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2" r:id="rId5"/>
    <p:sldId id="270" r:id="rId6"/>
    <p:sldId id="258" r:id="rId7"/>
    <p:sldId id="383" r:id="rId8"/>
    <p:sldId id="384" r:id="rId9"/>
    <p:sldId id="385" r:id="rId10"/>
    <p:sldId id="386" r:id="rId11"/>
    <p:sldId id="387" r:id="rId12"/>
    <p:sldId id="32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26883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39866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81820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D04F47-210F-43B4-8CE3-E94ADC6B49AA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505A21-E56F-47FD-9827-4FA5616F5D60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75022D-121E-4A53-B6FB-2B7B830AB48D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11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Parallel and perpendicular lines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GB" dirty="0">
                <a:latin typeface="Comic Sans MS" panose="030F0702030302020204" pitchFamily="66" charset="0"/>
              </a:rPr>
              <a:t>LO: Identify parallel and perpendicular lines using the gradient.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7E2424E-049A-4C69-BD06-ABD1CE1B7A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F1690F3-6744-459E-B6CF-689B41DCC0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A line L</a:t>
            </a:r>
            <a:r>
              <a:rPr lang="en-GB" sz="2400" baseline="-25000" dirty="0">
                <a:latin typeface="+mn-lt"/>
              </a:rPr>
              <a:t>1 </a:t>
            </a:r>
            <a:r>
              <a:rPr lang="en-GB" sz="2400" dirty="0">
                <a:latin typeface="+mn-lt"/>
              </a:rPr>
              <a:t>passes through the points A(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6, 2) and B(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1, 4) </a:t>
            </a:r>
            <a:r>
              <a:rPr lang="en-GB" dirty="0">
                <a:latin typeface="+mn-lt"/>
              </a:rPr>
              <a:t>A line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passes through the points C(3, 5) and D(5, 0) Determine if the lines are parallel, perpendicular or if they will just intersect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Parallel lines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19933" y="3847278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933356" y="3639991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 – 2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861100" y="4078513"/>
            <a:ext cx="1188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690909" y="4089900"/>
            <a:ext cx="1417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1 – (–6)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971561" y="444583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1974618" y="490069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971561" y="488465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5</a:t>
            </a:r>
            <a:endParaRPr lang="en-GB" altLang="en-US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5791334" y="48730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11038" y="47519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33390" y="4710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2359" y="472444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/>
                  <a:t>m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blipFill>
                <a:blip r:embed="rId3"/>
                <a:stretch>
                  <a:fillRect l="-5755" t="-971" b="-19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364694" y="2608544"/>
            <a:ext cx="553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formula for the gradient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C68B1-B03B-404C-89BB-145CA9615459}"/>
              </a:ext>
            </a:extLst>
          </p:cNvPr>
          <p:cNvSpPr/>
          <p:nvPr/>
        </p:nvSpPr>
        <p:spPr>
          <a:xfrm>
            <a:off x="540632" y="5745754"/>
            <a:ext cx="7271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So, 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gradient multiplied by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gradient =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77031" y="3210926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06E0595E-1453-4D3C-B345-732F03BC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86" y="4688884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8" name="Text Box 16">
            <a:extLst>
              <a:ext uri="{FF2B5EF4-FFF2-40B4-BE49-F238E27FC236}">
                <a16:creationId xmlns:a16="http://schemas.microsoft.com/office/drawing/2014/main" id="{CA5BD4BB-F815-4904-8DFC-E2F4544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563" y="3816290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5E7FC5A2-D268-4602-903D-64993CDC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730" y="3608220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0 – 5</a:t>
            </a:r>
            <a:endParaRPr lang="en-GB" altLang="en-US" baseline="-25000" dirty="0"/>
          </a:p>
        </p:txBody>
      </p:sp>
      <p:sp>
        <p:nvSpPr>
          <p:cNvPr id="62" name="Line 19">
            <a:extLst>
              <a:ext uri="{FF2B5EF4-FFF2-40B4-BE49-F238E27FC236}">
                <a16:creationId xmlns:a16="http://schemas.microsoft.com/office/drawing/2014/main" id="{35777CE3-E60B-4182-AC00-57F7BE40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9730" y="4047525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E5B2DE16-2BD0-4F35-B031-0ACBF70F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8226" y="4058912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5 </a:t>
            </a:r>
            <a:r>
              <a:rPr lang="en-US" altLang="en-US" dirty="0"/>
              <a:t>– 3</a:t>
            </a:r>
            <a:endParaRPr lang="en-GB" altLang="en-US" baseline="-25000" dirty="0"/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F5CB8B50-33A6-44E3-9422-152A1369C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113" y="440309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</a:t>
            </a:r>
            <a:endParaRPr lang="en-GB" altLang="en-US" baseline="-25000" dirty="0"/>
          </a:p>
        </p:txBody>
      </p:sp>
      <p:sp>
        <p:nvSpPr>
          <p:cNvPr id="67" name="Line 19">
            <a:extLst>
              <a:ext uri="{FF2B5EF4-FFF2-40B4-BE49-F238E27FC236}">
                <a16:creationId xmlns:a16="http://schemas.microsoft.com/office/drawing/2014/main" id="{FF8428F6-E4F9-4163-ABF5-F20B84040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3217" y="4870884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Text Box 20">
            <a:extLst>
              <a:ext uri="{FF2B5EF4-FFF2-40B4-BE49-F238E27FC236}">
                <a16:creationId xmlns:a16="http://schemas.microsoft.com/office/drawing/2014/main" id="{EEB60AA6-5D85-4E36-89AD-A957130A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113" y="484190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</a:t>
            </a:r>
            <a:endParaRPr lang="en-GB" altLang="en-US" baseline="-250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C65582-5563-42C1-8AD1-E221DA7447ED}"/>
              </a:ext>
            </a:extLst>
          </p:cNvPr>
          <p:cNvSpPr/>
          <p:nvPr/>
        </p:nvSpPr>
        <p:spPr>
          <a:xfrm>
            <a:off x="3885661" y="3179938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6A4FCAD6-108B-4E48-A744-962EAD518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716" y="4657896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5805603" y="149734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6155536" y="1501478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7477144" y="147894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7812808" y="1478946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EBB39169-3BE5-4199-8560-6180696FA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414" y="459834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</a:t>
            </a:r>
            <a:endParaRPr lang="en-GB" altLang="en-US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C1E0B4-23CB-418C-BE89-148132BA2480}"/>
              </a:ext>
            </a:extLst>
          </p:cNvPr>
          <p:cNvSpPr/>
          <p:nvPr/>
        </p:nvSpPr>
        <p:spPr>
          <a:xfrm>
            <a:off x="3791835" y="6208475"/>
            <a:ext cx="106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3AA506-451B-46DD-91D6-6B4E5369DCC5}"/>
              </a:ext>
            </a:extLst>
          </p:cNvPr>
          <p:cNvSpPr/>
          <p:nvPr/>
        </p:nvSpPr>
        <p:spPr>
          <a:xfrm>
            <a:off x="1286808" y="5319925"/>
            <a:ext cx="5529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m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is the negative reciprocal of m</a:t>
            </a:r>
            <a:r>
              <a:rPr lang="en-GB" baseline="-25000" dirty="0">
                <a:latin typeface="+mn-lt"/>
              </a:rPr>
              <a:t>1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8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49" grpId="0"/>
      <p:bldP spid="49" grpId="1"/>
      <p:bldP spid="50" grpId="0"/>
      <p:bldP spid="50" grpId="1"/>
      <p:bldP spid="53" grpId="0"/>
      <p:bldP spid="53" grpId="1"/>
      <p:bldP spid="54" grpId="0"/>
      <p:bldP spid="54" grpId="1"/>
      <p:bldP spid="55" grpId="0"/>
      <p:bldP spid="56" grpId="0"/>
      <p:bldP spid="38" grpId="0"/>
      <p:bldP spid="39" grpId="0"/>
      <p:bldP spid="40" grpId="0"/>
      <p:bldP spid="58" grpId="0"/>
      <p:bldP spid="59" grpId="0"/>
      <p:bldP spid="62" grpId="0" animBg="1"/>
      <p:bldP spid="63" grpId="0"/>
      <p:bldP spid="66" grpId="0"/>
      <p:bldP spid="67" grpId="0" animBg="1"/>
      <p:bldP spid="78" grpId="0"/>
      <p:bldP spid="80" grpId="0"/>
      <p:bldP spid="81" grpId="0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41" grpId="0"/>
      <p:bldP spid="2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A line L</a:t>
            </a:r>
            <a:r>
              <a:rPr lang="en-GB" sz="2400" baseline="-25000" dirty="0">
                <a:latin typeface="+mn-lt"/>
              </a:rPr>
              <a:t>1 </a:t>
            </a:r>
            <a:r>
              <a:rPr lang="en-GB" sz="2400" dirty="0">
                <a:latin typeface="+mn-lt"/>
              </a:rPr>
              <a:t>passes through the points A(1,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2) and B(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5,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1) </a:t>
            </a:r>
            <a:r>
              <a:rPr lang="en-GB" dirty="0">
                <a:latin typeface="+mn-lt"/>
              </a:rPr>
              <a:t>A line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passes through the points C(</a:t>
            </a:r>
            <a:r>
              <a:rPr lang="en-GB" dirty="0"/>
              <a:t>–</a:t>
            </a:r>
            <a:r>
              <a:rPr lang="en-GB" dirty="0">
                <a:latin typeface="+mn-lt"/>
              </a:rPr>
              <a:t>4, 0) and D(3, 2) Determine if the lines are parallel, perpendicular or if they will just intersect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Parallel lines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19933" y="3847278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722268" y="3641595"/>
            <a:ext cx="1417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–1 – (–2)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861100" y="4078513"/>
            <a:ext cx="11887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930044" y="4090329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5 – 1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98505" y="445742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2101562" y="491228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098505" y="48962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6</a:t>
            </a:r>
            <a:endParaRPr lang="en-GB" altLang="en-US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5791334" y="48730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11038" y="47519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33390" y="4710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2359" y="472444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/>
                  <a:t>m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blipFill>
                <a:blip r:embed="rId3"/>
                <a:stretch>
                  <a:fillRect l="-5755" t="-971" b="-19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364694" y="2608544"/>
            <a:ext cx="553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formula for the gradient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C68B1-B03B-404C-89BB-145CA9615459}"/>
              </a:ext>
            </a:extLst>
          </p:cNvPr>
          <p:cNvSpPr/>
          <p:nvPr/>
        </p:nvSpPr>
        <p:spPr>
          <a:xfrm>
            <a:off x="364694" y="5489153"/>
            <a:ext cx="7271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Since 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gradient and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gradient are not equal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77031" y="3210926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06E0595E-1453-4D3C-B345-732F03BC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86" y="4688884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8" name="Text Box 16">
            <a:extLst>
              <a:ext uri="{FF2B5EF4-FFF2-40B4-BE49-F238E27FC236}">
                <a16:creationId xmlns:a16="http://schemas.microsoft.com/office/drawing/2014/main" id="{CA5BD4BB-F815-4904-8DFC-E2F4544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563" y="3816290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5E7FC5A2-D268-4602-903D-64993CDC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978" y="3609486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 – 0</a:t>
            </a:r>
            <a:endParaRPr lang="en-GB" altLang="en-US" baseline="-25000" dirty="0"/>
          </a:p>
        </p:txBody>
      </p:sp>
      <p:sp>
        <p:nvSpPr>
          <p:cNvPr id="62" name="Line 19">
            <a:extLst>
              <a:ext uri="{FF2B5EF4-FFF2-40B4-BE49-F238E27FC236}">
                <a16:creationId xmlns:a16="http://schemas.microsoft.com/office/drawing/2014/main" id="{35777CE3-E60B-4182-AC00-57F7BE40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9730" y="4047525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E5B2DE16-2BD0-4F35-B031-0ACBF70F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580" y="4059364"/>
            <a:ext cx="12458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3 </a:t>
            </a:r>
            <a:r>
              <a:rPr lang="en-US" altLang="en-US" dirty="0"/>
              <a:t>– (–4)</a:t>
            </a:r>
            <a:endParaRPr lang="en-GB" altLang="en-US" baseline="-25000" dirty="0"/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F5CB8B50-33A6-44E3-9422-152A1369C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730" y="444756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67" name="Line 19">
            <a:extLst>
              <a:ext uri="{FF2B5EF4-FFF2-40B4-BE49-F238E27FC236}">
                <a16:creationId xmlns:a16="http://schemas.microsoft.com/office/drawing/2014/main" id="{FF8428F6-E4F9-4163-ABF5-F20B84040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1834" y="49153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Text Box 20">
            <a:extLst>
              <a:ext uri="{FF2B5EF4-FFF2-40B4-BE49-F238E27FC236}">
                <a16:creationId xmlns:a16="http://schemas.microsoft.com/office/drawing/2014/main" id="{EEB60AA6-5D85-4E36-89AD-A957130A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730" y="488638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7</a:t>
            </a:r>
            <a:endParaRPr lang="en-GB" altLang="en-US" baseline="-250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C65582-5563-42C1-8AD1-E221DA7447ED}"/>
              </a:ext>
            </a:extLst>
          </p:cNvPr>
          <p:cNvSpPr/>
          <p:nvPr/>
        </p:nvSpPr>
        <p:spPr>
          <a:xfrm>
            <a:off x="3885661" y="3179938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6A4FCAD6-108B-4E48-A744-962EAD518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716" y="4657896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5895451" y="149999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6305053" y="150351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7605498" y="147894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7974162" y="1478946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EBB39169-3BE5-4199-8560-6180696FA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988" y="4640216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</a:t>
            </a:r>
            <a:endParaRPr lang="en-GB" altLang="en-US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C1E0B4-23CB-418C-BE89-148132BA2480}"/>
              </a:ext>
            </a:extLst>
          </p:cNvPr>
          <p:cNvSpPr/>
          <p:nvPr/>
        </p:nvSpPr>
        <p:spPr>
          <a:xfrm>
            <a:off x="3130100" y="6043789"/>
            <a:ext cx="3869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 </a:t>
            </a:r>
            <a:r>
              <a:rPr lang="en-GB" dirty="0">
                <a:latin typeface="+mn-lt"/>
                <a:ea typeface="Cambria Math" panose="02040503050406030204" pitchFamily="18" charset="0"/>
              </a:rPr>
              <a:t>and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 </a:t>
            </a:r>
            <a:r>
              <a:rPr lang="en-GB" dirty="0">
                <a:latin typeface="+mn-lt"/>
              </a:rPr>
              <a:t>will intersect</a:t>
            </a:r>
          </a:p>
        </p:txBody>
      </p:sp>
    </p:spTree>
    <p:extLst>
      <p:ext uri="{BB962C8B-B14F-4D97-AF65-F5344CB8AC3E}">
        <p14:creationId xmlns:p14="http://schemas.microsoft.com/office/powerpoint/2010/main" val="594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49" grpId="0"/>
      <p:bldP spid="49" grpId="1"/>
      <p:bldP spid="50" grpId="0"/>
      <p:bldP spid="50" grpId="1"/>
      <p:bldP spid="53" grpId="0"/>
      <p:bldP spid="53" grpId="1"/>
      <p:bldP spid="54" grpId="0"/>
      <p:bldP spid="54" grpId="1"/>
      <p:bldP spid="55" grpId="0"/>
      <p:bldP spid="56" grpId="0"/>
      <p:bldP spid="38" grpId="0"/>
      <p:bldP spid="39" grpId="0"/>
      <p:bldP spid="40" grpId="0"/>
      <p:bldP spid="58" grpId="0"/>
      <p:bldP spid="59" grpId="0"/>
      <p:bldP spid="62" grpId="0" animBg="1"/>
      <p:bldP spid="63" grpId="0"/>
      <p:bldP spid="66" grpId="0"/>
      <p:bldP spid="67" grpId="0" animBg="1"/>
      <p:bldP spid="78" grpId="0"/>
      <p:bldP spid="80" grpId="0"/>
      <p:bldP spid="81" grpId="0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4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685222" y="8778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2" name="471 Grupo"/>
          <p:cNvGrpSpPr/>
          <p:nvPr/>
        </p:nvGrpSpPr>
        <p:grpSpPr>
          <a:xfrm>
            <a:off x="3695701" y="9026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6000750" y="34362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473" name="472 Grupo"/>
          <p:cNvGrpSpPr/>
          <p:nvPr/>
        </p:nvGrpSpPr>
        <p:grpSpPr>
          <a:xfrm>
            <a:off x="3409950" y="4866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47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5139" name="Text Box 455"/>
          <p:cNvSpPr txBox="1">
            <a:spLocks noChangeArrowheads="1"/>
          </p:cNvSpPr>
          <p:nvPr/>
        </p:nvSpPr>
        <p:spPr bwMode="auto">
          <a:xfrm>
            <a:off x="233289" y="762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Parallel lines</a:t>
            </a:r>
          </a:p>
        </p:txBody>
      </p:sp>
      <p:sp>
        <p:nvSpPr>
          <p:cNvPr id="5141" name="Text Box 457"/>
          <p:cNvSpPr txBox="1">
            <a:spLocks noChangeArrowheads="1"/>
          </p:cNvSpPr>
          <p:nvPr/>
        </p:nvSpPr>
        <p:spPr bwMode="auto">
          <a:xfrm>
            <a:off x="2168288" y="1313969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dirty="0">
                <a:latin typeface="Comic Sans MS" pitchFamily="66" charset="0"/>
              </a:rPr>
              <a:t> = 3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532" name="Text Box 460"/>
          <p:cNvSpPr txBox="1">
            <a:spLocks noChangeArrowheads="1"/>
          </p:cNvSpPr>
          <p:nvPr/>
        </p:nvSpPr>
        <p:spPr bwMode="auto">
          <a:xfrm>
            <a:off x="148849" y="2139657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rgbClr val="0070C0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6926905" y="1641480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 flipV="1">
            <a:off x="6931026" y="1624252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536" name="Text Box 464"/>
          <p:cNvSpPr txBox="1">
            <a:spLocks noChangeArrowheads="1"/>
          </p:cNvSpPr>
          <p:nvPr/>
        </p:nvSpPr>
        <p:spPr bwMode="auto">
          <a:xfrm>
            <a:off x="7048500" y="1650328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rise = 3</a:t>
            </a:r>
          </a:p>
        </p:txBody>
      </p:sp>
      <p:sp>
        <p:nvSpPr>
          <p:cNvPr id="3537" name="Text Box 465"/>
          <p:cNvSpPr txBox="1">
            <a:spLocks noChangeArrowheads="1"/>
          </p:cNvSpPr>
          <p:nvPr/>
        </p:nvSpPr>
        <p:spPr bwMode="auto">
          <a:xfrm>
            <a:off x="6855145" y="1278276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run = 1</a:t>
            </a:r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815014" y="1218528"/>
            <a:ext cx="1500188" cy="44910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4" name="Text Box 457"/>
          <p:cNvSpPr txBox="1">
            <a:spLocks noChangeArrowheads="1"/>
          </p:cNvSpPr>
          <p:nvPr/>
        </p:nvSpPr>
        <p:spPr bwMode="auto">
          <a:xfrm>
            <a:off x="116847" y="3428755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we can say about these lines?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5" name="Text Box 460"/>
          <p:cNvSpPr txBox="1">
            <a:spLocks noChangeArrowheads="1"/>
          </p:cNvSpPr>
          <p:nvPr/>
        </p:nvSpPr>
        <p:spPr bwMode="auto">
          <a:xfrm>
            <a:off x="148103" y="913466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rgbClr val="0070C0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2" name="Line 470"/>
          <p:cNvSpPr>
            <a:spLocks noChangeShapeType="1"/>
          </p:cNvSpPr>
          <p:nvPr/>
        </p:nvSpPr>
        <p:spPr bwMode="auto">
          <a:xfrm flipV="1">
            <a:off x="5123977" y="1290185"/>
            <a:ext cx="1500188" cy="4491038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3" name="Text Box 457"/>
          <p:cNvSpPr txBox="1">
            <a:spLocks noChangeArrowheads="1"/>
          </p:cNvSpPr>
          <p:nvPr/>
        </p:nvSpPr>
        <p:spPr bwMode="auto">
          <a:xfrm>
            <a:off x="2197638" y="2560938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dirty="0">
                <a:latin typeface="Comic Sans MS" pitchFamily="66" charset="0"/>
              </a:rPr>
              <a:t> = 3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64" name="Text Box 457"/>
          <p:cNvSpPr txBox="1">
            <a:spLocks noChangeArrowheads="1"/>
          </p:cNvSpPr>
          <p:nvPr/>
        </p:nvSpPr>
        <p:spPr bwMode="auto">
          <a:xfrm>
            <a:off x="154418" y="4483121"/>
            <a:ext cx="3675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They are parallel lines,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5" name="Text Box 460"/>
          <p:cNvSpPr txBox="1">
            <a:spLocks noChangeArrowheads="1"/>
          </p:cNvSpPr>
          <p:nvPr/>
        </p:nvSpPr>
        <p:spPr bwMode="auto">
          <a:xfrm>
            <a:off x="138895" y="6076974"/>
            <a:ext cx="7812109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If two lines are parallel then they have the same gradient</a:t>
            </a:r>
            <a:r>
              <a:rPr lang="en-GB" sz="2400" dirty="0">
                <a:latin typeface="Comic Sans MS" pitchFamily="66" charset="0"/>
              </a:rPr>
              <a:t>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6" name="Text Box 460"/>
          <p:cNvSpPr txBox="1">
            <a:spLocks noChangeArrowheads="1"/>
          </p:cNvSpPr>
          <p:nvPr/>
        </p:nvSpPr>
        <p:spPr bwMode="auto">
          <a:xfrm>
            <a:off x="134733" y="6081366"/>
            <a:ext cx="7891667" cy="43088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If two lines have the same gradient then they are parallel.</a:t>
            </a:r>
            <a:endParaRPr lang="en-GB" sz="22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7" name="Line 462"/>
          <p:cNvSpPr>
            <a:spLocks noChangeShapeType="1"/>
          </p:cNvSpPr>
          <p:nvPr/>
        </p:nvSpPr>
        <p:spPr bwMode="auto">
          <a:xfrm>
            <a:off x="5921080" y="2650462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8" name="Line 463"/>
          <p:cNvSpPr>
            <a:spLocks noChangeShapeType="1"/>
          </p:cNvSpPr>
          <p:nvPr/>
        </p:nvSpPr>
        <p:spPr bwMode="auto">
          <a:xfrm flipV="1">
            <a:off x="5925201" y="2633234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69" name="Text Box 464"/>
          <p:cNvSpPr txBox="1">
            <a:spLocks noChangeArrowheads="1"/>
          </p:cNvSpPr>
          <p:nvPr/>
        </p:nvSpPr>
        <p:spPr bwMode="auto">
          <a:xfrm>
            <a:off x="6042675" y="2659310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rise = 3</a:t>
            </a:r>
          </a:p>
        </p:txBody>
      </p:sp>
      <p:sp>
        <p:nvSpPr>
          <p:cNvPr id="470" name="Text Box 465"/>
          <p:cNvSpPr txBox="1">
            <a:spLocks noChangeArrowheads="1"/>
          </p:cNvSpPr>
          <p:nvPr/>
        </p:nvSpPr>
        <p:spPr bwMode="auto">
          <a:xfrm>
            <a:off x="5849320" y="2287258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run = 1</a:t>
            </a:r>
          </a:p>
        </p:txBody>
      </p:sp>
      <p:sp>
        <p:nvSpPr>
          <p:cNvPr id="476" name="Text Box 463"/>
          <p:cNvSpPr txBox="1">
            <a:spLocks noChangeArrowheads="1"/>
          </p:cNvSpPr>
          <p:nvPr/>
        </p:nvSpPr>
        <p:spPr bwMode="auto">
          <a:xfrm>
            <a:off x="6587497" y="933667"/>
            <a:ext cx="661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0070C0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7" name="Text Box 463"/>
          <p:cNvSpPr txBox="1">
            <a:spLocks noChangeArrowheads="1"/>
          </p:cNvSpPr>
          <p:nvPr/>
        </p:nvSpPr>
        <p:spPr bwMode="auto">
          <a:xfrm>
            <a:off x="7395378" y="923862"/>
            <a:ext cx="526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0070C0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8" name="Rectangle 477">
            <a:hlinkClick r:id="rId2"/>
            <a:extLst>
              <a:ext uri="{FF2B5EF4-FFF2-40B4-BE49-F238E27FC236}">
                <a16:creationId xmlns:a16="http://schemas.microsoft.com/office/drawing/2014/main" id="{15E899EA-7DF6-4228-B557-0EAB7224937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9" name="Rectangle 478">
            <a:hlinkClick r:id="rId2"/>
            <a:extLst>
              <a:ext uri="{FF2B5EF4-FFF2-40B4-BE49-F238E27FC236}">
                <a16:creationId xmlns:a16="http://schemas.microsoft.com/office/drawing/2014/main" id="{757A6BA6-6A6E-4EDF-8B38-297D99E44BB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/>
      <p:bldP spid="3532" grpId="0"/>
      <p:bldP spid="3534" grpId="0" animBg="1"/>
      <p:bldP spid="3535" grpId="0" animBg="1"/>
      <p:bldP spid="3536" grpId="0"/>
      <p:bldP spid="3537" grpId="0" autoUpdateAnimBg="0"/>
      <p:bldP spid="3542" grpId="0" animBg="1"/>
      <p:bldP spid="474" grpId="0"/>
      <p:bldP spid="475" grpId="0"/>
      <p:bldP spid="462" grpId="0" animBg="1"/>
      <p:bldP spid="463" grpId="0"/>
      <p:bldP spid="464" grpId="0"/>
      <p:bldP spid="465" grpId="0" animBg="1" autoUpdateAnimBg="0"/>
      <p:bldP spid="466" grpId="0" animBg="1" autoUpdateAnimBg="0"/>
      <p:bldP spid="467" grpId="0" animBg="1"/>
      <p:bldP spid="468" grpId="0" animBg="1"/>
      <p:bldP spid="469" grpId="0"/>
      <p:bldP spid="470" grpId="0" autoUpdateAnimBg="0"/>
      <p:bldP spid="476" grpId="0" autoUpdateAnimBg="0"/>
      <p:bldP spid="4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Text Box 460"/>
          <p:cNvSpPr txBox="1">
            <a:spLocks noChangeArrowheads="1"/>
          </p:cNvSpPr>
          <p:nvPr/>
        </p:nvSpPr>
        <p:spPr bwMode="auto">
          <a:xfrm>
            <a:off x="524424" y="3846694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CD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450654" y="410491"/>
            <a:ext cx="5657850" cy="5578475"/>
            <a:chOff x="1064" y="360"/>
            <a:chExt cx="3564" cy="3514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118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9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3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4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6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7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8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9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0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2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3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5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2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3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7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9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0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4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5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6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7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7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8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4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5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6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9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0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1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2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3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5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6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7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2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3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6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7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8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9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0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6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7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3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0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2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0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1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2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7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2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7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9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2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3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4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5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6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7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2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3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7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9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0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3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6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7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0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2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3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9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1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4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6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8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9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0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1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4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9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0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1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9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2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3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0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5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6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8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9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0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1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2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4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6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7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8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9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1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2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3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0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2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3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4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5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6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7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8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9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0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1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2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3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4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6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7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8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9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0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1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4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5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6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8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9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0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1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2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3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4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5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6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7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8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9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0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1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2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3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4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5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6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7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6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8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9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0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1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2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3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4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5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6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7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9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0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1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2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3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4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6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0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1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3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4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5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6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7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1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2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3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4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5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6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7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0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1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2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3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4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5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6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7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16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7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1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72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073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74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75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76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77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078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079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080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081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082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083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084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085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086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087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088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089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090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091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092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2093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094" name="Text Box 433"/>
            <p:cNvSpPr txBox="1">
              <a:spLocks noChangeArrowheads="1"/>
            </p:cNvSpPr>
            <p:nvPr/>
          </p:nvSpPr>
          <p:spPr bwMode="auto">
            <a:xfrm>
              <a:off x="2732" y="360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095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96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97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98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99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100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101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102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103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104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105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106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107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108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109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110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111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112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113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114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</p:grpSp>
      <p:sp>
        <p:nvSpPr>
          <p:cNvPr id="6606" name="Text Box 462"/>
          <p:cNvSpPr txBox="1">
            <a:spLocks noChangeArrowheads="1"/>
          </p:cNvSpPr>
          <p:nvPr/>
        </p:nvSpPr>
        <p:spPr bwMode="auto">
          <a:xfrm>
            <a:off x="4972649" y="275046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(-5, 2)</a:t>
            </a:r>
          </a:p>
        </p:txBody>
      </p:sp>
      <p:sp>
        <p:nvSpPr>
          <p:cNvPr id="6607" name="Text Box 463"/>
          <p:cNvSpPr txBox="1">
            <a:spLocks noChangeArrowheads="1"/>
          </p:cNvSpPr>
          <p:nvPr/>
        </p:nvSpPr>
        <p:spPr bwMode="auto">
          <a:xfrm>
            <a:off x="4702671" y="248535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614" name="Line 470"/>
          <p:cNvSpPr>
            <a:spLocks noChangeShapeType="1"/>
          </p:cNvSpPr>
          <p:nvPr/>
        </p:nvSpPr>
        <p:spPr bwMode="auto">
          <a:xfrm flipV="1">
            <a:off x="4982590" y="1320823"/>
            <a:ext cx="1987551" cy="15067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" name="Text Box 460"/>
          <p:cNvSpPr txBox="1">
            <a:spLocks noChangeArrowheads="1"/>
          </p:cNvSpPr>
          <p:nvPr/>
        </p:nvSpPr>
        <p:spPr bwMode="auto">
          <a:xfrm>
            <a:off x="428507" y="1764937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AB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1" name="Text Box 457"/>
          <p:cNvSpPr txBox="1">
            <a:spLocks noChangeArrowheads="1"/>
          </p:cNvSpPr>
          <p:nvPr/>
        </p:nvSpPr>
        <p:spPr bwMode="auto">
          <a:xfrm>
            <a:off x="179512" y="5998040"/>
            <a:ext cx="7864543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because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2" name="Text Box 460"/>
          <p:cNvSpPr txBox="1">
            <a:spLocks noChangeArrowheads="1"/>
          </p:cNvSpPr>
          <p:nvPr/>
        </p:nvSpPr>
        <p:spPr bwMode="auto">
          <a:xfrm>
            <a:off x="251520" y="814223"/>
            <a:ext cx="3378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FF5050"/>
                </a:solidFill>
                <a:latin typeface="Comic Sans MS" pitchFamily="66" charset="0"/>
              </a:rPr>
              <a:t>Show that the shape is a parallelogram</a:t>
            </a:r>
          </a:p>
        </p:txBody>
      </p:sp>
      <p:sp>
        <p:nvSpPr>
          <p:cNvPr id="463" name="Line 470"/>
          <p:cNvSpPr>
            <a:spLocks noChangeShapeType="1"/>
          </p:cNvSpPr>
          <p:nvPr/>
        </p:nvSpPr>
        <p:spPr bwMode="auto">
          <a:xfrm flipV="1">
            <a:off x="4498405" y="3824328"/>
            <a:ext cx="1966010" cy="1485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4" name="Line 470"/>
          <p:cNvSpPr>
            <a:spLocks noChangeShapeType="1"/>
          </p:cNvSpPr>
          <p:nvPr/>
        </p:nvSpPr>
        <p:spPr bwMode="auto">
          <a:xfrm flipV="1">
            <a:off x="4495229" y="2810790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5" name="Line 470"/>
          <p:cNvSpPr>
            <a:spLocks noChangeShapeType="1"/>
          </p:cNvSpPr>
          <p:nvPr/>
        </p:nvSpPr>
        <p:spPr bwMode="auto">
          <a:xfrm flipV="1">
            <a:off x="6477111" y="1321039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6" name="Text Box 463"/>
          <p:cNvSpPr txBox="1">
            <a:spLocks noChangeArrowheads="1"/>
          </p:cNvSpPr>
          <p:nvPr/>
        </p:nvSpPr>
        <p:spPr bwMode="auto">
          <a:xfrm>
            <a:off x="6887969" y="100060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67" name="Text Box 463"/>
          <p:cNvSpPr txBox="1">
            <a:spLocks noChangeArrowheads="1"/>
          </p:cNvSpPr>
          <p:nvPr/>
        </p:nvSpPr>
        <p:spPr bwMode="auto">
          <a:xfrm>
            <a:off x="4229323" y="531199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468" name="Text Box 463"/>
          <p:cNvSpPr txBox="1">
            <a:spLocks noChangeArrowheads="1"/>
          </p:cNvSpPr>
          <p:nvPr/>
        </p:nvSpPr>
        <p:spPr bwMode="auto">
          <a:xfrm>
            <a:off x="6466905" y="3742727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72" name="Rectangle 14"/>
          <p:cNvSpPr>
            <a:spLocks noChangeArrowheads="1"/>
          </p:cNvSpPr>
          <p:nvPr/>
        </p:nvSpPr>
        <p:spPr bwMode="auto">
          <a:xfrm>
            <a:off x="240649" y="2848891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73" name="Text Box 16"/>
          <p:cNvSpPr txBox="1">
            <a:spLocks noChangeArrowheads="1"/>
          </p:cNvSpPr>
          <p:nvPr/>
        </p:nvSpPr>
        <p:spPr bwMode="auto">
          <a:xfrm>
            <a:off x="330162" y="3048371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74" name="Text Box 18"/>
          <p:cNvSpPr txBox="1">
            <a:spLocks noChangeArrowheads="1"/>
          </p:cNvSpPr>
          <p:nvPr/>
        </p:nvSpPr>
        <p:spPr bwMode="auto">
          <a:xfrm>
            <a:off x="958812" y="2854696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 – 2</a:t>
            </a:r>
            <a:endParaRPr lang="en-GB" altLang="en-US" baseline="-25000" dirty="0"/>
          </a:p>
        </p:txBody>
      </p:sp>
      <p:sp>
        <p:nvSpPr>
          <p:cNvPr id="475" name="Line 19"/>
          <p:cNvSpPr>
            <a:spLocks noChangeShapeType="1"/>
          </p:cNvSpPr>
          <p:nvPr/>
        </p:nvSpPr>
        <p:spPr bwMode="auto">
          <a:xfrm>
            <a:off x="1030249" y="3278559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6" name="Text Box 20"/>
          <p:cNvSpPr txBox="1">
            <a:spLocks noChangeArrowheads="1"/>
          </p:cNvSpPr>
          <p:nvPr/>
        </p:nvSpPr>
        <p:spPr bwMode="auto">
          <a:xfrm>
            <a:off x="916154" y="3264271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3 – -5</a:t>
            </a:r>
            <a:endParaRPr lang="en-GB" altLang="en-US" baseline="-25000" dirty="0"/>
          </a:p>
        </p:txBody>
      </p:sp>
      <p:sp>
        <p:nvSpPr>
          <p:cNvPr id="477" name="Text Box 18"/>
          <p:cNvSpPr txBox="1">
            <a:spLocks noChangeArrowheads="1"/>
          </p:cNvSpPr>
          <p:nvPr/>
        </p:nvSpPr>
        <p:spPr bwMode="auto">
          <a:xfrm>
            <a:off x="2144674" y="285469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</a:t>
            </a:r>
            <a:endParaRPr lang="en-GB" altLang="en-US" baseline="-25000" dirty="0"/>
          </a:p>
        </p:txBody>
      </p:sp>
      <p:sp>
        <p:nvSpPr>
          <p:cNvPr id="478" name="Line 19"/>
          <p:cNvSpPr>
            <a:spLocks noChangeShapeType="1"/>
          </p:cNvSpPr>
          <p:nvPr/>
        </p:nvSpPr>
        <p:spPr bwMode="auto">
          <a:xfrm>
            <a:off x="2182774" y="32785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9" name="Text Box 20"/>
          <p:cNvSpPr txBox="1">
            <a:spLocks noChangeArrowheads="1"/>
          </p:cNvSpPr>
          <p:nvPr/>
        </p:nvSpPr>
        <p:spPr bwMode="auto">
          <a:xfrm>
            <a:off x="2144674" y="326427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</a:t>
            </a:r>
            <a:endParaRPr lang="en-GB" altLang="en-US" baseline="-25000" dirty="0"/>
          </a:p>
        </p:txBody>
      </p:sp>
      <p:sp>
        <p:nvSpPr>
          <p:cNvPr id="480" name="42 Rectángulo"/>
          <p:cNvSpPr>
            <a:spLocks noChangeArrowheads="1"/>
          </p:cNvSpPr>
          <p:nvPr/>
        </p:nvSpPr>
        <p:spPr bwMode="auto">
          <a:xfrm>
            <a:off x="1822412" y="3048371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481" name="43 Rectángulo"/>
          <p:cNvSpPr>
            <a:spLocks noChangeArrowheads="1"/>
          </p:cNvSpPr>
          <p:nvPr/>
        </p:nvSpPr>
        <p:spPr bwMode="auto">
          <a:xfrm>
            <a:off x="2471699" y="3048371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82" name="Text Box 18"/>
          <p:cNvSpPr txBox="1">
            <a:spLocks noChangeArrowheads="1"/>
          </p:cNvSpPr>
          <p:nvPr/>
        </p:nvSpPr>
        <p:spPr bwMode="auto">
          <a:xfrm>
            <a:off x="2791979" y="28445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483" name="Line 19"/>
          <p:cNvSpPr>
            <a:spLocks noChangeShapeType="1"/>
          </p:cNvSpPr>
          <p:nvPr/>
        </p:nvSpPr>
        <p:spPr bwMode="auto">
          <a:xfrm>
            <a:off x="2802862" y="327795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4" name="Text Box 20"/>
          <p:cNvSpPr txBox="1">
            <a:spLocks noChangeArrowheads="1"/>
          </p:cNvSpPr>
          <p:nvPr/>
        </p:nvSpPr>
        <p:spPr bwMode="auto">
          <a:xfrm>
            <a:off x="2778284" y="322321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485" name="Text Box 462"/>
          <p:cNvSpPr txBox="1">
            <a:spLocks noChangeArrowheads="1"/>
          </p:cNvSpPr>
          <p:nvPr/>
        </p:nvSpPr>
        <p:spPr bwMode="auto">
          <a:xfrm>
            <a:off x="6984207" y="1320317"/>
            <a:ext cx="1196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(3, 8)</a:t>
            </a:r>
          </a:p>
        </p:txBody>
      </p:sp>
      <p:sp>
        <p:nvSpPr>
          <p:cNvPr id="486" name="Text Box 462"/>
          <p:cNvSpPr txBox="1">
            <a:spLocks noChangeArrowheads="1"/>
          </p:cNvSpPr>
          <p:nvPr/>
        </p:nvSpPr>
        <p:spPr bwMode="auto">
          <a:xfrm>
            <a:off x="4512691" y="526169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(-7, -8)</a:t>
            </a:r>
          </a:p>
        </p:txBody>
      </p:sp>
      <p:sp>
        <p:nvSpPr>
          <p:cNvPr id="487" name="Text Box 462"/>
          <p:cNvSpPr txBox="1">
            <a:spLocks noChangeArrowheads="1"/>
          </p:cNvSpPr>
          <p:nvPr/>
        </p:nvSpPr>
        <p:spPr bwMode="auto">
          <a:xfrm>
            <a:off x="6310593" y="4036003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(1, -2)</a:t>
            </a:r>
          </a:p>
        </p:txBody>
      </p:sp>
      <p:sp>
        <p:nvSpPr>
          <p:cNvPr id="491" name="Rectangle 14"/>
          <p:cNvSpPr>
            <a:spLocks noChangeArrowheads="1"/>
          </p:cNvSpPr>
          <p:nvPr/>
        </p:nvSpPr>
        <p:spPr bwMode="auto">
          <a:xfrm>
            <a:off x="308263" y="4753891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92" name="Text Box 16"/>
          <p:cNvSpPr txBox="1">
            <a:spLocks noChangeArrowheads="1"/>
          </p:cNvSpPr>
          <p:nvPr/>
        </p:nvSpPr>
        <p:spPr bwMode="auto">
          <a:xfrm>
            <a:off x="397776" y="4898353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93" name="Text Box 18"/>
          <p:cNvSpPr txBox="1">
            <a:spLocks noChangeArrowheads="1"/>
          </p:cNvSpPr>
          <p:nvPr/>
        </p:nvSpPr>
        <p:spPr bwMode="auto">
          <a:xfrm>
            <a:off x="1026426" y="4704678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2 – -8</a:t>
            </a:r>
            <a:endParaRPr lang="en-GB" altLang="en-US" baseline="-25000" dirty="0"/>
          </a:p>
        </p:txBody>
      </p:sp>
      <p:sp>
        <p:nvSpPr>
          <p:cNvPr id="494" name="Line 19"/>
          <p:cNvSpPr>
            <a:spLocks noChangeShapeType="1"/>
          </p:cNvSpPr>
          <p:nvPr/>
        </p:nvSpPr>
        <p:spPr bwMode="auto">
          <a:xfrm>
            <a:off x="1097863" y="5128541"/>
            <a:ext cx="10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5" name="Text Box 20"/>
          <p:cNvSpPr txBox="1">
            <a:spLocks noChangeArrowheads="1"/>
          </p:cNvSpPr>
          <p:nvPr/>
        </p:nvSpPr>
        <p:spPr bwMode="auto">
          <a:xfrm>
            <a:off x="1106424" y="5114253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 – -7</a:t>
            </a:r>
            <a:endParaRPr lang="en-GB" altLang="en-US" baseline="-25000" dirty="0"/>
          </a:p>
        </p:txBody>
      </p:sp>
      <p:sp>
        <p:nvSpPr>
          <p:cNvPr id="496" name="Text Box 18"/>
          <p:cNvSpPr txBox="1">
            <a:spLocks noChangeArrowheads="1"/>
          </p:cNvSpPr>
          <p:nvPr/>
        </p:nvSpPr>
        <p:spPr bwMode="auto">
          <a:xfrm>
            <a:off x="2473329" y="470467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</a:t>
            </a:r>
            <a:endParaRPr lang="en-GB" altLang="en-US" baseline="-25000" dirty="0"/>
          </a:p>
        </p:txBody>
      </p:sp>
      <p:sp>
        <p:nvSpPr>
          <p:cNvPr id="497" name="Line 19"/>
          <p:cNvSpPr>
            <a:spLocks noChangeShapeType="1"/>
          </p:cNvSpPr>
          <p:nvPr/>
        </p:nvSpPr>
        <p:spPr bwMode="auto">
          <a:xfrm>
            <a:off x="2511429" y="512854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8" name="Text Box 20"/>
          <p:cNvSpPr txBox="1">
            <a:spLocks noChangeArrowheads="1"/>
          </p:cNvSpPr>
          <p:nvPr/>
        </p:nvSpPr>
        <p:spPr bwMode="auto">
          <a:xfrm>
            <a:off x="2473329" y="51142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</a:t>
            </a:r>
            <a:endParaRPr lang="en-GB" altLang="en-US" baseline="-25000" dirty="0"/>
          </a:p>
        </p:txBody>
      </p:sp>
      <p:sp>
        <p:nvSpPr>
          <p:cNvPr id="499" name="42 Rectángulo"/>
          <p:cNvSpPr>
            <a:spLocks noChangeArrowheads="1"/>
          </p:cNvSpPr>
          <p:nvPr/>
        </p:nvSpPr>
        <p:spPr bwMode="auto">
          <a:xfrm>
            <a:off x="2192239" y="4898353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500" name="43 Rectángulo"/>
          <p:cNvSpPr>
            <a:spLocks noChangeArrowheads="1"/>
          </p:cNvSpPr>
          <p:nvPr/>
        </p:nvSpPr>
        <p:spPr bwMode="auto">
          <a:xfrm>
            <a:off x="2800198" y="4883420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501" name="Text Box 18"/>
          <p:cNvSpPr txBox="1">
            <a:spLocks noChangeArrowheads="1"/>
          </p:cNvSpPr>
          <p:nvPr/>
        </p:nvSpPr>
        <p:spPr bwMode="auto">
          <a:xfrm>
            <a:off x="3063463" y="472328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</a:p>
        </p:txBody>
      </p:sp>
      <p:sp>
        <p:nvSpPr>
          <p:cNvPr id="502" name="Line 19"/>
          <p:cNvSpPr>
            <a:spLocks noChangeShapeType="1"/>
          </p:cNvSpPr>
          <p:nvPr/>
        </p:nvSpPr>
        <p:spPr bwMode="auto">
          <a:xfrm>
            <a:off x="3068637" y="512854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3" name="Text Box 20"/>
          <p:cNvSpPr txBox="1">
            <a:spLocks noChangeArrowheads="1"/>
          </p:cNvSpPr>
          <p:nvPr/>
        </p:nvSpPr>
        <p:spPr bwMode="auto">
          <a:xfrm>
            <a:off x="3048505" y="51044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504" name="Text Box 457"/>
          <p:cNvSpPr txBox="1">
            <a:spLocks noChangeArrowheads="1"/>
          </p:cNvSpPr>
          <p:nvPr/>
        </p:nvSpPr>
        <p:spPr bwMode="auto">
          <a:xfrm>
            <a:off x="197240" y="6017310"/>
            <a:ext cx="7846815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mean ‘Line AB is parallel to line CD’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506" name="Text Box 455">
            <a:extLst>
              <a:ext uri="{FF2B5EF4-FFF2-40B4-BE49-F238E27FC236}">
                <a16:creationId xmlns:a16="http://schemas.microsoft.com/office/drawing/2014/main" id="{41284320-54D3-46C6-A071-199C93A05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762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Parallel lines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7308C97-2058-43B2-9B44-CB2AF0C249BE}"/>
              </a:ext>
            </a:extLst>
          </p:cNvPr>
          <p:cNvSpPr/>
          <p:nvPr/>
        </p:nvSpPr>
        <p:spPr>
          <a:xfrm>
            <a:off x="6935144" y="1295054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5" name="Oval 504">
            <a:extLst>
              <a:ext uri="{FF2B5EF4-FFF2-40B4-BE49-F238E27FC236}">
                <a16:creationId xmlns:a16="http://schemas.microsoft.com/office/drawing/2014/main" id="{AFB1D9CA-0502-46D1-BCF5-68AD762146BE}"/>
              </a:ext>
            </a:extLst>
          </p:cNvPr>
          <p:cNvSpPr/>
          <p:nvPr/>
        </p:nvSpPr>
        <p:spPr>
          <a:xfrm>
            <a:off x="6447854" y="3773402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B4E6CEA0-F64B-49B7-81C2-7DEF1905AE2D}"/>
              </a:ext>
            </a:extLst>
          </p:cNvPr>
          <p:cNvSpPr/>
          <p:nvPr/>
        </p:nvSpPr>
        <p:spPr>
          <a:xfrm>
            <a:off x="4945757" y="279015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8" name="Oval 507">
            <a:extLst>
              <a:ext uri="{FF2B5EF4-FFF2-40B4-BE49-F238E27FC236}">
                <a16:creationId xmlns:a16="http://schemas.microsoft.com/office/drawing/2014/main" id="{F4E261E7-B378-4E74-9F5E-26AE48B4671F}"/>
              </a:ext>
            </a:extLst>
          </p:cNvPr>
          <p:cNvSpPr/>
          <p:nvPr/>
        </p:nvSpPr>
        <p:spPr>
          <a:xfrm>
            <a:off x="4450716" y="526950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9" name="Rectangle 508">
            <a:hlinkClick r:id="rId2"/>
            <a:extLst>
              <a:ext uri="{FF2B5EF4-FFF2-40B4-BE49-F238E27FC236}">
                <a16:creationId xmlns:a16="http://schemas.microsoft.com/office/drawing/2014/main" id="{79745902-8B72-4173-8B30-541F14E80F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0" name="Rectangle 509">
            <a:hlinkClick r:id="rId2"/>
            <a:extLst>
              <a:ext uri="{FF2B5EF4-FFF2-40B4-BE49-F238E27FC236}">
                <a16:creationId xmlns:a16="http://schemas.microsoft.com/office/drawing/2014/main" id="{1C047E92-EFD1-4EA8-A153-FB03FDFDE35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/>
      <p:bldP spid="460" grpId="0"/>
      <p:bldP spid="461" grpId="0" animBg="1"/>
      <p:bldP spid="462" grpId="0"/>
      <p:bldP spid="472" grpId="0" animBg="1"/>
      <p:bldP spid="473" grpId="0"/>
      <p:bldP spid="474" grpId="0"/>
      <p:bldP spid="475" grpId="0" animBg="1"/>
      <p:bldP spid="476" grpId="0"/>
      <p:bldP spid="477" grpId="0"/>
      <p:bldP spid="478" grpId="0" animBg="1"/>
      <p:bldP spid="479" grpId="0"/>
      <p:bldP spid="480" grpId="0"/>
      <p:bldP spid="481" grpId="0"/>
      <p:bldP spid="482" grpId="0"/>
      <p:bldP spid="483" grpId="0" animBg="1"/>
      <p:bldP spid="484" grpId="0"/>
      <p:bldP spid="491" grpId="0" animBg="1"/>
      <p:bldP spid="492" grpId="0"/>
      <p:bldP spid="493" grpId="0"/>
      <p:bldP spid="494" grpId="0" animBg="1"/>
      <p:bldP spid="495" grpId="0"/>
      <p:bldP spid="496" grpId="0"/>
      <p:bldP spid="497" grpId="0" animBg="1"/>
      <p:bldP spid="498" grpId="0"/>
      <p:bldP spid="499" grpId="0"/>
      <p:bldP spid="500" grpId="0"/>
      <p:bldP spid="501" grpId="0"/>
      <p:bldP spid="502" grpId="0" animBg="1"/>
      <p:bldP spid="503" grpId="0"/>
      <p:bldP spid="5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450654" y="334291"/>
            <a:ext cx="5657850" cy="5648325"/>
            <a:chOff x="1064" y="316"/>
            <a:chExt cx="3564" cy="3558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118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9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3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4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6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7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8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9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0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2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3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5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2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3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7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9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0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4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5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6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7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2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5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7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8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9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4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5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6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9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0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1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2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3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5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6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7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2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3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6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7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8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9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0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6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7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3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0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2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0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1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2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7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2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7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9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2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3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4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5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6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7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2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3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7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9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0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3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6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7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0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2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3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9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1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4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6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8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9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0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1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4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9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0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1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9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2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3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0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1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5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6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8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9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0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1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2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4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6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7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8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9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1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2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3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0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2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3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4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5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6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7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8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9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0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1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2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3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4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6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7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8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9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0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1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4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5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6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8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9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0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1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2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3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4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5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6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7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8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9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0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1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2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3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4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5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6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7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6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8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9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0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1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2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3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4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5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6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7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9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0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1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2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3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4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6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0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1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3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4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5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6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7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1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2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3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4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5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6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7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0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1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2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3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4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5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6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7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16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7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1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72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073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74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75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76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77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078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079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080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081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082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083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084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085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086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087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088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089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090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091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092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2093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094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095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096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097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98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099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100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101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102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2103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104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105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106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2107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2108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2109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2110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2111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2112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2113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2114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itchFamily="66" charset="0"/>
                </a:rPr>
                <a:t>-10</a:t>
              </a:r>
            </a:p>
          </p:txBody>
        </p:sp>
      </p:grpSp>
      <p:sp>
        <p:nvSpPr>
          <p:cNvPr id="6606" name="Text Box 462"/>
          <p:cNvSpPr txBox="1">
            <a:spLocks noChangeArrowheads="1"/>
          </p:cNvSpPr>
          <p:nvPr/>
        </p:nvSpPr>
        <p:spPr bwMode="auto">
          <a:xfrm>
            <a:off x="4972649" y="274411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(-5, 2)</a:t>
            </a:r>
          </a:p>
        </p:txBody>
      </p:sp>
      <p:sp>
        <p:nvSpPr>
          <p:cNvPr id="6607" name="Text Box 463"/>
          <p:cNvSpPr txBox="1">
            <a:spLocks noChangeArrowheads="1"/>
          </p:cNvSpPr>
          <p:nvPr/>
        </p:nvSpPr>
        <p:spPr bwMode="auto">
          <a:xfrm>
            <a:off x="4702671" y="247900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614" name="Line 470"/>
          <p:cNvSpPr>
            <a:spLocks noChangeShapeType="1"/>
          </p:cNvSpPr>
          <p:nvPr/>
        </p:nvSpPr>
        <p:spPr bwMode="auto">
          <a:xfrm flipV="1">
            <a:off x="4982590" y="1314473"/>
            <a:ext cx="1987551" cy="15067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0" name="Text Box 460"/>
          <p:cNvSpPr txBox="1">
            <a:spLocks noChangeArrowheads="1"/>
          </p:cNvSpPr>
          <p:nvPr/>
        </p:nvSpPr>
        <p:spPr bwMode="auto">
          <a:xfrm>
            <a:off x="456810" y="1769899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AD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61" name="Text Box 457"/>
          <p:cNvSpPr txBox="1">
            <a:spLocks noChangeArrowheads="1"/>
          </p:cNvSpPr>
          <p:nvPr/>
        </p:nvSpPr>
        <p:spPr bwMode="auto">
          <a:xfrm>
            <a:off x="152401" y="6051546"/>
            <a:ext cx="7844222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AD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BC because they have the same gradient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2" name="Text Box 460"/>
          <p:cNvSpPr txBox="1">
            <a:spLocks noChangeArrowheads="1"/>
          </p:cNvSpPr>
          <p:nvPr/>
        </p:nvSpPr>
        <p:spPr bwMode="auto">
          <a:xfrm>
            <a:off x="251520" y="818923"/>
            <a:ext cx="3378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FF5050"/>
                </a:solidFill>
                <a:latin typeface="Comic Sans MS" pitchFamily="66" charset="0"/>
              </a:rPr>
              <a:t>Take the lines AD and BC</a:t>
            </a:r>
          </a:p>
        </p:txBody>
      </p:sp>
      <p:sp>
        <p:nvSpPr>
          <p:cNvPr id="463" name="Line 470"/>
          <p:cNvSpPr>
            <a:spLocks noChangeShapeType="1"/>
          </p:cNvSpPr>
          <p:nvPr/>
        </p:nvSpPr>
        <p:spPr bwMode="auto">
          <a:xfrm flipV="1">
            <a:off x="4498404" y="3801390"/>
            <a:ext cx="1983639" cy="1501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4" name="Line 470"/>
          <p:cNvSpPr>
            <a:spLocks noChangeShapeType="1"/>
          </p:cNvSpPr>
          <p:nvPr/>
        </p:nvSpPr>
        <p:spPr bwMode="auto">
          <a:xfrm flipV="1">
            <a:off x="4495229" y="2804440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5" name="Line 470"/>
          <p:cNvSpPr>
            <a:spLocks noChangeShapeType="1"/>
          </p:cNvSpPr>
          <p:nvPr/>
        </p:nvSpPr>
        <p:spPr bwMode="auto">
          <a:xfrm flipV="1">
            <a:off x="6477111" y="1314689"/>
            <a:ext cx="496890" cy="25032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6" name="Text Box 463"/>
          <p:cNvSpPr txBox="1">
            <a:spLocks noChangeArrowheads="1"/>
          </p:cNvSpPr>
          <p:nvPr/>
        </p:nvSpPr>
        <p:spPr bwMode="auto">
          <a:xfrm>
            <a:off x="6887969" y="99425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67" name="Text Box 463"/>
          <p:cNvSpPr txBox="1">
            <a:spLocks noChangeArrowheads="1"/>
          </p:cNvSpPr>
          <p:nvPr/>
        </p:nvSpPr>
        <p:spPr bwMode="auto">
          <a:xfrm>
            <a:off x="4229323" y="5305644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468" name="Text Box 463"/>
          <p:cNvSpPr txBox="1">
            <a:spLocks noChangeArrowheads="1"/>
          </p:cNvSpPr>
          <p:nvPr/>
        </p:nvSpPr>
        <p:spPr bwMode="auto">
          <a:xfrm>
            <a:off x="6466905" y="3736377"/>
            <a:ext cx="37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72" name="Rectangle 14"/>
          <p:cNvSpPr>
            <a:spLocks noChangeArrowheads="1"/>
          </p:cNvSpPr>
          <p:nvPr/>
        </p:nvSpPr>
        <p:spPr bwMode="auto">
          <a:xfrm>
            <a:off x="240649" y="2848891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73" name="Text Box 16"/>
          <p:cNvSpPr txBox="1">
            <a:spLocks noChangeArrowheads="1"/>
          </p:cNvSpPr>
          <p:nvPr/>
        </p:nvSpPr>
        <p:spPr bwMode="auto">
          <a:xfrm>
            <a:off x="330162" y="2993353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74" name="Text Box 18"/>
          <p:cNvSpPr txBox="1">
            <a:spLocks noChangeArrowheads="1"/>
          </p:cNvSpPr>
          <p:nvPr/>
        </p:nvSpPr>
        <p:spPr bwMode="auto">
          <a:xfrm>
            <a:off x="917868" y="2799678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 – -8</a:t>
            </a:r>
            <a:endParaRPr lang="en-GB" altLang="en-US" baseline="-25000" dirty="0"/>
          </a:p>
        </p:txBody>
      </p:sp>
      <p:sp>
        <p:nvSpPr>
          <p:cNvPr id="475" name="Line 19"/>
          <p:cNvSpPr>
            <a:spLocks noChangeShapeType="1"/>
          </p:cNvSpPr>
          <p:nvPr/>
        </p:nvSpPr>
        <p:spPr bwMode="auto">
          <a:xfrm>
            <a:off x="1030249" y="3223541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6" name="Text Box 20"/>
          <p:cNvSpPr txBox="1">
            <a:spLocks noChangeArrowheads="1"/>
          </p:cNvSpPr>
          <p:nvPr/>
        </p:nvSpPr>
        <p:spPr bwMode="auto">
          <a:xfrm>
            <a:off x="827584" y="3209253"/>
            <a:ext cx="10743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-5 – -7</a:t>
            </a:r>
            <a:endParaRPr lang="en-GB" altLang="en-US" baseline="-25000" dirty="0"/>
          </a:p>
        </p:txBody>
      </p:sp>
      <p:sp>
        <p:nvSpPr>
          <p:cNvPr id="477" name="Text Box 18"/>
          <p:cNvSpPr txBox="1">
            <a:spLocks noChangeArrowheads="1"/>
          </p:cNvSpPr>
          <p:nvPr/>
        </p:nvSpPr>
        <p:spPr bwMode="auto">
          <a:xfrm>
            <a:off x="2072779" y="279967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10</a:t>
            </a:r>
            <a:endParaRPr lang="en-GB" altLang="en-US" baseline="-25000" dirty="0"/>
          </a:p>
        </p:txBody>
      </p:sp>
      <p:sp>
        <p:nvSpPr>
          <p:cNvPr id="478" name="Line 19"/>
          <p:cNvSpPr>
            <a:spLocks noChangeShapeType="1"/>
          </p:cNvSpPr>
          <p:nvPr/>
        </p:nvSpPr>
        <p:spPr bwMode="auto">
          <a:xfrm>
            <a:off x="2182774" y="322354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9" name="Text Box 20"/>
          <p:cNvSpPr txBox="1">
            <a:spLocks noChangeArrowheads="1"/>
          </p:cNvSpPr>
          <p:nvPr/>
        </p:nvSpPr>
        <p:spPr bwMode="auto">
          <a:xfrm>
            <a:off x="2144674" y="32092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80" name="42 Rectángulo"/>
          <p:cNvSpPr>
            <a:spLocks noChangeArrowheads="1"/>
          </p:cNvSpPr>
          <p:nvPr/>
        </p:nvSpPr>
        <p:spPr bwMode="auto">
          <a:xfrm>
            <a:off x="1822412" y="2993353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481" name="43 Rectángulo"/>
          <p:cNvSpPr>
            <a:spLocks noChangeArrowheads="1"/>
          </p:cNvSpPr>
          <p:nvPr/>
        </p:nvSpPr>
        <p:spPr bwMode="auto">
          <a:xfrm>
            <a:off x="2471699" y="2993353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482" name="Text Box 18"/>
          <p:cNvSpPr txBox="1">
            <a:spLocks noChangeArrowheads="1"/>
          </p:cNvSpPr>
          <p:nvPr/>
        </p:nvSpPr>
        <p:spPr bwMode="auto">
          <a:xfrm>
            <a:off x="2792124" y="296641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</a:p>
        </p:txBody>
      </p:sp>
      <p:sp>
        <p:nvSpPr>
          <p:cNvPr id="485" name="Text Box 462"/>
          <p:cNvSpPr txBox="1">
            <a:spLocks noChangeArrowheads="1"/>
          </p:cNvSpPr>
          <p:nvPr/>
        </p:nvSpPr>
        <p:spPr bwMode="auto">
          <a:xfrm>
            <a:off x="6984207" y="1313967"/>
            <a:ext cx="1196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(3, 8)</a:t>
            </a:r>
          </a:p>
        </p:txBody>
      </p:sp>
      <p:sp>
        <p:nvSpPr>
          <p:cNvPr id="486" name="Text Box 462"/>
          <p:cNvSpPr txBox="1">
            <a:spLocks noChangeArrowheads="1"/>
          </p:cNvSpPr>
          <p:nvPr/>
        </p:nvSpPr>
        <p:spPr bwMode="auto">
          <a:xfrm>
            <a:off x="4512691" y="5255344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(-7, -8)</a:t>
            </a:r>
          </a:p>
        </p:txBody>
      </p:sp>
      <p:sp>
        <p:nvSpPr>
          <p:cNvPr id="487" name="Text Box 462"/>
          <p:cNvSpPr txBox="1">
            <a:spLocks noChangeArrowheads="1"/>
          </p:cNvSpPr>
          <p:nvPr/>
        </p:nvSpPr>
        <p:spPr bwMode="auto">
          <a:xfrm>
            <a:off x="6310593" y="4029653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2"/>
                </a:solidFill>
                <a:latin typeface="Comic Sans MS" pitchFamily="66" charset="0"/>
              </a:rPr>
              <a:t>(1, -2)</a:t>
            </a:r>
          </a:p>
        </p:txBody>
      </p:sp>
      <p:sp>
        <p:nvSpPr>
          <p:cNvPr id="490" name="Text Box 460"/>
          <p:cNvSpPr txBox="1">
            <a:spLocks noChangeArrowheads="1"/>
          </p:cNvSpPr>
          <p:nvPr/>
        </p:nvSpPr>
        <p:spPr bwMode="auto">
          <a:xfrm>
            <a:off x="524424" y="3845587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line BC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91" name="Rectangle 14"/>
          <p:cNvSpPr>
            <a:spLocks noChangeArrowheads="1"/>
          </p:cNvSpPr>
          <p:nvPr/>
        </p:nvSpPr>
        <p:spPr bwMode="auto">
          <a:xfrm>
            <a:off x="308263" y="4750843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ZA">
              <a:latin typeface="Arial" charset="0"/>
              <a:cs typeface="+mn-cs"/>
            </a:endParaRPr>
          </a:p>
        </p:txBody>
      </p:sp>
      <p:sp>
        <p:nvSpPr>
          <p:cNvPr id="492" name="Text Box 16"/>
          <p:cNvSpPr txBox="1">
            <a:spLocks noChangeArrowheads="1"/>
          </p:cNvSpPr>
          <p:nvPr/>
        </p:nvSpPr>
        <p:spPr bwMode="auto">
          <a:xfrm>
            <a:off x="397776" y="4990726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493" name="Text Box 18"/>
          <p:cNvSpPr txBox="1">
            <a:spLocks noChangeArrowheads="1"/>
          </p:cNvSpPr>
          <p:nvPr/>
        </p:nvSpPr>
        <p:spPr bwMode="auto">
          <a:xfrm>
            <a:off x="1151987" y="4797051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8 – -2</a:t>
            </a:r>
            <a:endParaRPr lang="en-GB" altLang="en-US" baseline="-25000" dirty="0"/>
          </a:p>
        </p:txBody>
      </p:sp>
      <p:sp>
        <p:nvSpPr>
          <p:cNvPr id="494" name="Line 19"/>
          <p:cNvSpPr>
            <a:spLocks noChangeShapeType="1"/>
          </p:cNvSpPr>
          <p:nvPr/>
        </p:nvSpPr>
        <p:spPr bwMode="auto">
          <a:xfrm>
            <a:off x="1097863" y="5220914"/>
            <a:ext cx="108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5" name="Text Box 20"/>
          <p:cNvSpPr txBox="1">
            <a:spLocks noChangeArrowheads="1"/>
          </p:cNvSpPr>
          <p:nvPr/>
        </p:nvSpPr>
        <p:spPr bwMode="auto">
          <a:xfrm>
            <a:off x="1182571" y="5206626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3 – 1</a:t>
            </a:r>
            <a:endParaRPr lang="en-GB" altLang="en-US" baseline="-25000" dirty="0"/>
          </a:p>
        </p:txBody>
      </p:sp>
      <p:sp>
        <p:nvSpPr>
          <p:cNvPr id="496" name="Text Box 18"/>
          <p:cNvSpPr txBox="1">
            <a:spLocks noChangeArrowheads="1"/>
          </p:cNvSpPr>
          <p:nvPr/>
        </p:nvSpPr>
        <p:spPr bwMode="auto">
          <a:xfrm>
            <a:off x="2411760" y="479705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10</a:t>
            </a:r>
            <a:endParaRPr lang="en-GB" altLang="en-US" baseline="-25000" dirty="0"/>
          </a:p>
        </p:txBody>
      </p:sp>
      <p:sp>
        <p:nvSpPr>
          <p:cNvPr id="497" name="Line 19"/>
          <p:cNvSpPr>
            <a:spLocks noChangeShapeType="1"/>
          </p:cNvSpPr>
          <p:nvPr/>
        </p:nvSpPr>
        <p:spPr bwMode="auto">
          <a:xfrm>
            <a:off x="2511429" y="5220914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8" name="Text Box 20"/>
          <p:cNvSpPr txBox="1">
            <a:spLocks noChangeArrowheads="1"/>
          </p:cNvSpPr>
          <p:nvPr/>
        </p:nvSpPr>
        <p:spPr bwMode="auto">
          <a:xfrm>
            <a:off x="2473329" y="52066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99" name="42 Rectángulo"/>
          <p:cNvSpPr>
            <a:spLocks noChangeArrowheads="1"/>
          </p:cNvSpPr>
          <p:nvPr/>
        </p:nvSpPr>
        <p:spPr bwMode="auto">
          <a:xfrm>
            <a:off x="2192239" y="4990726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500" name="43 Rectángulo"/>
          <p:cNvSpPr>
            <a:spLocks noChangeArrowheads="1"/>
          </p:cNvSpPr>
          <p:nvPr/>
        </p:nvSpPr>
        <p:spPr bwMode="auto">
          <a:xfrm>
            <a:off x="2800354" y="4990726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 </a:t>
            </a:r>
            <a:endParaRPr lang="en-GB" altLang="en-US" dirty="0"/>
          </a:p>
        </p:txBody>
      </p:sp>
      <p:sp>
        <p:nvSpPr>
          <p:cNvPr id="501" name="Text Box 18"/>
          <p:cNvSpPr txBox="1">
            <a:spLocks noChangeArrowheads="1"/>
          </p:cNvSpPr>
          <p:nvPr/>
        </p:nvSpPr>
        <p:spPr bwMode="auto">
          <a:xfrm>
            <a:off x="3148312" y="49907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</a:t>
            </a:r>
          </a:p>
        </p:txBody>
      </p:sp>
      <p:sp>
        <p:nvSpPr>
          <p:cNvPr id="504" name="Text Box 457"/>
          <p:cNvSpPr txBox="1">
            <a:spLocks noChangeArrowheads="1"/>
          </p:cNvSpPr>
          <p:nvPr/>
        </p:nvSpPr>
        <p:spPr bwMode="auto">
          <a:xfrm>
            <a:off x="152400" y="6035373"/>
            <a:ext cx="7870031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If AB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CD and </a:t>
            </a:r>
            <a:r>
              <a:rPr lang="en-GB" sz="2400" dirty="0">
                <a:latin typeface="Comic Sans MS" pitchFamily="66" charset="0"/>
              </a:rPr>
              <a:t>AD </a:t>
            </a:r>
            <a:r>
              <a:rPr lang="en-GB" sz="2400" dirty="0">
                <a:latin typeface="Comic Sans MS" pitchFamily="66" charset="0"/>
                <a:sym typeface="Symbol" panose="05050102010706020507" pitchFamily="18" charset="2"/>
              </a:rPr>
              <a:t> BC then ABCD is a parallelogram.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502" name="Text Box 455">
            <a:extLst>
              <a:ext uri="{FF2B5EF4-FFF2-40B4-BE49-F238E27FC236}">
                <a16:creationId xmlns:a16="http://schemas.microsoft.com/office/drawing/2014/main" id="{25230343-E317-45FD-BC59-8E246AE86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762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Parallel lines</a:t>
            </a:r>
          </a:p>
        </p:txBody>
      </p:sp>
      <p:sp>
        <p:nvSpPr>
          <p:cNvPr id="503" name="Oval 502">
            <a:extLst>
              <a:ext uri="{FF2B5EF4-FFF2-40B4-BE49-F238E27FC236}">
                <a16:creationId xmlns:a16="http://schemas.microsoft.com/office/drawing/2014/main" id="{9D202CAE-952C-4F1B-92DE-6C1868B71FE9}"/>
              </a:ext>
            </a:extLst>
          </p:cNvPr>
          <p:cNvSpPr/>
          <p:nvPr/>
        </p:nvSpPr>
        <p:spPr>
          <a:xfrm>
            <a:off x="6935144" y="1295054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5" name="Oval 504">
            <a:extLst>
              <a:ext uri="{FF2B5EF4-FFF2-40B4-BE49-F238E27FC236}">
                <a16:creationId xmlns:a16="http://schemas.microsoft.com/office/drawing/2014/main" id="{72BE8CFD-8E58-4FCF-8500-E5801757E9F1}"/>
              </a:ext>
            </a:extLst>
          </p:cNvPr>
          <p:cNvSpPr/>
          <p:nvPr/>
        </p:nvSpPr>
        <p:spPr>
          <a:xfrm>
            <a:off x="6447854" y="3773402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6" name="Oval 505">
            <a:extLst>
              <a:ext uri="{FF2B5EF4-FFF2-40B4-BE49-F238E27FC236}">
                <a16:creationId xmlns:a16="http://schemas.microsoft.com/office/drawing/2014/main" id="{104451C1-968E-41E1-B4A3-7D5E170124B5}"/>
              </a:ext>
            </a:extLst>
          </p:cNvPr>
          <p:cNvSpPr/>
          <p:nvPr/>
        </p:nvSpPr>
        <p:spPr>
          <a:xfrm>
            <a:off x="4945757" y="279015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6FD5498C-5329-4545-B8C3-E7DF95F11672}"/>
              </a:ext>
            </a:extLst>
          </p:cNvPr>
          <p:cNvSpPr/>
          <p:nvPr/>
        </p:nvSpPr>
        <p:spPr>
          <a:xfrm>
            <a:off x="4450716" y="5269503"/>
            <a:ext cx="73152" cy="73152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8" name="Rectangle 507">
            <a:hlinkClick r:id="rId2"/>
            <a:extLst>
              <a:ext uri="{FF2B5EF4-FFF2-40B4-BE49-F238E27FC236}">
                <a16:creationId xmlns:a16="http://schemas.microsoft.com/office/drawing/2014/main" id="{32A76C8A-EB01-4D78-9FCF-A57312A867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9" name="Rectangle 508">
            <a:hlinkClick r:id="rId2"/>
            <a:extLst>
              <a:ext uri="{FF2B5EF4-FFF2-40B4-BE49-F238E27FC236}">
                <a16:creationId xmlns:a16="http://schemas.microsoft.com/office/drawing/2014/main" id="{B6334CC6-5AAD-426F-9579-4A6FDD8FB39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39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" grpId="0"/>
      <p:bldP spid="461" grpId="0" animBg="1"/>
      <p:bldP spid="462" grpId="0"/>
      <p:bldP spid="472" grpId="0" animBg="1"/>
      <p:bldP spid="473" grpId="0"/>
      <p:bldP spid="474" grpId="0"/>
      <p:bldP spid="475" grpId="0" animBg="1"/>
      <p:bldP spid="476" grpId="0"/>
      <p:bldP spid="477" grpId="0"/>
      <p:bldP spid="478" grpId="0" animBg="1"/>
      <p:bldP spid="479" grpId="0"/>
      <p:bldP spid="480" grpId="0"/>
      <p:bldP spid="481" grpId="0"/>
      <p:bldP spid="482" grpId="0"/>
      <p:bldP spid="490" grpId="0"/>
      <p:bldP spid="491" grpId="0" animBg="1"/>
      <p:bldP spid="492" grpId="0"/>
      <p:bldP spid="493" grpId="0"/>
      <p:bldP spid="494" grpId="0" animBg="1"/>
      <p:bldP spid="495" grpId="0"/>
      <p:bldP spid="496" grpId="0"/>
      <p:bldP spid="497" grpId="0" animBg="1"/>
      <p:bldP spid="498" grpId="0"/>
      <p:bldP spid="499" grpId="0"/>
      <p:bldP spid="500" grpId="0"/>
      <p:bldP spid="501" grpId="0"/>
      <p:bldP spid="5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170848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A line L</a:t>
            </a:r>
            <a:r>
              <a:rPr lang="en-GB" sz="2400" baseline="-25000" dirty="0">
                <a:latin typeface="+mn-lt"/>
              </a:rPr>
              <a:t>1 </a:t>
            </a:r>
            <a:r>
              <a:rPr lang="en-GB" sz="2400" dirty="0">
                <a:latin typeface="+mn-lt"/>
              </a:rPr>
              <a:t>passes through the points A(2, 4) and B(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2) </a:t>
            </a:r>
            <a:r>
              <a:rPr lang="en-GB" dirty="0">
                <a:latin typeface="+mn-lt"/>
              </a:rPr>
              <a:t>A line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passes through the points C(0, </a:t>
            </a:r>
            <a:r>
              <a:rPr lang="en-GB" dirty="0"/>
              <a:t>–</a:t>
            </a:r>
            <a:r>
              <a:rPr lang="en-GB" dirty="0">
                <a:latin typeface="+mn-lt"/>
              </a:rPr>
              <a:t>4) and D(2, 0) Determine if the lines are parallel, perpendicular or if they will just intersect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Parallel lines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19933" y="3847278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801206" y="3640427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 2 – 4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861100" y="4078513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849596" y="4089900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1 – 2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871888" y="444758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–6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1974618" y="4900691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871888" y="488640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–3</a:t>
            </a:r>
            <a:endParaRPr lang="en-GB" altLang="en-US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5791334" y="48730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11038" y="47519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33390" y="4710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2359" y="472444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/>
                  <a:t>m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220" y="2545444"/>
                <a:ext cx="1698791" cy="630365"/>
              </a:xfrm>
              <a:prstGeom prst="rect">
                <a:avLst/>
              </a:prstGeom>
              <a:blipFill>
                <a:blip r:embed="rId3"/>
                <a:stretch>
                  <a:fillRect l="-5755" t="-971" b="-19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364694" y="2608544"/>
            <a:ext cx="553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formula for the gradient</a:t>
            </a:r>
          </a:p>
        </p:txBody>
      </p:sp>
      <p:sp>
        <p:nvSpPr>
          <p:cNvPr id="65" name="Text Box 16">
            <a:extLst>
              <a:ext uri="{FF2B5EF4-FFF2-40B4-BE49-F238E27FC236}">
                <a16:creationId xmlns:a16="http://schemas.microsoft.com/office/drawing/2014/main" id="{A89C9F7A-03E6-4C05-A736-7B4F6511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220" y="5334560"/>
            <a:ext cx="1225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endParaRPr lang="en-GB" altLang="en-US" dirty="0"/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C68B1-B03B-404C-89BB-145CA9615459}"/>
              </a:ext>
            </a:extLst>
          </p:cNvPr>
          <p:cNvSpPr/>
          <p:nvPr/>
        </p:nvSpPr>
        <p:spPr>
          <a:xfrm>
            <a:off x="179510" y="5912645"/>
            <a:ext cx="7271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Since 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gradient is equal to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gradient, L</a:t>
            </a:r>
            <a:r>
              <a:rPr lang="en-GB" baseline="-25000" dirty="0">
                <a:latin typeface="+mn-lt"/>
              </a:rPr>
              <a:t>1 </a:t>
            </a:r>
            <a:r>
              <a:rPr lang="en-GB" dirty="0">
                <a:cs typeface="Times New Roman" panose="02020603050405020304" pitchFamily="18" charset="0"/>
              </a:rPr>
              <a:t>||</a:t>
            </a:r>
            <a:r>
              <a:rPr lang="en-GB" dirty="0">
                <a:latin typeface="+mn-lt"/>
              </a:rPr>
              <a:t> 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77031" y="3210926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1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06E0595E-1453-4D3C-B345-732F03BC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86" y="4688884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1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8" name="Text Box 16">
            <a:extLst>
              <a:ext uri="{FF2B5EF4-FFF2-40B4-BE49-F238E27FC236}">
                <a16:creationId xmlns:a16="http://schemas.microsoft.com/office/drawing/2014/main" id="{CA5BD4BB-F815-4904-8DFC-E2F4544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563" y="3816290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59" name="Text Box 18">
            <a:extLst>
              <a:ext uri="{FF2B5EF4-FFF2-40B4-BE49-F238E27FC236}">
                <a16:creationId xmlns:a16="http://schemas.microsoft.com/office/drawing/2014/main" id="{5E7FC5A2-D268-4602-903D-64993CDC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284" y="3608047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0 – (– 4)</a:t>
            </a:r>
            <a:endParaRPr lang="en-GB" altLang="en-US" baseline="-25000" dirty="0"/>
          </a:p>
        </p:txBody>
      </p:sp>
      <p:sp>
        <p:nvSpPr>
          <p:cNvPr id="62" name="Line 19">
            <a:extLst>
              <a:ext uri="{FF2B5EF4-FFF2-40B4-BE49-F238E27FC236}">
                <a16:creationId xmlns:a16="http://schemas.microsoft.com/office/drawing/2014/main" id="{35777CE3-E60B-4182-AC00-57F7BE40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9730" y="4047525"/>
            <a:ext cx="10058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E5B2DE16-2BD0-4F35-B031-0ACBF70F9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8226" y="4058912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2 </a:t>
            </a:r>
            <a:r>
              <a:rPr lang="en-US" altLang="en-US" dirty="0"/>
              <a:t>– 0</a:t>
            </a:r>
            <a:endParaRPr lang="en-GB" altLang="en-US" baseline="-25000" dirty="0"/>
          </a:p>
        </p:txBody>
      </p:sp>
      <p:sp>
        <p:nvSpPr>
          <p:cNvPr id="66" name="Text Box 18">
            <a:extLst>
              <a:ext uri="{FF2B5EF4-FFF2-40B4-BE49-F238E27FC236}">
                <a16:creationId xmlns:a16="http://schemas.microsoft.com/office/drawing/2014/main" id="{F5CB8B50-33A6-44E3-9422-152A1369C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144" y="440190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67" name="Line 19">
            <a:extLst>
              <a:ext uri="{FF2B5EF4-FFF2-40B4-BE49-F238E27FC236}">
                <a16:creationId xmlns:a16="http://schemas.microsoft.com/office/drawing/2014/main" id="{FF8428F6-E4F9-4163-ABF5-F20B84040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3248" y="486970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Text Box 20">
            <a:extLst>
              <a:ext uri="{FF2B5EF4-FFF2-40B4-BE49-F238E27FC236}">
                <a16:creationId xmlns:a16="http://schemas.microsoft.com/office/drawing/2014/main" id="{EEB60AA6-5D85-4E36-89AD-A957130A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144" y="484072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</a:t>
            </a:r>
            <a:endParaRPr lang="en-GB" altLang="en-US" baseline="-25000" dirty="0"/>
          </a:p>
        </p:txBody>
      </p:sp>
      <p:sp>
        <p:nvSpPr>
          <p:cNvPr id="79" name="Text Box 16">
            <a:extLst>
              <a:ext uri="{FF2B5EF4-FFF2-40B4-BE49-F238E27FC236}">
                <a16:creationId xmlns:a16="http://schemas.microsoft.com/office/drawing/2014/main" id="{3DC149D3-3DC6-4842-80E8-B1EE4111E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850" y="5303572"/>
            <a:ext cx="1225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endParaRPr lang="en-GB" alt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C65582-5563-42C1-8AD1-E221DA7447ED}"/>
              </a:ext>
            </a:extLst>
          </p:cNvPr>
          <p:cNvSpPr/>
          <p:nvPr/>
        </p:nvSpPr>
        <p:spPr>
          <a:xfrm>
            <a:off x="3885661" y="3179938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</a:t>
            </a:r>
            <a:r>
              <a:rPr lang="en-GB" baseline="-25000" dirty="0">
                <a:latin typeface="+mn-lt"/>
              </a:rPr>
              <a:t>2</a:t>
            </a:r>
            <a:r>
              <a:rPr lang="en-GB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gradient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6A4FCAD6-108B-4E48-A744-962EAD518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0716" y="4657896"/>
            <a:ext cx="841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m</a:t>
            </a:r>
            <a:r>
              <a:rPr lang="en-GB" baseline="-25000" dirty="0">
                <a:latin typeface="Times New Roman" pitchFamily="18" charset="0"/>
              </a:rPr>
              <a:t>2</a:t>
            </a:r>
            <a:r>
              <a:rPr lang="en-GB" b="1" i="1" dirty="0">
                <a:latin typeface="Times New Roman" pitchFamily="18" charset="0"/>
              </a:rPr>
              <a:t> =</a:t>
            </a:r>
            <a:r>
              <a:rPr lang="en-US" altLang="en-US" dirty="0"/>
              <a:t>        </a:t>
            </a:r>
            <a:endParaRPr lang="en-GB" alt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5844512" y="147002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6264216" y="1457913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7586568" y="145374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7951642" y="1453741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49" grpId="0"/>
      <p:bldP spid="49" grpId="1"/>
      <p:bldP spid="50" grpId="0"/>
      <p:bldP spid="50" grpId="1"/>
      <p:bldP spid="53" grpId="0"/>
      <p:bldP spid="53" grpId="1"/>
      <p:bldP spid="54" grpId="0"/>
      <p:bldP spid="54" grpId="1"/>
      <p:bldP spid="55" grpId="0"/>
      <p:bldP spid="56" grpId="0"/>
      <p:bldP spid="65" grpId="0"/>
      <p:bldP spid="38" grpId="0"/>
      <p:bldP spid="39" grpId="0"/>
      <p:bldP spid="40" grpId="0"/>
      <p:bldP spid="58" grpId="0"/>
      <p:bldP spid="59" grpId="0"/>
      <p:bldP spid="62" grpId="0" animBg="1"/>
      <p:bldP spid="63" grpId="0"/>
      <p:bldP spid="66" grpId="0"/>
      <p:bldP spid="67" grpId="0" animBg="1"/>
      <p:bldP spid="78" grpId="0"/>
      <p:bldP spid="79" grpId="0"/>
      <p:bldP spid="80" grpId="0"/>
      <p:bldP spid="81" grpId="0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600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79512" y="2130552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5" name="Text Box 457"/>
          <p:cNvSpPr txBox="1">
            <a:spLocks noChangeArrowheads="1"/>
          </p:cNvSpPr>
          <p:nvPr/>
        </p:nvSpPr>
        <p:spPr bwMode="auto">
          <a:xfrm>
            <a:off x="283464" y="3867912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79512" y="751784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36976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580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2260" y="347472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01952" y="3419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83" name="Text Box 457"/>
          <p:cNvSpPr txBox="1">
            <a:spLocks noChangeArrowheads="1"/>
          </p:cNvSpPr>
          <p:nvPr/>
        </p:nvSpPr>
        <p:spPr bwMode="auto">
          <a:xfrm>
            <a:off x="254519" y="5427136"/>
            <a:ext cx="7664601" cy="10772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 gradient of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is positive and the gradient of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is negative</a:t>
            </a:r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408D82CA-B8A6-4DB9-A6CE-2DDCB87732A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981149DA-0E38-4B64-BF31-A7E7D529C9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" grpId="0" animBg="1"/>
      <p:bldP spid="470" grpId="0" animBg="1"/>
      <p:bldP spid="7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79" grpId="0" animBg="1"/>
      <p:bldP spid="480" grpId="0"/>
      <p:bldP spid="4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600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79512" y="2130552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5" name="Text Box 457"/>
          <p:cNvSpPr txBox="1">
            <a:spLocks noChangeArrowheads="1"/>
          </p:cNvSpPr>
          <p:nvPr/>
        </p:nvSpPr>
        <p:spPr bwMode="auto">
          <a:xfrm>
            <a:off x="283464" y="3867912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79512" y="751867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36976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580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0240" y="347472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01952" y="3419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66" name="Text Box 457">
            <a:extLst>
              <a:ext uri="{FF2B5EF4-FFF2-40B4-BE49-F238E27FC236}">
                <a16:creationId xmlns:a16="http://schemas.microsoft.com/office/drawing/2014/main" id="{ED8A08BD-60BA-47BD-B79F-E95369145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32" y="5888736"/>
            <a:ext cx="7749657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If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1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m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   The gradient of </a:t>
            </a:r>
            <a:r>
              <a:rPr lang="en-GB" sz="36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l2,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-</a:t>
            </a:r>
          </a:p>
        </p:txBody>
      </p:sp>
      <p:sp>
        <p:nvSpPr>
          <p:cNvPr id="468" name="Text Box 18">
            <a:extLst>
              <a:ext uri="{FF2B5EF4-FFF2-40B4-BE49-F238E27FC236}">
                <a16:creationId xmlns:a16="http://schemas.microsoft.com/office/drawing/2014/main" id="{A543573B-4C71-45B6-826B-BD4A13596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956" y="580986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9" name="Line 19">
            <a:extLst>
              <a:ext uri="{FF2B5EF4-FFF2-40B4-BE49-F238E27FC236}">
                <a16:creationId xmlns:a16="http://schemas.microsoft.com/office/drawing/2014/main" id="{34587078-1E5E-42C7-B370-0D5B8EC3D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839" y="6243895"/>
            <a:ext cx="3603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20">
            <a:extLst>
              <a:ext uri="{FF2B5EF4-FFF2-40B4-BE49-F238E27FC236}">
                <a16:creationId xmlns:a16="http://schemas.microsoft.com/office/drawing/2014/main" id="{E05FE009-2266-49C6-993E-19778E0AD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7" y="6161529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accent2"/>
                </a:solidFill>
              </a:rPr>
              <a:t>m</a:t>
            </a:r>
            <a:endParaRPr lang="en-GB" altLang="en-US" baseline="-25000" dirty="0">
              <a:solidFill>
                <a:schemeClr val="accent2"/>
              </a:solidFill>
            </a:endParaRPr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286C3DC2-793B-4D2D-8D6D-D9574C6B511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2" name="Rectangle 481">
            <a:hlinkClick r:id="rId2"/>
            <a:extLst>
              <a:ext uri="{FF2B5EF4-FFF2-40B4-BE49-F238E27FC236}">
                <a16:creationId xmlns:a16="http://schemas.microsoft.com/office/drawing/2014/main" id="{BBF3C66E-5F14-4583-822A-A37C907EBEC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Text Box 460">
            <a:extLst>
              <a:ext uri="{FF2B5EF4-FFF2-40B4-BE49-F238E27FC236}">
                <a16:creationId xmlns:a16="http://schemas.microsoft.com/office/drawing/2014/main" id="{FB6BC1CD-5A6A-4F86-A680-BD6786C4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62" y="4725404"/>
            <a:ext cx="3205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One gradient is the negative reciprocal of the other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8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600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79512" y="2133600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5" name="Text Box 457"/>
          <p:cNvSpPr txBox="1">
            <a:spLocks noChangeArrowheads="1"/>
          </p:cNvSpPr>
          <p:nvPr/>
        </p:nvSpPr>
        <p:spPr bwMode="auto">
          <a:xfrm>
            <a:off x="284814" y="3864833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do you notice in the gradients?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79512" y="751867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40024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8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2260" y="347288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11096" y="341754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81" name="Text Box 457">
            <a:extLst>
              <a:ext uri="{FF2B5EF4-FFF2-40B4-BE49-F238E27FC236}">
                <a16:creationId xmlns:a16="http://schemas.microsoft.com/office/drawing/2014/main" id="{F7CD3F92-8070-4B8F-8040-0775738B3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32" y="5890043"/>
            <a:ext cx="7742436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If we multiply the gradients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  <a:sym typeface="Symbol" panose="05050102010706020507" pitchFamily="18" charset="2"/>
              </a:rPr>
              <a:t>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32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Freestyle Script" panose="030804020302050B0404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= -1</a:t>
            </a:r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D7F079A5-A119-4F6A-B4E7-7BC57626DCA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646174C0-9640-48FF-9385-093D9869A27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Text Box 460">
            <a:extLst>
              <a:ext uri="{FF2B5EF4-FFF2-40B4-BE49-F238E27FC236}">
                <a16:creationId xmlns:a16="http://schemas.microsoft.com/office/drawing/2014/main" id="{4E759FBE-219D-47E9-AC98-87066774D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62" y="4725404"/>
            <a:ext cx="3205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One gradient is the negative reciprocal of the other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03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61422" y="801686"/>
            <a:ext cx="4984760" cy="4984760"/>
            <a:chOff x="773" y="1401"/>
            <a:chExt cx="3140" cy="3140"/>
          </a:xfrm>
        </p:grpSpPr>
        <p:sp>
          <p:nvSpPr>
            <p:cNvPr id="5190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6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4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7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1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8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9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0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1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4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5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6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7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0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1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2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4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7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8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9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2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3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4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5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6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8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9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1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2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4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5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6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7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8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6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7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8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9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2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3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4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5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6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8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9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1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2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5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6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7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8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1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2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3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4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6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7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8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9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0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2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3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1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3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4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6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7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8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9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2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4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8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9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0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1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2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4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7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8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0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1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2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3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4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6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7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8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9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0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2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3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4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5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8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9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0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1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2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4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5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6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8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0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1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2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3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4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8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9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0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2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3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4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5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6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8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9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0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1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2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4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5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6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8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0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2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3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4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5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0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1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2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4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5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6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7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8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9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0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1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2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3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4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5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6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7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9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0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1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2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3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4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5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6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7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9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0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1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2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3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4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5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6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7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9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0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1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2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3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4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5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6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7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1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2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3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4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5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6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7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8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0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1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2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3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4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5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6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7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8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0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1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2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3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4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5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6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7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8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7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8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2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7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8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2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4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6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7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8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9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1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2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3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4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6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7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9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3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5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6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7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8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9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1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2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3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4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6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7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8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9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471 Grupo"/>
          <p:cNvGrpSpPr/>
          <p:nvPr/>
        </p:nvGrpSpPr>
        <p:grpSpPr>
          <a:xfrm>
            <a:off x="3771901" y="826418"/>
            <a:ext cx="4984755" cy="4984756"/>
            <a:chOff x="3486151" y="933452"/>
            <a:chExt cx="4984755" cy="4984756"/>
          </a:xfrm>
        </p:grpSpPr>
        <p:sp>
          <p:nvSpPr>
            <p:cNvPr id="5188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472 Grupo"/>
          <p:cNvGrpSpPr/>
          <p:nvPr/>
        </p:nvGrpSpPr>
        <p:grpSpPr>
          <a:xfrm>
            <a:off x="3486150" y="410491"/>
            <a:ext cx="5657850" cy="5588000"/>
            <a:chOff x="3200400" y="517525"/>
            <a:chExt cx="5657850" cy="5588000"/>
          </a:xfrm>
        </p:grpSpPr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5848350" y="51752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5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5144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5145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46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47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48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49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50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51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52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53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54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55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56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57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58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59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60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61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62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63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64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5165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5167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5168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5169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170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71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172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173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174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175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176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177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178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179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5180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5181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5182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5183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5184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5185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5186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5143" name="Text Box 410"/>
          <p:cNvSpPr txBox="1">
            <a:spLocks noChangeArrowheads="1"/>
          </p:cNvSpPr>
          <p:nvPr/>
        </p:nvSpPr>
        <p:spPr bwMode="auto">
          <a:xfrm>
            <a:off x="5826696" y="336006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4078" y="9540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</a:p>
        </p:txBody>
      </p:sp>
      <p:sp>
        <p:nvSpPr>
          <p:cNvPr id="472" name="Rectangle 471"/>
          <p:cNvSpPr/>
          <p:nvPr/>
        </p:nvSpPr>
        <p:spPr>
          <a:xfrm>
            <a:off x="4179228" y="142801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</a:p>
        </p:txBody>
      </p:sp>
      <p:sp>
        <p:nvSpPr>
          <p:cNvPr id="473" name="Text Box 457"/>
          <p:cNvSpPr txBox="1">
            <a:spLocks noChangeArrowheads="1"/>
          </p:cNvSpPr>
          <p:nvPr/>
        </p:nvSpPr>
        <p:spPr bwMode="auto">
          <a:xfrm>
            <a:off x="971421" y="1629691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2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186393" y="2130552"/>
            <a:ext cx="3205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l2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182880" y="751867"/>
            <a:ext cx="32200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is the gradient of the line </a:t>
            </a:r>
            <a:r>
              <a:rPr lang="en-GB" sz="3200" dirty="0">
                <a:solidFill>
                  <a:schemeClr val="accent2"/>
                </a:solidFill>
                <a:latin typeface="Freestyle Script" panose="030804020302050B0404" pitchFamily="66" charset="0"/>
              </a:rPr>
              <a:t>l1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7" name="Text Box 457"/>
          <p:cNvSpPr txBox="1">
            <a:spLocks noChangeArrowheads="1"/>
          </p:cNvSpPr>
          <p:nvPr/>
        </p:nvSpPr>
        <p:spPr bwMode="auto">
          <a:xfrm>
            <a:off x="929820" y="3236976"/>
            <a:ext cx="1566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sz="24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  <a:r>
              <a:rPr lang="en-US" altLang="en-US" sz="2400" b="1" dirty="0">
                <a:latin typeface="Comic Sans MS" panose="030F0702030302020204" pitchFamily="66" charset="0"/>
              </a:rPr>
              <a:t>–</a:t>
            </a:r>
            <a:r>
              <a:rPr lang="en-US" altLang="en-US" sz="1000" b="1" dirty="0">
                <a:latin typeface="Comic Sans MS" panose="030F0702030302020204" pitchFamily="66" charset="0"/>
              </a:rPr>
              <a:t> </a:t>
            </a:r>
            <a:r>
              <a:rPr lang="en-US" altLang="en-US" sz="800" b="1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78" name="Text Box 18"/>
          <p:cNvSpPr txBox="1">
            <a:spLocks noChangeArrowheads="1"/>
          </p:cNvSpPr>
          <p:nvPr/>
        </p:nvSpPr>
        <p:spPr bwMode="auto">
          <a:xfrm>
            <a:off x="1911377" y="303580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</a:t>
            </a:r>
          </a:p>
        </p:txBody>
      </p:sp>
      <p:sp>
        <p:nvSpPr>
          <p:cNvPr id="479" name="Line 19"/>
          <p:cNvSpPr>
            <a:spLocks noChangeShapeType="1"/>
          </p:cNvSpPr>
          <p:nvPr/>
        </p:nvSpPr>
        <p:spPr bwMode="auto">
          <a:xfrm>
            <a:off x="1922260" y="347472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20"/>
          <p:cNvSpPr txBox="1">
            <a:spLocks noChangeArrowheads="1"/>
          </p:cNvSpPr>
          <p:nvPr/>
        </p:nvSpPr>
        <p:spPr bwMode="auto">
          <a:xfrm>
            <a:off x="1901952" y="341985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</a:t>
            </a:r>
            <a:endParaRPr lang="en-GB" altLang="en-US" baseline="-25000" dirty="0"/>
          </a:p>
        </p:txBody>
      </p:sp>
      <p:sp>
        <p:nvSpPr>
          <p:cNvPr id="467" name="Text Box 455">
            <a:extLst>
              <a:ext uri="{FF2B5EF4-FFF2-40B4-BE49-F238E27FC236}">
                <a16:creationId xmlns:a16="http://schemas.microsoft.com/office/drawing/2014/main" id="{C97F0ACB-6AE6-4AC8-8053-B8AD8687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89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7030A0"/>
                </a:solidFill>
                <a:latin typeface="Comic Sans MS" pitchFamily="66" charset="0"/>
              </a:rPr>
              <a:t>Perpendicular lines</a:t>
            </a:r>
          </a:p>
        </p:txBody>
      </p:sp>
      <p:sp>
        <p:nvSpPr>
          <p:cNvPr id="466" name="Text Box 457">
            <a:extLst>
              <a:ext uri="{FF2B5EF4-FFF2-40B4-BE49-F238E27FC236}">
                <a16:creationId xmlns:a16="http://schemas.microsoft.com/office/drawing/2014/main" id="{FBE37368-2685-4255-9E3C-CA5A1D92B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36" y="4038549"/>
            <a:ext cx="3244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What we can say about these lines?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8" name="Text Box 457">
            <a:extLst>
              <a:ext uri="{FF2B5EF4-FFF2-40B4-BE49-F238E27FC236}">
                <a16:creationId xmlns:a16="http://schemas.microsoft.com/office/drawing/2014/main" id="{6A7FF5EC-BD0D-4220-B16C-F307A0996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03" y="4916255"/>
            <a:ext cx="3673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They are perpendicular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69" name="Text Box 457">
            <a:extLst>
              <a:ext uri="{FF2B5EF4-FFF2-40B4-BE49-F238E27FC236}">
                <a16:creationId xmlns:a16="http://schemas.microsoft.com/office/drawing/2014/main" id="{FBDF617B-EA2A-40EC-A2E7-5859120B1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06" y="5709183"/>
            <a:ext cx="7885742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Two lines are perpendicular if the product of their gradients is -1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1B944FC-A293-46A8-8D0D-3C4811E7B2B5}"/>
              </a:ext>
            </a:extLst>
          </p:cNvPr>
          <p:cNvSpPr/>
          <p:nvPr/>
        </p:nvSpPr>
        <p:spPr>
          <a:xfrm rot="1560000">
            <a:off x="6326287" y="2748786"/>
            <a:ext cx="249238" cy="24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0" name="Line 470"/>
          <p:cNvSpPr>
            <a:spLocks noChangeShapeType="1"/>
          </p:cNvSpPr>
          <p:nvPr/>
        </p:nvSpPr>
        <p:spPr bwMode="auto">
          <a:xfrm flipH="1" flipV="1">
            <a:off x="4035416" y="1812740"/>
            <a:ext cx="4482246" cy="223856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518084" y="1081766"/>
            <a:ext cx="1956510" cy="3953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4D1A2DF4-5955-4275-8F21-83971BA8F46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085D2793-0D32-439C-BC02-DDE7A3EF7EF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39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" grpId="0"/>
      <p:bldP spid="468" grpId="0"/>
      <p:bldP spid="469" grpId="0" animBg="1"/>
      <p:bldP spid="47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171</TotalTime>
  <Words>1398</Words>
  <Application>Microsoft Office PowerPoint</Application>
  <PresentationFormat>On-screen Show (4:3)</PresentationFormat>
  <Paragraphs>529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Freestyle Script</vt:lpstr>
      <vt:lpstr>Times New Roman</vt:lpstr>
      <vt:lpstr>Wingdings 2</vt:lpstr>
      <vt:lpstr>Theme1</vt:lpstr>
      <vt:lpstr>Parallel and perpendicular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and perpendicular lines</dc:title>
  <dc:creator>Mathssupport</dc:creator>
  <cp:lastModifiedBy>Orlando Hurtado</cp:lastModifiedBy>
  <cp:revision>19</cp:revision>
  <dcterms:created xsi:type="dcterms:W3CDTF">2020-03-20T08:56:06Z</dcterms:created>
  <dcterms:modified xsi:type="dcterms:W3CDTF">2023-08-11T10:19:49Z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