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307" r:id="rId2"/>
    <p:sldId id="308" r:id="rId3"/>
    <p:sldId id="309" r:id="rId4"/>
    <p:sldId id="269" r:id="rId5"/>
    <p:sldId id="258" r:id="rId6"/>
    <p:sldId id="316" r:id="rId7"/>
    <p:sldId id="262" r:id="rId8"/>
    <p:sldId id="270" r:id="rId9"/>
    <p:sldId id="327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00CC"/>
    <a:srgbClr val="010066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4300C-1D14-445A-9D9D-39C2A4EAA819}" type="datetimeFigureOut">
              <a:rPr lang="en-GB" smtClean="0"/>
              <a:pPr/>
              <a:t>11/08/2023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5B982-10B9-466B-9B7C-7ADCCCDB1F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133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2745371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3915205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4739659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cs typeface="Times New Roman" pitchFamily="18" charset="0"/>
            </a:endParaRPr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10434415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cs typeface="Times New Roman" pitchFamily="18" charset="0"/>
            </a:endParaRPr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4604256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13722298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4268833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11 August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6" name="Picture 15" descr="A close up of a cage&#10;&#10;Description automatically generated">
            <a:extLst>
              <a:ext uri="{FF2B5EF4-FFF2-40B4-BE49-F238E27FC236}">
                <a16:creationId xmlns:a16="http://schemas.microsoft.com/office/drawing/2014/main" id="{22AE4321-5BF0-454D-A4E6-3AC19A79B70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1975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 close up of a cage&#10;&#10;Description automatically generated">
            <a:extLst>
              <a:ext uri="{FF2B5EF4-FFF2-40B4-BE49-F238E27FC236}">
                <a16:creationId xmlns:a16="http://schemas.microsoft.com/office/drawing/2014/main" id="{EDFE79FB-96D1-4433-B55F-07EC84BB74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187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 close up of a cage&#10;&#10;Description automatically generated">
            <a:extLst>
              <a:ext uri="{FF2B5EF4-FFF2-40B4-BE49-F238E27FC236}">
                <a16:creationId xmlns:a16="http://schemas.microsoft.com/office/drawing/2014/main" id="{66F57C1D-F8D8-49BC-A10F-1D3E36C842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990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1410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195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sp>
        <p:nvSpPr>
          <p:cNvPr id="7" name="6 Rectángulo"/>
          <p:cNvSpPr/>
          <p:nvPr/>
        </p:nvSpPr>
        <p:spPr>
          <a:xfrm>
            <a:off x="62932" y="1449305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0" name="9 Rectángulo"/>
          <p:cNvSpPr/>
          <p:nvPr/>
        </p:nvSpPr>
        <p:spPr>
          <a:xfrm>
            <a:off x="62932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1" name="10 Rectángulo"/>
          <p:cNvSpPr/>
          <p:nvPr/>
        </p:nvSpPr>
        <p:spPr>
          <a:xfrm>
            <a:off x="62932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3" name="Picture 2" descr="A close up of a cage&#10;&#10;Description automatically generated">
            <a:extLst>
              <a:ext uri="{FF2B5EF4-FFF2-40B4-BE49-F238E27FC236}">
                <a16:creationId xmlns:a16="http://schemas.microsoft.com/office/drawing/2014/main" id="{0D075517-0C4E-4FFA-B9AE-AB862B5E4A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63C2F7D-6F78-4ED2-AFF9-6232EE6E4FB4}"/>
              </a:ext>
            </a:extLst>
          </p:cNvPr>
          <p:cNvSpPr txBox="1"/>
          <p:nvPr userDrawn="1"/>
        </p:nvSpPr>
        <p:spPr>
          <a:xfrm>
            <a:off x="5582392" y="406926"/>
            <a:ext cx="2729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12 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17706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10" name="16 Marcador de pie de página">
            <a:extLst>
              <a:ext uri="{FF2B5EF4-FFF2-40B4-BE49-F238E27FC236}">
                <a16:creationId xmlns:a16="http://schemas.microsoft.com/office/drawing/2014/main" id="{28BFCDFB-EFD5-40BA-B46C-D265C173BF3C}"/>
              </a:ext>
            </a:extLst>
          </p:cNvPr>
          <p:cNvSpPr txBox="1">
            <a:spLocks/>
          </p:cNvSpPr>
          <p:nvPr userDrawn="1"/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marL="0" algn="l" defTabSz="914400" rtl="0" eaLnBrk="1" latinLnBrk="0" hangingPunct="1">
              <a:defRPr kumimoji="0"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1" name="Picture 10" descr="A close up of a cage&#10;&#10;Description automatically generated">
            <a:extLst>
              <a:ext uri="{FF2B5EF4-FFF2-40B4-BE49-F238E27FC236}">
                <a16:creationId xmlns:a16="http://schemas.microsoft.com/office/drawing/2014/main" id="{07B594F5-4BE4-4C52-8D65-2501B45229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842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D7C78E1F-7722-4494-9092-23054841219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3496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77DAA1A9-8FDA-44F6-95DF-FBD77DC53A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129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20A0C83D-2ABD-4AF5-A211-5BB8428D87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302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 descr="A close up of a cage&#10;&#10;Description automatically generated">
            <a:extLst>
              <a:ext uri="{FF2B5EF4-FFF2-40B4-BE49-F238E27FC236}">
                <a16:creationId xmlns:a16="http://schemas.microsoft.com/office/drawing/2014/main" id="{B74DB9BC-FA29-45A4-851D-1508C042BC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187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 descr="A close up of a cage&#10;&#10;Description automatically generated">
            <a:extLst>
              <a:ext uri="{FF2B5EF4-FFF2-40B4-BE49-F238E27FC236}">
                <a16:creationId xmlns:a16="http://schemas.microsoft.com/office/drawing/2014/main" id="{7D684ECA-42A7-40B1-8A21-688A49ABE26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841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62AFCE12-5ABA-4FE5-AB60-22E21D7A0E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530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D10E2E98-716B-4DDB-93DF-9096EBBDD0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526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6AED9E35-6C08-4696-B4DD-D77AF04015DB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753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61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5B2E0-EEBA-4069-8A19-26B9CC2D9A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Point-gradient form of the equation of a straight line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B4B8B0-811F-4101-9222-7EA96BDB3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399" y="3200400"/>
            <a:ext cx="7060809" cy="1600200"/>
          </a:xfrm>
        </p:spPr>
        <p:txBody>
          <a:bodyPr>
            <a:normAutofit fontScale="85000" lnSpcReduction="10000"/>
          </a:bodyPr>
          <a:lstStyle/>
          <a:p>
            <a:pPr marL="463550" indent="-463550"/>
            <a:r>
              <a:rPr lang="en-US" dirty="0"/>
              <a:t>LO: To write down the equation of a straight line in given any point lying on the line and the gradient.</a:t>
            </a:r>
          </a:p>
          <a:p>
            <a:pPr marL="463550" indent="-463550"/>
            <a:r>
              <a:rPr lang="en-US" dirty="0"/>
              <a:t>	 To write down the equation of a straight line in given any two points lying on the line.</a:t>
            </a:r>
            <a:endParaRPr lang="en-GB" dirty="0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63ED18A0-DCF1-4BAC-9821-5398513B267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F558BD1E-A4E0-421B-8A17-ADFB0C567E1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ADBDF6-D0D3-4D56-7105-8E7F8C293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17373-6973-45B0-9BA6-85ADE4CD355C}" type="datetime3">
              <a:rPr lang="en-US" smtClean="0"/>
              <a:t>11 August 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674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11138"/>
            <a:ext cx="8229600" cy="420687"/>
          </a:xfrm>
        </p:spPr>
        <p:txBody>
          <a:bodyPr>
            <a:noAutofit/>
          </a:bodyPr>
          <a:lstStyle/>
          <a:p>
            <a:pPr eaLnBrk="1" hangingPunct="1"/>
            <a:r>
              <a:rPr lang="en-GB" sz="2800" dirty="0"/>
              <a:t>The equation of a straight line</a:t>
            </a:r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238955" y="1013827"/>
            <a:ext cx="85693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The coordinates </a:t>
            </a:r>
            <a:r>
              <a:rPr lang="en-GB" sz="2400" b="1" i="1" dirty="0">
                <a:latin typeface="+mn-lt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+mn-lt"/>
              </a:rPr>
              <a:t> and </a:t>
            </a:r>
            <a:r>
              <a:rPr lang="en-GB" sz="2400" b="1" i="1" dirty="0">
                <a:latin typeface="+mn-lt"/>
                <a:cs typeface="Times New Roman" panose="02020603050405020304" pitchFamily="18" charset="0"/>
              </a:rPr>
              <a:t>y</a:t>
            </a:r>
            <a:r>
              <a:rPr lang="en-GB" sz="2400" dirty="0">
                <a:latin typeface="+mn-lt"/>
              </a:rPr>
              <a:t> of any point on a line are linked by an equation, called the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equation of the line</a:t>
            </a:r>
          </a:p>
        </p:txBody>
      </p:sp>
      <p:sp>
        <p:nvSpPr>
          <p:cNvPr id="736260" name="Text Box 4"/>
          <p:cNvSpPr txBox="1">
            <a:spLocks noChangeArrowheads="1"/>
          </p:cNvSpPr>
          <p:nvPr/>
        </p:nvSpPr>
        <p:spPr bwMode="auto">
          <a:xfrm>
            <a:off x="508830" y="3030051"/>
            <a:ext cx="82994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indent="-266700">
              <a:buFontTx/>
              <a:buBlip>
                <a:blip r:embed="rId3"/>
              </a:buBlip>
            </a:pPr>
            <a:r>
              <a:rPr lang="en-GB" sz="2400" dirty="0">
                <a:latin typeface="+mn-lt"/>
              </a:rPr>
              <a:t>If a point Q lies on a line L then the coordinates of Q satisfy the equation of L</a:t>
            </a:r>
          </a:p>
        </p:txBody>
      </p:sp>
      <p:sp>
        <p:nvSpPr>
          <p:cNvPr id="736261" name="Text Box 5"/>
          <p:cNvSpPr txBox="1">
            <a:spLocks noChangeArrowheads="1"/>
          </p:cNvSpPr>
          <p:nvPr/>
        </p:nvSpPr>
        <p:spPr bwMode="auto">
          <a:xfrm>
            <a:off x="522002" y="4470211"/>
            <a:ext cx="84247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indent="-266700">
              <a:buFontTx/>
              <a:buBlip>
                <a:blip r:embed="rId3"/>
              </a:buBlip>
            </a:pPr>
            <a:r>
              <a:rPr lang="en-GB" sz="2400" dirty="0">
                <a:latin typeface="+mn-lt"/>
              </a:rPr>
              <a:t>If the coordinates of any point Q satisfy the equation of a line L, then the point Q lies on L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219905" y="2319263"/>
            <a:ext cx="27368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This means that:</a:t>
            </a:r>
          </a:p>
        </p:txBody>
      </p:sp>
      <p:sp>
        <p:nvSpPr>
          <p:cNvPr id="7" name="Rectangle 6">
            <a:hlinkClick r:id="rId4"/>
            <a:extLst>
              <a:ext uri="{FF2B5EF4-FFF2-40B4-BE49-F238E27FC236}">
                <a16:creationId xmlns:a16="http://schemas.microsoft.com/office/drawing/2014/main" id="{A2F58848-97B4-469E-BC0D-617E29C0750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hlinkClick r:id="rId4"/>
            <a:extLst>
              <a:ext uri="{FF2B5EF4-FFF2-40B4-BE49-F238E27FC236}">
                <a16:creationId xmlns:a16="http://schemas.microsoft.com/office/drawing/2014/main" id="{9F40B1B9-CA6B-4716-9263-BBBAA663CEF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182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6260" grpId="0"/>
      <p:bldP spid="736261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31775"/>
            <a:ext cx="8229600" cy="420688"/>
          </a:xfrm>
        </p:spPr>
        <p:txBody>
          <a:bodyPr>
            <a:noAutofit/>
          </a:bodyPr>
          <a:lstStyle/>
          <a:p>
            <a:pPr eaLnBrk="1" hangingPunct="1"/>
            <a:r>
              <a:rPr lang="en-GB" sz="2800" dirty="0"/>
              <a:t>The equation of a straight line</a:t>
            </a:r>
          </a:p>
        </p:txBody>
      </p:sp>
      <p:sp>
        <p:nvSpPr>
          <p:cNvPr id="736262" name="Text Box 6"/>
          <p:cNvSpPr txBox="1">
            <a:spLocks noChangeArrowheads="1"/>
          </p:cNvSpPr>
          <p:nvPr/>
        </p:nvSpPr>
        <p:spPr bwMode="auto">
          <a:xfrm>
            <a:off x="1460881" y="1379010"/>
            <a:ext cx="43520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400" b="1" dirty="0">
                <a:latin typeface="+mn-lt"/>
              </a:rPr>
              <a:t>Gradient-intercept form</a:t>
            </a: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197679" y="726299"/>
            <a:ext cx="82880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The equation of a line can be written in different forms:</a:t>
            </a: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1460881" y="2210906"/>
            <a:ext cx="34666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400" b="1" dirty="0">
                <a:latin typeface="+mn-lt"/>
              </a:rPr>
              <a:t>General form</a:t>
            </a:r>
          </a:p>
        </p:txBody>
      </p:sp>
      <p:sp>
        <p:nvSpPr>
          <p:cNvPr id="12" name="Text Box 6">
            <a:extLst>
              <a:ext uri="{FF2B5EF4-FFF2-40B4-BE49-F238E27FC236}">
                <a16:creationId xmlns:a16="http://schemas.microsoft.com/office/drawing/2014/main" id="{D674DBDB-6785-4F87-8E18-9257FFB2D8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0882" y="3042802"/>
            <a:ext cx="43520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400" b="1" dirty="0">
                <a:latin typeface="+mn-lt"/>
              </a:rPr>
              <a:t>Point-gradient form</a:t>
            </a:r>
          </a:p>
        </p:txBody>
      </p:sp>
      <p:sp>
        <p:nvSpPr>
          <p:cNvPr id="20" name="Text Box 3">
            <a:extLst>
              <a:ext uri="{FF2B5EF4-FFF2-40B4-BE49-F238E27FC236}">
                <a16:creationId xmlns:a16="http://schemas.microsoft.com/office/drawing/2014/main" id="{A15A72C5-ECA9-4645-8ABD-98C0ACABF5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76" y="3957669"/>
            <a:ext cx="856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A straight line can be defined by:</a:t>
            </a:r>
          </a:p>
        </p:txBody>
      </p:sp>
      <p:sp>
        <p:nvSpPr>
          <p:cNvPr id="21" name="Text Box 4">
            <a:extLst>
              <a:ext uri="{FF2B5EF4-FFF2-40B4-BE49-F238E27FC236}">
                <a16:creationId xmlns:a16="http://schemas.microsoft.com/office/drawing/2014/main" id="{DD45B886-1901-43CA-AF74-750359264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101" y="4980611"/>
            <a:ext cx="74077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6700" indent="-266700">
              <a:buFontTx/>
              <a:buBlip>
                <a:blip r:embed="rId3"/>
              </a:buBlip>
            </a:pPr>
            <a:r>
              <a:rPr lang="en-GB" sz="2400" dirty="0">
                <a:latin typeface="+mn-lt"/>
              </a:rPr>
              <a:t>one point on the line and the gradient of the line</a:t>
            </a:r>
          </a:p>
        </p:txBody>
      </p:sp>
      <p:sp>
        <p:nvSpPr>
          <p:cNvPr id="22" name="Text Box 5">
            <a:extLst>
              <a:ext uri="{FF2B5EF4-FFF2-40B4-BE49-F238E27FC236}">
                <a16:creationId xmlns:a16="http://schemas.microsoft.com/office/drawing/2014/main" id="{5E1F2029-D426-4896-A607-56057A714C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779" y="5556675"/>
            <a:ext cx="35205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6700" indent="-266700">
              <a:buFontTx/>
              <a:buBlip>
                <a:blip r:embed="rId3"/>
              </a:buBlip>
            </a:pPr>
            <a:r>
              <a:rPr lang="en-GB" sz="2400" dirty="0">
                <a:latin typeface="+mn-lt"/>
              </a:rPr>
              <a:t>two points on the line</a:t>
            </a:r>
          </a:p>
        </p:txBody>
      </p:sp>
      <p:sp>
        <p:nvSpPr>
          <p:cNvPr id="23" name="Text Box 4">
            <a:extLst>
              <a:ext uri="{FF2B5EF4-FFF2-40B4-BE49-F238E27FC236}">
                <a16:creationId xmlns:a16="http://schemas.microsoft.com/office/drawing/2014/main" id="{01D75D8F-E20C-43D8-8A9C-D96CC043A1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779" y="4475761"/>
            <a:ext cx="67954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6700" indent="-266700">
              <a:buFontTx/>
              <a:buBlip>
                <a:blip r:embed="rId3"/>
              </a:buBlip>
            </a:pPr>
            <a:r>
              <a:rPr lang="en-GB" sz="2400" dirty="0">
                <a:latin typeface="+mn-lt"/>
              </a:rPr>
              <a:t>the y-intercept and the gradient of the line</a:t>
            </a:r>
          </a:p>
        </p:txBody>
      </p:sp>
      <p:sp>
        <p:nvSpPr>
          <p:cNvPr id="11" name="Rectangle 10">
            <a:hlinkClick r:id="rId4"/>
            <a:extLst>
              <a:ext uri="{FF2B5EF4-FFF2-40B4-BE49-F238E27FC236}">
                <a16:creationId xmlns:a16="http://schemas.microsoft.com/office/drawing/2014/main" id="{DBCACFAD-8708-4CBD-B9A9-3671CAB9FEF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4"/>
            <a:extLst>
              <a:ext uri="{FF2B5EF4-FFF2-40B4-BE49-F238E27FC236}">
                <a16:creationId xmlns:a16="http://schemas.microsoft.com/office/drawing/2014/main" id="{62AC2980-7DF3-4313-8FF8-FB069043D411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797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6262" grpId="0"/>
      <p:bldP spid="18" grpId="0"/>
      <p:bldP spid="19" grpId="0"/>
      <p:bldP spid="12" grpId="0"/>
      <p:bldP spid="20" grpId="0"/>
      <p:bldP spid="21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Box 6">
            <a:extLst>
              <a:ext uri="{FF2B5EF4-FFF2-40B4-BE49-F238E27FC236}">
                <a16:creationId xmlns:a16="http://schemas.microsoft.com/office/drawing/2014/main" id="{6204DFF1-141D-44B7-BBB7-E9ED74C975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054" y="2324160"/>
            <a:ext cx="85883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             </a:t>
            </a:r>
            <a:r>
              <a:rPr lang="en-GB" sz="2400" dirty="0">
                <a:latin typeface="+mn-lt"/>
              </a:rPr>
              <a:t>                          we can write the equation of the gradient using a general point on the line (P</a:t>
            </a:r>
            <a:r>
              <a:rPr lang="en-GB" sz="2400" baseline="-25000" dirty="0">
                <a:latin typeface="+mn-lt"/>
              </a:rPr>
              <a:t>2</a:t>
            </a:r>
            <a:r>
              <a:rPr lang="en-GB" sz="2400" dirty="0">
                <a:latin typeface="+mn-lt"/>
              </a:rPr>
              <a:t>). </a:t>
            </a:r>
          </a:p>
        </p:txBody>
      </p:sp>
      <p:sp>
        <p:nvSpPr>
          <p:cNvPr id="19" name="Text Box 6">
            <a:extLst>
              <a:ext uri="{FF2B5EF4-FFF2-40B4-BE49-F238E27FC236}">
                <a16:creationId xmlns:a16="http://schemas.microsoft.com/office/drawing/2014/main" id="{7B5D4519-2185-415E-896D-1E5191163B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055" y="1981011"/>
            <a:ext cx="85883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                               </a:t>
            </a:r>
            <a:r>
              <a:rPr lang="en-GB" sz="2400" dirty="0">
                <a:solidFill>
                  <a:srgbClr val="FF6600"/>
                </a:solidFill>
                <a:latin typeface="+mn-lt"/>
              </a:rPr>
              <a:t>        </a:t>
            </a:r>
            <a:r>
              <a:rPr lang="en-GB" sz="2400" dirty="0">
                <a:latin typeface="+mn-lt"/>
              </a:rPr>
              <a:t> (P</a:t>
            </a:r>
            <a:r>
              <a:rPr lang="en-GB" sz="2400" baseline="-25000" dirty="0">
                <a:latin typeface="+mn-lt"/>
              </a:rPr>
              <a:t>1</a:t>
            </a:r>
            <a:r>
              <a:rPr lang="en-GB" sz="2400" dirty="0">
                <a:latin typeface="+mn-lt"/>
              </a:rPr>
              <a:t>) and we are also given the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gradient</a:t>
            </a:r>
            <a:r>
              <a:rPr lang="en-GB" sz="2400" dirty="0">
                <a:latin typeface="+mn-lt"/>
              </a:rPr>
              <a:t> (m) of the line, </a:t>
            </a:r>
          </a:p>
        </p:txBody>
      </p:sp>
      <p:sp>
        <p:nvSpPr>
          <p:cNvPr id="736262" name="Text Box 6"/>
          <p:cNvSpPr txBox="1">
            <a:spLocks noChangeArrowheads="1"/>
          </p:cNvSpPr>
          <p:nvPr/>
        </p:nvSpPr>
        <p:spPr bwMode="auto">
          <a:xfrm>
            <a:off x="323057" y="1986805"/>
            <a:ext cx="38128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If we are given </a:t>
            </a:r>
            <a:r>
              <a:rPr lang="en-GB" dirty="0">
                <a:latin typeface="+mn-lt"/>
              </a:rPr>
              <a:t>any </a:t>
            </a:r>
            <a:r>
              <a:rPr lang="en-GB" b="1" dirty="0">
                <a:solidFill>
                  <a:srgbClr val="FF6600"/>
                </a:solidFill>
                <a:latin typeface="+mn-lt"/>
              </a:rPr>
              <a:t>point</a:t>
            </a:r>
            <a:endParaRPr lang="en-GB" sz="2400" b="1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0254" name="Text Box 9"/>
          <p:cNvSpPr txBox="1">
            <a:spLocks noChangeArrowheads="1"/>
          </p:cNvSpPr>
          <p:nvPr/>
        </p:nvSpPr>
        <p:spPr bwMode="auto">
          <a:xfrm>
            <a:off x="2736531" y="4966044"/>
            <a:ext cx="399480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600" b="1" i="1" dirty="0"/>
              <a:t>y – y</a:t>
            </a:r>
            <a:r>
              <a:rPr lang="en-GB" sz="3600" b="1" i="1" baseline="-25000" dirty="0"/>
              <a:t>1</a:t>
            </a:r>
            <a:r>
              <a:rPr lang="en-GB" sz="3600" b="1" dirty="0"/>
              <a:t> = </a:t>
            </a:r>
            <a:r>
              <a:rPr lang="en-GB" sz="3600" b="1" i="1" dirty="0"/>
              <a:t>m</a:t>
            </a:r>
            <a:r>
              <a:rPr lang="en-GB" sz="3600" b="1" dirty="0"/>
              <a:t>(</a:t>
            </a:r>
            <a:r>
              <a:rPr lang="en-GB" sz="3600" b="1" i="1" dirty="0"/>
              <a:t>x</a:t>
            </a:r>
            <a:r>
              <a:rPr lang="en-GB" sz="3600" b="1" dirty="0"/>
              <a:t> </a:t>
            </a:r>
            <a:r>
              <a:rPr lang="en-GB" sz="3600" b="1" dirty="0">
                <a:cs typeface="Times New Roman" panose="02020603050405020304" pitchFamily="18" charset="0"/>
              </a:rPr>
              <a:t>– </a:t>
            </a:r>
            <a:r>
              <a:rPr lang="en-GB" sz="3600" b="1" i="1" dirty="0"/>
              <a:t>x</a:t>
            </a:r>
            <a:r>
              <a:rPr lang="en-GB" sz="3600" b="1" i="1" baseline="-25000" dirty="0"/>
              <a:t>1</a:t>
            </a:r>
            <a:r>
              <a:rPr lang="en-GB" sz="3600" b="1" dirty="0"/>
              <a:t>)</a:t>
            </a:r>
            <a:endParaRPr lang="en-GB" sz="3600" b="1" baseline="-25000" dirty="0"/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41300" y="0"/>
            <a:ext cx="8751888" cy="96651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The Point-gradient form of the equation of a straight line</a:t>
            </a:r>
            <a:endParaRPr lang="en-GB" sz="2800" b="1" dirty="0"/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250825" y="1140203"/>
            <a:ext cx="87328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>
                <a:latin typeface="+mn-lt"/>
              </a:rPr>
              <a:t>Finding the equation of a line given a point on the line and the gradient</a:t>
            </a:r>
          </a:p>
        </p:txBody>
      </p:sp>
      <p:sp>
        <p:nvSpPr>
          <p:cNvPr id="6" name="Rectangle 5"/>
          <p:cNvSpPr/>
          <p:nvPr/>
        </p:nvSpPr>
        <p:spPr>
          <a:xfrm>
            <a:off x="1053175" y="5623549"/>
            <a:ext cx="71495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This is the equation of the straight line in the point-gradient form.</a:t>
            </a:r>
          </a:p>
        </p:txBody>
      </p:sp>
      <p:sp>
        <p:nvSpPr>
          <p:cNvPr id="7" name="Rectangle 6">
            <a:hlinkClick r:id="rId3"/>
            <a:extLst>
              <a:ext uri="{FF2B5EF4-FFF2-40B4-BE49-F238E27FC236}">
                <a16:creationId xmlns:a16="http://schemas.microsoft.com/office/drawing/2014/main" id="{771425B7-3457-4E33-B363-FBB83E0D620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hlinkClick r:id="rId3"/>
            <a:extLst>
              <a:ext uri="{FF2B5EF4-FFF2-40B4-BE49-F238E27FC236}">
                <a16:creationId xmlns:a16="http://schemas.microsoft.com/office/drawing/2014/main" id="{33694B8D-4148-416F-B982-1C4F684A041E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8E641D17-1D40-4FDE-9D4B-2128CCF35B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8182" y="3374104"/>
            <a:ext cx="13245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b="1" dirty="0"/>
              <a:t>(</a:t>
            </a:r>
            <a:r>
              <a:rPr lang="en-GB" b="1" i="1" dirty="0"/>
              <a:t>x</a:t>
            </a:r>
            <a:r>
              <a:rPr lang="en-GB" b="1" i="1" baseline="-25000" dirty="0"/>
              <a:t>1</a:t>
            </a:r>
            <a:r>
              <a:rPr lang="en-GB" b="1" dirty="0">
                <a:cs typeface="Times New Roman" panose="02020603050405020304" pitchFamily="18" charset="0"/>
              </a:rPr>
              <a:t>, </a:t>
            </a:r>
            <a:r>
              <a:rPr lang="en-GB" b="1" i="1" dirty="0"/>
              <a:t>y</a:t>
            </a:r>
            <a:r>
              <a:rPr lang="en-GB" b="1" i="1" baseline="-25000" dirty="0"/>
              <a:t>1</a:t>
            </a:r>
            <a:r>
              <a:rPr lang="en-GB" b="1" dirty="0"/>
              <a:t>)</a:t>
            </a:r>
            <a:endParaRPr lang="en-GB" b="1" baseline="-25000" dirty="0"/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19501EE2-08EB-4684-9A56-6940287DE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164" y="3859751"/>
            <a:ext cx="6633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b="1" i="1" dirty="0"/>
              <a:t>m</a:t>
            </a:r>
            <a:endParaRPr lang="en-GB" b="1" baseline="-25000" dirty="0"/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3012CAAF-D04B-46DF-9BEC-6083FEB23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1638" y="3659327"/>
            <a:ext cx="8204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b="1" i="1" dirty="0"/>
              <a:t>m =</a:t>
            </a:r>
            <a:endParaRPr lang="en-GB" b="1" baseline="-250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7A32C27-9082-4694-BC75-EBE28D115EBE}"/>
              </a:ext>
            </a:extLst>
          </p:cNvPr>
          <p:cNvSpPr/>
          <p:nvPr/>
        </p:nvSpPr>
        <p:spPr>
          <a:xfrm>
            <a:off x="2578636" y="3187134"/>
            <a:ext cx="43106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+mn-lt"/>
              </a:rPr>
              <a:t>The equation of the gradient is:</a:t>
            </a:r>
          </a:p>
        </p:txBody>
      </p:sp>
      <p:sp>
        <p:nvSpPr>
          <p:cNvPr id="13" name="Text Box 9">
            <a:extLst>
              <a:ext uri="{FF2B5EF4-FFF2-40B4-BE49-F238E27FC236}">
                <a16:creationId xmlns:a16="http://schemas.microsoft.com/office/drawing/2014/main" id="{DD068388-4484-4850-9283-1655283528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7482" y="3395261"/>
            <a:ext cx="8809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b="1" i="1" dirty="0"/>
              <a:t>y</a:t>
            </a:r>
            <a:r>
              <a:rPr lang="en-GB" b="1" dirty="0"/>
              <a:t> </a:t>
            </a:r>
            <a:r>
              <a:rPr lang="en-GB" b="1" dirty="0">
                <a:cs typeface="Times New Roman" panose="02020603050405020304" pitchFamily="18" charset="0"/>
              </a:rPr>
              <a:t>– </a:t>
            </a:r>
            <a:r>
              <a:rPr lang="en-GB" b="1" i="1" dirty="0"/>
              <a:t>y</a:t>
            </a:r>
            <a:r>
              <a:rPr lang="en-GB" b="1" i="1" baseline="-25000" dirty="0"/>
              <a:t>1</a:t>
            </a:r>
            <a:endParaRPr lang="en-GB" b="1" baseline="-25000" dirty="0"/>
          </a:p>
        </p:txBody>
      </p:sp>
      <p:sp>
        <p:nvSpPr>
          <p:cNvPr id="14" name="Text Box 9">
            <a:extLst>
              <a:ext uri="{FF2B5EF4-FFF2-40B4-BE49-F238E27FC236}">
                <a16:creationId xmlns:a16="http://schemas.microsoft.com/office/drawing/2014/main" id="{E1520A44-7966-432C-8AD8-8A6BDE6AF6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5903" y="3826790"/>
            <a:ext cx="9138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b="1" i="1" dirty="0"/>
              <a:t>x</a:t>
            </a:r>
            <a:r>
              <a:rPr lang="en-GB" b="1" dirty="0"/>
              <a:t> </a:t>
            </a:r>
            <a:r>
              <a:rPr lang="en-GB" b="1" dirty="0">
                <a:cs typeface="Times New Roman" panose="02020603050405020304" pitchFamily="18" charset="0"/>
              </a:rPr>
              <a:t>– </a:t>
            </a:r>
            <a:r>
              <a:rPr lang="en-GB" b="1" i="1" dirty="0"/>
              <a:t>x</a:t>
            </a:r>
            <a:r>
              <a:rPr lang="en-GB" b="1" i="1" baseline="-25000" dirty="0"/>
              <a:t>1</a:t>
            </a:r>
            <a:endParaRPr lang="en-GB" b="1" baseline="-25000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EE6C355-A93B-49F4-A3F8-E1D985ACE964}"/>
              </a:ext>
            </a:extLst>
          </p:cNvPr>
          <p:cNvCxnSpPr/>
          <p:nvPr/>
        </p:nvCxnSpPr>
        <p:spPr>
          <a:xfrm>
            <a:off x="4126276" y="3890159"/>
            <a:ext cx="914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Box 9">
            <a:extLst>
              <a:ext uri="{FF2B5EF4-FFF2-40B4-BE49-F238E27FC236}">
                <a16:creationId xmlns:a16="http://schemas.microsoft.com/office/drawing/2014/main" id="{EFC59380-405E-42DA-8AFC-7CC02667AF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3244" y="4250694"/>
            <a:ext cx="13245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b="1" dirty="0"/>
              <a:t>(</a:t>
            </a:r>
            <a:r>
              <a:rPr lang="en-GB" b="1" i="1" dirty="0"/>
              <a:t>x</a:t>
            </a:r>
            <a:r>
              <a:rPr lang="en-GB" b="1" dirty="0"/>
              <a:t>, </a:t>
            </a:r>
            <a:r>
              <a:rPr lang="en-GB" b="1" i="1" dirty="0"/>
              <a:t>y</a:t>
            </a:r>
            <a:r>
              <a:rPr lang="en-GB" b="1" dirty="0"/>
              <a:t>)</a:t>
            </a:r>
            <a:endParaRPr lang="en-GB" b="1" baseline="-25000" dirty="0"/>
          </a:p>
        </p:txBody>
      </p:sp>
      <p:sp>
        <p:nvSpPr>
          <p:cNvPr id="21" name="Text Box 6">
            <a:extLst>
              <a:ext uri="{FF2B5EF4-FFF2-40B4-BE49-F238E27FC236}">
                <a16:creationId xmlns:a16="http://schemas.microsoft.com/office/drawing/2014/main" id="{E537AE72-3A8F-4852-98CD-1D1E4207CE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3345" y="4264833"/>
            <a:ext cx="671970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If </a:t>
            </a:r>
            <a:r>
              <a:rPr lang="en-GB" sz="2400" dirty="0">
                <a:latin typeface="+mn-lt"/>
              </a:rPr>
              <a:t>we multiply both sides by </a:t>
            </a:r>
            <a:r>
              <a:rPr lang="en-GB" b="1" i="1" dirty="0"/>
              <a:t>x</a:t>
            </a:r>
            <a:r>
              <a:rPr lang="en-GB" b="1" dirty="0"/>
              <a:t> </a:t>
            </a:r>
            <a:r>
              <a:rPr lang="en-GB" b="1" dirty="0">
                <a:cs typeface="Times New Roman" panose="02020603050405020304" pitchFamily="18" charset="0"/>
              </a:rPr>
              <a:t>– </a:t>
            </a:r>
            <a:r>
              <a:rPr lang="en-GB" b="1" i="1" dirty="0"/>
              <a:t>x</a:t>
            </a:r>
            <a:r>
              <a:rPr lang="en-GB" b="1" i="1" baseline="-25000" dirty="0"/>
              <a:t>1</a:t>
            </a:r>
            <a:r>
              <a:rPr lang="en-GB" sz="2400" dirty="0">
                <a:latin typeface="+mn-lt"/>
              </a:rPr>
              <a:t>. we get this equation: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BC59003-DD84-4462-A894-2320DDAEF04E}"/>
              </a:ext>
            </a:extLst>
          </p:cNvPr>
          <p:cNvSpPr txBox="1"/>
          <p:nvPr/>
        </p:nvSpPr>
        <p:spPr>
          <a:xfrm>
            <a:off x="453366" y="4272965"/>
            <a:ext cx="82040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(P</a:t>
            </a:r>
            <a:r>
              <a:rPr lang="en-GB" sz="2400" baseline="-25000" dirty="0">
                <a:latin typeface="+mn-lt"/>
              </a:rPr>
              <a:t>2</a:t>
            </a:r>
            <a:r>
              <a:rPr lang="en-GB" sz="2400" dirty="0">
                <a:latin typeface="+mn-lt"/>
              </a:rPr>
              <a:t>) </a:t>
            </a:r>
            <a:endParaRPr lang="en-GB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919B5C7-98F7-4A35-8E10-92A5AF67EB57}"/>
              </a:ext>
            </a:extLst>
          </p:cNvPr>
          <p:cNvSpPr txBox="1"/>
          <p:nvPr/>
        </p:nvSpPr>
        <p:spPr>
          <a:xfrm>
            <a:off x="476968" y="3386095"/>
            <a:ext cx="82040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(P</a:t>
            </a:r>
            <a:r>
              <a:rPr lang="en-GB" sz="2400" baseline="-25000" dirty="0">
                <a:latin typeface="+mn-lt"/>
              </a:rPr>
              <a:t>1</a:t>
            </a:r>
            <a:r>
              <a:rPr lang="en-GB" sz="2400" dirty="0">
                <a:latin typeface="+mn-lt"/>
              </a:rPr>
              <a:t>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2697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9" grpId="0"/>
      <p:bldP spid="736262" grpId="0"/>
      <p:bldP spid="10254" grpId="0"/>
      <p:bldP spid="18" grpId="0"/>
      <p:bldP spid="6" grpId="0"/>
      <p:bldP spid="9" grpId="0"/>
      <p:bldP spid="10" grpId="0"/>
      <p:bldP spid="11" grpId="0"/>
      <p:bldP spid="12" grpId="0"/>
      <p:bldP spid="13" grpId="0"/>
      <p:bldP spid="14" grpId="0"/>
      <p:bldP spid="17" grpId="0"/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>
            <a:extLst>
              <a:ext uri="{FF2B5EF4-FFF2-40B4-BE49-F238E27FC236}">
                <a16:creationId xmlns:a16="http://schemas.microsoft.com/office/drawing/2014/main" id="{3D7BD464-86BC-41BD-824F-A57AD64FC785}"/>
              </a:ext>
            </a:extLst>
          </p:cNvPr>
          <p:cNvSpPr/>
          <p:nvPr/>
        </p:nvSpPr>
        <p:spPr>
          <a:xfrm>
            <a:off x="2895148" y="5720614"/>
            <a:ext cx="1683730" cy="43636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4C727FE-9392-4FD2-9780-8E62C3986E05}"/>
              </a:ext>
            </a:extLst>
          </p:cNvPr>
          <p:cNvSpPr/>
          <p:nvPr/>
        </p:nvSpPr>
        <p:spPr>
          <a:xfrm>
            <a:off x="2278966" y="3739009"/>
            <a:ext cx="2431447" cy="43636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8308" name="Text Box 4"/>
          <p:cNvSpPr txBox="1">
            <a:spLocks noChangeArrowheads="1"/>
          </p:cNvSpPr>
          <p:nvPr/>
        </p:nvSpPr>
        <p:spPr bwMode="auto">
          <a:xfrm>
            <a:off x="205581" y="1022673"/>
            <a:ext cx="17324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Example 1</a:t>
            </a:r>
          </a:p>
        </p:txBody>
      </p:sp>
      <p:sp>
        <p:nvSpPr>
          <p:cNvPr id="738309" name="Text Box 5"/>
          <p:cNvSpPr txBox="1">
            <a:spLocks noChangeArrowheads="1"/>
          </p:cNvSpPr>
          <p:nvPr/>
        </p:nvSpPr>
        <p:spPr bwMode="auto">
          <a:xfrm>
            <a:off x="1060698" y="1488120"/>
            <a:ext cx="7138492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+mn-lt"/>
              </a:rPr>
              <a:t>A line passes through the point (2, 5) and has a gradient of 2. What is the equation of the line?</a:t>
            </a:r>
          </a:p>
        </p:txBody>
      </p:sp>
      <p:sp>
        <p:nvSpPr>
          <p:cNvPr id="738310" name="Text Box 6"/>
          <p:cNvSpPr txBox="1">
            <a:spLocks noChangeArrowheads="1"/>
          </p:cNvSpPr>
          <p:nvPr/>
        </p:nvSpPr>
        <p:spPr bwMode="auto">
          <a:xfrm>
            <a:off x="395536" y="2424224"/>
            <a:ext cx="53285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We are going to write the equation in the point gradient form .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724723" y="2452360"/>
            <a:ext cx="2879725" cy="2305050"/>
            <a:chOff x="3651" y="2341"/>
            <a:chExt cx="1814" cy="1452"/>
          </a:xfrm>
        </p:grpSpPr>
        <p:sp>
          <p:nvSpPr>
            <p:cNvPr id="11284" name="Rectangle 8"/>
            <p:cNvSpPr>
              <a:spLocks noChangeArrowheads="1"/>
            </p:cNvSpPr>
            <p:nvPr/>
          </p:nvSpPr>
          <p:spPr bwMode="auto">
            <a:xfrm>
              <a:off x="3651" y="2341"/>
              <a:ext cx="1814" cy="145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1285" name="Rectangle 9"/>
            <p:cNvSpPr>
              <a:spLocks noChangeArrowheads="1"/>
            </p:cNvSpPr>
            <p:nvPr/>
          </p:nvSpPr>
          <p:spPr bwMode="auto">
            <a:xfrm>
              <a:off x="3833" y="2432"/>
              <a:ext cx="1497" cy="127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1286" name="Line 10"/>
            <p:cNvSpPr>
              <a:spLocks noChangeShapeType="1"/>
            </p:cNvSpPr>
            <p:nvPr/>
          </p:nvSpPr>
          <p:spPr bwMode="auto">
            <a:xfrm flipV="1">
              <a:off x="3991" y="2523"/>
              <a:ext cx="0" cy="117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1287" name="Line 11"/>
            <p:cNvSpPr>
              <a:spLocks noChangeShapeType="1"/>
            </p:cNvSpPr>
            <p:nvPr/>
          </p:nvSpPr>
          <p:spPr bwMode="auto">
            <a:xfrm>
              <a:off x="3831" y="3475"/>
              <a:ext cx="1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1288" name="Line 12"/>
            <p:cNvSpPr>
              <a:spLocks noChangeShapeType="1"/>
            </p:cNvSpPr>
            <p:nvPr/>
          </p:nvSpPr>
          <p:spPr bwMode="auto">
            <a:xfrm flipV="1">
              <a:off x="3847" y="2750"/>
              <a:ext cx="1301" cy="552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1289" name="Text Box 13"/>
            <p:cNvSpPr txBox="1">
              <a:spLocks noChangeArrowheads="1"/>
            </p:cNvSpPr>
            <p:nvPr/>
          </p:nvSpPr>
          <p:spPr bwMode="auto">
            <a:xfrm>
              <a:off x="5141" y="3475"/>
              <a:ext cx="21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1" i="1">
                  <a:latin typeface="Times New Roman" pitchFamily="18" charset="0"/>
                </a:rPr>
                <a:t>x</a:t>
              </a:r>
              <a:endParaRPr lang="en-GB" sz="2400" b="1" i="1">
                <a:latin typeface="Times New Roman" pitchFamily="18" charset="0"/>
              </a:endParaRPr>
            </a:p>
          </p:txBody>
        </p:sp>
        <p:sp>
          <p:nvSpPr>
            <p:cNvPr id="11290" name="Text Box 14"/>
            <p:cNvSpPr txBox="1">
              <a:spLocks noChangeArrowheads="1"/>
            </p:cNvSpPr>
            <p:nvPr/>
          </p:nvSpPr>
          <p:spPr bwMode="auto">
            <a:xfrm>
              <a:off x="3808" y="2383"/>
              <a:ext cx="20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1" i="1">
                  <a:latin typeface="Times New Roman" pitchFamily="18" charset="0"/>
                </a:rPr>
                <a:t>y</a:t>
              </a:r>
              <a:endParaRPr lang="en-GB" sz="2400" b="1" i="1">
                <a:latin typeface="Times New Roman" pitchFamily="18" charset="0"/>
              </a:endParaRPr>
            </a:p>
          </p:txBody>
        </p:sp>
        <p:sp>
          <p:nvSpPr>
            <p:cNvPr id="11291" name="Oval 15"/>
            <p:cNvSpPr>
              <a:spLocks noChangeArrowheads="1"/>
            </p:cNvSpPr>
            <p:nvPr/>
          </p:nvSpPr>
          <p:spPr bwMode="auto">
            <a:xfrm>
              <a:off x="4273" y="3086"/>
              <a:ext cx="47" cy="47"/>
            </a:xfrm>
            <a:prstGeom prst="ellipse">
              <a:avLst/>
            </a:prstGeom>
            <a:solidFill>
              <a:srgbClr val="FFBC8F"/>
            </a:solidFill>
            <a:ln w="19050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1292" name="Rectangle 16"/>
            <p:cNvSpPr>
              <a:spLocks noChangeArrowheads="1"/>
            </p:cNvSpPr>
            <p:nvPr/>
          </p:nvSpPr>
          <p:spPr bwMode="auto">
            <a:xfrm>
              <a:off x="4014" y="2840"/>
              <a:ext cx="55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dirty="0">
                  <a:latin typeface="Arial" pitchFamily="34" charset="0"/>
                  <a:cs typeface="Arial" pitchFamily="34" charset="0"/>
                </a:rPr>
                <a:t>A(2, 5)</a:t>
              </a:r>
              <a:endParaRPr lang="en-GB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93" name="Text Box 17"/>
            <p:cNvSpPr txBox="1">
              <a:spLocks noChangeArrowheads="1"/>
            </p:cNvSpPr>
            <p:nvPr/>
          </p:nvSpPr>
          <p:spPr bwMode="auto">
            <a:xfrm>
              <a:off x="3816" y="3465"/>
              <a:ext cx="2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/>
                <a:t>0</a:t>
              </a:r>
              <a:endParaRPr lang="en-GB" sz="2400"/>
            </a:p>
          </p:txBody>
        </p:sp>
      </p:grpSp>
      <p:sp>
        <p:nvSpPr>
          <p:cNvPr id="738323" name="Text Box 19"/>
          <p:cNvSpPr txBox="1">
            <a:spLocks noChangeArrowheads="1"/>
          </p:cNvSpPr>
          <p:nvPr/>
        </p:nvSpPr>
        <p:spPr bwMode="auto">
          <a:xfrm>
            <a:off x="434107" y="3113090"/>
            <a:ext cx="9509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2400" dirty="0"/>
              <a:t> = </a:t>
            </a:r>
            <a:r>
              <a:rPr lang="en-GB" sz="24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738327" name="Line 23"/>
          <p:cNvSpPr>
            <a:spLocks noChangeShapeType="1"/>
          </p:cNvSpPr>
          <p:nvPr/>
        </p:nvSpPr>
        <p:spPr bwMode="auto">
          <a:xfrm>
            <a:off x="6743898" y="3662829"/>
            <a:ext cx="973138" cy="0"/>
          </a:xfrm>
          <a:prstGeom prst="line">
            <a:avLst/>
          </a:prstGeom>
          <a:noFill/>
          <a:ln w="28575">
            <a:solidFill>
              <a:srgbClr val="A1D0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GB">
              <a:latin typeface="Arial" pitchFamily="34" charset="0"/>
              <a:cs typeface="Arial" pitchFamily="34" charset="0"/>
            </a:endParaRPr>
          </a:p>
        </p:txBody>
      </p:sp>
      <p:sp>
        <p:nvSpPr>
          <p:cNvPr id="738328" name="Line 24"/>
          <p:cNvSpPr>
            <a:spLocks noChangeShapeType="1"/>
          </p:cNvSpPr>
          <p:nvPr/>
        </p:nvSpPr>
        <p:spPr bwMode="auto">
          <a:xfrm>
            <a:off x="7691636" y="3262779"/>
            <a:ext cx="0" cy="414337"/>
          </a:xfrm>
          <a:prstGeom prst="line">
            <a:avLst/>
          </a:prstGeom>
          <a:noFill/>
          <a:ln w="28575">
            <a:solidFill>
              <a:srgbClr val="A1D0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GB">
              <a:latin typeface="Arial" pitchFamily="34" charset="0"/>
              <a:cs typeface="Arial" pitchFamily="34" charset="0"/>
            </a:endParaRPr>
          </a:p>
        </p:txBody>
      </p:sp>
      <p:sp>
        <p:nvSpPr>
          <p:cNvPr id="738329" name="Rectangle 25"/>
          <p:cNvSpPr>
            <a:spLocks noChangeArrowheads="1"/>
          </p:cNvSpPr>
          <p:nvPr/>
        </p:nvSpPr>
        <p:spPr bwMode="auto">
          <a:xfrm>
            <a:off x="6929636" y="3656479"/>
            <a:ext cx="68480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latin typeface="Arial" pitchFamily="34" charset="0"/>
                <a:cs typeface="Arial" pitchFamily="34" charset="0"/>
              </a:rPr>
              <a:t>x</a:t>
            </a:r>
            <a:r>
              <a:rPr lang="en-US">
                <a:latin typeface="Arial" pitchFamily="34" charset="0"/>
                <a:cs typeface="Arial" pitchFamily="34" charset="0"/>
              </a:rPr>
              <a:t> – 2</a:t>
            </a:r>
            <a:endParaRPr lang="en-US" baseline="-25000">
              <a:latin typeface="Arial" pitchFamily="34" charset="0"/>
              <a:cs typeface="Arial" pitchFamily="34" charset="0"/>
            </a:endParaRPr>
          </a:p>
        </p:txBody>
      </p:sp>
      <p:sp>
        <p:nvSpPr>
          <p:cNvPr id="738330" name="Rectangle 26"/>
          <p:cNvSpPr>
            <a:spLocks noChangeArrowheads="1"/>
          </p:cNvSpPr>
          <p:nvPr/>
        </p:nvSpPr>
        <p:spPr bwMode="auto">
          <a:xfrm>
            <a:off x="7721798" y="3304054"/>
            <a:ext cx="68480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latin typeface="Arial" pitchFamily="34" charset="0"/>
                <a:cs typeface="Arial" pitchFamily="34" charset="0"/>
              </a:rPr>
              <a:t>y</a:t>
            </a:r>
            <a:r>
              <a:rPr lang="en-US">
                <a:latin typeface="Arial" pitchFamily="34" charset="0"/>
                <a:cs typeface="Arial" pitchFamily="34" charset="0"/>
              </a:rPr>
              <a:t> – 5</a:t>
            </a:r>
            <a:endParaRPr lang="en-US" baseline="-250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7137598" y="2872254"/>
            <a:ext cx="850900" cy="433387"/>
            <a:chOff x="4541" y="2614"/>
            <a:chExt cx="536" cy="273"/>
          </a:xfrm>
        </p:grpSpPr>
        <p:sp>
          <p:nvSpPr>
            <p:cNvPr id="11282" name="Oval 28"/>
            <p:cNvSpPr>
              <a:spLocks noChangeArrowheads="1"/>
            </p:cNvSpPr>
            <p:nvPr/>
          </p:nvSpPr>
          <p:spPr bwMode="auto">
            <a:xfrm>
              <a:off x="4869" y="2840"/>
              <a:ext cx="47" cy="47"/>
            </a:xfrm>
            <a:prstGeom prst="ellipse">
              <a:avLst/>
            </a:prstGeom>
            <a:solidFill>
              <a:srgbClr val="FFBC8F"/>
            </a:solidFill>
            <a:ln w="19050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83" name="Rectangle 29"/>
            <p:cNvSpPr>
              <a:spLocks noChangeArrowheads="1"/>
            </p:cNvSpPr>
            <p:nvPr/>
          </p:nvSpPr>
          <p:spPr bwMode="auto">
            <a:xfrm>
              <a:off x="4541" y="2614"/>
              <a:ext cx="53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Arial" pitchFamily="34" charset="0"/>
                  <a:cs typeface="Arial" pitchFamily="34" charset="0"/>
                </a:rPr>
                <a:t>P(</a:t>
              </a:r>
              <a:r>
                <a:rPr lang="en-US" i="1">
                  <a:latin typeface="Arial" pitchFamily="34" charset="0"/>
                  <a:cs typeface="Arial" pitchFamily="34" charset="0"/>
                </a:rPr>
                <a:t>x</a:t>
              </a:r>
              <a:r>
                <a:rPr lang="en-US">
                  <a:latin typeface="Arial" pitchFamily="34" charset="0"/>
                  <a:cs typeface="Arial" pitchFamily="34" charset="0"/>
                </a:rPr>
                <a:t>, </a:t>
              </a:r>
              <a:r>
                <a:rPr lang="en-US" i="1">
                  <a:latin typeface="Arial" pitchFamily="34" charset="0"/>
                  <a:cs typeface="Arial" pitchFamily="34" charset="0"/>
                </a:rPr>
                <a:t>y</a:t>
              </a:r>
              <a:r>
                <a:rPr lang="en-US">
                  <a:latin typeface="Arial" pitchFamily="34" charset="0"/>
                  <a:cs typeface="Arial" pitchFamily="34" charset="0"/>
                </a:rPr>
                <a:t>)</a:t>
              </a:r>
              <a:endParaRPr lang="en-GB" baseline="-250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8" name="Text Box 6"/>
          <p:cNvSpPr txBox="1">
            <a:spLocks noChangeArrowheads="1"/>
          </p:cNvSpPr>
          <p:nvPr/>
        </p:nvSpPr>
        <p:spPr bwMode="auto">
          <a:xfrm>
            <a:off x="2411386" y="3713705"/>
            <a:ext cx="22990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b="1" i="1" dirty="0">
                <a:latin typeface="Times New Roman" pitchFamily="18" charset="0"/>
              </a:rPr>
              <a:t>y</a:t>
            </a:r>
            <a:r>
              <a:rPr lang="en-GB" sz="2400" i="1" dirty="0">
                <a:solidFill>
                  <a:srgbClr val="0000CC"/>
                </a:solidFill>
                <a:latin typeface="Times New Roman" pitchFamily="18" charset="0"/>
              </a:rPr>
              <a:t> – </a:t>
            </a:r>
            <a:r>
              <a:rPr lang="en-GB" sz="2400" dirty="0">
                <a:solidFill>
                  <a:srgbClr val="0000CC"/>
                </a:solidFill>
                <a:latin typeface="Times New Roman" pitchFamily="18" charset="0"/>
              </a:rPr>
              <a:t>5</a:t>
            </a:r>
            <a:r>
              <a:rPr lang="en-GB" sz="2400" i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GB" sz="2400" dirty="0"/>
              <a:t> = </a:t>
            </a:r>
            <a:r>
              <a:rPr lang="en-GB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2400" i="1" dirty="0">
                <a:solidFill>
                  <a:srgbClr val="0000CC"/>
                </a:solidFill>
                <a:latin typeface="Times New Roman" pitchFamily="18" charset="0"/>
              </a:rPr>
              <a:t>–</a:t>
            </a:r>
            <a:r>
              <a:rPr lang="en-GB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GB" sz="2400" dirty="0"/>
              <a:t> 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dirty="0"/>
          </a:p>
        </p:txBody>
      </p:sp>
      <p:sp>
        <p:nvSpPr>
          <p:cNvPr id="39" name="Rectangle 38"/>
          <p:cNvSpPr/>
          <p:nvPr/>
        </p:nvSpPr>
        <p:spPr>
          <a:xfrm>
            <a:off x="433160" y="3762784"/>
            <a:ext cx="10518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(</a:t>
            </a:r>
            <a:r>
              <a:rPr lang="en-GB" sz="2400" dirty="0">
                <a:solidFill>
                  <a:srgbClr val="FF0000"/>
                </a:solidFill>
              </a:rPr>
              <a:t>2</a:t>
            </a:r>
            <a:r>
              <a:rPr lang="en-GB" sz="2400" dirty="0"/>
              <a:t>, </a:t>
            </a:r>
            <a:r>
              <a:rPr lang="en-GB" sz="2400" dirty="0">
                <a:solidFill>
                  <a:srgbClr val="0070C0"/>
                </a:solidFill>
              </a:rPr>
              <a:t>5</a:t>
            </a:r>
            <a:r>
              <a:rPr lang="en-GB" sz="2400" dirty="0"/>
              <a:t>) </a:t>
            </a:r>
            <a:endParaRPr lang="en-US" sz="2400" dirty="0"/>
          </a:p>
        </p:txBody>
      </p:sp>
      <p:sp>
        <p:nvSpPr>
          <p:cNvPr id="40" name="Rectangle 39"/>
          <p:cNvSpPr/>
          <p:nvPr/>
        </p:nvSpPr>
        <p:spPr>
          <a:xfrm>
            <a:off x="577175" y="3474752"/>
            <a:ext cx="4079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FF0000"/>
                </a:solidFill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</a:rPr>
              <a:t>1</a:t>
            </a:r>
            <a:endParaRPr lang="en-US" sz="1800" baseline="-25000" dirty="0">
              <a:solidFill>
                <a:srgbClr val="FF000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937216" y="3474752"/>
            <a:ext cx="4427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00CC"/>
                </a:solidFill>
              </a:rPr>
              <a:t>y</a:t>
            </a:r>
            <a:r>
              <a:rPr lang="en-GB" sz="1800" i="1" baseline="-25000" dirty="0">
                <a:solidFill>
                  <a:srgbClr val="0000CC"/>
                </a:solidFill>
              </a:rPr>
              <a:t>1</a:t>
            </a:r>
            <a:endParaRPr lang="en-US" sz="1800" baseline="-25000" dirty="0">
              <a:solidFill>
                <a:srgbClr val="0000CC"/>
              </a:solidFill>
            </a:endParaRPr>
          </a:p>
        </p:txBody>
      </p:sp>
      <p:sp>
        <p:nvSpPr>
          <p:cNvPr id="37" name="Text Box 9">
            <a:extLst>
              <a:ext uri="{FF2B5EF4-FFF2-40B4-BE49-F238E27FC236}">
                <a16:creationId xmlns:a16="http://schemas.microsoft.com/office/drawing/2014/main" id="{E8F761BC-7B95-4109-927F-A0A92229C2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4067" y="3229751"/>
            <a:ext cx="33130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b="1" i="1" dirty="0">
                <a:latin typeface="Times New Roman" pitchFamily="18" charset="0"/>
              </a:rPr>
              <a:t>y – </a:t>
            </a:r>
            <a:r>
              <a:rPr lang="en-GB" sz="2400" b="1" i="1" dirty="0">
                <a:solidFill>
                  <a:srgbClr val="0070C0"/>
                </a:solidFill>
                <a:latin typeface="Times New Roman" pitchFamily="18" charset="0"/>
              </a:rPr>
              <a:t>y</a:t>
            </a:r>
            <a:r>
              <a:rPr lang="en-GB" sz="2400" b="1" i="1" baseline="-25000" dirty="0">
                <a:solidFill>
                  <a:srgbClr val="0070C0"/>
                </a:solidFill>
                <a:latin typeface="Times New Roman" pitchFamily="18" charset="0"/>
              </a:rPr>
              <a:t>1</a:t>
            </a:r>
            <a:r>
              <a:rPr lang="en-GB" sz="2400" b="1" dirty="0"/>
              <a:t> = </a:t>
            </a:r>
            <a:r>
              <a:rPr lang="en-GB" sz="2400" b="1" i="1" dirty="0">
                <a:solidFill>
                  <a:srgbClr val="00B050"/>
                </a:solidFill>
                <a:latin typeface="Times New Roman" pitchFamily="18" charset="0"/>
              </a:rPr>
              <a:t>m</a:t>
            </a:r>
            <a:r>
              <a:rPr lang="en-GB" sz="2400" b="1" dirty="0">
                <a:latin typeface="Times New Roman" pitchFamily="18" charset="0"/>
              </a:rPr>
              <a:t>(</a:t>
            </a:r>
            <a:r>
              <a:rPr lang="en-GB" sz="2400" b="1" i="1" dirty="0">
                <a:latin typeface="Times New Roman" pitchFamily="18" charset="0"/>
              </a:rPr>
              <a:t>x</a:t>
            </a:r>
            <a:r>
              <a:rPr lang="en-GB" sz="2400" b="1" dirty="0"/>
              <a:t> 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GB" sz="2400" b="1" i="1" dirty="0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en-GB" sz="2400" b="1" i="1" baseline="-25000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en-GB" sz="2400" b="1" dirty="0">
                <a:latin typeface="Times New Roman" pitchFamily="18" charset="0"/>
              </a:rPr>
              <a:t>)</a:t>
            </a:r>
            <a:endParaRPr lang="en-GB" sz="2400" b="1" baseline="-25000" dirty="0"/>
          </a:p>
        </p:txBody>
      </p:sp>
      <p:sp>
        <p:nvSpPr>
          <p:cNvPr id="46" name="Rectangle 2">
            <a:extLst>
              <a:ext uri="{FF2B5EF4-FFF2-40B4-BE49-F238E27FC236}">
                <a16:creationId xmlns:a16="http://schemas.microsoft.com/office/drawing/2014/main" id="{09316E48-F105-461D-878D-42FC5B15E2CC}"/>
              </a:ext>
            </a:extLst>
          </p:cNvPr>
          <p:cNvSpPr txBox="1">
            <a:spLocks noChangeArrowheads="1"/>
          </p:cNvSpPr>
          <p:nvPr/>
        </p:nvSpPr>
        <p:spPr>
          <a:xfrm>
            <a:off x="241300" y="0"/>
            <a:ext cx="8751888" cy="96651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The Point-gradient form of the equation of a straight line</a:t>
            </a:r>
            <a:endParaRPr lang="en-GB" sz="2800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225DC8F-362C-45A7-9220-F48749CD4D42}"/>
              </a:ext>
            </a:extLst>
          </p:cNvPr>
          <p:cNvSpPr/>
          <p:nvPr/>
        </p:nvSpPr>
        <p:spPr>
          <a:xfrm>
            <a:off x="205581" y="4197659"/>
            <a:ext cx="53937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This is the equation in the point-gradient form.</a:t>
            </a:r>
          </a:p>
        </p:txBody>
      </p:sp>
      <p:sp>
        <p:nvSpPr>
          <p:cNvPr id="47" name="Text Box 6">
            <a:extLst>
              <a:ext uri="{FF2B5EF4-FFF2-40B4-BE49-F238E27FC236}">
                <a16:creationId xmlns:a16="http://schemas.microsoft.com/office/drawing/2014/main" id="{E4BD1EE6-C219-4798-95CC-F7593D9DCB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4946" y="5320761"/>
            <a:ext cx="20601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b="1" i="1" dirty="0">
                <a:latin typeface="Times New Roman" pitchFamily="18" charset="0"/>
              </a:rPr>
              <a:t>y</a:t>
            </a:r>
            <a:r>
              <a:rPr lang="en-GB" sz="2400" i="1" dirty="0">
                <a:solidFill>
                  <a:srgbClr val="0000CC"/>
                </a:solidFill>
                <a:latin typeface="Times New Roman" pitchFamily="18" charset="0"/>
              </a:rPr>
              <a:t> – </a:t>
            </a:r>
            <a:r>
              <a:rPr lang="en-GB" sz="2400" dirty="0">
                <a:solidFill>
                  <a:srgbClr val="0000CC"/>
                </a:solidFill>
                <a:latin typeface="Times New Roman" pitchFamily="18" charset="0"/>
              </a:rPr>
              <a:t>5</a:t>
            </a:r>
            <a:r>
              <a:rPr lang="en-GB" sz="2400" i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GB" sz="2400" dirty="0"/>
              <a:t> = </a:t>
            </a:r>
            <a:r>
              <a:rPr lang="en-GB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2400" i="1" dirty="0">
                <a:solidFill>
                  <a:srgbClr val="0000CC"/>
                </a:solidFill>
                <a:latin typeface="Times New Roman" pitchFamily="18" charset="0"/>
              </a:rPr>
              <a:t>–</a:t>
            </a:r>
            <a:r>
              <a:rPr lang="en-GB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rgbClr val="FF0000"/>
                </a:solidFill>
                <a:latin typeface="Times New Roman" pitchFamily="18" charset="0"/>
              </a:rPr>
              <a:t>4</a:t>
            </a:r>
            <a:r>
              <a:rPr lang="en-GB" sz="2400" dirty="0"/>
              <a:t> </a:t>
            </a:r>
          </a:p>
        </p:txBody>
      </p:sp>
      <p:sp>
        <p:nvSpPr>
          <p:cNvPr id="48" name="Text Box 6">
            <a:extLst>
              <a:ext uri="{FF2B5EF4-FFF2-40B4-BE49-F238E27FC236}">
                <a16:creationId xmlns:a16="http://schemas.microsoft.com/office/drawing/2014/main" id="{69A3D3B2-2B35-45C8-B30B-79B1F44DE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7143" y="5707963"/>
            <a:ext cx="15279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b="1" i="1" dirty="0">
                <a:latin typeface="Times New Roman" pitchFamily="18" charset="0"/>
              </a:rPr>
              <a:t>y</a:t>
            </a:r>
            <a:r>
              <a:rPr lang="en-GB" sz="2400" i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GB" sz="2400" dirty="0"/>
              <a:t>= </a:t>
            </a:r>
            <a:r>
              <a:rPr lang="en-GB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+ </a:t>
            </a:r>
            <a:r>
              <a:rPr lang="en-GB" sz="2400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E49AA0E-F45B-4D82-B4D2-74854BC0145A}"/>
              </a:ext>
            </a:extLst>
          </p:cNvPr>
          <p:cNvSpPr/>
          <p:nvPr/>
        </p:nvSpPr>
        <p:spPr>
          <a:xfrm>
            <a:off x="205581" y="5423297"/>
            <a:ext cx="24621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Expanding brackets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317CB80D-0E5D-4676-8D82-DEDEFCC53B01}"/>
              </a:ext>
            </a:extLst>
          </p:cNvPr>
          <p:cNvSpPr/>
          <p:nvPr/>
        </p:nvSpPr>
        <p:spPr>
          <a:xfrm>
            <a:off x="152547" y="5790574"/>
            <a:ext cx="24621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Rearranging for y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A583A7D-6D0A-4D6C-B8DE-7C19639D9E93}"/>
              </a:ext>
            </a:extLst>
          </p:cNvPr>
          <p:cNvSpPr/>
          <p:nvPr/>
        </p:nvSpPr>
        <p:spPr>
          <a:xfrm>
            <a:off x="395536" y="6207499"/>
            <a:ext cx="61576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This is the equation in the gradient-intercept form.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19AD585-1F06-423C-98AC-005265BAE8CE}"/>
              </a:ext>
            </a:extLst>
          </p:cNvPr>
          <p:cNvSpPr/>
          <p:nvPr/>
        </p:nvSpPr>
        <p:spPr>
          <a:xfrm>
            <a:off x="175120" y="4575139"/>
            <a:ext cx="53937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We can change the equation into another form.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8CDD304-5732-4E34-A54C-CF16E250A122}"/>
              </a:ext>
            </a:extLst>
          </p:cNvPr>
          <p:cNvSpPr/>
          <p:nvPr/>
        </p:nvSpPr>
        <p:spPr>
          <a:xfrm>
            <a:off x="110343" y="4966716"/>
            <a:ext cx="899145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We will change the equation into the gradient-intercept form.</a:t>
            </a:r>
          </a:p>
        </p:txBody>
      </p:sp>
      <p:sp>
        <p:nvSpPr>
          <p:cNvPr id="45" name="Rectangle 44">
            <a:hlinkClick r:id="rId3"/>
            <a:extLst>
              <a:ext uri="{FF2B5EF4-FFF2-40B4-BE49-F238E27FC236}">
                <a16:creationId xmlns:a16="http://schemas.microsoft.com/office/drawing/2014/main" id="{3BF5C04E-3621-4562-ACAC-6A1F2405022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>
            <a:hlinkClick r:id="rId3"/>
            <a:extLst>
              <a:ext uri="{FF2B5EF4-FFF2-40B4-BE49-F238E27FC236}">
                <a16:creationId xmlns:a16="http://schemas.microsoft.com/office/drawing/2014/main" id="{266DB731-A770-42BA-BC50-D933785E281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38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738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5" grpId="0" animBg="1"/>
      <p:bldP spid="738308" grpId="0"/>
      <p:bldP spid="738309" grpId="0" animBg="1"/>
      <p:bldP spid="738310" grpId="0"/>
      <p:bldP spid="738323" grpId="0"/>
      <p:bldP spid="738327" grpId="0" animBg="1"/>
      <p:bldP spid="738328" grpId="0" animBg="1"/>
      <p:bldP spid="738329" grpId="0"/>
      <p:bldP spid="738330" grpId="0"/>
      <p:bldP spid="38" grpId="0"/>
      <p:bldP spid="39" grpId="0"/>
      <p:bldP spid="40" grpId="0"/>
      <p:bldP spid="41" grpId="0"/>
      <p:bldP spid="37" grpId="0"/>
      <p:bldP spid="4" grpId="0"/>
      <p:bldP spid="47" grpId="0"/>
      <p:bldP spid="48" grpId="0"/>
      <p:bldP spid="49" grpId="0"/>
      <p:bldP spid="50" grpId="0"/>
      <p:bldP spid="51" grpId="0"/>
      <p:bldP spid="42" grpId="0"/>
      <p:bldP spid="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>
            <a:extLst>
              <a:ext uri="{FF2B5EF4-FFF2-40B4-BE49-F238E27FC236}">
                <a16:creationId xmlns:a16="http://schemas.microsoft.com/office/drawing/2014/main" id="{3D7BD464-86BC-41BD-824F-A57AD64FC785}"/>
              </a:ext>
            </a:extLst>
          </p:cNvPr>
          <p:cNvSpPr/>
          <p:nvPr/>
        </p:nvSpPr>
        <p:spPr>
          <a:xfrm>
            <a:off x="2895148" y="5720614"/>
            <a:ext cx="1683730" cy="43636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4C727FE-9392-4FD2-9780-8E62C3986E05}"/>
              </a:ext>
            </a:extLst>
          </p:cNvPr>
          <p:cNvSpPr/>
          <p:nvPr/>
        </p:nvSpPr>
        <p:spPr>
          <a:xfrm>
            <a:off x="3546820" y="3457719"/>
            <a:ext cx="2431447" cy="43636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8308" name="Text Box 4"/>
          <p:cNvSpPr txBox="1">
            <a:spLocks noChangeArrowheads="1"/>
          </p:cNvSpPr>
          <p:nvPr/>
        </p:nvSpPr>
        <p:spPr bwMode="auto">
          <a:xfrm>
            <a:off x="205581" y="1022673"/>
            <a:ext cx="17324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Example 2</a:t>
            </a:r>
          </a:p>
        </p:txBody>
      </p:sp>
      <p:sp>
        <p:nvSpPr>
          <p:cNvPr id="738309" name="Text Box 5"/>
          <p:cNvSpPr txBox="1">
            <a:spLocks noChangeArrowheads="1"/>
          </p:cNvSpPr>
          <p:nvPr/>
        </p:nvSpPr>
        <p:spPr bwMode="auto">
          <a:xfrm>
            <a:off x="1060698" y="1488120"/>
            <a:ext cx="7138492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+mn-lt"/>
              </a:rPr>
              <a:t>Find the equation of a  line </a:t>
            </a:r>
            <a:r>
              <a:rPr lang="en-GB" dirty="0">
                <a:latin typeface="+mn-lt"/>
              </a:rPr>
              <a:t>that has a gradient of -3 and passes </a:t>
            </a:r>
            <a:r>
              <a:rPr lang="en-GB" sz="2400" dirty="0">
                <a:latin typeface="+mn-lt"/>
              </a:rPr>
              <a:t>through the point (1, 7). </a:t>
            </a:r>
          </a:p>
        </p:txBody>
      </p:sp>
      <p:sp>
        <p:nvSpPr>
          <p:cNvPr id="738310" name="Text Box 6"/>
          <p:cNvSpPr txBox="1">
            <a:spLocks noChangeArrowheads="1"/>
          </p:cNvSpPr>
          <p:nvPr/>
        </p:nvSpPr>
        <p:spPr bwMode="auto">
          <a:xfrm>
            <a:off x="395535" y="2424224"/>
            <a:ext cx="831435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We are going to write the equation in the point-gradient form .</a:t>
            </a:r>
          </a:p>
        </p:txBody>
      </p:sp>
      <p:sp>
        <p:nvSpPr>
          <p:cNvPr id="738323" name="Text Box 19"/>
          <p:cNvSpPr txBox="1">
            <a:spLocks noChangeArrowheads="1"/>
          </p:cNvSpPr>
          <p:nvPr/>
        </p:nvSpPr>
        <p:spPr bwMode="auto">
          <a:xfrm>
            <a:off x="434107" y="3113090"/>
            <a:ext cx="10070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2400" dirty="0"/>
              <a:t> = </a:t>
            </a:r>
            <a:r>
              <a:rPr lang="en-GB" sz="2400" dirty="0">
                <a:solidFill>
                  <a:srgbClr val="00B050"/>
                </a:solidFill>
              </a:rPr>
              <a:t>-3</a:t>
            </a:r>
          </a:p>
        </p:txBody>
      </p:sp>
      <p:sp>
        <p:nvSpPr>
          <p:cNvPr id="38" name="Text Box 6"/>
          <p:cNvSpPr txBox="1">
            <a:spLocks noChangeArrowheads="1"/>
          </p:cNvSpPr>
          <p:nvPr/>
        </p:nvSpPr>
        <p:spPr bwMode="auto">
          <a:xfrm>
            <a:off x="3679240" y="3432415"/>
            <a:ext cx="23407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b="1" i="1" dirty="0">
                <a:latin typeface="Times New Roman" pitchFamily="18" charset="0"/>
              </a:rPr>
              <a:t>y</a:t>
            </a:r>
            <a:r>
              <a:rPr lang="en-GB" sz="2400" i="1" dirty="0">
                <a:solidFill>
                  <a:srgbClr val="0000CC"/>
                </a:solidFill>
                <a:latin typeface="Times New Roman" pitchFamily="18" charset="0"/>
              </a:rPr>
              <a:t> – </a:t>
            </a:r>
            <a:r>
              <a:rPr lang="en-GB" sz="2400" dirty="0">
                <a:solidFill>
                  <a:srgbClr val="0000CC"/>
                </a:solidFill>
                <a:latin typeface="Times New Roman" pitchFamily="18" charset="0"/>
              </a:rPr>
              <a:t>7</a:t>
            </a:r>
            <a:r>
              <a:rPr lang="en-GB" sz="2400" i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GB" sz="2400" dirty="0"/>
              <a:t> = </a:t>
            </a:r>
            <a:r>
              <a:rPr lang="en-GB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2400" i="1" dirty="0">
                <a:solidFill>
                  <a:srgbClr val="0000CC"/>
                </a:solidFill>
                <a:latin typeface="Times New Roman" pitchFamily="18" charset="0"/>
              </a:rPr>
              <a:t>–</a:t>
            </a:r>
            <a:r>
              <a:rPr lang="en-GB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dirty="0"/>
          </a:p>
        </p:txBody>
      </p:sp>
      <p:sp>
        <p:nvSpPr>
          <p:cNvPr id="39" name="Rectangle 38"/>
          <p:cNvSpPr/>
          <p:nvPr/>
        </p:nvSpPr>
        <p:spPr>
          <a:xfrm>
            <a:off x="433160" y="3762784"/>
            <a:ext cx="9284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(</a:t>
            </a:r>
            <a:r>
              <a:rPr lang="en-GB" sz="2400" dirty="0">
                <a:solidFill>
                  <a:srgbClr val="FF0000"/>
                </a:solidFill>
              </a:rPr>
              <a:t>1</a:t>
            </a:r>
            <a:r>
              <a:rPr lang="en-GB" sz="2400" dirty="0"/>
              <a:t>, </a:t>
            </a:r>
            <a:r>
              <a:rPr lang="en-GB" sz="2400" dirty="0">
                <a:solidFill>
                  <a:srgbClr val="0070C0"/>
                </a:solidFill>
              </a:rPr>
              <a:t>7</a:t>
            </a:r>
            <a:r>
              <a:rPr lang="en-GB" sz="2400" dirty="0"/>
              <a:t>) </a:t>
            </a:r>
            <a:endParaRPr lang="en-US" sz="2400" dirty="0"/>
          </a:p>
        </p:txBody>
      </p:sp>
      <p:sp>
        <p:nvSpPr>
          <p:cNvPr id="40" name="Rectangle 39"/>
          <p:cNvSpPr/>
          <p:nvPr/>
        </p:nvSpPr>
        <p:spPr>
          <a:xfrm>
            <a:off x="577175" y="3474752"/>
            <a:ext cx="4079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FF0000"/>
                </a:solidFill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</a:rPr>
              <a:t>1</a:t>
            </a:r>
            <a:endParaRPr lang="en-US" sz="1800" baseline="-25000" dirty="0">
              <a:solidFill>
                <a:srgbClr val="FF000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937216" y="3474752"/>
            <a:ext cx="4427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00CC"/>
                </a:solidFill>
              </a:rPr>
              <a:t>y</a:t>
            </a:r>
            <a:r>
              <a:rPr lang="en-GB" sz="1800" i="1" baseline="-25000" dirty="0">
                <a:solidFill>
                  <a:srgbClr val="0000CC"/>
                </a:solidFill>
              </a:rPr>
              <a:t>1</a:t>
            </a:r>
            <a:endParaRPr lang="en-US" sz="1800" baseline="-25000" dirty="0">
              <a:solidFill>
                <a:srgbClr val="0000CC"/>
              </a:solidFill>
            </a:endParaRPr>
          </a:p>
        </p:txBody>
      </p:sp>
      <p:sp>
        <p:nvSpPr>
          <p:cNvPr id="37" name="Text Box 9">
            <a:extLst>
              <a:ext uri="{FF2B5EF4-FFF2-40B4-BE49-F238E27FC236}">
                <a16:creationId xmlns:a16="http://schemas.microsoft.com/office/drawing/2014/main" id="{E8F761BC-7B95-4109-927F-A0A92229C2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1921" y="2948461"/>
            <a:ext cx="33130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b="1" i="1" dirty="0">
                <a:latin typeface="Times New Roman" pitchFamily="18" charset="0"/>
              </a:rPr>
              <a:t>y – </a:t>
            </a:r>
            <a:r>
              <a:rPr lang="en-GB" sz="2400" b="1" i="1" dirty="0">
                <a:solidFill>
                  <a:srgbClr val="0070C0"/>
                </a:solidFill>
                <a:latin typeface="Times New Roman" pitchFamily="18" charset="0"/>
              </a:rPr>
              <a:t>y</a:t>
            </a:r>
            <a:r>
              <a:rPr lang="en-GB" sz="2400" b="1" i="1" baseline="-25000" dirty="0">
                <a:solidFill>
                  <a:srgbClr val="0070C0"/>
                </a:solidFill>
                <a:latin typeface="Times New Roman" pitchFamily="18" charset="0"/>
              </a:rPr>
              <a:t>1</a:t>
            </a:r>
            <a:r>
              <a:rPr lang="en-GB" sz="2400" b="1" dirty="0"/>
              <a:t> = </a:t>
            </a:r>
            <a:r>
              <a:rPr lang="en-GB" sz="2400" b="1" i="1" dirty="0">
                <a:solidFill>
                  <a:srgbClr val="00B050"/>
                </a:solidFill>
                <a:latin typeface="Times New Roman" pitchFamily="18" charset="0"/>
              </a:rPr>
              <a:t>m</a:t>
            </a:r>
            <a:r>
              <a:rPr lang="en-GB" sz="2400" b="1" dirty="0">
                <a:latin typeface="Times New Roman" pitchFamily="18" charset="0"/>
              </a:rPr>
              <a:t>(</a:t>
            </a:r>
            <a:r>
              <a:rPr lang="en-GB" sz="2400" b="1" i="1" dirty="0">
                <a:latin typeface="Times New Roman" pitchFamily="18" charset="0"/>
              </a:rPr>
              <a:t>x</a:t>
            </a:r>
            <a:r>
              <a:rPr lang="en-GB" sz="2400" b="1" dirty="0"/>
              <a:t> 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GB" sz="2400" b="1" i="1" dirty="0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en-GB" sz="2400" b="1" i="1" baseline="-25000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en-GB" sz="2400" b="1" dirty="0">
                <a:latin typeface="Times New Roman" pitchFamily="18" charset="0"/>
              </a:rPr>
              <a:t>)</a:t>
            </a:r>
            <a:endParaRPr lang="en-GB" sz="2400" b="1" baseline="-25000" dirty="0"/>
          </a:p>
        </p:txBody>
      </p:sp>
      <p:sp>
        <p:nvSpPr>
          <p:cNvPr id="46" name="Rectangle 2">
            <a:extLst>
              <a:ext uri="{FF2B5EF4-FFF2-40B4-BE49-F238E27FC236}">
                <a16:creationId xmlns:a16="http://schemas.microsoft.com/office/drawing/2014/main" id="{09316E48-F105-461D-878D-42FC5B15E2CC}"/>
              </a:ext>
            </a:extLst>
          </p:cNvPr>
          <p:cNvSpPr txBox="1">
            <a:spLocks noChangeArrowheads="1"/>
          </p:cNvSpPr>
          <p:nvPr/>
        </p:nvSpPr>
        <p:spPr>
          <a:xfrm>
            <a:off x="241300" y="0"/>
            <a:ext cx="8751888" cy="96651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The Point-gradient form of the equation of a straight line</a:t>
            </a:r>
            <a:endParaRPr lang="en-GB" sz="2800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225DC8F-362C-45A7-9220-F48749CD4D42}"/>
              </a:ext>
            </a:extLst>
          </p:cNvPr>
          <p:cNvSpPr/>
          <p:nvPr/>
        </p:nvSpPr>
        <p:spPr>
          <a:xfrm>
            <a:off x="1937982" y="3930261"/>
            <a:ext cx="70111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This is the equation in the point-gradient form.</a:t>
            </a:r>
          </a:p>
        </p:txBody>
      </p:sp>
      <p:sp>
        <p:nvSpPr>
          <p:cNvPr id="47" name="Text Box 6">
            <a:extLst>
              <a:ext uri="{FF2B5EF4-FFF2-40B4-BE49-F238E27FC236}">
                <a16:creationId xmlns:a16="http://schemas.microsoft.com/office/drawing/2014/main" id="{E4BD1EE6-C219-4798-95CC-F7593D9DCB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4946" y="5320761"/>
            <a:ext cx="219002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b="1" i="1" dirty="0">
                <a:latin typeface="Times New Roman" pitchFamily="18" charset="0"/>
              </a:rPr>
              <a:t>y</a:t>
            </a:r>
            <a:r>
              <a:rPr lang="en-GB" sz="2400" i="1" dirty="0">
                <a:solidFill>
                  <a:srgbClr val="0000CC"/>
                </a:solidFill>
                <a:latin typeface="Times New Roman" pitchFamily="18" charset="0"/>
              </a:rPr>
              <a:t> – </a:t>
            </a:r>
            <a:r>
              <a:rPr lang="en-GB" sz="2400" dirty="0">
                <a:solidFill>
                  <a:srgbClr val="0000CC"/>
                </a:solidFill>
                <a:latin typeface="Times New Roman" pitchFamily="18" charset="0"/>
              </a:rPr>
              <a:t>7</a:t>
            </a:r>
            <a:r>
              <a:rPr lang="en-GB" sz="2400" i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GB" sz="2400" dirty="0"/>
              <a:t> = </a:t>
            </a:r>
            <a:r>
              <a:rPr lang="en-GB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r>
              <a:rPr lang="en-GB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2400" i="1" dirty="0">
                <a:solidFill>
                  <a:srgbClr val="0000CC"/>
                </a:solidFill>
                <a:latin typeface="Times New Roman" pitchFamily="18" charset="0"/>
              </a:rPr>
              <a:t>+</a:t>
            </a:r>
            <a:r>
              <a:rPr lang="en-GB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rgbClr val="FF0000"/>
                </a:solidFill>
                <a:latin typeface="Times New Roman" pitchFamily="18" charset="0"/>
              </a:rPr>
              <a:t>3</a:t>
            </a:r>
            <a:r>
              <a:rPr lang="en-GB" sz="2400" dirty="0"/>
              <a:t> </a:t>
            </a:r>
          </a:p>
        </p:txBody>
      </p:sp>
      <p:sp>
        <p:nvSpPr>
          <p:cNvPr id="48" name="Text Box 6">
            <a:extLst>
              <a:ext uri="{FF2B5EF4-FFF2-40B4-BE49-F238E27FC236}">
                <a16:creationId xmlns:a16="http://schemas.microsoft.com/office/drawing/2014/main" id="{69A3D3B2-2B35-45C8-B30B-79B1F44DE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7143" y="5707963"/>
            <a:ext cx="15279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b="1" i="1" dirty="0">
                <a:latin typeface="Times New Roman" pitchFamily="18" charset="0"/>
              </a:rPr>
              <a:t>y</a:t>
            </a:r>
            <a:r>
              <a:rPr lang="en-GB" sz="2400" i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GB" sz="2400" dirty="0"/>
              <a:t>= </a:t>
            </a:r>
            <a:r>
              <a:rPr lang="en-GB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+ </a:t>
            </a:r>
            <a:r>
              <a:rPr lang="en-GB" sz="2400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E49AA0E-F45B-4D82-B4D2-74854BC0145A}"/>
              </a:ext>
            </a:extLst>
          </p:cNvPr>
          <p:cNvSpPr/>
          <p:nvPr/>
        </p:nvSpPr>
        <p:spPr>
          <a:xfrm>
            <a:off x="205581" y="5423297"/>
            <a:ext cx="24621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Expanding brackets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317CB80D-0E5D-4676-8D82-DEDEFCC53B01}"/>
              </a:ext>
            </a:extLst>
          </p:cNvPr>
          <p:cNvSpPr/>
          <p:nvPr/>
        </p:nvSpPr>
        <p:spPr>
          <a:xfrm>
            <a:off x="152547" y="5790574"/>
            <a:ext cx="24621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Rearranging for y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A583A7D-6D0A-4D6C-B8DE-7C19639D9E93}"/>
              </a:ext>
            </a:extLst>
          </p:cNvPr>
          <p:cNvSpPr/>
          <p:nvPr/>
        </p:nvSpPr>
        <p:spPr>
          <a:xfrm>
            <a:off x="395536" y="6207499"/>
            <a:ext cx="61576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This is the equation in the gradient-intercept form.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19AD585-1F06-423C-98AC-005265BAE8CE}"/>
              </a:ext>
            </a:extLst>
          </p:cNvPr>
          <p:cNvSpPr/>
          <p:nvPr/>
        </p:nvSpPr>
        <p:spPr>
          <a:xfrm>
            <a:off x="110343" y="4434023"/>
            <a:ext cx="70111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We can change the equation into another form.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8CDD304-5732-4E34-A54C-CF16E250A122}"/>
              </a:ext>
            </a:extLst>
          </p:cNvPr>
          <p:cNvSpPr/>
          <p:nvPr/>
        </p:nvSpPr>
        <p:spPr>
          <a:xfrm>
            <a:off x="110343" y="4966716"/>
            <a:ext cx="899145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We will change the equation into the gradient-intercept form.</a:t>
            </a:r>
          </a:p>
        </p:txBody>
      </p:sp>
      <p:sp>
        <p:nvSpPr>
          <p:cNvPr id="45" name="Rectangle 44">
            <a:hlinkClick r:id="rId3"/>
            <a:extLst>
              <a:ext uri="{FF2B5EF4-FFF2-40B4-BE49-F238E27FC236}">
                <a16:creationId xmlns:a16="http://schemas.microsoft.com/office/drawing/2014/main" id="{3BF5C04E-3621-4562-ACAC-6A1F2405022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>
            <a:hlinkClick r:id="rId3"/>
            <a:extLst>
              <a:ext uri="{FF2B5EF4-FFF2-40B4-BE49-F238E27FC236}">
                <a16:creationId xmlns:a16="http://schemas.microsoft.com/office/drawing/2014/main" id="{266DB731-A770-42BA-BC50-D933785E281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376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5" grpId="0" animBg="1"/>
      <p:bldP spid="738308" grpId="0"/>
      <p:bldP spid="738309" grpId="0" animBg="1"/>
      <p:bldP spid="738310" grpId="0"/>
      <p:bldP spid="738323" grpId="0"/>
      <p:bldP spid="38" grpId="0"/>
      <p:bldP spid="39" grpId="0"/>
      <p:bldP spid="40" grpId="0"/>
      <p:bldP spid="41" grpId="0"/>
      <p:bldP spid="37" grpId="0"/>
      <p:bldP spid="4" grpId="0"/>
      <p:bldP spid="47" grpId="0"/>
      <p:bldP spid="48" grpId="0"/>
      <p:bldP spid="49" grpId="0"/>
      <p:bldP spid="50" grpId="0"/>
      <p:bldP spid="51" grpId="0"/>
      <p:bldP spid="42" grpId="0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62" name="Text Box 6"/>
          <p:cNvSpPr txBox="1">
            <a:spLocks noChangeArrowheads="1"/>
          </p:cNvSpPr>
          <p:nvPr/>
        </p:nvSpPr>
        <p:spPr bwMode="auto">
          <a:xfrm>
            <a:off x="303732" y="1412776"/>
            <a:ext cx="85883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If we are given the coordinates of two distinct points on the line but we are not given the gradient of the line.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50825" y="93102"/>
            <a:ext cx="8229600" cy="4206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/>
              <a:t>The equation of a straight line</a:t>
            </a:r>
            <a:endParaRPr lang="en-GB" sz="2800" dirty="0"/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325115" y="692696"/>
            <a:ext cx="87328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>
                <a:latin typeface="+mn-lt"/>
              </a:rPr>
              <a:t>Finding the equation of a line given two points on the line.</a:t>
            </a:r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4211960" y="4134686"/>
            <a:ext cx="8445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altLang="en-US" dirty="0"/>
              <a:t>=           </a:t>
            </a:r>
            <a:endParaRPr lang="en-GB" altLang="en-US" dirty="0"/>
          </a:p>
        </p:txBody>
      </p:sp>
      <p:sp>
        <p:nvSpPr>
          <p:cNvPr id="31" name="Rectangle 30"/>
          <p:cNvSpPr/>
          <p:nvPr/>
        </p:nvSpPr>
        <p:spPr>
          <a:xfrm>
            <a:off x="255934" y="4134834"/>
            <a:ext cx="39861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The gradient of the line 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886854" y="4065595"/>
                <a:ext cx="1059970" cy="6955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6854" y="4065595"/>
                <a:ext cx="1059970" cy="69551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Rectangle 48"/>
          <p:cNvSpPr/>
          <p:nvPr/>
        </p:nvSpPr>
        <p:spPr>
          <a:xfrm>
            <a:off x="3345564" y="2633472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en-GB" sz="2400" i="1" baseline="-25000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792921" y="2633472"/>
            <a:ext cx="5112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000CC"/>
                </a:solidFill>
                <a:latin typeface="Times New Roman" pitchFamily="18" charset="0"/>
              </a:rPr>
              <a:t>y</a:t>
            </a:r>
            <a:r>
              <a:rPr lang="en-GB" sz="2400" i="1" baseline="-25000" dirty="0">
                <a:solidFill>
                  <a:srgbClr val="0000CC"/>
                </a:solidFill>
                <a:latin typeface="Times New Roman" pitchFamily="18" charset="0"/>
              </a:rPr>
              <a:t>1</a:t>
            </a:r>
            <a:endParaRPr lang="en-US" sz="2400" dirty="0">
              <a:solidFill>
                <a:srgbClr val="0000CC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5001748" y="2633472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en-GB" sz="2400" i="1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481077" y="2633472"/>
            <a:ext cx="5287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000CC"/>
                </a:solidFill>
                <a:latin typeface="Times New Roman" pitchFamily="18" charset="0"/>
              </a:rPr>
              <a:t>y</a:t>
            </a:r>
            <a:r>
              <a:rPr lang="en-GB" sz="2400" i="1" baseline="-25000" dirty="0">
                <a:solidFill>
                  <a:srgbClr val="0000CC"/>
                </a:solidFill>
                <a:latin typeface="Times New Roman" pitchFamily="18" charset="0"/>
              </a:rPr>
              <a:t>2</a:t>
            </a:r>
            <a:endParaRPr lang="en-US" sz="2400" dirty="0">
              <a:solidFill>
                <a:srgbClr val="0000CC"/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5CA2651-DEF6-4A8A-9FF3-A5DA6A6E22E8}"/>
              </a:ext>
            </a:extLst>
          </p:cNvPr>
          <p:cNvSpPr/>
          <p:nvPr/>
        </p:nvSpPr>
        <p:spPr>
          <a:xfrm>
            <a:off x="280769" y="3045473"/>
            <a:ext cx="79875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We can use the point-gradient form 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E3045DAF-014A-4AD4-8EDA-8DEB73BC9200}"/>
              </a:ext>
            </a:extLst>
          </p:cNvPr>
          <p:cNvSpPr/>
          <p:nvPr/>
        </p:nvSpPr>
        <p:spPr>
          <a:xfrm>
            <a:off x="2584094" y="2633472"/>
            <a:ext cx="7376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000CC"/>
                </a:solidFill>
                <a:latin typeface="Times New Roman" pitchFamily="18" charset="0"/>
              </a:rPr>
              <a:t>P</a:t>
            </a:r>
            <a:r>
              <a:rPr lang="en-GB" sz="2400" i="1" baseline="-25000" dirty="0">
                <a:solidFill>
                  <a:srgbClr val="0000CC"/>
                </a:solidFill>
                <a:latin typeface="Times New Roman" pitchFamily="18" charset="0"/>
              </a:rPr>
              <a:t>1</a:t>
            </a:r>
            <a:r>
              <a:rPr lang="en-GB" sz="2400" i="1" dirty="0">
                <a:solidFill>
                  <a:srgbClr val="0000CC"/>
                </a:solidFill>
                <a:latin typeface="Times New Roman" pitchFamily="18" charset="0"/>
              </a:rPr>
              <a:t>=</a:t>
            </a:r>
            <a:endParaRPr lang="en-US" sz="2400" dirty="0">
              <a:solidFill>
                <a:srgbClr val="0000CC"/>
              </a:solidFill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0293F45C-6986-44ED-B9F1-A59644DE251F}"/>
              </a:ext>
            </a:extLst>
          </p:cNvPr>
          <p:cNvSpPr/>
          <p:nvPr/>
        </p:nvSpPr>
        <p:spPr>
          <a:xfrm>
            <a:off x="3195443" y="2633472"/>
            <a:ext cx="2872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(</a:t>
            </a:r>
            <a:endParaRPr lang="en-GB" sz="2400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8541514-ED48-4109-8501-E83D4361973C}"/>
              </a:ext>
            </a:extLst>
          </p:cNvPr>
          <p:cNvSpPr/>
          <p:nvPr/>
        </p:nvSpPr>
        <p:spPr>
          <a:xfrm>
            <a:off x="4086548" y="2633472"/>
            <a:ext cx="2872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)</a:t>
            </a:r>
            <a:endParaRPr lang="en-GB" sz="2400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1F6C5E28-8199-45EE-AFC9-9A5F2AA04AA2}"/>
              </a:ext>
            </a:extLst>
          </p:cNvPr>
          <p:cNvSpPr/>
          <p:nvPr/>
        </p:nvSpPr>
        <p:spPr>
          <a:xfrm>
            <a:off x="4866205" y="2633472"/>
            <a:ext cx="2872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(</a:t>
            </a:r>
            <a:endParaRPr lang="en-GB" sz="2400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C6C0E41B-0B58-43B4-8776-DC2ACE5A1986}"/>
              </a:ext>
            </a:extLst>
          </p:cNvPr>
          <p:cNvSpPr/>
          <p:nvPr/>
        </p:nvSpPr>
        <p:spPr>
          <a:xfrm>
            <a:off x="5793233" y="2633472"/>
            <a:ext cx="2872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)</a:t>
            </a:r>
            <a:endParaRPr lang="en-GB" sz="2400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AA8C1216-AC32-445F-AF71-5A32E1753074}"/>
              </a:ext>
            </a:extLst>
          </p:cNvPr>
          <p:cNvSpPr/>
          <p:nvPr/>
        </p:nvSpPr>
        <p:spPr>
          <a:xfrm>
            <a:off x="4317148" y="2633472"/>
            <a:ext cx="7376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000CC"/>
                </a:solidFill>
                <a:latin typeface="Times New Roman" pitchFamily="18" charset="0"/>
              </a:rPr>
              <a:t>P</a:t>
            </a:r>
            <a:r>
              <a:rPr lang="en-GB" sz="2400" i="1" baseline="-25000" dirty="0">
                <a:solidFill>
                  <a:srgbClr val="0000CC"/>
                </a:solidFill>
                <a:latin typeface="Times New Roman" pitchFamily="18" charset="0"/>
              </a:rPr>
              <a:t>2</a:t>
            </a:r>
            <a:r>
              <a:rPr lang="en-GB" sz="2400" i="1" dirty="0">
                <a:solidFill>
                  <a:srgbClr val="0000CC"/>
                </a:solidFill>
                <a:latin typeface="Times New Roman" pitchFamily="18" charset="0"/>
              </a:rPr>
              <a:t>=</a:t>
            </a:r>
            <a:endParaRPr lang="en-US" sz="2400" dirty="0">
              <a:solidFill>
                <a:srgbClr val="0000CC"/>
              </a:solidFill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8AF062F1-A048-4A3F-B909-1884433DE632}"/>
              </a:ext>
            </a:extLst>
          </p:cNvPr>
          <p:cNvSpPr/>
          <p:nvPr/>
        </p:nvSpPr>
        <p:spPr>
          <a:xfrm>
            <a:off x="250036" y="2214994"/>
            <a:ext cx="84046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Find the equation of the line passing through the points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DB0E3C7F-6D53-4251-91A9-B383323CF6A5}"/>
              </a:ext>
            </a:extLst>
          </p:cNvPr>
          <p:cNvSpPr/>
          <p:nvPr/>
        </p:nvSpPr>
        <p:spPr>
          <a:xfrm>
            <a:off x="3643011" y="2633472"/>
            <a:ext cx="2616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,</a:t>
            </a:r>
            <a:endParaRPr lang="en-GB" sz="2400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5441BF51-7513-4DB5-9E3A-1F51303E9EBE}"/>
              </a:ext>
            </a:extLst>
          </p:cNvPr>
          <p:cNvSpPr/>
          <p:nvPr/>
        </p:nvSpPr>
        <p:spPr>
          <a:xfrm>
            <a:off x="5306570" y="2633472"/>
            <a:ext cx="2616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,</a:t>
            </a:r>
            <a:endParaRPr lang="en-GB" sz="2400" dirty="0"/>
          </a:p>
        </p:txBody>
      </p:sp>
      <p:sp>
        <p:nvSpPr>
          <p:cNvPr id="76" name="Text Box 9">
            <a:extLst>
              <a:ext uri="{FF2B5EF4-FFF2-40B4-BE49-F238E27FC236}">
                <a16:creationId xmlns:a16="http://schemas.microsoft.com/office/drawing/2014/main" id="{CC1B4458-3427-473B-BE93-75770C5427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9078" y="3478877"/>
            <a:ext cx="28822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b="1" i="1" dirty="0">
                <a:latin typeface="Times New Roman" pitchFamily="18" charset="0"/>
              </a:rPr>
              <a:t>y – </a:t>
            </a:r>
            <a:r>
              <a:rPr lang="en-GB" sz="2400" b="1" i="1" dirty="0">
                <a:solidFill>
                  <a:srgbClr val="0070C0"/>
                </a:solidFill>
                <a:latin typeface="Times New Roman" pitchFamily="18" charset="0"/>
              </a:rPr>
              <a:t>y</a:t>
            </a:r>
            <a:r>
              <a:rPr lang="en-GB" sz="2400" b="1" i="1" baseline="-25000" dirty="0">
                <a:solidFill>
                  <a:srgbClr val="0070C0"/>
                </a:solidFill>
                <a:latin typeface="Times New Roman" pitchFamily="18" charset="0"/>
              </a:rPr>
              <a:t>1</a:t>
            </a:r>
            <a:r>
              <a:rPr lang="en-GB" sz="2400" b="1" dirty="0"/>
              <a:t> = </a:t>
            </a:r>
            <a:r>
              <a:rPr lang="en-GB" sz="2400" b="1" i="1" dirty="0">
                <a:solidFill>
                  <a:srgbClr val="00B050"/>
                </a:solidFill>
                <a:latin typeface="Times New Roman" pitchFamily="18" charset="0"/>
              </a:rPr>
              <a:t>m</a:t>
            </a:r>
            <a:r>
              <a:rPr lang="en-GB" sz="2400" b="1" dirty="0">
                <a:latin typeface="Times New Roman" pitchFamily="18" charset="0"/>
              </a:rPr>
              <a:t>(</a:t>
            </a:r>
            <a:r>
              <a:rPr lang="en-GB" sz="2400" b="1" i="1" dirty="0">
                <a:latin typeface="Times New Roman" pitchFamily="18" charset="0"/>
              </a:rPr>
              <a:t>x</a:t>
            </a:r>
            <a:r>
              <a:rPr lang="en-GB" sz="2400" b="1" dirty="0"/>
              <a:t> 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GB" sz="2400" b="1" i="1" dirty="0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en-GB" sz="2400" b="1" i="1" baseline="-25000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en-GB" sz="2400" b="1" dirty="0">
                <a:latin typeface="Times New Roman" pitchFamily="18" charset="0"/>
              </a:rPr>
              <a:t>)</a:t>
            </a:r>
            <a:endParaRPr lang="en-GB" sz="2400" b="1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 Box 9">
                <a:extLst>
                  <a:ext uri="{FF2B5EF4-FFF2-40B4-BE49-F238E27FC236}">
                    <a16:creationId xmlns:a16="http://schemas.microsoft.com/office/drawing/2014/main" id="{7ACB1544-21AE-48AA-8C0A-AF2D3FB8F8E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21721" y="4995517"/>
                <a:ext cx="4403560" cy="8994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3600" b="1" i="1" dirty="0"/>
                  <a:t>y – </a:t>
                </a:r>
                <a:r>
                  <a:rPr lang="en-GB" sz="3600" b="1" i="1" dirty="0">
                    <a:solidFill>
                      <a:srgbClr val="0070C0"/>
                    </a:solidFill>
                  </a:rPr>
                  <a:t>y</a:t>
                </a:r>
                <a:r>
                  <a:rPr lang="en-GB" sz="3600" b="1" i="1" baseline="-25000" dirty="0">
                    <a:solidFill>
                      <a:srgbClr val="0070C0"/>
                    </a:solidFill>
                  </a:rPr>
                  <a:t>1</a:t>
                </a:r>
                <a:r>
                  <a:rPr lang="en-GB" sz="36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3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3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sz="3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3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GB" sz="3600" b="1" dirty="0"/>
                  <a:t> (</a:t>
                </a:r>
                <a:r>
                  <a:rPr lang="en-GB" sz="3600" b="1" i="1" dirty="0"/>
                  <a:t>x</a:t>
                </a:r>
                <a:r>
                  <a:rPr lang="en-GB" sz="3600" b="1" dirty="0"/>
                  <a:t> </a:t>
                </a:r>
                <a:r>
                  <a:rPr lang="en-GB" sz="3600" b="1" dirty="0">
                    <a:cs typeface="Times New Roman" panose="02020603050405020304" pitchFamily="18" charset="0"/>
                  </a:rPr>
                  <a:t>– </a:t>
                </a:r>
                <a:r>
                  <a:rPr lang="en-GB" sz="3600" b="1" i="1" dirty="0">
                    <a:solidFill>
                      <a:srgbClr val="FF0000"/>
                    </a:solidFill>
                  </a:rPr>
                  <a:t>x</a:t>
                </a:r>
                <a:r>
                  <a:rPr lang="en-GB" sz="3600" b="1" i="1" baseline="-25000" dirty="0">
                    <a:solidFill>
                      <a:srgbClr val="FF0000"/>
                    </a:solidFill>
                  </a:rPr>
                  <a:t>1</a:t>
                </a:r>
                <a:r>
                  <a:rPr lang="en-GB" sz="3600" b="1" dirty="0"/>
                  <a:t>)</a:t>
                </a:r>
                <a:endParaRPr lang="en-GB" sz="3600" b="1" baseline="-25000" dirty="0"/>
              </a:p>
            </p:txBody>
          </p:sp>
        </mc:Choice>
        <mc:Fallback xmlns="">
          <p:sp>
            <p:nvSpPr>
              <p:cNvPr id="77" name="Text Box 9">
                <a:extLst>
                  <a:ext uri="{FF2B5EF4-FFF2-40B4-BE49-F238E27FC236}">
                    <a16:creationId xmlns:a16="http://schemas.microsoft.com/office/drawing/2014/main" id="{7ACB1544-21AE-48AA-8C0A-AF2D3FB8F8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21721" y="4995517"/>
                <a:ext cx="4403560" cy="899413"/>
              </a:xfrm>
              <a:prstGeom prst="rect">
                <a:avLst/>
              </a:prstGeom>
              <a:blipFill>
                <a:blip r:embed="rId4"/>
                <a:stretch>
                  <a:fillRect l="-4294" t="-4054" b="-270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Rectangle 77">
            <a:extLst>
              <a:ext uri="{FF2B5EF4-FFF2-40B4-BE49-F238E27FC236}">
                <a16:creationId xmlns:a16="http://schemas.microsoft.com/office/drawing/2014/main" id="{2680A66C-55D3-42D5-BEFF-15E2279218A7}"/>
              </a:ext>
            </a:extLst>
          </p:cNvPr>
          <p:cNvSpPr/>
          <p:nvPr/>
        </p:nvSpPr>
        <p:spPr>
          <a:xfrm>
            <a:off x="371843" y="5974194"/>
            <a:ext cx="79875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This is the equation of the line given two points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26227A0-01D8-4C2C-BD4D-00670CF03AE3}"/>
              </a:ext>
            </a:extLst>
          </p:cNvPr>
          <p:cNvSpPr/>
          <p:nvPr/>
        </p:nvSpPr>
        <p:spPr>
          <a:xfrm>
            <a:off x="303732" y="4782949"/>
            <a:ext cx="39861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Replacing the gradient</a:t>
            </a:r>
          </a:p>
        </p:txBody>
      </p:sp>
      <p:sp>
        <p:nvSpPr>
          <p:cNvPr id="26" name="Rectangle 25">
            <a:hlinkClick r:id="rId5"/>
            <a:extLst>
              <a:ext uri="{FF2B5EF4-FFF2-40B4-BE49-F238E27FC236}">
                <a16:creationId xmlns:a16="http://schemas.microsoft.com/office/drawing/2014/main" id="{DDFBBC2F-DAC3-446C-A09B-1F1D97B6B7D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hlinkClick r:id="rId5"/>
            <a:extLst>
              <a:ext uri="{FF2B5EF4-FFF2-40B4-BE49-F238E27FC236}">
                <a16:creationId xmlns:a16="http://schemas.microsoft.com/office/drawing/2014/main" id="{E7258C91-6E38-4F1A-B007-F0FB16DF59E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602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6262" grpId="0"/>
      <p:bldP spid="20" grpId="0"/>
      <p:bldP spid="31" grpId="0"/>
      <p:bldP spid="3" grpId="0"/>
      <p:bldP spid="49" grpId="0"/>
      <p:bldP spid="50" grpId="0"/>
      <p:bldP spid="53" grpId="0"/>
      <p:bldP spid="54" grpId="0"/>
      <p:bldP spid="55" grpId="0"/>
      <p:bldP spid="56" grpId="0"/>
      <p:bldP spid="60" grpId="0"/>
      <p:bldP spid="61" grpId="0"/>
      <p:bldP spid="64" grpId="0"/>
      <p:bldP spid="65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62" name="Text Box 6"/>
          <p:cNvSpPr txBox="1">
            <a:spLocks noChangeArrowheads="1"/>
          </p:cNvSpPr>
          <p:nvPr/>
        </p:nvSpPr>
        <p:spPr bwMode="auto">
          <a:xfrm>
            <a:off x="289027" y="573459"/>
            <a:ext cx="18467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Example 3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96257" y="1204727"/>
            <a:ext cx="7868865" cy="830263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400" dirty="0">
                <a:latin typeface="+mn-lt"/>
              </a:rPr>
              <a:t>A line passes through the points A(1, 2) and B(–1, 6). What is the equation of the line?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50825" y="93102"/>
            <a:ext cx="8229600" cy="4206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/>
              <a:t>The equation of a straight line</a:t>
            </a:r>
            <a:endParaRPr lang="en-GB" sz="2800" dirty="0"/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4387923" y="3396600"/>
            <a:ext cx="17810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itchFamily="18" charset="0"/>
              </a:rPr>
              <a:t>y – </a:t>
            </a:r>
            <a:r>
              <a:rPr lang="en-GB" b="1" dirty="0">
                <a:solidFill>
                  <a:srgbClr val="0070C0"/>
                </a:solidFill>
                <a:latin typeface="Times New Roman" pitchFamily="18" charset="0"/>
              </a:rPr>
              <a:t>2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/>
              <a:t>=           </a:t>
            </a:r>
            <a:endParaRPr lang="en-GB" altLang="en-US" dirty="0"/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5422714" y="3217857"/>
            <a:ext cx="8691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6 – 2</a:t>
            </a:r>
            <a:endParaRPr lang="en-GB" altLang="en-US" baseline="-25000" dirty="0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5494151" y="3641720"/>
            <a:ext cx="7191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5376962" y="3627432"/>
            <a:ext cx="10406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–</a:t>
            </a:r>
            <a:r>
              <a:rPr lang="en-US" altLang="en-US" dirty="0"/>
              <a:t>1 – 1</a:t>
            </a:r>
            <a:endParaRPr lang="en-GB" altLang="en-US" baseline="-25000" dirty="0"/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5464394" y="4047638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4</a:t>
            </a:r>
            <a:endParaRPr lang="en-GB" altLang="en-US" baseline="-25000" dirty="0"/>
          </a:p>
        </p:txBody>
      </p:sp>
      <p:sp>
        <p:nvSpPr>
          <p:cNvPr id="26" name="Line 19"/>
          <p:cNvSpPr>
            <a:spLocks noChangeShapeType="1"/>
          </p:cNvSpPr>
          <p:nvPr/>
        </p:nvSpPr>
        <p:spPr bwMode="auto">
          <a:xfrm>
            <a:off x="5446969" y="4486425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5344239" y="4472137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–2</a:t>
            </a:r>
            <a:endParaRPr lang="en-GB" altLang="en-US" baseline="-25000" dirty="0"/>
          </a:p>
        </p:txBody>
      </p:sp>
      <p:sp>
        <p:nvSpPr>
          <p:cNvPr id="30" name="44 Rectángulo"/>
          <p:cNvSpPr>
            <a:spLocks noChangeArrowheads="1"/>
          </p:cNvSpPr>
          <p:nvPr/>
        </p:nvSpPr>
        <p:spPr bwMode="auto">
          <a:xfrm>
            <a:off x="5554773" y="4837364"/>
            <a:ext cx="357188" cy="419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>
                <a:solidFill>
                  <a:srgbClr val="00B050"/>
                </a:solidFill>
              </a:rPr>
              <a:t>2</a:t>
            </a:r>
            <a:endParaRPr lang="en-GB" altLang="en-US" dirty="0">
              <a:solidFill>
                <a:srgbClr val="00B05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60621" y="4837351"/>
            <a:ext cx="320922" cy="4196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00B050"/>
                </a:solidFill>
              </a:rPr>
              <a:t>–</a:t>
            </a:r>
            <a:endParaRPr lang="en-GB" sz="2400" dirty="0">
              <a:solidFill>
                <a:srgbClr val="00B050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835122" y="6159789"/>
            <a:ext cx="5693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latin typeface="Times New Roman" pitchFamily="18" charset="0"/>
              </a:rPr>
              <a:t>y</a:t>
            </a:r>
            <a:r>
              <a:rPr lang="en-GB" sz="2400" dirty="0"/>
              <a:t> =</a:t>
            </a:r>
          </a:p>
        </p:txBody>
      </p:sp>
      <p:sp>
        <p:nvSpPr>
          <p:cNvPr id="69" name="Rectangle 68"/>
          <p:cNvSpPr/>
          <p:nvPr/>
        </p:nvSpPr>
        <p:spPr>
          <a:xfrm>
            <a:off x="5354239" y="612872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endParaRPr lang="en-GB" sz="2400" dirty="0">
              <a:solidFill>
                <a:srgbClr val="00B050"/>
              </a:solidFill>
            </a:endParaRPr>
          </a:p>
        </p:txBody>
      </p:sp>
      <p:sp>
        <p:nvSpPr>
          <p:cNvPr id="70" name="Text Box 9"/>
          <p:cNvSpPr txBox="1">
            <a:spLocks noChangeArrowheads="1"/>
          </p:cNvSpPr>
          <p:nvPr/>
        </p:nvSpPr>
        <p:spPr bwMode="auto">
          <a:xfrm>
            <a:off x="5807332" y="6178017"/>
            <a:ext cx="9884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b="1" i="1" dirty="0">
                <a:latin typeface="Times New Roman" pitchFamily="18" charset="0"/>
              </a:rPr>
              <a:t>x</a:t>
            </a:r>
            <a:r>
              <a:rPr lang="en-GB" sz="2400" b="1" dirty="0"/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GB" sz="2400" dirty="0"/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71" name="44 Rectángulo"/>
          <p:cNvSpPr>
            <a:spLocks noChangeArrowheads="1"/>
          </p:cNvSpPr>
          <p:nvPr/>
        </p:nvSpPr>
        <p:spPr bwMode="auto">
          <a:xfrm>
            <a:off x="5609079" y="6166115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2</a:t>
            </a:r>
            <a:endParaRPr lang="en-GB" altLang="en-US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608825" y="772679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solidFill>
                  <a:srgbClr val="FF0000"/>
                </a:solidFill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</a:rPr>
              <a:t>1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056182" y="772679"/>
            <a:ext cx="5112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00CC"/>
                </a:solidFill>
              </a:rPr>
              <a:t>y</a:t>
            </a:r>
            <a:r>
              <a:rPr lang="en-GB" sz="1800" i="1" baseline="-25000" dirty="0">
                <a:solidFill>
                  <a:srgbClr val="0000CC"/>
                </a:solidFill>
              </a:rPr>
              <a:t>1</a:t>
            </a:r>
            <a:endParaRPr lang="en-US" sz="1800" dirty="0">
              <a:solidFill>
                <a:srgbClr val="0000CC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265009" y="782975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solidFill>
                  <a:srgbClr val="FF0000"/>
                </a:solidFill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</a:rPr>
              <a:t>2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744338" y="782975"/>
            <a:ext cx="5287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00CC"/>
                </a:solidFill>
              </a:rPr>
              <a:t>y</a:t>
            </a:r>
            <a:r>
              <a:rPr lang="en-GB" sz="1800" i="1" baseline="-25000" dirty="0">
                <a:solidFill>
                  <a:srgbClr val="0000CC"/>
                </a:solidFill>
              </a:rPr>
              <a:t>2</a:t>
            </a:r>
            <a:endParaRPr lang="en-US" sz="1800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 Box 9">
                <a:extLst>
                  <a:ext uri="{FF2B5EF4-FFF2-40B4-BE49-F238E27FC236}">
                    <a16:creationId xmlns:a16="http://schemas.microsoft.com/office/drawing/2014/main" id="{60A8B7C2-1160-42D3-8A6C-10353180A3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57391" y="2601134"/>
                <a:ext cx="3344643" cy="630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400" b="1" i="1" dirty="0">
                    <a:latin typeface="Times New Roman" pitchFamily="18" charset="0"/>
                  </a:rPr>
                  <a:t>y – </a:t>
                </a:r>
                <a:r>
                  <a:rPr lang="en-GB" sz="2400" b="1" i="1" dirty="0">
                    <a:solidFill>
                      <a:srgbClr val="0070C0"/>
                    </a:solidFill>
                    <a:latin typeface="Times New Roman" pitchFamily="18" charset="0"/>
                  </a:rPr>
                  <a:t>y</a:t>
                </a:r>
                <a:r>
                  <a:rPr lang="en-GB" sz="2400" b="1" i="1" baseline="-25000" dirty="0">
                    <a:solidFill>
                      <a:srgbClr val="0070C0"/>
                    </a:solidFill>
                    <a:latin typeface="Times New Roman" pitchFamily="18" charset="0"/>
                  </a:rPr>
                  <a:t>1</a:t>
                </a:r>
                <a:r>
                  <a:rPr lang="en-GB" sz="24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GB" sz="2400" b="1" dirty="0">
                    <a:latin typeface="Times New Roman" pitchFamily="18" charset="0"/>
                  </a:rPr>
                  <a:t> (</a:t>
                </a:r>
                <a:r>
                  <a:rPr lang="en-GB" sz="2400" b="1" i="1" dirty="0">
                    <a:latin typeface="Times New Roman" pitchFamily="18" charset="0"/>
                  </a:rPr>
                  <a:t>x</a:t>
                </a:r>
                <a:r>
                  <a:rPr lang="en-GB" sz="2400" b="1" dirty="0"/>
                  <a:t> </a:t>
                </a:r>
                <a:r>
                  <a:rPr lang="en-GB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</a:t>
                </a:r>
                <a:r>
                  <a:rPr lang="en-GB" sz="2400" b="1" i="1" dirty="0">
                    <a:solidFill>
                      <a:srgbClr val="FF0000"/>
                    </a:solidFill>
                    <a:latin typeface="Times New Roman" pitchFamily="18" charset="0"/>
                  </a:rPr>
                  <a:t>x</a:t>
                </a:r>
                <a:r>
                  <a:rPr lang="en-GB" sz="2400" b="1" i="1" baseline="-25000" dirty="0">
                    <a:solidFill>
                      <a:srgbClr val="FF0000"/>
                    </a:solidFill>
                    <a:latin typeface="Times New Roman" pitchFamily="18" charset="0"/>
                  </a:rPr>
                  <a:t>1</a:t>
                </a:r>
                <a:r>
                  <a:rPr lang="en-GB" sz="2400" b="1" dirty="0">
                    <a:latin typeface="Times New Roman" pitchFamily="18" charset="0"/>
                  </a:rPr>
                  <a:t>)</a:t>
                </a:r>
                <a:endParaRPr lang="en-GB" sz="2400" b="1" baseline="-25000" dirty="0"/>
              </a:p>
            </p:txBody>
          </p:sp>
        </mc:Choice>
        <mc:Fallback xmlns="">
          <p:sp>
            <p:nvSpPr>
              <p:cNvPr id="55" name="Text Box 9">
                <a:extLst>
                  <a:ext uri="{FF2B5EF4-FFF2-40B4-BE49-F238E27FC236}">
                    <a16:creationId xmlns:a16="http://schemas.microsoft.com/office/drawing/2014/main" id="{60A8B7C2-1160-42D3-8A6C-10353180A3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57391" y="2601134"/>
                <a:ext cx="3344643" cy="630365"/>
              </a:xfrm>
              <a:prstGeom prst="rect">
                <a:avLst/>
              </a:prstGeom>
              <a:blipFill>
                <a:blip r:embed="rId3"/>
                <a:stretch>
                  <a:fillRect l="-2920" t="-971" b="-194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ectangle 55">
            <a:extLst>
              <a:ext uri="{FF2B5EF4-FFF2-40B4-BE49-F238E27FC236}">
                <a16:creationId xmlns:a16="http://schemas.microsoft.com/office/drawing/2014/main" id="{17CF4401-591A-4BA3-B3C5-4AC40F9C18EE}"/>
              </a:ext>
            </a:extLst>
          </p:cNvPr>
          <p:cNvSpPr/>
          <p:nvPr/>
        </p:nvSpPr>
        <p:spPr>
          <a:xfrm>
            <a:off x="405937" y="2107521"/>
            <a:ext cx="79875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Using the equation of the line given two points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507AE6-D740-4708-A1F8-E0BDF5952173}"/>
              </a:ext>
            </a:extLst>
          </p:cNvPr>
          <p:cNvSpPr/>
          <p:nvPr/>
        </p:nvSpPr>
        <p:spPr>
          <a:xfrm>
            <a:off x="6383782" y="3419980"/>
            <a:ext cx="10615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latin typeface="Times New Roman" pitchFamily="18" charset="0"/>
              </a:rPr>
              <a:t>(</a:t>
            </a:r>
            <a:r>
              <a:rPr lang="en-GB" sz="2400" b="1" i="1" dirty="0">
                <a:latin typeface="Times New Roman" pitchFamily="18" charset="0"/>
              </a:rPr>
              <a:t>x</a:t>
            </a:r>
            <a:r>
              <a:rPr lang="en-GB" sz="2400" b="1" dirty="0"/>
              <a:t> 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GB" sz="2400" b="1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en-GB" sz="2400" b="1" dirty="0">
                <a:latin typeface="Times New Roman" pitchFamily="18" charset="0"/>
              </a:rPr>
              <a:t>)</a:t>
            </a:r>
            <a:endParaRPr lang="en-GB" sz="2400" dirty="0"/>
          </a:p>
        </p:txBody>
      </p:sp>
      <p:sp>
        <p:nvSpPr>
          <p:cNvPr id="57" name="Text Box 16">
            <a:extLst>
              <a:ext uri="{FF2B5EF4-FFF2-40B4-BE49-F238E27FC236}">
                <a16:creationId xmlns:a16="http://schemas.microsoft.com/office/drawing/2014/main" id="{6558453D-40BC-4537-809C-F56FD457A6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3595" y="4255243"/>
            <a:ext cx="17810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itchFamily="18" charset="0"/>
              </a:rPr>
              <a:t>y – </a:t>
            </a:r>
            <a:r>
              <a:rPr lang="en-GB" b="1" dirty="0">
                <a:solidFill>
                  <a:srgbClr val="0070C0"/>
                </a:solidFill>
                <a:latin typeface="Times New Roman" pitchFamily="18" charset="0"/>
              </a:rPr>
              <a:t>2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/>
              <a:t>=           </a:t>
            </a:r>
            <a:endParaRPr lang="en-GB" altLang="en-US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53874BB6-C7DF-4D89-8FDB-4F50357BE775}"/>
              </a:ext>
            </a:extLst>
          </p:cNvPr>
          <p:cNvSpPr/>
          <p:nvPr/>
        </p:nvSpPr>
        <p:spPr>
          <a:xfrm>
            <a:off x="5853002" y="4213406"/>
            <a:ext cx="10615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latin typeface="Times New Roman" pitchFamily="18" charset="0"/>
              </a:rPr>
              <a:t>(</a:t>
            </a:r>
            <a:r>
              <a:rPr lang="en-GB" sz="2400" b="1" i="1" dirty="0">
                <a:latin typeface="Times New Roman" pitchFamily="18" charset="0"/>
              </a:rPr>
              <a:t>x</a:t>
            </a:r>
            <a:r>
              <a:rPr lang="en-GB" sz="2400" b="1" dirty="0"/>
              <a:t> 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GB" sz="2400" b="1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en-GB" sz="2400" b="1" dirty="0">
                <a:latin typeface="Times New Roman" pitchFamily="18" charset="0"/>
              </a:rPr>
              <a:t>)</a:t>
            </a:r>
            <a:endParaRPr lang="en-GB" sz="2400" dirty="0"/>
          </a:p>
        </p:txBody>
      </p:sp>
      <p:sp>
        <p:nvSpPr>
          <p:cNvPr id="61" name="Text Box 16">
            <a:extLst>
              <a:ext uri="{FF2B5EF4-FFF2-40B4-BE49-F238E27FC236}">
                <a16:creationId xmlns:a16="http://schemas.microsoft.com/office/drawing/2014/main" id="{B321F886-E1E1-449E-896A-1CF98EE37A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2542" y="4819264"/>
            <a:ext cx="1111610" cy="419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itchFamily="18" charset="0"/>
              </a:rPr>
              <a:t>y – </a:t>
            </a:r>
            <a:r>
              <a:rPr lang="en-GB" b="1" dirty="0">
                <a:solidFill>
                  <a:srgbClr val="0070C0"/>
                </a:solidFill>
                <a:latin typeface="Times New Roman" pitchFamily="18" charset="0"/>
              </a:rPr>
              <a:t>2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/>
              <a:t>=           </a:t>
            </a:r>
            <a:endParaRPr lang="en-GB" altLang="en-US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7EA9169-0A80-4B98-BB2E-EB48FEF4590E}"/>
              </a:ext>
            </a:extLst>
          </p:cNvPr>
          <p:cNvSpPr/>
          <p:nvPr/>
        </p:nvSpPr>
        <p:spPr>
          <a:xfrm>
            <a:off x="5871948" y="4823283"/>
            <a:ext cx="1061509" cy="4196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latin typeface="Times New Roman" pitchFamily="18" charset="0"/>
              </a:rPr>
              <a:t>(</a:t>
            </a:r>
            <a:r>
              <a:rPr lang="en-GB" sz="2400" b="1" i="1" dirty="0">
                <a:latin typeface="Times New Roman" pitchFamily="18" charset="0"/>
              </a:rPr>
              <a:t>x</a:t>
            </a:r>
            <a:r>
              <a:rPr lang="en-GB" sz="2400" b="1" dirty="0"/>
              <a:t> 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GB" sz="2400" b="1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en-GB" sz="2400" b="1" dirty="0">
                <a:latin typeface="Times New Roman" pitchFamily="18" charset="0"/>
              </a:rPr>
              <a:t>)</a:t>
            </a:r>
            <a:endParaRPr lang="en-GB" sz="2400" dirty="0"/>
          </a:p>
        </p:txBody>
      </p:sp>
      <p:sp>
        <p:nvSpPr>
          <p:cNvPr id="65" name="Text Box 16">
            <a:extLst>
              <a:ext uri="{FF2B5EF4-FFF2-40B4-BE49-F238E27FC236}">
                <a16:creationId xmlns:a16="http://schemas.microsoft.com/office/drawing/2014/main" id="{A89C9F7A-03E6-4C05-A736-7B4F6511E4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5968" y="5642397"/>
            <a:ext cx="17810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itchFamily="18" charset="0"/>
              </a:rPr>
              <a:t>y – </a:t>
            </a:r>
            <a:r>
              <a:rPr lang="en-GB" b="1" dirty="0">
                <a:solidFill>
                  <a:srgbClr val="0070C0"/>
                </a:solidFill>
                <a:latin typeface="Times New Roman" pitchFamily="18" charset="0"/>
              </a:rPr>
              <a:t>2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/>
              <a:t>=           </a:t>
            </a:r>
            <a:endParaRPr lang="en-GB" altLang="en-US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E0E8AF6F-992B-40F9-8197-C83AB87F4DAC}"/>
              </a:ext>
            </a:extLst>
          </p:cNvPr>
          <p:cNvSpPr/>
          <p:nvPr/>
        </p:nvSpPr>
        <p:spPr>
          <a:xfrm>
            <a:off x="5437953" y="5634278"/>
            <a:ext cx="11849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GB" sz="2400" b="1" dirty="0">
                <a:latin typeface="Times New Roman" pitchFamily="18" charset="0"/>
              </a:rPr>
              <a:t>2</a:t>
            </a:r>
            <a:r>
              <a:rPr lang="en-GB" sz="2400" b="1" i="1" dirty="0">
                <a:latin typeface="Times New Roman" pitchFamily="18" charset="0"/>
              </a:rPr>
              <a:t>x</a:t>
            </a:r>
            <a:r>
              <a:rPr lang="en-GB" sz="2400" b="1" dirty="0"/>
              <a:t> 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GB" sz="2400" b="1" dirty="0">
                <a:latin typeface="Times New Roman" pitchFamily="18" charset="0"/>
              </a:rPr>
              <a:t>2</a:t>
            </a:r>
            <a:endParaRPr lang="en-GB" sz="2400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2F44EC7A-DA21-4B55-A28F-F56BCF2229A2}"/>
              </a:ext>
            </a:extLst>
          </p:cNvPr>
          <p:cNvSpPr/>
          <p:nvPr/>
        </p:nvSpPr>
        <p:spPr>
          <a:xfrm>
            <a:off x="185510" y="5693661"/>
            <a:ext cx="24621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Expanding brackets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0666525-E4D0-4D78-83E6-40842AC2601B}"/>
              </a:ext>
            </a:extLst>
          </p:cNvPr>
          <p:cNvSpPr/>
          <p:nvPr/>
        </p:nvSpPr>
        <p:spPr>
          <a:xfrm>
            <a:off x="205581" y="6138967"/>
            <a:ext cx="24621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Rearranging for y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D7D89ED4-A07C-4F1E-8DB6-F4BEC64368E8}"/>
              </a:ext>
            </a:extLst>
          </p:cNvPr>
          <p:cNvSpPr/>
          <p:nvPr/>
        </p:nvSpPr>
        <p:spPr>
          <a:xfrm>
            <a:off x="247963" y="3478950"/>
            <a:ext cx="24621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Substituting values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EDAEF981-C0A1-40AE-AC0D-35D50820280C}"/>
              </a:ext>
            </a:extLst>
          </p:cNvPr>
          <p:cNvSpPr/>
          <p:nvPr/>
        </p:nvSpPr>
        <p:spPr>
          <a:xfrm>
            <a:off x="182591" y="4300985"/>
            <a:ext cx="24621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Simplifying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F66E64A0-9C0A-4591-AF5B-131895CC3C80}"/>
              </a:ext>
            </a:extLst>
          </p:cNvPr>
          <p:cNvSpPr/>
          <p:nvPr/>
        </p:nvSpPr>
        <p:spPr>
          <a:xfrm>
            <a:off x="132479" y="4920157"/>
            <a:ext cx="4059657" cy="335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Equation in the point-gradient form.</a:t>
            </a:r>
          </a:p>
        </p:txBody>
      </p:sp>
      <p:sp>
        <p:nvSpPr>
          <p:cNvPr id="36" name="Rectangle 35">
            <a:hlinkClick r:id="rId4"/>
            <a:extLst>
              <a:ext uri="{FF2B5EF4-FFF2-40B4-BE49-F238E27FC236}">
                <a16:creationId xmlns:a16="http://schemas.microsoft.com/office/drawing/2014/main" id="{88E7DC40-E147-4414-9956-70431145886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4"/>
            <a:extLst>
              <a:ext uri="{FF2B5EF4-FFF2-40B4-BE49-F238E27FC236}">
                <a16:creationId xmlns:a16="http://schemas.microsoft.com/office/drawing/2014/main" id="{1E09F0D8-2E03-49C8-A3AD-74BFCF30C31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9AC68B1-B03B-404C-89BB-145CA9615459}"/>
              </a:ext>
            </a:extLst>
          </p:cNvPr>
          <p:cNvSpPr/>
          <p:nvPr/>
        </p:nvSpPr>
        <p:spPr>
          <a:xfrm>
            <a:off x="143001" y="5233757"/>
            <a:ext cx="899145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We will change the equation into the gradient-intercept form.</a:t>
            </a:r>
          </a:p>
        </p:txBody>
      </p:sp>
    </p:spTree>
    <p:extLst>
      <p:ext uri="{BB962C8B-B14F-4D97-AF65-F5344CB8AC3E}">
        <p14:creationId xmlns:p14="http://schemas.microsoft.com/office/powerpoint/2010/main" val="2378246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3" grpId="0" animBg="1"/>
      <p:bldP spid="24" grpId="0"/>
      <p:bldP spid="25" grpId="0"/>
      <p:bldP spid="26" grpId="0" animBg="1"/>
      <p:bldP spid="27" grpId="0"/>
      <p:bldP spid="30" grpId="0"/>
      <p:bldP spid="2" grpId="0"/>
      <p:bldP spid="68" grpId="0"/>
      <p:bldP spid="69" grpId="0"/>
      <p:bldP spid="70" grpId="0"/>
      <p:bldP spid="71" grpId="0"/>
      <p:bldP spid="49" grpId="0"/>
      <p:bldP spid="50" grpId="0"/>
      <p:bldP spid="53" grpId="0"/>
      <p:bldP spid="54" grpId="0"/>
      <p:bldP spid="55" grpId="0"/>
      <p:bldP spid="56" grpId="0"/>
      <p:bldP spid="6" grpId="0"/>
      <p:bldP spid="57" grpId="0"/>
      <p:bldP spid="60" grpId="0"/>
      <p:bldP spid="61" grpId="0"/>
      <p:bldP spid="64" grpId="0"/>
      <p:bldP spid="65" grpId="0"/>
      <p:bldP spid="72" grpId="0"/>
      <p:bldP spid="73" grpId="0"/>
      <p:bldP spid="74" grpId="0"/>
      <p:bldP spid="75" grpId="0"/>
      <p:bldP spid="76" grpId="0"/>
      <p:bldP spid="77" grpId="0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72403" y="963215"/>
            <a:ext cx="5599193" cy="359735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2286000" y="4982603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647700" y="5487256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466975" y="5909285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371600" y="4579141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3C973669-28B2-4B31-9311-8EF7AC9BF16E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5"/>
            <a:extLst>
              <a:ext uri="{FF2B5EF4-FFF2-40B4-BE49-F238E27FC236}">
                <a16:creationId xmlns:a16="http://schemas.microsoft.com/office/drawing/2014/main" id="{D36DC034-F56A-439A-AE3D-E5C2D3AF4EE9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_IBAA" id="{6ADC0F22-E213-402E-8B07-8ABD4CD42FB9}" vid="{34CA1712-6305-4A55-BB9B-2B838D6F99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3_IBAI</Template>
  <TotalTime>579</TotalTime>
  <Words>920</Words>
  <Application>Microsoft Office PowerPoint</Application>
  <PresentationFormat>On-screen Show (4:3)</PresentationFormat>
  <Paragraphs>147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Cambria Math</vt:lpstr>
      <vt:lpstr>Comic Sans MS</vt:lpstr>
      <vt:lpstr>Times New Roman</vt:lpstr>
      <vt:lpstr>Wingdings</vt:lpstr>
      <vt:lpstr>Wingdings 2</vt:lpstr>
      <vt:lpstr>Theme1</vt:lpstr>
      <vt:lpstr>The Point-gradient form of the equation of a straight line</vt:lpstr>
      <vt:lpstr>The equation of a straight line</vt:lpstr>
      <vt:lpstr>The equation of a straight 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Point-gradient form straight line</dc:title>
  <dc:creator>Mathssupport</dc:creator>
  <cp:lastModifiedBy>Orlando Hurtado</cp:lastModifiedBy>
  <cp:revision>40</cp:revision>
  <dcterms:created xsi:type="dcterms:W3CDTF">2020-03-14T14:33:42Z</dcterms:created>
  <dcterms:modified xsi:type="dcterms:W3CDTF">2023-08-11T10:18:59Z</dcterms:modified>
</cp:coreProperties>
</file>