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65" r:id="rId4"/>
    <p:sldId id="267" r:id="rId5"/>
    <p:sldId id="261" r:id="rId6"/>
    <p:sldId id="313" r:id="rId7"/>
    <p:sldId id="268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2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CC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086131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43210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784882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1939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77914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2AE4321-5BF0-454D-A4E6-3AC19A79B7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97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EDFE79FB-96D1-4433-B55F-07EC84BB74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66F57C1D-F8D8-49BC-A10F-1D3E36C842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9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28BFCDFB-EFD5-40BA-B46C-D265C173BF3C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07B594F5-4BE4-4C52-8D65-2501B4522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4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7C78E1F-7722-4494-9092-2305484121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49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77DAA1A9-8FDA-44F6-95DF-FBD77DC53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2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0A0C83D-2ABD-4AF5-A211-5BB8428D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0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B74DB9BC-FA29-45A4-851D-1508C042BC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D684ECA-42A7-40B1-8A21-688A49ABE2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4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62AFCE12-5ABA-4FE5-AB60-22E21D7A0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3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10E2E98-716B-4DDB-93DF-9096EBBDD0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2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AED9E35-6C08-4696-B4DD-D77AF04015D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5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7074877" cy="1600200"/>
          </a:xfrm>
        </p:spPr>
        <p:txBody>
          <a:bodyPr>
            <a:normAutofit lnSpcReduction="10000"/>
          </a:bodyPr>
          <a:lstStyle/>
          <a:p>
            <a:pPr marL="463550" indent="-463550" algn="l"/>
            <a:r>
              <a:rPr lang="en-US" dirty="0"/>
              <a:t>LO: To write down the equation of a straight line in gradient-intercept form.</a:t>
            </a:r>
          </a:p>
          <a:p>
            <a:pPr marL="463550" indent="-463550" algn="l"/>
            <a:r>
              <a:rPr lang="en-US" dirty="0"/>
              <a:t>	To draw the graph of a straight line given the equation in gradient-intercept form.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gradient-intercept form of the equation of a straight 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58647-F4AB-44D5-A46B-900A2C069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49B7-D363-401C-B0F5-4418B1DB85F1}" type="datetime3">
              <a:rPr lang="en-US" smtClean="0"/>
              <a:t>11 August 2023</a:t>
            </a:fld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73DA0EB-A5E8-4269-9694-19B0CE993C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FE45524-80F0-4C2F-82CA-B1C3DDD07CF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5" name="Group 5"/>
          <p:cNvGrpSpPr>
            <a:grpSpLocks/>
          </p:cNvGrpSpPr>
          <p:nvPr/>
        </p:nvGrpSpPr>
        <p:grpSpPr bwMode="auto">
          <a:xfrm>
            <a:off x="3309432" y="457200"/>
            <a:ext cx="5657850" cy="5648325"/>
            <a:chOff x="1064" y="316"/>
            <a:chExt cx="3564" cy="3558"/>
          </a:xfrm>
        </p:grpSpPr>
        <p:grpSp>
          <p:nvGrpSpPr>
            <p:cNvPr id="2070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115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9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3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8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9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0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1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2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3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5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2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3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7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1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2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3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6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7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9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0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5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8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9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0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2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5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6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0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2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3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4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5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7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9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0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1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2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5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6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7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2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3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6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9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7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3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0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0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1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2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3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5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8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1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2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3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3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0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1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4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1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2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3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4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5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7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8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9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2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3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5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7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2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3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6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7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9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0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5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7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2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3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4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6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8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9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0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1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2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4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5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9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1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2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3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4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5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9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0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1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2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3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4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5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6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2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3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6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7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8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9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0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1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2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4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6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7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8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0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1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2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3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4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5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6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8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0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1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2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4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5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6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7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2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3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8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0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2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3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4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5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6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7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8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9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0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1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2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3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4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5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6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7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8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9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0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1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2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3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4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5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6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7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2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3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6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7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8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9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2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3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4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5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8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9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0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2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3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4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5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6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7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9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0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1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2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3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4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6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7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0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1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3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4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5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7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2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3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5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6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8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9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2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3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4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5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6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7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2116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17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1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072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073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074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075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076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077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078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079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080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081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082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83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084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085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086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087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088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089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090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091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092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093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094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095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096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097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098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099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100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101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102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103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104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105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106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107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108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109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110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111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112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113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14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6605" name="Line 461"/>
          <p:cNvSpPr>
            <a:spLocks noChangeShapeType="1"/>
          </p:cNvSpPr>
          <p:nvPr/>
        </p:nvSpPr>
        <p:spPr bwMode="auto">
          <a:xfrm>
            <a:off x="6068048" y="4162792"/>
            <a:ext cx="274320" cy="47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06" name="Text Box 462"/>
          <p:cNvSpPr txBox="1">
            <a:spLocks noChangeArrowheads="1"/>
          </p:cNvSpPr>
          <p:nvPr/>
        </p:nvSpPr>
        <p:spPr bwMode="auto">
          <a:xfrm>
            <a:off x="4844038" y="4114999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1</a:t>
            </a:r>
          </a:p>
        </p:txBody>
      </p:sp>
      <p:sp>
        <p:nvSpPr>
          <p:cNvPr id="6607" name="Text Box 463"/>
          <p:cNvSpPr txBox="1">
            <a:spLocks noChangeArrowheads="1"/>
          </p:cNvSpPr>
          <p:nvPr/>
        </p:nvSpPr>
        <p:spPr bwMode="auto">
          <a:xfrm>
            <a:off x="5417127" y="3656012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grpSp>
        <p:nvGrpSpPr>
          <p:cNvPr id="9" name="Group 471"/>
          <p:cNvGrpSpPr>
            <a:grpSpLocks/>
          </p:cNvGrpSpPr>
          <p:nvPr/>
        </p:nvGrpSpPr>
        <p:grpSpPr bwMode="auto">
          <a:xfrm>
            <a:off x="6157671" y="4541839"/>
            <a:ext cx="2576513" cy="434975"/>
            <a:chOff x="3650" y="1852"/>
            <a:chExt cx="1623" cy="274"/>
          </a:xfrm>
        </p:grpSpPr>
        <p:sp>
          <p:nvSpPr>
            <p:cNvPr id="2059" name="Line 465"/>
            <p:cNvSpPr>
              <a:spLocks noChangeShapeType="1"/>
            </p:cNvSpPr>
            <p:nvPr/>
          </p:nvSpPr>
          <p:spPr bwMode="auto">
            <a:xfrm flipH="1" flipV="1">
              <a:off x="3650" y="1852"/>
              <a:ext cx="331" cy="202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60" name="Text Box 466"/>
            <p:cNvSpPr txBox="1">
              <a:spLocks noChangeArrowheads="1"/>
            </p:cNvSpPr>
            <p:nvPr/>
          </p:nvSpPr>
          <p:spPr bwMode="auto">
            <a:xfrm>
              <a:off x="3905" y="1876"/>
              <a:ext cx="1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-4</a:t>
              </a:r>
            </a:p>
          </p:txBody>
        </p:sp>
      </p:grpSp>
      <p:sp>
        <p:nvSpPr>
          <p:cNvPr id="6612" name="Line 468"/>
          <p:cNvSpPr>
            <a:spLocks noChangeShapeType="1"/>
          </p:cNvSpPr>
          <p:nvPr/>
        </p:nvSpPr>
        <p:spPr bwMode="auto">
          <a:xfrm flipH="1">
            <a:off x="6084382" y="4162792"/>
            <a:ext cx="0" cy="27432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14" name="Line 470"/>
          <p:cNvSpPr>
            <a:spLocks noChangeShapeType="1"/>
          </p:cNvSpPr>
          <p:nvPr/>
        </p:nvSpPr>
        <p:spPr bwMode="auto">
          <a:xfrm flipV="1">
            <a:off x="4584195" y="1978733"/>
            <a:ext cx="4002087" cy="3939465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47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x 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7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-4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6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7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1</a:t>
            </a:r>
          </a:p>
        </p:txBody>
      </p:sp>
      <p:sp>
        <p:nvSpPr>
          <p:cNvPr id="478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5939150" y="430232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5" name="Text Box 456"/>
          <p:cNvSpPr txBox="1">
            <a:spLocks noChangeArrowheads="1"/>
          </p:cNvSpPr>
          <p:nvPr/>
        </p:nvSpPr>
        <p:spPr bwMode="auto">
          <a:xfrm>
            <a:off x="170945" y="4422881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90" name="TextBox 489"/>
          <p:cNvSpPr txBox="1"/>
          <p:nvPr/>
        </p:nvSpPr>
        <p:spPr>
          <a:xfrm>
            <a:off x="6192582" y="402282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81" name="Text Box 469"/>
          <p:cNvSpPr txBox="1">
            <a:spLocks noChangeArrowheads="1"/>
          </p:cNvSpPr>
          <p:nvPr/>
        </p:nvSpPr>
        <p:spPr bwMode="auto">
          <a:xfrm>
            <a:off x="6524822" y="2058193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x - 4</a:t>
            </a:r>
          </a:p>
        </p:txBody>
      </p:sp>
      <p:sp>
        <p:nvSpPr>
          <p:cNvPr id="482" name="TextBox 481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3" name="Rectangle 472">
            <a:hlinkClick r:id="rId2"/>
            <a:extLst>
              <a:ext uri="{FF2B5EF4-FFF2-40B4-BE49-F238E27FC236}">
                <a16:creationId xmlns:a16="http://schemas.microsoft.com/office/drawing/2014/main" id="{D12802EC-558A-4253-BEA3-93D20EC7DF2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9" name="Rectangle 478">
            <a:hlinkClick r:id="rId2"/>
            <a:extLst>
              <a:ext uri="{FF2B5EF4-FFF2-40B4-BE49-F238E27FC236}">
                <a16:creationId xmlns:a16="http://schemas.microsoft.com/office/drawing/2014/main" id="{9A5A3FFC-DD33-4F76-84E6-DB8F47BF1B3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5" grpId="0" animBg="1"/>
      <p:bldP spid="6606" grpId="0" autoUpdateAnimBg="0"/>
      <p:bldP spid="6607" grpId="0" autoUpdateAnimBg="0"/>
      <p:bldP spid="6612" grpId="0" animBg="1"/>
      <p:bldP spid="6614" grpId="0" animBg="1"/>
      <p:bldP spid="470" grpId="0" animBg="1"/>
      <p:bldP spid="472" grpId="0" animBg="1" autoUpdateAnimBg="0"/>
      <p:bldP spid="474" grpId="0" animBg="1"/>
      <p:bldP spid="476" grpId="0" animBg="1"/>
      <p:bldP spid="477" grpId="0" autoUpdateAnimBg="0"/>
      <p:bldP spid="478" grpId="0" autoUpdateAnimBg="0"/>
      <p:bldP spid="484" grpId="0"/>
      <p:bldP spid="475" grpId="0" animBg="1"/>
      <p:bldP spid="490" grpId="0"/>
      <p:bldP spid="48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5"/>
          <p:cNvGrpSpPr>
            <a:grpSpLocks/>
          </p:cNvGrpSpPr>
          <p:nvPr/>
        </p:nvGrpSpPr>
        <p:grpSpPr bwMode="auto">
          <a:xfrm>
            <a:off x="3200400" y="457200"/>
            <a:ext cx="5657850" cy="5648326"/>
            <a:chOff x="1064" y="316"/>
            <a:chExt cx="3564" cy="3558"/>
          </a:xfrm>
        </p:grpSpPr>
        <p:grpSp>
          <p:nvGrpSpPr>
            <p:cNvPr id="5142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18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1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2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3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4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5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6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7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8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9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0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2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3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4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5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6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7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8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9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0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2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3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4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5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6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7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9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0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1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2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3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4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6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7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8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9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1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2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3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4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5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6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7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8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9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0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1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2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3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4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5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6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7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8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9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0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1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2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3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4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5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6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7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8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9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0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1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2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3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4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5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6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7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8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9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0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1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2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3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4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5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6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7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8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9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0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1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3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4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5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6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7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8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9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1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2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4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5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6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7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8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9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0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1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3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4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6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7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8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9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0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1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3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4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5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6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7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8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1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5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7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8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9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0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1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2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4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5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6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7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0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1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2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3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4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5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6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7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8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9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0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2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3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4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5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6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7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8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9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0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1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2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3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4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5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6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7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1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2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4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5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6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7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8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9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0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1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3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4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5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6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7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8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9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0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1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2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3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4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5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6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8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9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0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3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4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5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6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7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9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0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1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2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3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5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6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7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8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9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0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1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2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3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4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5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6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7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8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9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0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1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3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4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5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6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7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8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9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0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1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2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3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4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5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6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7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8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9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0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1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2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3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4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5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6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7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8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9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0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1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4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5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6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7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8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9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0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1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3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4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5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7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8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9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0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1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2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3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4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5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6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7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8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9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0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1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2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3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4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5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6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7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8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9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0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1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2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3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4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5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6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7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8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9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0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1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2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4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5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6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7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8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9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0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1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2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3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4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5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6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7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0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1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2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3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4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5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6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7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8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9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0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2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3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4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5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6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7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8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9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1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2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4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5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6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7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8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9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1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2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3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4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5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6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7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8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9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1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2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3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4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5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6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7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8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9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0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1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2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3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4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5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6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7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8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9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188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9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3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5144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145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46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47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48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49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50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51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52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53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54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55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56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57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58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59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60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61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62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63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64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5165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5167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68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69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70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71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72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73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74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75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76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77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78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79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80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81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82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83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84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85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86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4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dirty="0">
                <a:latin typeface="Comic Sans MS" panose="030F0702030302020204" pitchFamily="66" charset="0"/>
              </a:rPr>
              <a:t>x -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136" name="Line 458"/>
          <p:cNvSpPr>
            <a:spLocks noChangeShapeType="1"/>
          </p:cNvSpPr>
          <p:nvPr/>
        </p:nvSpPr>
        <p:spPr bwMode="auto">
          <a:xfrm>
            <a:off x="3492500" y="2425700"/>
            <a:ext cx="497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Line 459"/>
          <p:cNvSpPr>
            <a:spLocks noChangeShapeType="1"/>
          </p:cNvSpPr>
          <p:nvPr/>
        </p:nvSpPr>
        <p:spPr bwMode="auto">
          <a:xfrm>
            <a:off x="7975600" y="939800"/>
            <a:ext cx="0" cy="4965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5961857" y="3688978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5967413" y="3673476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466"/>
          <p:cNvGrpSpPr>
            <a:grpSpLocks/>
          </p:cNvGrpSpPr>
          <p:nvPr/>
        </p:nvGrpSpPr>
        <p:grpSpPr bwMode="auto">
          <a:xfrm>
            <a:off x="6002338" y="4457700"/>
            <a:ext cx="2713037" cy="530225"/>
            <a:chOff x="3800" y="1720"/>
            <a:chExt cx="1510" cy="334"/>
          </a:xfrm>
        </p:grpSpPr>
        <p:sp>
          <p:nvSpPr>
            <p:cNvPr id="5131" name="Line 467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Text Box 468"/>
            <p:cNvSpPr txBox="1">
              <a:spLocks noChangeArrowheads="1"/>
            </p:cNvSpPr>
            <p:nvPr/>
          </p:nvSpPr>
          <p:spPr bwMode="auto">
            <a:xfrm>
              <a:off x="4042" y="1804"/>
              <a:ext cx="1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-4</a:t>
              </a:r>
            </a:p>
          </p:txBody>
        </p:sp>
      </p:grpSp>
      <p:sp>
        <p:nvSpPr>
          <p:cNvPr id="3541" name="Text Box 469"/>
          <p:cNvSpPr txBox="1">
            <a:spLocks noChangeArrowheads="1"/>
          </p:cNvSpPr>
          <p:nvPr/>
        </p:nvSpPr>
        <p:spPr bwMode="auto">
          <a:xfrm>
            <a:off x="6880225" y="2003425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3x - 4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619750" y="990600"/>
            <a:ext cx="1500188" cy="4491038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-4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Box 471"/>
          <p:cNvSpPr txBox="1"/>
          <p:nvPr/>
        </p:nvSpPr>
        <p:spPr>
          <a:xfrm>
            <a:off x="5841548" y="426561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73" name="Text Box 456"/>
          <p:cNvSpPr txBox="1">
            <a:spLocks noChangeArrowheads="1"/>
          </p:cNvSpPr>
          <p:nvPr/>
        </p:nvSpPr>
        <p:spPr bwMode="auto">
          <a:xfrm>
            <a:off x="129298" y="4422476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3</a:t>
            </a:r>
          </a:p>
        </p:txBody>
      </p:sp>
      <p:sp>
        <p:nvSpPr>
          <p:cNvPr id="47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6061642" y="353070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9" name="Text Box 462"/>
          <p:cNvSpPr txBox="1">
            <a:spLocks noChangeArrowheads="1"/>
          </p:cNvSpPr>
          <p:nvPr/>
        </p:nvSpPr>
        <p:spPr bwMode="auto">
          <a:xfrm>
            <a:off x="4730751" y="3859212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3</a:t>
            </a:r>
          </a:p>
        </p:txBody>
      </p:sp>
      <p:sp>
        <p:nvSpPr>
          <p:cNvPr id="480" name="Text Box 463"/>
          <p:cNvSpPr txBox="1">
            <a:spLocks noChangeArrowheads="1"/>
          </p:cNvSpPr>
          <p:nvPr/>
        </p:nvSpPr>
        <p:spPr bwMode="auto">
          <a:xfrm>
            <a:off x="6131718" y="3617913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3A155516-0F3E-4A34-B842-0778F825793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D3FFCDEB-22C8-4255-B053-6044B10583C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5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 animBg="1"/>
      <p:bldP spid="3532" grpId="0" animBg="1" autoUpdateAnimBg="0"/>
      <p:bldP spid="3534" grpId="0" animBg="1"/>
      <p:bldP spid="3535" grpId="0" animBg="1"/>
      <p:bldP spid="3541" grpId="0" animBg="1" autoUpdateAnimBg="0"/>
      <p:bldP spid="3542" grpId="0" animBg="1"/>
      <p:bldP spid="471" grpId="0" animBg="1"/>
      <p:bldP spid="472" grpId="0"/>
      <p:bldP spid="473" grpId="0" animBg="1"/>
      <p:bldP spid="474" grpId="0" animBg="1"/>
      <p:bldP spid="475" grpId="0" autoUpdateAnimBg="0"/>
      <p:bldP spid="476" grpId="0" autoUpdateAnimBg="0"/>
      <p:bldP spid="477" grpId="0"/>
      <p:bldP spid="479" grpId="0" autoUpdateAnimBg="0"/>
      <p:bldP spid="4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5" name="Group 5"/>
          <p:cNvGrpSpPr>
            <a:grpSpLocks/>
          </p:cNvGrpSpPr>
          <p:nvPr/>
        </p:nvGrpSpPr>
        <p:grpSpPr bwMode="auto">
          <a:xfrm>
            <a:off x="3309432" y="457200"/>
            <a:ext cx="5657850" cy="5648325"/>
            <a:chOff x="1064" y="316"/>
            <a:chExt cx="3564" cy="3558"/>
          </a:xfrm>
        </p:grpSpPr>
        <p:grpSp>
          <p:nvGrpSpPr>
            <p:cNvPr id="2070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115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9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3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8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9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0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1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2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3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5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2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3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7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1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2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3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5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6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7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9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0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2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3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4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5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8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9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0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2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5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6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0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2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3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4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5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7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9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0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1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2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5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6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7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2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3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6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9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7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3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0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0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1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2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3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5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8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1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2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3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6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3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0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1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4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1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2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3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4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5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7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8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9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2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3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5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7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2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3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6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7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9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0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5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7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2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3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4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6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8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9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0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1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2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4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5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9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1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2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3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4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5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9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0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1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2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3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4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5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6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2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3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6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7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8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9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0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1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2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4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6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7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8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0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1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2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3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4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5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6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8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0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1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2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4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5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6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7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2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3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8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0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2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3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4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5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6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7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8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9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0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1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2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3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4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5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6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7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8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9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0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1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2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3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4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5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6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7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2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3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6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7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8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9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2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3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4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5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8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9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0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2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3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4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5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6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7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9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0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1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2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3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4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6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7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0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1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3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4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5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7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2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3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5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6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8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9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2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3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4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5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6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7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2116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17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1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072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073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074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075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076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077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078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079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080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081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082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83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084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085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086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087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088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089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090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091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092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093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094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095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096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097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098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099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100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101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102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103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104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105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106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107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108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109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110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111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112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113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14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6605" name="Line 461"/>
          <p:cNvSpPr>
            <a:spLocks noChangeShapeType="1"/>
          </p:cNvSpPr>
          <p:nvPr/>
        </p:nvSpPr>
        <p:spPr bwMode="auto">
          <a:xfrm>
            <a:off x="6068048" y="2174875"/>
            <a:ext cx="976312" cy="47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06" name="Text Box 462"/>
          <p:cNvSpPr txBox="1">
            <a:spLocks noChangeArrowheads="1"/>
          </p:cNvSpPr>
          <p:nvPr/>
        </p:nvSpPr>
        <p:spPr bwMode="auto">
          <a:xfrm>
            <a:off x="4857245" y="2485374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3</a:t>
            </a:r>
          </a:p>
        </p:txBody>
      </p:sp>
      <p:sp>
        <p:nvSpPr>
          <p:cNvPr id="6607" name="Text Box 463"/>
          <p:cNvSpPr txBox="1">
            <a:spLocks noChangeArrowheads="1"/>
          </p:cNvSpPr>
          <p:nvPr/>
        </p:nvSpPr>
        <p:spPr bwMode="auto">
          <a:xfrm>
            <a:off x="4818351" y="1841501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4</a:t>
            </a:r>
          </a:p>
        </p:txBody>
      </p:sp>
      <p:grpSp>
        <p:nvGrpSpPr>
          <p:cNvPr id="9" name="Group 471"/>
          <p:cNvGrpSpPr>
            <a:grpSpLocks/>
          </p:cNvGrpSpPr>
          <p:nvPr/>
        </p:nvGrpSpPr>
        <p:grpSpPr bwMode="auto">
          <a:xfrm>
            <a:off x="6132007" y="2940050"/>
            <a:ext cx="2576513" cy="434975"/>
            <a:chOff x="3650" y="1852"/>
            <a:chExt cx="1623" cy="274"/>
          </a:xfrm>
        </p:grpSpPr>
        <p:sp>
          <p:nvSpPr>
            <p:cNvPr id="2059" name="Line 465"/>
            <p:cNvSpPr>
              <a:spLocks noChangeShapeType="1"/>
            </p:cNvSpPr>
            <p:nvPr/>
          </p:nvSpPr>
          <p:spPr bwMode="auto">
            <a:xfrm flipH="1" flipV="1">
              <a:off x="3650" y="1852"/>
              <a:ext cx="331" cy="202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60" name="Text Box 466"/>
            <p:cNvSpPr txBox="1">
              <a:spLocks noChangeArrowheads="1"/>
            </p:cNvSpPr>
            <p:nvPr/>
          </p:nvSpPr>
          <p:spPr bwMode="auto">
            <a:xfrm>
              <a:off x="3905" y="1876"/>
              <a:ext cx="1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2</a:t>
              </a:r>
            </a:p>
          </p:txBody>
        </p:sp>
      </p:grpSp>
      <p:sp>
        <p:nvSpPr>
          <p:cNvPr id="6612" name="Line 468"/>
          <p:cNvSpPr>
            <a:spLocks noChangeShapeType="1"/>
          </p:cNvSpPr>
          <p:nvPr/>
        </p:nvSpPr>
        <p:spPr bwMode="auto">
          <a:xfrm flipH="1">
            <a:off x="6084382" y="2174875"/>
            <a:ext cx="0" cy="7286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14" name="Line 470"/>
          <p:cNvSpPr>
            <a:spLocks noChangeShapeType="1"/>
          </p:cNvSpPr>
          <p:nvPr/>
        </p:nvSpPr>
        <p:spPr bwMode="auto">
          <a:xfrm flipV="1">
            <a:off x="3623757" y="1095375"/>
            <a:ext cx="4900613" cy="3671888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617" name="Object 473"/>
          <p:cNvGraphicFramePr>
            <a:graphicFrameLocks noChangeAspect="1"/>
          </p:cNvGraphicFramePr>
          <p:nvPr/>
        </p:nvGraphicFramePr>
        <p:xfrm>
          <a:off x="6551104" y="1184984"/>
          <a:ext cx="100488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48975" imgH="406224" progId="">
                  <p:embed/>
                </p:oleObj>
              </mc:Choice>
              <mc:Fallback>
                <p:oleObj name="Equation" r:id="rId2" imgW="748975" imgH="406224" progId="">
                  <p:embed/>
                  <p:pic>
                    <p:nvPicPr>
                      <p:cNvPr id="6617" name="Object 4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104" y="1184984"/>
                        <a:ext cx="1004887" cy="5445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47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   x +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7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6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7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3</a:t>
            </a:r>
          </a:p>
        </p:txBody>
      </p:sp>
      <p:sp>
        <p:nvSpPr>
          <p:cNvPr id="478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4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68941" y="1248364"/>
            <a:ext cx="312214" cy="537134"/>
            <a:chOff x="2918670" y="5966509"/>
            <a:chExt cx="312214" cy="537134"/>
          </a:xfrm>
        </p:grpSpPr>
        <p:sp>
          <p:nvSpPr>
            <p:cNvPr id="3" name="Rectangle 2"/>
            <p:cNvSpPr/>
            <p:nvPr/>
          </p:nvSpPr>
          <p:spPr>
            <a:xfrm>
              <a:off x="2937214" y="5966509"/>
              <a:ext cx="293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en-US" sz="1400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3</a:t>
              </a:r>
              <a:endParaRPr lang="en-GB" sz="1400" dirty="0"/>
            </a:p>
          </p:txBody>
        </p:sp>
        <p:sp>
          <p:nvSpPr>
            <p:cNvPr id="480" name="Rectangle 479"/>
            <p:cNvSpPr/>
            <p:nvPr/>
          </p:nvSpPr>
          <p:spPr>
            <a:xfrm>
              <a:off x="2918670" y="6195866"/>
              <a:ext cx="293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en-US" sz="1400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4</a:t>
              </a:r>
              <a:endParaRPr lang="en-GB" sz="14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952286" y="6218110"/>
              <a:ext cx="263525" cy="0"/>
            </a:xfrm>
            <a:prstGeom prst="line">
              <a:avLst/>
            </a:prstGeom>
            <a:ln w="19050">
              <a:solidFill>
                <a:srgbClr val="009DD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4" name="TextBox 483"/>
          <p:cNvSpPr txBox="1"/>
          <p:nvPr/>
        </p:nvSpPr>
        <p:spPr>
          <a:xfrm>
            <a:off x="5923446" y="278597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9298" y="4373158"/>
            <a:ext cx="3138487" cy="537134"/>
            <a:chOff x="129298" y="4373158"/>
            <a:chExt cx="3138487" cy="537134"/>
          </a:xfrm>
        </p:grpSpPr>
        <p:sp>
          <p:nvSpPr>
            <p:cNvPr id="475" name="Text Box 456"/>
            <p:cNvSpPr txBox="1">
              <a:spLocks noChangeArrowheads="1"/>
            </p:cNvSpPr>
            <p:nvPr/>
          </p:nvSpPr>
          <p:spPr bwMode="auto">
            <a:xfrm>
              <a:off x="129298" y="4422476"/>
              <a:ext cx="3138487" cy="4616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  </a:t>
              </a:r>
              <a:r>
                <a:rPr lang="en-GB" alt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altLang="en-US" sz="2200" dirty="0">
                  <a:latin typeface="Comic Sans MS" panose="030F0702030302020204" pitchFamily="66" charset="0"/>
                </a:rPr>
                <a:t>is the </a:t>
              </a:r>
              <a:r>
                <a:rPr lang="en-GB" altLang="en-US" sz="2200" b="1" dirty="0">
                  <a:solidFill>
                    <a:srgbClr val="FF6600"/>
                  </a:solidFill>
                  <a:latin typeface="Comic Sans MS" panose="030F0702030302020204" pitchFamily="66" charset="0"/>
                </a:rPr>
                <a:t>gradient</a:t>
              </a:r>
              <a:r>
                <a:rPr lang="en-GB" altLang="en-US" sz="2200" dirty="0">
                  <a:latin typeface="Comic Sans MS" panose="030F0702030302020204" pitchFamily="66" charset="0"/>
                </a:rPr>
                <a:t>.</a:t>
              </a:r>
            </a:p>
          </p:txBody>
        </p:sp>
        <p:grpSp>
          <p:nvGrpSpPr>
            <p:cNvPr id="485" name="Group 484"/>
            <p:cNvGrpSpPr/>
            <p:nvPr/>
          </p:nvGrpSpPr>
          <p:grpSpPr>
            <a:xfrm>
              <a:off x="507694" y="4373158"/>
              <a:ext cx="312214" cy="537134"/>
              <a:chOff x="2918670" y="5966509"/>
              <a:chExt cx="312214" cy="537134"/>
            </a:xfrm>
          </p:grpSpPr>
          <p:sp>
            <p:nvSpPr>
              <p:cNvPr id="486" name="Rectangle 485"/>
              <p:cNvSpPr/>
              <p:nvPr/>
            </p:nvSpPr>
            <p:spPr>
              <a:xfrm>
                <a:off x="2937214" y="5966509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1400" b="1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3</a:t>
                </a:r>
                <a:endParaRPr lang="en-GB" sz="1400" dirty="0"/>
              </a:p>
            </p:txBody>
          </p:sp>
          <p:sp>
            <p:nvSpPr>
              <p:cNvPr id="487" name="Rectangle 486"/>
              <p:cNvSpPr/>
              <p:nvPr/>
            </p:nvSpPr>
            <p:spPr>
              <a:xfrm>
                <a:off x="2918670" y="6195866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1400" b="1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4</a:t>
                </a:r>
                <a:endParaRPr lang="en-GB" sz="1400" dirty="0"/>
              </a:p>
            </p:txBody>
          </p:sp>
          <p:cxnSp>
            <p:nvCxnSpPr>
              <p:cNvPr id="488" name="Straight Connector 487"/>
              <p:cNvCxnSpPr/>
              <p:nvPr/>
            </p:nvCxnSpPr>
            <p:spPr>
              <a:xfrm>
                <a:off x="2952286" y="6218110"/>
                <a:ext cx="263525" cy="0"/>
              </a:xfrm>
              <a:prstGeom prst="line">
                <a:avLst/>
              </a:prstGeom>
              <a:ln w="19050">
                <a:solidFill>
                  <a:srgbClr val="009DD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90" name="TextBox 489"/>
          <p:cNvSpPr txBox="1"/>
          <p:nvPr/>
        </p:nvSpPr>
        <p:spPr>
          <a:xfrm>
            <a:off x="6935587" y="203695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81" name="TextBox 480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82" name="Rectangle 481">
            <a:hlinkClick r:id="rId4"/>
            <a:extLst>
              <a:ext uri="{FF2B5EF4-FFF2-40B4-BE49-F238E27FC236}">
                <a16:creationId xmlns:a16="http://schemas.microsoft.com/office/drawing/2014/main" id="{A3525620-8250-4B46-B9B9-AADCCD38037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Rectangle 482">
            <a:hlinkClick r:id="rId4"/>
            <a:extLst>
              <a:ext uri="{FF2B5EF4-FFF2-40B4-BE49-F238E27FC236}">
                <a16:creationId xmlns:a16="http://schemas.microsoft.com/office/drawing/2014/main" id="{2D941D15-1987-48A0-B22C-48BB4FB2BB2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8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5" grpId="0" animBg="1"/>
      <p:bldP spid="6606" grpId="0" autoUpdateAnimBg="0"/>
      <p:bldP spid="6607" grpId="0" autoUpdateAnimBg="0"/>
      <p:bldP spid="6612" grpId="0" animBg="1"/>
      <p:bldP spid="6614" grpId="0" animBg="1"/>
      <p:bldP spid="470" grpId="0" animBg="1"/>
      <p:bldP spid="472" grpId="0" animBg="1" autoUpdateAnimBg="0"/>
      <p:bldP spid="474" grpId="0" animBg="1"/>
      <p:bldP spid="476" grpId="0" animBg="1"/>
      <p:bldP spid="477" grpId="0" autoUpdateAnimBg="0"/>
      <p:bldP spid="478" grpId="0" autoUpdateAnimBg="0"/>
      <p:bldP spid="484" grpId="0"/>
      <p:bldP spid="4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8"/>
          <p:cNvGrpSpPr>
            <a:grpSpLocks/>
          </p:cNvGrpSpPr>
          <p:nvPr/>
        </p:nvGrpSpPr>
        <p:grpSpPr bwMode="auto">
          <a:xfrm>
            <a:off x="3321423" y="604837"/>
            <a:ext cx="5657850" cy="5648325"/>
            <a:chOff x="1872" y="288"/>
            <a:chExt cx="3564" cy="3558"/>
          </a:xfrm>
        </p:grpSpPr>
        <p:grpSp>
          <p:nvGrpSpPr>
            <p:cNvPr id="3085" name="Group 6"/>
            <p:cNvGrpSpPr>
              <a:grpSpLocks/>
            </p:cNvGrpSpPr>
            <p:nvPr/>
          </p:nvGrpSpPr>
          <p:grpSpPr bwMode="auto">
            <a:xfrm>
              <a:off x="1872" y="288"/>
              <a:ext cx="3564" cy="3558"/>
              <a:chOff x="1064" y="316"/>
              <a:chExt cx="3564" cy="3558"/>
            </a:xfrm>
          </p:grpSpPr>
          <p:grpSp>
            <p:nvGrpSpPr>
              <p:cNvPr id="3091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1244" y="616"/>
                <a:chExt cx="3140" cy="3140"/>
              </a:xfrm>
            </p:grpSpPr>
            <p:grpSp>
              <p:nvGrpSpPr>
                <p:cNvPr id="3136" name="Group 8"/>
                <p:cNvGrpSpPr>
                  <a:grpSpLocks/>
                </p:cNvGrpSpPr>
                <p:nvPr/>
              </p:nvGrpSpPr>
              <p:grpSpPr bwMode="auto">
                <a:xfrm>
                  <a:off x="1244" y="616"/>
                  <a:ext cx="3140" cy="3140"/>
                  <a:chOff x="773" y="1401"/>
                  <a:chExt cx="3140" cy="3140"/>
                </a:xfrm>
              </p:grpSpPr>
              <p:sp>
                <p:nvSpPr>
                  <p:cNvPr id="313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9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0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1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2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8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9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0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1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2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3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4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8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0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1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8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5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7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9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4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5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6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7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8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9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0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1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2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4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5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6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7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8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9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0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1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2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0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2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3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4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5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6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7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8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9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0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1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2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3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4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5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6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7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8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9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6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7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8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9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0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1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2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3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4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5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6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7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9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0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1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2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3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9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0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1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2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3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9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0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1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2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3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4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5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6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7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8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9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0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1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2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3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4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5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6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7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5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6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7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8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9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0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1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2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3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4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5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6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5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6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7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8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9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0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1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2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3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4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5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6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7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8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9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0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1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2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3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4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5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7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2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3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4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5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6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7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9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0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1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2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3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4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5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6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7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8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9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0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1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2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3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4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6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7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8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9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0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1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2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3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4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5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6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7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8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9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0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1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2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3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4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5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6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7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8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9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0" name="Rectangle 3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1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2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3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4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5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6" name="Rectangle 3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7" name="Rectangle 3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8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9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0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1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2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3" name="Rectangle 3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4" name="Rectangle 3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5" name="Rectangle 3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6" name="Rectangle 3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7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8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9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0" name="Rectangle 3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1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2" name="Rectangle 3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3" name="Rectangle 3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4" name="Rectangle 3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5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6" name="Rectangle 3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7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8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9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0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2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3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4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5" name="Rectangle 3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6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7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8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9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0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1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2" name="Rectangle 3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3" name="Rectangle 3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4" name="Rectangle 3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5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6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7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8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9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0" name="Rectangle 3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1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2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3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4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5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6" name="Rectangle 3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7" name="Rectangle 3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8" name="Rectangle 3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9" name="Rectangle 3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0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1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2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3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4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5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6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7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8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9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0" name="Rectangle 3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1" name="Rectangle 3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2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3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4" name="Rectangle 3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5" name="Rectangle 3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6" name="Rectangle 3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7" name="Rectangle 3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8" name="Rectangle 3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9" name="Rectangle 3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0" name="Rectangle 3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1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2" name="Rectangle 3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3" name="Rectangle 3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4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5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6" name="Rectangle 3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7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8" name="Rectangle 3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9" name="Rectangle 3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0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1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2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3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4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5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6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7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8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3137" name="Line 409"/>
                <p:cNvSpPr>
                  <a:spLocks noChangeShapeType="1"/>
                </p:cNvSpPr>
                <p:nvPr/>
              </p:nvSpPr>
              <p:spPr bwMode="auto">
                <a:xfrm>
                  <a:off x="2814" y="616"/>
                  <a:ext cx="0" cy="31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8" name="Line 410"/>
                <p:cNvSpPr>
                  <a:spLocks noChangeShapeType="1"/>
                </p:cNvSpPr>
                <p:nvPr/>
              </p:nvSpPr>
              <p:spPr bwMode="auto">
                <a:xfrm>
                  <a:off x="1244" y="2186"/>
                  <a:ext cx="31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092" name="Text Box 411"/>
              <p:cNvSpPr txBox="1">
                <a:spLocks noChangeArrowheads="1"/>
              </p:cNvSpPr>
              <p:nvPr/>
            </p:nvSpPr>
            <p:spPr bwMode="auto">
              <a:xfrm>
                <a:off x="2696" y="2212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93" name="Text Box 412"/>
              <p:cNvSpPr txBox="1">
                <a:spLocks noChangeArrowheads="1"/>
              </p:cNvSpPr>
              <p:nvPr/>
            </p:nvSpPr>
            <p:spPr bwMode="auto">
              <a:xfrm>
                <a:off x="2691" y="216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0</a:t>
                </a:r>
              </a:p>
            </p:txBody>
          </p:sp>
          <p:sp>
            <p:nvSpPr>
              <p:cNvPr id="3094" name="Text Box 413"/>
              <p:cNvSpPr txBox="1">
                <a:spLocks noChangeArrowheads="1"/>
              </p:cNvSpPr>
              <p:nvPr/>
            </p:nvSpPr>
            <p:spPr bwMode="auto">
              <a:xfrm>
                <a:off x="2860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3095" name="Text Box 414"/>
              <p:cNvSpPr txBox="1">
                <a:spLocks noChangeArrowheads="1"/>
              </p:cNvSpPr>
              <p:nvPr/>
            </p:nvSpPr>
            <p:spPr bwMode="auto">
              <a:xfrm>
                <a:off x="3012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3096" name="Text Box 415"/>
              <p:cNvSpPr txBox="1">
                <a:spLocks noChangeArrowheads="1"/>
              </p:cNvSpPr>
              <p:nvPr/>
            </p:nvSpPr>
            <p:spPr bwMode="auto">
              <a:xfrm>
                <a:off x="3172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097" name="Text Box 416"/>
              <p:cNvSpPr txBox="1">
                <a:spLocks noChangeArrowheads="1"/>
              </p:cNvSpPr>
              <p:nvPr/>
            </p:nvSpPr>
            <p:spPr bwMode="auto">
              <a:xfrm>
                <a:off x="331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3098" name="Text Box 417"/>
              <p:cNvSpPr txBox="1">
                <a:spLocks noChangeArrowheads="1"/>
              </p:cNvSpPr>
              <p:nvPr/>
            </p:nvSpPr>
            <p:spPr bwMode="auto">
              <a:xfrm>
                <a:off x="3468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099" name="Text Box 418"/>
              <p:cNvSpPr txBox="1">
                <a:spLocks noChangeArrowheads="1"/>
              </p:cNvSpPr>
              <p:nvPr/>
            </p:nvSpPr>
            <p:spPr bwMode="auto">
              <a:xfrm>
                <a:off x="363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3100" name="Text Box 419"/>
              <p:cNvSpPr txBox="1">
                <a:spLocks noChangeArrowheads="1"/>
              </p:cNvSpPr>
              <p:nvPr/>
            </p:nvSpPr>
            <p:spPr bwMode="auto">
              <a:xfrm>
                <a:off x="3788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3101" name="Text Box 420"/>
              <p:cNvSpPr txBox="1">
                <a:spLocks noChangeArrowheads="1"/>
              </p:cNvSpPr>
              <p:nvPr/>
            </p:nvSpPr>
            <p:spPr bwMode="auto">
              <a:xfrm>
                <a:off x="3936" y="217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3102" name="Text Box 421"/>
              <p:cNvSpPr txBox="1">
                <a:spLocks noChangeArrowheads="1"/>
              </p:cNvSpPr>
              <p:nvPr/>
            </p:nvSpPr>
            <p:spPr bwMode="auto">
              <a:xfrm>
                <a:off x="409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9</a:t>
                </a:r>
              </a:p>
            </p:txBody>
          </p:sp>
          <p:sp>
            <p:nvSpPr>
              <p:cNvPr id="3103" name="Text Box 422"/>
              <p:cNvSpPr txBox="1">
                <a:spLocks noChangeArrowheads="1"/>
              </p:cNvSpPr>
              <p:nvPr/>
            </p:nvSpPr>
            <p:spPr bwMode="auto">
              <a:xfrm>
                <a:off x="4236" y="2168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3104" name="Text Box 423"/>
              <p:cNvSpPr txBox="1">
                <a:spLocks noChangeArrowheads="1"/>
              </p:cNvSpPr>
              <p:nvPr/>
            </p:nvSpPr>
            <p:spPr bwMode="auto">
              <a:xfrm>
                <a:off x="1240" y="2172"/>
                <a:ext cx="22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-9</a:t>
                </a:r>
              </a:p>
            </p:txBody>
          </p:sp>
          <p:sp>
            <p:nvSpPr>
              <p:cNvPr id="3105" name="Text Box 424"/>
              <p:cNvSpPr txBox="1">
                <a:spLocks noChangeArrowheads="1"/>
              </p:cNvSpPr>
              <p:nvPr/>
            </p:nvSpPr>
            <p:spPr bwMode="auto">
              <a:xfrm>
                <a:off x="1408" y="2172"/>
                <a:ext cx="2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-8</a:t>
                </a:r>
              </a:p>
            </p:txBody>
          </p:sp>
          <p:sp>
            <p:nvSpPr>
              <p:cNvPr id="3106" name="Text Box 425"/>
              <p:cNvSpPr txBox="1">
                <a:spLocks noChangeArrowheads="1"/>
              </p:cNvSpPr>
              <p:nvPr/>
            </p:nvSpPr>
            <p:spPr bwMode="auto">
              <a:xfrm>
                <a:off x="1560" y="2176"/>
                <a:ext cx="20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-7</a:t>
                </a:r>
              </a:p>
            </p:txBody>
          </p:sp>
          <p:sp>
            <p:nvSpPr>
              <p:cNvPr id="3107" name="Text Box 426"/>
              <p:cNvSpPr txBox="1">
                <a:spLocks noChangeArrowheads="1"/>
              </p:cNvSpPr>
              <p:nvPr/>
            </p:nvSpPr>
            <p:spPr bwMode="auto">
              <a:xfrm>
                <a:off x="1724" y="2172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-6</a:t>
                </a:r>
              </a:p>
            </p:txBody>
          </p:sp>
          <p:sp>
            <p:nvSpPr>
              <p:cNvPr id="3108" name="Text Box 427"/>
              <p:cNvSpPr txBox="1">
                <a:spLocks noChangeArrowheads="1"/>
              </p:cNvSpPr>
              <p:nvPr/>
            </p:nvSpPr>
            <p:spPr bwMode="auto">
              <a:xfrm>
                <a:off x="1868" y="2176"/>
                <a:ext cx="23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3109" name="Text Box 428"/>
              <p:cNvSpPr txBox="1">
                <a:spLocks noChangeArrowheads="1"/>
              </p:cNvSpPr>
              <p:nvPr/>
            </p:nvSpPr>
            <p:spPr bwMode="auto">
              <a:xfrm>
                <a:off x="2032" y="2172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3110" name="Text Box 429"/>
              <p:cNvSpPr txBox="1">
                <a:spLocks noChangeArrowheads="1"/>
              </p:cNvSpPr>
              <p:nvPr/>
            </p:nvSpPr>
            <p:spPr bwMode="auto">
              <a:xfrm>
                <a:off x="2188" y="2172"/>
                <a:ext cx="24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3111" name="Text Box 430"/>
              <p:cNvSpPr txBox="1">
                <a:spLocks noChangeArrowheads="1"/>
              </p:cNvSpPr>
              <p:nvPr/>
            </p:nvSpPr>
            <p:spPr bwMode="auto">
              <a:xfrm>
                <a:off x="2344" y="2172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3112" name="Text Box 431"/>
              <p:cNvSpPr txBox="1">
                <a:spLocks noChangeArrowheads="1"/>
              </p:cNvSpPr>
              <p:nvPr/>
            </p:nvSpPr>
            <p:spPr bwMode="auto">
              <a:xfrm>
                <a:off x="2520" y="2176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3113" name="Text Box 432"/>
              <p:cNvSpPr txBox="1">
                <a:spLocks noChangeArrowheads="1"/>
              </p:cNvSpPr>
              <p:nvPr/>
            </p:nvSpPr>
            <p:spPr bwMode="auto">
              <a:xfrm>
                <a:off x="1064" y="2168"/>
                <a:ext cx="24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-10</a:t>
                </a:r>
              </a:p>
            </p:txBody>
          </p:sp>
          <p:sp>
            <p:nvSpPr>
              <p:cNvPr id="3114" name="Text Box 433"/>
              <p:cNvSpPr txBox="1">
                <a:spLocks noChangeArrowheads="1"/>
              </p:cNvSpPr>
              <p:nvPr/>
            </p:nvSpPr>
            <p:spPr bwMode="auto">
              <a:xfrm>
                <a:off x="4424" y="2068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x</a:t>
                </a:r>
              </a:p>
            </p:txBody>
          </p:sp>
          <p:sp>
            <p:nvSpPr>
              <p:cNvPr id="3115" name="Text Box 434"/>
              <p:cNvSpPr txBox="1">
                <a:spLocks noChangeArrowheads="1"/>
              </p:cNvSpPr>
              <p:nvPr/>
            </p:nvSpPr>
            <p:spPr bwMode="auto">
              <a:xfrm>
                <a:off x="2732" y="316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y</a:t>
                </a:r>
              </a:p>
            </p:txBody>
          </p:sp>
          <p:sp>
            <p:nvSpPr>
              <p:cNvPr id="3116" name="Text Box 435"/>
              <p:cNvSpPr txBox="1">
                <a:spLocks noChangeArrowheads="1"/>
              </p:cNvSpPr>
              <p:nvPr/>
            </p:nvSpPr>
            <p:spPr bwMode="auto">
              <a:xfrm>
                <a:off x="2697" y="199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3117" name="Text Box 436"/>
              <p:cNvSpPr txBox="1">
                <a:spLocks noChangeArrowheads="1"/>
              </p:cNvSpPr>
              <p:nvPr/>
            </p:nvSpPr>
            <p:spPr bwMode="auto">
              <a:xfrm>
                <a:off x="2685" y="184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3118" name="Text Box 437"/>
              <p:cNvSpPr txBox="1">
                <a:spLocks noChangeArrowheads="1"/>
              </p:cNvSpPr>
              <p:nvPr/>
            </p:nvSpPr>
            <p:spPr bwMode="auto">
              <a:xfrm>
                <a:off x="2691" y="1689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119" name="Text Box 438"/>
              <p:cNvSpPr txBox="1">
                <a:spLocks noChangeArrowheads="1"/>
              </p:cNvSpPr>
              <p:nvPr/>
            </p:nvSpPr>
            <p:spPr bwMode="auto">
              <a:xfrm>
                <a:off x="2685" y="153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3120" name="Text Box 439"/>
              <p:cNvSpPr txBox="1">
                <a:spLocks noChangeArrowheads="1"/>
              </p:cNvSpPr>
              <p:nvPr/>
            </p:nvSpPr>
            <p:spPr bwMode="auto">
              <a:xfrm>
                <a:off x="2685" y="1365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121" name="Text Box 440"/>
              <p:cNvSpPr txBox="1">
                <a:spLocks noChangeArrowheads="1"/>
              </p:cNvSpPr>
              <p:nvPr/>
            </p:nvSpPr>
            <p:spPr bwMode="auto">
              <a:xfrm>
                <a:off x="2688" y="121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3122" name="Text Box 441"/>
              <p:cNvSpPr txBox="1">
                <a:spLocks noChangeArrowheads="1"/>
              </p:cNvSpPr>
              <p:nvPr/>
            </p:nvSpPr>
            <p:spPr bwMode="auto">
              <a:xfrm>
                <a:off x="2685" y="1056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3123" name="Text Box 442"/>
              <p:cNvSpPr txBox="1">
                <a:spLocks noChangeArrowheads="1"/>
              </p:cNvSpPr>
              <p:nvPr/>
            </p:nvSpPr>
            <p:spPr bwMode="auto">
              <a:xfrm>
                <a:off x="2688" y="90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3124" name="Text Box 443"/>
              <p:cNvSpPr txBox="1">
                <a:spLocks noChangeArrowheads="1"/>
              </p:cNvSpPr>
              <p:nvPr/>
            </p:nvSpPr>
            <p:spPr bwMode="auto">
              <a:xfrm>
                <a:off x="2685" y="73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9</a:t>
                </a:r>
              </a:p>
            </p:txBody>
          </p:sp>
          <p:sp>
            <p:nvSpPr>
              <p:cNvPr id="3125" name="Text Box 444"/>
              <p:cNvSpPr txBox="1">
                <a:spLocks noChangeArrowheads="1"/>
              </p:cNvSpPr>
              <p:nvPr/>
            </p:nvSpPr>
            <p:spPr bwMode="auto">
              <a:xfrm>
                <a:off x="2664" y="579"/>
                <a:ext cx="23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3126" name="Text Box 445"/>
              <p:cNvSpPr txBox="1">
                <a:spLocks noChangeArrowheads="1"/>
              </p:cNvSpPr>
              <p:nvPr/>
            </p:nvSpPr>
            <p:spPr bwMode="auto">
              <a:xfrm>
                <a:off x="2676" y="2304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3127" name="Text Box 446"/>
              <p:cNvSpPr txBox="1">
                <a:spLocks noChangeArrowheads="1"/>
              </p:cNvSpPr>
              <p:nvPr/>
            </p:nvSpPr>
            <p:spPr bwMode="auto">
              <a:xfrm>
                <a:off x="2664" y="2469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3128" name="Text Box 447"/>
              <p:cNvSpPr txBox="1">
                <a:spLocks noChangeArrowheads="1"/>
              </p:cNvSpPr>
              <p:nvPr/>
            </p:nvSpPr>
            <p:spPr bwMode="auto">
              <a:xfrm>
                <a:off x="2658" y="2622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3129" name="Text Box 448"/>
              <p:cNvSpPr txBox="1">
                <a:spLocks noChangeArrowheads="1"/>
              </p:cNvSpPr>
              <p:nvPr/>
            </p:nvSpPr>
            <p:spPr bwMode="auto">
              <a:xfrm>
                <a:off x="2655" y="2781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3130" name="Text Box 449"/>
              <p:cNvSpPr txBox="1">
                <a:spLocks noChangeArrowheads="1"/>
              </p:cNvSpPr>
              <p:nvPr/>
            </p:nvSpPr>
            <p:spPr bwMode="auto">
              <a:xfrm>
                <a:off x="2655" y="2946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3131" name="Text Box 450"/>
              <p:cNvSpPr txBox="1">
                <a:spLocks noChangeArrowheads="1"/>
              </p:cNvSpPr>
              <p:nvPr/>
            </p:nvSpPr>
            <p:spPr bwMode="auto">
              <a:xfrm>
                <a:off x="2655" y="3093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-6</a:t>
                </a:r>
              </a:p>
            </p:txBody>
          </p:sp>
          <p:sp>
            <p:nvSpPr>
              <p:cNvPr id="3132" name="Text Box 451"/>
              <p:cNvSpPr txBox="1">
                <a:spLocks noChangeArrowheads="1"/>
              </p:cNvSpPr>
              <p:nvPr/>
            </p:nvSpPr>
            <p:spPr bwMode="auto">
              <a:xfrm>
                <a:off x="2658" y="3249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-7</a:t>
                </a:r>
              </a:p>
            </p:txBody>
          </p:sp>
          <p:sp>
            <p:nvSpPr>
              <p:cNvPr id="3133" name="Text Box 452"/>
              <p:cNvSpPr txBox="1">
                <a:spLocks noChangeArrowheads="1"/>
              </p:cNvSpPr>
              <p:nvPr/>
            </p:nvSpPr>
            <p:spPr bwMode="auto">
              <a:xfrm>
                <a:off x="2652" y="3411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-8</a:t>
                </a:r>
              </a:p>
            </p:txBody>
          </p:sp>
          <p:sp>
            <p:nvSpPr>
              <p:cNvPr id="3134" name="Text Box 453"/>
              <p:cNvSpPr txBox="1">
                <a:spLocks noChangeArrowheads="1"/>
              </p:cNvSpPr>
              <p:nvPr/>
            </p:nvSpPr>
            <p:spPr bwMode="auto">
              <a:xfrm>
                <a:off x="2661" y="3564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-9</a:t>
                </a:r>
              </a:p>
            </p:txBody>
          </p:sp>
          <p:sp>
            <p:nvSpPr>
              <p:cNvPr id="3135" name="Text Box 454"/>
              <p:cNvSpPr txBox="1">
                <a:spLocks noChangeArrowheads="1"/>
              </p:cNvSpPr>
              <p:nvPr/>
            </p:nvSpPr>
            <p:spPr bwMode="auto">
              <a:xfrm>
                <a:off x="2631" y="3720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-10</a:t>
                </a:r>
              </a:p>
            </p:txBody>
          </p:sp>
        </p:grpSp>
        <p:sp>
          <p:nvSpPr>
            <p:cNvPr id="3089" name="Line 459"/>
            <p:cNvSpPr>
              <a:spLocks noChangeShapeType="1"/>
            </p:cNvSpPr>
            <p:nvPr/>
          </p:nvSpPr>
          <p:spPr bwMode="auto">
            <a:xfrm>
              <a:off x="2056" y="1528"/>
              <a:ext cx="3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Line 460"/>
            <p:cNvSpPr>
              <a:spLocks noChangeShapeType="1"/>
            </p:cNvSpPr>
            <p:nvPr/>
          </p:nvSpPr>
          <p:spPr bwMode="auto">
            <a:xfrm>
              <a:off x="4880" y="592"/>
              <a:ext cx="0" cy="3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30" name="Line 462"/>
          <p:cNvSpPr>
            <a:spLocks noChangeShapeType="1"/>
          </p:cNvSpPr>
          <p:nvPr/>
        </p:nvSpPr>
        <p:spPr bwMode="auto">
          <a:xfrm flipV="1">
            <a:off x="6081867" y="3828490"/>
            <a:ext cx="274320" cy="1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31" name="Text Box 463"/>
          <p:cNvSpPr txBox="1">
            <a:spLocks noChangeArrowheads="1"/>
          </p:cNvSpPr>
          <p:nvPr/>
        </p:nvSpPr>
        <p:spPr bwMode="auto">
          <a:xfrm>
            <a:off x="4900986" y="3203823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-2</a:t>
            </a:r>
          </a:p>
        </p:txBody>
      </p:sp>
      <p:sp>
        <p:nvSpPr>
          <p:cNvPr id="7632" name="Text Box 464"/>
          <p:cNvSpPr txBox="1">
            <a:spLocks noChangeArrowheads="1"/>
          </p:cNvSpPr>
          <p:nvPr/>
        </p:nvSpPr>
        <p:spPr bwMode="auto">
          <a:xfrm>
            <a:off x="5361162" y="3835399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grpSp>
        <p:nvGrpSpPr>
          <p:cNvPr id="6" name="Group 473"/>
          <p:cNvGrpSpPr>
            <a:grpSpLocks/>
          </p:cNvGrpSpPr>
          <p:nvPr/>
        </p:nvGrpSpPr>
        <p:grpSpPr bwMode="auto">
          <a:xfrm>
            <a:off x="6182697" y="2497135"/>
            <a:ext cx="2547938" cy="762000"/>
            <a:chOff x="3674" y="1174"/>
            <a:chExt cx="1605" cy="480"/>
          </a:xfrm>
        </p:grpSpPr>
        <p:sp>
          <p:nvSpPr>
            <p:cNvPr id="3083" name="Line 466"/>
            <p:cNvSpPr>
              <a:spLocks noChangeShapeType="1"/>
            </p:cNvSpPr>
            <p:nvPr/>
          </p:nvSpPr>
          <p:spPr bwMode="auto">
            <a:xfrm flipH="1">
              <a:off x="3674" y="1418"/>
              <a:ext cx="409" cy="236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Text Box 467"/>
            <p:cNvSpPr txBox="1">
              <a:spLocks noChangeArrowheads="1"/>
            </p:cNvSpPr>
            <p:nvPr/>
          </p:nvSpPr>
          <p:spPr bwMode="auto">
            <a:xfrm>
              <a:off x="3911" y="1174"/>
              <a:ext cx="1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1</a:t>
              </a:r>
            </a:p>
          </p:txBody>
        </p:sp>
      </p:grpSp>
      <p:sp>
        <p:nvSpPr>
          <p:cNvPr id="7639" name="Line 471"/>
          <p:cNvSpPr>
            <a:spLocks noChangeShapeType="1"/>
          </p:cNvSpPr>
          <p:nvPr/>
        </p:nvSpPr>
        <p:spPr bwMode="auto">
          <a:xfrm flipH="1" flipV="1">
            <a:off x="5133776" y="1327150"/>
            <a:ext cx="2206626" cy="4489450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40" name="Line 472"/>
          <p:cNvSpPr>
            <a:spLocks noChangeShapeType="1"/>
          </p:cNvSpPr>
          <p:nvPr/>
        </p:nvSpPr>
        <p:spPr bwMode="auto">
          <a:xfrm>
            <a:off x="6095346" y="3403848"/>
            <a:ext cx="0" cy="457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7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468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9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dirty="0">
                <a:solidFill>
                  <a:srgbClr val="009DD9"/>
                </a:solidFill>
                <a:latin typeface="Comic Sans MS" panose="030F0702030302020204" pitchFamily="66" charset="0"/>
              </a:rPr>
              <a:t>-2</a:t>
            </a:r>
            <a:r>
              <a:rPr lang="en-GB" altLang="en-US" dirty="0">
                <a:latin typeface="Comic Sans MS" panose="030F0702030302020204" pitchFamily="66" charset="0"/>
              </a:rPr>
              <a:t>x +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69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29298" y="4422476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009DD9"/>
                </a:solidFill>
                <a:latin typeface="Comic Sans MS" panose="030F0702030302020204" pitchFamily="66" charset="0"/>
              </a:rPr>
              <a:t>-2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83" name="TextBox 482"/>
          <p:cNvSpPr txBox="1"/>
          <p:nvPr/>
        </p:nvSpPr>
        <p:spPr>
          <a:xfrm>
            <a:off x="5951685" y="31782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8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-2</a:t>
            </a:r>
          </a:p>
        </p:txBody>
      </p:sp>
      <p:sp>
        <p:nvSpPr>
          <p:cNvPr id="48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7" name="TextBox 486"/>
          <p:cNvSpPr txBox="1"/>
          <p:nvPr/>
        </p:nvSpPr>
        <p:spPr>
          <a:xfrm>
            <a:off x="6207195" y="368141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84" name="Text Box 469"/>
          <p:cNvSpPr txBox="1">
            <a:spLocks noChangeArrowheads="1"/>
          </p:cNvSpPr>
          <p:nvPr/>
        </p:nvSpPr>
        <p:spPr bwMode="auto">
          <a:xfrm>
            <a:off x="6524822" y="2058193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-2x + 1</a:t>
            </a:r>
          </a:p>
        </p:txBody>
      </p:sp>
      <p:sp>
        <p:nvSpPr>
          <p:cNvPr id="488" name="TextBox 487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2DC58236-5718-45BE-BE3B-043F626AEB4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6" name="Rectangle 475">
            <a:hlinkClick r:id="rId2"/>
            <a:extLst>
              <a:ext uri="{FF2B5EF4-FFF2-40B4-BE49-F238E27FC236}">
                <a16:creationId xmlns:a16="http://schemas.microsoft.com/office/drawing/2014/main" id="{007CCED7-3CD6-443E-A4DD-C717FCD3727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3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0" grpId="0" animBg="1"/>
      <p:bldP spid="7631" grpId="0" autoUpdateAnimBg="0"/>
      <p:bldP spid="7632" grpId="0" autoUpdateAnimBg="0"/>
      <p:bldP spid="7639" grpId="0" animBg="1"/>
      <p:bldP spid="7640" grpId="0" animBg="1"/>
      <p:bldP spid="467" grpId="0" animBg="1"/>
      <p:bldP spid="469" grpId="0" animBg="1" autoUpdateAnimBg="0"/>
      <p:bldP spid="471" grpId="0" animBg="1"/>
      <p:bldP spid="472" grpId="0" animBg="1"/>
      <p:bldP spid="474" grpId="0" animBg="1"/>
      <p:bldP spid="483" grpId="0"/>
      <p:bldP spid="485" grpId="0" autoUpdateAnimBg="0"/>
      <p:bldP spid="486" grpId="0" autoUpdateAnimBg="0"/>
      <p:bldP spid="487" grpId="0"/>
      <p:bldP spid="48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8"/>
          <p:cNvGrpSpPr>
            <a:grpSpLocks/>
          </p:cNvGrpSpPr>
          <p:nvPr/>
        </p:nvGrpSpPr>
        <p:grpSpPr bwMode="auto">
          <a:xfrm>
            <a:off x="3321423" y="604837"/>
            <a:ext cx="5657850" cy="5648325"/>
            <a:chOff x="1872" y="288"/>
            <a:chExt cx="3564" cy="3558"/>
          </a:xfrm>
        </p:grpSpPr>
        <p:grpSp>
          <p:nvGrpSpPr>
            <p:cNvPr id="3085" name="Group 6"/>
            <p:cNvGrpSpPr>
              <a:grpSpLocks/>
            </p:cNvGrpSpPr>
            <p:nvPr/>
          </p:nvGrpSpPr>
          <p:grpSpPr bwMode="auto">
            <a:xfrm>
              <a:off x="1872" y="288"/>
              <a:ext cx="3564" cy="3558"/>
              <a:chOff x="1064" y="316"/>
              <a:chExt cx="3564" cy="3558"/>
            </a:xfrm>
          </p:grpSpPr>
          <p:grpSp>
            <p:nvGrpSpPr>
              <p:cNvPr id="3091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1244" y="616"/>
                <a:chExt cx="3140" cy="3140"/>
              </a:xfrm>
            </p:grpSpPr>
            <p:grpSp>
              <p:nvGrpSpPr>
                <p:cNvPr id="3136" name="Group 8"/>
                <p:cNvGrpSpPr>
                  <a:grpSpLocks/>
                </p:cNvGrpSpPr>
                <p:nvPr/>
              </p:nvGrpSpPr>
              <p:grpSpPr bwMode="auto">
                <a:xfrm>
                  <a:off x="1244" y="616"/>
                  <a:ext cx="3140" cy="3140"/>
                  <a:chOff x="773" y="1401"/>
                  <a:chExt cx="3140" cy="3140"/>
                </a:xfrm>
              </p:grpSpPr>
              <p:sp>
                <p:nvSpPr>
                  <p:cNvPr id="313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9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0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1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2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8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9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0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1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2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3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4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8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0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1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8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5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7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9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4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5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6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7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8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9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0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1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2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4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5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6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7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8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9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0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1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2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0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2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3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4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5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6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7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8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9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0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1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2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3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4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5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6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7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8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9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6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7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8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9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0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1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2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3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4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5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6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7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9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0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1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2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3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9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0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1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2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3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9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0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1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2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3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4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5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6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7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8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9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0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1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2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3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4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5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6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7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5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6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7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8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9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0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1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2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3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4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5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6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5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6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7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8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9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0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1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2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3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4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5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6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7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8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9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0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1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2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3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4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5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7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2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3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4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5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6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7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9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0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1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2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3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4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5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6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7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8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9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0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1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2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3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4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6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7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8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9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0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1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2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3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4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5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6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7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8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9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0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1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2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3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4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5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6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7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8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9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0" name="Rectangle 3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1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2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3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4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5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6" name="Rectangle 3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7" name="Rectangle 3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8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9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0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1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2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3" name="Rectangle 3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4" name="Rectangle 3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5" name="Rectangle 3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6" name="Rectangle 3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7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8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9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0" name="Rectangle 3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1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2" name="Rectangle 3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3" name="Rectangle 3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4" name="Rectangle 3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5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6" name="Rectangle 3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7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8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9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0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2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3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4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5" name="Rectangle 3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6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7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8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9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0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1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2" name="Rectangle 3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3" name="Rectangle 3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4" name="Rectangle 3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5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6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7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8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9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0" name="Rectangle 3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1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2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3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4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5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6" name="Rectangle 3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7" name="Rectangle 3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8" name="Rectangle 3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9" name="Rectangle 3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0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1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2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3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4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5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6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7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8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9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0" name="Rectangle 3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1" name="Rectangle 3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2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3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4" name="Rectangle 3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5" name="Rectangle 3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6" name="Rectangle 3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7" name="Rectangle 3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8" name="Rectangle 3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9" name="Rectangle 3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0" name="Rectangle 3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1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2" name="Rectangle 3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3" name="Rectangle 3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4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5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6" name="Rectangle 3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7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8" name="Rectangle 3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9" name="Rectangle 3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0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1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2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3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4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5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6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7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8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3137" name="Line 409"/>
                <p:cNvSpPr>
                  <a:spLocks noChangeShapeType="1"/>
                </p:cNvSpPr>
                <p:nvPr/>
              </p:nvSpPr>
              <p:spPr bwMode="auto">
                <a:xfrm>
                  <a:off x="2814" y="616"/>
                  <a:ext cx="0" cy="31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8" name="Line 410"/>
                <p:cNvSpPr>
                  <a:spLocks noChangeShapeType="1"/>
                </p:cNvSpPr>
                <p:nvPr/>
              </p:nvSpPr>
              <p:spPr bwMode="auto">
                <a:xfrm>
                  <a:off x="1244" y="2186"/>
                  <a:ext cx="31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092" name="Text Box 411"/>
              <p:cNvSpPr txBox="1">
                <a:spLocks noChangeArrowheads="1"/>
              </p:cNvSpPr>
              <p:nvPr/>
            </p:nvSpPr>
            <p:spPr bwMode="auto">
              <a:xfrm>
                <a:off x="2696" y="2212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93" name="Text Box 412"/>
              <p:cNvSpPr txBox="1">
                <a:spLocks noChangeArrowheads="1"/>
              </p:cNvSpPr>
              <p:nvPr/>
            </p:nvSpPr>
            <p:spPr bwMode="auto">
              <a:xfrm>
                <a:off x="2691" y="216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0</a:t>
                </a:r>
              </a:p>
            </p:txBody>
          </p:sp>
          <p:sp>
            <p:nvSpPr>
              <p:cNvPr id="3094" name="Text Box 413"/>
              <p:cNvSpPr txBox="1">
                <a:spLocks noChangeArrowheads="1"/>
              </p:cNvSpPr>
              <p:nvPr/>
            </p:nvSpPr>
            <p:spPr bwMode="auto">
              <a:xfrm>
                <a:off x="2860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3095" name="Text Box 414"/>
              <p:cNvSpPr txBox="1">
                <a:spLocks noChangeArrowheads="1"/>
              </p:cNvSpPr>
              <p:nvPr/>
            </p:nvSpPr>
            <p:spPr bwMode="auto">
              <a:xfrm>
                <a:off x="3012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3096" name="Text Box 415"/>
              <p:cNvSpPr txBox="1">
                <a:spLocks noChangeArrowheads="1"/>
              </p:cNvSpPr>
              <p:nvPr/>
            </p:nvSpPr>
            <p:spPr bwMode="auto">
              <a:xfrm>
                <a:off x="3172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097" name="Text Box 416"/>
              <p:cNvSpPr txBox="1">
                <a:spLocks noChangeArrowheads="1"/>
              </p:cNvSpPr>
              <p:nvPr/>
            </p:nvSpPr>
            <p:spPr bwMode="auto">
              <a:xfrm>
                <a:off x="331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3098" name="Text Box 417"/>
              <p:cNvSpPr txBox="1">
                <a:spLocks noChangeArrowheads="1"/>
              </p:cNvSpPr>
              <p:nvPr/>
            </p:nvSpPr>
            <p:spPr bwMode="auto">
              <a:xfrm>
                <a:off x="3468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099" name="Text Box 418"/>
              <p:cNvSpPr txBox="1">
                <a:spLocks noChangeArrowheads="1"/>
              </p:cNvSpPr>
              <p:nvPr/>
            </p:nvSpPr>
            <p:spPr bwMode="auto">
              <a:xfrm>
                <a:off x="363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3100" name="Text Box 419"/>
              <p:cNvSpPr txBox="1">
                <a:spLocks noChangeArrowheads="1"/>
              </p:cNvSpPr>
              <p:nvPr/>
            </p:nvSpPr>
            <p:spPr bwMode="auto">
              <a:xfrm>
                <a:off x="3788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3101" name="Text Box 420"/>
              <p:cNvSpPr txBox="1">
                <a:spLocks noChangeArrowheads="1"/>
              </p:cNvSpPr>
              <p:nvPr/>
            </p:nvSpPr>
            <p:spPr bwMode="auto">
              <a:xfrm>
                <a:off x="3936" y="217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3102" name="Text Box 421"/>
              <p:cNvSpPr txBox="1">
                <a:spLocks noChangeArrowheads="1"/>
              </p:cNvSpPr>
              <p:nvPr/>
            </p:nvSpPr>
            <p:spPr bwMode="auto">
              <a:xfrm>
                <a:off x="409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9</a:t>
                </a:r>
              </a:p>
            </p:txBody>
          </p:sp>
          <p:sp>
            <p:nvSpPr>
              <p:cNvPr id="3103" name="Text Box 422"/>
              <p:cNvSpPr txBox="1">
                <a:spLocks noChangeArrowheads="1"/>
              </p:cNvSpPr>
              <p:nvPr/>
            </p:nvSpPr>
            <p:spPr bwMode="auto">
              <a:xfrm>
                <a:off x="4236" y="2168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3104" name="Text Box 423"/>
              <p:cNvSpPr txBox="1">
                <a:spLocks noChangeArrowheads="1"/>
              </p:cNvSpPr>
              <p:nvPr/>
            </p:nvSpPr>
            <p:spPr bwMode="auto">
              <a:xfrm>
                <a:off x="1240" y="2172"/>
                <a:ext cx="22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-9</a:t>
                </a:r>
              </a:p>
            </p:txBody>
          </p:sp>
          <p:sp>
            <p:nvSpPr>
              <p:cNvPr id="3105" name="Text Box 424"/>
              <p:cNvSpPr txBox="1">
                <a:spLocks noChangeArrowheads="1"/>
              </p:cNvSpPr>
              <p:nvPr/>
            </p:nvSpPr>
            <p:spPr bwMode="auto">
              <a:xfrm>
                <a:off x="1408" y="2172"/>
                <a:ext cx="2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-8</a:t>
                </a:r>
              </a:p>
            </p:txBody>
          </p:sp>
          <p:sp>
            <p:nvSpPr>
              <p:cNvPr id="3106" name="Text Box 425"/>
              <p:cNvSpPr txBox="1">
                <a:spLocks noChangeArrowheads="1"/>
              </p:cNvSpPr>
              <p:nvPr/>
            </p:nvSpPr>
            <p:spPr bwMode="auto">
              <a:xfrm>
                <a:off x="1560" y="2176"/>
                <a:ext cx="20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-7</a:t>
                </a:r>
              </a:p>
            </p:txBody>
          </p:sp>
          <p:sp>
            <p:nvSpPr>
              <p:cNvPr id="3107" name="Text Box 426"/>
              <p:cNvSpPr txBox="1">
                <a:spLocks noChangeArrowheads="1"/>
              </p:cNvSpPr>
              <p:nvPr/>
            </p:nvSpPr>
            <p:spPr bwMode="auto">
              <a:xfrm>
                <a:off x="1724" y="2172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-6</a:t>
                </a:r>
              </a:p>
            </p:txBody>
          </p:sp>
          <p:sp>
            <p:nvSpPr>
              <p:cNvPr id="3108" name="Text Box 427"/>
              <p:cNvSpPr txBox="1">
                <a:spLocks noChangeArrowheads="1"/>
              </p:cNvSpPr>
              <p:nvPr/>
            </p:nvSpPr>
            <p:spPr bwMode="auto">
              <a:xfrm>
                <a:off x="1868" y="2176"/>
                <a:ext cx="23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3109" name="Text Box 428"/>
              <p:cNvSpPr txBox="1">
                <a:spLocks noChangeArrowheads="1"/>
              </p:cNvSpPr>
              <p:nvPr/>
            </p:nvSpPr>
            <p:spPr bwMode="auto">
              <a:xfrm>
                <a:off x="2032" y="2172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3110" name="Text Box 429"/>
              <p:cNvSpPr txBox="1">
                <a:spLocks noChangeArrowheads="1"/>
              </p:cNvSpPr>
              <p:nvPr/>
            </p:nvSpPr>
            <p:spPr bwMode="auto">
              <a:xfrm>
                <a:off x="2188" y="2172"/>
                <a:ext cx="24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3111" name="Text Box 430"/>
              <p:cNvSpPr txBox="1">
                <a:spLocks noChangeArrowheads="1"/>
              </p:cNvSpPr>
              <p:nvPr/>
            </p:nvSpPr>
            <p:spPr bwMode="auto">
              <a:xfrm>
                <a:off x="2344" y="2172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3112" name="Text Box 431"/>
              <p:cNvSpPr txBox="1">
                <a:spLocks noChangeArrowheads="1"/>
              </p:cNvSpPr>
              <p:nvPr/>
            </p:nvSpPr>
            <p:spPr bwMode="auto">
              <a:xfrm>
                <a:off x="2520" y="2176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3113" name="Text Box 432"/>
              <p:cNvSpPr txBox="1">
                <a:spLocks noChangeArrowheads="1"/>
              </p:cNvSpPr>
              <p:nvPr/>
            </p:nvSpPr>
            <p:spPr bwMode="auto">
              <a:xfrm>
                <a:off x="1064" y="2168"/>
                <a:ext cx="24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-10</a:t>
                </a:r>
              </a:p>
            </p:txBody>
          </p:sp>
          <p:sp>
            <p:nvSpPr>
              <p:cNvPr id="3114" name="Text Box 433"/>
              <p:cNvSpPr txBox="1">
                <a:spLocks noChangeArrowheads="1"/>
              </p:cNvSpPr>
              <p:nvPr/>
            </p:nvSpPr>
            <p:spPr bwMode="auto">
              <a:xfrm>
                <a:off x="4424" y="2068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x</a:t>
                </a:r>
              </a:p>
            </p:txBody>
          </p:sp>
          <p:sp>
            <p:nvSpPr>
              <p:cNvPr id="3115" name="Text Box 434"/>
              <p:cNvSpPr txBox="1">
                <a:spLocks noChangeArrowheads="1"/>
              </p:cNvSpPr>
              <p:nvPr/>
            </p:nvSpPr>
            <p:spPr bwMode="auto">
              <a:xfrm>
                <a:off x="2732" y="316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y</a:t>
                </a:r>
              </a:p>
            </p:txBody>
          </p:sp>
          <p:sp>
            <p:nvSpPr>
              <p:cNvPr id="3116" name="Text Box 435"/>
              <p:cNvSpPr txBox="1">
                <a:spLocks noChangeArrowheads="1"/>
              </p:cNvSpPr>
              <p:nvPr/>
            </p:nvSpPr>
            <p:spPr bwMode="auto">
              <a:xfrm>
                <a:off x="2697" y="199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3117" name="Text Box 436"/>
              <p:cNvSpPr txBox="1">
                <a:spLocks noChangeArrowheads="1"/>
              </p:cNvSpPr>
              <p:nvPr/>
            </p:nvSpPr>
            <p:spPr bwMode="auto">
              <a:xfrm>
                <a:off x="2685" y="184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3118" name="Text Box 437"/>
              <p:cNvSpPr txBox="1">
                <a:spLocks noChangeArrowheads="1"/>
              </p:cNvSpPr>
              <p:nvPr/>
            </p:nvSpPr>
            <p:spPr bwMode="auto">
              <a:xfrm>
                <a:off x="2691" y="1689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119" name="Text Box 438"/>
              <p:cNvSpPr txBox="1">
                <a:spLocks noChangeArrowheads="1"/>
              </p:cNvSpPr>
              <p:nvPr/>
            </p:nvSpPr>
            <p:spPr bwMode="auto">
              <a:xfrm>
                <a:off x="2685" y="153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3120" name="Text Box 439"/>
              <p:cNvSpPr txBox="1">
                <a:spLocks noChangeArrowheads="1"/>
              </p:cNvSpPr>
              <p:nvPr/>
            </p:nvSpPr>
            <p:spPr bwMode="auto">
              <a:xfrm>
                <a:off x="2685" y="1365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121" name="Text Box 440"/>
              <p:cNvSpPr txBox="1">
                <a:spLocks noChangeArrowheads="1"/>
              </p:cNvSpPr>
              <p:nvPr/>
            </p:nvSpPr>
            <p:spPr bwMode="auto">
              <a:xfrm>
                <a:off x="2688" y="121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3122" name="Text Box 441"/>
              <p:cNvSpPr txBox="1">
                <a:spLocks noChangeArrowheads="1"/>
              </p:cNvSpPr>
              <p:nvPr/>
            </p:nvSpPr>
            <p:spPr bwMode="auto">
              <a:xfrm>
                <a:off x="2685" y="1056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3123" name="Text Box 442"/>
              <p:cNvSpPr txBox="1">
                <a:spLocks noChangeArrowheads="1"/>
              </p:cNvSpPr>
              <p:nvPr/>
            </p:nvSpPr>
            <p:spPr bwMode="auto">
              <a:xfrm>
                <a:off x="2688" y="90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3124" name="Text Box 443"/>
              <p:cNvSpPr txBox="1">
                <a:spLocks noChangeArrowheads="1"/>
              </p:cNvSpPr>
              <p:nvPr/>
            </p:nvSpPr>
            <p:spPr bwMode="auto">
              <a:xfrm>
                <a:off x="2685" y="73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9</a:t>
                </a:r>
              </a:p>
            </p:txBody>
          </p:sp>
          <p:sp>
            <p:nvSpPr>
              <p:cNvPr id="3125" name="Text Box 444"/>
              <p:cNvSpPr txBox="1">
                <a:spLocks noChangeArrowheads="1"/>
              </p:cNvSpPr>
              <p:nvPr/>
            </p:nvSpPr>
            <p:spPr bwMode="auto">
              <a:xfrm>
                <a:off x="2664" y="579"/>
                <a:ext cx="23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3126" name="Text Box 445"/>
              <p:cNvSpPr txBox="1">
                <a:spLocks noChangeArrowheads="1"/>
              </p:cNvSpPr>
              <p:nvPr/>
            </p:nvSpPr>
            <p:spPr bwMode="auto">
              <a:xfrm>
                <a:off x="2676" y="2304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3127" name="Text Box 446"/>
              <p:cNvSpPr txBox="1">
                <a:spLocks noChangeArrowheads="1"/>
              </p:cNvSpPr>
              <p:nvPr/>
            </p:nvSpPr>
            <p:spPr bwMode="auto">
              <a:xfrm>
                <a:off x="2664" y="2469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3128" name="Text Box 447"/>
              <p:cNvSpPr txBox="1">
                <a:spLocks noChangeArrowheads="1"/>
              </p:cNvSpPr>
              <p:nvPr/>
            </p:nvSpPr>
            <p:spPr bwMode="auto">
              <a:xfrm>
                <a:off x="2658" y="2622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3129" name="Text Box 448"/>
              <p:cNvSpPr txBox="1">
                <a:spLocks noChangeArrowheads="1"/>
              </p:cNvSpPr>
              <p:nvPr/>
            </p:nvSpPr>
            <p:spPr bwMode="auto">
              <a:xfrm>
                <a:off x="2655" y="2781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3130" name="Text Box 449"/>
              <p:cNvSpPr txBox="1">
                <a:spLocks noChangeArrowheads="1"/>
              </p:cNvSpPr>
              <p:nvPr/>
            </p:nvSpPr>
            <p:spPr bwMode="auto">
              <a:xfrm>
                <a:off x="2655" y="2946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3131" name="Text Box 450"/>
              <p:cNvSpPr txBox="1">
                <a:spLocks noChangeArrowheads="1"/>
              </p:cNvSpPr>
              <p:nvPr/>
            </p:nvSpPr>
            <p:spPr bwMode="auto">
              <a:xfrm>
                <a:off x="2655" y="3093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-6</a:t>
                </a:r>
              </a:p>
            </p:txBody>
          </p:sp>
          <p:sp>
            <p:nvSpPr>
              <p:cNvPr id="3132" name="Text Box 451"/>
              <p:cNvSpPr txBox="1">
                <a:spLocks noChangeArrowheads="1"/>
              </p:cNvSpPr>
              <p:nvPr/>
            </p:nvSpPr>
            <p:spPr bwMode="auto">
              <a:xfrm>
                <a:off x="2658" y="3249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-7</a:t>
                </a:r>
              </a:p>
            </p:txBody>
          </p:sp>
          <p:sp>
            <p:nvSpPr>
              <p:cNvPr id="3133" name="Text Box 452"/>
              <p:cNvSpPr txBox="1">
                <a:spLocks noChangeArrowheads="1"/>
              </p:cNvSpPr>
              <p:nvPr/>
            </p:nvSpPr>
            <p:spPr bwMode="auto">
              <a:xfrm>
                <a:off x="2652" y="3411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-8</a:t>
                </a:r>
              </a:p>
            </p:txBody>
          </p:sp>
          <p:sp>
            <p:nvSpPr>
              <p:cNvPr id="3134" name="Text Box 453"/>
              <p:cNvSpPr txBox="1">
                <a:spLocks noChangeArrowheads="1"/>
              </p:cNvSpPr>
              <p:nvPr/>
            </p:nvSpPr>
            <p:spPr bwMode="auto">
              <a:xfrm>
                <a:off x="2661" y="3564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-9</a:t>
                </a:r>
              </a:p>
            </p:txBody>
          </p:sp>
          <p:sp>
            <p:nvSpPr>
              <p:cNvPr id="3135" name="Text Box 454"/>
              <p:cNvSpPr txBox="1">
                <a:spLocks noChangeArrowheads="1"/>
              </p:cNvSpPr>
              <p:nvPr/>
            </p:nvSpPr>
            <p:spPr bwMode="auto">
              <a:xfrm>
                <a:off x="2631" y="3720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-10</a:t>
                </a:r>
              </a:p>
            </p:txBody>
          </p:sp>
        </p:grpSp>
        <p:sp>
          <p:nvSpPr>
            <p:cNvPr id="3089" name="Line 459"/>
            <p:cNvSpPr>
              <a:spLocks noChangeShapeType="1"/>
            </p:cNvSpPr>
            <p:nvPr/>
          </p:nvSpPr>
          <p:spPr bwMode="auto">
            <a:xfrm>
              <a:off x="2056" y="1528"/>
              <a:ext cx="3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Line 460"/>
            <p:cNvSpPr>
              <a:spLocks noChangeShapeType="1"/>
            </p:cNvSpPr>
            <p:nvPr/>
          </p:nvSpPr>
          <p:spPr bwMode="auto">
            <a:xfrm>
              <a:off x="4880" y="592"/>
              <a:ext cx="0" cy="3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30" name="Line 462"/>
          <p:cNvSpPr>
            <a:spLocks noChangeShapeType="1"/>
          </p:cNvSpPr>
          <p:nvPr/>
        </p:nvSpPr>
        <p:spPr bwMode="auto">
          <a:xfrm flipV="1">
            <a:off x="6081867" y="3828490"/>
            <a:ext cx="1274764" cy="1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31" name="Text Box 463"/>
          <p:cNvSpPr txBox="1">
            <a:spLocks noChangeArrowheads="1"/>
          </p:cNvSpPr>
          <p:nvPr/>
        </p:nvSpPr>
        <p:spPr bwMode="auto">
          <a:xfrm>
            <a:off x="4872411" y="3046322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-4</a:t>
            </a:r>
          </a:p>
        </p:txBody>
      </p:sp>
      <p:sp>
        <p:nvSpPr>
          <p:cNvPr id="7632" name="Text Box 464"/>
          <p:cNvSpPr txBox="1">
            <a:spLocks noChangeArrowheads="1"/>
          </p:cNvSpPr>
          <p:nvPr/>
        </p:nvSpPr>
        <p:spPr bwMode="auto">
          <a:xfrm>
            <a:off x="4847011" y="3634971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5</a:t>
            </a:r>
          </a:p>
        </p:txBody>
      </p:sp>
      <p:grpSp>
        <p:nvGrpSpPr>
          <p:cNvPr id="6" name="Group 473"/>
          <p:cNvGrpSpPr>
            <a:grpSpLocks/>
          </p:cNvGrpSpPr>
          <p:nvPr/>
        </p:nvGrpSpPr>
        <p:grpSpPr bwMode="auto">
          <a:xfrm>
            <a:off x="6182098" y="2011362"/>
            <a:ext cx="2547938" cy="762000"/>
            <a:chOff x="3674" y="1174"/>
            <a:chExt cx="1605" cy="480"/>
          </a:xfrm>
        </p:grpSpPr>
        <p:sp>
          <p:nvSpPr>
            <p:cNvPr id="3083" name="Line 466"/>
            <p:cNvSpPr>
              <a:spLocks noChangeShapeType="1"/>
            </p:cNvSpPr>
            <p:nvPr/>
          </p:nvSpPr>
          <p:spPr bwMode="auto">
            <a:xfrm flipH="1">
              <a:off x="3674" y="1418"/>
              <a:ext cx="409" cy="236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Text Box 467"/>
            <p:cNvSpPr txBox="1">
              <a:spLocks noChangeArrowheads="1"/>
            </p:cNvSpPr>
            <p:nvPr/>
          </p:nvSpPr>
          <p:spPr bwMode="auto">
            <a:xfrm>
              <a:off x="3911" y="1174"/>
              <a:ext cx="1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3</a:t>
              </a:r>
            </a:p>
          </p:txBody>
        </p:sp>
      </p:grpSp>
      <p:graphicFrame>
        <p:nvGraphicFramePr>
          <p:cNvPr id="7638" name="Object 470"/>
          <p:cNvGraphicFramePr>
            <a:graphicFrameLocks noChangeAspect="1"/>
          </p:cNvGraphicFramePr>
          <p:nvPr/>
        </p:nvGraphicFramePr>
        <p:xfrm>
          <a:off x="3890542" y="2039143"/>
          <a:ext cx="11239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37836" imgH="406224" progId="">
                  <p:embed/>
                </p:oleObj>
              </mc:Choice>
              <mc:Fallback>
                <p:oleObj name="Equation" r:id="rId2" imgW="837836" imgH="406224" progId="">
                  <p:embed/>
                  <p:pic>
                    <p:nvPicPr>
                      <p:cNvPr id="7638" name="Object 4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542" y="2039143"/>
                        <a:ext cx="1123950" cy="5445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39" name="Line 471"/>
          <p:cNvSpPr>
            <a:spLocks noChangeShapeType="1"/>
          </p:cNvSpPr>
          <p:nvPr/>
        </p:nvSpPr>
        <p:spPr bwMode="auto">
          <a:xfrm flipH="1" flipV="1">
            <a:off x="3975473" y="1114425"/>
            <a:ext cx="4595813" cy="3705225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40" name="Line 472"/>
          <p:cNvSpPr>
            <a:spLocks noChangeShapeType="1"/>
          </p:cNvSpPr>
          <p:nvPr/>
        </p:nvSpPr>
        <p:spPr bwMode="auto">
          <a:xfrm>
            <a:off x="6095346" y="2834667"/>
            <a:ext cx="0" cy="9953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7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468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9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dirty="0">
                <a:solidFill>
                  <a:srgbClr val="009DD9"/>
                </a:solidFill>
                <a:latin typeface="Comic Sans MS" panose="030F0702030302020204" pitchFamily="66" charset="0"/>
              </a:rPr>
              <a:t>-</a:t>
            </a:r>
            <a:r>
              <a:rPr lang="en-GB" altLang="en-US" dirty="0">
                <a:latin typeface="Comic Sans MS" panose="030F0702030302020204" pitchFamily="66" charset="0"/>
              </a:rPr>
              <a:t>    x +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69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grpSp>
        <p:nvGrpSpPr>
          <p:cNvPr id="473" name="Group 472"/>
          <p:cNvGrpSpPr/>
          <p:nvPr/>
        </p:nvGrpSpPr>
        <p:grpSpPr>
          <a:xfrm>
            <a:off x="129298" y="4422476"/>
            <a:ext cx="3138487" cy="541604"/>
            <a:chOff x="129298" y="4422476"/>
            <a:chExt cx="3138487" cy="541604"/>
          </a:xfrm>
        </p:grpSpPr>
        <p:sp>
          <p:nvSpPr>
            <p:cNvPr id="474" name="Text Box 456"/>
            <p:cNvSpPr txBox="1">
              <a:spLocks noChangeArrowheads="1"/>
            </p:cNvSpPr>
            <p:nvPr/>
          </p:nvSpPr>
          <p:spPr bwMode="auto">
            <a:xfrm>
              <a:off x="129298" y="4422476"/>
              <a:ext cx="3138487" cy="4616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dirty="0">
                  <a:solidFill>
                    <a:srgbClr val="009DD9"/>
                  </a:solidFill>
                  <a:latin typeface="Comic Sans MS" panose="030F0702030302020204" pitchFamily="66" charset="0"/>
                </a:rPr>
                <a:t>-</a:t>
              </a:r>
              <a:r>
                <a:rPr lang="en-GB" altLang="en-US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  </a:t>
              </a:r>
              <a:r>
                <a:rPr lang="en-GB" alt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altLang="en-US" sz="2200" dirty="0">
                  <a:latin typeface="Comic Sans MS" panose="030F0702030302020204" pitchFamily="66" charset="0"/>
                </a:rPr>
                <a:t>is the </a:t>
              </a:r>
              <a:r>
                <a:rPr lang="en-GB" altLang="en-US" sz="2200" b="1" dirty="0">
                  <a:solidFill>
                    <a:srgbClr val="FF6600"/>
                  </a:solidFill>
                  <a:latin typeface="Comic Sans MS" panose="030F0702030302020204" pitchFamily="66" charset="0"/>
                </a:rPr>
                <a:t>gradient</a:t>
              </a:r>
              <a:r>
                <a:rPr lang="en-GB" altLang="en-US" sz="2200" dirty="0">
                  <a:latin typeface="Comic Sans MS" panose="030F0702030302020204" pitchFamily="66" charset="0"/>
                </a:rPr>
                <a:t>.</a:t>
              </a:r>
            </a:p>
          </p:txBody>
        </p:sp>
        <p:grpSp>
          <p:nvGrpSpPr>
            <p:cNvPr id="475" name="Group 474"/>
            <p:cNvGrpSpPr/>
            <p:nvPr/>
          </p:nvGrpSpPr>
          <p:grpSpPr>
            <a:xfrm>
              <a:off x="561482" y="4426946"/>
              <a:ext cx="312214" cy="537134"/>
              <a:chOff x="2972458" y="6020297"/>
              <a:chExt cx="312214" cy="537134"/>
            </a:xfrm>
          </p:grpSpPr>
          <p:sp>
            <p:nvSpPr>
              <p:cNvPr id="476" name="Rectangle 475"/>
              <p:cNvSpPr/>
              <p:nvPr/>
            </p:nvSpPr>
            <p:spPr>
              <a:xfrm>
                <a:off x="2991002" y="6020297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4</a:t>
                </a:r>
                <a:endParaRPr lang="en-GB" sz="1400" dirty="0"/>
              </a:p>
            </p:txBody>
          </p:sp>
          <p:sp>
            <p:nvSpPr>
              <p:cNvPr id="477" name="Rectangle 476"/>
              <p:cNvSpPr/>
              <p:nvPr/>
            </p:nvSpPr>
            <p:spPr>
              <a:xfrm>
                <a:off x="2972458" y="6249654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5</a:t>
                </a:r>
                <a:endParaRPr lang="en-GB" sz="1400" dirty="0"/>
              </a:p>
            </p:txBody>
          </p:sp>
          <p:cxnSp>
            <p:nvCxnSpPr>
              <p:cNvPr id="478" name="Straight Connector 477"/>
              <p:cNvCxnSpPr/>
              <p:nvPr/>
            </p:nvCxnSpPr>
            <p:spPr>
              <a:xfrm>
                <a:off x="3006074" y="6271898"/>
                <a:ext cx="263525" cy="0"/>
              </a:xfrm>
              <a:prstGeom prst="line">
                <a:avLst/>
              </a:prstGeom>
              <a:ln w="19050">
                <a:solidFill>
                  <a:srgbClr val="009DD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9" name="Group 478"/>
          <p:cNvGrpSpPr/>
          <p:nvPr/>
        </p:nvGrpSpPr>
        <p:grpSpPr>
          <a:xfrm>
            <a:off x="2103411" y="1234917"/>
            <a:ext cx="312214" cy="537134"/>
            <a:chOff x="2918670" y="5966509"/>
            <a:chExt cx="312214" cy="537134"/>
          </a:xfrm>
        </p:grpSpPr>
        <p:sp>
          <p:nvSpPr>
            <p:cNvPr id="480" name="Rectangle 479"/>
            <p:cNvSpPr/>
            <p:nvPr/>
          </p:nvSpPr>
          <p:spPr>
            <a:xfrm>
              <a:off x="2937214" y="5966509"/>
              <a:ext cx="293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4</a:t>
              </a:r>
              <a:endParaRPr lang="en-GB" sz="1400" dirty="0"/>
            </a:p>
          </p:txBody>
        </p:sp>
        <p:sp>
          <p:nvSpPr>
            <p:cNvPr id="481" name="Rectangle 480"/>
            <p:cNvSpPr/>
            <p:nvPr/>
          </p:nvSpPr>
          <p:spPr>
            <a:xfrm>
              <a:off x="2918670" y="6195866"/>
              <a:ext cx="293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5</a:t>
              </a:r>
              <a:endParaRPr lang="en-GB" sz="1400" dirty="0"/>
            </a:p>
          </p:txBody>
        </p:sp>
        <p:cxnSp>
          <p:nvCxnSpPr>
            <p:cNvPr id="482" name="Straight Connector 481"/>
            <p:cNvCxnSpPr/>
            <p:nvPr/>
          </p:nvCxnSpPr>
          <p:spPr>
            <a:xfrm>
              <a:off x="2952286" y="6218110"/>
              <a:ext cx="263525" cy="0"/>
            </a:xfrm>
            <a:prstGeom prst="line">
              <a:avLst/>
            </a:prstGeom>
            <a:ln w="19050">
              <a:solidFill>
                <a:srgbClr val="009DD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3" name="TextBox 482"/>
          <p:cNvSpPr txBox="1"/>
          <p:nvPr/>
        </p:nvSpPr>
        <p:spPr>
          <a:xfrm>
            <a:off x="5950340" y="267839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8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-4</a:t>
            </a:r>
          </a:p>
        </p:txBody>
      </p:sp>
      <p:sp>
        <p:nvSpPr>
          <p:cNvPr id="48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5</a:t>
            </a:r>
          </a:p>
        </p:txBody>
      </p:sp>
      <p:sp>
        <p:nvSpPr>
          <p:cNvPr id="487" name="TextBox 486"/>
          <p:cNvSpPr txBox="1"/>
          <p:nvPr/>
        </p:nvSpPr>
        <p:spPr>
          <a:xfrm>
            <a:off x="7193131" y="368156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88" name="Rectangle 487">
            <a:hlinkClick r:id="rId4"/>
            <a:extLst>
              <a:ext uri="{FF2B5EF4-FFF2-40B4-BE49-F238E27FC236}">
                <a16:creationId xmlns:a16="http://schemas.microsoft.com/office/drawing/2014/main" id="{666B70CA-5D4D-458D-8F09-CB5A5FE07C2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9" name="Rectangle 488">
            <a:hlinkClick r:id="rId4"/>
            <a:extLst>
              <a:ext uri="{FF2B5EF4-FFF2-40B4-BE49-F238E27FC236}">
                <a16:creationId xmlns:a16="http://schemas.microsoft.com/office/drawing/2014/main" id="{DAA034BB-A359-4EFF-B383-FC4BB02A44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61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0" grpId="0" animBg="1"/>
      <p:bldP spid="7631" grpId="0" autoUpdateAnimBg="0"/>
      <p:bldP spid="7632" grpId="0" autoUpdateAnimBg="0"/>
      <p:bldP spid="7639" grpId="0" animBg="1"/>
      <p:bldP spid="7640" grpId="0" animBg="1"/>
      <p:bldP spid="467" grpId="0" animBg="1"/>
      <p:bldP spid="469" grpId="0" animBg="1" autoUpdateAnimBg="0"/>
      <p:bldP spid="471" grpId="0" animBg="1"/>
      <p:bldP spid="472" grpId="0" animBg="1"/>
      <p:bldP spid="483" grpId="0"/>
      <p:bldP spid="485" grpId="0" autoUpdateAnimBg="0"/>
      <p:bldP spid="486" grpId="0" autoUpdateAnimBg="0"/>
      <p:bldP spid="4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1138"/>
            <a:ext cx="8229600" cy="420687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8955" y="1013827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coordinates </a:t>
            </a:r>
            <a:r>
              <a:rPr lang="en-GB" sz="2400" b="1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+mn-lt"/>
              </a:rPr>
              <a:t> and </a:t>
            </a:r>
            <a:r>
              <a:rPr lang="en-GB" sz="2400" b="1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+mn-lt"/>
              </a:rPr>
              <a:t> of any point on a line are linked by an equation,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equation of the line</a:t>
            </a:r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508830" y="3030051"/>
            <a:ext cx="8299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a point Q lies on a line L then the coordinates of Q satisfy the equation of L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22002" y="4470211"/>
            <a:ext cx="84247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the coordinates of any point Q satisfy the equation of a line L, then the point Q lies on L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905" y="2319263"/>
            <a:ext cx="2736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means that:</a:t>
            </a:r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58DF8B40-0AC1-4AE6-B2E9-7189D65FC32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E2D2665D-8DD1-4C6D-BE3F-757CA54A38E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1775"/>
            <a:ext cx="8229600" cy="420688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1460881" y="1379010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Gradient-intercept form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97679" y="726299"/>
            <a:ext cx="828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a line can be written in different forms: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460881" y="221090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D674DBDB-6785-4F87-8E18-9257FFB2D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882" y="3042802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Point-gradient form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A15A72C5-ECA9-4645-8ABD-98C0ACABF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76" y="3957669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A straight line can be defined by: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DD45B886-1901-43CA-AF74-750359264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101" y="4980611"/>
            <a:ext cx="7407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one point on the line and the gradient of the line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5E1F2029-D426-4896-A607-56057A714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5556675"/>
            <a:ext cx="3520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two points on the line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01D75D8F-E20C-43D8-8A9C-D96CC043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4475761"/>
            <a:ext cx="6795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the y-intercept and the gradient of the line</a:t>
            </a: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3DD94F1E-0BD8-4054-A230-DE45D69E386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1FD08262-7FA0-4A07-8181-C2720EF097F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8" grpId="0"/>
      <p:bldP spid="19" grpId="0"/>
      <p:bldP spid="12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6525"/>
            <a:ext cx="8229600" cy="979488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173447" y="1421366"/>
            <a:ext cx="707707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equation of a straight line can be written in the form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 </a:t>
            </a:r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latin typeface="Times New Roman" pitchFamily="18" charset="0"/>
              </a:rPr>
              <a:t>,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where</a:t>
            </a:r>
          </a:p>
          <a:p>
            <a:pPr marL="266700" indent="-266700">
              <a:buBlip>
                <a:blip r:embed="rId3"/>
              </a:buBlip>
            </a:pP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gradient</a:t>
            </a:r>
          </a:p>
          <a:p>
            <a:pPr marL="266700" indent="-266700">
              <a:buBlip>
                <a:blip r:embed="rId3"/>
              </a:buBlip>
            </a:pPr>
            <a:r>
              <a:rPr lang="en-GB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+mn-lt"/>
              </a:rPr>
              <a:t>is the </a:t>
            </a:r>
            <a:r>
              <a:rPr lang="en-GB" sz="24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-intercept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27508" y="3389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 </a:t>
            </a:r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latin typeface="Times New Roman" pitchFamily="18" charset="0"/>
              </a:rPr>
              <a:t>,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the </a:t>
            </a:r>
            <a:r>
              <a:rPr lang="en-GB" sz="2400" b="1" dirty="0">
                <a:latin typeface="+mn-lt"/>
              </a:rPr>
              <a:t>gradient-intercept form </a:t>
            </a:r>
            <a:r>
              <a:rPr lang="en-GB" sz="2400" dirty="0">
                <a:latin typeface="+mn-lt"/>
              </a:rPr>
              <a:t>of the straight line equation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BBC16C-3D39-4544-BFAC-19B7F62DCCE3}"/>
              </a:ext>
            </a:extLst>
          </p:cNvPr>
          <p:cNvSpPr/>
          <p:nvPr/>
        </p:nvSpPr>
        <p:spPr>
          <a:xfrm>
            <a:off x="457200" y="4295889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To write the equation in this form we just need to know: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096835-789B-4FD7-9D5C-2593DF815EC9}"/>
              </a:ext>
            </a:extLst>
          </p:cNvPr>
          <p:cNvSpPr/>
          <p:nvPr/>
        </p:nvSpPr>
        <p:spPr>
          <a:xfrm>
            <a:off x="2082798" y="489526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endParaRPr lang="en-GB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099A96-E9D8-49FC-A671-7E6ECF505839}"/>
              </a:ext>
            </a:extLst>
          </p:cNvPr>
          <p:cNvSpPr/>
          <p:nvPr/>
        </p:nvSpPr>
        <p:spPr>
          <a:xfrm>
            <a:off x="2590800" y="4932475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b="1" dirty="0">
                <a:latin typeface="+mn-lt"/>
              </a:rPr>
              <a:t>gradient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A2D60A-6618-41C9-8A65-C8B68DBFF1E8}"/>
              </a:ext>
            </a:extLst>
          </p:cNvPr>
          <p:cNvSpPr/>
          <p:nvPr/>
        </p:nvSpPr>
        <p:spPr>
          <a:xfrm>
            <a:off x="2069541" y="5544175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endParaRPr lang="en-GB" sz="2400" dirty="0">
              <a:solidFill>
                <a:srgbClr val="0000CC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D57AE6-2315-48B8-B6C8-2FFC4F13B767}"/>
              </a:ext>
            </a:extLst>
          </p:cNvPr>
          <p:cNvSpPr/>
          <p:nvPr/>
        </p:nvSpPr>
        <p:spPr>
          <a:xfrm>
            <a:off x="2577543" y="5581384"/>
            <a:ext cx="2475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b="1" dirty="0">
                <a:latin typeface="+mn-lt"/>
              </a:rPr>
              <a:t>y-intercept</a:t>
            </a:r>
            <a:endParaRPr lang="en-GB" sz="2400" dirty="0">
              <a:latin typeface="+mn-lt"/>
            </a:endParaRP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4ADE9B1E-FD26-4A39-B95D-4B91998D92A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3548CDE-FA21-4042-AFC1-C5385D34217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4" grpId="0"/>
      <p:bldP spid="16" grpId="0"/>
      <p:bldP spid="2" grpId="0"/>
      <p:bldP spid="3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457200" y="3058259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mx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c</a:t>
            </a:r>
            <a:endParaRPr lang="en-GB" sz="2400" dirty="0"/>
          </a:p>
        </p:txBody>
      </p:sp>
      <p:graphicFrame>
        <p:nvGraphicFramePr>
          <p:cNvPr id="7362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664976"/>
              </p:ext>
            </p:extLst>
          </p:nvPr>
        </p:nvGraphicFramePr>
        <p:xfrm>
          <a:off x="4069224" y="4747682"/>
          <a:ext cx="1358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58310" imgH="723586" progId="">
                  <p:embed/>
                </p:oleObj>
              </mc:Choice>
              <mc:Fallback>
                <p:oleObj name="Equation" r:id="rId3" imgW="1358310" imgH="723586" progId="">
                  <p:embed/>
                  <p:pic>
                    <p:nvPicPr>
                      <p:cNvPr id="7362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9224" y="4747682"/>
                        <a:ext cx="1358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32381" y="1989617"/>
            <a:ext cx="7077075" cy="850900"/>
            <a:chOff x="651" y="2483"/>
            <a:chExt cx="4458" cy="536"/>
          </a:xfrm>
        </p:grpSpPr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651" y="2483"/>
              <a:ext cx="4458" cy="53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2400" dirty="0">
                  <a:latin typeface="+mn-lt"/>
                </a:rPr>
                <a:t>A line passes through the point (0, –4) and has a gradient of   . What is the equation of the line?</a:t>
              </a:r>
            </a:p>
          </p:txBody>
        </p:sp>
        <p:graphicFrame>
          <p:nvGraphicFramePr>
            <p:cNvPr id="10243" name="Object 14"/>
            <p:cNvGraphicFramePr>
              <a:graphicFrameLocks noChangeAspect="1"/>
            </p:cNvGraphicFramePr>
            <p:nvPr/>
          </p:nvGraphicFramePr>
          <p:xfrm>
            <a:off x="1837" y="2750"/>
            <a:ext cx="12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90417" imgH="380835" progId="">
                    <p:embed/>
                  </p:oleObj>
                </mc:Choice>
                <mc:Fallback>
                  <p:oleObj name="Equation" r:id="rId5" imgW="190417" imgH="380835" progId="">
                    <p:embed/>
                    <p:pic>
                      <p:nvPicPr>
                        <p:cNvPr id="10243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750"/>
                          <a:ext cx="12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Rectangle 3"/>
          <p:cNvSpPr/>
          <p:nvPr/>
        </p:nvSpPr>
        <p:spPr>
          <a:xfrm>
            <a:off x="875509" y="5240750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c</a:t>
            </a:r>
            <a:r>
              <a:rPr lang="en-GB" sz="2400" dirty="0"/>
              <a:t> = –4 </a:t>
            </a:r>
          </a:p>
        </p:txBody>
      </p:sp>
      <p:graphicFrame>
        <p:nvGraphicFramePr>
          <p:cNvPr id="1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602833"/>
              </p:ext>
            </p:extLst>
          </p:nvPr>
        </p:nvGraphicFramePr>
        <p:xfrm>
          <a:off x="921002" y="4607017"/>
          <a:ext cx="723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23586" imgH="380835" progId="">
                  <p:embed/>
                </p:oleObj>
              </mc:Choice>
              <mc:Fallback>
                <p:oleObj name="Equation" r:id="rId7" imgW="723586" imgH="380835" progId="">
                  <p:embed/>
                  <p:pic>
                    <p:nvPicPr>
                      <p:cNvPr id="1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002" y="4607017"/>
                        <a:ext cx="723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3851315"/>
            <a:ext cx="5995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write the equation of the line as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8893" y="1308926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  <a:r>
              <a:rPr lang="en-GB" dirty="0">
                <a:latin typeface="+mn-lt"/>
              </a:rPr>
              <a:t> 1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24AF86B3-1678-42E4-B69F-0E9228A2C35C}"/>
              </a:ext>
            </a:extLst>
          </p:cNvPr>
          <p:cNvSpPr txBox="1">
            <a:spLocks noChangeArrowheads="1"/>
          </p:cNvSpPr>
          <p:nvPr/>
        </p:nvSpPr>
        <p:spPr>
          <a:xfrm>
            <a:off x="256119" y="136525"/>
            <a:ext cx="8229600" cy="9793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76DC5CEA-CB38-45CC-A290-4971C3229B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9"/>
            <a:extLst>
              <a:ext uri="{FF2B5EF4-FFF2-40B4-BE49-F238E27FC236}">
                <a16:creationId xmlns:a16="http://schemas.microsoft.com/office/drawing/2014/main" id="{E90D6A86-640F-4AA8-870F-DA93661F227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5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457200" y="3058259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mx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c</a:t>
            </a:r>
            <a:endParaRPr lang="en-GB" sz="2400" dirty="0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832381" y="1989617"/>
            <a:ext cx="707707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Find the equation of the line with gradient 3 and passing through the point (0, –5)</a:t>
            </a:r>
          </a:p>
        </p:txBody>
      </p:sp>
      <p:sp>
        <p:nvSpPr>
          <p:cNvPr id="4" name="Rectangle 3"/>
          <p:cNvSpPr/>
          <p:nvPr/>
        </p:nvSpPr>
        <p:spPr>
          <a:xfrm>
            <a:off x="875509" y="5240750"/>
            <a:ext cx="103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c</a:t>
            </a:r>
            <a:r>
              <a:rPr lang="en-GB" sz="2400" dirty="0"/>
              <a:t> = –5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3851315"/>
            <a:ext cx="5995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write the equation of the line as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8893" y="1308926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E</a:t>
            </a:r>
            <a:r>
              <a:rPr lang="en-GB" sz="2400" dirty="0">
                <a:latin typeface="+mn-lt"/>
              </a:rPr>
              <a:t>xample 2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24AF86B3-1678-42E4-B69F-0E9228A2C35C}"/>
              </a:ext>
            </a:extLst>
          </p:cNvPr>
          <p:cNvSpPr txBox="1">
            <a:spLocks noChangeArrowheads="1"/>
          </p:cNvSpPr>
          <p:nvPr/>
        </p:nvSpPr>
        <p:spPr>
          <a:xfrm>
            <a:off x="256119" y="136525"/>
            <a:ext cx="8229600" cy="9793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E827C9-D2BF-4076-A59D-C5ADC7D7C486}"/>
              </a:ext>
            </a:extLst>
          </p:cNvPr>
          <p:cNvSpPr/>
          <p:nvPr/>
        </p:nvSpPr>
        <p:spPr>
          <a:xfrm>
            <a:off x="875509" y="4747682"/>
            <a:ext cx="965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m</a:t>
            </a:r>
            <a:r>
              <a:rPr lang="en-GB" sz="2400" dirty="0"/>
              <a:t> = 3 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FB14E33D-2742-49D4-8C2B-07377BD28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832" y="4779085"/>
            <a:ext cx="19468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i="1" dirty="0">
                <a:solidFill>
                  <a:srgbClr val="FF6600"/>
                </a:solidFill>
              </a:rPr>
              <a:t>y</a:t>
            </a:r>
            <a:r>
              <a:rPr lang="en-GB" sz="2800" dirty="0">
                <a:solidFill>
                  <a:srgbClr val="FF6600"/>
                </a:solidFill>
              </a:rPr>
              <a:t> = 3</a:t>
            </a:r>
            <a:r>
              <a:rPr lang="en-GB" sz="2800" i="1" dirty="0">
                <a:solidFill>
                  <a:srgbClr val="FF6600"/>
                </a:solidFill>
              </a:rPr>
              <a:t>x</a:t>
            </a:r>
            <a:r>
              <a:rPr lang="en-GB" sz="2800" dirty="0">
                <a:solidFill>
                  <a:srgbClr val="FF6600"/>
                </a:solidFill>
              </a:rPr>
              <a:t> – 5 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99F2AA56-2843-4C27-8AC0-2374B7B472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3B6378AF-AE41-40E5-B788-33E788FBA3F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9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4" grpId="0"/>
      <p:bldP spid="5" grpId="0"/>
      <p:bldP spid="6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0"/>
          <p:cNvGrpSpPr>
            <a:grpSpLocks/>
          </p:cNvGrpSpPr>
          <p:nvPr/>
        </p:nvGrpSpPr>
        <p:grpSpPr bwMode="auto">
          <a:xfrm>
            <a:off x="174625" y="469108"/>
            <a:ext cx="8664575" cy="6051550"/>
            <a:chOff x="122" y="288"/>
            <a:chExt cx="5458" cy="3812"/>
          </a:xfrm>
        </p:grpSpPr>
        <p:grpSp>
          <p:nvGrpSpPr>
            <p:cNvPr id="6159" name="Group 459"/>
            <p:cNvGrpSpPr>
              <a:grpSpLocks/>
            </p:cNvGrpSpPr>
            <p:nvPr/>
          </p:nvGrpSpPr>
          <p:grpSpPr bwMode="auto">
            <a:xfrm>
              <a:off x="122" y="288"/>
              <a:ext cx="5458" cy="3812"/>
              <a:chOff x="122" y="288"/>
              <a:chExt cx="5458" cy="3812"/>
            </a:xfrm>
          </p:grpSpPr>
          <p:grpSp>
            <p:nvGrpSpPr>
              <p:cNvPr id="6161" name="Group 6"/>
              <p:cNvGrpSpPr>
                <a:grpSpLocks/>
              </p:cNvGrpSpPr>
              <p:nvPr/>
            </p:nvGrpSpPr>
            <p:grpSpPr bwMode="auto">
              <a:xfrm>
                <a:off x="2016" y="288"/>
                <a:ext cx="3564" cy="3558"/>
                <a:chOff x="1064" y="316"/>
                <a:chExt cx="3564" cy="3558"/>
              </a:xfrm>
            </p:grpSpPr>
            <p:grpSp>
              <p:nvGrpSpPr>
                <p:cNvPr id="6166" name="Group 7"/>
                <p:cNvGrpSpPr>
                  <a:grpSpLocks/>
                </p:cNvGrpSpPr>
                <p:nvPr/>
              </p:nvGrpSpPr>
              <p:grpSpPr bwMode="auto">
                <a:xfrm>
                  <a:off x="1244" y="616"/>
                  <a:ext cx="3140" cy="3140"/>
                  <a:chOff x="1244" y="616"/>
                  <a:chExt cx="3140" cy="3140"/>
                </a:xfrm>
              </p:grpSpPr>
              <p:grpSp>
                <p:nvGrpSpPr>
                  <p:cNvPr id="6211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1244" y="616"/>
                    <a:ext cx="3140" cy="3140"/>
                    <a:chOff x="773" y="1401"/>
                    <a:chExt cx="3140" cy="3140"/>
                  </a:xfrm>
                </p:grpSpPr>
                <p:sp>
                  <p:nvSpPr>
                    <p:cNvPr id="6214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5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6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7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8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9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0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1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2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3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4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5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6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7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8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0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1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4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5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0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1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2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3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4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5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6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7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8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9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0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1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2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3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4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5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6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7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8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9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0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1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2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3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4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6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7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8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0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1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2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3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4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9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0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1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2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3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4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5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6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7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8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9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0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1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2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3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4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5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6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7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8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9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0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1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2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3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4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5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6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7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8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9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0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1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2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3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4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5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6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7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8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9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0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1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2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3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4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5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6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7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8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9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0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1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2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3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4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5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6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7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8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9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0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1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2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3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4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5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6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7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8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9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0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1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2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3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4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5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6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7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8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9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0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1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2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3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4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5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6" name="Rectangl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7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8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9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0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1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2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3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4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5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6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7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8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9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0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1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2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3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4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5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6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7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8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9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0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1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2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3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4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5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6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7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8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9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0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1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2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3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4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5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6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7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8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9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0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1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2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3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4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5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6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7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8" name="Rectangle 2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9" name="Rectangle 2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0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1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2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3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4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5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6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7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8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9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0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1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2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3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4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5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6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7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8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9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0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1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2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3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4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5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6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7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8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9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0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1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2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3" name="Rectangl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4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5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6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7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8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9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0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1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2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3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4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5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6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7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8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9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0" name="Rectangl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1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2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3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4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5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6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7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8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9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0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1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2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3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4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5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6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7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8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9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0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1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2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3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4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5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6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7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8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9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0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1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2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3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4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5" name="Rectangle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6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7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8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9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0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1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2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3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4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5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6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7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8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9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0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1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2" name="Rectangle 3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3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4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5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6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7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8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9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0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1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2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3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4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5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6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7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8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9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0" name="Rectangl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1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2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3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4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5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6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7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8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9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0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1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2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3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4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5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6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7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8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9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0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1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2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3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4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5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6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7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8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9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0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1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2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3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4" name="Rectangle 3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5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6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7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8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9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0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1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2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3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4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5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6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7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8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9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0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1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2" name="Rectangle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3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4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5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6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7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8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9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0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1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2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3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4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5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6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7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8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9" name="Rectangle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0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1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2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3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</p:grpSp>
              <p:sp>
                <p:nvSpPr>
                  <p:cNvPr id="6212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2814" y="616"/>
                    <a:ext cx="0" cy="31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3" name="Line 410"/>
                  <p:cNvSpPr>
                    <a:spLocks noChangeShapeType="1"/>
                  </p:cNvSpPr>
                  <p:nvPr/>
                </p:nvSpPr>
                <p:spPr bwMode="auto">
                  <a:xfrm>
                    <a:off x="1244" y="2186"/>
                    <a:ext cx="314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167" name="Text Box 411"/>
                <p:cNvSpPr txBox="1">
                  <a:spLocks noChangeArrowheads="1"/>
                </p:cNvSpPr>
                <p:nvPr/>
              </p:nvSpPr>
              <p:spPr bwMode="auto">
                <a:xfrm>
                  <a:off x="2696" y="2212"/>
                  <a:ext cx="1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en-US"/>
                </a:p>
              </p:txBody>
            </p:sp>
            <p:sp>
              <p:nvSpPr>
                <p:cNvPr id="6168" name="Text Box 412"/>
                <p:cNvSpPr txBox="1">
                  <a:spLocks noChangeArrowheads="1"/>
                </p:cNvSpPr>
                <p:nvPr/>
              </p:nvSpPr>
              <p:spPr bwMode="auto">
                <a:xfrm>
                  <a:off x="2691" y="2160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0</a:t>
                  </a:r>
                </a:p>
              </p:txBody>
            </p:sp>
            <p:sp>
              <p:nvSpPr>
                <p:cNvPr id="6169" name="Text Box 413"/>
                <p:cNvSpPr txBox="1">
                  <a:spLocks noChangeArrowheads="1"/>
                </p:cNvSpPr>
                <p:nvPr/>
              </p:nvSpPr>
              <p:spPr bwMode="auto">
                <a:xfrm>
                  <a:off x="2860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  <p:sp>
              <p:nvSpPr>
                <p:cNvPr id="6170" name="Text Box 414"/>
                <p:cNvSpPr txBox="1">
                  <a:spLocks noChangeArrowheads="1"/>
                </p:cNvSpPr>
                <p:nvPr/>
              </p:nvSpPr>
              <p:spPr bwMode="auto">
                <a:xfrm>
                  <a:off x="3012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  <p:sp>
              <p:nvSpPr>
                <p:cNvPr id="6171" name="Text Box 415"/>
                <p:cNvSpPr txBox="1">
                  <a:spLocks noChangeArrowheads="1"/>
                </p:cNvSpPr>
                <p:nvPr/>
              </p:nvSpPr>
              <p:spPr bwMode="auto">
                <a:xfrm>
                  <a:off x="3172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  <p:sp>
              <p:nvSpPr>
                <p:cNvPr id="6172" name="Text Box 416"/>
                <p:cNvSpPr txBox="1">
                  <a:spLocks noChangeArrowheads="1"/>
                </p:cNvSpPr>
                <p:nvPr/>
              </p:nvSpPr>
              <p:spPr bwMode="auto">
                <a:xfrm>
                  <a:off x="3316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4</a:t>
                  </a:r>
                </a:p>
              </p:txBody>
            </p:sp>
            <p:sp>
              <p:nvSpPr>
                <p:cNvPr id="6173" name="Text Box 417"/>
                <p:cNvSpPr txBox="1">
                  <a:spLocks noChangeArrowheads="1"/>
                </p:cNvSpPr>
                <p:nvPr/>
              </p:nvSpPr>
              <p:spPr bwMode="auto">
                <a:xfrm>
                  <a:off x="3468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5</a:t>
                  </a:r>
                </a:p>
              </p:txBody>
            </p:sp>
            <p:sp>
              <p:nvSpPr>
                <p:cNvPr id="6174" name="Text Box 418"/>
                <p:cNvSpPr txBox="1">
                  <a:spLocks noChangeArrowheads="1"/>
                </p:cNvSpPr>
                <p:nvPr/>
              </p:nvSpPr>
              <p:spPr bwMode="auto">
                <a:xfrm>
                  <a:off x="3636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6</a:t>
                  </a:r>
                </a:p>
              </p:txBody>
            </p:sp>
            <p:sp>
              <p:nvSpPr>
                <p:cNvPr id="6175" name="Text Box 419"/>
                <p:cNvSpPr txBox="1">
                  <a:spLocks noChangeArrowheads="1"/>
                </p:cNvSpPr>
                <p:nvPr/>
              </p:nvSpPr>
              <p:spPr bwMode="auto">
                <a:xfrm>
                  <a:off x="3788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7</a:t>
                  </a:r>
                </a:p>
              </p:txBody>
            </p:sp>
            <p:sp>
              <p:nvSpPr>
                <p:cNvPr id="6176" name="Text Box 420"/>
                <p:cNvSpPr txBox="1">
                  <a:spLocks noChangeArrowheads="1"/>
                </p:cNvSpPr>
                <p:nvPr/>
              </p:nvSpPr>
              <p:spPr bwMode="auto">
                <a:xfrm>
                  <a:off x="3936" y="217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8</a:t>
                  </a:r>
                </a:p>
              </p:txBody>
            </p:sp>
            <p:sp>
              <p:nvSpPr>
                <p:cNvPr id="6177" name="Text Box 421"/>
                <p:cNvSpPr txBox="1">
                  <a:spLocks noChangeArrowheads="1"/>
                </p:cNvSpPr>
                <p:nvPr/>
              </p:nvSpPr>
              <p:spPr bwMode="auto">
                <a:xfrm>
                  <a:off x="4096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9</a:t>
                  </a:r>
                </a:p>
              </p:txBody>
            </p:sp>
            <p:sp>
              <p:nvSpPr>
                <p:cNvPr id="6178" name="Text Box 422"/>
                <p:cNvSpPr txBox="1">
                  <a:spLocks noChangeArrowheads="1"/>
                </p:cNvSpPr>
                <p:nvPr/>
              </p:nvSpPr>
              <p:spPr bwMode="auto">
                <a:xfrm>
                  <a:off x="4236" y="2168"/>
                  <a:ext cx="228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10</a:t>
                  </a:r>
                </a:p>
              </p:txBody>
            </p:sp>
            <p:sp>
              <p:nvSpPr>
                <p:cNvPr id="6179" name="Text Box 423"/>
                <p:cNvSpPr txBox="1">
                  <a:spLocks noChangeArrowheads="1"/>
                </p:cNvSpPr>
                <p:nvPr/>
              </p:nvSpPr>
              <p:spPr bwMode="auto">
                <a:xfrm>
                  <a:off x="1240" y="2172"/>
                  <a:ext cx="22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-9</a:t>
                  </a:r>
                </a:p>
              </p:txBody>
            </p:sp>
            <p:sp>
              <p:nvSpPr>
                <p:cNvPr id="6180" name="Text Box 424"/>
                <p:cNvSpPr txBox="1">
                  <a:spLocks noChangeArrowheads="1"/>
                </p:cNvSpPr>
                <p:nvPr/>
              </p:nvSpPr>
              <p:spPr bwMode="auto">
                <a:xfrm>
                  <a:off x="1408" y="2172"/>
                  <a:ext cx="216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-8</a:t>
                  </a:r>
                </a:p>
              </p:txBody>
            </p:sp>
            <p:sp>
              <p:nvSpPr>
                <p:cNvPr id="6181" name="Text Box 425"/>
                <p:cNvSpPr txBox="1">
                  <a:spLocks noChangeArrowheads="1"/>
                </p:cNvSpPr>
                <p:nvPr/>
              </p:nvSpPr>
              <p:spPr bwMode="auto">
                <a:xfrm>
                  <a:off x="1560" y="2176"/>
                  <a:ext cx="200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-7</a:t>
                  </a:r>
                </a:p>
              </p:txBody>
            </p:sp>
            <p:sp>
              <p:nvSpPr>
                <p:cNvPr id="6182" name="Text Box 426"/>
                <p:cNvSpPr txBox="1">
                  <a:spLocks noChangeArrowheads="1"/>
                </p:cNvSpPr>
                <p:nvPr/>
              </p:nvSpPr>
              <p:spPr bwMode="auto">
                <a:xfrm>
                  <a:off x="1724" y="2172"/>
                  <a:ext cx="228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-6</a:t>
                  </a:r>
                </a:p>
              </p:txBody>
            </p:sp>
            <p:sp>
              <p:nvSpPr>
                <p:cNvPr id="6183" name="Text Box 427"/>
                <p:cNvSpPr txBox="1">
                  <a:spLocks noChangeArrowheads="1"/>
                </p:cNvSpPr>
                <p:nvPr/>
              </p:nvSpPr>
              <p:spPr bwMode="auto">
                <a:xfrm>
                  <a:off x="1868" y="2176"/>
                  <a:ext cx="236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-5</a:t>
                  </a:r>
                </a:p>
              </p:txBody>
            </p:sp>
            <p:sp>
              <p:nvSpPr>
                <p:cNvPr id="6184" name="Text Box 428"/>
                <p:cNvSpPr txBox="1">
                  <a:spLocks noChangeArrowheads="1"/>
                </p:cNvSpPr>
                <p:nvPr/>
              </p:nvSpPr>
              <p:spPr bwMode="auto">
                <a:xfrm>
                  <a:off x="2032" y="2172"/>
                  <a:ext cx="228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-4</a:t>
                  </a:r>
                </a:p>
              </p:txBody>
            </p:sp>
            <p:sp>
              <p:nvSpPr>
                <p:cNvPr id="6185" name="Text Box 429"/>
                <p:cNvSpPr txBox="1">
                  <a:spLocks noChangeArrowheads="1"/>
                </p:cNvSpPr>
                <p:nvPr/>
              </p:nvSpPr>
              <p:spPr bwMode="auto">
                <a:xfrm>
                  <a:off x="2188" y="2172"/>
                  <a:ext cx="240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-3</a:t>
                  </a:r>
                </a:p>
              </p:txBody>
            </p:sp>
            <p:sp>
              <p:nvSpPr>
                <p:cNvPr id="6186" name="Text Box 430"/>
                <p:cNvSpPr txBox="1">
                  <a:spLocks noChangeArrowheads="1"/>
                </p:cNvSpPr>
                <p:nvPr/>
              </p:nvSpPr>
              <p:spPr bwMode="auto">
                <a:xfrm>
                  <a:off x="2344" y="2172"/>
                  <a:ext cx="2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-2</a:t>
                  </a:r>
                </a:p>
              </p:txBody>
            </p:sp>
            <p:sp>
              <p:nvSpPr>
                <p:cNvPr id="6187" name="Text Box 431"/>
                <p:cNvSpPr txBox="1">
                  <a:spLocks noChangeArrowheads="1"/>
                </p:cNvSpPr>
                <p:nvPr/>
              </p:nvSpPr>
              <p:spPr bwMode="auto">
                <a:xfrm>
                  <a:off x="2520" y="2176"/>
                  <a:ext cx="2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</a:t>
                  </a:r>
                </a:p>
              </p:txBody>
            </p:sp>
            <p:sp>
              <p:nvSpPr>
                <p:cNvPr id="6188" name="Text Box 432"/>
                <p:cNvSpPr txBox="1">
                  <a:spLocks noChangeArrowheads="1"/>
                </p:cNvSpPr>
                <p:nvPr/>
              </p:nvSpPr>
              <p:spPr bwMode="auto">
                <a:xfrm>
                  <a:off x="1064" y="2168"/>
                  <a:ext cx="24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-10</a:t>
                  </a:r>
                </a:p>
              </p:txBody>
            </p:sp>
            <p:sp>
              <p:nvSpPr>
                <p:cNvPr id="6189" name="Text Box 433"/>
                <p:cNvSpPr txBox="1">
                  <a:spLocks noChangeArrowheads="1"/>
                </p:cNvSpPr>
                <p:nvPr/>
              </p:nvSpPr>
              <p:spPr bwMode="auto">
                <a:xfrm>
                  <a:off x="4424" y="2068"/>
                  <a:ext cx="2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2000">
                      <a:latin typeface="Comic Sans MS" panose="030F0702030302020204" pitchFamily="66" charset="0"/>
                    </a:rPr>
                    <a:t>x</a:t>
                  </a:r>
                </a:p>
              </p:txBody>
            </p:sp>
            <p:sp>
              <p:nvSpPr>
                <p:cNvPr id="6190" name="Text Box 434"/>
                <p:cNvSpPr txBox="1">
                  <a:spLocks noChangeArrowheads="1"/>
                </p:cNvSpPr>
                <p:nvPr/>
              </p:nvSpPr>
              <p:spPr bwMode="auto">
                <a:xfrm>
                  <a:off x="2732" y="316"/>
                  <a:ext cx="2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2000">
                      <a:latin typeface="Comic Sans MS" panose="030F0702030302020204" pitchFamily="66" charset="0"/>
                    </a:rPr>
                    <a:t>y</a:t>
                  </a:r>
                </a:p>
              </p:txBody>
            </p:sp>
            <p:sp>
              <p:nvSpPr>
                <p:cNvPr id="6191" name="Text Box 435"/>
                <p:cNvSpPr txBox="1">
                  <a:spLocks noChangeArrowheads="1"/>
                </p:cNvSpPr>
                <p:nvPr/>
              </p:nvSpPr>
              <p:spPr bwMode="auto">
                <a:xfrm>
                  <a:off x="2697" y="199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  <p:sp>
              <p:nvSpPr>
                <p:cNvPr id="6192" name="Text Box 436"/>
                <p:cNvSpPr txBox="1">
                  <a:spLocks noChangeArrowheads="1"/>
                </p:cNvSpPr>
                <p:nvPr/>
              </p:nvSpPr>
              <p:spPr bwMode="auto">
                <a:xfrm>
                  <a:off x="2685" y="184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  <p:sp>
              <p:nvSpPr>
                <p:cNvPr id="6193" name="Text Box 437"/>
                <p:cNvSpPr txBox="1">
                  <a:spLocks noChangeArrowheads="1"/>
                </p:cNvSpPr>
                <p:nvPr/>
              </p:nvSpPr>
              <p:spPr bwMode="auto">
                <a:xfrm>
                  <a:off x="2691" y="1689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  <p:sp>
              <p:nvSpPr>
                <p:cNvPr id="6194" name="Text Box 438"/>
                <p:cNvSpPr txBox="1">
                  <a:spLocks noChangeArrowheads="1"/>
                </p:cNvSpPr>
                <p:nvPr/>
              </p:nvSpPr>
              <p:spPr bwMode="auto">
                <a:xfrm>
                  <a:off x="2685" y="1530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4</a:t>
                  </a:r>
                </a:p>
              </p:txBody>
            </p:sp>
            <p:sp>
              <p:nvSpPr>
                <p:cNvPr id="6195" name="Text Box 439"/>
                <p:cNvSpPr txBox="1">
                  <a:spLocks noChangeArrowheads="1"/>
                </p:cNvSpPr>
                <p:nvPr/>
              </p:nvSpPr>
              <p:spPr bwMode="auto">
                <a:xfrm>
                  <a:off x="2685" y="1365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5</a:t>
                  </a:r>
                </a:p>
              </p:txBody>
            </p:sp>
            <p:sp>
              <p:nvSpPr>
                <p:cNvPr id="6196" name="Text Box 440"/>
                <p:cNvSpPr txBox="1">
                  <a:spLocks noChangeArrowheads="1"/>
                </p:cNvSpPr>
                <p:nvPr/>
              </p:nvSpPr>
              <p:spPr bwMode="auto">
                <a:xfrm>
                  <a:off x="2688" y="121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6</a:t>
                  </a:r>
                </a:p>
              </p:txBody>
            </p:sp>
            <p:sp>
              <p:nvSpPr>
                <p:cNvPr id="6197" name="Text Box 441"/>
                <p:cNvSpPr txBox="1">
                  <a:spLocks noChangeArrowheads="1"/>
                </p:cNvSpPr>
                <p:nvPr/>
              </p:nvSpPr>
              <p:spPr bwMode="auto">
                <a:xfrm>
                  <a:off x="2685" y="1056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7</a:t>
                  </a:r>
                </a:p>
              </p:txBody>
            </p:sp>
            <p:sp>
              <p:nvSpPr>
                <p:cNvPr id="6198" name="Text Box 442"/>
                <p:cNvSpPr txBox="1">
                  <a:spLocks noChangeArrowheads="1"/>
                </p:cNvSpPr>
                <p:nvPr/>
              </p:nvSpPr>
              <p:spPr bwMode="auto">
                <a:xfrm>
                  <a:off x="2688" y="900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8</a:t>
                  </a:r>
                </a:p>
              </p:txBody>
            </p:sp>
            <p:sp>
              <p:nvSpPr>
                <p:cNvPr id="6199" name="Text Box 443"/>
                <p:cNvSpPr txBox="1">
                  <a:spLocks noChangeArrowheads="1"/>
                </p:cNvSpPr>
                <p:nvPr/>
              </p:nvSpPr>
              <p:spPr bwMode="auto">
                <a:xfrm>
                  <a:off x="2685" y="73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9</a:t>
                  </a:r>
                </a:p>
              </p:txBody>
            </p:sp>
            <p:sp>
              <p:nvSpPr>
                <p:cNvPr id="6200" name="Text Box 444"/>
                <p:cNvSpPr txBox="1">
                  <a:spLocks noChangeArrowheads="1"/>
                </p:cNvSpPr>
                <p:nvPr/>
              </p:nvSpPr>
              <p:spPr bwMode="auto">
                <a:xfrm>
                  <a:off x="2664" y="579"/>
                  <a:ext cx="23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10</a:t>
                  </a:r>
                </a:p>
              </p:txBody>
            </p:sp>
            <p:sp>
              <p:nvSpPr>
                <p:cNvPr id="6201" name="Text Box 445"/>
                <p:cNvSpPr txBox="1">
                  <a:spLocks noChangeArrowheads="1"/>
                </p:cNvSpPr>
                <p:nvPr/>
              </p:nvSpPr>
              <p:spPr bwMode="auto">
                <a:xfrm>
                  <a:off x="2676" y="2304"/>
                  <a:ext cx="20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</a:t>
                  </a:r>
                </a:p>
              </p:txBody>
            </p:sp>
            <p:sp>
              <p:nvSpPr>
                <p:cNvPr id="6202" name="Text Box 446"/>
                <p:cNvSpPr txBox="1">
                  <a:spLocks noChangeArrowheads="1"/>
                </p:cNvSpPr>
                <p:nvPr/>
              </p:nvSpPr>
              <p:spPr bwMode="auto">
                <a:xfrm>
                  <a:off x="2664" y="2469"/>
                  <a:ext cx="20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-2</a:t>
                  </a:r>
                </a:p>
              </p:txBody>
            </p:sp>
            <p:sp>
              <p:nvSpPr>
                <p:cNvPr id="6203" name="Text Box 447"/>
                <p:cNvSpPr txBox="1">
                  <a:spLocks noChangeArrowheads="1"/>
                </p:cNvSpPr>
                <p:nvPr/>
              </p:nvSpPr>
              <p:spPr bwMode="auto">
                <a:xfrm>
                  <a:off x="2658" y="2622"/>
                  <a:ext cx="20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-3</a:t>
                  </a:r>
                </a:p>
              </p:txBody>
            </p:sp>
            <p:sp>
              <p:nvSpPr>
                <p:cNvPr id="6204" name="Text Box 448"/>
                <p:cNvSpPr txBox="1">
                  <a:spLocks noChangeArrowheads="1"/>
                </p:cNvSpPr>
                <p:nvPr/>
              </p:nvSpPr>
              <p:spPr bwMode="auto">
                <a:xfrm>
                  <a:off x="2655" y="2781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-4</a:t>
                  </a:r>
                </a:p>
              </p:txBody>
            </p:sp>
            <p:sp>
              <p:nvSpPr>
                <p:cNvPr id="6205" name="Text Box 449"/>
                <p:cNvSpPr txBox="1">
                  <a:spLocks noChangeArrowheads="1"/>
                </p:cNvSpPr>
                <p:nvPr/>
              </p:nvSpPr>
              <p:spPr bwMode="auto">
                <a:xfrm>
                  <a:off x="2655" y="2946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-5</a:t>
                  </a:r>
                </a:p>
              </p:txBody>
            </p:sp>
            <p:sp>
              <p:nvSpPr>
                <p:cNvPr id="6206" name="Text Box 450"/>
                <p:cNvSpPr txBox="1">
                  <a:spLocks noChangeArrowheads="1"/>
                </p:cNvSpPr>
                <p:nvPr/>
              </p:nvSpPr>
              <p:spPr bwMode="auto">
                <a:xfrm>
                  <a:off x="2655" y="3093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-6</a:t>
                  </a:r>
                </a:p>
              </p:txBody>
            </p:sp>
            <p:sp>
              <p:nvSpPr>
                <p:cNvPr id="6207" name="Text Box 451"/>
                <p:cNvSpPr txBox="1">
                  <a:spLocks noChangeArrowheads="1"/>
                </p:cNvSpPr>
                <p:nvPr/>
              </p:nvSpPr>
              <p:spPr bwMode="auto">
                <a:xfrm>
                  <a:off x="2658" y="3249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-7</a:t>
                  </a:r>
                </a:p>
              </p:txBody>
            </p:sp>
            <p:sp>
              <p:nvSpPr>
                <p:cNvPr id="6208" name="Text Box 452"/>
                <p:cNvSpPr txBox="1">
                  <a:spLocks noChangeArrowheads="1"/>
                </p:cNvSpPr>
                <p:nvPr/>
              </p:nvSpPr>
              <p:spPr bwMode="auto">
                <a:xfrm>
                  <a:off x="2652" y="3411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-8</a:t>
                  </a:r>
                </a:p>
              </p:txBody>
            </p:sp>
            <p:sp>
              <p:nvSpPr>
                <p:cNvPr id="6209" name="Text Box 453"/>
                <p:cNvSpPr txBox="1">
                  <a:spLocks noChangeArrowheads="1"/>
                </p:cNvSpPr>
                <p:nvPr/>
              </p:nvSpPr>
              <p:spPr bwMode="auto">
                <a:xfrm>
                  <a:off x="2661" y="3564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-9</a:t>
                  </a:r>
                </a:p>
              </p:txBody>
            </p:sp>
            <p:sp>
              <p:nvSpPr>
                <p:cNvPr id="6210" name="Text Box 454"/>
                <p:cNvSpPr txBox="1">
                  <a:spLocks noChangeArrowheads="1"/>
                </p:cNvSpPr>
                <p:nvPr/>
              </p:nvSpPr>
              <p:spPr bwMode="auto">
                <a:xfrm>
                  <a:off x="2631" y="3720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-10</a:t>
                  </a:r>
                </a:p>
              </p:txBody>
            </p:sp>
          </p:grpSp>
          <p:grpSp>
            <p:nvGrpSpPr>
              <p:cNvPr id="6162" name="Group 458"/>
              <p:cNvGrpSpPr>
                <a:grpSpLocks/>
              </p:cNvGrpSpPr>
              <p:nvPr/>
            </p:nvGrpSpPr>
            <p:grpSpPr bwMode="auto">
              <a:xfrm>
                <a:off x="122" y="842"/>
                <a:ext cx="4950" cy="3258"/>
                <a:chOff x="122" y="842"/>
                <a:chExt cx="4950" cy="3258"/>
              </a:xfrm>
            </p:grpSpPr>
            <p:sp>
              <p:nvSpPr>
                <p:cNvPr id="6164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22" y="3848"/>
                  <a:ext cx="4950" cy="252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20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m</a:t>
                  </a:r>
                  <a:r>
                    <a:rPr lang="en-GB" sz="2000" b="1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 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gives the </a:t>
                  </a:r>
                  <a:r>
                    <a:rPr lang="en-GB" sz="20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gradient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 of the line and </a:t>
                  </a:r>
                  <a:r>
                    <a:rPr lang="en-GB" sz="2000" b="1" dirty="0">
                      <a:solidFill>
                        <a:srgbClr val="0000CC"/>
                      </a:solidFill>
                      <a:latin typeface="Comic Sans MS" panose="030F0702030302020204" pitchFamily="66" charset="0"/>
                    </a:rPr>
                    <a:t>c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 gives the </a:t>
                  </a:r>
                  <a:r>
                    <a:rPr lang="en-GB" sz="2000" b="1" dirty="0">
                      <a:solidFill>
                        <a:srgbClr val="0000CC"/>
                      </a:solidFill>
                      <a:latin typeface="Comic Sans MS" panose="030F0702030302020204" pitchFamily="66" charset="0"/>
                    </a:rPr>
                    <a:t>y intercept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.</a:t>
                  </a:r>
                </a:p>
              </p:txBody>
            </p:sp>
            <p:sp>
              <p:nvSpPr>
                <p:cNvPr id="6165" name="Text Box 456"/>
                <p:cNvSpPr txBox="1">
                  <a:spLocks noChangeArrowheads="1"/>
                </p:cNvSpPr>
                <p:nvPr/>
              </p:nvSpPr>
              <p:spPr bwMode="auto">
                <a:xfrm>
                  <a:off x="162" y="842"/>
                  <a:ext cx="1868" cy="98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GB" dirty="0">
                      <a:latin typeface="Comic Sans MS" panose="030F0702030302020204" pitchFamily="66" charset="0"/>
                    </a:rPr>
                    <a:t>Write the equation of this straight line in the form </a:t>
                  </a:r>
                </a:p>
                <a:p>
                  <a:pPr eaLnBrk="1" hangingPunct="1"/>
                  <a:r>
                    <a:rPr lang="en-GB" dirty="0">
                      <a:latin typeface="Comic Sans MS" panose="030F0702030302020204" pitchFamily="66" charset="0"/>
                    </a:rPr>
                    <a:t>y = </a:t>
                  </a:r>
                  <a:r>
                    <a:rPr lang="en-GB" b="1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</a:t>
                  </a:r>
                  <a:r>
                    <a:rPr lang="en-GB" dirty="0">
                      <a:latin typeface="Comic Sans MS" panose="030F0702030302020204" pitchFamily="66" charset="0"/>
                    </a:rPr>
                    <a:t>x + </a:t>
                  </a:r>
                  <a:r>
                    <a:rPr lang="en-GB" b="1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c</a:t>
                  </a:r>
                </a:p>
              </p:txBody>
            </p:sp>
          </p:grpSp>
        </p:grpSp>
        <p:sp>
          <p:nvSpPr>
            <p:cNvPr id="6158" name="Line 479"/>
            <p:cNvSpPr>
              <a:spLocks noChangeShapeType="1"/>
            </p:cNvSpPr>
            <p:nvPr/>
          </p:nvSpPr>
          <p:spPr bwMode="auto">
            <a:xfrm>
              <a:off x="5024" y="592"/>
              <a:ext cx="0" cy="3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05" name="Text Box 457"/>
          <p:cNvSpPr txBox="1">
            <a:spLocks noChangeArrowheads="1"/>
          </p:cNvSpPr>
          <p:nvPr/>
        </p:nvSpPr>
        <p:spPr bwMode="auto">
          <a:xfrm>
            <a:off x="251424" y="2982119"/>
            <a:ext cx="2819400" cy="11874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gradient is defined as the </a:t>
            </a:r>
            <a:r>
              <a:rPr lang="en-GB" b="1" dirty="0">
                <a:solidFill>
                  <a:srgbClr val="FF5050"/>
                </a:solidFill>
                <a:latin typeface="Comic Sans MS" panose="030F0702030302020204" pitchFamily="66" charset="0"/>
              </a:rPr>
              <a:t>rise/run</a:t>
            </a:r>
          </a:p>
        </p:txBody>
      </p:sp>
      <p:sp>
        <p:nvSpPr>
          <p:cNvPr id="2508" name="Line 460"/>
          <p:cNvSpPr>
            <a:spLocks noChangeShapeType="1"/>
          </p:cNvSpPr>
          <p:nvPr/>
        </p:nvSpPr>
        <p:spPr bwMode="auto">
          <a:xfrm flipV="1">
            <a:off x="4524375" y="942975"/>
            <a:ext cx="2314575" cy="464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14" name="Line 466"/>
          <p:cNvSpPr>
            <a:spLocks noChangeShapeType="1"/>
          </p:cNvSpPr>
          <p:nvPr/>
        </p:nvSpPr>
        <p:spPr bwMode="auto">
          <a:xfrm>
            <a:off x="6459118" y="1196977"/>
            <a:ext cx="3175" cy="492125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17" name="Line 469"/>
          <p:cNvSpPr>
            <a:spLocks noChangeShapeType="1"/>
          </p:cNvSpPr>
          <p:nvPr/>
        </p:nvSpPr>
        <p:spPr bwMode="auto">
          <a:xfrm flipV="1">
            <a:off x="6446838" y="1193405"/>
            <a:ext cx="282575" cy="3175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18" name="Text Box 470"/>
          <p:cNvSpPr txBox="1">
            <a:spLocks noChangeArrowheads="1"/>
          </p:cNvSpPr>
          <p:nvPr/>
        </p:nvSpPr>
        <p:spPr bwMode="auto">
          <a:xfrm>
            <a:off x="5372101" y="1181894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2519" name="Text Box 471"/>
          <p:cNvSpPr txBox="1">
            <a:spLocks noChangeArrowheads="1"/>
          </p:cNvSpPr>
          <p:nvPr/>
        </p:nvSpPr>
        <p:spPr bwMode="auto">
          <a:xfrm>
            <a:off x="6071395" y="864791"/>
            <a:ext cx="1133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grpSp>
        <p:nvGrpSpPr>
          <p:cNvPr id="9" name="Group 482"/>
          <p:cNvGrpSpPr>
            <a:grpSpLocks/>
          </p:cNvGrpSpPr>
          <p:nvPr/>
        </p:nvGrpSpPr>
        <p:grpSpPr bwMode="auto">
          <a:xfrm>
            <a:off x="6032500" y="2678114"/>
            <a:ext cx="2476500" cy="862013"/>
            <a:chOff x="3800" y="1687"/>
            <a:chExt cx="1560" cy="543"/>
          </a:xfrm>
        </p:grpSpPr>
        <p:sp>
          <p:nvSpPr>
            <p:cNvPr id="6155" name="Line 473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Text Box 474"/>
            <p:cNvSpPr txBox="1">
              <a:spLocks noChangeArrowheads="1"/>
            </p:cNvSpPr>
            <p:nvPr/>
          </p:nvSpPr>
          <p:spPr bwMode="auto">
            <a:xfrm>
              <a:off x="4092" y="1687"/>
              <a:ext cx="1268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dirty="0">
                  <a:solidFill>
                    <a:srgbClr val="0000CC"/>
                  </a:solidFill>
                  <a:latin typeface="Comic Sans MS" panose="030F0702030302020204" pitchFamily="66" charset="0"/>
                </a:rPr>
                <a:t>y intercept = 3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 dirty="0">
                  <a:solidFill>
                    <a:srgbClr val="0000CC"/>
                  </a:solidFill>
                  <a:latin typeface="Comic Sans MS" panose="030F0702030302020204" pitchFamily="66" charset="0"/>
                </a:rPr>
                <a:t>(0, 3)</a:t>
              </a:r>
            </a:p>
          </p:txBody>
        </p:sp>
      </p:grpSp>
      <p:sp>
        <p:nvSpPr>
          <p:cNvPr id="468" name="Rectangle 2">
            <a:extLst>
              <a:ext uri="{FF2B5EF4-FFF2-40B4-BE49-F238E27FC236}">
                <a16:creationId xmlns:a16="http://schemas.microsoft.com/office/drawing/2014/main" id="{815F5626-6668-421E-8301-E9B8003EEBCD}"/>
              </a:ext>
            </a:extLst>
          </p:cNvPr>
          <p:cNvSpPr txBox="1">
            <a:spLocks noChangeArrowheads="1"/>
          </p:cNvSpPr>
          <p:nvPr/>
        </p:nvSpPr>
        <p:spPr>
          <a:xfrm>
            <a:off x="256119" y="136525"/>
            <a:ext cx="8229600" cy="9793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3FB871BB-B567-4C97-9884-BADE0F7F6BF4}"/>
              </a:ext>
            </a:extLst>
          </p:cNvPr>
          <p:cNvSpPr/>
          <p:nvPr/>
        </p:nvSpPr>
        <p:spPr>
          <a:xfrm>
            <a:off x="480392" y="425439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endParaRPr lang="en-GB" sz="2400" dirty="0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62013210-6E14-447B-849B-B58243467082}"/>
              </a:ext>
            </a:extLst>
          </p:cNvPr>
          <p:cNvSpPr/>
          <p:nvPr/>
        </p:nvSpPr>
        <p:spPr>
          <a:xfrm>
            <a:off x="480392" y="474778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endParaRPr lang="en-GB" sz="2400" dirty="0">
              <a:solidFill>
                <a:srgbClr val="0000CC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F874C69F-787C-47A6-9E8C-D08876D7880D}"/>
              </a:ext>
            </a:extLst>
          </p:cNvPr>
          <p:cNvSpPr/>
          <p:nvPr/>
        </p:nvSpPr>
        <p:spPr>
          <a:xfrm>
            <a:off x="920376" y="4254398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2</a:t>
            </a: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B023E3C8-CB3F-4B8B-9EA4-5E5B062DC91C}"/>
              </a:ext>
            </a:extLst>
          </p:cNvPr>
          <p:cNvSpPr/>
          <p:nvPr/>
        </p:nvSpPr>
        <p:spPr>
          <a:xfrm>
            <a:off x="906525" y="4769000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E41DDC-DFD4-42B5-B08C-535E0E323C7E}"/>
              </a:ext>
            </a:extLst>
          </p:cNvPr>
          <p:cNvSpPr/>
          <p:nvPr/>
        </p:nvSpPr>
        <p:spPr>
          <a:xfrm>
            <a:off x="322628" y="5645430"/>
            <a:ext cx="1489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GB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F319A7-B319-451C-99B7-D9D0EB404651}"/>
              </a:ext>
            </a:extLst>
          </p:cNvPr>
          <p:cNvSpPr/>
          <p:nvPr/>
        </p:nvSpPr>
        <p:spPr>
          <a:xfrm>
            <a:off x="187013" y="5184925"/>
            <a:ext cx="2124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equation </a:t>
            </a:r>
            <a:endParaRPr lang="en-GB" sz="2400" dirty="0"/>
          </a:p>
        </p:txBody>
      </p:sp>
      <p:sp>
        <p:nvSpPr>
          <p:cNvPr id="473" name="Rectangle 472">
            <a:hlinkClick r:id="rId2"/>
            <a:extLst>
              <a:ext uri="{FF2B5EF4-FFF2-40B4-BE49-F238E27FC236}">
                <a16:creationId xmlns:a16="http://schemas.microsoft.com/office/drawing/2014/main" id="{F8D7B86C-A9EF-41C4-8267-F7AFB88DD1B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427175EF-F686-4E88-BC7D-57AC0A2F60C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5" grpId="0" animBg="1" autoUpdateAnimBg="0"/>
      <p:bldP spid="2508" grpId="0" animBg="1"/>
      <p:bldP spid="2514" grpId="0" animBg="1"/>
      <p:bldP spid="2517" grpId="0" animBg="1"/>
      <p:bldP spid="2518" grpId="0" autoUpdateAnimBg="0"/>
      <p:bldP spid="2519" grpId="0" autoUpdateAnimBg="0"/>
      <p:bldP spid="469" grpId="0"/>
      <p:bldP spid="470" grpId="0"/>
      <p:bldP spid="471" grpId="0"/>
      <p:bldP spid="47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5"/>
          <p:cNvGrpSpPr>
            <a:grpSpLocks/>
          </p:cNvGrpSpPr>
          <p:nvPr/>
        </p:nvGrpSpPr>
        <p:grpSpPr bwMode="auto">
          <a:xfrm>
            <a:off x="3200400" y="457200"/>
            <a:ext cx="5657850" cy="5648326"/>
            <a:chOff x="1064" y="316"/>
            <a:chExt cx="3564" cy="3558"/>
          </a:xfrm>
        </p:grpSpPr>
        <p:grpSp>
          <p:nvGrpSpPr>
            <p:cNvPr id="5142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18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1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2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3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4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5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6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7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8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9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0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2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3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4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5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6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7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8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9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0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2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3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4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5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6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7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9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0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1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2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3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4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6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7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8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9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1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2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3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4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5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6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7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8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9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0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1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2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3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4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5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6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7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8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9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0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1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2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3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4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5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6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7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8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9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0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1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2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3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4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5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6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7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8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9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0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1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2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3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4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5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6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7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8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9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0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1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3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4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5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6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7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8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9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1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2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4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5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6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7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8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9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0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1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3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4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6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7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8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9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0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1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3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4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5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6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7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8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1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5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7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8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9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0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1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2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4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5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6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7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0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1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2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3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4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5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6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7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8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9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0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2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3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4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5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6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7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8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9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0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1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2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3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4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5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6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7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1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2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4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5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6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7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8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9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0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1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3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4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5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6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7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8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9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0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1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2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3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4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5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6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8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9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0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3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4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5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6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7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9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0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1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2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3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5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6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7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8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9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0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1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2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3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4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5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6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7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8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9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0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1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3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4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5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6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7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8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9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0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1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2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3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4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5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6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7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8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9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0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1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2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3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4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5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6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7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8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9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0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1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4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5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6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7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8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9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0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1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3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4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5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7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8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9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0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1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2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3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4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5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6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7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8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9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0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1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2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3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4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5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6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7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8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9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0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1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2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3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4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5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6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7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8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9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0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1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2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4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5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6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7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8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9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0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1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2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3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4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5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6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7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0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1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2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3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4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5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6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7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8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9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0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2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3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4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5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6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7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8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9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1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2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4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5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6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7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8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9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1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2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3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4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5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6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7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8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9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1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2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3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4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5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6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7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8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9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0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1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2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3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4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5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6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7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8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9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188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9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3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5144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145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46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47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48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49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50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51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52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53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54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55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56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57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58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59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60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61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62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63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64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5165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5167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68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69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70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71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72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73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74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75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76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77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78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79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80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81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82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83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84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85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86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4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dirty="0">
                <a:latin typeface="Comic Sans MS" panose="030F0702030302020204" pitchFamily="66" charset="0"/>
              </a:rPr>
              <a:t>x +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136" name="Line 458"/>
          <p:cNvSpPr>
            <a:spLocks noChangeShapeType="1"/>
          </p:cNvSpPr>
          <p:nvPr/>
        </p:nvSpPr>
        <p:spPr bwMode="auto">
          <a:xfrm>
            <a:off x="3492500" y="2425700"/>
            <a:ext cx="497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Line 459"/>
          <p:cNvSpPr>
            <a:spLocks noChangeShapeType="1"/>
          </p:cNvSpPr>
          <p:nvPr/>
        </p:nvSpPr>
        <p:spPr bwMode="auto">
          <a:xfrm>
            <a:off x="7975600" y="939800"/>
            <a:ext cx="0" cy="4965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5961857" y="2188368"/>
            <a:ext cx="3175" cy="457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5953124" y="2187575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466"/>
          <p:cNvGrpSpPr>
            <a:grpSpLocks/>
          </p:cNvGrpSpPr>
          <p:nvPr/>
        </p:nvGrpSpPr>
        <p:grpSpPr bwMode="auto">
          <a:xfrm>
            <a:off x="5988051" y="2756694"/>
            <a:ext cx="2713037" cy="530225"/>
            <a:chOff x="3800" y="1720"/>
            <a:chExt cx="1510" cy="334"/>
          </a:xfrm>
        </p:grpSpPr>
        <p:sp>
          <p:nvSpPr>
            <p:cNvPr id="5131" name="Line 467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Text Box 468"/>
            <p:cNvSpPr txBox="1">
              <a:spLocks noChangeArrowheads="1"/>
            </p:cNvSpPr>
            <p:nvPr/>
          </p:nvSpPr>
          <p:spPr bwMode="auto">
            <a:xfrm>
              <a:off x="4042" y="1804"/>
              <a:ext cx="1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3</a:t>
              </a:r>
            </a:p>
          </p:txBody>
        </p:sp>
      </p:grpSp>
      <p:sp>
        <p:nvSpPr>
          <p:cNvPr id="3541" name="Text Box 469"/>
          <p:cNvSpPr txBox="1">
            <a:spLocks noChangeArrowheads="1"/>
          </p:cNvSpPr>
          <p:nvPr/>
        </p:nvSpPr>
        <p:spPr bwMode="auto">
          <a:xfrm>
            <a:off x="6880225" y="2003425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2x + 3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4668837" y="1046162"/>
            <a:ext cx="2157412" cy="4270376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Box 471"/>
          <p:cNvSpPr txBox="1"/>
          <p:nvPr/>
        </p:nvSpPr>
        <p:spPr>
          <a:xfrm>
            <a:off x="5829868" y="252263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3" name="Text Box 456"/>
          <p:cNvSpPr txBox="1">
            <a:spLocks noChangeArrowheads="1"/>
          </p:cNvSpPr>
          <p:nvPr/>
        </p:nvSpPr>
        <p:spPr bwMode="auto">
          <a:xfrm>
            <a:off x="129298" y="4422476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7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6076272" y="20448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9" name="Text Box 462"/>
          <p:cNvSpPr txBox="1">
            <a:spLocks noChangeArrowheads="1"/>
          </p:cNvSpPr>
          <p:nvPr/>
        </p:nvSpPr>
        <p:spPr bwMode="auto">
          <a:xfrm>
            <a:off x="4855994" y="2286695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80" name="Text Box 463"/>
          <p:cNvSpPr txBox="1">
            <a:spLocks noChangeArrowheads="1"/>
          </p:cNvSpPr>
          <p:nvPr/>
        </p:nvSpPr>
        <p:spPr bwMode="auto">
          <a:xfrm>
            <a:off x="5016500" y="1828800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947B8881-B6FF-4070-B8A8-AE8B9828199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FC5E6742-138E-4928-983D-93AC593896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07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 animBg="1"/>
      <p:bldP spid="3532" grpId="0" animBg="1" autoUpdateAnimBg="0"/>
      <p:bldP spid="3534" grpId="0" animBg="1"/>
      <p:bldP spid="3535" grpId="0" animBg="1"/>
      <p:bldP spid="3541" grpId="0" animBg="1" autoUpdateAnimBg="0"/>
      <p:bldP spid="3542" grpId="0" animBg="1"/>
      <p:bldP spid="471" grpId="0" animBg="1"/>
      <p:bldP spid="472" grpId="0"/>
      <p:bldP spid="473" grpId="0" animBg="1"/>
      <p:bldP spid="474" grpId="0" animBg="1"/>
      <p:bldP spid="475" grpId="0" autoUpdateAnimBg="0"/>
      <p:bldP spid="476" grpId="0" autoUpdateAnimBg="0"/>
      <p:bldP spid="477" grpId="0"/>
      <p:bldP spid="479" grpId="0" autoUpdateAnimBg="0"/>
      <p:bldP spid="4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5"/>
          <p:cNvGrpSpPr>
            <a:grpSpLocks/>
          </p:cNvGrpSpPr>
          <p:nvPr/>
        </p:nvGrpSpPr>
        <p:grpSpPr bwMode="auto">
          <a:xfrm>
            <a:off x="3200400" y="457200"/>
            <a:ext cx="5657850" cy="5648326"/>
            <a:chOff x="1064" y="316"/>
            <a:chExt cx="3564" cy="3558"/>
          </a:xfrm>
        </p:grpSpPr>
        <p:grpSp>
          <p:nvGrpSpPr>
            <p:cNvPr id="5142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18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1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2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3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4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5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6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7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8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9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0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2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3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4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5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6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7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8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9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0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2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3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4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5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6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7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9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0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1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2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3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4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6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7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8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9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1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2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3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4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5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6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7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8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9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0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1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2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3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4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5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6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7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8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9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0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1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2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3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4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5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6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7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8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9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0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1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2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3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4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5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6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7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8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9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0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1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2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3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4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5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6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7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8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9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0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1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3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4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5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6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7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8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9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1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2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4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5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6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7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8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9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0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1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3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4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6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7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8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9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0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1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3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4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5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6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7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8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1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5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7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8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9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0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1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2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4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5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6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7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0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1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2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3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4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5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6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7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8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9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0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2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3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4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5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6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7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8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9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0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1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2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3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4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5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6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7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1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2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4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5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6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7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8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9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0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1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3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4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5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6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7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8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9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0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1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2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3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4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5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6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8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9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0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3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4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5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6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7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9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0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1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2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3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5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6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7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8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9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0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1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2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3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4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5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6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7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8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9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0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1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3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4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5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6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7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8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9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0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1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2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3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4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5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6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7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8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9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0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1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2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3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4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5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6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7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8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9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0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1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4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5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6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7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8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9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0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1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3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4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5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7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8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9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0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1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2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3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4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5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6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7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8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9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0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1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2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3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4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5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6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7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8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9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0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1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2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3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4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5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6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7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8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9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0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1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2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4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5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6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7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8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9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0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1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2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3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4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5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6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7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0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1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2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3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4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5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6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7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8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9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0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2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3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4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5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6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7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8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9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1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2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4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5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6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7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8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9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1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2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3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4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5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6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7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8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9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1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2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3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4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5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6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7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8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9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0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1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2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3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4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5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6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7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8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9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188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9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3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5144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145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46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47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48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49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50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51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52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53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54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55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56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57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58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59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60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61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62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63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64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5165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5167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68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69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70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71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72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73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74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75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76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77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78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79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80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81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82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83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84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85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86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 dirty="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4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dirty="0">
                <a:latin typeface="Comic Sans MS" panose="030F0702030302020204" pitchFamily="66" charset="0"/>
              </a:rPr>
              <a:t>x 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136" name="Line 458"/>
          <p:cNvSpPr>
            <a:spLocks noChangeShapeType="1"/>
          </p:cNvSpPr>
          <p:nvPr/>
        </p:nvSpPr>
        <p:spPr bwMode="auto">
          <a:xfrm>
            <a:off x="3492500" y="2425700"/>
            <a:ext cx="497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Line 459"/>
          <p:cNvSpPr>
            <a:spLocks noChangeShapeType="1"/>
          </p:cNvSpPr>
          <p:nvPr/>
        </p:nvSpPr>
        <p:spPr bwMode="auto">
          <a:xfrm>
            <a:off x="7975600" y="939800"/>
            <a:ext cx="0" cy="4965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5961857" y="3656062"/>
            <a:ext cx="3175" cy="457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5953124" y="3655269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466"/>
          <p:cNvGrpSpPr>
            <a:grpSpLocks/>
          </p:cNvGrpSpPr>
          <p:nvPr/>
        </p:nvGrpSpPr>
        <p:grpSpPr bwMode="auto">
          <a:xfrm>
            <a:off x="5991225" y="4242545"/>
            <a:ext cx="2713037" cy="530225"/>
            <a:chOff x="3800" y="1720"/>
            <a:chExt cx="1510" cy="334"/>
          </a:xfrm>
        </p:grpSpPr>
        <p:sp>
          <p:nvSpPr>
            <p:cNvPr id="5131" name="Line 467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Text Box 468"/>
            <p:cNvSpPr txBox="1">
              <a:spLocks noChangeArrowheads="1"/>
            </p:cNvSpPr>
            <p:nvPr/>
          </p:nvSpPr>
          <p:spPr bwMode="auto">
            <a:xfrm>
              <a:off x="4042" y="1804"/>
              <a:ext cx="1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-3</a:t>
              </a:r>
            </a:p>
          </p:txBody>
        </p:sp>
      </p:grpSp>
      <p:sp>
        <p:nvSpPr>
          <p:cNvPr id="3541" name="Text Box 469"/>
          <p:cNvSpPr txBox="1">
            <a:spLocks noChangeArrowheads="1"/>
          </p:cNvSpPr>
          <p:nvPr/>
        </p:nvSpPr>
        <p:spPr bwMode="auto">
          <a:xfrm>
            <a:off x="6781800" y="2888408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2x - 3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126040" y="1573212"/>
            <a:ext cx="2157412" cy="4270376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Box 471"/>
          <p:cNvSpPr txBox="1"/>
          <p:nvPr/>
        </p:nvSpPr>
        <p:spPr>
          <a:xfrm>
            <a:off x="5829868" y="399033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3" name="Text Box 456"/>
          <p:cNvSpPr txBox="1">
            <a:spLocks noChangeArrowheads="1"/>
          </p:cNvSpPr>
          <p:nvPr/>
        </p:nvSpPr>
        <p:spPr bwMode="auto">
          <a:xfrm>
            <a:off x="129298" y="4422476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7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6076272" y="351259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9" name="Text Box 462"/>
          <p:cNvSpPr txBox="1">
            <a:spLocks noChangeArrowheads="1"/>
          </p:cNvSpPr>
          <p:nvPr/>
        </p:nvSpPr>
        <p:spPr bwMode="auto">
          <a:xfrm>
            <a:off x="4769645" y="3729087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80" name="Text Box 463"/>
          <p:cNvSpPr txBox="1">
            <a:spLocks noChangeArrowheads="1"/>
          </p:cNvSpPr>
          <p:nvPr/>
        </p:nvSpPr>
        <p:spPr bwMode="auto">
          <a:xfrm>
            <a:off x="6288086" y="3557216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D3B7C022-EFEE-4353-8DF7-19F1FFD31BA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049B544E-4267-4B74-97F3-55B6CA035BB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22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 animBg="1"/>
      <p:bldP spid="3532" grpId="0" animBg="1" autoUpdateAnimBg="0"/>
      <p:bldP spid="3534" grpId="0" animBg="1"/>
      <p:bldP spid="3535" grpId="0" animBg="1"/>
      <p:bldP spid="3541" grpId="0" animBg="1" autoUpdateAnimBg="0"/>
      <p:bldP spid="3542" grpId="0" animBg="1"/>
      <p:bldP spid="471" grpId="0" animBg="1"/>
      <p:bldP spid="472" grpId="0"/>
      <p:bldP spid="473" grpId="0" animBg="1"/>
      <p:bldP spid="474" grpId="0" animBg="1"/>
      <p:bldP spid="475" grpId="0" autoUpdateAnimBg="0"/>
      <p:bldP spid="476" grpId="0" autoUpdateAnimBg="0"/>
      <p:bldP spid="477" grpId="0"/>
      <p:bldP spid="479" grpId="0" autoUpdateAnimBg="0"/>
      <p:bldP spid="48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540</TotalTime>
  <Words>1506</Words>
  <Application>Microsoft Office PowerPoint</Application>
  <PresentationFormat>On-screen Show (4:3)</PresentationFormat>
  <Paragraphs>522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Wingdings</vt:lpstr>
      <vt:lpstr>Wingdings 2</vt:lpstr>
      <vt:lpstr>Theme1</vt:lpstr>
      <vt:lpstr>Equation</vt:lpstr>
      <vt:lpstr>The gradient-intercept form of the equation of a straight line</vt:lpstr>
      <vt:lpstr>The equation of a straight line</vt:lpstr>
      <vt:lpstr>The equation of a straight line</vt:lpstr>
      <vt:lpstr>The gradient-intercept form of the equation of a straight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Gradient-intercept form straight line</dc:title>
  <dc:creator>Mathssupport</dc:creator>
  <cp:lastModifiedBy>Orlando Hurtado</cp:lastModifiedBy>
  <cp:revision>34</cp:revision>
  <dcterms:created xsi:type="dcterms:W3CDTF">2020-03-14T14:33:42Z</dcterms:created>
  <dcterms:modified xsi:type="dcterms:W3CDTF">2023-08-11T10:18:36Z</dcterms:modified>
</cp:coreProperties>
</file>