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5"/>
  </p:notesMasterIdLst>
  <p:handoutMasterIdLst>
    <p:handoutMasterId r:id="rId16"/>
  </p:handoutMasterIdLst>
  <p:sldIdLst>
    <p:sldId id="256" r:id="rId2"/>
    <p:sldId id="310" r:id="rId3"/>
    <p:sldId id="306" r:id="rId4"/>
    <p:sldId id="311" r:id="rId5"/>
    <p:sldId id="312" r:id="rId6"/>
    <p:sldId id="313" r:id="rId7"/>
    <p:sldId id="314" r:id="rId8"/>
    <p:sldId id="302" r:id="rId9"/>
    <p:sldId id="304" r:id="rId10"/>
    <p:sldId id="300" r:id="rId11"/>
    <p:sldId id="303" r:id="rId12"/>
    <p:sldId id="315" r:id="rId13"/>
    <p:sldId id="327" r:id="rId14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5" d="100"/>
          <a:sy n="65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2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Book2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2"/>
          <c:order val="0"/>
          <c:tx>
            <c:v>y=3x-1</c:v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[1]Sheet1!$A$2:$A$15</c:f>
              <c:numCache>
                <c:formatCode>General</c:formatCode>
                <c:ptCount val="14"/>
                <c:pt idx="0">
                  <c:v>-3</c:v>
                </c:pt>
                <c:pt idx="1">
                  <c:v>-2</c:v>
                </c:pt>
                <c:pt idx="2">
                  <c:v>-1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  <c:pt idx="7">
                  <c:v>4</c:v>
                </c:pt>
                <c:pt idx="8">
                  <c:v>5</c:v>
                </c:pt>
                <c:pt idx="9">
                  <c:v>6</c:v>
                </c:pt>
                <c:pt idx="10">
                  <c:v>7</c:v>
                </c:pt>
                <c:pt idx="11">
                  <c:v>8</c:v>
                </c:pt>
                <c:pt idx="12">
                  <c:v>9</c:v>
                </c:pt>
                <c:pt idx="13">
                  <c:v>10</c:v>
                </c:pt>
              </c:numCache>
            </c:numRef>
          </c:xVal>
          <c:yVal>
            <c:numRef>
              <c:f>[1]Sheet1!$D$2:$D$15</c:f>
              <c:numCache>
                <c:formatCode>General</c:formatCode>
                <c:ptCount val="14"/>
                <c:pt idx="0">
                  <c:v>-10</c:v>
                </c:pt>
                <c:pt idx="1">
                  <c:v>-7</c:v>
                </c:pt>
                <c:pt idx="2">
                  <c:v>-4</c:v>
                </c:pt>
                <c:pt idx="3">
                  <c:v>-1</c:v>
                </c:pt>
                <c:pt idx="4">
                  <c:v>2</c:v>
                </c:pt>
                <c:pt idx="5">
                  <c:v>5</c:v>
                </c:pt>
                <c:pt idx="6">
                  <c:v>8</c:v>
                </c:pt>
                <c:pt idx="7">
                  <c:v>11</c:v>
                </c:pt>
                <c:pt idx="8">
                  <c:v>14</c:v>
                </c:pt>
                <c:pt idx="9">
                  <c:v>17</c:v>
                </c:pt>
                <c:pt idx="10">
                  <c:v>20</c:v>
                </c:pt>
                <c:pt idx="11">
                  <c:v>23</c:v>
                </c:pt>
                <c:pt idx="12">
                  <c:v>26</c:v>
                </c:pt>
                <c:pt idx="13">
                  <c:v>29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A109-44EF-A903-88F96E962C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32322368"/>
        <c:axId val="532323544"/>
      </c:scatterChart>
      <c:valAx>
        <c:axId val="532322368"/>
        <c:scaling>
          <c:orientation val="minMax"/>
          <c:max val="6"/>
          <c:min val="-2"/>
        </c:scaling>
        <c:delete val="0"/>
        <c:axPos val="b"/>
        <c:majorGridlines/>
        <c:minorGridlines/>
        <c:numFmt formatCode="General" sourceLinked="1"/>
        <c:majorTickMark val="out"/>
        <c:minorTickMark val="none"/>
        <c:tickLblPos val="nextTo"/>
        <c:spPr>
          <a:ln w="22225">
            <a:solidFill>
              <a:schemeClr val="tx1"/>
            </a:solidFill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532323544"/>
        <c:crosses val="autoZero"/>
        <c:crossBetween val="midCat"/>
      </c:valAx>
      <c:valAx>
        <c:axId val="532323544"/>
        <c:scaling>
          <c:orientation val="minMax"/>
          <c:max val="20"/>
          <c:min val="-5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spPr>
          <a:ln w="19050">
            <a:solidFill>
              <a:schemeClr val="tx1"/>
            </a:solidFill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532322368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1811419891005536E-2"/>
          <c:y val="2.104265266835131E-2"/>
          <c:w val="0.93978407534412922"/>
          <c:h val="0.93328889054353625"/>
        </c:manualLayout>
      </c:layout>
      <c:scatterChart>
        <c:scatterStyle val="smoothMarker"/>
        <c:varyColors val="0"/>
        <c:ser>
          <c:idx val="2"/>
          <c:order val="0"/>
          <c:tx>
            <c:v>y=3x-1</c:v>
          </c:tx>
          <c:spPr>
            <a:ln>
              <a:noFill/>
            </a:ln>
          </c:spPr>
          <c:marker>
            <c:symbol val="none"/>
          </c:marker>
          <c:xVal>
            <c:numRef>
              <c:f>'C:\Users\Dow\Documents\Work\Teaching Resources\[Gradient.xlsx]Sheet1'!$A$2:$A$15</c:f>
              <c:numCache>
                <c:formatCode>General</c:formatCode>
                <c:ptCount val="14"/>
                <c:pt idx="0">
                  <c:v>-3</c:v>
                </c:pt>
                <c:pt idx="1">
                  <c:v>-2</c:v>
                </c:pt>
                <c:pt idx="2">
                  <c:v>-1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  <c:pt idx="7">
                  <c:v>4</c:v>
                </c:pt>
                <c:pt idx="8">
                  <c:v>5</c:v>
                </c:pt>
                <c:pt idx="9">
                  <c:v>6</c:v>
                </c:pt>
                <c:pt idx="10">
                  <c:v>7</c:v>
                </c:pt>
                <c:pt idx="11">
                  <c:v>8</c:v>
                </c:pt>
                <c:pt idx="12">
                  <c:v>9</c:v>
                </c:pt>
                <c:pt idx="13">
                  <c:v>10</c:v>
                </c:pt>
              </c:numCache>
            </c:numRef>
          </c:xVal>
          <c:yVal>
            <c:numRef>
              <c:f>'C:\Users\Dow\Documents\Work\Teaching Resources\[Gradient.xlsx]Sheet1'!$D$2:$D$15</c:f>
              <c:numCache>
                <c:formatCode>General</c:formatCode>
                <c:ptCount val="14"/>
                <c:pt idx="0">
                  <c:v>-10</c:v>
                </c:pt>
                <c:pt idx="1">
                  <c:v>-7</c:v>
                </c:pt>
                <c:pt idx="2">
                  <c:v>-4</c:v>
                </c:pt>
                <c:pt idx="3">
                  <c:v>-1</c:v>
                </c:pt>
                <c:pt idx="4">
                  <c:v>2</c:v>
                </c:pt>
                <c:pt idx="5">
                  <c:v>5</c:v>
                </c:pt>
                <c:pt idx="6">
                  <c:v>8</c:v>
                </c:pt>
                <c:pt idx="7">
                  <c:v>11</c:v>
                </c:pt>
                <c:pt idx="8">
                  <c:v>14</c:v>
                </c:pt>
                <c:pt idx="9">
                  <c:v>17</c:v>
                </c:pt>
                <c:pt idx="10">
                  <c:v>20</c:v>
                </c:pt>
                <c:pt idx="11">
                  <c:v>23</c:v>
                </c:pt>
                <c:pt idx="12">
                  <c:v>26</c:v>
                </c:pt>
                <c:pt idx="13">
                  <c:v>29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7663-4AD9-B722-C1E778E4C6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32322760"/>
        <c:axId val="532323936"/>
      </c:scatterChart>
      <c:valAx>
        <c:axId val="532322760"/>
        <c:scaling>
          <c:orientation val="minMax"/>
          <c:max val="6"/>
          <c:min val="-2"/>
        </c:scaling>
        <c:delete val="0"/>
        <c:axPos val="b"/>
        <c:majorGridlines/>
        <c:minorGridlines/>
        <c:numFmt formatCode="General" sourceLinked="1"/>
        <c:majorTickMark val="out"/>
        <c:minorTickMark val="none"/>
        <c:tickLblPos val="nextTo"/>
        <c:spPr>
          <a:ln w="22225">
            <a:solidFill>
              <a:schemeClr val="tx1"/>
            </a:solidFill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532323936"/>
        <c:crosses val="autoZero"/>
        <c:crossBetween val="midCat"/>
      </c:valAx>
      <c:valAx>
        <c:axId val="532323936"/>
        <c:scaling>
          <c:orientation val="minMax"/>
          <c:max val="20"/>
          <c:min val="-5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spPr>
          <a:ln w="19050">
            <a:solidFill>
              <a:schemeClr val="tx1"/>
            </a:solidFill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532322760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11 August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6D777FFD-4A29-4146-AD71-586D61D5F773}"/>
              </a:ext>
            </a:extLst>
          </p:cNvPr>
          <p:cNvSpPr/>
          <p:nvPr userDrawn="1"/>
        </p:nvSpPr>
        <p:spPr>
          <a:xfrm>
            <a:off x="667512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54422032-106F-48AE-9CEC-87C815D0BB8D}"/>
              </a:ext>
            </a:extLst>
          </p:cNvPr>
          <p:cNvSpPr/>
          <p:nvPr userDrawn="1"/>
        </p:nvSpPr>
        <p:spPr>
          <a:xfrm>
            <a:off x="667512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5D0072C-E047-42A5-BFAC-D9D034A07129}"/>
              </a:ext>
            </a:extLst>
          </p:cNvPr>
          <p:cNvSpPr/>
          <p:nvPr userDrawn="1"/>
        </p:nvSpPr>
        <p:spPr>
          <a:xfrm>
            <a:off x="667512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athssuppor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8/11/2023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7BDFDB0-8D90-46E4-99DE-37E7B970D526}"/>
              </a:ext>
            </a:extLst>
          </p:cNvPr>
          <p:cNvSpPr/>
          <p:nvPr userDrawn="1"/>
        </p:nvSpPr>
        <p:spPr>
          <a:xfrm>
            <a:off x="667512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NUL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NUL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11 August 2023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/>
          <a:lstStyle/>
          <a:p>
            <a:r>
              <a:rPr lang="en-US" dirty="0"/>
              <a:t>Gradient and y-intercept</a:t>
            </a:r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/>
          <a:p>
            <a:pPr marL="633413" indent="-633413"/>
            <a:r>
              <a:rPr lang="en-US" dirty="0"/>
              <a:t>LO: To understand and calculate the gradient of a line.</a:t>
            </a:r>
          </a:p>
          <a:p>
            <a:pPr marL="633413"/>
            <a:r>
              <a:rPr lang="en-US" dirty="0"/>
              <a:t>To identify the y-intercept</a:t>
            </a:r>
            <a:endParaRPr lang="en-GB" dirty="0"/>
          </a:p>
          <a:p>
            <a:pPr marL="633413" indent="-633413" algn="l"/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5E3C7A4F-B145-4B6C-AE40-E68CB1F3B98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561DF550-F239-4016-9F4E-551265DAC52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37" name="Group 5"/>
          <p:cNvGrpSpPr>
            <a:grpSpLocks/>
          </p:cNvGrpSpPr>
          <p:nvPr/>
        </p:nvGrpSpPr>
        <p:grpSpPr bwMode="auto">
          <a:xfrm>
            <a:off x="3200400" y="457200"/>
            <a:ext cx="5657850" cy="5648326"/>
            <a:chOff x="1064" y="316"/>
            <a:chExt cx="3564" cy="3558"/>
          </a:xfrm>
        </p:grpSpPr>
        <p:grpSp>
          <p:nvGrpSpPr>
            <p:cNvPr id="5142" name="Group 6"/>
            <p:cNvGrpSpPr>
              <a:grpSpLocks/>
            </p:cNvGrpSpPr>
            <p:nvPr/>
          </p:nvGrpSpPr>
          <p:grpSpPr bwMode="auto">
            <a:xfrm>
              <a:off x="1244" y="616"/>
              <a:ext cx="3140" cy="3140"/>
              <a:chOff x="1244" y="616"/>
              <a:chExt cx="3140" cy="3140"/>
            </a:xfrm>
          </p:grpSpPr>
          <p:grpSp>
            <p:nvGrpSpPr>
              <p:cNvPr id="5187" name="Group 7"/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5190" name="Rectangle 8"/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191" name="Rectangle 9"/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192" name="Rectangle 10"/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193" name="Rectangle 11"/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194" name="Rectangle 12"/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195" name="Rectangle 13"/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196" name="Rectangle 14"/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197" name="Rectangle 15"/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198" name="Rectangle 16"/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199" name="Rectangle 17"/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00" name="Rectangle 18"/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01" name="Rectangle 19"/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02" name="Rectangle 20"/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03" name="Rectangle 21"/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04" name="Rectangle 22"/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05" name="Rectangle 23"/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06" name="Rectangle 24"/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07" name="Rectangle 25"/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08" name="Rectangle 26"/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09" name="Rectangle 27"/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10" name="Rectangle 28"/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11" name="Rectangle 29"/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12" name="Rectangle 30"/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13" name="Rectangle 31"/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14" name="Rectangle 32"/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15" name="Rectangle 33"/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16" name="Rectangle 34"/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17" name="Rectangle 35"/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18" name="Rectangle 36"/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19" name="Rectangle 37"/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20" name="Rectangle 38"/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21" name="Rectangle 39"/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22" name="Rectangle 40"/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23" name="Rectangle 41"/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24" name="Rectangle 42"/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25" name="Rectangle 43"/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26" name="Rectangle 44"/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27" name="Rectangle 45"/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28" name="Rectangle 46"/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29" name="Rectangle 47"/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30" name="Rectangle 48"/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31" name="Rectangle 49"/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32" name="Rectangle 50"/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33" name="Rectangle 51"/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34" name="Rectangle 52"/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35" name="Rectangle 53"/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36" name="Rectangle 54"/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37" name="Rectangle 55"/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38" name="Rectangle 56"/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39" name="Rectangle 57"/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40" name="Rectangle 58"/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41" name="Rectangle 59"/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42" name="Rectangle 60"/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43" name="Rectangle 61"/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44" name="Rectangle 62"/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45" name="Rectangle 63"/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46" name="Rectangle 64"/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47" name="Rectangle 65"/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48" name="Rectangle 66"/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49" name="Rectangle 67"/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50" name="Rectangle 68"/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51" name="Rectangle 69"/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52" name="Rectangle 70"/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53" name="Rectangle 71"/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54" name="Rectangle 72"/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55" name="Rectangle 73"/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56" name="Rectangle 74"/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57" name="Rectangle 75"/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58" name="Rectangle 76"/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59" name="Rectangle 77"/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60" name="Rectangle 78"/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61" name="Rectangle 79"/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62" name="Rectangle 80"/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63" name="Rectangle 81"/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64" name="Rectangle 82"/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65" name="Rectangle 83"/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66" name="Rectangle 84"/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67" name="Rectangle 85"/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68" name="Rectangle 86"/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69" name="Rectangle 87"/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70" name="Rectangle 88"/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71" name="Rectangle 89"/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72" name="Rectangle 90"/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73" name="Rectangle 91"/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74" name="Rectangle 92"/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75" name="Rectangle 93"/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76" name="Rectangle 94"/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77" name="Rectangle 95"/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78" name="Rectangle 96"/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79" name="Rectangle 97"/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80" name="Rectangle 98"/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81" name="Rectangle 99"/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82" name="Rectangle 100"/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83" name="Rectangle 101"/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84" name="Rectangle 102"/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85" name="Rectangle 103"/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86" name="Rectangle 104"/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87" name="Rectangle 105"/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88" name="Rectangle 106"/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89" name="Rectangle 107"/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90" name="Rectangle 108"/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91" name="Rectangle 109"/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92" name="Rectangle 110"/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93" name="Rectangle 111"/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94" name="Rectangle 112"/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95" name="Rectangle 113"/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96" name="Rectangle 114"/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97" name="Rectangle 115"/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98" name="Rectangle 116"/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99" name="Rectangle 117"/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00" name="Rectangle 118"/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01" name="Rectangle 119"/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02" name="Rectangle 120"/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03" name="Rectangle 121"/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04" name="Rectangle 122"/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05" name="Rectangle 123"/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06" name="Rectangle 124"/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07" name="Rectangle 125"/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08" name="Rectangle 126"/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09" name="Rectangle 127"/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10" name="Rectangle 128"/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11" name="Rectangle 129"/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12" name="Rectangle 130"/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13" name="Rectangle 131"/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14" name="Rectangle 132"/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15" name="Rectangle 133"/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16" name="Rectangle 134"/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17" name="Rectangle 135"/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18" name="Rectangle 136"/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19" name="Rectangle 137"/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20" name="Rectangle 138"/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21" name="Rectangle 139"/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22" name="Rectangle 140"/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23" name="Rectangle 141"/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24" name="Rectangle 142"/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25" name="Rectangle 143"/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26" name="Rectangle 144"/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27" name="Rectangle 145"/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28" name="Rectangle 146"/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29" name="Rectangle 147"/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30" name="Rectangle 148"/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31" name="Rectangle 149"/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32" name="Rectangle 150"/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33" name="Rectangle 151"/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34" name="Rectangle 152"/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35" name="Rectangle 153"/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36" name="Rectangle 154"/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37" name="Rectangle 155"/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38" name="Rectangle 156"/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39" name="Rectangle 157"/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40" name="Rectangle 158"/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41" name="Rectangle 159"/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42" name="Rectangle 160"/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43" name="Rectangle 161"/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44" name="Rectangle 162"/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45" name="Rectangle 163"/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46" name="Rectangle 164"/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47" name="Rectangle 165"/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48" name="Rectangle 166"/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49" name="Rectangle 167"/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50" name="Rectangle 168"/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51" name="Rectangle 169"/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52" name="Rectangle 170"/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53" name="Rectangle 171"/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54" name="Rectangle 172"/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55" name="Rectangle 173"/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56" name="Rectangle 174"/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57" name="Rectangle 175"/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58" name="Rectangle 176"/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59" name="Rectangle 177"/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60" name="Rectangle 178"/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61" name="Rectangle 179"/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62" name="Rectangle 180"/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63" name="Rectangle 181"/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64" name="Rectangle 182"/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65" name="Rectangle 183"/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66" name="Rectangle 184"/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67" name="Rectangle 185"/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68" name="Rectangle 186"/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69" name="Rectangle 187"/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70" name="Rectangle 188"/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71" name="Rectangle 189"/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72" name="Rectangle 190"/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73" name="Rectangle 191"/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74" name="Rectangle 192"/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75" name="Rectangle 193"/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76" name="Rectangle 194"/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77" name="Rectangle 195"/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78" name="Rectangle 196"/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79" name="Rectangle 197"/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80" name="Rectangle 198"/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81" name="Rectangle 199"/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82" name="Rectangle 200"/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83" name="Rectangle 201"/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84" name="Rectangle 202"/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85" name="Rectangle 203"/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86" name="Rectangle 204"/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87" name="Rectangle 205"/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88" name="Rectangle 206"/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89" name="Rectangle 207"/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90" name="Rectangle 208"/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91" name="Rectangle 209"/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92" name="Rectangle 210"/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93" name="Rectangle 211"/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94" name="Rectangle 212"/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95" name="Rectangle 213"/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96" name="Rectangle 214"/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97" name="Rectangle 215"/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98" name="Rectangle 216"/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99" name="Rectangle 217"/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00" name="Rectangle 218"/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01" name="Rectangle 219"/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02" name="Rectangle 220"/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03" name="Rectangle 221"/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04" name="Rectangle 222"/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05" name="Rectangle 223"/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06" name="Rectangle 224"/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07" name="Rectangle 225"/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08" name="Rectangle 226"/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09" name="Rectangle 227"/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10" name="Rectangle 228"/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11" name="Rectangle 229"/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12" name="Rectangle 230"/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13" name="Rectangle 231"/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14" name="Rectangle 232"/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15" name="Rectangle 233"/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16" name="Rectangle 234"/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17" name="Rectangle 235"/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18" name="Rectangle 236"/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19" name="Rectangle 237"/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20" name="Rectangle 238"/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21" name="Rectangle 239"/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22" name="Rectangle 240"/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23" name="Rectangle 241"/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24" name="Rectangle 242"/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25" name="Rectangle 243"/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26" name="Rectangle 244"/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27" name="Rectangle 245"/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28" name="Rectangle 246"/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29" name="Rectangle 247"/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30" name="Rectangle 248"/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31" name="Rectangle 249"/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32" name="Rectangle 250"/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33" name="Rectangle 251"/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34" name="Rectangle 252"/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35" name="Rectangle 253"/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36" name="Rectangle 254"/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37" name="Rectangle 255"/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38" name="Rectangle 256"/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39" name="Rectangle 257"/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40" name="Rectangle 258"/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41" name="Rectangle 259"/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42" name="Rectangle 260"/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43" name="Rectangle 261"/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44" name="Rectangle 262"/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45" name="Rectangle 263"/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46" name="Rectangle 264"/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47" name="Rectangle 265"/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48" name="Rectangle 266"/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49" name="Rectangle 267"/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50" name="Rectangle 268"/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51" name="Rectangle 269"/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52" name="Rectangle 270"/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53" name="Rectangle 271"/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54" name="Rectangle 272"/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55" name="Rectangle 273"/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56" name="Rectangle 274"/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57" name="Rectangle 275"/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58" name="Rectangle 276"/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59" name="Rectangle 277"/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60" name="Rectangle 278"/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61" name="Rectangle 279"/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62" name="Rectangle 280"/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63" name="Rectangle 281"/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64" name="Rectangle 282"/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65" name="Rectangle 283"/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66" name="Rectangle 284"/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67" name="Rectangle 285"/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68" name="Rectangle 286"/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69" name="Rectangle 287"/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70" name="Rectangle 288"/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71" name="Rectangle 289"/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72" name="Rectangle 290"/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73" name="Rectangle 291"/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74" name="Rectangle 292"/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75" name="Rectangle 293"/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76" name="Rectangle 294"/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77" name="Rectangle 295"/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78" name="Rectangle 296"/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79" name="Rectangle 297"/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80" name="Rectangle 298"/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81" name="Rectangle 299"/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82" name="Rectangle 300"/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83" name="Rectangle 301"/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84" name="Rectangle 302"/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85" name="Rectangle 303"/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86" name="Rectangle 304"/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87" name="Rectangle 305"/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88" name="Rectangle 306"/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89" name="Rectangle 307"/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90" name="Rectangle 308"/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91" name="Rectangle 309"/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92" name="Rectangle 310"/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93" name="Rectangle 311"/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94" name="Rectangle 312"/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95" name="Rectangle 313"/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96" name="Rectangle 314"/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97" name="Rectangle 315"/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98" name="Rectangle 316"/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99" name="Rectangle 317"/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00" name="Rectangle 318"/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01" name="Rectangle 319"/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02" name="Rectangle 320"/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03" name="Rectangle 321"/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04" name="Rectangle 322"/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05" name="Rectangle 323"/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06" name="Rectangle 324"/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07" name="Rectangle 325"/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08" name="Rectangle 326"/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09" name="Rectangle 327"/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10" name="Rectangle 328"/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11" name="Rectangle 329"/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12" name="Rectangle 330"/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13" name="Rectangle 331"/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14" name="Rectangle 332"/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15" name="Rectangle 333"/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16" name="Rectangle 334"/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17" name="Rectangle 335"/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18" name="Rectangle 336"/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19" name="Rectangle 337"/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20" name="Rectangle 338"/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21" name="Rectangle 339"/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22" name="Rectangle 340"/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23" name="Rectangle 341"/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24" name="Rectangle 342"/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25" name="Rectangle 343"/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26" name="Rectangle 344"/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27" name="Rectangle 345"/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28" name="Rectangle 346"/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29" name="Rectangle 347"/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30" name="Rectangle 348"/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31" name="Rectangle 349"/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32" name="Rectangle 350"/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33" name="Rectangle 351"/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34" name="Rectangle 352"/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35" name="Rectangle 353"/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36" name="Rectangle 354"/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37" name="Rectangle 355"/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38" name="Rectangle 356"/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39" name="Rectangle 357"/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40" name="Rectangle 358"/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41" name="Rectangle 359"/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42" name="Rectangle 360"/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43" name="Rectangle 361"/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44" name="Rectangle 362"/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45" name="Rectangle 363"/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46" name="Rectangle 364"/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47" name="Rectangle 365"/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48" name="Rectangle 366"/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49" name="Rectangle 367"/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50" name="Rectangle 368"/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51" name="Rectangle 369"/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52" name="Rectangle 370"/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53" name="Rectangle 371"/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54" name="Rectangle 372"/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55" name="Rectangle 373"/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56" name="Rectangle 374"/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57" name="Rectangle 375"/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58" name="Rectangle 376"/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59" name="Rectangle 377"/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60" name="Rectangle 378"/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61" name="Rectangle 379"/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62" name="Rectangle 380"/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63" name="Rectangle 381"/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64" name="Rectangle 382"/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65" name="Rectangle 383"/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66" name="Rectangle 384"/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67" name="Rectangle 385"/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68" name="Rectangle 386"/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69" name="Rectangle 387"/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70" name="Rectangle 388"/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71" name="Rectangle 389"/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72" name="Rectangle 390"/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73" name="Rectangle 391"/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74" name="Rectangle 392"/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75" name="Rectangle 393"/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76" name="Rectangle 394"/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77" name="Rectangle 395"/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78" name="Rectangle 396"/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79" name="Rectangle 397"/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80" name="Rectangle 398"/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81" name="Rectangle 399"/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82" name="Rectangle 400"/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83" name="Rectangle 401"/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84" name="Rectangle 402"/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85" name="Rectangle 403"/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86" name="Rectangle 404"/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87" name="Rectangle 405"/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88" name="Rectangle 406"/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89" name="Rectangle 407"/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sp>
            <p:nvSpPr>
              <p:cNvPr id="5188" name="Line 408"/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89" name="Line 409"/>
              <p:cNvSpPr>
                <a:spLocks noChangeShapeType="1"/>
              </p:cNvSpPr>
              <p:nvPr/>
            </p:nvSpPr>
            <p:spPr bwMode="auto">
              <a:xfrm>
                <a:off x="1244" y="2186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143" name="Text Box 410"/>
            <p:cNvSpPr txBox="1">
              <a:spLocks noChangeArrowheads="1"/>
            </p:cNvSpPr>
            <p:nvPr/>
          </p:nvSpPr>
          <p:spPr bwMode="auto">
            <a:xfrm>
              <a:off x="2696" y="2212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5144" name="Text Box 411"/>
            <p:cNvSpPr txBox="1">
              <a:spLocks noChangeArrowheads="1"/>
            </p:cNvSpPr>
            <p:nvPr/>
          </p:nvSpPr>
          <p:spPr bwMode="auto">
            <a:xfrm>
              <a:off x="2691" y="216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5145" name="Text Box 412"/>
            <p:cNvSpPr txBox="1">
              <a:spLocks noChangeArrowheads="1"/>
            </p:cNvSpPr>
            <p:nvPr/>
          </p:nvSpPr>
          <p:spPr bwMode="auto">
            <a:xfrm>
              <a:off x="2860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5146" name="Text Box 413"/>
            <p:cNvSpPr txBox="1">
              <a:spLocks noChangeArrowheads="1"/>
            </p:cNvSpPr>
            <p:nvPr/>
          </p:nvSpPr>
          <p:spPr bwMode="auto">
            <a:xfrm>
              <a:off x="3012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5147" name="Text Box 414"/>
            <p:cNvSpPr txBox="1">
              <a:spLocks noChangeArrowheads="1"/>
            </p:cNvSpPr>
            <p:nvPr/>
          </p:nvSpPr>
          <p:spPr bwMode="auto">
            <a:xfrm>
              <a:off x="3172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5148" name="Text Box 415"/>
            <p:cNvSpPr txBox="1">
              <a:spLocks noChangeArrowheads="1"/>
            </p:cNvSpPr>
            <p:nvPr/>
          </p:nvSpPr>
          <p:spPr bwMode="auto">
            <a:xfrm>
              <a:off x="331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5149" name="Text Box 416"/>
            <p:cNvSpPr txBox="1">
              <a:spLocks noChangeArrowheads="1"/>
            </p:cNvSpPr>
            <p:nvPr/>
          </p:nvSpPr>
          <p:spPr bwMode="auto">
            <a:xfrm>
              <a:off x="3468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5150" name="Text Box 417"/>
            <p:cNvSpPr txBox="1">
              <a:spLocks noChangeArrowheads="1"/>
            </p:cNvSpPr>
            <p:nvPr/>
          </p:nvSpPr>
          <p:spPr bwMode="auto">
            <a:xfrm>
              <a:off x="363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5151" name="Text Box 418"/>
            <p:cNvSpPr txBox="1">
              <a:spLocks noChangeArrowheads="1"/>
            </p:cNvSpPr>
            <p:nvPr/>
          </p:nvSpPr>
          <p:spPr bwMode="auto">
            <a:xfrm>
              <a:off x="3788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5152" name="Text Box 419"/>
            <p:cNvSpPr txBox="1">
              <a:spLocks noChangeArrowheads="1"/>
            </p:cNvSpPr>
            <p:nvPr/>
          </p:nvSpPr>
          <p:spPr bwMode="auto">
            <a:xfrm>
              <a:off x="3936" y="217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5153" name="Text Box 420"/>
            <p:cNvSpPr txBox="1">
              <a:spLocks noChangeArrowheads="1"/>
            </p:cNvSpPr>
            <p:nvPr/>
          </p:nvSpPr>
          <p:spPr bwMode="auto">
            <a:xfrm>
              <a:off x="409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5154" name="Text Box 421"/>
            <p:cNvSpPr txBox="1">
              <a:spLocks noChangeArrowheads="1"/>
            </p:cNvSpPr>
            <p:nvPr/>
          </p:nvSpPr>
          <p:spPr bwMode="auto">
            <a:xfrm>
              <a:off x="4236" y="2168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5155" name="Text Box 422"/>
            <p:cNvSpPr txBox="1">
              <a:spLocks noChangeArrowheads="1"/>
            </p:cNvSpPr>
            <p:nvPr/>
          </p:nvSpPr>
          <p:spPr bwMode="auto">
            <a:xfrm>
              <a:off x="1240" y="2172"/>
              <a:ext cx="22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5156" name="Text Box 423"/>
            <p:cNvSpPr txBox="1">
              <a:spLocks noChangeArrowheads="1"/>
            </p:cNvSpPr>
            <p:nvPr/>
          </p:nvSpPr>
          <p:spPr bwMode="auto">
            <a:xfrm>
              <a:off x="1408" y="2172"/>
              <a:ext cx="21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5157" name="Text Box 424"/>
            <p:cNvSpPr txBox="1">
              <a:spLocks noChangeArrowheads="1"/>
            </p:cNvSpPr>
            <p:nvPr/>
          </p:nvSpPr>
          <p:spPr bwMode="auto">
            <a:xfrm>
              <a:off x="1560" y="2176"/>
              <a:ext cx="20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5158" name="Text Box 425"/>
            <p:cNvSpPr txBox="1">
              <a:spLocks noChangeArrowheads="1"/>
            </p:cNvSpPr>
            <p:nvPr/>
          </p:nvSpPr>
          <p:spPr bwMode="auto">
            <a:xfrm>
              <a:off x="1724" y="2172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5159" name="Text Box 426"/>
            <p:cNvSpPr txBox="1">
              <a:spLocks noChangeArrowheads="1"/>
            </p:cNvSpPr>
            <p:nvPr/>
          </p:nvSpPr>
          <p:spPr bwMode="auto">
            <a:xfrm>
              <a:off x="1868" y="2176"/>
              <a:ext cx="2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5160" name="Text Box 427"/>
            <p:cNvSpPr txBox="1">
              <a:spLocks noChangeArrowheads="1"/>
            </p:cNvSpPr>
            <p:nvPr/>
          </p:nvSpPr>
          <p:spPr bwMode="auto">
            <a:xfrm>
              <a:off x="2032" y="2172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5161" name="Text Box 428"/>
            <p:cNvSpPr txBox="1">
              <a:spLocks noChangeArrowheads="1"/>
            </p:cNvSpPr>
            <p:nvPr/>
          </p:nvSpPr>
          <p:spPr bwMode="auto">
            <a:xfrm>
              <a:off x="2188" y="2172"/>
              <a:ext cx="24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5162" name="Text Box 429"/>
            <p:cNvSpPr txBox="1">
              <a:spLocks noChangeArrowheads="1"/>
            </p:cNvSpPr>
            <p:nvPr/>
          </p:nvSpPr>
          <p:spPr bwMode="auto">
            <a:xfrm>
              <a:off x="2344" y="2172"/>
              <a:ext cx="2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5163" name="Text Box 430"/>
            <p:cNvSpPr txBox="1">
              <a:spLocks noChangeArrowheads="1"/>
            </p:cNvSpPr>
            <p:nvPr/>
          </p:nvSpPr>
          <p:spPr bwMode="auto">
            <a:xfrm>
              <a:off x="2520" y="2176"/>
              <a:ext cx="2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5164" name="Text Box 431"/>
            <p:cNvSpPr txBox="1">
              <a:spLocks noChangeArrowheads="1"/>
            </p:cNvSpPr>
            <p:nvPr/>
          </p:nvSpPr>
          <p:spPr bwMode="auto">
            <a:xfrm>
              <a:off x="1064" y="2168"/>
              <a:ext cx="24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5165" name="Text Box 432"/>
            <p:cNvSpPr txBox="1">
              <a:spLocks noChangeArrowheads="1"/>
            </p:cNvSpPr>
            <p:nvPr/>
          </p:nvSpPr>
          <p:spPr bwMode="auto">
            <a:xfrm>
              <a:off x="4424" y="2068"/>
              <a:ext cx="2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x</a:t>
              </a:r>
            </a:p>
          </p:txBody>
        </p:sp>
        <p:sp>
          <p:nvSpPr>
            <p:cNvPr id="5166" name="Text Box 433"/>
            <p:cNvSpPr txBox="1">
              <a:spLocks noChangeArrowheads="1"/>
            </p:cNvSpPr>
            <p:nvPr/>
          </p:nvSpPr>
          <p:spPr bwMode="auto">
            <a:xfrm>
              <a:off x="2732" y="316"/>
              <a:ext cx="2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y</a:t>
              </a:r>
            </a:p>
          </p:txBody>
        </p:sp>
        <p:sp>
          <p:nvSpPr>
            <p:cNvPr id="5167" name="Text Box 434"/>
            <p:cNvSpPr txBox="1">
              <a:spLocks noChangeArrowheads="1"/>
            </p:cNvSpPr>
            <p:nvPr/>
          </p:nvSpPr>
          <p:spPr bwMode="auto">
            <a:xfrm>
              <a:off x="2697" y="199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5168" name="Text Box 435"/>
            <p:cNvSpPr txBox="1">
              <a:spLocks noChangeArrowheads="1"/>
            </p:cNvSpPr>
            <p:nvPr/>
          </p:nvSpPr>
          <p:spPr bwMode="auto">
            <a:xfrm>
              <a:off x="2685" y="184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5169" name="Text Box 436"/>
            <p:cNvSpPr txBox="1">
              <a:spLocks noChangeArrowheads="1"/>
            </p:cNvSpPr>
            <p:nvPr/>
          </p:nvSpPr>
          <p:spPr bwMode="auto">
            <a:xfrm>
              <a:off x="2691" y="1689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5170" name="Text Box 437"/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5171" name="Text Box 438"/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5172" name="Text Box 439"/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5173" name="Text Box 440"/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5174" name="Text Box 441"/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5175" name="Text Box 442"/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5176" name="Text Box 443"/>
            <p:cNvSpPr txBox="1">
              <a:spLocks noChangeArrowheads="1"/>
            </p:cNvSpPr>
            <p:nvPr/>
          </p:nvSpPr>
          <p:spPr bwMode="auto">
            <a:xfrm>
              <a:off x="2664" y="579"/>
              <a:ext cx="23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5177" name="Text Box 444"/>
            <p:cNvSpPr txBox="1">
              <a:spLocks noChangeArrowheads="1"/>
            </p:cNvSpPr>
            <p:nvPr/>
          </p:nvSpPr>
          <p:spPr bwMode="auto">
            <a:xfrm>
              <a:off x="2676" y="2304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5178" name="Text Box 445"/>
            <p:cNvSpPr txBox="1">
              <a:spLocks noChangeArrowheads="1"/>
            </p:cNvSpPr>
            <p:nvPr/>
          </p:nvSpPr>
          <p:spPr bwMode="auto">
            <a:xfrm>
              <a:off x="2664" y="2469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5179" name="Text Box 446"/>
            <p:cNvSpPr txBox="1">
              <a:spLocks noChangeArrowheads="1"/>
            </p:cNvSpPr>
            <p:nvPr/>
          </p:nvSpPr>
          <p:spPr bwMode="auto">
            <a:xfrm>
              <a:off x="2658" y="2622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5180" name="Text Box 447"/>
            <p:cNvSpPr txBox="1">
              <a:spLocks noChangeArrowheads="1"/>
            </p:cNvSpPr>
            <p:nvPr/>
          </p:nvSpPr>
          <p:spPr bwMode="auto">
            <a:xfrm>
              <a:off x="2655" y="2781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5181" name="Text Box 448"/>
            <p:cNvSpPr txBox="1">
              <a:spLocks noChangeArrowheads="1"/>
            </p:cNvSpPr>
            <p:nvPr/>
          </p:nvSpPr>
          <p:spPr bwMode="auto">
            <a:xfrm>
              <a:off x="2655" y="2946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5182" name="Text Box 449"/>
            <p:cNvSpPr txBox="1">
              <a:spLocks noChangeArrowheads="1"/>
            </p:cNvSpPr>
            <p:nvPr/>
          </p:nvSpPr>
          <p:spPr bwMode="auto">
            <a:xfrm>
              <a:off x="2655" y="3093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5183" name="Text Box 450"/>
            <p:cNvSpPr txBox="1">
              <a:spLocks noChangeArrowheads="1"/>
            </p:cNvSpPr>
            <p:nvPr/>
          </p:nvSpPr>
          <p:spPr bwMode="auto">
            <a:xfrm>
              <a:off x="2658" y="3249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5184" name="Text Box 451"/>
            <p:cNvSpPr txBox="1">
              <a:spLocks noChangeArrowheads="1"/>
            </p:cNvSpPr>
            <p:nvPr/>
          </p:nvSpPr>
          <p:spPr bwMode="auto">
            <a:xfrm>
              <a:off x="2652" y="3411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5185" name="Text Box 452"/>
            <p:cNvSpPr txBox="1">
              <a:spLocks noChangeArrowheads="1"/>
            </p:cNvSpPr>
            <p:nvPr/>
          </p:nvSpPr>
          <p:spPr bwMode="auto">
            <a:xfrm>
              <a:off x="2661" y="3564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5186" name="Text Box 453"/>
            <p:cNvSpPr txBox="1">
              <a:spLocks noChangeArrowheads="1"/>
            </p:cNvSpPr>
            <p:nvPr/>
          </p:nvSpPr>
          <p:spPr bwMode="auto">
            <a:xfrm>
              <a:off x="2631" y="3720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-10</a:t>
              </a:r>
            </a:p>
          </p:txBody>
        </p:sp>
      </p:grpSp>
      <p:sp>
        <p:nvSpPr>
          <p:cNvPr id="5140" name="Text Box 456"/>
          <p:cNvSpPr txBox="1">
            <a:spLocks noChangeArrowheads="1"/>
          </p:cNvSpPr>
          <p:nvPr/>
        </p:nvSpPr>
        <p:spPr bwMode="auto">
          <a:xfrm>
            <a:off x="131763" y="2286001"/>
            <a:ext cx="3165475" cy="769938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200" dirty="0">
                <a:latin typeface="Comic Sans MS" panose="030F0702030302020204" pitchFamily="66" charset="0"/>
              </a:rPr>
              <a:t>We need one other point on the graph.</a:t>
            </a:r>
          </a:p>
        </p:txBody>
      </p:sp>
      <p:sp>
        <p:nvSpPr>
          <p:cNvPr id="5141" name="Text Box 457"/>
          <p:cNvSpPr txBox="1">
            <a:spLocks noChangeArrowheads="1"/>
          </p:cNvSpPr>
          <p:nvPr/>
        </p:nvSpPr>
        <p:spPr bwMode="auto">
          <a:xfrm>
            <a:off x="127000" y="868363"/>
            <a:ext cx="3163888" cy="83026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Graph the line with equation y = </a:t>
            </a:r>
            <a:r>
              <a:rPr lang="en-GB" altLang="en-US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2</a:t>
            </a:r>
            <a:r>
              <a:rPr lang="en-GB" altLang="en-US" dirty="0">
                <a:latin typeface="Comic Sans MS" panose="030F0702030302020204" pitchFamily="66" charset="0"/>
              </a:rPr>
              <a:t>x + </a:t>
            </a:r>
            <a:r>
              <a:rPr lang="en-GB" alt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5136" name="Line 458"/>
          <p:cNvSpPr>
            <a:spLocks noChangeShapeType="1"/>
          </p:cNvSpPr>
          <p:nvPr/>
        </p:nvSpPr>
        <p:spPr bwMode="auto">
          <a:xfrm>
            <a:off x="3492500" y="2425700"/>
            <a:ext cx="497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4" name="Line 459"/>
          <p:cNvSpPr>
            <a:spLocks noChangeShapeType="1"/>
          </p:cNvSpPr>
          <p:nvPr/>
        </p:nvSpPr>
        <p:spPr bwMode="auto">
          <a:xfrm>
            <a:off x="7975600" y="939800"/>
            <a:ext cx="0" cy="496570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32" name="Text Box 460"/>
          <p:cNvSpPr txBox="1">
            <a:spLocks noChangeArrowheads="1"/>
          </p:cNvSpPr>
          <p:nvPr/>
        </p:nvSpPr>
        <p:spPr bwMode="auto">
          <a:xfrm>
            <a:off x="158750" y="3142599"/>
            <a:ext cx="3138488" cy="1200329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The other point can be found by using the gradient.</a:t>
            </a:r>
            <a:endParaRPr lang="en-GB" altLang="en-US" b="1" dirty="0">
              <a:solidFill>
                <a:srgbClr val="FF5050"/>
              </a:solidFill>
              <a:latin typeface="Comic Sans MS" panose="030F0702030302020204" pitchFamily="66" charset="0"/>
            </a:endParaRPr>
          </a:p>
        </p:txBody>
      </p:sp>
      <p:sp>
        <p:nvSpPr>
          <p:cNvPr id="3534" name="Line 462"/>
          <p:cNvSpPr>
            <a:spLocks noChangeShapeType="1"/>
          </p:cNvSpPr>
          <p:nvPr/>
        </p:nvSpPr>
        <p:spPr bwMode="auto">
          <a:xfrm>
            <a:off x="5961857" y="2188368"/>
            <a:ext cx="3175" cy="457200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35" name="Line 463"/>
          <p:cNvSpPr>
            <a:spLocks noChangeShapeType="1"/>
          </p:cNvSpPr>
          <p:nvPr/>
        </p:nvSpPr>
        <p:spPr bwMode="auto">
          <a:xfrm flipV="1">
            <a:off x="5953124" y="2187575"/>
            <a:ext cx="282575" cy="3175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9" name="Group 466"/>
          <p:cNvGrpSpPr>
            <a:grpSpLocks/>
          </p:cNvGrpSpPr>
          <p:nvPr/>
        </p:nvGrpSpPr>
        <p:grpSpPr bwMode="auto">
          <a:xfrm>
            <a:off x="5988051" y="2756694"/>
            <a:ext cx="2713037" cy="530225"/>
            <a:chOff x="3800" y="1720"/>
            <a:chExt cx="1510" cy="334"/>
          </a:xfrm>
        </p:grpSpPr>
        <p:sp>
          <p:nvSpPr>
            <p:cNvPr id="5131" name="Line 467"/>
            <p:cNvSpPr>
              <a:spLocks noChangeShapeType="1"/>
            </p:cNvSpPr>
            <p:nvPr/>
          </p:nvSpPr>
          <p:spPr bwMode="auto">
            <a:xfrm flipH="1" flipV="1">
              <a:off x="3800" y="1720"/>
              <a:ext cx="351" cy="144"/>
            </a:xfrm>
            <a:prstGeom prst="line">
              <a:avLst/>
            </a:prstGeom>
            <a:noFill/>
            <a:ln w="28575">
              <a:solidFill>
                <a:srgbClr val="FF505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2" name="Text Box 468"/>
            <p:cNvSpPr txBox="1">
              <a:spLocks noChangeArrowheads="1"/>
            </p:cNvSpPr>
            <p:nvPr/>
          </p:nvSpPr>
          <p:spPr bwMode="auto">
            <a:xfrm>
              <a:off x="4042" y="1804"/>
              <a:ext cx="126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 dirty="0">
                  <a:solidFill>
                    <a:schemeClr val="accent2"/>
                  </a:solidFill>
                  <a:latin typeface="Comic Sans MS" panose="030F0702030302020204" pitchFamily="66" charset="0"/>
                </a:rPr>
                <a:t>y intercept = 3</a:t>
              </a:r>
            </a:p>
          </p:txBody>
        </p:sp>
      </p:grpSp>
      <p:sp>
        <p:nvSpPr>
          <p:cNvPr id="3541" name="Text Box 469"/>
          <p:cNvSpPr txBox="1">
            <a:spLocks noChangeArrowheads="1"/>
          </p:cNvSpPr>
          <p:nvPr/>
        </p:nvSpPr>
        <p:spPr bwMode="auto">
          <a:xfrm>
            <a:off x="6880225" y="2003425"/>
            <a:ext cx="1536700" cy="36671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800" dirty="0">
                <a:solidFill>
                  <a:srgbClr val="FFFF99"/>
                </a:solidFill>
                <a:latin typeface="Comic Sans MS" panose="030F0702030302020204" pitchFamily="66" charset="0"/>
              </a:rPr>
              <a:t>y = 2x + 3</a:t>
            </a:r>
          </a:p>
        </p:txBody>
      </p:sp>
      <p:sp>
        <p:nvSpPr>
          <p:cNvPr id="3542" name="Line 470"/>
          <p:cNvSpPr>
            <a:spLocks noChangeShapeType="1"/>
          </p:cNvSpPr>
          <p:nvPr/>
        </p:nvSpPr>
        <p:spPr bwMode="auto">
          <a:xfrm flipV="1">
            <a:off x="4668837" y="1046162"/>
            <a:ext cx="2157412" cy="4270376"/>
          </a:xfrm>
          <a:prstGeom prst="line">
            <a:avLst/>
          </a:prstGeom>
          <a:noFill/>
          <a:ln w="22225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1" name="Text Box 456"/>
          <p:cNvSpPr txBox="1">
            <a:spLocks noChangeArrowheads="1"/>
          </p:cNvSpPr>
          <p:nvPr/>
        </p:nvSpPr>
        <p:spPr bwMode="auto">
          <a:xfrm>
            <a:off x="152401" y="1794669"/>
            <a:ext cx="3138487" cy="430887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n-GB" altLang="en-US" sz="2200" dirty="0">
                <a:latin typeface="Comic Sans MS" panose="030F0702030302020204" pitchFamily="66" charset="0"/>
              </a:rPr>
              <a:t> is the </a:t>
            </a:r>
            <a:r>
              <a:rPr lang="en-GB" altLang="en-US" sz="2200" b="1" dirty="0">
                <a:solidFill>
                  <a:srgbClr val="FF6600"/>
                </a:solidFill>
                <a:latin typeface="Comic Sans MS" panose="030F0702030302020204" pitchFamily="66" charset="0"/>
              </a:rPr>
              <a:t>y intercept</a:t>
            </a:r>
            <a:r>
              <a:rPr lang="en-GB" altLang="en-US" sz="22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472" name="TextBox 471"/>
          <p:cNvSpPr txBox="1"/>
          <p:nvPr/>
        </p:nvSpPr>
        <p:spPr>
          <a:xfrm>
            <a:off x="5829868" y="2522636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473" name="Text Box 456"/>
          <p:cNvSpPr txBox="1">
            <a:spLocks noChangeArrowheads="1"/>
          </p:cNvSpPr>
          <p:nvPr/>
        </p:nvSpPr>
        <p:spPr bwMode="auto">
          <a:xfrm>
            <a:off x="129298" y="4422476"/>
            <a:ext cx="3138487" cy="46166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2</a:t>
            </a:r>
            <a:r>
              <a:rPr lang="en-GB" alt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sz="2200" dirty="0">
                <a:latin typeface="Comic Sans MS" panose="030F0702030302020204" pitchFamily="66" charset="0"/>
              </a:rPr>
              <a:t>is the </a:t>
            </a:r>
            <a:r>
              <a:rPr lang="en-GB" altLang="en-US" sz="2200" b="1" dirty="0">
                <a:solidFill>
                  <a:srgbClr val="FF6600"/>
                </a:solidFill>
                <a:latin typeface="Comic Sans MS" panose="030F0702030302020204" pitchFamily="66" charset="0"/>
              </a:rPr>
              <a:t>gradient</a:t>
            </a:r>
            <a:r>
              <a:rPr lang="en-GB" altLang="en-US" sz="22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474" name="Text Box 456"/>
          <p:cNvSpPr txBox="1">
            <a:spLocks noChangeArrowheads="1"/>
          </p:cNvSpPr>
          <p:nvPr/>
        </p:nvSpPr>
        <p:spPr bwMode="auto">
          <a:xfrm>
            <a:off x="144418" y="4985794"/>
            <a:ext cx="3138487" cy="938719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200" dirty="0">
                <a:latin typeface="Comic Sans MS" panose="030F0702030302020204" pitchFamily="66" charset="0"/>
              </a:rPr>
              <a:t>It means:</a:t>
            </a:r>
          </a:p>
          <a:p>
            <a:pPr eaLnBrk="1" hangingPunct="1">
              <a:spcBef>
                <a:spcPct val="50000"/>
              </a:spcBef>
            </a:pP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475" name="Text Box 464"/>
          <p:cNvSpPr txBox="1">
            <a:spLocks noChangeArrowheads="1"/>
          </p:cNvSpPr>
          <p:nvPr/>
        </p:nvSpPr>
        <p:spPr bwMode="auto">
          <a:xfrm>
            <a:off x="1523442" y="5021113"/>
            <a:ext cx="12350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rise = 2</a:t>
            </a:r>
          </a:p>
        </p:txBody>
      </p:sp>
      <p:sp>
        <p:nvSpPr>
          <p:cNvPr id="476" name="Text Box 465"/>
          <p:cNvSpPr txBox="1">
            <a:spLocks noChangeArrowheads="1"/>
          </p:cNvSpPr>
          <p:nvPr/>
        </p:nvSpPr>
        <p:spPr bwMode="auto">
          <a:xfrm>
            <a:off x="1563642" y="5417988"/>
            <a:ext cx="1158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run = 1</a:t>
            </a:r>
          </a:p>
        </p:txBody>
      </p:sp>
      <p:sp>
        <p:nvSpPr>
          <p:cNvPr id="477" name="TextBox 476"/>
          <p:cNvSpPr txBox="1"/>
          <p:nvPr/>
        </p:nvSpPr>
        <p:spPr>
          <a:xfrm>
            <a:off x="6076272" y="2044898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478" name="TextBox 477"/>
          <p:cNvSpPr txBox="1"/>
          <p:nvPr/>
        </p:nvSpPr>
        <p:spPr>
          <a:xfrm>
            <a:off x="179512" y="116632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Graphing from the gradient-intercept form</a:t>
            </a:r>
            <a:endParaRPr lang="en-GB" sz="28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479" name="Text Box 462"/>
          <p:cNvSpPr txBox="1">
            <a:spLocks noChangeArrowheads="1"/>
          </p:cNvSpPr>
          <p:nvPr/>
        </p:nvSpPr>
        <p:spPr bwMode="auto">
          <a:xfrm>
            <a:off x="4855994" y="2286695"/>
            <a:ext cx="1196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rise = 2</a:t>
            </a:r>
          </a:p>
        </p:txBody>
      </p:sp>
      <p:sp>
        <p:nvSpPr>
          <p:cNvPr id="480" name="Text Box 463"/>
          <p:cNvSpPr txBox="1">
            <a:spLocks noChangeArrowheads="1"/>
          </p:cNvSpPr>
          <p:nvPr/>
        </p:nvSpPr>
        <p:spPr bwMode="auto">
          <a:xfrm>
            <a:off x="5016500" y="1828800"/>
            <a:ext cx="1184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run = 1</a:t>
            </a:r>
          </a:p>
        </p:txBody>
      </p:sp>
      <p:sp>
        <p:nvSpPr>
          <p:cNvPr id="481" name="Rectangle 480">
            <a:hlinkClick r:id="rId2"/>
            <a:extLst>
              <a:ext uri="{FF2B5EF4-FFF2-40B4-BE49-F238E27FC236}">
                <a16:creationId xmlns:a16="http://schemas.microsoft.com/office/drawing/2014/main" id="{AC69B4A4-194C-4E06-8518-0CC7FD351E0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2" name="Rectangle 481">
            <a:hlinkClick r:id="rId2"/>
            <a:extLst>
              <a:ext uri="{FF2B5EF4-FFF2-40B4-BE49-F238E27FC236}">
                <a16:creationId xmlns:a16="http://schemas.microsoft.com/office/drawing/2014/main" id="{55106015-B3BE-400C-8B4A-37EFE0DD7CDD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0078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3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0" grpId="0" animBg="1"/>
      <p:bldP spid="3532" grpId="0" animBg="1" autoUpdateAnimBg="0"/>
      <p:bldP spid="3534" grpId="0" animBg="1"/>
      <p:bldP spid="3535" grpId="0" animBg="1"/>
      <p:bldP spid="3541" grpId="0" animBg="1" autoUpdateAnimBg="0"/>
      <p:bldP spid="3542" grpId="0" animBg="1"/>
      <p:bldP spid="471" grpId="0" animBg="1"/>
      <p:bldP spid="472" grpId="0"/>
      <p:bldP spid="473" grpId="0" animBg="1"/>
      <p:bldP spid="474" grpId="0" animBg="1"/>
      <p:bldP spid="475" grpId="0" autoUpdateAnimBg="0"/>
      <p:bldP spid="476" grpId="0" autoUpdateAnimBg="0"/>
      <p:bldP spid="477" grpId="0"/>
      <p:bldP spid="479" grpId="0" autoUpdateAnimBg="0"/>
      <p:bldP spid="480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37" name="Group 5"/>
          <p:cNvGrpSpPr>
            <a:grpSpLocks/>
          </p:cNvGrpSpPr>
          <p:nvPr/>
        </p:nvGrpSpPr>
        <p:grpSpPr bwMode="auto">
          <a:xfrm>
            <a:off x="3200400" y="457200"/>
            <a:ext cx="5657850" cy="5648326"/>
            <a:chOff x="1064" y="316"/>
            <a:chExt cx="3564" cy="3558"/>
          </a:xfrm>
        </p:grpSpPr>
        <p:grpSp>
          <p:nvGrpSpPr>
            <p:cNvPr id="5142" name="Group 6"/>
            <p:cNvGrpSpPr>
              <a:grpSpLocks/>
            </p:cNvGrpSpPr>
            <p:nvPr/>
          </p:nvGrpSpPr>
          <p:grpSpPr bwMode="auto">
            <a:xfrm>
              <a:off x="1244" y="616"/>
              <a:ext cx="3140" cy="3140"/>
              <a:chOff x="1244" y="616"/>
              <a:chExt cx="3140" cy="3140"/>
            </a:xfrm>
          </p:grpSpPr>
          <p:grpSp>
            <p:nvGrpSpPr>
              <p:cNvPr id="5187" name="Group 7"/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5190" name="Rectangle 8"/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191" name="Rectangle 9"/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192" name="Rectangle 10"/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193" name="Rectangle 11"/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194" name="Rectangle 12"/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195" name="Rectangle 13"/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196" name="Rectangle 14"/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197" name="Rectangle 15"/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198" name="Rectangle 16"/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199" name="Rectangle 17"/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00" name="Rectangle 18"/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01" name="Rectangle 19"/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02" name="Rectangle 20"/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03" name="Rectangle 21"/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04" name="Rectangle 22"/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05" name="Rectangle 23"/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06" name="Rectangle 24"/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07" name="Rectangle 25"/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08" name="Rectangle 26"/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09" name="Rectangle 27"/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10" name="Rectangle 28"/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11" name="Rectangle 29"/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12" name="Rectangle 30"/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13" name="Rectangle 31"/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14" name="Rectangle 32"/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15" name="Rectangle 33"/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16" name="Rectangle 34"/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17" name="Rectangle 35"/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18" name="Rectangle 36"/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19" name="Rectangle 37"/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20" name="Rectangle 38"/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21" name="Rectangle 39"/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22" name="Rectangle 40"/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23" name="Rectangle 41"/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24" name="Rectangle 42"/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25" name="Rectangle 43"/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26" name="Rectangle 44"/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27" name="Rectangle 45"/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28" name="Rectangle 46"/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29" name="Rectangle 47"/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30" name="Rectangle 48"/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31" name="Rectangle 49"/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32" name="Rectangle 50"/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33" name="Rectangle 51"/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34" name="Rectangle 52"/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35" name="Rectangle 53"/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36" name="Rectangle 54"/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37" name="Rectangle 55"/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38" name="Rectangle 56"/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39" name="Rectangle 57"/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40" name="Rectangle 58"/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41" name="Rectangle 59"/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42" name="Rectangle 60"/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43" name="Rectangle 61"/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44" name="Rectangle 62"/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45" name="Rectangle 63"/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46" name="Rectangle 64"/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47" name="Rectangle 65"/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48" name="Rectangle 66"/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49" name="Rectangle 67"/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50" name="Rectangle 68"/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51" name="Rectangle 69"/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52" name="Rectangle 70"/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53" name="Rectangle 71"/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54" name="Rectangle 72"/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55" name="Rectangle 73"/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56" name="Rectangle 74"/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57" name="Rectangle 75"/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58" name="Rectangle 76"/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59" name="Rectangle 77"/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60" name="Rectangle 78"/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61" name="Rectangle 79"/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62" name="Rectangle 80"/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63" name="Rectangle 81"/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64" name="Rectangle 82"/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65" name="Rectangle 83"/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66" name="Rectangle 84"/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67" name="Rectangle 85"/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68" name="Rectangle 86"/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69" name="Rectangle 87"/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70" name="Rectangle 88"/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71" name="Rectangle 89"/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72" name="Rectangle 90"/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73" name="Rectangle 91"/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74" name="Rectangle 92"/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75" name="Rectangle 93"/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76" name="Rectangle 94"/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77" name="Rectangle 95"/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78" name="Rectangle 96"/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79" name="Rectangle 97"/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80" name="Rectangle 98"/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81" name="Rectangle 99"/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82" name="Rectangle 100"/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83" name="Rectangle 101"/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84" name="Rectangle 102"/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85" name="Rectangle 103"/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86" name="Rectangle 104"/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87" name="Rectangle 105"/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88" name="Rectangle 106"/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89" name="Rectangle 107"/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90" name="Rectangle 108"/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91" name="Rectangle 109"/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92" name="Rectangle 110"/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93" name="Rectangle 111"/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94" name="Rectangle 112"/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95" name="Rectangle 113"/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96" name="Rectangle 114"/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97" name="Rectangle 115"/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98" name="Rectangle 116"/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299" name="Rectangle 117"/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00" name="Rectangle 118"/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01" name="Rectangle 119"/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02" name="Rectangle 120"/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03" name="Rectangle 121"/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04" name="Rectangle 122"/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05" name="Rectangle 123"/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06" name="Rectangle 124"/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07" name="Rectangle 125"/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08" name="Rectangle 126"/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09" name="Rectangle 127"/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10" name="Rectangle 128"/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11" name="Rectangle 129"/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12" name="Rectangle 130"/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13" name="Rectangle 131"/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14" name="Rectangle 132"/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15" name="Rectangle 133"/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16" name="Rectangle 134"/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17" name="Rectangle 135"/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18" name="Rectangle 136"/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19" name="Rectangle 137"/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20" name="Rectangle 138"/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21" name="Rectangle 139"/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22" name="Rectangle 140"/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23" name="Rectangle 141"/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24" name="Rectangle 142"/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25" name="Rectangle 143"/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26" name="Rectangle 144"/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27" name="Rectangle 145"/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28" name="Rectangle 146"/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29" name="Rectangle 147"/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30" name="Rectangle 148"/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31" name="Rectangle 149"/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32" name="Rectangle 150"/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33" name="Rectangle 151"/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34" name="Rectangle 152"/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35" name="Rectangle 153"/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36" name="Rectangle 154"/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37" name="Rectangle 155"/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38" name="Rectangle 156"/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39" name="Rectangle 157"/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40" name="Rectangle 158"/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41" name="Rectangle 159"/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42" name="Rectangle 160"/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43" name="Rectangle 161"/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44" name="Rectangle 162"/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45" name="Rectangle 163"/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46" name="Rectangle 164"/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47" name="Rectangle 165"/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48" name="Rectangle 166"/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49" name="Rectangle 167"/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50" name="Rectangle 168"/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51" name="Rectangle 169"/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52" name="Rectangle 170"/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53" name="Rectangle 171"/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54" name="Rectangle 172"/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55" name="Rectangle 173"/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56" name="Rectangle 174"/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57" name="Rectangle 175"/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58" name="Rectangle 176"/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59" name="Rectangle 177"/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60" name="Rectangle 178"/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61" name="Rectangle 179"/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62" name="Rectangle 180"/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63" name="Rectangle 181"/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64" name="Rectangle 182"/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65" name="Rectangle 183"/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66" name="Rectangle 184"/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67" name="Rectangle 185"/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68" name="Rectangle 186"/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69" name="Rectangle 187"/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70" name="Rectangle 188"/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71" name="Rectangle 189"/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72" name="Rectangle 190"/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73" name="Rectangle 191"/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74" name="Rectangle 192"/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75" name="Rectangle 193"/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76" name="Rectangle 194"/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77" name="Rectangle 195"/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78" name="Rectangle 196"/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79" name="Rectangle 197"/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80" name="Rectangle 198"/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81" name="Rectangle 199"/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82" name="Rectangle 200"/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83" name="Rectangle 201"/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84" name="Rectangle 202"/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85" name="Rectangle 203"/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86" name="Rectangle 204"/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87" name="Rectangle 205"/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88" name="Rectangle 206"/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89" name="Rectangle 207"/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90" name="Rectangle 208"/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91" name="Rectangle 209"/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92" name="Rectangle 210"/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93" name="Rectangle 211"/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94" name="Rectangle 212"/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95" name="Rectangle 213"/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96" name="Rectangle 214"/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97" name="Rectangle 215"/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98" name="Rectangle 216"/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399" name="Rectangle 217"/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00" name="Rectangle 218"/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01" name="Rectangle 219"/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02" name="Rectangle 220"/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03" name="Rectangle 221"/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04" name="Rectangle 222"/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05" name="Rectangle 223"/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06" name="Rectangle 224"/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07" name="Rectangle 225"/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08" name="Rectangle 226"/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09" name="Rectangle 227"/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10" name="Rectangle 228"/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11" name="Rectangle 229"/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12" name="Rectangle 230"/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13" name="Rectangle 231"/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14" name="Rectangle 232"/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15" name="Rectangle 233"/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16" name="Rectangle 234"/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17" name="Rectangle 235"/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18" name="Rectangle 236"/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19" name="Rectangle 237"/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20" name="Rectangle 238"/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21" name="Rectangle 239"/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22" name="Rectangle 240"/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23" name="Rectangle 241"/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24" name="Rectangle 242"/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25" name="Rectangle 243"/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26" name="Rectangle 244"/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27" name="Rectangle 245"/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28" name="Rectangle 246"/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29" name="Rectangle 247"/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30" name="Rectangle 248"/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31" name="Rectangle 249"/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32" name="Rectangle 250"/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33" name="Rectangle 251"/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34" name="Rectangle 252"/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35" name="Rectangle 253"/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36" name="Rectangle 254"/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37" name="Rectangle 255"/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38" name="Rectangle 256"/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39" name="Rectangle 257"/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40" name="Rectangle 258"/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41" name="Rectangle 259"/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42" name="Rectangle 260"/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43" name="Rectangle 261"/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44" name="Rectangle 262"/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45" name="Rectangle 263"/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46" name="Rectangle 264"/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47" name="Rectangle 265"/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48" name="Rectangle 266"/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49" name="Rectangle 267"/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50" name="Rectangle 268"/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51" name="Rectangle 269"/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52" name="Rectangle 270"/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53" name="Rectangle 271"/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54" name="Rectangle 272"/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55" name="Rectangle 273"/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56" name="Rectangle 274"/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57" name="Rectangle 275"/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58" name="Rectangle 276"/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59" name="Rectangle 277"/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60" name="Rectangle 278"/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61" name="Rectangle 279"/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62" name="Rectangle 280"/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63" name="Rectangle 281"/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64" name="Rectangle 282"/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65" name="Rectangle 283"/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66" name="Rectangle 284"/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67" name="Rectangle 285"/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68" name="Rectangle 286"/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69" name="Rectangle 287"/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70" name="Rectangle 288"/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71" name="Rectangle 289"/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72" name="Rectangle 290"/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73" name="Rectangle 291"/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74" name="Rectangle 292"/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75" name="Rectangle 293"/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76" name="Rectangle 294"/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77" name="Rectangle 295"/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78" name="Rectangle 296"/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79" name="Rectangle 297"/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80" name="Rectangle 298"/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81" name="Rectangle 299"/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82" name="Rectangle 300"/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83" name="Rectangle 301"/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84" name="Rectangle 302"/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85" name="Rectangle 303"/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86" name="Rectangle 304"/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87" name="Rectangle 305"/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88" name="Rectangle 306"/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89" name="Rectangle 307"/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90" name="Rectangle 308"/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91" name="Rectangle 309"/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92" name="Rectangle 310"/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93" name="Rectangle 311"/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94" name="Rectangle 312"/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95" name="Rectangle 313"/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96" name="Rectangle 314"/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97" name="Rectangle 315"/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98" name="Rectangle 316"/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499" name="Rectangle 317"/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00" name="Rectangle 318"/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01" name="Rectangle 319"/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02" name="Rectangle 320"/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03" name="Rectangle 321"/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04" name="Rectangle 322"/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05" name="Rectangle 323"/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06" name="Rectangle 324"/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07" name="Rectangle 325"/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08" name="Rectangle 326"/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09" name="Rectangle 327"/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10" name="Rectangle 328"/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11" name="Rectangle 329"/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12" name="Rectangle 330"/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13" name="Rectangle 331"/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14" name="Rectangle 332"/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15" name="Rectangle 333"/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16" name="Rectangle 334"/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17" name="Rectangle 335"/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18" name="Rectangle 336"/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19" name="Rectangle 337"/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20" name="Rectangle 338"/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21" name="Rectangle 339"/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22" name="Rectangle 340"/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23" name="Rectangle 341"/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24" name="Rectangle 342"/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25" name="Rectangle 343"/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26" name="Rectangle 344"/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27" name="Rectangle 345"/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28" name="Rectangle 346"/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29" name="Rectangle 347"/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30" name="Rectangle 348"/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31" name="Rectangle 349"/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32" name="Rectangle 350"/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33" name="Rectangle 351"/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34" name="Rectangle 352"/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35" name="Rectangle 353"/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36" name="Rectangle 354"/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37" name="Rectangle 355"/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38" name="Rectangle 356"/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39" name="Rectangle 357"/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40" name="Rectangle 358"/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41" name="Rectangle 359"/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42" name="Rectangle 360"/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43" name="Rectangle 361"/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44" name="Rectangle 362"/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45" name="Rectangle 363"/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46" name="Rectangle 364"/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47" name="Rectangle 365"/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48" name="Rectangle 366"/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49" name="Rectangle 367"/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50" name="Rectangle 368"/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51" name="Rectangle 369"/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52" name="Rectangle 370"/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53" name="Rectangle 371"/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54" name="Rectangle 372"/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55" name="Rectangle 373"/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56" name="Rectangle 374"/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57" name="Rectangle 375"/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58" name="Rectangle 376"/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59" name="Rectangle 377"/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60" name="Rectangle 378"/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61" name="Rectangle 379"/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62" name="Rectangle 380"/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63" name="Rectangle 381"/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64" name="Rectangle 382"/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65" name="Rectangle 383"/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66" name="Rectangle 384"/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67" name="Rectangle 385"/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68" name="Rectangle 386"/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69" name="Rectangle 387"/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70" name="Rectangle 388"/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71" name="Rectangle 389"/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72" name="Rectangle 390"/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73" name="Rectangle 391"/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74" name="Rectangle 392"/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75" name="Rectangle 393"/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76" name="Rectangle 394"/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77" name="Rectangle 395"/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78" name="Rectangle 396"/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79" name="Rectangle 397"/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80" name="Rectangle 398"/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81" name="Rectangle 399"/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82" name="Rectangle 400"/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83" name="Rectangle 401"/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84" name="Rectangle 402"/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85" name="Rectangle 403"/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86" name="Rectangle 404"/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87" name="Rectangle 405"/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88" name="Rectangle 406"/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589" name="Rectangle 407"/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sp>
            <p:nvSpPr>
              <p:cNvPr id="5188" name="Line 408"/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89" name="Line 409"/>
              <p:cNvSpPr>
                <a:spLocks noChangeShapeType="1"/>
              </p:cNvSpPr>
              <p:nvPr/>
            </p:nvSpPr>
            <p:spPr bwMode="auto">
              <a:xfrm>
                <a:off x="1244" y="2186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143" name="Text Box 410"/>
            <p:cNvSpPr txBox="1">
              <a:spLocks noChangeArrowheads="1"/>
            </p:cNvSpPr>
            <p:nvPr/>
          </p:nvSpPr>
          <p:spPr bwMode="auto">
            <a:xfrm>
              <a:off x="2696" y="2212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5144" name="Text Box 411"/>
            <p:cNvSpPr txBox="1">
              <a:spLocks noChangeArrowheads="1"/>
            </p:cNvSpPr>
            <p:nvPr/>
          </p:nvSpPr>
          <p:spPr bwMode="auto">
            <a:xfrm>
              <a:off x="2691" y="216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5145" name="Text Box 412"/>
            <p:cNvSpPr txBox="1">
              <a:spLocks noChangeArrowheads="1"/>
            </p:cNvSpPr>
            <p:nvPr/>
          </p:nvSpPr>
          <p:spPr bwMode="auto">
            <a:xfrm>
              <a:off x="2860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5146" name="Text Box 413"/>
            <p:cNvSpPr txBox="1">
              <a:spLocks noChangeArrowheads="1"/>
            </p:cNvSpPr>
            <p:nvPr/>
          </p:nvSpPr>
          <p:spPr bwMode="auto">
            <a:xfrm>
              <a:off x="3012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5147" name="Text Box 414"/>
            <p:cNvSpPr txBox="1">
              <a:spLocks noChangeArrowheads="1"/>
            </p:cNvSpPr>
            <p:nvPr/>
          </p:nvSpPr>
          <p:spPr bwMode="auto">
            <a:xfrm>
              <a:off x="3172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5148" name="Text Box 415"/>
            <p:cNvSpPr txBox="1">
              <a:spLocks noChangeArrowheads="1"/>
            </p:cNvSpPr>
            <p:nvPr/>
          </p:nvSpPr>
          <p:spPr bwMode="auto">
            <a:xfrm>
              <a:off x="331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5149" name="Text Box 416"/>
            <p:cNvSpPr txBox="1">
              <a:spLocks noChangeArrowheads="1"/>
            </p:cNvSpPr>
            <p:nvPr/>
          </p:nvSpPr>
          <p:spPr bwMode="auto">
            <a:xfrm>
              <a:off x="3468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5150" name="Text Box 417"/>
            <p:cNvSpPr txBox="1">
              <a:spLocks noChangeArrowheads="1"/>
            </p:cNvSpPr>
            <p:nvPr/>
          </p:nvSpPr>
          <p:spPr bwMode="auto">
            <a:xfrm>
              <a:off x="363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5151" name="Text Box 418"/>
            <p:cNvSpPr txBox="1">
              <a:spLocks noChangeArrowheads="1"/>
            </p:cNvSpPr>
            <p:nvPr/>
          </p:nvSpPr>
          <p:spPr bwMode="auto">
            <a:xfrm>
              <a:off x="3788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5152" name="Text Box 419"/>
            <p:cNvSpPr txBox="1">
              <a:spLocks noChangeArrowheads="1"/>
            </p:cNvSpPr>
            <p:nvPr/>
          </p:nvSpPr>
          <p:spPr bwMode="auto">
            <a:xfrm>
              <a:off x="3936" y="217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5153" name="Text Box 420"/>
            <p:cNvSpPr txBox="1">
              <a:spLocks noChangeArrowheads="1"/>
            </p:cNvSpPr>
            <p:nvPr/>
          </p:nvSpPr>
          <p:spPr bwMode="auto">
            <a:xfrm>
              <a:off x="409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5154" name="Text Box 421"/>
            <p:cNvSpPr txBox="1">
              <a:spLocks noChangeArrowheads="1"/>
            </p:cNvSpPr>
            <p:nvPr/>
          </p:nvSpPr>
          <p:spPr bwMode="auto">
            <a:xfrm>
              <a:off x="4236" y="2168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5155" name="Text Box 422"/>
            <p:cNvSpPr txBox="1">
              <a:spLocks noChangeArrowheads="1"/>
            </p:cNvSpPr>
            <p:nvPr/>
          </p:nvSpPr>
          <p:spPr bwMode="auto">
            <a:xfrm>
              <a:off x="1240" y="2172"/>
              <a:ext cx="22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5156" name="Text Box 423"/>
            <p:cNvSpPr txBox="1">
              <a:spLocks noChangeArrowheads="1"/>
            </p:cNvSpPr>
            <p:nvPr/>
          </p:nvSpPr>
          <p:spPr bwMode="auto">
            <a:xfrm>
              <a:off x="1408" y="2172"/>
              <a:ext cx="21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5157" name="Text Box 424"/>
            <p:cNvSpPr txBox="1">
              <a:spLocks noChangeArrowheads="1"/>
            </p:cNvSpPr>
            <p:nvPr/>
          </p:nvSpPr>
          <p:spPr bwMode="auto">
            <a:xfrm>
              <a:off x="1560" y="2176"/>
              <a:ext cx="20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5158" name="Text Box 425"/>
            <p:cNvSpPr txBox="1">
              <a:spLocks noChangeArrowheads="1"/>
            </p:cNvSpPr>
            <p:nvPr/>
          </p:nvSpPr>
          <p:spPr bwMode="auto">
            <a:xfrm>
              <a:off x="1724" y="2172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5159" name="Text Box 426"/>
            <p:cNvSpPr txBox="1">
              <a:spLocks noChangeArrowheads="1"/>
            </p:cNvSpPr>
            <p:nvPr/>
          </p:nvSpPr>
          <p:spPr bwMode="auto">
            <a:xfrm>
              <a:off x="1868" y="2176"/>
              <a:ext cx="2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5160" name="Text Box 427"/>
            <p:cNvSpPr txBox="1">
              <a:spLocks noChangeArrowheads="1"/>
            </p:cNvSpPr>
            <p:nvPr/>
          </p:nvSpPr>
          <p:spPr bwMode="auto">
            <a:xfrm>
              <a:off x="2032" y="2172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5161" name="Text Box 428"/>
            <p:cNvSpPr txBox="1">
              <a:spLocks noChangeArrowheads="1"/>
            </p:cNvSpPr>
            <p:nvPr/>
          </p:nvSpPr>
          <p:spPr bwMode="auto">
            <a:xfrm>
              <a:off x="2188" y="2172"/>
              <a:ext cx="24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5162" name="Text Box 429"/>
            <p:cNvSpPr txBox="1">
              <a:spLocks noChangeArrowheads="1"/>
            </p:cNvSpPr>
            <p:nvPr/>
          </p:nvSpPr>
          <p:spPr bwMode="auto">
            <a:xfrm>
              <a:off x="2344" y="2172"/>
              <a:ext cx="2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5163" name="Text Box 430"/>
            <p:cNvSpPr txBox="1">
              <a:spLocks noChangeArrowheads="1"/>
            </p:cNvSpPr>
            <p:nvPr/>
          </p:nvSpPr>
          <p:spPr bwMode="auto">
            <a:xfrm>
              <a:off x="2520" y="2176"/>
              <a:ext cx="2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5164" name="Text Box 431"/>
            <p:cNvSpPr txBox="1">
              <a:spLocks noChangeArrowheads="1"/>
            </p:cNvSpPr>
            <p:nvPr/>
          </p:nvSpPr>
          <p:spPr bwMode="auto">
            <a:xfrm>
              <a:off x="1064" y="2168"/>
              <a:ext cx="24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5165" name="Text Box 432"/>
            <p:cNvSpPr txBox="1">
              <a:spLocks noChangeArrowheads="1"/>
            </p:cNvSpPr>
            <p:nvPr/>
          </p:nvSpPr>
          <p:spPr bwMode="auto">
            <a:xfrm>
              <a:off x="4424" y="2068"/>
              <a:ext cx="2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x</a:t>
              </a:r>
            </a:p>
          </p:txBody>
        </p:sp>
        <p:sp>
          <p:nvSpPr>
            <p:cNvPr id="5166" name="Text Box 433"/>
            <p:cNvSpPr txBox="1">
              <a:spLocks noChangeArrowheads="1"/>
            </p:cNvSpPr>
            <p:nvPr/>
          </p:nvSpPr>
          <p:spPr bwMode="auto">
            <a:xfrm>
              <a:off x="2732" y="316"/>
              <a:ext cx="2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y</a:t>
              </a:r>
            </a:p>
          </p:txBody>
        </p:sp>
        <p:sp>
          <p:nvSpPr>
            <p:cNvPr id="5167" name="Text Box 434"/>
            <p:cNvSpPr txBox="1">
              <a:spLocks noChangeArrowheads="1"/>
            </p:cNvSpPr>
            <p:nvPr/>
          </p:nvSpPr>
          <p:spPr bwMode="auto">
            <a:xfrm>
              <a:off x="2697" y="199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5168" name="Text Box 435"/>
            <p:cNvSpPr txBox="1">
              <a:spLocks noChangeArrowheads="1"/>
            </p:cNvSpPr>
            <p:nvPr/>
          </p:nvSpPr>
          <p:spPr bwMode="auto">
            <a:xfrm>
              <a:off x="2685" y="184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5169" name="Text Box 436"/>
            <p:cNvSpPr txBox="1">
              <a:spLocks noChangeArrowheads="1"/>
            </p:cNvSpPr>
            <p:nvPr/>
          </p:nvSpPr>
          <p:spPr bwMode="auto">
            <a:xfrm>
              <a:off x="2691" y="1689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5170" name="Text Box 437"/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5171" name="Text Box 438"/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5172" name="Text Box 439"/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5173" name="Text Box 440"/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5174" name="Text Box 441"/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5175" name="Text Box 442"/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5176" name="Text Box 443"/>
            <p:cNvSpPr txBox="1">
              <a:spLocks noChangeArrowheads="1"/>
            </p:cNvSpPr>
            <p:nvPr/>
          </p:nvSpPr>
          <p:spPr bwMode="auto">
            <a:xfrm>
              <a:off x="2664" y="579"/>
              <a:ext cx="23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5177" name="Text Box 444"/>
            <p:cNvSpPr txBox="1">
              <a:spLocks noChangeArrowheads="1"/>
            </p:cNvSpPr>
            <p:nvPr/>
          </p:nvSpPr>
          <p:spPr bwMode="auto">
            <a:xfrm>
              <a:off x="2676" y="2304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5178" name="Text Box 445"/>
            <p:cNvSpPr txBox="1">
              <a:spLocks noChangeArrowheads="1"/>
            </p:cNvSpPr>
            <p:nvPr/>
          </p:nvSpPr>
          <p:spPr bwMode="auto">
            <a:xfrm>
              <a:off x="2664" y="2469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5179" name="Text Box 446"/>
            <p:cNvSpPr txBox="1">
              <a:spLocks noChangeArrowheads="1"/>
            </p:cNvSpPr>
            <p:nvPr/>
          </p:nvSpPr>
          <p:spPr bwMode="auto">
            <a:xfrm>
              <a:off x="2658" y="2622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5180" name="Text Box 447"/>
            <p:cNvSpPr txBox="1">
              <a:spLocks noChangeArrowheads="1"/>
            </p:cNvSpPr>
            <p:nvPr/>
          </p:nvSpPr>
          <p:spPr bwMode="auto">
            <a:xfrm>
              <a:off x="2655" y="2781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5181" name="Text Box 448"/>
            <p:cNvSpPr txBox="1">
              <a:spLocks noChangeArrowheads="1"/>
            </p:cNvSpPr>
            <p:nvPr/>
          </p:nvSpPr>
          <p:spPr bwMode="auto">
            <a:xfrm>
              <a:off x="2655" y="2946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5182" name="Text Box 449"/>
            <p:cNvSpPr txBox="1">
              <a:spLocks noChangeArrowheads="1"/>
            </p:cNvSpPr>
            <p:nvPr/>
          </p:nvSpPr>
          <p:spPr bwMode="auto">
            <a:xfrm>
              <a:off x="2655" y="3093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5183" name="Text Box 450"/>
            <p:cNvSpPr txBox="1">
              <a:spLocks noChangeArrowheads="1"/>
            </p:cNvSpPr>
            <p:nvPr/>
          </p:nvSpPr>
          <p:spPr bwMode="auto">
            <a:xfrm>
              <a:off x="2658" y="3249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5184" name="Text Box 451"/>
            <p:cNvSpPr txBox="1">
              <a:spLocks noChangeArrowheads="1"/>
            </p:cNvSpPr>
            <p:nvPr/>
          </p:nvSpPr>
          <p:spPr bwMode="auto">
            <a:xfrm>
              <a:off x="2652" y="3411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5185" name="Text Box 452"/>
            <p:cNvSpPr txBox="1">
              <a:spLocks noChangeArrowheads="1"/>
            </p:cNvSpPr>
            <p:nvPr/>
          </p:nvSpPr>
          <p:spPr bwMode="auto">
            <a:xfrm>
              <a:off x="2661" y="3564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5186" name="Text Box 453"/>
            <p:cNvSpPr txBox="1">
              <a:spLocks noChangeArrowheads="1"/>
            </p:cNvSpPr>
            <p:nvPr/>
          </p:nvSpPr>
          <p:spPr bwMode="auto">
            <a:xfrm>
              <a:off x="2631" y="3720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-10</a:t>
              </a:r>
            </a:p>
          </p:txBody>
        </p:sp>
      </p:grpSp>
      <p:sp>
        <p:nvSpPr>
          <p:cNvPr id="5140" name="Text Box 456"/>
          <p:cNvSpPr txBox="1">
            <a:spLocks noChangeArrowheads="1"/>
          </p:cNvSpPr>
          <p:nvPr/>
        </p:nvSpPr>
        <p:spPr bwMode="auto">
          <a:xfrm>
            <a:off x="131763" y="2286001"/>
            <a:ext cx="3165475" cy="769938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200" dirty="0">
                <a:latin typeface="Comic Sans MS" panose="030F0702030302020204" pitchFamily="66" charset="0"/>
              </a:rPr>
              <a:t>We need one other point on the graph.</a:t>
            </a:r>
          </a:p>
        </p:txBody>
      </p:sp>
      <p:sp>
        <p:nvSpPr>
          <p:cNvPr id="5141" name="Text Box 457"/>
          <p:cNvSpPr txBox="1">
            <a:spLocks noChangeArrowheads="1"/>
          </p:cNvSpPr>
          <p:nvPr/>
        </p:nvSpPr>
        <p:spPr bwMode="auto">
          <a:xfrm>
            <a:off x="127000" y="868363"/>
            <a:ext cx="3163888" cy="83026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Graph the line with equation y = </a:t>
            </a:r>
            <a:r>
              <a:rPr lang="en-GB" altLang="en-US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3</a:t>
            </a:r>
            <a:r>
              <a:rPr lang="en-GB" altLang="en-US" dirty="0">
                <a:latin typeface="Comic Sans MS" panose="030F0702030302020204" pitchFamily="66" charset="0"/>
              </a:rPr>
              <a:t>x - </a:t>
            </a:r>
            <a:r>
              <a:rPr lang="en-GB" alt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5136" name="Line 458"/>
          <p:cNvSpPr>
            <a:spLocks noChangeShapeType="1"/>
          </p:cNvSpPr>
          <p:nvPr/>
        </p:nvSpPr>
        <p:spPr bwMode="auto">
          <a:xfrm>
            <a:off x="3492500" y="2425700"/>
            <a:ext cx="497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4" name="Line 459"/>
          <p:cNvSpPr>
            <a:spLocks noChangeShapeType="1"/>
          </p:cNvSpPr>
          <p:nvPr/>
        </p:nvSpPr>
        <p:spPr bwMode="auto">
          <a:xfrm>
            <a:off x="7975600" y="939800"/>
            <a:ext cx="0" cy="496570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32" name="Text Box 460"/>
          <p:cNvSpPr txBox="1">
            <a:spLocks noChangeArrowheads="1"/>
          </p:cNvSpPr>
          <p:nvPr/>
        </p:nvSpPr>
        <p:spPr bwMode="auto">
          <a:xfrm>
            <a:off x="158750" y="3142599"/>
            <a:ext cx="3138488" cy="1200329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The other point can be found by using the gradient.</a:t>
            </a:r>
            <a:endParaRPr lang="en-GB" altLang="en-US" b="1" dirty="0">
              <a:solidFill>
                <a:srgbClr val="FF5050"/>
              </a:solidFill>
              <a:latin typeface="Comic Sans MS" panose="030F0702030302020204" pitchFamily="66" charset="0"/>
            </a:endParaRPr>
          </a:p>
        </p:txBody>
      </p:sp>
      <p:sp>
        <p:nvSpPr>
          <p:cNvPr id="3534" name="Line 462"/>
          <p:cNvSpPr>
            <a:spLocks noChangeShapeType="1"/>
          </p:cNvSpPr>
          <p:nvPr/>
        </p:nvSpPr>
        <p:spPr bwMode="auto">
          <a:xfrm>
            <a:off x="5961857" y="3688978"/>
            <a:ext cx="3175" cy="744537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35" name="Line 463"/>
          <p:cNvSpPr>
            <a:spLocks noChangeShapeType="1"/>
          </p:cNvSpPr>
          <p:nvPr/>
        </p:nvSpPr>
        <p:spPr bwMode="auto">
          <a:xfrm flipV="1">
            <a:off x="5967413" y="3673476"/>
            <a:ext cx="282575" cy="3175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9" name="Group 466"/>
          <p:cNvGrpSpPr>
            <a:grpSpLocks/>
          </p:cNvGrpSpPr>
          <p:nvPr/>
        </p:nvGrpSpPr>
        <p:grpSpPr bwMode="auto">
          <a:xfrm>
            <a:off x="6002338" y="4457700"/>
            <a:ext cx="2713037" cy="530225"/>
            <a:chOff x="3800" y="1720"/>
            <a:chExt cx="1510" cy="334"/>
          </a:xfrm>
        </p:grpSpPr>
        <p:sp>
          <p:nvSpPr>
            <p:cNvPr id="5131" name="Line 467"/>
            <p:cNvSpPr>
              <a:spLocks noChangeShapeType="1"/>
            </p:cNvSpPr>
            <p:nvPr/>
          </p:nvSpPr>
          <p:spPr bwMode="auto">
            <a:xfrm flipH="1" flipV="1">
              <a:off x="3800" y="1720"/>
              <a:ext cx="351" cy="144"/>
            </a:xfrm>
            <a:prstGeom prst="line">
              <a:avLst/>
            </a:prstGeom>
            <a:noFill/>
            <a:ln w="28575">
              <a:solidFill>
                <a:srgbClr val="FF505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2" name="Text Box 468"/>
            <p:cNvSpPr txBox="1">
              <a:spLocks noChangeArrowheads="1"/>
            </p:cNvSpPr>
            <p:nvPr/>
          </p:nvSpPr>
          <p:spPr bwMode="auto">
            <a:xfrm>
              <a:off x="4042" y="1804"/>
              <a:ext cx="126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 dirty="0">
                  <a:solidFill>
                    <a:schemeClr val="accent2"/>
                  </a:solidFill>
                  <a:latin typeface="Comic Sans MS" panose="030F0702030302020204" pitchFamily="66" charset="0"/>
                </a:rPr>
                <a:t>y intercept = -4</a:t>
              </a:r>
            </a:p>
          </p:txBody>
        </p:sp>
      </p:grpSp>
      <p:sp>
        <p:nvSpPr>
          <p:cNvPr id="3541" name="Text Box 469"/>
          <p:cNvSpPr txBox="1">
            <a:spLocks noChangeArrowheads="1"/>
          </p:cNvSpPr>
          <p:nvPr/>
        </p:nvSpPr>
        <p:spPr bwMode="auto">
          <a:xfrm>
            <a:off x="6880225" y="2003425"/>
            <a:ext cx="1536700" cy="36671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800" dirty="0">
                <a:solidFill>
                  <a:srgbClr val="FFFF99"/>
                </a:solidFill>
                <a:latin typeface="Comic Sans MS" panose="030F0702030302020204" pitchFamily="66" charset="0"/>
              </a:rPr>
              <a:t>y = 3x - 4</a:t>
            </a:r>
          </a:p>
        </p:txBody>
      </p:sp>
      <p:sp>
        <p:nvSpPr>
          <p:cNvPr id="3542" name="Line 470"/>
          <p:cNvSpPr>
            <a:spLocks noChangeShapeType="1"/>
          </p:cNvSpPr>
          <p:nvPr/>
        </p:nvSpPr>
        <p:spPr bwMode="auto">
          <a:xfrm flipV="1">
            <a:off x="5619750" y="990600"/>
            <a:ext cx="1500188" cy="4491038"/>
          </a:xfrm>
          <a:prstGeom prst="line">
            <a:avLst/>
          </a:prstGeom>
          <a:noFill/>
          <a:ln w="22225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1" name="Text Box 456"/>
          <p:cNvSpPr txBox="1">
            <a:spLocks noChangeArrowheads="1"/>
          </p:cNvSpPr>
          <p:nvPr/>
        </p:nvSpPr>
        <p:spPr bwMode="auto">
          <a:xfrm>
            <a:off x="152401" y="1794669"/>
            <a:ext cx="3138487" cy="430887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-4</a:t>
            </a:r>
            <a:r>
              <a:rPr lang="en-GB" altLang="en-US" sz="2200" dirty="0">
                <a:latin typeface="Comic Sans MS" panose="030F0702030302020204" pitchFamily="66" charset="0"/>
              </a:rPr>
              <a:t> is the </a:t>
            </a:r>
            <a:r>
              <a:rPr lang="en-GB" altLang="en-US" sz="2200" b="1" dirty="0">
                <a:solidFill>
                  <a:srgbClr val="FF6600"/>
                </a:solidFill>
                <a:latin typeface="Comic Sans MS" panose="030F0702030302020204" pitchFamily="66" charset="0"/>
              </a:rPr>
              <a:t>y intercept</a:t>
            </a:r>
            <a:r>
              <a:rPr lang="en-GB" altLang="en-US" sz="22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472" name="TextBox 471"/>
          <p:cNvSpPr txBox="1"/>
          <p:nvPr/>
        </p:nvSpPr>
        <p:spPr>
          <a:xfrm>
            <a:off x="5841548" y="4265613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+mn-lt"/>
              </a:rPr>
              <a:t>X</a:t>
            </a:r>
          </a:p>
        </p:txBody>
      </p:sp>
      <p:sp>
        <p:nvSpPr>
          <p:cNvPr id="473" name="Text Box 456"/>
          <p:cNvSpPr txBox="1">
            <a:spLocks noChangeArrowheads="1"/>
          </p:cNvSpPr>
          <p:nvPr/>
        </p:nvSpPr>
        <p:spPr bwMode="auto">
          <a:xfrm>
            <a:off x="129298" y="4422476"/>
            <a:ext cx="3138487" cy="46166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3</a:t>
            </a:r>
            <a:r>
              <a:rPr lang="en-GB" alt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sz="2200" dirty="0">
                <a:latin typeface="Comic Sans MS" panose="030F0702030302020204" pitchFamily="66" charset="0"/>
              </a:rPr>
              <a:t>is the </a:t>
            </a:r>
            <a:r>
              <a:rPr lang="en-GB" altLang="en-US" sz="2200" b="1" dirty="0">
                <a:solidFill>
                  <a:srgbClr val="FF6600"/>
                </a:solidFill>
                <a:latin typeface="Comic Sans MS" panose="030F0702030302020204" pitchFamily="66" charset="0"/>
              </a:rPr>
              <a:t>gradient</a:t>
            </a:r>
            <a:r>
              <a:rPr lang="en-GB" altLang="en-US" sz="22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474" name="Text Box 456"/>
          <p:cNvSpPr txBox="1">
            <a:spLocks noChangeArrowheads="1"/>
          </p:cNvSpPr>
          <p:nvPr/>
        </p:nvSpPr>
        <p:spPr bwMode="auto">
          <a:xfrm>
            <a:off x="144418" y="4985794"/>
            <a:ext cx="3138487" cy="938719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200" dirty="0">
                <a:latin typeface="Comic Sans MS" panose="030F0702030302020204" pitchFamily="66" charset="0"/>
              </a:rPr>
              <a:t>It means:</a:t>
            </a:r>
          </a:p>
          <a:p>
            <a:pPr eaLnBrk="1" hangingPunct="1">
              <a:spcBef>
                <a:spcPct val="50000"/>
              </a:spcBef>
            </a:pP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475" name="Text Box 464"/>
          <p:cNvSpPr txBox="1">
            <a:spLocks noChangeArrowheads="1"/>
          </p:cNvSpPr>
          <p:nvPr/>
        </p:nvSpPr>
        <p:spPr bwMode="auto">
          <a:xfrm>
            <a:off x="1523442" y="5021113"/>
            <a:ext cx="12350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rise = 3</a:t>
            </a:r>
          </a:p>
        </p:txBody>
      </p:sp>
      <p:sp>
        <p:nvSpPr>
          <p:cNvPr id="476" name="Text Box 465"/>
          <p:cNvSpPr txBox="1">
            <a:spLocks noChangeArrowheads="1"/>
          </p:cNvSpPr>
          <p:nvPr/>
        </p:nvSpPr>
        <p:spPr bwMode="auto">
          <a:xfrm>
            <a:off x="1563642" y="5417988"/>
            <a:ext cx="1158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run = 1</a:t>
            </a:r>
          </a:p>
        </p:txBody>
      </p:sp>
      <p:sp>
        <p:nvSpPr>
          <p:cNvPr id="477" name="TextBox 476"/>
          <p:cNvSpPr txBox="1"/>
          <p:nvPr/>
        </p:nvSpPr>
        <p:spPr>
          <a:xfrm>
            <a:off x="6061642" y="3530700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+mn-lt"/>
              </a:rPr>
              <a:t>X</a:t>
            </a:r>
          </a:p>
        </p:txBody>
      </p:sp>
      <p:sp>
        <p:nvSpPr>
          <p:cNvPr id="478" name="TextBox 477"/>
          <p:cNvSpPr txBox="1"/>
          <p:nvPr/>
        </p:nvSpPr>
        <p:spPr>
          <a:xfrm>
            <a:off x="179512" y="116632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Graphing from the gradient-intercept form</a:t>
            </a:r>
            <a:endParaRPr lang="en-GB" sz="28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479" name="Text Box 462"/>
          <p:cNvSpPr txBox="1">
            <a:spLocks noChangeArrowheads="1"/>
          </p:cNvSpPr>
          <p:nvPr/>
        </p:nvSpPr>
        <p:spPr bwMode="auto">
          <a:xfrm>
            <a:off x="4730751" y="3859212"/>
            <a:ext cx="1196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rise = 3</a:t>
            </a:r>
          </a:p>
        </p:txBody>
      </p:sp>
      <p:sp>
        <p:nvSpPr>
          <p:cNvPr id="480" name="Text Box 463"/>
          <p:cNvSpPr txBox="1">
            <a:spLocks noChangeArrowheads="1"/>
          </p:cNvSpPr>
          <p:nvPr/>
        </p:nvSpPr>
        <p:spPr bwMode="auto">
          <a:xfrm>
            <a:off x="6131718" y="3617913"/>
            <a:ext cx="1184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run = 1</a:t>
            </a:r>
          </a:p>
        </p:txBody>
      </p:sp>
      <p:sp>
        <p:nvSpPr>
          <p:cNvPr id="481" name="Rectangle 480">
            <a:hlinkClick r:id="rId2"/>
            <a:extLst>
              <a:ext uri="{FF2B5EF4-FFF2-40B4-BE49-F238E27FC236}">
                <a16:creationId xmlns:a16="http://schemas.microsoft.com/office/drawing/2014/main" id="{F3E76264-689F-4F8B-85FA-E1C007B152DE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2" name="Rectangle 481">
            <a:hlinkClick r:id="rId2"/>
            <a:extLst>
              <a:ext uri="{FF2B5EF4-FFF2-40B4-BE49-F238E27FC236}">
                <a16:creationId xmlns:a16="http://schemas.microsoft.com/office/drawing/2014/main" id="{E183A3F3-6C5C-409B-B390-5006684FFC1E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956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3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0" grpId="0" animBg="1"/>
      <p:bldP spid="3532" grpId="0" animBg="1" autoUpdateAnimBg="0"/>
      <p:bldP spid="3534" grpId="0" animBg="1"/>
      <p:bldP spid="3535" grpId="0" animBg="1"/>
      <p:bldP spid="3541" grpId="0" animBg="1" autoUpdateAnimBg="0"/>
      <p:bldP spid="3542" grpId="0" animBg="1"/>
      <p:bldP spid="471" grpId="0" animBg="1"/>
      <p:bldP spid="472" grpId="0"/>
      <p:bldP spid="473" grpId="0" animBg="1"/>
      <p:bldP spid="474" grpId="0" animBg="1"/>
      <p:bldP spid="475" grpId="0" autoUpdateAnimBg="0"/>
      <p:bldP spid="476" grpId="0" autoUpdateAnimBg="0"/>
      <p:bldP spid="477" grpId="0"/>
      <p:bldP spid="479" grpId="0" autoUpdateAnimBg="0"/>
      <p:bldP spid="480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78"/>
          <p:cNvGrpSpPr>
            <a:grpSpLocks/>
          </p:cNvGrpSpPr>
          <p:nvPr/>
        </p:nvGrpSpPr>
        <p:grpSpPr bwMode="auto">
          <a:xfrm>
            <a:off x="3321423" y="604837"/>
            <a:ext cx="5657850" cy="5648325"/>
            <a:chOff x="1872" y="288"/>
            <a:chExt cx="3564" cy="3558"/>
          </a:xfrm>
        </p:grpSpPr>
        <p:grpSp>
          <p:nvGrpSpPr>
            <p:cNvPr id="3085" name="Group 6"/>
            <p:cNvGrpSpPr>
              <a:grpSpLocks/>
            </p:cNvGrpSpPr>
            <p:nvPr/>
          </p:nvGrpSpPr>
          <p:grpSpPr bwMode="auto">
            <a:xfrm>
              <a:off x="1872" y="288"/>
              <a:ext cx="3564" cy="3558"/>
              <a:chOff x="1064" y="316"/>
              <a:chExt cx="3564" cy="3558"/>
            </a:xfrm>
          </p:grpSpPr>
          <p:grpSp>
            <p:nvGrpSpPr>
              <p:cNvPr id="3091" name="Group 7"/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1244" y="616"/>
                <a:chExt cx="3140" cy="3140"/>
              </a:xfrm>
            </p:grpSpPr>
            <p:grpSp>
              <p:nvGrpSpPr>
                <p:cNvPr id="3136" name="Group 8"/>
                <p:cNvGrpSpPr>
                  <a:grpSpLocks/>
                </p:cNvGrpSpPr>
                <p:nvPr/>
              </p:nvGrpSpPr>
              <p:grpSpPr bwMode="auto">
                <a:xfrm>
                  <a:off x="1244" y="616"/>
                  <a:ext cx="3140" cy="3140"/>
                  <a:chOff x="773" y="1401"/>
                  <a:chExt cx="3140" cy="3140"/>
                </a:xfrm>
              </p:grpSpPr>
              <p:sp>
                <p:nvSpPr>
                  <p:cNvPr id="3139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40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41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42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43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44" name="Rectangle 1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45" name="Rectangle 1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46" name="Rectangle 1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47" name="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48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49" name="Rectangle 1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50" name="Rectangle 2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51" name="Rectangle 2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52" name="Rectangle 2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53" name="Rectangle 2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54" name="Rectangle 2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55" name="Rectangle 2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56" name="Rectangle 2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57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58" name="Rectangle 2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59" name="Rectangle 2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60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61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62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63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64" name="Rectangle 3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65" name="Rectangle 3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66" name="Rectangle 3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67" name="Rectangle 3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68" name="Rectangle 3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69" name="Rectangle 3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70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71" name="Rectangle 4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72" name="Rectangle 4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73" name="Rectangle 4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74" name="Rectangle 4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75" name="Rectangle 4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76" name="Rectangle 4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77" name="Rectangle 4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78" name="Rectangle 4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79" name="Rectangle 4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80" name="Rectangle 5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81" name="Rectangle 5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82" name="Rectangle 5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83" name="Rectangle 5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84" name="Rectangle 5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85" name="Rectangle 5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86" name="Rectangle 5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87" name="Rectangle 5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88" name="Rectangle 5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89" name="Rectangle 5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90" name="Rectangle 6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91" name="Rectangle 6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92" name="Rectangle 6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93" name="Rectangle 6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94" name="Rectangle 6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95" name="Rectangle 6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96" name="Rectangle 6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97" name="Rectangle 6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98" name="Rectangle 6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199" name="Rectangle 6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00" name="Rectangle 7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01" name="Rectangle 7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02" name="Rectangle 7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03" name="Rectangle 7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04" name="Rectangle 7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05" name="Rectangle 7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06" name="Rectangle 7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07" name="Rectangle 7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08" name="Rectangle 7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09" name="Rectangle 7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10" name="Rectangle 8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11" name="Rectangle 8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12" name="Rectangle 8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13" name="Rectangle 8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14" name="Rectangle 8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15" name="Rectangle 8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16" name="Rectangle 8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17" name="Rectangle 8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18" name="Rectangle 8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19" name="Rectangle 8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20" name="Rectangle 9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21" name="Rectangle 9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22" name="Rectangle 9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23" name="Rectangle 9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24" name="Rectangle 9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25" name="Rectangle 9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26" name="Rectangle 9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27" name="Rectangle 9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28" name="Rectangle 9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29" name="Rectangle 9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30" name="Rectangle 10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31" name="Rectangle 10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32" name="Rectangle 10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33" name="Rectangle 10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34" name="Rectangle 10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35" name="Rectangle 10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36" name="Rectangle 10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37" name="Rectangle 10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38" name="Rectangle 10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39" name="Rectangle 10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40" name="Rectangle 11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41" name="Rectangle 11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42" name="Rectangle 11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43" name="Rectangle 11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44" name="Rectangle 11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45" name="Rectangle 11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46" name="Rectangle 11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47" name="Rectangle 11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48" name="Rectangle 11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49" name="Rectangle 11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50" name="Rectangle 12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51" name="Rectangle 12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52" name="Rectangle 12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53" name="Rectangle 12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54" name="Rectangle 12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55" name="Rectangle 12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56" name="Rectangle 12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57" name="Rectangle 12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58" name="Rectangle 12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59" name="Rectangle 12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60" name="Rectangle 13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61" name="Rectangle 13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62" name="Rectangle 13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63" name="Rectangle 13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64" name="Rectangle 13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65" name="Rectangle 13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66" name="Rectangle 13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67" name="Rectangle 13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68" name="Rectangle 13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69" name="Rectangle 13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70" name="Rectangle 14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71" name="Rectangle 14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72" name="Rectangle 14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73" name="Rectangle 14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74" name="Rectangle 14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75" name="Rectangle 14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76" name="Rectangle 14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77" name="Rectangle 14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78" name="Rectangle 14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79" name="Rectangle 14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80" name="Rectangle 15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81" name="Rectangle 15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82" name="Rectangle 15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83" name="Rectangle 15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84" name="Rectangle 15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85" name="Rectangle 15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86" name="Rectangle 15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87" name="Rectangle 15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88" name="Rectangle 15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89" name="Rectangle 15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90" name="Rectangle 16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91" name="Rectangle 16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92" name="Rectangle 16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93" name="Rectangle 16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94" name="Rectangle 16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95" name="Rectangle 16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96" name="Rectangle 16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97" name="Rectangle 16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98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299" name="Rectangle 16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00" name="Rectangle 17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01" name="Rectangle 17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02" name="Rectangle 17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03" name="Rectangle 17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04" name="Rectangle 17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05" name="Rectangle 17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06" name="Rectangle 17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07" name="Rectangle 17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08" name="Rectangle 17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09" name="Rectangle 17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10" name="Rectangle 18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11" name="Rectangle 18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12" name="Rectangle 18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13" name="Rectangle 18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14" name="Rectangle 18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15" name="Rectangle 18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16" name="Rectangle 18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17" name="Rectangle 18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18" name="Rectangle 18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19" name="Rectangle 18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20" name="Rectangle 19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21" name="Rectangle 19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22" name="Rectangle 19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23" name="Rectangle 19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24" name="Rectangle 19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25" name="Rectangle 19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26" name="Rectangle 19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27" name="Rectangle 19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28" name="Rectangle 19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29" name="Rectangle 19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30" name="Rectangle 20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31" name="Rectangle 20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32" name="Rectangle 20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33" name="Rectangle 20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34" name="Rectangle 20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35" name="Rectangle 20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36" name="Rectangle 20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37" name="Rectangle 20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38" name="Rectangle 20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39" name="Rectangle 20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40" name="Rectangle 21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41" name="Rectangle 21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42" name="Rectangle 21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43" name="Rectangle 21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44" name="Rectangle 21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45" name="Rectangle 21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46" name="Rectangle 21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47" name="Rectangle 21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48" name="Rectangle 21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49" name="Rectangle 21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50" name="Rectangle 22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51" name="Rectangle 22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52" name="Rectangle 22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53" name="Rectangle 22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54" name="Rectangle 22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55" name="Rectangle 22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56" name="Rectangle 22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57" name="Rectangle 22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58" name="Rectangle 22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59" name="Rectangle 22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60" name="Rectangle 23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61" name="Rectangle 23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62" name="Rectangle 23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63" name="Rectangle 23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64" name="Rectangle 23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65" name="Rectangle 23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66" name="Rectangle 23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67" name="Rectangle 23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68" name="Rectangle 23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69" name="Rectangle 23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70" name="Rectangle 24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71" name="Rectangle 24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72" name="Rectangle 24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73" name="Rectangle 24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74" name="Rectangle 24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75" name="Rectangle 24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76" name="Rectangle 24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77" name="Rectangle 24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78" name="Rectangle 24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79" name="Rectangle 24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80" name="Rectangle 25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81" name="Rectangle 25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82" name="Rectangle 25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83" name="Rectangle 25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84" name="Rectangle 25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85" name="Rectangle 25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86" name="Rectangle 25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87" name="Rectangle 25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88" name="Rectangle 25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89" name="Rectangle 25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90" name="Rectangle 26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91" name="Rectangle 26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92" name="Rectangle 26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93" name="Rectangle 26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94" name="Rectangle 26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95" name="Rectangle 26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96" name="Rectangle 26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97" name="Rectangle 26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98" name="Rectangle 26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399" name="Rectangle 26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00" name="Rectangle 27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01" name="Rectangle 27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02" name="Rectangle 27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03" name="Rectangle 27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04" name="Rectangle 27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05" name="Rectangle 27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06" name="Rectangle 27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07" name="Rectangle 27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08" name="Rectangle 27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09" name="Rectangle 27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10" name="Rectangle 28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11" name="Rectangle 28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12" name="Rectangle 28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13" name="Rectangle 28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14" name="Rectangle 28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15" name="Rectangle 28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16" name="Rectangle 28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17" name="Rectangle 28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18" name="Rectangle 28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19" name="Rectangle 28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20" name="Rectangle 29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21" name="Rectangle 29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22" name="Rectangle 29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23" name="Rectangle 29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24" name="Rectangle 29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25" name="Rectangle 29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26" name="Rectangle 29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27" name="Rectangle 29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28" name="Rectangle 29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29" name="Rectangle 29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30" name="Rectangle 30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31" name="Rectangle 30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32" name="Rectangle 30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33" name="Rectangle 30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34" name="Rectangle 30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35" name="Rectangle 30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36" name="Rectangle 30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37" name="Rectangle 30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38" name="Rectangle 30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39" name="Rectangle 30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40" name="Rectangle 31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41" name="Rectangle 31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42" name="Rectangle 31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43" name="Rectangle 31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44" name="Rectangle 31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45" name="Rectangle 31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46" name="Rectangle 31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47" name="Rectangle 31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48" name="Rectangle 31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49" name="Rectangle 31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50" name="Rectangle 32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51" name="Rectangle 32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52" name="Rectangle 32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53" name="Rectangle 32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54" name="Rectangle 32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55" name="Rectangle 32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56" name="Rectangle 32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57" name="Rectangle 32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58" name="Rectangle 32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59" name="Rectangle 32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60" name="Rectangle 33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61" name="Rectangle 33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62" name="Rectangle 33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63" name="Rectangle 33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64" name="Rectangle 33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65" name="Rectangle 33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66" name="Rectangle 33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67" name="Rectangle 33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68" name="Rectangle 33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69" name="Rectangle 33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70" name="Rectangle 34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71" name="Rectangle 34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72" name="Rectangle 34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73" name="Rectangle 34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74" name="Rectangle 34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75" name="Rectangle 34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76" name="Rectangle 34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77" name="Rectangle 34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78" name="Rectangle 34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79" name="Rectangle 34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80" name="Rectangle 35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81" name="Rectangle 35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82" name="Rectangle 35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83" name="Rectangle 35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84" name="Rectangle 35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85" name="Rectangle 35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86" name="Rectangle 35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87" name="Rectangle 35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88" name="Rectangle 35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89" name="Rectangle 35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90" name="Rectangle 36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91" name="Rectangle 36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92" name="Rectangle 36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93" name="Rectangle 36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94" name="Rectangle 36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95" name="Rectangle 36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96" name="Rectangle 36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97" name="Rectangle 36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98" name="Rectangle 36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499" name="Rectangle 36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00" name="Rectangle 37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01" name="Rectangle 37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02" name="Rectangle 37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03" name="Rectangle 37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04" name="Rectangle 37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05" name="Rectangle 37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06" name="Rectangle 37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07" name="Rectangle 37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08" name="Rectangle 37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09" name="Rectangle 37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10" name="Rectangle 38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11" name="Rectangle 38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12" name="Rectangle 38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13" name="Rectangle 38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14" name="Rectangle 38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15" name="Rectangle 38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16" name="Rectangle 38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17" name="Rectangle 38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18" name="Rectangle 38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19" name="Rectangle 389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20" name="Rectangle 390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21" name="Rectangle 391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22" name="Rectangle 39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23" name="Rectangle 393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24" name="Rectangle 394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25" name="Rectangle 395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26" name="Rectangle 396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27" name="Rectangle 397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28" name="Rectangle 398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29" name="Rectangle 399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30" name="Rectangle 400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31" name="Rectangle 401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32" name="Rectangle 402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33" name="Rectangle 403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34" name="Rectangle 404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35" name="Rectangle 405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36" name="Rectangle 406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37" name="Rectangle 407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3538" name="Rectangle 408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</p:grpSp>
            <p:sp>
              <p:nvSpPr>
                <p:cNvPr id="3137" name="Line 409"/>
                <p:cNvSpPr>
                  <a:spLocks noChangeShapeType="1"/>
                </p:cNvSpPr>
                <p:nvPr/>
              </p:nvSpPr>
              <p:spPr bwMode="auto">
                <a:xfrm>
                  <a:off x="2814" y="616"/>
                  <a:ext cx="0" cy="314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38" name="Line 410"/>
                <p:cNvSpPr>
                  <a:spLocks noChangeShapeType="1"/>
                </p:cNvSpPr>
                <p:nvPr/>
              </p:nvSpPr>
              <p:spPr bwMode="auto">
                <a:xfrm>
                  <a:off x="1244" y="2186"/>
                  <a:ext cx="314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3092" name="Text Box 411"/>
              <p:cNvSpPr txBox="1">
                <a:spLocks noChangeArrowheads="1"/>
              </p:cNvSpPr>
              <p:nvPr/>
            </p:nvSpPr>
            <p:spPr bwMode="auto">
              <a:xfrm>
                <a:off x="2696" y="2212"/>
                <a:ext cx="11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  <p:sp>
            <p:nvSpPr>
              <p:cNvPr id="3093" name="Text Box 412"/>
              <p:cNvSpPr txBox="1">
                <a:spLocks noChangeArrowheads="1"/>
              </p:cNvSpPr>
              <p:nvPr/>
            </p:nvSpPr>
            <p:spPr bwMode="auto">
              <a:xfrm>
                <a:off x="2691" y="2160"/>
                <a:ext cx="18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0</a:t>
                </a:r>
              </a:p>
            </p:txBody>
          </p:sp>
          <p:sp>
            <p:nvSpPr>
              <p:cNvPr id="3094" name="Text Box 413"/>
              <p:cNvSpPr txBox="1">
                <a:spLocks noChangeArrowheads="1"/>
              </p:cNvSpPr>
              <p:nvPr/>
            </p:nvSpPr>
            <p:spPr bwMode="auto">
              <a:xfrm>
                <a:off x="2860" y="2168"/>
                <a:ext cx="18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1</a:t>
                </a:r>
              </a:p>
            </p:txBody>
          </p:sp>
          <p:sp>
            <p:nvSpPr>
              <p:cNvPr id="3095" name="Text Box 414"/>
              <p:cNvSpPr txBox="1">
                <a:spLocks noChangeArrowheads="1"/>
              </p:cNvSpPr>
              <p:nvPr/>
            </p:nvSpPr>
            <p:spPr bwMode="auto">
              <a:xfrm>
                <a:off x="3012" y="2168"/>
                <a:ext cx="18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2</a:t>
                </a:r>
              </a:p>
            </p:txBody>
          </p:sp>
          <p:sp>
            <p:nvSpPr>
              <p:cNvPr id="3096" name="Text Box 415"/>
              <p:cNvSpPr txBox="1">
                <a:spLocks noChangeArrowheads="1"/>
              </p:cNvSpPr>
              <p:nvPr/>
            </p:nvSpPr>
            <p:spPr bwMode="auto">
              <a:xfrm>
                <a:off x="3172" y="2168"/>
                <a:ext cx="18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3</a:t>
                </a:r>
              </a:p>
            </p:txBody>
          </p:sp>
          <p:sp>
            <p:nvSpPr>
              <p:cNvPr id="3097" name="Text Box 416"/>
              <p:cNvSpPr txBox="1">
                <a:spLocks noChangeArrowheads="1"/>
              </p:cNvSpPr>
              <p:nvPr/>
            </p:nvSpPr>
            <p:spPr bwMode="auto">
              <a:xfrm>
                <a:off x="3316" y="2168"/>
                <a:ext cx="18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4</a:t>
                </a:r>
              </a:p>
            </p:txBody>
          </p:sp>
          <p:sp>
            <p:nvSpPr>
              <p:cNvPr id="3098" name="Text Box 417"/>
              <p:cNvSpPr txBox="1">
                <a:spLocks noChangeArrowheads="1"/>
              </p:cNvSpPr>
              <p:nvPr/>
            </p:nvSpPr>
            <p:spPr bwMode="auto">
              <a:xfrm>
                <a:off x="3468" y="2168"/>
                <a:ext cx="18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5</a:t>
                </a:r>
              </a:p>
            </p:txBody>
          </p:sp>
          <p:sp>
            <p:nvSpPr>
              <p:cNvPr id="3099" name="Text Box 418"/>
              <p:cNvSpPr txBox="1">
                <a:spLocks noChangeArrowheads="1"/>
              </p:cNvSpPr>
              <p:nvPr/>
            </p:nvSpPr>
            <p:spPr bwMode="auto">
              <a:xfrm>
                <a:off x="3636" y="2168"/>
                <a:ext cx="18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6</a:t>
                </a:r>
              </a:p>
            </p:txBody>
          </p:sp>
          <p:sp>
            <p:nvSpPr>
              <p:cNvPr id="3100" name="Text Box 419"/>
              <p:cNvSpPr txBox="1">
                <a:spLocks noChangeArrowheads="1"/>
              </p:cNvSpPr>
              <p:nvPr/>
            </p:nvSpPr>
            <p:spPr bwMode="auto">
              <a:xfrm>
                <a:off x="3788" y="2168"/>
                <a:ext cx="18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7</a:t>
                </a:r>
              </a:p>
            </p:txBody>
          </p:sp>
          <p:sp>
            <p:nvSpPr>
              <p:cNvPr id="3101" name="Text Box 420"/>
              <p:cNvSpPr txBox="1">
                <a:spLocks noChangeArrowheads="1"/>
              </p:cNvSpPr>
              <p:nvPr/>
            </p:nvSpPr>
            <p:spPr bwMode="auto">
              <a:xfrm>
                <a:off x="3936" y="2172"/>
                <a:ext cx="18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8</a:t>
                </a:r>
              </a:p>
            </p:txBody>
          </p:sp>
          <p:sp>
            <p:nvSpPr>
              <p:cNvPr id="3102" name="Text Box 421"/>
              <p:cNvSpPr txBox="1">
                <a:spLocks noChangeArrowheads="1"/>
              </p:cNvSpPr>
              <p:nvPr/>
            </p:nvSpPr>
            <p:spPr bwMode="auto">
              <a:xfrm>
                <a:off x="4096" y="2168"/>
                <a:ext cx="18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9</a:t>
                </a:r>
              </a:p>
            </p:txBody>
          </p:sp>
          <p:sp>
            <p:nvSpPr>
              <p:cNvPr id="3103" name="Text Box 422"/>
              <p:cNvSpPr txBox="1">
                <a:spLocks noChangeArrowheads="1"/>
              </p:cNvSpPr>
              <p:nvPr/>
            </p:nvSpPr>
            <p:spPr bwMode="auto">
              <a:xfrm>
                <a:off x="4236" y="2168"/>
                <a:ext cx="228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10</a:t>
                </a:r>
              </a:p>
            </p:txBody>
          </p:sp>
          <p:sp>
            <p:nvSpPr>
              <p:cNvPr id="3104" name="Text Box 423"/>
              <p:cNvSpPr txBox="1">
                <a:spLocks noChangeArrowheads="1"/>
              </p:cNvSpPr>
              <p:nvPr/>
            </p:nvSpPr>
            <p:spPr bwMode="auto">
              <a:xfrm>
                <a:off x="1240" y="2172"/>
                <a:ext cx="22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-9</a:t>
                </a:r>
              </a:p>
            </p:txBody>
          </p:sp>
          <p:sp>
            <p:nvSpPr>
              <p:cNvPr id="3105" name="Text Box 424"/>
              <p:cNvSpPr txBox="1">
                <a:spLocks noChangeArrowheads="1"/>
              </p:cNvSpPr>
              <p:nvPr/>
            </p:nvSpPr>
            <p:spPr bwMode="auto">
              <a:xfrm>
                <a:off x="1408" y="2172"/>
                <a:ext cx="21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-8</a:t>
                </a:r>
              </a:p>
            </p:txBody>
          </p:sp>
          <p:sp>
            <p:nvSpPr>
              <p:cNvPr id="3106" name="Text Box 425"/>
              <p:cNvSpPr txBox="1">
                <a:spLocks noChangeArrowheads="1"/>
              </p:cNvSpPr>
              <p:nvPr/>
            </p:nvSpPr>
            <p:spPr bwMode="auto">
              <a:xfrm>
                <a:off x="1560" y="2176"/>
                <a:ext cx="200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-7</a:t>
                </a:r>
              </a:p>
            </p:txBody>
          </p:sp>
          <p:sp>
            <p:nvSpPr>
              <p:cNvPr id="3107" name="Text Box 426"/>
              <p:cNvSpPr txBox="1">
                <a:spLocks noChangeArrowheads="1"/>
              </p:cNvSpPr>
              <p:nvPr/>
            </p:nvSpPr>
            <p:spPr bwMode="auto">
              <a:xfrm>
                <a:off x="1724" y="2172"/>
                <a:ext cx="228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-6</a:t>
                </a:r>
              </a:p>
            </p:txBody>
          </p:sp>
          <p:sp>
            <p:nvSpPr>
              <p:cNvPr id="3108" name="Text Box 427"/>
              <p:cNvSpPr txBox="1">
                <a:spLocks noChangeArrowheads="1"/>
              </p:cNvSpPr>
              <p:nvPr/>
            </p:nvSpPr>
            <p:spPr bwMode="auto">
              <a:xfrm>
                <a:off x="1868" y="2176"/>
                <a:ext cx="23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-5</a:t>
                </a:r>
              </a:p>
            </p:txBody>
          </p:sp>
          <p:sp>
            <p:nvSpPr>
              <p:cNvPr id="3109" name="Text Box 428"/>
              <p:cNvSpPr txBox="1">
                <a:spLocks noChangeArrowheads="1"/>
              </p:cNvSpPr>
              <p:nvPr/>
            </p:nvSpPr>
            <p:spPr bwMode="auto">
              <a:xfrm>
                <a:off x="2032" y="2172"/>
                <a:ext cx="228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-4</a:t>
                </a:r>
              </a:p>
            </p:txBody>
          </p:sp>
          <p:sp>
            <p:nvSpPr>
              <p:cNvPr id="3110" name="Text Box 429"/>
              <p:cNvSpPr txBox="1">
                <a:spLocks noChangeArrowheads="1"/>
              </p:cNvSpPr>
              <p:nvPr/>
            </p:nvSpPr>
            <p:spPr bwMode="auto">
              <a:xfrm>
                <a:off x="2188" y="2172"/>
                <a:ext cx="240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-3</a:t>
                </a:r>
              </a:p>
            </p:txBody>
          </p:sp>
          <p:sp>
            <p:nvSpPr>
              <p:cNvPr id="3111" name="Text Box 430"/>
              <p:cNvSpPr txBox="1">
                <a:spLocks noChangeArrowheads="1"/>
              </p:cNvSpPr>
              <p:nvPr/>
            </p:nvSpPr>
            <p:spPr bwMode="auto">
              <a:xfrm>
                <a:off x="2344" y="2172"/>
                <a:ext cx="232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-2</a:t>
                </a:r>
              </a:p>
            </p:txBody>
          </p:sp>
          <p:sp>
            <p:nvSpPr>
              <p:cNvPr id="3112" name="Text Box 431"/>
              <p:cNvSpPr txBox="1">
                <a:spLocks noChangeArrowheads="1"/>
              </p:cNvSpPr>
              <p:nvPr/>
            </p:nvSpPr>
            <p:spPr bwMode="auto">
              <a:xfrm>
                <a:off x="2520" y="2176"/>
                <a:ext cx="232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-1</a:t>
                </a:r>
              </a:p>
            </p:txBody>
          </p:sp>
          <p:sp>
            <p:nvSpPr>
              <p:cNvPr id="3113" name="Text Box 432"/>
              <p:cNvSpPr txBox="1">
                <a:spLocks noChangeArrowheads="1"/>
              </p:cNvSpPr>
              <p:nvPr/>
            </p:nvSpPr>
            <p:spPr bwMode="auto">
              <a:xfrm>
                <a:off x="1064" y="2168"/>
                <a:ext cx="24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-10</a:t>
                </a:r>
              </a:p>
            </p:txBody>
          </p:sp>
          <p:sp>
            <p:nvSpPr>
              <p:cNvPr id="3114" name="Text Box 433"/>
              <p:cNvSpPr txBox="1">
                <a:spLocks noChangeArrowheads="1"/>
              </p:cNvSpPr>
              <p:nvPr/>
            </p:nvSpPr>
            <p:spPr bwMode="auto">
              <a:xfrm>
                <a:off x="4424" y="2068"/>
                <a:ext cx="20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2000">
                    <a:latin typeface="Comic Sans MS" panose="030F0702030302020204" pitchFamily="66" charset="0"/>
                  </a:rPr>
                  <a:t>x</a:t>
                </a:r>
              </a:p>
            </p:txBody>
          </p:sp>
          <p:sp>
            <p:nvSpPr>
              <p:cNvPr id="3115" name="Text Box 434"/>
              <p:cNvSpPr txBox="1">
                <a:spLocks noChangeArrowheads="1"/>
              </p:cNvSpPr>
              <p:nvPr/>
            </p:nvSpPr>
            <p:spPr bwMode="auto">
              <a:xfrm>
                <a:off x="2732" y="316"/>
                <a:ext cx="20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2000">
                    <a:latin typeface="Comic Sans MS" panose="030F0702030302020204" pitchFamily="66" charset="0"/>
                  </a:rPr>
                  <a:t>y</a:t>
                </a:r>
              </a:p>
            </p:txBody>
          </p:sp>
          <p:sp>
            <p:nvSpPr>
              <p:cNvPr id="3116" name="Text Box 435"/>
              <p:cNvSpPr txBox="1">
                <a:spLocks noChangeArrowheads="1"/>
              </p:cNvSpPr>
              <p:nvPr/>
            </p:nvSpPr>
            <p:spPr bwMode="auto">
              <a:xfrm>
                <a:off x="2697" y="1992"/>
                <a:ext cx="18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1</a:t>
                </a:r>
              </a:p>
            </p:txBody>
          </p:sp>
          <p:sp>
            <p:nvSpPr>
              <p:cNvPr id="3117" name="Text Box 436"/>
              <p:cNvSpPr txBox="1">
                <a:spLocks noChangeArrowheads="1"/>
              </p:cNvSpPr>
              <p:nvPr/>
            </p:nvSpPr>
            <p:spPr bwMode="auto">
              <a:xfrm>
                <a:off x="2685" y="1842"/>
                <a:ext cx="18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2</a:t>
                </a:r>
              </a:p>
            </p:txBody>
          </p:sp>
          <p:sp>
            <p:nvSpPr>
              <p:cNvPr id="3118" name="Text Box 437"/>
              <p:cNvSpPr txBox="1">
                <a:spLocks noChangeArrowheads="1"/>
              </p:cNvSpPr>
              <p:nvPr/>
            </p:nvSpPr>
            <p:spPr bwMode="auto">
              <a:xfrm>
                <a:off x="2691" y="1689"/>
                <a:ext cx="18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3</a:t>
                </a:r>
              </a:p>
            </p:txBody>
          </p:sp>
          <p:sp>
            <p:nvSpPr>
              <p:cNvPr id="3119" name="Text Box 438"/>
              <p:cNvSpPr txBox="1">
                <a:spLocks noChangeArrowheads="1"/>
              </p:cNvSpPr>
              <p:nvPr/>
            </p:nvSpPr>
            <p:spPr bwMode="auto">
              <a:xfrm>
                <a:off x="2685" y="1530"/>
                <a:ext cx="18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4</a:t>
                </a:r>
              </a:p>
            </p:txBody>
          </p:sp>
          <p:sp>
            <p:nvSpPr>
              <p:cNvPr id="3120" name="Text Box 439"/>
              <p:cNvSpPr txBox="1">
                <a:spLocks noChangeArrowheads="1"/>
              </p:cNvSpPr>
              <p:nvPr/>
            </p:nvSpPr>
            <p:spPr bwMode="auto">
              <a:xfrm>
                <a:off x="2685" y="1365"/>
                <a:ext cx="18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5</a:t>
                </a:r>
              </a:p>
            </p:txBody>
          </p:sp>
          <p:sp>
            <p:nvSpPr>
              <p:cNvPr id="3121" name="Text Box 440"/>
              <p:cNvSpPr txBox="1">
                <a:spLocks noChangeArrowheads="1"/>
              </p:cNvSpPr>
              <p:nvPr/>
            </p:nvSpPr>
            <p:spPr bwMode="auto">
              <a:xfrm>
                <a:off x="2688" y="1212"/>
                <a:ext cx="18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6</a:t>
                </a:r>
              </a:p>
            </p:txBody>
          </p:sp>
          <p:sp>
            <p:nvSpPr>
              <p:cNvPr id="3122" name="Text Box 441"/>
              <p:cNvSpPr txBox="1">
                <a:spLocks noChangeArrowheads="1"/>
              </p:cNvSpPr>
              <p:nvPr/>
            </p:nvSpPr>
            <p:spPr bwMode="auto">
              <a:xfrm>
                <a:off x="2685" y="1056"/>
                <a:ext cx="18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7</a:t>
                </a:r>
              </a:p>
            </p:txBody>
          </p:sp>
          <p:sp>
            <p:nvSpPr>
              <p:cNvPr id="3123" name="Text Box 442"/>
              <p:cNvSpPr txBox="1">
                <a:spLocks noChangeArrowheads="1"/>
              </p:cNvSpPr>
              <p:nvPr/>
            </p:nvSpPr>
            <p:spPr bwMode="auto">
              <a:xfrm>
                <a:off x="2688" y="900"/>
                <a:ext cx="18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8</a:t>
                </a:r>
              </a:p>
            </p:txBody>
          </p:sp>
          <p:sp>
            <p:nvSpPr>
              <p:cNvPr id="3124" name="Text Box 443"/>
              <p:cNvSpPr txBox="1">
                <a:spLocks noChangeArrowheads="1"/>
              </p:cNvSpPr>
              <p:nvPr/>
            </p:nvSpPr>
            <p:spPr bwMode="auto">
              <a:xfrm>
                <a:off x="2685" y="738"/>
                <a:ext cx="18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9</a:t>
                </a:r>
              </a:p>
            </p:txBody>
          </p:sp>
          <p:sp>
            <p:nvSpPr>
              <p:cNvPr id="3125" name="Text Box 444"/>
              <p:cNvSpPr txBox="1">
                <a:spLocks noChangeArrowheads="1"/>
              </p:cNvSpPr>
              <p:nvPr/>
            </p:nvSpPr>
            <p:spPr bwMode="auto">
              <a:xfrm>
                <a:off x="2664" y="579"/>
                <a:ext cx="235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10</a:t>
                </a:r>
              </a:p>
            </p:txBody>
          </p:sp>
          <p:sp>
            <p:nvSpPr>
              <p:cNvPr id="3126" name="Text Box 445"/>
              <p:cNvSpPr txBox="1">
                <a:spLocks noChangeArrowheads="1"/>
              </p:cNvSpPr>
              <p:nvPr/>
            </p:nvSpPr>
            <p:spPr bwMode="auto">
              <a:xfrm>
                <a:off x="2676" y="2304"/>
                <a:ext cx="205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-1</a:t>
                </a:r>
              </a:p>
            </p:txBody>
          </p:sp>
          <p:sp>
            <p:nvSpPr>
              <p:cNvPr id="3127" name="Text Box 446"/>
              <p:cNvSpPr txBox="1">
                <a:spLocks noChangeArrowheads="1"/>
              </p:cNvSpPr>
              <p:nvPr/>
            </p:nvSpPr>
            <p:spPr bwMode="auto">
              <a:xfrm>
                <a:off x="2664" y="2469"/>
                <a:ext cx="205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-2</a:t>
                </a:r>
              </a:p>
            </p:txBody>
          </p:sp>
          <p:sp>
            <p:nvSpPr>
              <p:cNvPr id="3128" name="Text Box 447"/>
              <p:cNvSpPr txBox="1">
                <a:spLocks noChangeArrowheads="1"/>
              </p:cNvSpPr>
              <p:nvPr/>
            </p:nvSpPr>
            <p:spPr bwMode="auto">
              <a:xfrm>
                <a:off x="2658" y="2622"/>
                <a:ext cx="205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-3</a:t>
                </a:r>
              </a:p>
            </p:txBody>
          </p:sp>
          <p:sp>
            <p:nvSpPr>
              <p:cNvPr id="3129" name="Text Box 448"/>
              <p:cNvSpPr txBox="1">
                <a:spLocks noChangeArrowheads="1"/>
              </p:cNvSpPr>
              <p:nvPr/>
            </p:nvSpPr>
            <p:spPr bwMode="auto">
              <a:xfrm>
                <a:off x="2655" y="2781"/>
                <a:ext cx="241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-4</a:t>
                </a:r>
              </a:p>
            </p:txBody>
          </p:sp>
          <p:sp>
            <p:nvSpPr>
              <p:cNvPr id="3130" name="Text Box 449"/>
              <p:cNvSpPr txBox="1">
                <a:spLocks noChangeArrowheads="1"/>
              </p:cNvSpPr>
              <p:nvPr/>
            </p:nvSpPr>
            <p:spPr bwMode="auto">
              <a:xfrm>
                <a:off x="2655" y="2946"/>
                <a:ext cx="241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-5</a:t>
                </a:r>
              </a:p>
            </p:txBody>
          </p:sp>
          <p:sp>
            <p:nvSpPr>
              <p:cNvPr id="3131" name="Text Box 450"/>
              <p:cNvSpPr txBox="1">
                <a:spLocks noChangeArrowheads="1"/>
              </p:cNvSpPr>
              <p:nvPr/>
            </p:nvSpPr>
            <p:spPr bwMode="auto">
              <a:xfrm>
                <a:off x="2655" y="3093"/>
                <a:ext cx="241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-6</a:t>
                </a:r>
              </a:p>
            </p:txBody>
          </p:sp>
          <p:sp>
            <p:nvSpPr>
              <p:cNvPr id="3132" name="Text Box 451"/>
              <p:cNvSpPr txBox="1">
                <a:spLocks noChangeArrowheads="1"/>
              </p:cNvSpPr>
              <p:nvPr/>
            </p:nvSpPr>
            <p:spPr bwMode="auto">
              <a:xfrm>
                <a:off x="2658" y="3249"/>
                <a:ext cx="241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-7</a:t>
                </a:r>
              </a:p>
            </p:txBody>
          </p:sp>
          <p:sp>
            <p:nvSpPr>
              <p:cNvPr id="3133" name="Text Box 452"/>
              <p:cNvSpPr txBox="1">
                <a:spLocks noChangeArrowheads="1"/>
              </p:cNvSpPr>
              <p:nvPr/>
            </p:nvSpPr>
            <p:spPr bwMode="auto">
              <a:xfrm>
                <a:off x="2652" y="3411"/>
                <a:ext cx="241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-8</a:t>
                </a:r>
              </a:p>
            </p:txBody>
          </p:sp>
          <p:sp>
            <p:nvSpPr>
              <p:cNvPr id="3134" name="Text Box 453"/>
              <p:cNvSpPr txBox="1">
                <a:spLocks noChangeArrowheads="1"/>
              </p:cNvSpPr>
              <p:nvPr/>
            </p:nvSpPr>
            <p:spPr bwMode="auto">
              <a:xfrm>
                <a:off x="2661" y="3564"/>
                <a:ext cx="241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-9</a:t>
                </a:r>
              </a:p>
            </p:txBody>
          </p:sp>
          <p:sp>
            <p:nvSpPr>
              <p:cNvPr id="3135" name="Text Box 454"/>
              <p:cNvSpPr txBox="1">
                <a:spLocks noChangeArrowheads="1"/>
              </p:cNvSpPr>
              <p:nvPr/>
            </p:nvSpPr>
            <p:spPr bwMode="auto">
              <a:xfrm>
                <a:off x="2631" y="3720"/>
                <a:ext cx="241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000">
                    <a:latin typeface="Comic Sans MS" panose="030F0702030302020204" pitchFamily="66" charset="0"/>
                  </a:rPr>
                  <a:t>-10</a:t>
                </a:r>
              </a:p>
            </p:txBody>
          </p:sp>
        </p:grpSp>
        <p:sp>
          <p:nvSpPr>
            <p:cNvPr id="3089" name="Line 459"/>
            <p:cNvSpPr>
              <a:spLocks noChangeShapeType="1"/>
            </p:cNvSpPr>
            <p:nvPr/>
          </p:nvSpPr>
          <p:spPr bwMode="auto">
            <a:xfrm>
              <a:off x="2056" y="1528"/>
              <a:ext cx="3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0" name="Line 460"/>
            <p:cNvSpPr>
              <a:spLocks noChangeShapeType="1"/>
            </p:cNvSpPr>
            <p:nvPr/>
          </p:nvSpPr>
          <p:spPr bwMode="auto">
            <a:xfrm>
              <a:off x="4880" y="592"/>
              <a:ext cx="0" cy="31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630" name="Line 462"/>
          <p:cNvSpPr>
            <a:spLocks noChangeShapeType="1"/>
          </p:cNvSpPr>
          <p:nvPr/>
        </p:nvSpPr>
        <p:spPr bwMode="auto">
          <a:xfrm flipV="1">
            <a:off x="6081867" y="3828490"/>
            <a:ext cx="1274764" cy="1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631" name="Text Box 463"/>
          <p:cNvSpPr txBox="1">
            <a:spLocks noChangeArrowheads="1"/>
          </p:cNvSpPr>
          <p:nvPr/>
        </p:nvSpPr>
        <p:spPr bwMode="auto">
          <a:xfrm>
            <a:off x="4872411" y="3046322"/>
            <a:ext cx="1285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rise = -4</a:t>
            </a:r>
          </a:p>
        </p:txBody>
      </p:sp>
      <p:sp>
        <p:nvSpPr>
          <p:cNvPr id="7632" name="Text Box 464"/>
          <p:cNvSpPr txBox="1">
            <a:spLocks noChangeArrowheads="1"/>
          </p:cNvSpPr>
          <p:nvPr/>
        </p:nvSpPr>
        <p:spPr bwMode="auto">
          <a:xfrm>
            <a:off x="4847011" y="3634971"/>
            <a:ext cx="1158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run = 5</a:t>
            </a:r>
          </a:p>
        </p:txBody>
      </p:sp>
      <p:grpSp>
        <p:nvGrpSpPr>
          <p:cNvPr id="6" name="Group 473"/>
          <p:cNvGrpSpPr>
            <a:grpSpLocks/>
          </p:cNvGrpSpPr>
          <p:nvPr/>
        </p:nvGrpSpPr>
        <p:grpSpPr bwMode="auto">
          <a:xfrm>
            <a:off x="6182098" y="2011362"/>
            <a:ext cx="2547938" cy="762000"/>
            <a:chOff x="3674" y="1174"/>
            <a:chExt cx="1605" cy="480"/>
          </a:xfrm>
        </p:grpSpPr>
        <p:sp>
          <p:nvSpPr>
            <p:cNvPr id="3083" name="Line 466"/>
            <p:cNvSpPr>
              <a:spLocks noChangeShapeType="1"/>
            </p:cNvSpPr>
            <p:nvPr/>
          </p:nvSpPr>
          <p:spPr bwMode="auto">
            <a:xfrm flipH="1">
              <a:off x="3674" y="1418"/>
              <a:ext cx="409" cy="236"/>
            </a:xfrm>
            <a:prstGeom prst="line">
              <a:avLst/>
            </a:prstGeom>
            <a:noFill/>
            <a:ln w="28575">
              <a:solidFill>
                <a:srgbClr val="FF505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4" name="Text Box 467"/>
            <p:cNvSpPr txBox="1">
              <a:spLocks noChangeArrowheads="1"/>
            </p:cNvSpPr>
            <p:nvPr/>
          </p:nvSpPr>
          <p:spPr bwMode="auto">
            <a:xfrm>
              <a:off x="3911" y="1174"/>
              <a:ext cx="136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 dirty="0">
                  <a:solidFill>
                    <a:schemeClr val="accent2"/>
                  </a:solidFill>
                  <a:latin typeface="Comic Sans MS" panose="030F0702030302020204" pitchFamily="66" charset="0"/>
                </a:rPr>
                <a:t>y intercept = 3</a:t>
              </a:r>
            </a:p>
          </p:txBody>
        </p:sp>
      </p:grpSp>
      <p:graphicFrame>
        <p:nvGraphicFramePr>
          <p:cNvPr id="7638" name="Object 470"/>
          <p:cNvGraphicFramePr>
            <a:graphicFrameLocks noChangeAspect="1"/>
          </p:cNvGraphicFramePr>
          <p:nvPr/>
        </p:nvGraphicFramePr>
        <p:xfrm>
          <a:off x="3890542" y="2039143"/>
          <a:ext cx="1123950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37836" imgH="406224" progId="">
                  <p:embed/>
                </p:oleObj>
              </mc:Choice>
              <mc:Fallback>
                <p:oleObj name="Equation" r:id="rId2" imgW="837836" imgH="406224" progId="">
                  <p:embed/>
                  <p:pic>
                    <p:nvPicPr>
                      <p:cNvPr id="7638" name="Object 4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0542" y="2039143"/>
                        <a:ext cx="1123950" cy="544513"/>
                      </a:xfrm>
                      <a:prstGeom prst="rect">
                        <a:avLst/>
                      </a:prstGeom>
                      <a:solidFill>
                        <a:schemeClr val="accent2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39" name="Line 471"/>
          <p:cNvSpPr>
            <a:spLocks noChangeShapeType="1"/>
          </p:cNvSpPr>
          <p:nvPr/>
        </p:nvSpPr>
        <p:spPr bwMode="auto">
          <a:xfrm flipH="1" flipV="1">
            <a:off x="3975473" y="1114425"/>
            <a:ext cx="4595813" cy="3705225"/>
          </a:xfrm>
          <a:prstGeom prst="line">
            <a:avLst/>
          </a:prstGeom>
          <a:noFill/>
          <a:ln w="22225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640" name="Line 472"/>
          <p:cNvSpPr>
            <a:spLocks noChangeShapeType="1"/>
          </p:cNvSpPr>
          <p:nvPr/>
        </p:nvSpPr>
        <p:spPr bwMode="auto">
          <a:xfrm>
            <a:off x="6095346" y="2834667"/>
            <a:ext cx="0" cy="995363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67" name="Text Box 456"/>
          <p:cNvSpPr txBox="1">
            <a:spLocks noChangeArrowheads="1"/>
          </p:cNvSpPr>
          <p:nvPr/>
        </p:nvSpPr>
        <p:spPr bwMode="auto">
          <a:xfrm>
            <a:off x="131763" y="2286001"/>
            <a:ext cx="3165475" cy="769938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200" dirty="0">
                <a:latin typeface="Comic Sans MS" panose="030F0702030302020204" pitchFamily="66" charset="0"/>
              </a:rPr>
              <a:t>We need one other point on the graph.</a:t>
            </a:r>
          </a:p>
        </p:txBody>
      </p:sp>
      <p:sp>
        <p:nvSpPr>
          <p:cNvPr id="468" name="Text Box 457"/>
          <p:cNvSpPr txBox="1">
            <a:spLocks noChangeArrowheads="1"/>
          </p:cNvSpPr>
          <p:nvPr/>
        </p:nvSpPr>
        <p:spPr bwMode="auto">
          <a:xfrm>
            <a:off x="127000" y="868363"/>
            <a:ext cx="3163888" cy="830997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Graph the line with equation y = </a:t>
            </a:r>
            <a:r>
              <a:rPr lang="en-GB" altLang="en-US" dirty="0">
                <a:solidFill>
                  <a:srgbClr val="009DD9"/>
                </a:solidFill>
                <a:latin typeface="Comic Sans MS" panose="030F0702030302020204" pitchFamily="66" charset="0"/>
              </a:rPr>
              <a:t>-</a:t>
            </a:r>
            <a:r>
              <a:rPr lang="en-GB" altLang="en-US" dirty="0">
                <a:latin typeface="Comic Sans MS" panose="030F0702030302020204" pitchFamily="66" charset="0"/>
              </a:rPr>
              <a:t>    x + </a:t>
            </a:r>
            <a:r>
              <a:rPr lang="en-GB" alt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469" name="Text Box 460"/>
          <p:cNvSpPr txBox="1">
            <a:spLocks noChangeArrowheads="1"/>
          </p:cNvSpPr>
          <p:nvPr/>
        </p:nvSpPr>
        <p:spPr bwMode="auto">
          <a:xfrm>
            <a:off x="158750" y="3142599"/>
            <a:ext cx="3138488" cy="1200329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The other point can be found by using the gradient.</a:t>
            </a:r>
            <a:endParaRPr lang="en-GB" altLang="en-US" b="1" dirty="0">
              <a:solidFill>
                <a:srgbClr val="FF5050"/>
              </a:solidFill>
              <a:latin typeface="Comic Sans MS" panose="030F0702030302020204" pitchFamily="66" charset="0"/>
            </a:endParaRPr>
          </a:p>
        </p:txBody>
      </p:sp>
      <p:sp>
        <p:nvSpPr>
          <p:cNvPr id="471" name="Text Box 456"/>
          <p:cNvSpPr txBox="1">
            <a:spLocks noChangeArrowheads="1"/>
          </p:cNvSpPr>
          <p:nvPr/>
        </p:nvSpPr>
        <p:spPr bwMode="auto">
          <a:xfrm>
            <a:off x="152401" y="1794669"/>
            <a:ext cx="3138487" cy="430887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n-GB" altLang="en-US" sz="2200" dirty="0">
                <a:latin typeface="Comic Sans MS" panose="030F0702030302020204" pitchFamily="66" charset="0"/>
              </a:rPr>
              <a:t> is the </a:t>
            </a:r>
            <a:r>
              <a:rPr lang="en-GB" altLang="en-US" sz="2200" b="1" dirty="0">
                <a:solidFill>
                  <a:srgbClr val="FF6600"/>
                </a:solidFill>
                <a:latin typeface="Comic Sans MS" panose="030F0702030302020204" pitchFamily="66" charset="0"/>
              </a:rPr>
              <a:t>y intercept</a:t>
            </a:r>
            <a:r>
              <a:rPr lang="en-GB" altLang="en-US" sz="22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472" name="Text Box 456"/>
          <p:cNvSpPr txBox="1">
            <a:spLocks noChangeArrowheads="1"/>
          </p:cNvSpPr>
          <p:nvPr/>
        </p:nvSpPr>
        <p:spPr bwMode="auto">
          <a:xfrm>
            <a:off x="144418" y="4985794"/>
            <a:ext cx="3138487" cy="938719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200" dirty="0">
                <a:latin typeface="Comic Sans MS" panose="030F0702030302020204" pitchFamily="66" charset="0"/>
              </a:rPr>
              <a:t>It means:</a:t>
            </a:r>
          </a:p>
          <a:p>
            <a:pPr eaLnBrk="1" hangingPunct="1">
              <a:spcBef>
                <a:spcPct val="50000"/>
              </a:spcBef>
            </a:pPr>
            <a:endParaRPr lang="en-GB" altLang="en-US" sz="2200" dirty="0">
              <a:latin typeface="Comic Sans MS" panose="030F0702030302020204" pitchFamily="66" charset="0"/>
            </a:endParaRPr>
          </a:p>
        </p:txBody>
      </p:sp>
      <p:grpSp>
        <p:nvGrpSpPr>
          <p:cNvPr id="473" name="Group 472"/>
          <p:cNvGrpSpPr/>
          <p:nvPr/>
        </p:nvGrpSpPr>
        <p:grpSpPr>
          <a:xfrm>
            <a:off x="129298" y="4422476"/>
            <a:ext cx="3138487" cy="541604"/>
            <a:chOff x="129298" y="4422476"/>
            <a:chExt cx="3138487" cy="541604"/>
          </a:xfrm>
        </p:grpSpPr>
        <p:sp>
          <p:nvSpPr>
            <p:cNvPr id="474" name="Text Box 456"/>
            <p:cNvSpPr txBox="1">
              <a:spLocks noChangeArrowheads="1"/>
            </p:cNvSpPr>
            <p:nvPr/>
          </p:nvSpPr>
          <p:spPr bwMode="auto">
            <a:xfrm>
              <a:off x="129298" y="4422476"/>
              <a:ext cx="3138487" cy="461665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dirty="0">
                  <a:solidFill>
                    <a:srgbClr val="009DD9"/>
                  </a:solidFill>
                  <a:latin typeface="Comic Sans MS" panose="030F0702030302020204" pitchFamily="66" charset="0"/>
                </a:rPr>
                <a:t>-</a:t>
              </a:r>
              <a:r>
                <a:rPr lang="en-GB" altLang="en-US" b="1" dirty="0">
                  <a:solidFill>
                    <a:schemeClr val="accent2"/>
                  </a:solidFill>
                  <a:latin typeface="Comic Sans MS" panose="030F0702030302020204" pitchFamily="66" charset="0"/>
                </a:rPr>
                <a:t>  </a:t>
              </a:r>
              <a:r>
                <a:rPr lang="en-GB" altLang="en-US" sz="20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 </a:t>
              </a:r>
              <a:r>
                <a:rPr lang="en-GB" altLang="en-US" sz="2200" dirty="0">
                  <a:latin typeface="Comic Sans MS" panose="030F0702030302020204" pitchFamily="66" charset="0"/>
                </a:rPr>
                <a:t>is the </a:t>
              </a:r>
              <a:r>
                <a:rPr lang="en-GB" altLang="en-US" sz="2200" b="1" dirty="0">
                  <a:solidFill>
                    <a:srgbClr val="FF6600"/>
                  </a:solidFill>
                  <a:latin typeface="Comic Sans MS" panose="030F0702030302020204" pitchFamily="66" charset="0"/>
                </a:rPr>
                <a:t>gradient</a:t>
              </a:r>
              <a:r>
                <a:rPr lang="en-GB" altLang="en-US" sz="2200" dirty="0">
                  <a:latin typeface="Comic Sans MS" panose="030F0702030302020204" pitchFamily="66" charset="0"/>
                </a:rPr>
                <a:t>.</a:t>
              </a:r>
            </a:p>
          </p:txBody>
        </p:sp>
        <p:grpSp>
          <p:nvGrpSpPr>
            <p:cNvPr id="475" name="Group 474"/>
            <p:cNvGrpSpPr/>
            <p:nvPr/>
          </p:nvGrpSpPr>
          <p:grpSpPr>
            <a:xfrm>
              <a:off x="561482" y="4426946"/>
              <a:ext cx="312214" cy="537134"/>
              <a:chOff x="2972458" y="6020297"/>
              <a:chExt cx="312214" cy="537134"/>
            </a:xfrm>
          </p:grpSpPr>
          <p:sp>
            <p:nvSpPr>
              <p:cNvPr id="476" name="Rectangle 475"/>
              <p:cNvSpPr/>
              <p:nvPr/>
            </p:nvSpPr>
            <p:spPr>
              <a:xfrm>
                <a:off x="2991002" y="6020297"/>
                <a:ext cx="29367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b="1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4</a:t>
                </a:r>
                <a:endParaRPr lang="en-GB" sz="1400" dirty="0"/>
              </a:p>
            </p:txBody>
          </p:sp>
          <p:sp>
            <p:nvSpPr>
              <p:cNvPr id="477" name="Rectangle 476"/>
              <p:cNvSpPr/>
              <p:nvPr/>
            </p:nvSpPr>
            <p:spPr>
              <a:xfrm>
                <a:off x="2972458" y="6249654"/>
                <a:ext cx="29367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b="1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5</a:t>
                </a:r>
                <a:endParaRPr lang="en-GB" sz="1400" dirty="0"/>
              </a:p>
            </p:txBody>
          </p:sp>
          <p:cxnSp>
            <p:nvCxnSpPr>
              <p:cNvPr id="478" name="Straight Connector 477"/>
              <p:cNvCxnSpPr/>
              <p:nvPr/>
            </p:nvCxnSpPr>
            <p:spPr>
              <a:xfrm>
                <a:off x="3006074" y="6271898"/>
                <a:ext cx="263525" cy="0"/>
              </a:xfrm>
              <a:prstGeom prst="line">
                <a:avLst/>
              </a:prstGeom>
              <a:ln w="19050">
                <a:solidFill>
                  <a:srgbClr val="009DD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79" name="Group 478"/>
          <p:cNvGrpSpPr/>
          <p:nvPr/>
        </p:nvGrpSpPr>
        <p:grpSpPr>
          <a:xfrm>
            <a:off x="2103411" y="1234917"/>
            <a:ext cx="312214" cy="537134"/>
            <a:chOff x="2918670" y="5966509"/>
            <a:chExt cx="312214" cy="537134"/>
          </a:xfrm>
        </p:grpSpPr>
        <p:sp>
          <p:nvSpPr>
            <p:cNvPr id="480" name="Rectangle 479"/>
            <p:cNvSpPr/>
            <p:nvPr/>
          </p:nvSpPr>
          <p:spPr>
            <a:xfrm>
              <a:off x="2937214" y="5966509"/>
              <a:ext cx="29367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b="1" dirty="0">
                  <a:solidFill>
                    <a:schemeClr val="accent2"/>
                  </a:solidFill>
                  <a:latin typeface="Comic Sans MS" panose="030F0702030302020204" pitchFamily="66" charset="0"/>
                </a:rPr>
                <a:t>4</a:t>
              </a:r>
              <a:endParaRPr lang="en-GB" sz="1400" dirty="0"/>
            </a:p>
          </p:txBody>
        </p:sp>
        <p:sp>
          <p:nvSpPr>
            <p:cNvPr id="481" name="Rectangle 480"/>
            <p:cNvSpPr/>
            <p:nvPr/>
          </p:nvSpPr>
          <p:spPr>
            <a:xfrm>
              <a:off x="2918670" y="6195866"/>
              <a:ext cx="29367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b="1" dirty="0">
                  <a:solidFill>
                    <a:schemeClr val="accent2"/>
                  </a:solidFill>
                  <a:latin typeface="Comic Sans MS" panose="030F0702030302020204" pitchFamily="66" charset="0"/>
                </a:rPr>
                <a:t>5</a:t>
              </a:r>
              <a:endParaRPr lang="en-GB" sz="1400" dirty="0"/>
            </a:p>
          </p:txBody>
        </p:sp>
        <p:cxnSp>
          <p:nvCxnSpPr>
            <p:cNvPr id="482" name="Straight Connector 481"/>
            <p:cNvCxnSpPr/>
            <p:nvPr/>
          </p:nvCxnSpPr>
          <p:spPr>
            <a:xfrm>
              <a:off x="2952286" y="6218110"/>
              <a:ext cx="263525" cy="0"/>
            </a:xfrm>
            <a:prstGeom prst="line">
              <a:avLst/>
            </a:prstGeom>
            <a:ln w="19050">
              <a:solidFill>
                <a:srgbClr val="009DD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3" name="TextBox 482"/>
          <p:cNvSpPr txBox="1"/>
          <p:nvPr/>
        </p:nvSpPr>
        <p:spPr>
          <a:xfrm>
            <a:off x="5950340" y="2678394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+mn-lt"/>
              </a:rPr>
              <a:t>X</a:t>
            </a:r>
          </a:p>
        </p:txBody>
      </p:sp>
      <p:sp>
        <p:nvSpPr>
          <p:cNvPr id="485" name="Text Box 464"/>
          <p:cNvSpPr txBox="1">
            <a:spLocks noChangeArrowheads="1"/>
          </p:cNvSpPr>
          <p:nvPr/>
        </p:nvSpPr>
        <p:spPr bwMode="auto">
          <a:xfrm>
            <a:off x="1523442" y="5021113"/>
            <a:ext cx="12350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rise = -4</a:t>
            </a:r>
          </a:p>
        </p:txBody>
      </p:sp>
      <p:sp>
        <p:nvSpPr>
          <p:cNvPr id="486" name="Text Box 465"/>
          <p:cNvSpPr txBox="1">
            <a:spLocks noChangeArrowheads="1"/>
          </p:cNvSpPr>
          <p:nvPr/>
        </p:nvSpPr>
        <p:spPr bwMode="auto">
          <a:xfrm>
            <a:off x="1563642" y="5417988"/>
            <a:ext cx="11588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run = 5</a:t>
            </a:r>
          </a:p>
        </p:txBody>
      </p:sp>
      <p:sp>
        <p:nvSpPr>
          <p:cNvPr id="487" name="TextBox 486"/>
          <p:cNvSpPr txBox="1"/>
          <p:nvPr/>
        </p:nvSpPr>
        <p:spPr>
          <a:xfrm>
            <a:off x="7193131" y="3681564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+mn-lt"/>
              </a:rPr>
              <a:t>X</a:t>
            </a:r>
          </a:p>
        </p:txBody>
      </p:sp>
      <p:sp>
        <p:nvSpPr>
          <p:cNvPr id="484" name="TextBox 483"/>
          <p:cNvSpPr txBox="1"/>
          <p:nvPr/>
        </p:nvSpPr>
        <p:spPr>
          <a:xfrm>
            <a:off x="179512" y="116632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Graphing from the gradient-intercept form</a:t>
            </a:r>
            <a:endParaRPr lang="en-GB" sz="28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488" name="Rectangle 487">
            <a:hlinkClick r:id="rId4"/>
            <a:extLst>
              <a:ext uri="{FF2B5EF4-FFF2-40B4-BE49-F238E27FC236}">
                <a16:creationId xmlns:a16="http://schemas.microsoft.com/office/drawing/2014/main" id="{227110A6-C6CA-414F-BA10-A08C11F4B64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9" name="Rectangle 488">
            <a:hlinkClick r:id="rId4"/>
            <a:extLst>
              <a:ext uri="{FF2B5EF4-FFF2-40B4-BE49-F238E27FC236}">
                <a16:creationId xmlns:a16="http://schemas.microsoft.com/office/drawing/2014/main" id="{ACF73446-E82D-4318-8936-883C5F5F32F9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3611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7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7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7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7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7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7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30" grpId="0" animBg="1"/>
      <p:bldP spid="7631" grpId="0" autoUpdateAnimBg="0"/>
      <p:bldP spid="7632" grpId="0" autoUpdateAnimBg="0"/>
      <p:bldP spid="7639" grpId="0" animBg="1"/>
      <p:bldP spid="7640" grpId="0" animBg="1"/>
      <p:bldP spid="467" grpId="0" animBg="1"/>
      <p:bldP spid="469" grpId="0" animBg="1" autoUpdateAnimBg="0"/>
      <p:bldP spid="471" grpId="0" animBg="1"/>
      <p:bldP spid="472" grpId="0" animBg="1"/>
      <p:bldP spid="483" grpId="0"/>
      <p:bldP spid="485" grpId="0" autoUpdateAnimBg="0"/>
      <p:bldP spid="486" grpId="0" autoUpdateAnimBg="0"/>
      <p:bldP spid="48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72403" y="963215"/>
            <a:ext cx="5599193" cy="359735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2286000" y="4982603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647700" y="5487256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466975" y="5909285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371600" y="4579141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3C973669-28B2-4B31-9311-8EF7AC9BF16E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5"/>
            <a:extLst>
              <a:ext uri="{FF2B5EF4-FFF2-40B4-BE49-F238E27FC236}">
                <a16:creationId xmlns:a16="http://schemas.microsoft.com/office/drawing/2014/main" id="{D36DC034-F56A-439A-AE3D-E5C2D3AF4EE9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4365787" y="2780928"/>
            <a:ext cx="4454685" cy="2978233"/>
            <a:chOff x="2083187" y="2419268"/>
            <a:chExt cx="4454685" cy="2978233"/>
          </a:xfrm>
        </p:grpSpPr>
        <p:sp>
          <p:nvSpPr>
            <p:cNvPr id="5" name="Rectangle 11"/>
            <p:cNvSpPr>
              <a:spLocks noChangeArrowheads="1"/>
            </p:cNvSpPr>
            <p:nvPr/>
          </p:nvSpPr>
          <p:spPr bwMode="auto">
            <a:xfrm>
              <a:off x="2577059" y="2921000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6" name="Rectangle 12"/>
            <p:cNvSpPr>
              <a:spLocks noChangeArrowheads="1"/>
            </p:cNvSpPr>
            <p:nvPr/>
          </p:nvSpPr>
          <p:spPr bwMode="auto">
            <a:xfrm>
              <a:off x="3072359" y="2921000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7" name="Rectangle 13"/>
            <p:cNvSpPr>
              <a:spLocks noChangeArrowheads="1"/>
            </p:cNvSpPr>
            <p:nvPr/>
          </p:nvSpPr>
          <p:spPr bwMode="auto">
            <a:xfrm>
              <a:off x="3567659" y="2921000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8" name="Rectangle 14"/>
            <p:cNvSpPr>
              <a:spLocks noChangeArrowheads="1"/>
            </p:cNvSpPr>
            <p:nvPr/>
          </p:nvSpPr>
          <p:spPr bwMode="auto">
            <a:xfrm>
              <a:off x="4062959" y="2921000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9" name="Rectangle 15"/>
            <p:cNvSpPr>
              <a:spLocks noChangeArrowheads="1"/>
            </p:cNvSpPr>
            <p:nvPr/>
          </p:nvSpPr>
          <p:spPr bwMode="auto">
            <a:xfrm>
              <a:off x="4558259" y="2921000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10" name="Rectangle 16"/>
            <p:cNvSpPr>
              <a:spLocks noChangeArrowheads="1"/>
            </p:cNvSpPr>
            <p:nvPr/>
          </p:nvSpPr>
          <p:spPr bwMode="auto">
            <a:xfrm>
              <a:off x="5053559" y="2921000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11" name="Rectangle 17"/>
            <p:cNvSpPr>
              <a:spLocks noChangeArrowheads="1"/>
            </p:cNvSpPr>
            <p:nvPr/>
          </p:nvSpPr>
          <p:spPr bwMode="auto">
            <a:xfrm>
              <a:off x="5548859" y="2921000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12" name="Rectangle 18"/>
            <p:cNvSpPr>
              <a:spLocks noChangeArrowheads="1"/>
            </p:cNvSpPr>
            <p:nvPr/>
          </p:nvSpPr>
          <p:spPr bwMode="auto">
            <a:xfrm>
              <a:off x="6044159" y="2921000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13" name="Rectangle 19"/>
            <p:cNvSpPr>
              <a:spLocks noChangeArrowheads="1"/>
            </p:cNvSpPr>
            <p:nvPr/>
          </p:nvSpPr>
          <p:spPr bwMode="auto">
            <a:xfrm>
              <a:off x="2577059" y="34194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14" name="Rectangle 20"/>
            <p:cNvSpPr>
              <a:spLocks noChangeArrowheads="1"/>
            </p:cNvSpPr>
            <p:nvPr/>
          </p:nvSpPr>
          <p:spPr bwMode="auto">
            <a:xfrm>
              <a:off x="3070771" y="34194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15" name="Rectangle 21"/>
            <p:cNvSpPr>
              <a:spLocks noChangeArrowheads="1"/>
            </p:cNvSpPr>
            <p:nvPr/>
          </p:nvSpPr>
          <p:spPr bwMode="auto">
            <a:xfrm>
              <a:off x="2577059" y="39131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16" name="Rectangle 22"/>
            <p:cNvSpPr>
              <a:spLocks noChangeArrowheads="1"/>
            </p:cNvSpPr>
            <p:nvPr/>
          </p:nvSpPr>
          <p:spPr bwMode="auto">
            <a:xfrm>
              <a:off x="3070771" y="39131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17" name="Rectangle 23"/>
            <p:cNvSpPr>
              <a:spLocks noChangeArrowheads="1"/>
            </p:cNvSpPr>
            <p:nvPr/>
          </p:nvSpPr>
          <p:spPr bwMode="auto">
            <a:xfrm>
              <a:off x="3567659" y="34194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18" name="Rectangle 24"/>
            <p:cNvSpPr>
              <a:spLocks noChangeArrowheads="1"/>
            </p:cNvSpPr>
            <p:nvPr/>
          </p:nvSpPr>
          <p:spPr bwMode="auto">
            <a:xfrm>
              <a:off x="4061371" y="34194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19" name="Rectangle 25"/>
            <p:cNvSpPr>
              <a:spLocks noChangeArrowheads="1"/>
            </p:cNvSpPr>
            <p:nvPr/>
          </p:nvSpPr>
          <p:spPr bwMode="auto">
            <a:xfrm>
              <a:off x="3567659" y="39131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20" name="Rectangle 26"/>
            <p:cNvSpPr>
              <a:spLocks noChangeArrowheads="1"/>
            </p:cNvSpPr>
            <p:nvPr/>
          </p:nvSpPr>
          <p:spPr bwMode="auto">
            <a:xfrm>
              <a:off x="4061371" y="39131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21" name="Rectangle 27"/>
            <p:cNvSpPr>
              <a:spLocks noChangeArrowheads="1"/>
            </p:cNvSpPr>
            <p:nvPr/>
          </p:nvSpPr>
          <p:spPr bwMode="auto">
            <a:xfrm>
              <a:off x="2577059" y="44100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22" name="Rectangle 28"/>
            <p:cNvSpPr>
              <a:spLocks noChangeArrowheads="1"/>
            </p:cNvSpPr>
            <p:nvPr/>
          </p:nvSpPr>
          <p:spPr bwMode="auto">
            <a:xfrm>
              <a:off x="3070771" y="44100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23" name="Rectangle 29"/>
            <p:cNvSpPr>
              <a:spLocks noChangeArrowheads="1"/>
            </p:cNvSpPr>
            <p:nvPr/>
          </p:nvSpPr>
          <p:spPr bwMode="auto">
            <a:xfrm>
              <a:off x="2577059" y="49037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24" name="Rectangle 30"/>
            <p:cNvSpPr>
              <a:spLocks noChangeArrowheads="1"/>
            </p:cNvSpPr>
            <p:nvPr/>
          </p:nvSpPr>
          <p:spPr bwMode="auto">
            <a:xfrm>
              <a:off x="3070771" y="49037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25" name="Rectangle 31"/>
            <p:cNvSpPr>
              <a:spLocks noChangeArrowheads="1"/>
            </p:cNvSpPr>
            <p:nvPr/>
          </p:nvSpPr>
          <p:spPr bwMode="auto">
            <a:xfrm>
              <a:off x="3567659" y="44100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26" name="Rectangle 32"/>
            <p:cNvSpPr>
              <a:spLocks noChangeArrowheads="1"/>
            </p:cNvSpPr>
            <p:nvPr/>
          </p:nvSpPr>
          <p:spPr bwMode="auto">
            <a:xfrm>
              <a:off x="4061371" y="44100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27" name="Rectangle 33"/>
            <p:cNvSpPr>
              <a:spLocks noChangeArrowheads="1"/>
            </p:cNvSpPr>
            <p:nvPr/>
          </p:nvSpPr>
          <p:spPr bwMode="auto">
            <a:xfrm>
              <a:off x="3567659" y="49037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28" name="Rectangle 34"/>
            <p:cNvSpPr>
              <a:spLocks noChangeArrowheads="1"/>
            </p:cNvSpPr>
            <p:nvPr/>
          </p:nvSpPr>
          <p:spPr bwMode="auto">
            <a:xfrm>
              <a:off x="4061371" y="49037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29" name="Rectangle 35"/>
            <p:cNvSpPr>
              <a:spLocks noChangeArrowheads="1"/>
            </p:cNvSpPr>
            <p:nvPr/>
          </p:nvSpPr>
          <p:spPr bwMode="auto">
            <a:xfrm>
              <a:off x="4559846" y="34194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30" name="Rectangle 36"/>
            <p:cNvSpPr>
              <a:spLocks noChangeArrowheads="1"/>
            </p:cNvSpPr>
            <p:nvPr/>
          </p:nvSpPr>
          <p:spPr bwMode="auto">
            <a:xfrm>
              <a:off x="5053559" y="34194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31" name="Rectangle 37"/>
            <p:cNvSpPr>
              <a:spLocks noChangeArrowheads="1"/>
            </p:cNvSpPr>
            <p:nvPr/>
          </p:nvSpPr>
          <p:spPr bwMode="auto">
            <a:xfrm>
              <a:off x="4559846" y="39131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32" name="Rectangle 38"/>
            <p:cNvSpPr>
              <a:spLocks noChangeArrowheads="1"/>
            </p:cNvSpPr>
            <p:nvPr/>
          </p:nvSpPr>
          <p:spPr bwMode="auto">
            <a:xfrm>
              <a:off x="5053559" y="39131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33" name="Rectangle 39"/>
            <p:cNvSpPr>
              <a:spLocks noChangeArrowheads="1"/>
            </p:cNvSpPr>
            <p:nvPr/>
          </p:nvSpPr>
          <p:spPr bwMode="auto">
            <a:xfrm>
              <a:off x="5550446" y="34194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34" name="Rectangle 40"/>
            <p:cNvSpPr>
              <a:spLocks noChangeArrowheads="1"/>
            </p:cNvSpPr>
            <p:nvPr/>
          </p:nvSpPr>
          <p:spPr bwMode="auto">
            <a:xfrm>
              <a:off x="6044159" y="34194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35" name="Rectangle 41"/>
            <p:cNvSpPr>
              <a:spLocks noChangeArrowheads="1"/>
            </p:cNvSpPr>
            <p:nvPr/>
          </p:nvSpPr>
          <p:spPr bwMode="auto">
            <a:xfrm>
              <a:off x="5550446" y="39131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36" name="Rectangle 42"/>
            <p:cNvSpPr>
              <a:spLocks noChangeArrowheads="1"/>
            </p:cNvSpPr>
            <p:nvPr/>
          </p:nvSpPr>
          <p:spPr bwMode="auto">
            <a:xfrm>
              <a:off x="6044159" y="39131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37" name="Rectangle 43"/>
            <p:cNvSpPr>
              <a:spLocks noChangeArrowheads="1"/>
            </p:cNvSpPr>
            <p:nvPr/>
          </p:nvSpPr>
          <p:spPr bwMode="auto">
            <a:xfrm>
              <a:off x="4559846" y="44100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38" name="Rectangle 44"/>
            <p:cNvSpPr>
              <a:spLocks noChangeArrowheads="1"/>
            </p:cNvSpPr>
            <p:nvPr/>
          </p:nvSpPr>
          <p:spPr bwMode="auto">
            <a:xfrm>
              <a:off x="5053559" y="44100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39" name="Rectangle 45"/>
            <p:cNvSpPr>
              <a:spLocks noChangeArrowheads="1"/>
            </p:cNvSpPr>
            <p:nvPr/>
          </p:nvSpPr>
          <p:spPr bwMode="auto">
            <a:xfrm>
              <a:off x="4559846" y="49037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40" name="Rectangle 46"/>
            <p:cNvSpPr>
              <a:spLocks noChangeArrowheads="1"/>
            </p:cNvSpPr>
            <p:nvPr/>
          </p:nvSpPr>
          <p:spPr bwMode="auto">
            <a:xfrm>
              <a:off x="5053559" y="49037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41" name="Rectangle 47"/>
            <p:cNvSpPr>
              <a:spLocks noChangeArrowheads="1"/>
            </p:cNvSpPr>
            <p:nvPr/>
          </p:nvSpPr>
          <p:spPr bwMode="auto">
            <a:xfrm>
              <a:off x="5550446" y="44100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42" name="Rectangle 48"/>
            <p:cNvSpPr>
              <a:spLocks noChangeArrowheads="1"/>
            </p:cNvSpPr>
            <p:nvPr/>
          </p:nvSpPr>
          <p:spPr bwMode="auto">
            <a:xfrm>
              <a:off x="6044159" y="44100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43" name="Rectangle 49"/>
            <p:cNvSpPr>
              <a:spLocks noChangeArrowheads="1"/>
            </p:cNvSpPr>
            <p:nvPr/>
          </p:nvSpPr>
          <p:spPr bwMode="auto">
            <a:xfrm>
              <a:off x="5550446" y="49037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44" name="Rectangle 50"/>
            <p:cNvSpPr>
              <a:spLocks noChangeArrowheads="1"/>
            </p:cNvSpPr>
            <p:nvPr/>
          </p:nvSpPr>
          <p:spPr bwMode="auto">
            <a:xfrm>
              <a:off x="6044159" y="49037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66" name="Rectangle 11"/>
            <p:cNvSpPr>
              <a:spLocks noChangeArrowheads="1"/>
            </p:cNvSpPr>
            <p:nvPr/>
          </p:nvSpPr>
          <p:spPr bwMode="auto">
            <a:xfrm>
              <a:off x="2570949" y="241926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67" name="Rectangle 12"/>
            <p:cNvSpPr>
              <a:spLocks noChangeArrowheads="1"/>
            </p:cNvSpPr>
            <p:nvPr/>
          </p:nvSpPr>
          <p:spPr bwMode="auto">
            <a:xfrm>
              <a:off x="3066249" y="241926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68" name="Rectangle 13"/>
            <p:cNvSpPr>
              <a:spLocks noChangeArrowheads="1"/>
            </p:cNvSpPr>
            <p:nvPr/>
          </p:nvSpPr>
          <p:spPr bwMode="auto">
            <a:xfrm>
              <a:off x="3561549" y="241926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69" name="Rectangle 14"/>
            <p:cNvSpPr>
              <a:spLocks noChangeArrowheads="1"/>
            </p:cNvSpPr>
            <p:nvPr/>
          </p:nvSpPr>
          <p:spPr bwMode="auto">
            <a:xfrm>
              <a:off x="4056849" y="241926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70" name="Rectangle 15"/>
            <p:cNvSpPr>
              <a:spLocks noChangeArrowheads="1"/>
            </p:cNvSpPr>
            <p:nvPr/>
          </p:nvSpPr>
          <p:spPr bwMode="auto">
            <a:xfrm>
              <a:off x="4552149" y="241926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71" name="Rectangle 16"/>
            <p:cNvSpPr>
              <a:spLocks noChangeArrowheads="1"/>
            </p:cNvSpPr>
            <p:nvPr/>
          </p:nvSpPr>
          <p:spPr bwMode="auto">
            <a:xfrm>
              <a:off x="5047449" y="241926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72" name="Rectangle 17"/>
            <p:cNvSpPr>
              <a:spLocks noChangeArrowheads="1"/>
            </p:cNvSpPr>
            <p:nvPr/>
          </p:nvSpPr>
          <p:spPr bwMode="auto">
            <a:xfrm>
              <a:off x="5542749" y="241926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73" name="Rectangle 18"/>
            <p:cNvSpPr>
              <a:spLocks noChangeArrowheads="1"/>
            </p:cNvSpPr>
            <p:nvPr/>
          </p:nvSpPr>
          <p:spPr bwMode="auto">
            <a:xfrm>
              <a:off x="6038049" y="241926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74" name="Rectangle 11"/>
            <p:cNvSpPr>
              <a:spLocks noChangeArrowheads="1"/>
            </p:cNvSpPr>
            <p:nvPr/>
          </p:nvSpPr>
          <p:spPr bwMode="auto">
            <a:xfrm>
              <a:off x="2089297" y="2921000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75" name="Rectangle 19"/>
            <p:cNvSpPr>
              <a:spLocks noChangeArrowheads="1"/>
            </p:cNvSpPr>
            <p:nvPr/>
          </p:nvSpPr>
          <p:spPr bwMode="auto">
            <a:xfrm>
              <a:off x="2089297" y="34194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76" name="Rectangle 21"/>
            <p:cNvSpPr>
              <a:spLocks noChangeArrowheads="1"/>
            </p:cNvSpPr>
            <p:nvPr/>
          </p:nvSpPr>
          <p:spPr bwMode="auto">
            <a:xfrm>
              <a:off x="2089297" y="39131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77" name="Rectangle 27"/>
            <p:cNvSpPr>
              <a:spLocks noChangeArrowheads="1"/>
            </p:cNvSpPr>
            <p:nvPr/>
          </p:nvSpPr>
          <p:spPr bwMode="auto">
            <a:xfrm>
              <a:off x="2089297" y="44100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78" name="Rectangle 29"/>
            <p:cNvSpPr>
              <a:spLocks noChangeArrowheads="1"/>
            </p:cNvSpPr>
            <p:nvPr/>
          </p:nvSpPr>
          <p:spPr bwMode="auto">
            <a:xfrm>
              <a:off x="2089297" y="49037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79" name="Rectangle 11"/>
            <p:cNvSpPr>
              <a:spLocks noChangeArrowheads="1"/>
            </p:cNvSpPr>
            <p:nvPr/>
          </p:nvSpPr>
          <p:spPr bwMode="auto">
            <a:xfrm>
              <a:off x="2083187" y="241926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4624"/>
            <a:ext cx="8229600" cy="849313"/>
          </a:xfrm>
        </p:spPr>
        <p:txBody>
          <a:bodyPr/>
          <a:lstStyle/>
          <a:p>
            <a:r>
              <a:rPr lang="en-GB" dirty="0"/>
              <a:t>Gradient</a:t>
            </a:r>
          </a:p>
        </p:txBody>
      </p:sp>
      <p:sp>
        <p:nvSpPr>
          <p:cNvPr id="64" name="Text Box 4"/>
          <p:cNvSpPr txBox="1">
            <a:spLocks noChangeArrowheads="1"/>
          </p:cNvSpPr>
          <p:nvPr/>
        </p:nvSpPr>
        <p:spPr bwMode="auto">
          <a:xfrm>
            <a:off x="303213" y="836712"/>
            <a:ext cx="8248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The </a:t>
            </a:r>
            <a:r>
              <a:rPr lang="en-US" b="1" dirty="0">
                <a:solidFill>
                  <a:srgbClr val="FF6600"/>
                </a:solidFill>
              </a:rPr>
              <a:t>gradient</a:t>
            </a:r>
            <a:r>
              <a:rPr lang="en-US" dirty="0"/>
              <a:t> of a line is a measure of how steep the line is.</a:t>
            </a:r>
            <a:endParaRPr lang="en-GB" dirty="0"/>
          </a:p>
        </p:txBody>
      </p:sp>
      <p:sp>
        <p:nvSpPr>
          <p:cNvPr id="65" name="Line 37"/>
          <p:cNvSpPr>
            <a:spLocks noChangeShapeType="1"/>
          </p:cNvSpPr>
          <p:nvPr/>
        </p:nvSpPr>
        <p:spPr bwMode="auto">
          <a:xfrm flipV="1">
            <a:off x="5126409" y="3282660"/>
            <a:ext cx="1584176" cy="2308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1" name="Text Box 4"/>
          <p:cNvSpPr txBox="1">
            <a:spLocks noChangeArrowheads="1"/>
          </p:cNvSpPr>
          <p:nvPr/>
        </p:nvSpPr>
        <p:spPr bwMode="auto">
          <a:xfrm>
            <a:off x="303213" y="1400438"/>
            <a:ext cx="873328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The </a:t>
            </a:r>
            <a:r>
              <a:rPr lang="en-US" b="1" dirty="0">
                <a:solidFill>
                  <a:srgbClr val="FF6600"/>
                </a:solidFill>
              </a:rPr>
              <a:t>gradient</a:t>
            </a:r>
            <a:r>
              <a:rPr lang="en-US" dirty="0"/>
              <a:t> is a comparison between vertical and horizontal movement.</a:t>
            </a:r>
            <a:endParaRPr lang="en-GB" dirty="0"/>
          </a:p>
        </p:txBody>
      </p:sp>
      <p:sp>
        <p:nvSpPr>
          <p:cNvPr id="82" name="Text Box 4"/>
          <p:cNvSpPr txBox="1">
            <a:spLocks noChangeArrowheads="1"/>
          </p:cNvSpPr>
          <p:nvPr/>
        </p:nvSpPr>
        <p:spPr bwMode="auto">
          <a:xfrm>
            <a:off x="303213" y="2271122"/>
            <a:ext cx="42370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Find the gradient of this line. </a:t>
            </a:r>
            <a:endParaRPr lang="en-GB" dirty="0"/>
          </a:p>
        </p:txBody>
      </p:sp>
      <p:sp>
        <p:nvSpPr>
          <p:cNvPr id="88" name="Rectangle 28"/>
          <p:cNvSpPr>
            <a:spLocks noChangeArrowheads="1"/>
          </p:cNvSpPr>
          <p:nvPr/>
        </p:nvSpPr>
        <p:spPr bwMode="auto">
          <a:xfrm>
            <a:off x="5052472" y="4200104"/>
            <a:ext cx="32733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3</a:t>
            </a:r>
            <a:endParaRPr lang="en-GB" sz="2000" baseline="-25000" dirty="0"/>
          </a:p>
        </p:txBody>
      </p:sp>
      <p:sp>
        <p:nvSpPr>
          <p:cNvPr id="89" name="Line 29"/>
          <p:cNvSpPr>
            <a:spLocks noChangeShapeType="1"/>
          </p:cNvSpPr>
          <p:nvPr/>
        </p:nvSpPr>
        <p:spPr bwMode="auto">
          <a:xfrm>
            <a:off x="5341311" y="3789040"/>
            <a:ext cx="1005840" cy="0"/>
          </a:xfrm>
          <a:prstGeom prst="line">
            <a:avLst/>
          </a:prstGeom>
          <a:noFill/>
          <a:ln w="28575">
            <a:solidFill>
              <a:srgbClr val="0000FF"/>
            </a:solidFill>
            <a:prstDash val="sysDot"/>
            <a:round/>
            <a:headEnd/>
            <a:tailEnd type="stealth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0" name="Line 30"/>
          <p:cNvSpPr>
            <a:spLocks noChangeShapeType="1"/>
          </p:cNvSpPr>
          <p:nvPr/>
        </p:nvSpPr>
        <p:spPr bwMode="auto">
          <a:xfrm>
            <a:off x="5348849" y="3806456"/>
            <a:ext cx="0" cy="1463040"/>
          </a:xfrm>
          <a:prstGeom prst="line">
            <a:avLst/>
          </a:prstGeom>
          <a:noFill/>
          <a:ln w="28575">
            <a:solidFill>
              <a:srgbClr val="0000FF"/>
            </a:solidFill>
            <a:prstDash val="sysDot"/>
            <a:round/>
            <a:headEnd type="stealth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1" name="Rectangle 37"/>
          <p:cNvSpPr>
            <a:spLocks noChangeArrowheads="1"/>
          </p:cNvSpPr>
          <p:nvPr/>
        </p:nvSpPr>
        <p:spPr bwMode="auto">
          <a:xfrm>
            <a:off x="5609649" y="3411402"/>
            <a:ext cx="32733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2</a:t>
            </a:r>
            <a:endParaRPr lang="en-GB" sz="2000" baseline="-25000" dirty="0"/>
          </a:p>
        </p:txBody>
      </p:sp>
      <p:sp>
        <p:nvSpPr>
          <p:cNvPr id="93" name="Oval 33"/>
          <p:cNvSpPr>
            <a:spLocks noChangeArrowheads="1"/>
          </p:cNvSpPr>
          <p:nvPr/>
        </p:nvSpPr>
        <p:spPr bwMode="auto">
          <a:xfrm>
            <a:off x="6310003" y="3759139"/>
            <a:ext cx="74613" cy="74613"/>
          </a:xfrm>
          <a:prstGeom prst="ellipse">
            <a:avLst/>
          </a:prstGeom>
          <a:solidFill>
            <a:srgbClr val="FFBC8F"/>
          </a:solidFill>
          <a:ln w="19050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ZA"/>
          </a:p>
        </p:txBody>
      </p:sp>
      <p:sp>
        <p:nvSpPr>
          <p:cNvPr id="94" name="Oval 33"/>
          <p:cNvSpPr>
            <a:spLocks noChangeArrowheads="1"/>
          </p:cNvSpPr>
          <p:nvPr/>
        </p:nvSpPr>
        <p:spPr bwMode="auto">
          <a:xfrm>
            <a:off x="5315539" y="5226595"/>
            <a:ext cx="74613" cy="74613"/>
          </a:xfrm>
          <a:prstGeom prst="ellipse">
            <a:avLst/>
          </a:prstGeom>
          <a:solidFill>
            <a:srgbClr val="FFBC8F"/>
          </a:solidFill>
          <a:ln w="19050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ZA"/>
          </a:p>
        </p:txBody>
      </p:sp>
      <p:sp>
        <p:nvSpPr>
          <p:cNvPr id="83" name="Rectangle 28"/>
          <p:cNvSpPr>
            <a:spLocks noChangeArrowheads="1"/>
          </p:cNvSpPr>
          <p:nvPr/>
        </p:nvSpPr>
        <p:spPr bwMode="auto">
          <a:xfrm>
            <a:off x="4100204" y="5995049"/>
            <a:ext cx="32733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3</a:t>
            </a:r>
            <a:endParaRPr lang="en-GB" sz="2000" baseline="-25000" dirty="0"/>
          </a:p>
        </p:txBody>
      </p:sp>
      <p:sp>
        <p:nvSpPr>
          <p:cNvPr id="84" name="Rectangle 28"/>
          <p:cNvSpPr>
            <a:spLocks noChangeArrowheads="1"/>
          </p:cNvSpPr>
          <p:nvPr/>
        </p:nvSpPr>
        <p:spPr bwMode="auto">
          <a:xfrm>
            <a:off x="4100204" y="6328480"/>
            <a:ext cx="32733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2</a:t>
            </a:r>
            <a:endParaRPr lang="en-GB" sz="2000" baseline="-25000" dirty="0"/>
          </a:p>
        </p:txBody>
      </p:sp>
      <p:sp>
        <p:nvSpPr>
          <p:cNvPr id="85" name="Text Box 4"/>
          <p:cNvSpPr txBox="1">
            <a:spLocks noChangeArrowheads="1"/>
          </p:cNvSpPr>
          <p:nvPr/>
        </p:nvSpPr>
        <p:spPr bwMode="auto">
          <a:xfrm>
            <a:off x="357124" y="6026803"/>
            <a:ext cx="38635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The gradient of this line is </a:t>
            </a:r>
            <a:endParaRPr lang="en-GB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151799" y="6328480"/>
            <a:ext cx="248443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 Box 4"/>
          <p:cNvSpPr txBox="1">
            <a:spLocks noChangeArrowheads="1"/>
          </p:cNvSpPr>
          <p:nvPr/>
        </p:nvSpPr>
        <p:spPr bwMode="auto">
          <a:xfrm>
            <a:off x="303213" y="2995667"/>
            <a:ext cx="35365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First we pick two points. </a:t>
            </a:r>
            <a:endParaRPr lang="en-GB" dirty="0"/>
          </a:p>
        </p:txBody>
      </p:sp>
      <p:sp>
        <p:nvSpPr>
          <p:cNvPr id="87" name="Text Box 4"/>
          <p:cNvSpPr txBox="1">
            <a:spLocks noChangeArrowheads="1"/>
          </p:cNvSpPr>
          <p:nvPr/>
        </p:nvSpPr>
        <p:spPr bwMode="auto">
          <a:xfrm>
            <a:off x="300252" y="3663485"/>
            <a:ext cx="394137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Find the vertical distance between the points. </a:t>
            </a:r>
            <a:endParaRPr lang="en-GB" dirty="0"/>
          </a:p>
        </p:txBody>
      </p:sp>
      <p:sp>
        <p:nvSpPr>
          <p:cNvPr id="92" name="Text Box 4"/>
          <p:cNvSpPr txBox="1">
            <a:spLocks noChangeArrowheads="1"/>
          </p:cNvSpPr>
          <p:nvPr/>
        </p:nvSpPr>
        <p:spPr bwMode="auto">
          <a:xfrm>
            <a:off x="303154" y="4613592"/>
            <a:ext cx="394137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Find the horizontal distance between the points. </a:t>
            </a:r>
            <a:endParaRPr lang="en-GB" dirty="0"/>
          </a:p>
        </p:txBody>
      </p:sp>
      <p:sp>
        <p:nvSpPr>
          <p:cNvPr id="95" name="Rectangle 94">
            <a:hlinkClick r:id="rId2"/>
            <a:extLst>
              <a:ext uri="{FF2B5EF4-FFF2-40B4-BE49-F238E27FC236}">
                <a16:creationId xmlns:a16="http://schemas.microsoft.com/office/drawing/2014/main" id="{6A80A442-02DD-426A-B77C-CF6BE66944D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Rectangle 95">
            <a:hlinkClick r:id="rId2"/>
            <a:extLst>
              <a:ext uri="{FF2B5EF4-FFF2-40B4-BE49-F238E27FC236}">
                <a16:creationId xmlns:a16="http://schemas.microsoft.com/office/drawing/2014/main" id="{678D2F1F-B791-4298-99EF-4C4BCFC53E3D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891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5" grpId="0" animBg="1"/>
      <p:bldP spid="81" grpId="0"/>
      <p:bldP spid="82" grpId="0"/>
      <p:bldP spid="88" grpId="0"/>
      <p:bldP spid="89" grpId="0" animBg="1"/>
      <p:bldP spid="90" grpId="0" animBg="1"/>
      <p:bldP spid="91" grpId="0"/>
      <p:bldP spid="93" grpId="0" animBg="1"/>
      <p:bldP spid="94" grpId="0" animBg="1"/>
      <p:bldP spid="83" grpId="0"/>
      <p:bldP spid="84" grpId="0"/>
      <p:bldP spid="85" grpId="0"/>
      <p:bldP spid="86" grpId="0"/>
      <p:bldP spid="87" grpId="0"/>
      <p:bldP spid="9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4437795" y="2636912"/>
            <a:ext cx="4454685" cy="2978233"/>
            <a:chOff x="2083187" y="2419268"/>
            <a:chExt cx="4454685" cy="2978233"/>
          </a:xfrm>
        </p:grpSpPr>
        <p:sp>
          <p:nvSpPr>
            <p:cNvPr id="5" name="Rectangle 11"/>
            <p:cNvSpPr>
              <a:spLocks noChangeArrowheads="1"/>
            </p:cNvSpPr>
            <p:nvPr/>
          </p:nvSpPr>
          <p:spPr bwMode="auto">
            <a:xfrm>
              <a:off x="2577059" y="2921000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6" name="Rectangle 12"/>
            <p:cNvSpPr>
              <a:spLocks noChangeArrowheads="1"/>
            </p:cNvSpPr>
            <p:nvPr/>
          </p:nvSpPr>
          <p:spPr bwMode="auto">
            <a:xfrm>
              <a:off x="3072359" y="2921000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7" name="Rectangle 13"/>
            <p:cNvSpPr>
              <a:spLocks noChangeArrowheads="1"/>
            </p:cNvSpPr>
            <p:nvPr/>
          </p:nvSpPr>
          <p:spPr bwMode="auto">
            <a:xfrm>
              <a:off x="3567659" y="2921000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8" name="Rectangle 14"/>
            <p:cNvSpPr>
              <a:spLocks noChangeArrowheads="1"/>
            </p:cNvSpPr>
            <p:nvPr/>
          </p:nvSpPr>
          <p:spPr bwMode="auto">
            <a:xfrm>
              <a:off x="4062959" y="2921000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9" name="Rectangle 15"/>
            <p:cNvSpPr>
              <a:spLocks noChangeArrowheads="1"/>
            </p:cNvSpPr>
            <p:nvPr/>
          </p:nvSpPr>
          <p:spPr bwMode="auto">
            <a:xfrm>
              <a:off x="4558259" y="2921000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10" name="Rectangle 16"/>
            <p:cNvSpPr>
              <a:spLocks noChangeArrowheads="1"/>
            </p:cNvSpPr>
            <p:nvPr/>
          </p:nvSpPr>
          <p:spPr bwMode="auto">
            <a:xfrm>
              <a:off x="5053559" y="2921000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11" name="Rectangle 17"/>
            <p:cNvSpPr>
              <a:spLocks noChangeArrowheads="1"/>
            </p:cNvSpPr>
            <p:nvPr/>
          </p:nvSpPr>
          <p:spPr bwMode="auto">
            <a:xfrm>
              <a:off x="5548859" y="2921000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12" name="Rectangle 18"/>
            <p:cNvSpPr>
              <a:spLocks noChangeArrowheads="1"/>
            </p:cNvSpPr>
            <p:nvPr/>
          </p:nvSpPr>
          <p:spPr bwMode="auto">
            <a:xfrm>
              <a:off x="6044159" y="2921000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13" name="Rectangle 19"/>
            <p:cNvSpPr>
              <a:spLocks noChangeArrowheads="1"/>
            </p:cNvSpPr>
            <p:nvPr/>
          </p:nvSpPr>
          <p:spPr bwMode="auto">
            <a:xfrm>
              <a:off x="2577059" y="34194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14" name="Rectangle 20"/>
            <p:cNvSpPr>
              <a:spLocks noChangeArrowheads="1"/>
            </p:cNvSpPr>
            <p:nvPr/>
          </p:nvSpPr>
          <p:spPr bwMode="auto">
            <a:xfrm>
              <a:off x="3070771" y="34194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15" name="Rectangle 21"/>
            <p:cNvSpPr>
              <a:spLocks noChangeArrowheads="1"/>
            </p:cNvSpPr>
            <p:nvPr/>
          </p:nvSpPr>
          <p:spPr bwMode="auto">
            <a:xfrm>
              <a:off x="2577059" y="39131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16" name="Rectangle 22"/>
            <p:cNvSpPr>
              <a:spLocks noChangeArrowheads="1"/>
            </p:cNvSpPr>
            <p:nvPr/>
          </p:nvSpPr>
          <p:spPr bwMode="auto">
            <a:xfrm>
              <a:off x="3070771" y="39131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17" name="Rectangle 23"/>
            <p:cNvSpPr>
              <a:spLocks noChangeArrowheads="1"/>
            </p:cNvSpPr>
            <p:nvPr/>
          </p:nvSpPr>
          <p:spPr bwMode="auto">
            <a:xfrm>
              <a:off x="3567659" y="34194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18" name="Rectangle 24"/>
            <p:cNvSpPr>
              <a:spLocks noChangeArrowheads="1"/>
            </p:cNvSpPr>
            <p:nvPr/>
          </p:nvSpPr>
          <p:spPr bwMode="auto">
            <a:xfrm>
              <a:off x="4061371" y="34194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19" name="Rectangle 25"/>
            <p:cNvSpPr>
              <a:spLocks noChangeArrowheads="1"/>
            </p:cNvSpPr>
            <p:nvPr/>
          </p:nvSpPr>
          <p:spPr bwMode="auto">
            <a:xfrm>
              <a:off x="3567659" y="39131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20" name="Rectangle 26"/>
            <p:cNvSpPr>
              <a:spLocks noChangeArrowheads="1"/>
            </p:cNvSpPr>
            <p:nvPr/>
          </p:nvSpPr>
          <p:spPr bwMode="auto">
            <a:xfrm>
              <a:off x="4061371" y="39131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21" name="Rectangle 27"/>
            <p:cNvSpPr>
              <a:spLocks noChangeArrowheads="1"/>
            </p:cNvSpPr>
            <p:nvPr/>
          </p:nvSpPr>
          <p:spPr bwMode="auto">
            <a:xfrm>
              <a:off x="2577059" y="44100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22" name="Rectangle 28"/>
            <p:cNvSpPr>
              <a:spLocks noChangeArrowheads="1"/>
            </p:cNvSpPr>
            <p:nvPr/>
          </p:nvSpPr>
          <p:spPr bwMode="auto">
            <a:xfrm>
              <a:off x="3070771" y="44100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23" name="Rectangle 29"/>
            <p:cNvSpPr>
              <a:spLocks noChangeArrowheads="1"/>
            </p:cNvSpPr>
            <p:nvPr/>
          </p:nvSpPr>
          <p:spPr bwMode="auto">
            <a:xfrm>
              <a:off x="2577059" y="49037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24" name="Rectangle 30"/>
            <p:cNvSpPr>
              <a:spLocks noChangeArrowheads="1"/>
            </p:cNvSpPr>
            <p:nvPr/>
          </p:nvSpPr>
          <p:spPr bwMode="auto">
            <a:xfrm>
              <a:off x="3070771" y="49037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25" name="Rectangle 31"/>
            <p:cNvSpPr>
              <a:spLocks noChangeArrowheads="1"/>
            </p:cNvSpPr>
            <p:nvPr/>
          </p:nvSpPr>
          <p:spPr bwMode="auto">
            <a:xfrm>
              <a:off x="3567659" y="44100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26" name="Rectangle 32"/>
            <p:cNvSpPr>
              <a:spLocks noChangeArrowheads="1"/>
            </p:cNvSpPr>
            <p:nvPr/>
          </p:nvSpPr>
          <p:spPr bwMode="auto">
            <a:xfrm>
              <a:off x="4061371" y="44100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27" name="Rectangle 33"/>
            <p:cNvSpPr>
              <a:spLocks noChangeArrowheads="1"/>
            </p:cNvSpPr>
            <p:nvPr/>
          </p:nvSpPr>
          <p:spPr bwMode="auto">
            <a:xfrm>
              <a:off x="3567659" y="49037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28" name="Rectangle 34"/>
            <p:cNvSpPr>
              <a:spLocks noChangeArrowheads="1"/>
            </p:cNvSpPr>
            <p:nvPr/>
          </p:nvSpPr>
          <p:spPr bwMode="auto">
            <a:xfrm>
              <a:off x="4061371" y="49037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29" name="Rectangle 35"/>
            <p:cNvSpPr>
              <a:spLocks noChangeArrowheads="1"/>
            </p:cNvSpPr>
            <p:nvPr/>
          </p:nvSpPr>
          <p:spPr bwMode="auto">
            <a:xfrm>
              <a:off x="4559846" y="34194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30" name="Rectangle 36"/>
            <p:cNvSpPr>
              <a:spLocks noChangeArrowheads="1"/>
            </p:cNvSpPr>
            <p:nvPr/>
          </p:nvSpPr>
          <p:spPr bwMode="auto">
            <a:xfrm>
              <a:off x="5053559" y="34194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31" name="Rectangle 37"/>
            <p:cNvSpPr>
              <a:spLocks noChangeArrowheads="1"/>
            </p:cNvSpPr>
            <p:nvPr/>
          </p:nvSpPr>
          <p:spPr bwMode="auto">
            <a:xfrm>
              <a:off x="4559846" y="39131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32" name="Rectangle 38"/>
            <p:cNvSpPr>
              <a:spLocks noChangeArrowheads="1"/>
            </p:cNvSpPr>
            <p:nvPr/>
          </p:nvSpPr>
          <p:spPr bwMode="auto">
            <a:xfrm>
              <a:off x="5053559" y="39131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33" name="Rectangle 39"/>
            <p:cNvSpPr>
              <a:spLocks noChangeArrowheads="1"/>
            </p:cNvSpPr>
            <p:nvPr/>
          </p:nvSpPr>
          <p:spPr bwMode="auto">
            <a:xfrm>
              <a:off x="5550446" y="34194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34" name="Rectangle 40"/>
            <p:cNvSpPr>
              <a:spLocks noChangeArrowheads="1"/>
            </p:cNvSpPr>
            <p:nvPr/>
          </p:nvSpPr>
          <p:spPr bwMode="auto">
            <a:xfrm>
              <a:off x="6044159" y="34194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35" name="Rectangle 41"/>
            <p:cNvSpPr>
              <a:spLocks noChangeArrowheads="1"/>
            </p:cNvSpPr>
            <p:nvPr/>
          </p:nvSpPr>
          <p:spPr bwMode="auto">
            <a:xfrm>
              <a:off x="5550446" y="39131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36" name="Rectangle 42"/>
            <p:cNvSpPr>
              <a:spLocks noChangeArrowheads="1"/>
            </p:cNvSpPr>
            <p:nvPr/>
          </p:nvSpPr>
          <p:spPr bwMode="auto">
            <a:xfrm>
              <a:off x="6044159" y="39131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37" name="Rectangle 43"/>
            <p:cNvSpPr>
              <a:spLocks noChangeArrowheads="1"/>
            </p:cNvSpPr>
            <p:nvPr/>
          </p:nvSpPr>
          <p:spPr bwMode="auto">
            <a:xfrm>
              <a:off x="4559846" y="44100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38" name="Rectangle 44"/>
            <p:cNvSpPr>
              <a:spLocks noChangeArrowheads="1"/>
            </p:cNvSpPr>
            <p:nvPr/>
          </p:nvSpPr>
          <p:spPr bwMode="auto">
            <a:xfrm>
              <a:off x="5053559" y="44100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39" name="Rectangle 45"/>
            <p:cNvSpPr>
              <a:spLocks noChangeArrowheads="1"/>
            </p:cNvSpPr>
            <p:nvPr/>
          </p:nvSpPr>
          <p:spPr bwMode="auto">
            <a:xfrm>
              <a:off x="4559846" y="49037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40" name="Rectangle 46"/>
            <p:cNvSpPr>
              <a:spLocks noChangeArrowheads="1"/>
            </p:cNvSpPr>
            <p:nvPr/>
          </p:nvSpPr>
          <p:spPr bwMode="auto">
            <a:xfrm>
              <a:off x="5053559" y="49037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41" name="Rectangle 47"/>
            <p:cNvSpPr>
              <a:spLocks noChangeArrowheads="1"/>
            </p:cNvSpPr>
            <p:nvPr/>
          </p:nvSpPr>
          <p:spPr bwMode="auto">
            <a:xfrm>
              <a:off x="5550446" y="44100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42" name="Rectangle 48"/>
            <p:cNvSpPr>
              <a:spLocks noChangeArrowheads="1"/>
            </p:cNvSpPr>
            <p:nvPr/>
          </p:nvSpPr>
          <p:spPr bwMode="auto">
            <a:xfrm>
              <a:off x="6044159" y="44100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43" name="Rectangle 49"/>
            <p:cNvSpPr>
              <a:spLocks noChangeArrowheads="1"/>
            </p:cNvSpPr>
            <p:nvPr/>
          </p:nvSpPr>
          <p:spPr bwMode="auto">
            <a:xfrm>
              <a:off x="5550446" y="49037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44" name="Rectangle 50"/>
            <p:cNvSpPr>
              <a:spLocks noChangeArrowheads="1"/>
            </p:cNvSpPr>
            <p:nvPr/>
          </p:nvSpPr>
          <p:spPr bwMode="auto">
            <a:xfrm>
              <a:off x="6044159" y="49037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66" name="Rectangle 11"/>
            <p:cNvSpPr>
              <a:spLocks noChangeArrowheads="1"/>
            </p:cNvSpPr>
            <p:nvPr/>
          </p:nvSpPr>
          <p:spPr bwMode="auto">
            <a:xfrm>
              <a:off x="2570949" y="241926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67" name="Rectangle 12"/>
            <p:cNvSpPr>
              <a:spLocks noChangeArrowheads="1"/>
            </p:cNvSpPr>
            <p:nvPr/>
          </p:nvSpPr>
          <p:spPr bwMode="auto">
            <a:xfrm>
              <a:off x="3066249" y="241926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68" name="Rectangle 13"/>
            <p:cNvSpPr>
              <a:spLocks noChangeArrowheads="1"/>
            </p:cNvSpPr>
            <p:nvPr/>
          </p:nvSpPr>
          <p:spPr bwMode="auto">
            <a:xfrm>
              <a:off x="3561549" y="241926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69" name="Rectangle 14"/>
            <p:cNvSpPr>
              <a:spLocks noChangeArrowheads="1"/>
            </p:cNvSpPr>
            <p:nvPr/>
          </p:nvSpPr>
          <p:spPr bwMode="auto">
            <a:xfrm>
              <a:off x="4056849" y="241926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70" name="Rectangle 15"/>
            <p:cNvSpPr>
              <a:spLocks noChangeArrowheads="1"/>
            </p:cNvSpPr>
            <p:nvPr/>
          </p:nvSpPr>
          <p:spPr bwMode="auto">
            <a:xfrm>
              <a:off x="4552149" y="241926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71" name="Rectangle 16"/>
            <p:cNvSpPr>
              <a:spLocks noChangeArrowheads="1"/>
            </p:cNvSpPr>
            <p:nvPr/>
          </p:nvSpPr>
          <p:spPr bwMode="auto">
            <a:xfrm>
              <a:off x="5047449" y="241926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72" name="Rectangle 17"/>
            <p:cNvSpPr>
              <a:spLocks noChangeArrowheads="1"/>
            </p:cNvSpPr>
            <p:nvPr/>
          </p:nvSpPr>
          <p:spPr bwMode="auto">
            <a:xfrm>
              <a:off x="5542749" y="241926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73" name="Rectangle 18"/>
            <p:cNvSpPr>
              <a:spLocks noChangeArrowheads="1"/>
            </p:cNvSpPr>
            <p:nvPr/>
          </p:nvSpPr>
          <p:spPr bwMode="auto">
            <a:xfrm>
              <a:off x="6038049" y="241926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74" name="Rectangle 11"/>
            <p:cNvSpPr>
              <a:spLocks noChangeArrowheads="1"/>
            </p:cNvSpPr>
            <p:nvPr/>
          </p:nvSpPr>
          <p:spPr bwMode="auto">
            <a:xfrm>
              <a:off x="2089297" y="2921000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75" name="Rectangle 19"/>
            <p:cNvSpPr>
              <a:spLocks noChangeArrowheads="1"/>
            </p:cNvSpPr>
            <p:nvPr/>
          </p:nvSpPr>
          <p:spPr bwMode="auto">
            <a:xfrm>
              <a:off x="2089297" y="34194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76" name="Rectangle 21"/>
            <p:cNvSpPr>
              <a:spLocks noChangeArrowheads="1"/>
            </p:cNvSpPr>
            <p:nvPr/>
          </p:nvSpPr>
          <p:spPr bwMode="auto">
            <a:xfrm>
              <a:off x="2089297" y="39131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77" name="Rectangle 27"/>
            <p:cNvSpPr>
              <a:spLocks noChangeArrowheads="1"/>
            </p:cNvSpPr>
            <p:nvPr/>
          </p:nvSpPr>
          <p:spPr bwMode="auto">
            <a:xfrm>
              <a:off x="2089297" y="44100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78" name="Rectangle 29"/>
            <p:cNvSpPr>
              <a:spLocks noChangeArrowheads="1"/>
            </p:cNvSpPr>
            <p:nvPr/>
          </p:nvSpPr>
          <p:spPr bwMode="auto">
            <a:xfrm>
              <a:off x="2089297" y="49037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79" name="Rectangle 11"/>
            <p:cNvSpPr>
              <a:spLocks noChangeArrowheads="1"/>
            </p:cNvSpPr>
            <p:nvPr/>
          </p:nvSpPr>
          <p:spPr bwMode="auto">
            <a:xfrm>
              <a:off x="2083187" y="241926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-27384"/>
            <a:ext cx="8229600" cy="849313"/>
          </a:xfrm>
        </p:spPr>
        <p:txBody>
          <a:bodyPr/>
          <a:lstStyle/>
          <a:p>
            <a:r>
              <a:rPr lang="en-GB" dirty="0"/>
              <a:t>Gradient</a:t>
            </a:r>
          </a:p>
        </p:txBody>
      </p:sp>
      <p:sp>
        <p:nvSpPr>
          <p:cNvPr id="64" name="Text Box 4"/>
          <p:cNvSpPr txBox="1">
            <a:spLocks noChangeArrowheads="1"/>
          </p:cNvSpPr>
          <p:nvPr/>
        </p:nvSpPr>
        <p:spPr bwMode="auto">
          <a:xfrm>
            <a:off x="303213" y="692696"/>
            <a:ext cx="8248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The </a:t>
            </a:r>
            <a:r>
              <a:rPr lang="en-US" b="1" dirty="0">
                <a:solidFill>
                  <a:srgbClr val="FF6600"/>
                </a:solidFill>
              </a:rPr>
              <a:t>gradient</a:t>
            </a:r>
            <a:r>
              <a:rPr lang="en-US" dirty="0"/>
              <a:t> of a line is a measure of how steep the line is.</a:t>
            </a:r>
            <a:endParaRPr lang="en-GB" dirty="0"/>
          </a:p>
        </p:txBody>
      </p:sp>
      <p:sp>
        <p:nvSpPr>
          <p:cNvPr id="65" name="Line 37"/>
          <p:cNvSpPr>
            <a:spLocks noChangeShapeType="1"/>
          </p:cNvSpPr>
          <p:nvPr/>
        </p:nvSpPr>
        <p:spPr bwMode="auto">
          <a:xfrm flipH="1" flipV="1">
            <a:off x="5012268" y="3480030"/>
            <a:ext cx="3385967" cy="1344418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1" name="Text Box 4"/>
          <p:cNvSpPr txBox="1">
            <a:spLocks noChangeArrowheads="1"/>
          </p:cNvSpPr>
          <p:nvPr/>
        </p:nvSpPr>
        <p:spPr bwMode="auto">
          <a:xfrm>
            <a:off x="303213" y="1256422"/>
            <a:ext cx="873328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The </a:t>
            </a:r>
            <a:r>
              <a:rPr lang="en-US" b="1" dirty="0">
                <a:solidFill>
                  <a:srgbClr val="FF6600"/>
                </a:solidFill>
              </a:rPr>
              <a:t>gradient</a:t>
            </a:r>
            <a:r>
              <a:rPr lang="en-US" dirty="0"/>
              <a:t> is a comparison between vertical and horizontal movement.</a:t>
            </a:r>
            <a:endParaRPr lang="en-GB" dirty="0"/>
          </a:p>
        </p:txBody>
      </p:sp>
      <p:sp>
        <p:nvSpPr>
          <p:cNvPr id="82" name="Text Box 4"/>
          <p:cNvSpPr txBox="1">
            <a:spLocks noChangeArrowheads="1"/>
          </p:cNvSpPr>
          <p:nvPr/>
        </p:nvSpPr>
        <p:spPr bwMode="auto">
          <a:xfrm>
            <a:off x="303213" y="2127106"/>
            <a:ext cx="42370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Find the gradient of this line. </a:t>
            </a:r>
            <a:endParaRPr lang="en-GB" dirty="0"/>
          </a:p>
        </p:txBody>
      </p:sp>
      <p:sp>
        <p:nvSpPr>
          <p:cNvPr id="88" name="Rectangle 28"/>
          <p:cNvSpPr>
            <a:spLocks noChangeArrowheads="1"/>
          </p:cNvSpPr>
          <p:nvPr/>
        </p:nvSpPr>
        <p:spPr bwMode="auto">
          <a:xfrm>
            <a:off x="7926856" y="3907269"/>
            <a:ext cx="32733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2</a:t>
            </a:r>
            <a:endParaRPr lang="en-GB" sz="2000" baseline="-25000" dirty="0"/>
          </a:p>
        </p:txBody>
      </p:sp>
      <p:sp>
        <p:nvSpPr>
          <p:cNvPr id="89" name="Line 29"/>
          <p:cNvSpPr>
            <a:spLocks noChangeShapeType="1"/>
          </p:cNvSpPr>
          <p:nvPr/>
        </p:nvSpPr>
        <p:spPr bwMode="auto">
          <a:xfrm>
            <a:off x="5426967" y="3645024"/>
            <a:ext cx="2468880" cy="0"/>
          </a:xfrm>
          <a:prstGeom prst="line">
            <a:avLst/>
          </a:prstGeom>
          <a:noFill/>
          <a:ln w="28575">
            <a:solidFill>
              <a:srgbClr val="0000FF"/>
            </a:solidFill>
            <a:prstDash val="sysDot"/>
            <a:round/>
            <a:headEnd type="stealth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0" name="Line 30"/>
          <p:cNvSpPr>
            <a:spLocks noChangeShapeType="1"/>
          </p:cNvSpPr>
          <p:nvPr/>
        </p:nvSpPr>
        <p:spPr bwMode="auto">
          <a:xfrm>
            <a:off x="7903467" y="3647296"/>
            <a:ext cx="0" cy="1005840"/>
          </a:xfrm>
          <a:prstGeom prst="line">
            <a:avLst/>
          </a:prstGeom>
          <a:noFill/>
          <a:ln w="28575">
            <a:solidFill>
              <a:srgbClr val="0000FF"/>
            </a:solidFill>
            <a:prstDash val="sysDot"/>
            <a:round/>
            <a:headEnd type="stealth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1" name="Rectangle 37"/>
          <p:cNvSpPr>
            <a:spLocks noChangeArrowheads="1"/>
          </p:cNvSpPr>
          <p:nvPr/>
        </p:nvSpPr>
        <p:spPr bwMode="auto">
          <a:xfrm>
            <a:off x="6622313" y="3289130"/>
            <a:ext cx="5405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– 5</a:t>
            </a:r>
            <a:endParaRPr lang="en-GB" sz="2000" baseline="-25000" dirty="0"/>
          </a:p>
        </p:txBody>
      </p:sp>
      <p:sp>
        <p:nvSpPr>
          <p:cNvPr id="93" name="Oval 33"/>
          <p:cNvSpPr>
            <a:spLocks noChangeArrowheads="1"/>
          </p:cNvSpPr>
          <p:nvPr/>
        </p:nvSpPr>
        <p:spPr bwMode="auto">
          <a:xfrm>
            <a:off x="7877926" y="4582291"/>
            <a:ext cx="74613" cy="74613"/>
          </a:xfrm>
          <a:prstGeom prst="ellipse">
            <a:avLst/>
          </a:prstGeom>
          <a:solidFill>
            <a:srgbClr val="FFBC8F"/>
          </a:solidFill>
          <a:ln w="19050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ZA"/>
          </a:p>
        </p:txBody>
      </p:sp>
      <p:sp>
        <p:nvSpPr>
          <p:cNvPr id="94" name="Oval 33"/>
          <p:cNvSpPr>
            <a:spLocks noChangeArrowheads="1"/>
          </p:cNvSpPr>
          <p:nvPr/>
        </p:nvSpPr>
        <p:spPr bwMode="auto">
          <a:xfrm>
            <a:off x="5387547" y="3604080"/>
            <a:ext cx="74613" cy="74613"/>
          </a:xfrm>
          <a:prstGeom prst="ellipse">
            <a:avLst/>
          </a:prstGeom>
          <a:solidFill>
            <a:srgbClr val="FFBC8F"/>
          </a:solidFill>
          <a:ln w="19050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ZA"/>
          </a:p>
        </p:txBody>
      </p:sp>
      <p:sp>
        <p:nvSpPr>
          <p:cNvPr id="95" name="Rectangle 28"/>
          <p:cNvSpPr>
            <a:spLocks noChangeArrowheads="1"/>
          </p:cNvSpPr>
          <p:nvPr/>
        </p:nvSpPr>
        <p:spPr bwMode="auto">
          <a:xfrm>
            <a:off x="4172658" y="5949280"/>
            <a:ext cx="32733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2</a:t>
            </a:r>
            <a:endParaRPr lang="en-GB" sz="2000" baseline="-25000" dirty="0"/>
          </a:p>
        </p:txBody>
      </p:sp>
      <p:sp>
        <p:nvSpPr>
          <p:cNvPr id="96" name="Rectangle 28"/>
          <p:cNvSpPr>
            <a:spLocks noChangeArrowheads="1"/>
          </p:cNvSpPr>
          <p:nvPr/>
        </p:nvSpPr>
        <p:spPr bwMode="auto">
          <a:xfrm>
            <a:off x="4172658" y="6282711"/>
            <a:ext cx="32733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5</a:t>
            </a:r>
            <a:endParaRPr lang="en-GB" sz="2000" baseline="-25000" dirty="0"/>
          </a:p>
        </p:txBody>
      </p:sp>
      <p:sp>
        <p:nvSpPr>
          <p:cNvPr id="97" name="Text Box 4"/>
          <p:cNvSpPr txBox="1">
            <a:spLocks noChangeArrowheads="1"/>
          </p:cNvSpPr>
          <p:nvPr/>
        </p:nvSpPr>
        <p:spPr bwMode="auto">
          <a:xfrm>
            <a:off x="357124" y="6026803"/>
            <a:ext cx="38635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The gradient of this line is </a:t>
            </a:r>
            <a:endParaRPr lang="en-GB" dirty="0"/>
          </a:p>
        </p:txBody>
      </p:sp>
      <p:cxnSp>
        <p:nvCxnSpPr>
          <p:cNvPr id="98" name="Straight Connector 97"/>
          <p:cNvCxnSpPr/>
          <p:nvPr/>
        </p:nvCxnSpPr>
        <p:spPr>
          <a:xfrm>
            <a:off x="4224253" y="6282711"/>
            <a:ext cx="248443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tangle 28"/>
          <p:cNvSpPr>
            <a:spLocks noChangeArrowheads="1"/>
          </p:cNvSpPr>
          <p:nvPr/>
        </p:nvSpPr>
        <p:spPr bwMode="auto">
          <a:xfrm>
            <a:off x="3906996" y="6063501"/>
            <a:ext cx="32733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–</a:t>
            </a:r>
            <a:endParaRPr lang="en-GB" sz="2000" baseline="-25000" dirty="0"/>
          </a:p>
        </p:txBody>
      </p:sp>
      <p:sp>
        <p:nvSpPr>
          <p:cNvPr id="83" name="Text Box 4"/>
          <p:cNvSpPr txBox="1">
            <a:spLocks noChangeArrowheads="1"/>
          </p:cNvSpPr>
          <p:nvPr/>
        </p:nvSpPr>
        <p:spPr bwMode="auto">
          <a:xfrm>
            <a:off x="303213" y="2995667"/>
            <a:ext cx="35365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First we pick two points. </a:t>
            </a:r>
            <a:endParaRPr lang="en-GB" dirty="0"/>
          </a:p>
        </p:txBody>
      </p:sp>
      <p:sp>
        <p:nvSpPr>
          <p:cNvPr id="84" name="Text Box 4"/>
          <p:cNvSpPr txBox="1">
            <a:spLocks noChangeArrowheads="1"/>
          </p:cNvSpPr>
          <p:nvPr/>
        </p:nvSpPr>
        <p:spPr bwMode="auto">
          <a:xfrm>
            <a:off x="300252" y="3663485"/>
            <a:ext cx="394137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Find the vertical distance between the points. </a:t>
            </a:r>
            <a:endParaRPr lang="en-GB" dirty="0"/>
          </a:p>
        </p:txBody>
      </p:sp>
      <p:sp>
        <p:nvSpPr>
          <p:cNvPr id="85" name="Text Box 4"/>
          <p:cNvSpPr txBox="1">
            <a:spLocks noChangeArrowheads="1"/>
          </p:cNvSpPr>
          <p:nvPr/>
        </p:nvSpPr>
        <p:spPr bwMode="auto">
          <a:xfrm>
            <a:off x="303154" y="4613592"/>
            <a:ext cx="394137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Find the horizontal distance between the points. </a:t>
            </a:r>
            <a:endParaRPr lang="en-GB" dirty="0"/>
          </a:p>
        </p:txBody>
      </p:sp>
      <p:sp>
        <p:nvSpPr>
          <p:cNvPr id="86" name="Rectangle 85">
            <a:hlinkClick r:id="rId2"/>
            <a:extLst>
              <a:ext uri="{FF2B5EF4-FFF2-40B4-BE49-F238E27FC236}">
                <a16:creationId xmlns:a16="http://schemas.microsoft.com/office/drawing/2014/main" id="{C4942930-3FA8-4BC8-96EA-497446CEDFA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Rectangle 86">
            <a:hlinkClick r:id="rId2"/>
            <a:extLst>
              <a:ext uri="{FF2B5EF4-FFF2-40B4-BE49-F238E27FC236}">
                <a16:creationId xmlns:a16="http://schemas.microsoft.com/office/drawing/2014/main" id="{C926EEC1-5B81-43E4-BBC5-B9C9A801265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9375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88" grpId="0"/>
      <p:bldP spid="89" grpId="0" animBg="1"/>
      <p:bldP spid="90" grpId="0" animBg="1"/>
      <p:bldP spid="91" grpId="0"/>
      <p:bldP spid="93" grpId="0" animBg="1"/>
      <p:bldP spid="94" grpId="0" animBg="1"/>
      <p:bldP spid="95" grpId="0"/>
      <p:bldP spid="96" grpId="0"/>
      <p:bldP spid="97" grpId="0"/>
      <p:bldP spid="99" grpId="0"/>
      <p:bldP spid="83" grpId="0"/>
      <p:bldP spid="84" grpId="0"/>
      <p:bldP spid="8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4437795" y="2133600"/>
            <a:ext cx="4454685" cy="2978233"/>
            <a:chOff x="2083187" y="2419268"/>
            <a:chExt cx="4454685" cy="2978233"/>
          </a:xfrm>
        </p:grpSpPr>
        <p:sp>
          <p:nvSpPr>
            <p:cNvPr id="5" name="Rectangle 11"/>
            <p:cNvSpPr>
              <a:spLocks noChangeArrowheads="1"/>
            </p:cNvSpPr>
            <p:nvPr/>
          </p:nvSpPr>
          <p:spPr bwMode="auto">
            <a:xfrm>
              <a:off x="2577059" y="2921000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6" name="Rectangle 12"/>
            <p:cNvSpPr>
              <a:spLocks noChangeArrowheads="1"/>
            </p:cNvSpPr>
            <p:nvPr/>
          </p:nvSpPr>
          <p:spPr bwMode="auto">
            <a:xfrm>
              <a:off x="3072359" y="2921000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7" name="Rectangle 13"/>
            <p:cNvSpPr>
              <a:spLocks noChangeArrowheads="1"/>
            </p:cNvSpPr>
            <p:nvPr/>
          </p:nvSpPr>
          <p:spPr bwMode="auto">
            <a:xfrm>
              <a:off x="3567659" y="2921000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8" name="Rectangle 14"/>
            <p:cNvSpPr>
              <a:spLocks noChangeArrowheads="1"/>
            </p:cNvSpPr>
            <p:nvPr/>
          </p:nvSpPr>
          <p:spPr bwMode="auto">
            <a:xfrm>
              <a:off x="4062959" y="2921000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9" name="Rectangle 15"/>
            <p:cNvSpPr>
              <a:spLocks noChangeArrowheads="1"/>
            </p:cNvSpPr>
            <p:nvPr/>
          </p:nvSpPr>
          <p:spPr bwMode="auto">
            <a:xfrm>
              <a:off x="4558259" y="2921000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10" name="Rectangle 16"/>
            <p:cNvSpPr>
              <a:spLocks noChangeArrowheads="1"/>
            </p:cNvSpPr>
            <p:nvPr/>
          </p:nvSpPr>
          <p:spPr bwMode="auto">
            <a:xfrm>
              <a:off x="5053559" y="2921000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11" name="Rectangle 17"/>
            <p:cNvSpPr>
              <a:spLocks noChangeArrowheads="1"/>
            </p:cNvSpPr>
            <p:nvPr/>
          </p:nvSpPr>
          <p:spPr bwMode="auto">
            <a:xfrm>
              <a:off x="5548859" y="2921000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12" name="Rectangle 18"/>
            <p:cNvSpPr>
              <a:spLocks noChangeArrowheads="1"/>
            </p:cNvSpPr>
            <p:nvPr/>
          </p:nvSpPr>
          <p:spPr bwMode="auto">
            <a:xfrm>
              <a:off x="6044159" y="2921000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13" name="Rectangle 19"/>
            <p:cNvSpPr>
              <a:spLocks noChangeArrowheads="1"/>
            </p:cNvSpPr>
            <p:nvPr/>
          </p:nvSpPr>
          <p:spPr bwMode="auto">
            <a:xfrm>
              <a:off x="2577059" y="34194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14" name="Rectangle 20"/>
            <p:cNvSpPr>
              <a:spLocks noChangeArrowheads="1"/>
            </p:cNvSpPr>
            <p:nvPr/>
          </p:nvSpPr>
          <p:spPr bwMode="auto">
            <a:xfrm>
              <a:off x="3070771" y="34194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15" name="Rectangle 21"/>
            <p:cNvSpPr>
              <a:spLocks noChangeArrowheads="1"/>
            </p:cNvSpPr>
            <p:nvPr/>
          </p:nvSpPr>
          <p:spPr bwMode="auto">
            <a:xfrm>
              <a:off x="2577059" y="39131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16" name="Rectangle 22"/>
            <p:cNvSpPr>
              <a:spLocks noChangeArrowheads="1"/>
            </p:cNvSpPr>
            <p:nvPr/>
          </p:nvSpPr>
          <p:spPr bwMode="auto">
            <a:xfrm>
              <a:off x="3070771" y="39131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17" name="Rectangle 23"/>
            <p:cNvSpPr>
              <a:spLocks noChangeArrowheads="1"/>
            </p:cNvSpPr>
            <p:nvPr/>
          </p:nvSpPr>
          <p:spPr bwMode="auto">
            <a:xfrm>
              <a:off x="3567659" y="34194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18" name="Rectangle 24"/>
            <p:cNvSpPr>
              <a:spLocks noChangeArrowheads="1"/>
            </p:cNvSpPr>
            <p:nvPr/>
          </p:nvSpPr>
          <p:spPr bwMode="auto">
            <a:xfrm>
              <a:off x="4061371" y="34194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19" name="Rectangle 25"/>
            <p:cNvSpPr>
              <a:spLocks noChangeArrowheads="1"/>
            </p:cNvSpPr>
            <p:nvPr/>
          </p:nvSpPr>
          <p:spPr bwMode="auto">
            <a:xfrm>
              <a:off x="3567659" y="39131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20" name="Rectangle 26"/>
            <p:cNvSpPr>
              <a:spLocks noChangeArrowheads="1"/>
            </p:cNvSpPr>
            <p:nvPr/>
          </p:nvSpPr>
          <p:spPr bwMode="auto">
            <a:xfrm>
              <a:off x="4061371" y="39131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21" name="Rectangle 27"/>
            <p:cNvSpPr>
              <a:spLocks noChangeArrowheads="1"/>
            </p:cNvSpPr>
            <p:nvPr/>
          </p:nvSpPr>
          <p:spPr bwMode="auto">
            <a:xfrm>
              <a:off x="2577059" y="44100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22" name="Rectangle 28"/>
            <p:cNvSpPr>
              <a:spLocks noChangeArrowheads="1"/>
            </p:cNvSpPr>
            <p:nvPr/>
          </p:nvSpPr>
          <p:spPr bwMode="auto">
            <a:xfrm>
              <a:off x="3070771" y="44100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23" name="Rectangle 29"/>
            <p:cNvSpPr>
              <a:spLocks noChangeArrowheads="1"/>
            </p:cNvSpPr>
            <p:nvPr/>
          </p:nvSpPr>
          <p:spPr bwMode="auto">
            <a:xfrm>
              <a:off x="2577059" y="49037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24" name="Rectangle 30"/>
            <p:cNvSpPr>
              <a:spLocks noChangeArrowheads="1"/>
            </p:cNvSpPr>
            <p:nvPr/>
          </p:nvSpPr>
          <p:spPr bwMode="auto">
            <a:xfrm>
              <a:off x="3070771" y="49037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25" name="Rectangle 31"/>
            <p:cNvSpPr>
              <a:spLocks noChangeArrowheads="1"/>
            </p:cNvSpPr>
            <p:nvPr/>
          </p:nvSpPr>
          <p:spPr bwMode="auto">
            <a:xfrm>
              <a:off x="3567659" y="44100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26" name="Rectangle 32"/>
            <p:cNvSpPr>
              <a:spLocks noChangeArrowheads="1"/>
            </p:cNvSpPr>
            <p:nvPr/>
          </p:nvSpPr>
          <p:spPr bwMode="auto">
            <a:xfrm>
              <a:off x="4061371" y="44100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27" name="Rectangle 33"/>
            <p:cNvSpPr>
              <a:spLocks noChangeArrowheads="1"/>
            </p:cNvSpPr>
            <p:nvPr/>
          </p:nvSpPr>
          <p:spPr bwMode="auto">
            <a:xfrm>
              <a:off x="3567659" y="49037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28" name="Rectangle 34"/>
            <p:cNvSpPr>
              <a:spLocks noChangeArrowheads="1"/>
            </p:cNvSpPr>
            <p:nvPr/>
          </p:nvSpPr>
          <p:spPr bwMode="auto">
            <a:xfrm>
              <a:off x="4061371" y="49037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29" name="Rectangle 35"/>
            <p:cNvSpPr>
              <a:spLocks noChangeArrowheads="1"/>
            </p:cNvSpPr>
            <p:nvPr/>
          </p:nvSpPr>
          <p:spPr bwMode="auto">
            <a:xfrm>
              <a:off x="4559846" y="34194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30" name="Rectangle 36"/>
            <p:cNvSpPr>
              <a:spLocks noChangeArrowheads="1"/>
            </p:cNvSpPr>
            <p:nvPr/>
          </p:nvSpPr>
          <p:spPr bwMode="auto">
            <a:xfrm>
              <a:off x="5053559" y="34194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31" name="Rectangle 37"/>
            <p:cNvSpPr>
              <a:spLocks noChangeArrowheads="1"/>
            </p:cNvSpPr>
            <p:nvPr/>
          </p:nvSpPr>
          <p:spPr bwMode="auto">
            <a:xfrm>
              <a:off x="4559846" y="39131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32" name="Rectangle 38"/>
            <p:cNvSpPr>
              <a:spLocks noChangeArrowheads="1"/>
            </p:cNvSpPr>
            <p:nvPr/>
          </p:nvSpPr>
          <p:spPr bwMode="auto">
            <a:xfrm>
              <a:off x="5053559" y="39131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33" name="Rectangle 39"/>
            <p:cNvSpPr>
              <a:spLocks noChangeArrowheads="1"/>
            </p:cNvSpPr>
            <p:nvPr/>
          </p:nvSpPr>
          <p:spPr bwMode="auto">
            <a:xfrm>
              <a:off x="5550446" y="34194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34" name="Rectangle 40"/>
            <p:cNvSpPr>
              <a:spLocks noChangeArrowheads="1"/>
            </p:cNvSpPr>
            <p:nvPr/>
          </p:nvSpPr>
          <p:spPr bwMode="auto">
            <a:xfrm>
              <a:off x="6044159" y="34194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35" name="Rectangle 41"/>
            <p:cNvSpPr>
              <a:spLocks noChangeArrowheads="1"/>
            </p:cNvSpPr>
            <p:nvPr/>
          </p:nvSpPr>
          <p:spPr bwMode="auto">
            <a:xfrm>
              <a:off x="5550446" y="39131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36" name="Rectangle 42"/>
            <p:cNvSpPr>
              <a:spLocks noChangeArrowheads="1"/>
            </p:cNvSpPr>
            <p:nvPr/>
          </p:nvSpPr>
          <p:spPr bwMode="auto">
            <a:xfrm>
              <a:off x="6044159" y="39131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37" name="Rectangle 43"/>
            <p:cNvSpPr>
              <a:spLocks noChangeArrowheads="1"/>
            </p:cNvSpPr>
            <p:nvPr/>
          </p:nvSpPr>
          <p:spPr bwMode="auto">
            <a:xfrm>
              <a:off x="4559846" y="44100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38" name="Rectangle 44"/>
            <p:cNvSpPr>
              <a:spLocks noChangeArrowheads="1"/>
            </p:cNvSpPr>
            <p:nvPr/>
          </p:nvSpPr>
          <p:spPr bwMode="auto">
            <a:xfrm>
              <a:off x="5053559" y="44100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39" name="Rectangle 45"/>
            <p:cNvSpPr>
              <a:spLocks noChangeArrowheads="1"/>
            </p:cNvSpPr>
            <p:nvPr/>
          </p:nvSpPr>
          <p:spPr bwMode="auto">
            <a:xfrm>
              <a:off x="4559846" y="49037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40" name="Rectangle 46"/>
            <p:cNvSpPr>
              <a:spLocks noChangeArrowheads="1"/>
            </p:cNvSpPr>
            <p:nvPr/>
          </p:nvSpPr>
          <p:spPr bwMode="auto">
            <a:xfrm>
              <a:off x="5053559" y="49037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41" name="Rectangle 47"/>
            <p:cNvSpPr>
              <a:spLocks noChangeArrowheads="1"/>
            </p:cNvSpPr>
            <p:nvPr/>
          </p:nvSpPr>
          <p:spPr bwMode="auto">
            <a:xfrm>
              <a:off x="5550446" y="44100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42" name="Rectangle 48"/>
            <p:cNvSpPr>
              <a:spLocks noChangeArrowheads="1"/>
            </p:cNvSpPr>
            <p:nvPr/>
          </p:nvSpPr>
          <p:spPr bwMode="auto">
            <a:xfrm>
              <a:off x="6044159" y="44100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43" name="Rectangle 49"/>
            <p:cNvSpPr>
              <a:spLocks noChangeArrowheads="1"/>
            </p:cNvSpPr>
            <p:nvPr/>
          </p:nvSpPr>
          <p:spPr bwMode="auto">
            <a:xfrm>
              <a:off x="5550446" y="49037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44" name="Rectangle 50"/>
            <p:cNvSpPr>
              <a:spLocks noChangeArrowheads="1"/>
            </p:cNvSpPr>
            <p:nvPr/>
          </p:nvSpPr>
          <p:spPr bwMode="auto">
            <a:xfrm>
              <a:off x="6044159" y="49037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66" name="Rectangle 11"/>
            <p:cNvSpPr>
              <a:spLocks noChangeArrowheads="1"/>
            </p:cNvSpPr>
            <p:nvPr/>
          </p:nvSpPr>
          <p:spPr bwMode="auto">
            <a:xfrm>
              <a:off x="2570949" y="241926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67" name="Rectangle 12"/>
            <p:cNvSpPr>
              <a:spLocks noChangeArrowheads="1"/>
            </p:cNvSpPr>
            <p:nvPr/>
          </p:nvSpPr>
          <p:spPr bwMode="auto">
            <a:xfrm>
              <a:off x="3066249" y="241926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68" name="Rectangle 13"/>
            <p:cNvSpPr>
              <a:spLocks noChangeArrowheads="1"/>
            </p:cNvSpPr>
            <p:nvPr/>
          </p:nvSpPr>
          <p:spPr bwMode="auto">
            <a:xfrm>
              <a:off x="3561549" y="241926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69" name="Rectangle 14"/>
            <p:cNvSpPr>
              <a:spLocks noChangeArrowheads="1"/>
            </p:cNvSpPr>
            <p:nvPr/>
          </p:nvSpPr>
          <p:spPr bwMode="auto">
            <a:xfrm>
              <a:off x="4056849" y="241926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70" name="Rectangle 15"/>
            <p:cNvSpPr>
              <a:spLocks noChangeArrowheads="1"/>
            </p:cNvSpPr>
            <p:nvPr/>
          </p:nvSpPr>
          <p:spPr bwMode="auto">
            <a:xfrm>
              <a:off x="4552149" y="241926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71" name="Rectangle 16"/>
            <p:cNvSpPr>
              <a:spLocks noChangeArrowheads="1"/>
            </p:cNvSpPr>
            <p:nvPr/>
          </p:nvSpPr>
          <p:spPr bwMode="auto">
            <a:xfrm>
              <a:off x="5047449" y="241926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72" name="Rectangle 17"/>
            <p:cNvSpPr>
              <a:spLocks noChangeArrowheads="1"/>
            </p:cNvSpPr>
            <p:nvPr/>
          </p:nvSpPr>
          <p:spPr bwMode="auto">
            <a:xfrm>
              <a:off x="5542749" y="241926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73" name="Rectangle 18"/>
            <p:cNvSpPr>
              <a:spLocks noChangeArrowheads="1"/>
            </p:cNvSpPr>
            <p:nvPr/>
          </p:nvSpPr>
          <p:spPr bwMode="auto">
            <a:xfrm>
              <a:off x="6038049" y="241926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74" name="Rectangle 11"/>
            <p:cNvSpPr>
              <a:spLocks noChangeArrowheads="1"/>
            </p:cNvSpPr>
            <p:nvPr/>
          </p:nvSpPr>
          <p:spPr bwMode="auto">
            <a:xfrm>
              <a:off x="2089297" y="2921000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75" name="Rectangle 19"/>
            <p:cNvSpPr>
              <a:spLocks noChangeArrowheads="1"/>
            </p:cNvSpPr>
            <p:nvPr/>
          </p:nvSpPr>
          <p:spPr bwMode="auto">
            <a:xfrm>
              <a:off x="2089297" y="34194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76" name="Rectangle 21"/>
            <p:cNvSpPr>
              <a:spLocks noChangeArrowheads="1"/>
            </p:cNvSpPr>
            <p:nvPr/>
          </p:nvSpPr>
          <p:spPr bwMode="auto">
            <a:xfrm>
              <a:off x="2089297" y="39131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77" name="Rectangle 27"/>
            <p:cNvSpPr>
              <a:spLocks noChangeArrowheads="1"/>
            </p:cNvSpPr>
            <p:nvPr/>
          </p:nvSpPr>
          <p:spPr bwMode="auto">
            <a:xfrm>
              <a:off x="2089297" y="44100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78" name="Rectangle 29"/>
            <p:cNvSpPr>
              <a:spLocks noChangeArrowheads="1"/>
            </p:cNvSpPr>
            <p:nvPr/>
          </p:nvSpPr>
          <p:spPr bwMode="auto">
            <a:xfrm>
              <a:off x="2089297" y="49037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79" name="Rectangle 11"/>
            <p:cNvSpPr>
              <a:spLocks noChangeArrowheads="1"/>
            </p:cNvSpPr>
            <p:nvPr/>
          </p:nvSpPr>
          <p:spPr bwMode="auto">
            <a:xfrm>
              <a:off x="2083187" y="241926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-27384"/>
            <a:ext cx="8229600" cy="849313"/>
          </a:xfrm>
        </p:spPr>
        <p:txBody>
          <a:bodyPr/>
          <a:lstStyle/>
          <a:p>
            <a:r>
              <a:rPr lang="en-GB" dirty="0"/>
              <a:t>Gradient</a:t>
            </a:r>
          </a:p>
        </p:txBody>
      </p:sp>
      <p:sp>
        <p:nvSpPr>
          <p:cNvPr id="64" name="Text Box 4"/>
          <p:cNvSpPr txBox="1">
            <a:spLocks noChangeArrowheads="1"/>
          </p:cNvSpPr>
          <p:nvPr/>
        </p:nvSpPr>
        <p:spPr bwMode="auto">
          <a:xfrm>
            <a:off x="303213" y="692696"/>
            <a:ext cx="8248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The </a:t>
            </a:r>
            <a:r>
              <a:rPr lang="en-US" b="1" dirty="0">
                <a:solidFill>
                  <a:srgbClr val="FF6600"/>
                </a:solidFill>
              </a:rPr>
              <a:t>gradient</a:t>
            </a:r>
            <a:r>
              <a:rPr lang="en-US" dirty="0"/>
              <a:t> of a line is a measure of how steep the line is.</a:t>
            </a:r>
            <a:endParaRPr lang="en-GB" dirty="0"/>
          </a:p>
        </p:txBody>
      </p:sp>
      <p:sp>
        <p:nvSpPr>
          <p:cNvPr id="65" name="Line 37"/>
          <p:cNvSpPr>
            <a:spLocks noChangeShapeType="1"/>
          </p:cNvSpPr>
          <p:nvPr/>
        </p:nvSpPr>
        <p:spPr bwMode="auto">
          <a:xfrm flipH="1">
            <a:off x="4925557" y="3645716"/>
            <a:ext cx="3473210" cy="312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1" name="Text Box 4"/>
          <p:cNvSpPr txBox="1">
            <a:spLocks noChangeArrowheads="1"/>
          </p:cNvSpPr>
          <p:nvPr/>
        </p:nvSpPr>
        <p:spPr bwMode="auto">
          <a:xfrm>
            <a:off x="303213" y="1256422"/>
            <a:ext cx="873328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The </a:t>
            </a:r>
            <a:r>
              <a:rPr lang="en-US" b="1" dirty="0">
                <a:solidFill>
                  <a:srgbClr val="FF6600"/>
                </a:solidFill>
              </a:rPr>
              <a:t>gradient</a:t>
            </a:r>
            <a:r>
              <a:rPr lang="en-US" dirty="0"/>
              <a:t> is a comparison between vertical and horizontal movement.</a:t>
            </a:r>
            <a:endParaRPr lang="en-GB" dirty="0"/>
          </a:p>
        </p:txBody>
      </p:sp>
      <p:sp>
        <p:nvSpPr>
          <p:cNvPr id="82" name="Text Box 4"/>
          <p:cNvSpPr txBox="1">
            <a:spLocks noChangeArrowheads="1"/>
          </p:cNvSpPr>
          <p:nvPr/>
        </p:nvSpPr>
        <p:spPr bwMode="auto">
          <a:xfrm>
            <a:off x="303213" y="2127106"/>
            <a:ext cx="42370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Find the gradient of this line. </a:t>
            </a:r>
            <a:endParaRPr lang="en-GB" dirty="0"/>
          </a:p>
        </p:txBody>
      </p:sp>
      <p:sp>
        <p:nvSpPr>
          <p:cNvPr id="88" name="Rectangle 28"/>
          <p:cNvSpPr>
            <a:spLocks noChangeArrowheads="1"/>
          </p:cNvSpPr>
          <p:nvPr/>
        </p:nvSpPr>
        <p:spPr bwMode="auto">
          <a:xfrm>
            <a:off x="5086962" y="3270025"/>
            <a:ext cx="32733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0</a:t>
            </a:r>
            <a:endParaRPr lang="en-GB" sz="2000" baseline="-25000" dirty="0"/>
          </a:p>
        </p:txBody>
      </p:sp>
      <p:sp>
        <p:nvSpPr>
          <p:cNvPr id="89" name="Line 29"/>
          <p:cNvSpPr>
            <a:spLocks noChangeShapeType="1"/>
          </p:cNvSpPr>
          <p:nvPr/>
        </p:nvSpPr>
        <p:spPr bwMode="auto">
          <a:xfrm>
            <a:off x="5426967" y="3645768"/>
            <a:ext cx="2468880" cy="0"/>
          </a:xfrm>
          <a:prstGeom prst="line">
            <a:avLst/>
          </a:prstGeom>
          <a:noFill/>
          <a:ln w="28575">
            <a:solidFill>
              <a:srgbClr val="0000FF"/>
            </a:solidFill>
            <a:prstDash val="sysDot"/>
            <a:round/>
            <a:headEnd type="none"/>
            <a:tailEnd type="stealth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1" name="Rectangle 37"/>
          <p:cNvSpPr>
            <a:spLocks noChangeArrowheads="1"/>
          </p:cNvSpPr>
          <p:nvPr/>
        </p:nvSpPr>
        <p:spPr bwMode="auto">
          <a:xfrm>
            <a:off x="6402638" y="3260624"/>
            <a:ext cx="32733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5</a:t>
            </a:r>
            <a:endParaRPr lang="en-GB" sz="2000" baseline="-25000" dirty="0"/>
          </a:p>
        </p:txBody>
      </p:sp>
      <p:sp>
        <p:nvSpPr>
          <p:cNvPr id="93" name="Oval 33"/>
          <p:cNvSpPr>
            <a:spLocks noChangeArrowheads="1"/>
          </p:cNvSpPr>
          <p:nvPr/>
        </p:nvSpPr>
        <p:spPr bwMode="auto">
          <a:xfrm>
            <a:off x="7877926" y="3618472"/>
            <a:ext cx="74613" cy="74613"/>
          </a:xfrm>
          <a:prstGeom prst="ellipse">
            <a:avLst/>
          </a:prstGeom>
          <a:solidFill>
            <a:srgbClr val="FFBC8F"/>
          </a:solidFill>
          <a:ln w="19050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ZA"/>
          </a:p>
        </p:txBody>
      </p:sp>
      <p:sp>
        <p:nvSpPr>
          <p:cNvPr id="94" name="Oval 33"/>
          <p:cNvSpPr>
            <a:spLocks noChangeArrowheads="1"/>
          </p:cNvSpPr>
          <p:nvPr/>
        </p:nvSpPr>
        <p:spPr bwMode="auto">
          <a:xfrm>
            <a:off x="5387547" y="3613019"/>
            <a:ext cx="74613" cy="74613"/>
          </a:xfrm>
          <a:prstGeom prst="ellipse">
            <a:avLst/>
          </a:prstGeom>
          <a:solidFill>
            <a:srgbClr val="FFBC8F"/>
          </a:solidFill>
          <a:ln w="19050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ZA"/>
          </a:p>
        </p:txBody>
      </p:sp>
      <p:sp>
        <p:nvSpPr>
          <p:cNvPr id="95" name="Rectangle 28"/>
          <p:cNvSpPr>
            <a:spLocks noChangeArrowheads="1"/>
          </p:cNvSpPr>
          <p:nvPr/>
        </p:nvSpPr>
        <p:spPr bwMode="auto">
          <a:xfrm>
            <a:off x="3956634" y="5949280"/>
            <a:ext cx="32733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0</a:t>
            </a:r>
            <a:endParaRPr lang="en-GB" sz="2000" baseline="-25000" dirty="0"/>
          </a:p>
        </p:txBody>
      </p:sp>
      <p:sp>
        <p:nvSpPr>
          <p:cNvPr id="96" name="Rectangle 28"/>
          <p:cNvSpPr>
            <a:spLocks noChangeArrowheads="1"/>
          </p:cNvSpPr>
          <p:nvPr/>
        </p:nvSpPr>
        <p:spPr bwMode="auto">
          <a:xfrm>
            <a:off x="3956634" y="6282711"/>
            <a:ext cx="32733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5</a:t>
            </a:r>
            <a:endParaRPr lang="en-GB" sz="2000" baseline="-25000" dirty="0"/>
          </a:p>
        </p:txBody>
      </p:sp>
      <p:sp>
        <p:nvSpPr>
          <p:cNvPr id="97" name="Text Box 4"/>
          <p:cNvSpPr txBox="1">
            <a:spLocks noChangeArrowheads="1"/>
          </p:cNvSpPr>
          <p:nvPr/>
        </p:nvSpPr>
        <p:spPr bwMode="auto">
          <a:xfrm>
            <a:off x="357124" y="6026803"/>
            <a:ext cx="38635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The gradient of this line is </a:t>
            </a:r>
            <a:endParaRPr lang="en-GB" dirty="0"/>
          </a:p>
        </p:txBody>
      </p:sp>
      <p:cxnSp>
        <p:nvCxnSpPr>
          <p:cNvPr id="98" name="Straight Connector 97"/>
          <p:cNvCxnSpPr/>
          <p:nvPr/>
        </p:nvCxnSpPr>
        <p:spPr>
          <a:xfrm>
            <a:off x="4008229" y="6282711"/>
            <a:ext cx="248443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tangle 28"/>
          <p:cNvSpPr>
            <a:spLocks noChangeArrowheads="1"/>
          </p:cNvSpPr>
          <p:nvPr/>
        </p:nvSpPr>
        <p:spPr bwMode="auto">
          <a:xfrm>
            <a:off x="4283968" y="6068102"/>
            <a:ext cx="33374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=</a:t>
            </a:r>
            <a:endParaRPr lang="en-GB" sz="2000" baseline="-25000" dirty="0"/>
          </a:p>
        </p:txBody>
      </p:sp>
      <p:sp>
        <p:nvSpPr>
          <p:cNvPr id="83" name="Rectangle 28"/>
          <p:cNvSpPr>
            <a:spLocks noChangeArrowheads="1"/>
          </p:cNvSpPr>
          <p:nvPr/>
        </p:nvSpPr>
        <p:spPr bwMode="auto">
          <a:xfrm>
            <a:off x="4499992" y="6057580"/>
            <a:ext cx="32733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0</a:t>
            </a:r>
            <a:endParaRPr lang="en-GB" sz="2000" baseline="-25000" dirty="0"/>
          </a:p>
        </p:txBody>
      </p:sp>
      <p:sp>
        <p:nvSpPr>
          <p:cNvPr id="84" name="Text Box 4"/>
          <p:cNvSpPr txBox="1">
            <a:spLocks noChangeArrowheads="1"/>
          </p:cNvSpPr>
          <p:nvPr/>
        </p:nvSpPr>
        <p:spPr bwMode="auto">
          <a:xfrm>
            <a:off x="4886832" y="5334000"/>
            <a:ext cx="425716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The gradient of any horizontal line is 0,since the vertical step is 0.</a:t>
            </a:r>
            <a:endParaRPr lang="en-GB" dirty="0"/>
          </a:p>
        </p:txBody>
      </p:sp>
      <p:sp>
        <p:nvSpPr>
          <p:cNvPr id="90" name="Line 30"/>
          <p:cNvSpPr>
            <a:spLocks noChangeShapeType="1"/>
          </p:cNvSpPr>
          <p:nvPr/>
        </p:nvSpPr>
        <p:spPr bwMode="auto">
          <a:xfrm>
            <a:off x="5418611" y="3581624"/>
            <a:ext cx="0" cy="91440"/>
          </a:xfrm>
          <a:prstGeom prst="line">
            <a:avLst/>
          </a:prstGeom>
          <a:noFill/>
          <a:ln w="28575">
            <a:solidFill>
              <a:srgbClr val="0000FF"/>
            </a:solidFill>
            <a:prstDash val="sysDot"/>
            <a:round/>
            <a:headEnd type="stealth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5" name="Text Box 4"/>
          <p:cNvSpPr txBox="1">
            <a:spLocks noChangeArrowheads="1"/>
          </p:cNvSpPr>
          <p:nvPr/>
        </p:nvSpPr>
        <p:spPr bwMode="auto">
          <a:xfrm>
            <a:off x="303213" y="2995667"/>
            <a:ext cx="35365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First we pick two points. </a:t>
            </a:r>
            <a:endParaRPr lang="en-GB" dirty="0"/>
          </a:p>
        </p:txBody>
      </p:sp>
      <p:sp>
        <p:nvSpPr>
          <p:cNvPr id="86" name="Text Box 4"/>
          <p:cNvSpPr txBox="1">
            <a:spLocks noChangeArrowheads="1"/>
          </p:cNvSpPr>
          <p:nvPr/>
        </p:nvSpPr>
        <p:spPr bwMode="auto">
          <a:xfrm>
            <a:off x="300252" y="3663485"/>
            <a:ext cx="394137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Find the vertical distance between the points. </a:t>
            </a:r>
            <a:endParaRPr lang="en-GB" dirty="0"/>
          </a:p>
        </p:txBody>
      </p:sp>
      <p:sp>
        <p:nvSpPr>
          <p:cNvPr id="87" name="Text Box 4"/>
          <p:cNvSpPr txBox="1">
            <a:spLocks noChangeArrowheads="1"/>
          </p:cNvSpPr>
          <p:nvPr/>
        </p:nvSpPr>
        <p:spPr bwMode="auto">
          <a:xfrm>
            <a:off x="303154" y="4613592"/>
            <a:ext cx="394137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Find the horizontal distance between the points. </a:t>
            </a:r>
            <a:endParaRPr lang="en-GB" dirty="0"/>
          </a:p>
        </p:txBody>
      </p:sp>
      <p:sp>
        <p:nvSpPr>
          <p:cNvPr id="92" name="Rectangle 91">
            <a:hlinkClick r:id="rId2"/>
            <a:extLst>
              <a:ext uri="{FF2B5EF4-FFF2-40B4-BE49-F238E27FC236}">
                <a16:creationId xmlns:a16="http://schemas.microsoft.com/office/drawing/2014/main" id="{94BA4CBD-75AC-4798-8848-2E2C714ADB4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Rectangle 99">
            <a:hlinkClick r:id="rId2"/>
            <a:extLst>
              <a:ext uri="{FF2B5EF4-FFF2-40B4-BE49-F238E27FC236}">
                <a16:creationId xmlns:a16="http://schemas.microsoft.com/office/drawing/2014/main" id="{040DB6BF-112A-4293-BF6A-1D46C338088D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5276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88" grpId="0"/>
      <p:bldP spid="89" grpId="0" animBg="1"/>
      <p:bldP spid="91" grpId="0"/>
      <p:bldP spid="93" grpId="0" animBg="1"/>
      <p:bldP spid="94" grpId="0" animBg="1"/>
      <p:bldP spid="95" grpId="0"/>
      <p:bldP spid="96" grpId="0"/>
      <p:bldP spid="97" grpId="0"/>
      <p:bldP spid="99" grpId="0"/>
      <p:bldP spid="83" grpId="0"/>
      <p:bldP spid="84" grpId="0"/>
      <p:bldP spid="90" grpId="0" animBg="1"/>
      <p:bldP spid="85" grpId="0"/>
      <p:bldP spid="86" grpId="0"/>
      <p:bldP spid="8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4437795" y="2286000"/>
            <a:ext cx="4454685" cy="2978233"/>
            <a:chOff x="2083187" y="2419268"/>
            <a:chExt cx="4454685" cy="2978233"/>
          </a:xfrm>
        </p:grpSpPr>
        <p:sp>
          <p:nvSpPr>
            <p:cNvPr id="5" name="Rectangle 11"/>
            <p:cNvSpPr>
              <a:spLocks noChangeArrowheads="1"/>
            </p:cNvSpPr>
            <p:nvPr/>
          </p:nvSpPr>
          <p:spPr bwMode="auto">
            <a:xfrm>
              <a:off x="2577059" y="2921000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6" name="Rectangle 12"/>
            <p:cNvSpPr>
              <a:spLocks noChangeArrowheads="1"/>
            </p:cNvSpPr>
            <p:nvPr/>
          </p:nvSpPr>
          <p:spPr bwMode="auto">
            <a:xfrm>
              <a:off x="3072359" y="2921000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7" name="Rectangle 13"/>
            <p:cNvSpPr>
              <a:spLocks noChangeArrowheads="1"/>
            </p:cNvSpPr>
            <p:nvPr/>
          </p:nvSpPr>
          <p:spPr bwMode="auto">
            <a:xfrm>
              <a:off x="3567659" y="2921000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8" name="Rectangle 14"/>
            <p:cNvSpPr>
              <a:spLocks noChangeArrowheads="1"/>
            </p:cNvSpPr>
            <p:nvPr/>
          </p:nvSpPr>
          <p:spPr bwMode="auto">
            <a:xfrm>
              <a:off x="4062959" y="2921000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9" name="Rectangle 15"/>
            <p:cNvSpPr>
              <a:spLocks noChangeArrowheads="1"/>
            </p:cNvSpPr>
            <p:nvPr/>
          </p:nvSpPr>
          <p:spPr bwMode="auto">
            <a:xfrm>
              <a:off x="4558259" y="2921000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10" name="Rectangle 16"/>
            <p:cNvSpPr>
              <a:spLocks noChangeArrowheads="1"/>
            </p:cNvSpPr>
            <p:nvPr/>
          </p:nvSpPr>
          <p:spPr bwMode="auto">
            <a:xfrm>
              <a:off x="5053559" y="2921000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11" name="Rectangle 17"/>
            <p:cNvSpPr>
              <a:spLocks noChangeArrowheads="1"/>
            </p:cNvSpPr>
            <p:nvPr/>
          </p:nvSpPr>
          <p:spPr bwMode="auto">
            <a:xfrm>
              <a:off x="5548859" y="2921000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12" name="Rectangle 18"/>
            <p:cNvSpPr>
              <a:spLocks noChangeArrowheads="1"/>
            </p:cNvSpPr>
            <p:nvPr/>
          </p:nvSpPr>
          <p:spPr bwMode="auto">
            <a:xfrm>
              <a:off x="6044159" y="2921000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13" name="Rectangle 19"/>
            <p:cNvSpPr>
              <a:spLocks noChangeArrowheads="1"/>
            </p:cNvSpPr>
            <p:nvPr/>
          </p:nvSpPr>
          <p:spPr bwMode="auto">
            <a:xfrm>
              <a:off x="2577059" y="34194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14" name="Rectangle 20"/>
            <p:cNvSpPr>
              <a:spLocks noChangeArrowheads="1"/>
            </p:cNvSpPr>
            <p:nvPr/>
          </p:nvSpPr>
          <p:spPr bwMode="auto">
            <a:xfrm>
              <a:off x="3070771" y="34194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15" name="Rectangle 21"/>
            <p:cNvSpPr>
              <a:spLocks noChangeArrowheads="1"/>
            </p:cNvSpPr>
            <p:nvPr/>
          </p:nvSpPr>
          <p:spPr bwMode="auto">
            <a:xfrm>
              <a:off x="2577059" y="39131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16" name="Rectangle 22"/>
            <p:cNvSpPr>
              <a:spLocks noChangeArrowheads="1"/>
            </p:cNvSpPr>
            <p:nvPr/>
          </p:nvSpPr>
          <p:spPr bwMode="auto">
            <a:xfrm>
              <a:off x="3070771" y="39131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17" name="Rectangle 23"/>
            <p:cNvSpPr>
              <a:spLocks noChangeArrowheads="1"/>
            </p:cNvSpPr>
            <p:nvPr/>
          </p:nvSpPr>
          <p:spPr bwMode="auto">
            <a:xfrm>
              <a:off x="3567659" y="34194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18" name="Rectangle 24"/>
            <p:cNvSpPr>
              <a:spLocks noChangeArrowheads="1"/>
            </p:cNvSpPr>
            <p:nvPr/>
          </p:nvSpPr>
          <p:spPr bwMode="auto">
            <a:xfrm>
              <a:off x="4061371" y="34194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19" name="Rectangle 25"/>
            <p:cNvSpPr>
              <a:spLocks noChangeArrowheads="1"/>
            </p:cNvSpPr>
            <p:nvPr/>
          </p:nvSpPr>
          <p:spPr bwMode="auto">
            <a:xfrm>
              <a:off x="3567659" y="39131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20" name="Rectangle 26"/>
            <p:cNvSpPr>
              <a:spLocks noChangeArrowheads="1"/>
            </p:cNvSpPr>
            <p:nvPr/>
          </p:nvSpPr>
          <p:spPr bwMode="auto">
            <a:xfrm>
              <a:off x="4061371" y="39131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21" name="Rectangle 27"/>
            <p:cNvSpPr>
              <a:spLocks noChangeArrowheads="1"/>
            </p:cNvSpPr>
            <p:nvPr/>
          </p:nvSpPr>
          <p:spPr bwMode="auto">
            <a:xfrm>
              <a:off x="2577059" y="44100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22" name="Rectangle 28"/>
            <p:cNvSpPr>
              <a:spLocks noChangeArrowheads="1"/>
            </p:cNvSpPr>
            <p:nvPr/>
          </p:nvSpPr>
          <p:spPr bwMode="auto">
            <a:xfrm>
              <a:off x="3070771" y="44100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23" name="Rectangle 29"/>
            <p:cNvSpPr>
              <a:spLocks noChangeArrowheads="1"/>
            </p:cNvSpPr>
            <p:nvPr/>
          </p:nvSpPr>
          <p:spPr bwMode="auto">
            <a:xfrm>
              <a:off x="2577059" y="49037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24" name="Rectangle 30"/>
            <p:cNvSpPr>
              <a:spLocks noChangeArrowheads="1"/>
            </p:cNvSpPr>
            <p:nvPr/>
          </p:nvSpPr>
          <p:spPr bwMode="auto">
            <a:xfrm>
              <a:off x="3070771" y="49037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25" name="Rectangle 31"/>
            <p:cNvSpPr>
              <a:spLocks noChangeArrowheads="1"/>
            </p:cNvSpPr>
            <p:nvPr/>
          </p:nvSpPr>
          <p:spPr bwMode="auto">
            <a:xfrm>
              <a:off x="3567659" y="44100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26" name="Rectangle 32"/>
            <p:cNvSpPr>
              <a:spLocks noChangeArrowheads="1"/>
            </p:cNvSpPr>
            <p:nvPr/>
          </p:nvSpPr>
          <p:spPr bwMode="auto">
            <a:xfrm>
              <a:off x="4061371" y="44100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27" name="Rectangle 33"/>
            <p:cNvSpPr>
              <a:spLocks noChangeArrowheads="1"/>
            </p:cNvSpPr>
            <p:nvPr/>
          </p:nvSpPr>
          <p:spPr bwMode="auto">
            <a:xfrm>
              <a:off x="3567659" y="49037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28" name="Rectangle 34"/>
            <p:cNvSpPr>
              <a:spLocks noChangeArrowheads="1"/>
            </p:cNvSpPr>
            <p:nvPr/>
          </p:nvSpPr>
          <p:spPr bwMode="auto">
            <a:xfrm>
              <a:off x="4061371" y="49037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29" name="Rectangle 35"/>
            <p:cNvSpPr>
              <a:spLocks noChangeArrowheads="1"/>
            </p:cNvSpPr>
            <p:nvPr/>
          </p:nvSpPr>
          <p:spPr bwMode="auto">
            <a:xfrm>
              <a:off x="4559846" y="34194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30" name="Rectangle 36"/>
            <p:cNvSpPr>
              <a:spLocks noChangeArrowheads="1"/>
            </p:cNvSpPr>
            <p:nvPr/>
          </p:nvSpPr>
          <p:spPr bwMode="auto">
            <a:xfrm>
              <a:off x="5053559" y="34194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31" name="Rectangle 37"/>
            <p:cNvSpPr>
              <a:spLocks noChangeArrowheads="1"/>
            </p:cNvSpPr>
            <p:nvPr/>
          </p:nvSpPr>
          <p:spPr bwMode="auto">
            <a:xfrm>
              <a:off x="4559846" y="39131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32" name="Rectangle 38"/>
            <p:cNvSpPr>
              <a:spLocks noChangeArrowheads="1"/>
            </p:cNvSpPr>
            <p:nvPr/>
          </p:nvSpPr>
          <p:spPr bwMode="auto">
            <a:xfrm>
              <a:off x="5053559" y="39131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33" name="Rectangle 39"/>
            <p:cNvSpPr>
              <a:spLocks noChangeArrowheads="1"/>
            </p:cNvSpPr>
            <p:nvPr/>
          </p:nvSpPr>
          <p:spPr bwMode="auto">
            <a:xfrm>
              <a:off x="5550446" y="34194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34" name="Rectangle 40"/>
            <p:cNvSpPr>
              <a:spLocks noChangeArrowheads="1"/>
            </p:cNvSpPr>
            <p:nvPr/>
          </p:nvSpPr>
          <p:spPr bwMode="auto">
            <a:xfrm>
              <a:off x="6044159" y="34194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35" name="Rectangle 41"/>
            <p:cNvSpPr>
              <a:spLocks noChangeArrowheads="1"/>
            </p:cNvSpPr>
            <p:nvPr/>
          </p:nvSpPr>
          <p:spPr bwMode="auto">
            <a:xfrm>
              <a:off x="5550446" y="39131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36" name="Rectangle 42"/>
            <p:cNvSpPr>
              <a:spLocks noChangeArrowheads="1"/>
            </p:cNvSpPr>
            <p:nvPr/>
          </p:nvSpPr>
          <p:spPr bwMode="auto">
            <a:xfrm>
              <a:off x="6044159" y="39131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37" name="Rectangle 43"/>
            <p:cNvSpPr>
              <a:spLocks noChangeArrowheads="1"/>
            </p:cNvSpPr>
            <p:nvPr/>
          </p:nvSpPr>
          <p:spPr bwMode="auto">
            <a:xfrm>
              <a:off x="4559846" y="44100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38" name="Rectangle 44"/>
            <p:cNvSpPr>
              <a:spLocks noChangeArrowheads="1"/>
            </p:cNvSpPr>
            <p:nvPr/>
          </p:nvSpPr>
          <p:spPr bwMode="auto">
            <a:xfrm>
              <a:off x="5053559" y="44100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39" name="Rectangle 45"/>
            <p:cNvSpPr>
              <a:spLocks noChangeArrowheads="1"/>
            </p:cNvSpPr>
            <p:nvPr/>
          </p:nvSpPr>
          <p:spPr bwMode="auto">
            <a:xfrm>
              <a:off x="4559846" y="49037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40" name="Rectangle 46"/>
            <p:cNvSpPr>
              <a:spLocks noChangeArrowheads="1"/>
            </p:cNvSpPr>
            <p:nvPr/>
          </p:nvSpPr>
          <p:spPr bwMode="auto">
            <a:xfrm>
              <a:off x="5053559" y="49037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41" name="Rectangle 47"/>
            <p:cNvSpPr>
              <a:spLocks noChangeArrowheads="1"/>
            </p:cNvSpPr>
            <p:nvPr/>
          </p:nvSpPr>
          <p:spPr bwMode="auto">
            <a:xfrm>
              <a:off x="5550446" y="44100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42" name="Rectangle 48"/>
            <p:cNvSpPr>
              <a:spLocks noChangeArrowheads="1"/>
            </p:cNvSpPr>
            <p:nvPr/>
          </p:nvSpPr>
          <p:spPr bwMode="auto">
            <a:xfrm>
              <a:off x="6044159" y="44100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43" name="Rectangle 49"/>
            <p:cNvSpPr>
              <a:spLocks noChangeArrowheads="1"/>
            </p:cNvSpPr>
            <p:nvPr/>
          </p:nvSpPr>
          <p:spPr bwMode="auto">
            <a:xfrm>
              <a:off x="5550446" y="49037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44" name="Rectangle 50"/>
            <p:cNvSpPr>
              <a:spLocks noChangeArrowheads="1"/>
            </p:cNvSpPr>
            <p:nvPr/>
          </p:nvSpPr>
          <p:spPr bwMode="auto">
            <a:xfrm>
              <a:off x="6044159" y="49037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66" name="Rectangle 11"/>
            <p:cNvSpPr>
              <a:spLocks noChangeArrowheads="1"/>
            </p:cNvSpPr>
            <p:nvPr/>
          </p:nvSpPr>
          <p:spPr bwMode="auto">
            <a:xfrm>
              <a:off x="2570949" y="241926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67" name="Rectangle 12"/>
            <p:cNvSpPr>
              <a:spLocks noChangeArrowheads="1"/>
            </p:cNvSpPr>
            <p:nvPr/>
          </p:nvSpPr>
          <p:spPr bwMode="auto">
            <a:xfrm>
              <a:off x="3066249" y="241926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68" name="Rectangle 13"/>
            <p:cNvSpPr>
              <a:spLocks noChangeArrowheads="1"/>
            </p:cNvSpPr>
            <p:nvPr/>
          </p:nvSpPr>
          <p:spPr bwMode="auto">
            <a:xfrm>
              <a:off x="3561549" y="241926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69" name="Rectangle 14"/>
            <p:cNvSpPr>
              <a:spLocks noChangeArrowheads="1"/>
            </p:cNvSpPr>
            <p:nvPr/>
          </p:nvSpPr>
          <p:spPr bwMode="auto">
            <a:xfrm>
              <a:off x="4056849" y="241926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70" name="Rectangle 15"/>
            <p:cNvSpPr>
              <a:spLocks noChangeArrowheads="1"/>
            </p:cNvSpPr>
            <p:nvPr/>
          </p:nvSpPr>
          <p:spPr bwMode="auto">
            <a:xfrm>
              <a:off x="4552149" y="241926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71" name="Rectangle 16"/>
            <p:cNvSpPr>
              <a:spLocks noChangeArrowheads="1"/>
            </p:cNvSpPr>
            <p:nvPr/>
          </p:nvSpPr>
          <p:spPr bwMode="auto">
            <a:xfrm>
              <a:off x="5047449" y="241926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72" name="Rectangle 17"/>
            <p:cNvSpPr>
              <a:spLocks noChangeArrowheads="1"/>
            </p:cNvSpPr>
            <p:nvPr/>
          </p:nvSpPr>
          <p:spPr bwMode="auto">
            <a:xfrm>
              <a:off x="5542749" y="241926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73" name="Rectangle 18"/>
            <p:cNvSpPr>
              <a:spLocks noChangeArrowheads="1"/>
            </p:cNvSpPr>
            <p:nvPr/>
          </p:nvSpPr>
          <p:spPr bwMode="auto">
            <a:xfrm>
              <a:off x="6038049" y="241926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74" name="Rectangle 11"/>
            <p:cNvSpPr>
              <a:spLocks noChangeArrowheads="1"/>
            </p:cNvSpPr>
            <p:nvPr/>
          </p:nvSpPr>
          <p:spPr bwMode="auto">
            <a:xfrm>
              <a:off x="2089297" y="2921000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75" name="Rectangle 19"/>
            <p:cNvSpPr>
              <a:spLocks noChangeArrowheads="1"/>
            </p:cNvSpPr>
            <p:nvPr/>
          </p:nvSpPr>
          <p:spPr bwMode="auto">
            <a:xfrm>
              <a:off x="2089297" y="34194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76" name="Rectangle 21"/>
            <p:cNvSpPr>
              <a:spLocks noChangeArrowheads="1"/>
            </p:cNvSpPr>
            <p:nvPr/>
          </p:nvSpPr>
          <p:spPr bwMode="auto">
            <a:xfrm>
              <a:off x="2089297" y="39131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77" name="Rectangle 27"/>
            <p:cNvSpPr>
              <a:spLocks noChangeArrowheads="1"/>
            </p:cNvSpPr>
            <p:nvPr/>
          </p:nvSpPr>
          <p:spPr bwMode="auto">
            <a:xfrm>
              <a:off x="2089297" y="44100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78" name="Rectangle 29"/>
            <p:cNvSpPr>
              <a:spLocks noChangeArrowheads="1"/>
            </p:cNvSpPr>
            <p:nvPr/>
          </p:nvSpPr>
          <p:spPr bwMode="auto">
            <a:xfrm>
              <a:off x="2089297" y="49037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79" name="Rectangle 11"/>
            <p:cNvSpPr>
              <a:spLocks noChangeArrowheads="1"/>
            </p:cNvSpPr>
            <p:nvPr/>
          </p:nvSpPr>
          <p:spPr bwMode="auto">
            <a:xfrm>
              <a:off x="2083187" y="241926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-27384"/>
            <a:ext cx="8229600" cy="849313"/>
          </a:xfrm>
        </p:spPr>
        <p:txBody>
          <a:bodyPr/>
          <a:lstStyle/>
          <a:p>
            <a:r>
              <a:rPr lang="en-GB" dirty="0"/>
              <a:t>Gradient</a:t>
            </a:r>
          </a:p>
        </p:txBody>
      </p:sp>
      <p:sp>
        <p:nvSpPr>
          <p:cNvPr id="64" name="Text Box 4"/>
          <p:cNvSpPr txBox="1">
            <a:spLocks noChangeArrowheads="1"/>
          </p:cNvSpPr>
          <p:nvPr/>
        </p:nvSpPr>
        <p:spPr bwMode="auto">
          <a:xfrm>
            <a:off x="303213" y="692696"/>
            <a:ext cx="8248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The </a:t>
            </a:r>
            <a:r>
              <a:rPr lang="en-US" b="1" dirty="0">
                <a:solidFill>
                  <a:srgbClr val="FF6600"/>
                </a:solidFill>
              </a:rPr>
              <a:t>gradient</a:t>
            </a:r>
            <a:r>
              <a:rPr lang="en-US" dirty="0"/>
              <a:t> of a line is a measure of how steep the line is.</a:t>
            </a:r>
            <a:endParaRPr lang="en-GB" dirty="0"/>
          </a:p>
        </p:txBody>
      </p:sp>
      <p:sp>
        <p:nvSpPr>
          <p:cNvPr id="65" name="Line 37"/>
          <p:cNvSpPr>
            <a:spLocks noChangeShapeType="1"/>
          </p:cNvSpPr>
          <p:nvPr/>
        </p:nvSpPr>
        <p:spPr bwMode="auto">
          <a:xfrm flipH="1" flipV="1">
            <a:off x="6926972" y="2727106"/>
            <a:ext cx="0" cy="2295196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1" name="Text Box 4"/>
          <p:cNvSpPr txBox="1">
            <a:spLocks noChangeArrowheads="1"/>
          </p:cNvSpPr>
          <p:nvPr/>
        </p:nvSpPr>
        <p:spPr bwMode="auto">
          <a:xfrm>
            <a:off x="303213" y="1256422"/>
            <a:ext cx="873328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The </a:t>
            </a:r>
            <a:r>
              <a:rPr lang="en-US" b="1" dirty="0">
                <a:solidFill>
                  <a:srgbClr val="FF6600"/>
                </a:solidFill>
              </a:rPr>
              <a:t>gradient</a:t>
            </a:r>
            <a:r>
              <a:rPr lang="en-US" dirty="0"/>
              <a:t> is a comparison between vertical and horizontal movement.</a:t>
            </a:r>
            <a:endParaRPr lang="en-GB" dirty="0"/>
          </a:p>
        </p:txBody>
      </p:sp>
      <p:sp>
        <p:nvSpPr>
          <p:cNvPr id="82" name="Text Box 4"/>
          <p:cNvSpPr txBox="1">
            <a:spLocks noChangeArrowheads="1"/>
          </p:cNvSpPr>
          <p:nvPr/>
        </p:nvSpPr>
        <p:spPr bwMode="auto">
          <a:xfrm>
            <a:off x="303213" y="2127106"/>
            <a:ext cx="42370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Find the gradient of this line. </a:t>
            </a:r>
            <a:endParaRPr lang="en-GB" dirty="0"/>
          </a:p>
        </p:txBody>
      </p:sp>
      <p:sp>
        <p:nvSpPr>
          <p:cNvPr id="88" name="Rectangle 28"/>
          <p:cNvSpPr>
            <a:spLocks noChangeArrowheads="1"/>
          </p:cNvSpPr>
          <p:nvPr/>
        </p:nvSpPr>
        <p:spPr bwMode="auto">
          <a:xfrm>
            <a:off x="6942435" y="4551811"/>
            <a:ext cx="32733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0</a:t>
            </a:r>
            <a:endParaRPr lang="en-GB" sz="2000" baseline="-25000" dirty="0"/>
          </a:p>
        </p:txBody>
      </p:sp>
      <p:sp>
        <p:nvSpPr>
          <p:cNvPr id="90" name="Line 30"/>
          <p:cNvSpPr>
            <a:spLocks noChangeShapeType="1"/>
          </p:cNvSpPr>
          <p:nvPr/>
        </p:nvSpPr>
        <p:spPr bwMode="auto">
          <a:xfrm>
            <a:off x="6922219" y="3281445"/>
            <a:ext cx="0" cy="1463040"/>
          </a:xfrm>
          <a:prstGeom prst="line">
            <a:avLst/>
          </a:prstGeom>
          <a:noFill/>
          <a:ln w="28575">
            <a:solidFill>
              <a:srgbClr val="0000FF"/>
            </a:solidFill>
            <a:prstDash val="sysDot"/>
            <a:round/>
            <a:headEnd type="stealth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1" name="Rectangle 37"/>
          <p:cNvSpPr>
            <a:spLocks noChangeArrowheads="1"/>
          </p:cNvSpPr>
          <p:nvPr/>
        </p:nvSpPr>
        <p:spPr bwMode="auto">
          <a:xfrm>
            <a:off x="6918773" y="3756412"/>
            <a:ext cx="32733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3</a:t>
            </a:r>
            <a:endParaRPr lang="en-GB" sz="2000" baseline="-25000" dirty="0"/>
          </a:p>
        </p:txBody>
      </p:sp>
      <p:sp>
        <p:nvSpPr>
          <p:cNvPr id="93" name="Oval 33"/>
          <p:cNvSpPr>
            <a:spLocks noChangeArrowheads="1"/>
          </p:cNvSpPr>
          <p:nvPr/>
        </p:nvSpPr>
        <p:spPr bwMode="auto">
          <a:xfrm>
            <a:off x="6886067" y="4731667"/>
            <a:ext cx="74613" cy="74613"/>
          </a:xfrm>
          <a:prstGeom prst="ellipse">
            <a:avLst/>
          </a:prstGeom>
          <a:solidFill>
            <a:srgbClr val="FFBC8F"/>
          </a:solidFill>
          <a:ln w="19050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ZA"/>
          </a:p>
        </p:txBody>
      </p:sp>
      <p:sp>
        <p:nvSpPr>
          <p:cNvPr id="94" name="Oval 33"/>
          <p:cNvSpPr>
            <a:spLocks noChangeArrowheads="1"/>
          </p:cNvSpPr>
          <p:nvPr/>
        </p:nvSpPr>
        <p:spPr bwMode="auto">
          <a:xfrm>
            <a:off x="6883462" y="3253168"/>
            <a:ext cx="74613" cy="74613"/>
          </a:xfrm>
          <a:prstGeom prst="ellipse">
            <a:avLst/>
          </a:prstGeom>
          <a:solidFill>
            <a:srgbClr val="FFBC8F"/>
          </a:solidFill>
          <a:ln w="19050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ZA"/>
          </a:p>
        </p:txBody>
      </p:sp>
      <p:sp>
        <p:nvSpPr>
          <p:cNvPr id="95" name="Rectangle 28"/>
          <p:cNvSpPr>
            <a:spLocks noChangeArrowheads="1"/>
          </p:cNvSpPr>
          <p:nvPr/>
        </p:nvSpPr>
        <p:spPr bwMode="auto">
          <a:xfrm>
            <a:off x="3995936" y="5949280"/>
            <a:ext cx="32733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3</a:t>
            </a:r>
            <a:endParaRPr lang="en-GB" sz="2000" baseline="-25000" dirty="0"/>
          </a:p>
        </p:txBody>
      </p:sp>
      <p:sp>
        <p:nvSpPr>
          <p:cNvPr id="96" name="Rectangle 28"/>
          <p:cNvSpPr>
            <a:spLocks noChangeArrowheads="1"/>
          </p:cNvSpPr>
          <p:nvPr/>
        </p:nvSpPr>
        <p:spPr bwMode="auto">
          <a:xfrm>
            <a:off x="3995936" y="6282711"/>
            <a:ext cx="32733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0</a:t>
            </a:r>
            <a:endParaRPr lang="en-GB" sz="2000" baseline="-25000" dirty="0"/>
          </a:p>
        </p:txBody>
      </p:sp>
      <p:sp>
        <p:nvSpPr>
          <p:cNvPr id="97" name="Text Box 4"/>
          <p:cNvSpPr txBox="1">
            <a:spLocks noChangeArrowheads="1"/>
          </p:cNvSpPr>
          <p:nvPr/>
        </p:nvSpPr>
        <p:spPr bwMode="auto">
          <a:xfrm>
            <a:off x="357124" y="6026803"/>
            <a:ext cx="38635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The gradient of this line is </a:t>
            </a:r>
            <a:endParaRPr lang="en-GB" dirty="0"/>
          </a:p>
        </p:txBody>
      </p:sp>
      <p:cxnSp>
        <p:nvCxnSpPr>
          <p:cNvPr id="98" name="Straight Connector 97"/>
          <p:cNvCxnSpPr/>
          <p:nvPr/>
        </p:nvCxnSpPr>
        <p:spPr>
          <a:xfrm>
            <a:off x="4047531" y="6282711"/>
            <a:ext cx="248443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tangle 28"/>
          <p:cNvSpPr>
            <a:spLocks noChangeArrowheads="1"/>
          </p:cNvSpPr>
          <p:nvPr/>
        </p:nvSpPr>
        <p:spPr bwMode="auto">
          <a:xfrm>
            <a:off x="4298532" y="6082656"/>
            <a:ext cx="33374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=</a:t>
            </a:r>
            <a:endParaRPr lang="en-GB" sz="2000" baseline="-25000" dirty="0"/>
          </a:p>
        </p:txBody>
      </p:sp>
      <p:sp>
        <p:nvSpPr>
          <p:cNvPr id="89" name="Line 29"/>
          <p:cNvSpPr>
            <a:spLocks noChangeShapeType="1"/>
          </p:cNvSpPr>
          <p:nvPr/>
        </p:nvSpPr>
        <p:spPr bwMode="auto">
          <a:xfrm>
            <a:off x="6880283" y="4778984"/>
            <a:ext cx="91440" cy="0"/>
          </a:xfrm>
          <a:prstGeom prst="line">
            <a:avLst/>
          </a:prstGeom>
          <a:noFill/>
          <a:ln w="28575">
            <a:solidFill>
              <a:srgbClr val="0000FF"/>
            </a:solidFill>
            <a:prstDash val="sysDot"/>
            <a:round/>
            <a:headEnd type="none"/>
            <a:tailEnd type="stealth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" name="Rectangle 28"/>
          <p:cNvSpPr>
            <a:spLocks noChangeArrowheads="1"/>
          </p:cNvSpPr>
          <p:nvPr/>
        </p:nvSpPr>
        <p:spPr bwMode="auto">
          <a:xfrm>
            <a:off x="4576285" y="6070458"/>
            <a:ext cx="131157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undefined</a:t>
            </a:r>
            <a:endParaRPr lang="en-GB" sz="2000" baseline="-25000" dirty="0"/>
          </a:p>
        </p:txBody>
      </p:sp>
      <p:sp>
        <p:nvSpPr>
          <p:cNvPr id="84" name="Text Box 4"/>
          <p:cNvSpPr txBox="1">
            <a:spLocks noChangeArrowheads="1"/>
          </p:cNvSpPr>
          <p:nvPr/>
        </p:nvSpPr>
        <p:spPr bwMode="auto">
          <a:xfrm>
            <a:off x="6214892" y="5410200"/>
            <a:ext cx="282160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The gradient of any vertical line is undefined</a:t>
            </a:r>
            <a:endParaRPr lang="en-GB" dirty="0"/>
          </a:p>
        </p:txBody>
      </p:sp>
      <p:sp>
        <p:nvSpPr>
          <p:cNvPr id="85" name="Text Box 4"/>
          <p:cNvSpPr txBox="1">
            <a:spLocks noChangeArrowheads="1"/>
          </p:cNvSpPr>
          <p:nvPr/>
        </p:nvSpPr>
        <p:spPr bwMode="auto">
          <a:xfrm>
            <a:off x="303213" y="2995667"/>
            <a:ext cx="35365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First we pick two points. </a:t>
            </a:r>
            <a:endParaRPr lang="en-GB" dirty="0"/>
          </a:p>
        </p:txBody>
      </p:sp>
      <p:sp>
        <p:nvSpPr>
          <p:cNvPr id="86" name="Text Box 4"/>
          <p:cNvSpPr txBox="1">
            <a:spLocks noChangeArrowheads="1"/>
          </p:cNvSpPr>
          <p:nvPr/>
        </p:nvSpPr>
        <p:spPr bwMode="auto">
          <a:xfrm>
            <a:off x="300252" y="3663485"/>
            <a:ext cx="394137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Find the vertical distance between the points. </a:t>
            </a:r>
            <a:endParaRPr lang="en-GB" dirty="0"/>
          </a:p>
        </p:txBody>
      </p:sp>
      <p:sp>
        <p:nvSpPr>
          <p:cNvPr id="87" name="Text Box 4"/>
          <p:cNvSpPr txBox="1">
            <a:spLocks noChangeArrowheads="1"/>
          </p:cNvSpPr>
          <p:nvPr/>
        </p:nvSpPr>
        <p:spPr bwMode="auto">
          <a:xfrm>
            <a:off x="303154" y="4613592"/>
            <a:ext cx="394137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Find the horizontal distance between the points. </a:t>
            </a:r>
            <a:endParaRPr lang="en-GB" dirty="0"/>
          </a:p>
        </p:txBody>
      </p:sp>
      <p:sp>
        <p:nvSpPr>
          <p:cNvPr id="92" name="Rectangle 91">
            <a:hlinkClick r:id="rId2"/>
            <a:extLst>
              <a:ext uri="{FF2B5EF4-FFF2-40B4-BE49-F238E27FC236}">
                <a16:creationId xmlns:a16="http://schemas.microsoft.com/office/drawing/2014/main" id="{182B1F5B-C991-4D5B-BB84-0ED1E3A0CA2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Rectangle 99">
            <a:hlinkClick r:id="rId2"/>
            <a:extLst>
              <a:ext uri="{FF2B5EF4-FFF2-40B4-BE49-F238E27FC236}">
                <a16:creationId xmlns:a16="http://schemas.microsoft.com/office/drawing/2014/main" id="{0742CFE5-5ACE-4DF6-8921-051199C6751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949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88" grpId="0"/>
      <p:bldP spid="90" grpId="0" animBg="1"/>
      <p:bldP spid="91" grpId="0"/>
      <p:bldP spid="93" grpId="0" animBg="1"/>
      <p:bldP spid="94" grpId="0" animBg="1"/>
      <p:bldP spid="95" grpId="0"/>
      <p:bldP spid="96" grpId="0"/>
      <p:bldP spid="97" grpId="0"/>
      <p:bldP spid="99" grpId="0"/>
      <p:bldP spid="89" grpId="0" animBg="1"/>
      <p:bldP spid="83" grpId="0"/>
      <p:bldP spid="84" grpId="0"/>
      <p:bldP spid="85" grpId="0"/>
      <p:bldP spid="86" grpId="0"/>
      <p:bldP spid="8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4437795" y="2636912"/>
            <a:ext cx="4454685" cy="2978233"/>
            <a:chOff x="2083187" y="2419268"/>
            <a:chExt cx="4454685" cy="2978233"/>
          </a:xfrm>
        </p:grpSpPr>
        <p:sp>
          <p:nvSpPr>
            <p:cNvPr id="5" name="Rectangle 11"/>
            <p:cNvSpPr>
              <a:spLocks noChangeArrowheads="1"/>
            </p:cNvSpPr>
            <p:nvPr/>
          </p:nvSpPr>
          <p:spPr bwMode="auto">
            <a:xfrm>
              <a:off x="2577059" y="2921000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6" name="Rectangle 12"/>
            <p:cNvSpPr>
              <a:spLocks noChangeArrowheads="1"/>
            </p:cNvSpPr>
            <p:nvPr/>
          </p:nvSpPr>
          <p:spPr bwMode="auto">
            <a:xfrm>
              <a:off x="3072359" y="2921000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7" name="Rectangle 13"/>
            <p:cNvSpPr>
              <a:spLocks noChangeArrowheads="1"/>
            </p:cNvSpPr>
            <p:nvPr/>
          </p:nvSpPr>
          <p:spPr bwMode="auto">
            <a:xfrm>
              <a:off x="3567659" y="2921000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8" name="Rectangle 14"/>
            <p:cNvSpPr>
              <a:spLocks noChangeArrowheads="1"/>
            </p:cNvSpPr>
            <p:nvPr/>
          </p:nvSpPr>
          <p:spPr bwMode="auto">
            <a:xfrm>
              <a:off x="4062959" y="2921000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9" name="Rectangle 15"/>
            <p:cNvSpPr>
              <a:spLocks noChangeArrowheads="1"/>
            </p:cNvSpPr>
            <p:nvPr/>
          </p:nvSpPr>
          <p:spPr bwMode="auto">
            <a:xfrm>
              <a:off x="4558259" y="2921000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10" name="Rectangle 16"/>
            <p:cNvSpPr>
              <a:spLocks noChangeArrowheads="1"/>
            </p:cNvSpPr>
            <p:nvPr/>
          </p:nvSpPr>
          <p:spPr bwMode="auto">
            <a:xfrm>
              <a:off x="5053559" y="2921000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11" name="Rectangle 17"/>
            <p:cNvSpPr>
              <a:spLocks noChangeArrowheads="1"/>
            </p:cNvSpPr>
            <p:nvPr/>
          </p:nvSpPr>
          <p:spPr bwMode="auto">
            <a:xfrm>
              <a:off x="5548859" y="2921000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12" name="Rectangle 18"/>
            <p:cNvSpPr>
              <a:spLocks noChangeArrowheads="1"/>
            </p:cNvSpPr>
            <p:nvPr/>
          </p:nvSpPr>
          <p:spPr bwMode="auto">
            <a:xfrm>
              <a:off x="6044159" y="2921000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13" name="Rectangle 19"/>
            <p:cNvSpPr>
              <a:spLocks noChangeArrowheads="1"/>
            </p:cNvSpPr>
            <p:nvPr/>
          </p:nvSpPr>
          <p:spPr bwMode="auto">
            <a:xfrm>
              <a:off x="2577059" y="34194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14" name="Rectangle 20"/>
            <p:cNvSpPr>
              <a:spLocks noChangeArrowheads="1"/>
            </p:cNvSpPr>
            <p:nvPr/>
          </p:nvSpPr>
          <p:spPr bwMode="auto">
            <a:xfrm>
              <a:off x="3070771" y="34194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15" name="Rectangle 21"/>
            <p:cNvSpPr>
              <a:spLocks noChangeArrowheads="1"/>
            </p:cNvSpPr>
            <p:nvPr/>
          </p:nvSpPr>
          <p:spPr bwMode="auto">
            <a:xfrm>
              <a:off x="2577059" y="39131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16" name="Rectangle 22"/>
            <p:cNvSpPr>
              <a:spLocks noChangeArrowheads="1"/>
            </p:cNvSpPr>
            <p:nvPr/>
          </p:nvSpPr>
          <p:spPr bwMode="auto">
            <a:xfrm>
              <a:off x="3070771" y="39131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17" name="Rectangle 23"/>
            <p:cNvSpPr>
              <a:spLocks noChangeArrowheads="1"/>
            </p:cNvSpPr>
            <p:nvPr/>
          </p:nvSpPr>
          <p:spPr bwMode="auto">
            <a:xfrm>
              <a:off x="3567659" y="34194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18" name="Rectangle 24"/>
            <p:cNvSpPr>
              <a:spLocks noChangeArrowheads="1"/>
            </p:cNvSpPr>
            <p:nvPr/>
          </p:nvSpPr>
          <p:spPr bwMode="auto">
            <a:xfrm>
              <a:off x="4061371" y="34194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19" name="Rectangle 25"/>
            <p:cNvSpPr>
              <a:spLocks noChangeArrowheads="1"/>
            </p:cNvSpPr>
            <p:nvPr/>
          </p:nvSpPr>
          <p:spPr bwMode="auto">
            <a:xfrm>
              <a:off x="3567659" y="39131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20" name="Rectangle 26"/>
            <p:cNvSpPr>
              <a:spLocks noChangeArrowheads="1"/>
            </p:cNvSpPr>
            <p:nvPr/>
          </p:nvSpPr>
          <p:spPr bwMode="auto">
            <a:xfrm>
              <a:off x="4061371" y="39131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21" name="Rectangle 27"/>
            <p:cNvSpPr>
              <a:spLocks noChangeArrowheads="1"/>
            </p:cNvSpPr>
            <p:nvPr/>
          </p:nvSpPr>
          <p:spPr bwMode="auto">
            <a:xfrm>
              <a:off x="2577059" y="44100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22" name="Rectangle 28"/>
            <p:cNvSpPr>
              <a:spLocks noChangeArrowheads="1"/>
            </p:cNvSpPr>
            <p:nvPr/>
          </p:nvSpPr>
          <p:spPr bwMode="auto">
            <a:xfrm>
              <a:off x="3070771" y="44100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23" name="Rectangle 29"/>
            <p:cNvSpPr>
              <a:spLocks noChangeArrowheads="1"/>
            </p:cNvSpPr>
            <p:nvPr/>
          </p:nvSpPr>
          <p:spPr bwMode="auto">
            <a:xfrm>
              <a:off x="2577059" y="49037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24" name="Rectangle 30"/>
            <p:cNvSpPr>
              <a:spLocks noChangeArrowheads="1"/>
            </p:cNvSpPr>
            <p:nvPr/>
          </p:nvSpPr>
          <p:spPr bwMode="auto">
            <a:xfrm>
              <a:off x="3070771" y="49037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25" name="Rectangle 31"/>
            <p:cNvSpPr>
              <a:spLocks noChangeArrowheads="1"/>
            </p:cNvSpPr>
            <p:nvPr/>
          </p:nvSpPr>
          <p:spPr bwMode="auto">
            <a:xfrm>
              <a:off x="3567659" y="44100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26" name="Rectangle 32"/>
            <p:cNvSpPr>
              <a:spLocks noChangeArrowheads="1"/>
            </p:cNvSpPr>
            <p:nvPr/>
          </p:nvSpPr>
          <p:spPr bwMode="auto">
            <a:xfrm>
              <a:off x="4061371" y="44100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27" name="Rectangle 33"/>
            <p:cNvSpPr>
              <a:spLocks noChangeArrowheads="1"/>
            </p:cNvSpPr>
            <p:nvPr/>
          </p:nvSpPr>
          <p:spPr bwMode="auto">
            <a:xfrm>
              <a:off x="3567659" y="49037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28" name="Rectangle 34"/>
            <p:cNvSpPr>
              <a:spLocks noChangeArrowheads="1"/>
            </p:cNvSpPr>
            <p:nvPr/>
          </p:nvSpPr>
          <p:spPr bwMode="auto">
            <a:xfrm>
              <a:off x="4061371" y="49037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29" name="Rectangle 35"/>
            <p:cNvSpPr>
              <a:spLocks noChangeArrowheads="1"/>
            </p:cNvSpPr>
            <p:nvPr/>
          </p:nvSpPr>
          <p:spPr bwMode="auto">
            <a:xfrm>
              <a:off x="4559846" y="34194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30" name="Rectangle 36"/>
            <p:cNvSpPr>
              <a:spLocks noChangeArrowheads="1"/>
            </p:cNvSpPr>
            <p:nvPr/>
          </p:nvSpPr>
          <p:spPr bwMode="auto">
            <a:xfrm>
              <a:off x="5053559" y="34194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31" name="Rectangle 37"/>
            <p:cNvSpPr>
              <a:spLocks noChangeArrowheads="1"/>
            </p:cNvSpPr>
            <p:nvPr/>
          </p:nvSpPr>
          <p:spPr bwMode="auto">
            <a:xfrm>
              <a:off x="4559846" y="39131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32" name="Rectangle 38"/>
            <p:cNvSpPr>
              <a:spLocks noChangeArrowheads="1"/>
            </p:cNvSpPr>
            <p:nvPr/>
          </p:nvSpPr>
          <p:spPr bwMode="auto">
            <a:xfrm>
              <a:off x="5053559" y="39131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33" name="Rectangle 39"/>
            <p:cNvSpPr>
              <a:spLocks noChangeArrowheads="1"/>
            </p:cNvSpPr>
            <p:nvPr/>
          </p:nvSpPr>
          <p:spPr bwMode="auto">
            <a:xfrm>
              <a:off x="5550446" y="34194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34" name="Rectangle 40"/>
            <p:cNvSpPr>
              <a:spLocks noChangeArrowheads="1"/>
            </p:cNvSpPr>
            <p:nvPr/>
          </p:nvSpPr>
          <p:spPr bwMode="auto">
            <a:xfrm>
              <a:off x="6044159" y="34194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35" name="Rectangle 41"/>
            <p:cNvSpPr>
              <a:spLocks noChangeArrowheads="1"/>
            </p:cNvSpPr>
            <p:nvPr/>
          </p:nvSpPr>
          <p:spPr bwMode="auto">
            <a:xfrm>
              <a:off x="5550446" y="39131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36" name="Rectangle 42"/>
            <p:cNvSpPr>
              <a:spLocks noChangeArrowheads="1"/>
            </p:cNvSpPr>
            <p:nvPr/>
          </p:nvSpPr>
          <p:spPr bwMode="auto">
            <a:xfrm>
              <a:off x="6044159" y="39131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37" name="Rectangle 43"/>
            <p:cNvSpPr>
              <a:spLocks noChangeArrowheads="1"/>
            </p:cNvSpPr>
            <p:nvPr/>
          </p:nvSpPr>
          <p:spPr bwMode="auto">
            <a:xfrm>
              <a:off x="4559846" y="44100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38" name="Rectangle 44"/>
            <p:cNvSpPr>
              <a:spLocks noChangeArrowheads="1"/>
            </p:cNvSpPr>
            <p:nvPr/>
          </p:nvSpPr>
          <p:spPr bwMode="auto">
            <a:xfrm>
              <a:off x="5053559" y="44100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39" name="Rectangle 45"/>
            <p:cNvSpPr>
              <a:spLocks noChangeArrowheads="1"/>
            </p:cNvSpPr>
            <p:nvPr/>
          </p:nvSpPr>
          <p:spPr bwMode="auto">
            <a:xfrm>
              <a:off x="4559846" y="49037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40" name="Rectangle 46"/>
            <p:cNvSpPr>
              <a:spLocks noChangeArrowheads="1"/>
            </p:cNvSpPr>
            <p:nvPr/>
          </p:nvSpPr>
          <p:spPr bwMode="auto">
            <a:xfrm>
              <a:off x="5053559" y="49037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41" name="Rectangle 47"/>
            <p:cNvSpPr>
              <a:spLocks noChangeArrowheads="1"/>
            </p:cNvSpPr>
            <p:nvPr/>
          </p:nvSpPr>
          <p:spPr bwMode="auto">
            <a:xfrm>
              <a:off x="5550446" y="44100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42" name="Rectangle 48"/>
            <p:cNvSpPr>
              <a:spLocks noChangeArrowheads="1"/>
            </p:cNvSpPr>
            <p:nvPr/>
          </p:nvSpPr>
          <p:spPr bwMode="auto">
            <a:xfrm>
              <a:off x="6044159" y="44100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43" name="Rectangle 49"/>
            <p:cNvSpPr>
              <a:spLocks noChangeArrowheads="1"/>
            </p:cNvSpPr>
            <p:nvPr/>
          </p:nvSpPr>
          <p:spPr bwMode="auto">
            <a:xfrm>
              <a:off x="5550446" y="49037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44" name="Rectangle 50"/>
            <p:cNvSpPr>
              <a:spLocks noChangeArrowheads="1"/>
            </p:cNvSpPr>
            <p:nvPr/>
          </p:nvSpPr>
          <p:spPr bwMode="auto">
            <a:xfrm>
              <a:off x="6044159" y="49037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66" name="Rectangle 11"/>
            <p:cNvSpPr>
              <a:spLocks noChangeArrowheads="1"/>
            </p:cNvSpPr>
            <p:nvPr/>
          </p:nvSpPr>
          <p:spPr bwMode="auto">
            <a:xfrm>
              <a:off x="2570949" y="241926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67" name="Rectangle 12"/>
            <p:cNvSpPr>
              <a:spLocks noChangeArrowheads="1"/>
            </p:cNvSpPr>
            <p:nvPr/>
          </p:nvSpPr>
          <p:spPr bwMode="auto">
            <a:xfrm>
              <a:off x="3066249" y="241926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68" name="Rectangle 13"/>
            <p:cNvSpPr>
              <a:spLocks noChangeArrowheads="1"/>
            </p:cNvSpPr>
            <p:nvPr/>
          </p:nvSpPr>
          <p:spPr bwMode="auto">
            <a:xfrm>
              <a:off x="3561549" y="241926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69" name="Rectangle 14"/>
            <p:cNvSpPr>
              <a:spLocks noChangeArrowheads="1"/>
            </p:cNvSpPr>
            <p:nvPr/>
          </p:nvSpPr>
          <p:spPr bwMode="auto">
            <a:xfrm>
              <a:off x="4056849" y="241926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70" name="Rectangle 15"/>
            <p:cNvSpPr>
              <a:spLocks noChangeArrowheads="1"/>
            </p:cNvSpPr>
            <p:nvPr/>
          </p:nvSpPr>
          <p:spPr bwMode="auto">
            <a:xfrm>
              <a:off x="4552149" y="241926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71" name="Rectangle 16"/>
            <p:cNvSpPr>
              <a:spLocks noChangeArrowheads="1"/>
            </p:cNvSpPr>
            <p:nvPr/>
          </p:nvSpPr>
          <p:spPr bwMode="auto">
            <a:xfrm>
              <a:off x="5047449" y="241926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72" name="Rectangle 17"/>
            <p:cNvSpPr>
              <a:spLocks noChangeArrowheads="1"/>
            </p:cNvSpPr>
            <p:nvPr/>
          </p:nvSpPr>
          <p:spPr bwMode="auto">
            <a:xfrm>
              <a:off x="5542749" y="241926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73" name="Rectangle 18"/>
            <p:cNvSpPr>
              <a:spLocks noChangeArrowheads="1"/>
            </p:cNvSpPr>
            <p:nvPr/>
          </p:nvSpPr>
          <p:spPr bwMode="auto">
            <a:xfrm>
              <a:off x="6038049" y="241926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74" name="Rectangle 11"/>
            <p:cNvSpPr>
              <a:spLocks noChangeArrowheads="1"/>
            </p:cNvSpPr>
            <p:nvPr/>
          </p:nvSpPr>
          <p:spPr bwMode="auto">
            <a:xfrm>
              <a:off x="2089297" y="2921000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75" name="Rectangle 19"/>
            <p:cNvSpPr>
              <a:spLocks noChangeArrowheads="1"/>
            </p:cNvSpPr>
            <p:nvPr/>
          </p:nvSpPr>
          <p:spPr bwMode="auto">
            <a:xfrm>
              <a:off x="2089297" y="34194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76" name="Rectangle 21"/>
            <p:cNvSpPr>
              <a:spLocks noChangeArrowheads="1"/>
            </p:cNvSpPr>
            <p:nvPr/>
          </p:nvSpPr>
          <p:spPr bwMode="auto">
            <a:xfrm>
              <a:off x="2089297" y="39131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77" name="Rectangle 27"/>
            <p:cNvSpPr>
              <a:spLocks noChangeArrowheads="1"/>
            </p:cNvSpPr>
            <p:nvPr/>
          </p:nvSpPr>
          <p:spPr bwMode="auto">
            <a:xfrm>
              <a:off x="2089297" y="4410075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78" name="Rectangle 29"/>
            <p:cNvSpPr>
              <a:spLocks noChangeArrowheads="1"/>
            </p:cNvSpPr>
            <p:nvPr/>
          </p:nvSpPr>
          <p:spPr bwMode="auto">
            <a:xfrm>
              <a:off x="2089297" y="490378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  <p:sp>
          <p:nvSpPr>
            <p:cNvPr id="79" name="Rectangle 11"/>
            <p:cNvSpPr>
              <a:spLocks noChangeArrowheads="1"/>
            </p:cNvSpPr>
            <p:nvPr/>
          </p:nvSpPr>
          <p:spPr bwMode="auto">
            <a:xfrm>
              <a:off x="2083187" y="2419268"/>
              <a:ext cx="493713" cy="4937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D0E8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ZA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-27384"/>
            <a:ext cx="8229600" cy="849313"/>
          </a:xfrm>
        </p:spPr>
        <p:txBody>
          <a:bodyPr/>
          <a:lstStyle/>
          <a:p>
            <a:r>
              <a:rPr lang="en-GB" dirty="0"/>
              <a:t>Gradient</a:t>
            </a:r>
          </a:p>
        </p:txBody>
      </p:sp>
      <p:sp>
        <p:nvSpPr>
          <p:cNvPr id="64" name="Text Box 4"/>
          <p:cNvSpPr txBox="1">
            <a:spLocks noChangeArrowheads="1"/>
          </p:cNvSpPr>
          <p:nvPr/>
        </p:nvSpPr>
        <p:spPr bwMode="auto">
          <a:xfrm>
            <a:off x="303213" y="692696"/>
            <a:ext cx="8248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The </a:t>
            </a:r>
            <a:r>
              <a:rPr lang="en-US" b="1" dirty="0">
                <a:solidFill>
                  <a:srgbClr val="FF6600"/>
                </a:solidFill>
              </a:rPr>
              <a:t>gradient</a:t>
            </a:r>
            <a:r>
              <a:rPr lang="en-US" dirty="0"/>
              <a:t> of a line is a measure of how steep the line is.</a:t>
            </a:r>
            <a:endParaRPr lang="en-GB" dirty="0"/>
          </a:p>
        </p:txBody>
      </p:sp>
      <p:sp>
        <p:nvSpPr>
          <p:cNvPr id="65" name="Line 37"/>
          <p:cNvSpPr>
            <a:spLocks noChangeShapeType="1"/>
          </p:cNvSpPr>
          <p:nvPr/>
        </p:nvSpPr>
        <p:spPr bwMode="auto">
          <a:xfrm flipH="1">
            <a:off x="5229880" y="3884954"/>
            <a:ext cx="3024338" cy="967173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1" name="Text Box 4"/>
          <p:cNvSpPr txBox="1">
            <a:spLocks noChangeArrowheads="1"/>
          </p:cNvSpPr>
          <p:nvPr/>
        </p:nvSpPr>
        <p:spPr bwMode="auto">
          <a:xfrm>
            <a:off x="303213" y="1256422"/>
            <a:ext cx="873328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The </a:t>
            </a:r>
            <a:r>
              <a:rPr lang="en-US" b="1" dirty="0">
                <a:solidFill>
                  <a:srgbClr val="FF6600"/>
                </a:solidFill>
              </a:rPr>
              <a:t>gradient</a:t>
            </a:r>
            <a:r>
              <a:rPr lang="en-US" dirty="0"/>
              <a:t> is a comparison between vertical and horizontal movement.</a:t>
            </a:r>
            <a:endParaRPr lang="en-GB" dirty="0"/>
          </a:p>
        </p:txBody>
      </p:sp>
      <p:sp>
        <p:nvSpPr>
          <p:cNvPr id="82" name="Text Box 4"/>
          <p:cNvSpPr txBox="1">
            <a:spLocks noChangeArrowheads="1"/>
          </p:cNvSpPr>
          <p:nvPr/>
        </p:nvSpPr>
        <p:spPr bwMode="auto">
          <a:xfrm>
            <a:off x="303213" y="2127106"/>
            <a:ext cx="50802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Draw a line segment with gradient  </a:t>
            </a:r>
            <a:endParaRPr lang="en-GB" dirty="0"/>
          </a:p>
        </p:txBody>
      </p:sp>
      <p:sp>
        <p:nvSpPr>
          <p:cNvPr id="88" name="Rectangle 28"/>
          <p:cNvSpPr>
            <a:spLocks noChangeArrowheads="1"/>
          </p:cNvSpPr>
          <p:nvPr/>
        </p:nvSpPr>
        <p:spPr bwMode="auto">
          <a:xfrm>
            <a:off x="5511157" y="4180816"/>
            <a:ext cx="32733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1</a:t>
            </a:r>
            <a:endParaRPr lang="en-GB" sz="2000" baseline="-25000" dirty="0"/>
          </a:p>
        </p:txBody>
      </p:sp>
      <p:sp>
        <p:nvSpPr>
          <p:cNvPr id="89" name="Line 29"/>
          <p:cNvSpPr>
            <a:spLocks noChangeShapeType="1"/>
          </p:cNvSpPr>
          <p:nvPr/>
        </p:nvSpPr>
        <p:spPr bwMode="auto">
          <a:xfrm>
            <a:off x="5914570" y="4136631"/>
            <a:ext cx="1463040" cy="0"/>
          </a:xfrm>
          <a:prstGeom prst="line">
            <a:avLst/>
          </a:prstGeom>
          <a:noFill/>
          <a:ln w="28575">
            <a:solidFill>
              <a:srgbClr val="0000FF"/>
            </a:solidFill>
            <a:prstDash val="sysDot"/>
            <a:round/>
            <a:headEnd type="none"/>
            <a:tailEnd type="stealth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0" name="Line 30"/>
          <p:cNvSpPr>
            <a:spLocks noChangeShapeType="1"/>
          </p:cNvSpPr>
          <p:nvPr/>
        </p:nvSpPr>
        <p:spPr bwMode="auto">
          <a:xfrm>
            <a:off x="5914570" y="4108264"/>
            <a:ext cx="0" cy="548640"/>
          </a:xfrm>
          <a:prstGeom prst="line">
            <a:avLst/>
          </a:prstGeom>
          <a:noFill/>
          <a:ln w="28575">
            <a:solidFill>
              <a:srgbClr val="0000FF"/>
            </a:solidFill>
            <a:prstDash val="sysDot"/>
            <a:round/>
            <a:headEnd type="stealth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1" name="Rectangle 37"/>
          <p:cNvSpPr>
            <a:spLocks noChangeArrowheads="1"/>
          </p:cNvSpPr>
          <p:nvPr/>
        </p:nvSpPr>
        <p:spPr bwMode="auto">
          <a:xfrm>
            <a:off x="6512470" y="3723334"/>
            <a:ext cx="32733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3</a:t>
            </a:r>
            <a:endParaRPr lang="en-GB" sz="2000" baseline="-25000" dirty="0"/>
          </a:p>
        </p:txBody>
      </p:sp>
      <p:sp>
        <p:nvSpPr>
          <p:cNvPr id="93" name="Oval 33"/>
          <p:cNvSpPr>
            <a:spLocks noChangeArrowheads="1"/>
          </p:cNvSpPr>
          <p:nvPr/>
        </p:nvSpPr>
        <p:spPr bwMode="auto">
          <a:xfrm>
            <a:off x="5888998" y="4582291"/>
            <a:ext cx="74613" cy="74613"/>
          </a:xfrm>
          <a:prstGeom prst="ellipse">
            <a:avLst/>
          </a:prstGeom>
          <a:solidFill>
            <a:srgbClr val="FFBC8F"/>
          </a:solidFill>
          <a:ln w="19050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ZA"/>
          </a:p>
        </p:txBody>
      </p:sp>
      <p:sp>
        <p:nvSpPr>
          <p:cNvPr id="94" name="Oval 33"/>
          <p:cNvSpPr>
            <a:spLocks noChangeArrowheads="1"/>
          </p:cNvSpPr>
          <p:nvPr/>
        </p:nvSpPr>
        <p:spPr bwMode="auto">
          <a:xfrm>
            <a:off x="7356454" y="4101763"/>
            <a:ext cx="74613" cy="74613"/>
          </a:xfrm>
          <a:prstGeom prst="ellipse">
            <a:avLst/>
          </a:prstGeom>
          <a:solidFill>
            <a:srgbClr val="FFBC8F"/>
          </a:solidFill>
          <a:ln w="19050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ZA"/>
          </a:p>
        </p:txBody>
      </p:sp>
      <p:sp>
        <p:nvSpPr>
          <p:cNvPr id="83" name="Rectangle 28"/>
          <p:cNvSpPr>
            <a:spLocks noChangeArrowheads="1"/>
          </p:cNvSpPr>
          <p:nvPr/>
        </p:nvSpPr>
        <p:spPr bwMode="auto">
          <a:xfrm>
            <a:off x="5210768" y="2036714"/>
            <a:ext cx="32733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1</a:t>
            </a:r>
            <a:endParaRPr lang="en-GB" sz="2000" baseline="-25000" dirty="0"/>
          </a:p>
        </p:txBody>
      </p:sp>
      <p:sp>
        <p:nvSpPr>
          <p:cNvPr id="84" name="Rectangle 28"/>
          <p:cNvSpPr>
            <a:spLocks noChangeArrowheads="1"/>
          </p:cNvSpPr>
          <p:nvPr/>
        </p:nvSpPr>
        <p:spPr bwMode="auto">
          <a:xfrm>
            <a:off x="5210768" y="2329201"/>
            <a:ext cx="32733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3</a:t>
            </a:r>
            <a:endParaRPr lang="en-GB" sz="2000" baseline="-25000" dirty="0"/>
          </a:p>
        </p:txBody>
      </p:sp>
      <p:cxnSp>
        <p:nvCxnSpPr>
          <p:cNvPr id="85" name="Straight Connector 84"/>
          <p:cNvCxnSpPr/>
          <p:nvPr/>
        </p:nvCxnSpPr>
        <p:spPr>
          <a:xfrm>
            <a:off x="5262363" y="2370145"/>
            <a:ext cx="248443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 Box 4"/>
          <p:cNvSpPr txBox="1">
            <a:spLocks noChangeArrowheads="1"/>
          </p:cNvSpPr>
          <p:nvPr/>
        </p:nvSpPr>
        <p:spPr bwMode="auto">
          <a:xfrm>
            <a:off x="303213" y="2780928"/>
            <a:ext cx="33666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First we plot one point. </a:t>
            </a:r>
            <a:endParaRPr lang="en-GB" dirty="0"/>
          </a:p>
        </p:txBody>
      </p:sp>
      <p:sp>
        <p:nvSpPr>
          <p:cNvPr id="87" name="Text Box 4"/>
          <p:cNvSpPr txBox="1">
            <a:spLocks noChangeArrowheads="1"/>
          </p:cNvSpPr>
          <p:nvPr/>
        </p:nvSpPr>
        <p:spPr bwMode="auto">
          <a:xfrm>
            <a:off x="300251" y="3284984"/>
            <a:ext cx="421554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Measure the vertical distance from the numerator</a:t>
            </a:r>
            <a:endParaRPr lang="en-GB" dirty="0"/>
          </a:p>
        </p:txBody>
      </p:sp>
      <p:sp>
        <p:nvSpPr>
          <p:cNvPr id="92" name="Text Box 4"/>
          <p:cNvSpPr txBox="1">
            <a:spLocks noChangeArrowheads="1"/>
          </p:cNvSpPr>
          <p:nvPr/>
        </p:nvSpPr>
        <p:spPr bwMode="auto">
          <a:xfrm>
            <a:off x="303154" y="4221088"/>
            <a:ext cx="417138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Measure the horizontal distance from the denominator</a:t>
            </a:r>
            <a:endParaRPr lang="en-GB" dirty="0"/>
          </a:p>
        </p:txBody>
      </p:sp>
      <p:sp>
        <p:nvSpPr>
          <p:cNvPr id="95" name="Text Box 4"/>
          <p:cNvSpPr txBox="1">
            <a:spLocks noChangeArrowheads="1"/>
          </p:cNvSpPr>
          <p:nvPr/>
        </p:nvSpPr>
        <p:spPr bwMode="auto">
          <a:xfrm>
            <a:off x="300251" y="5508243"/>
            <a:ext cx="43781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Now we plot the second point. </a:t>
            </a:r>
            <a:endParaRPr lang="en-GB" dirty="0"/>
          </a:p>
        </p:txBody>
      </p:sp>
      <p:sp>
        <p:nvSpPr>
          <p:cNvPr id="96" name="Text Box 4"/>
          <p:cNvSpPr txBox="1">
            <a:spLocks noChangeArrowheads="1"/>
          </p:cNvSpPr>
          <p:nvPr/>
        </p:nvSpPr>
        <p:spPr bwMode="auto">
          <a:xfrm>
            <a:off x="300251" y="6056734"/>
            <a:ext cx="82516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Draw a line passing through the two points. </a:t>
            </a:r>
            <a:endParaRPr lang="en-GB" dirty="0"/>
          </a:p>
        </p:txBody>
      </p:sp>
      <p:sp>
        <p:nvSpPr>
          <p:cNvPr id="97" name="Rectangle 96">
            <a:hlinkClick r:id="rId2"/>
            <a:extLst>
              <a:ext uri="{FF2B5EF4-FFF2-40B4-BE49-F238E27FC236}">
                <a16:creationId xmlns:a16="http://schemas.microsoft.com/office/drawing/2014/main" id="{4BD10EC6-D515-4C96-B29E-830A52A99F5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Rectangle 97">
            <a:hlinkClick r:id="rId2"/>
            <a:extLst>
              <a:ext uri="{FF2B5EF4-FFF2-40B4-BE49-F238E27FC236}">
                <a16:creationId xmlns:a16="http://schemas.microsoft.com/office/drawing/2014/main" id="{92F20E14-9945-4D78-A45E-AA655D91B01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1044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88" grpId="0"/>
      <p:bldP spid="89" grpId="0" animBg="1"/>
      <p:bldP spid="90" grpId="0" animBg="1"/>
      <p:bldP spid="91" grpId="0"/>
      <p:bldP spid="93" grpId="0" animBg="1"/>
      <p:bldP spid="94" grpId="0" animBg="1"/>
      <p:bldP spid="86" grpId="0"/>
      <p:bldP spid="87" grpId="0"/>
      <p:bldP spid="92" grpId="0"/>
      <p:bldP spid="95" grpId="0"/>
      <p:bldP spid="9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4624"/>
            <a:ext cx="8229600" cy="849313"/>
          </a:xfrm>
        </p:spPr>
        <p:txBody>
          <a:bodyPr/>
          <a:lstStyle/>
          <a:p>
            <a:r>
              <a:rPr lang="en-GB" dirty="0"/>
              <a:t>The gradient formula</a:t>
            </a:r>
          </a:p>
        </p:txBody>
      </p:sp>
      <p:sp>
        <p:nvSpPr>
          <p:cNvPr id="64" name="Text Box 4"/>
          <p:cNvSpPr txBox="1">
            <a:spLocks noChangeArrowheads="1"/>
          </p:cNvSpPr>
          <p:nvPr/>
        </p:nvSpPr>
        <p:spPr bwMode="auto">
          <a:xfrm>
            <a:off x="303213" y="836712"/>
            <a:ext cx="64988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If we want to calculate the gradient of any line.</a:t>
            </a:r>
            <a:endParaRPr lang="en-GB" dirty="0"/>
          </a:p>
        </p:txBody>
      </p:sp>
      <p:sp>
        <p:nvSpPr>
          <p:cNvPr id="65" name="Line 37"/>
          <p:cNvSpPr>
            <a:spLocks noChangeShapeType="1"/>
          </p:cNvSpPr>
          <p:nvPr/>
        </p:nvSpPr>
        <p:spPr bwMode="auto">
          <a:xfrm flipV="1">
            <a:off x="3098445" y="3003470"/>
            <a:ext cx="2717109" cy="1793682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1" name="Text Box 4"/>
          <p:cNvSpPr txBox="1">
            <a:spLocks noChangeArrowheads="1"/>
          </p:cNvSpPr>
          <p:nvPr/>
        </p:nvSpPr>
        <p:spPr bwMode="auto">
          <a:xfrm>
            <a:off x="357125" y="1331165"/>
            <a:ext cx="45029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We need two points on the line. </a:t>
            </a:r>
            <a:endParaRPr lang="en-GB" dirty="0"/>
          </a:p>
        </p:txBody>
      </p:sp>
      <p:sp>
        <p:nvSpPr>
          <p:cNvPr id="82" name="Text Box 4"/>
          <p:cNvSpPr txBox="1">
            <a:spLocks noChangeArrowheads="1"/>
          </p:cNvSpPr>
          <p:nvPr/>
        </p:nvSpPr>
        <p:spPr bwMode="auto">
          <a:xfrm>
            <a:off x="303213" y="2271122"/>
            <a:ext cx="42370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Find the gradient of this line. </a:t>
            </a:r>
            <a:endParaRPr lang="en-GB" dirty="0"/>
          </a:p>
        </p:txBody>
      </p:sp>
      <p:sp>
        <p:nvSpPr>
          <p:cNvPr id="88" name="Rectangle 28"/>
          <p:cNvSpPr>
            <a:spLocks noChangeArrowheads="1"/>
          </p:cNvSpPr>
          <p:nvPr/>
        </p:nvSpPr>
        <p:spPr bwMode="auto">
          <a:xfrm>
            <a:off x="3781769" y="4311816"/>
            <a:ext cx="3561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A</a:t>
            </a:r>
            <a:endParaRPr lang="en-GB" sz="2000" baseline="-25000" dirty="0"/>
          </a:p>
        </p:txBody>
      </p:sp>
      <p:sp>
        <p:nvSpPr>
          <p:cNvPr id="89" name="Line 29"/>
          <p:cNvSpPr>
            <a:spLocks noChangeShapeType="1"/>
          </p:cNvSpPr>
          <p:nvPr/>
        </p:nvSpPr>
        <p:spPr bwMode="auto">
          <a:xfrm>
            <a:off x="3908211" y="3308512"/>
            <a:ext cx="1463040" cy="0"/>
          </a:xfrm>
          <a:prstGeom prst="line">
            <a:avLst/>
          </a:prstGeom>
          <a:noFill/>
          <a:ln w="28575">
            <a:solidFill>
              <a:srgbClr val="0000FF"/>
            </a:solidFill>
            <a:prstDash val="sysDot"/>
            <a:round/>
            <a:headEnd/>
            <a:tailEnd type="stealth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0" name="Line 30"/>
          <p:cNvSpPr>
            <a:spLocks noChangeShapeType="1"/>
          </p:cNvSpPr>
          <p:nvPr/>
        </p:nvSpPr>
        <p:spPr bwMode="auto">
          <a:xfrm>
            <a:off x="3892864" y="3262104"/>
            <a:ext cx="0" cy="1005840"/>
          </a:xfrm>
          <a:prstGeom prst="line">
            <a:avLst/>
          </a:prstGeom>
          <a:noFill/>
          <a:ln w="28575">
            <a:solidFill>
              <a:srgbClr val="0000FF"/>
            </a:solidFill>
            <a:prstDash val="sysDot"/>
            <a:round/>
            <a:headEnd type="stealth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1" name="Rectangle 37"/>
          <p:cNvSpPr>
            <a:spLocks noChangeArrowheads="1"/>
          </p:cNvSpPr>
          <p:nvPr/>
        </p:nvSpPr>
        <p:spPr bwMode="auto">
          <a:xfrm flipH="1">
            <a:off x="5360786" y="3234315"/>
            <a:ext cx="43831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B</a:t>
            </a:r>
            <a:endParaRPr lang="en-GB" sz="2000" baseline="-25000" dirty="0"/>
          </a:p>
        </p:txBody>
      </p:sp>
      <p:sp>
        <p:nvSpPr>
          <p:cNvPr id="93" name="Oval 33"/>
          <p:cNvSpPr>
            <a:spLocks noChangeArrowheads="1"/>
          </p:cNvSpPr>
          <p:nvPr/>
        </p:nvSpPr>
        <p:spPr bwMode="auto">
          <a:xfrm>
            <a:off x="5347835" y="3253920"/>
            <a:ext cx="74613" cy="74613"/>
          </a:xfrm>
          <a:prstGeom prst="ellipse">
            <a:avLst/>
          </a:prstGeom>
          <a:solidFill>
            <a:srgbClr val="FFBC8F"/>
          </a:solidFill>
          <a:ln w="19050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ZA"/>
          </a:p>
        </p:txBody>
      </p:sp>
      <p:sp>
        <p:nvSpPr>
          <p:cNvPr id="94" name="Oval 33"/>
          <p:cNvSpPr>
            <a:spLocks noChangeArrowheads="1"/>
          </p:cNvSpPr>
          <p:nvPr/>
        </p:nvSpPr>
        <p:spPr bwMode="auto">
          <a:xfrm>
            <a:off x="3855427" y="4238504"/>
            <a:ext cx="74613" cy="74613"/>
          </a:xfrm>
          <a:prstGeom prst="ellipse">
            <a:avLst/>
          </a:prstGeom>
          <a:solidFill>
            <a:srgbClr val="FFBC8F"/>
          </a:solidFill>
          <a:ln w="19050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ZA"/>
          </a:p>
        </p:txBody>
      </p:sp>
      <p:sp>
        <p:nvSpPr>
          <p:cNvPr id="85" name="Text Box 4"/>
          <p:cNvSpPr txBox="1">
            <a:spLocks noChangeArrowheads="1"/>
          </p:cNvSpPr>
          <p:nvPr/>
        </p:nvSpPr>
        <p:spPr bwMode="auto">
          <a:xfrm>
            <a:off x="35496" y="6026803"/>
            <a:ext cx="42056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The gradient of the line AB is </a:t>
            </a:r>
            <a:endParaRPr lang="en-GB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151798" y="6328480"/>
            <a:ext cx="82296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Line 52"/>
          <p:cNvSpPr>
            <a:spLocks noChangeShapeType="1"/>
          </p:cNvSpPr>
          <p:nvPr/>
        </p:nvSpPr>
        <p:spPr bwMode="auto">
          <a:xfrm flipV="1">
            <a:off x="2919764" y="2796133"/>
            <a:ext cx="0" cy="292608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2" name="Line 51"/>
          <p:cNvSpPr>
            <a:spLocks noChangeShapeType="1"/>
          </p:cNvSpPr>
          <p:nvPr/>
        </p:nvSpPr>
        <p:spPr bwMode="auto">
          <a:xfrm>
            <a:off x="2419834" y="5273220"/>
            <a:ext cx="448056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" name="Text Box 53"/>
          <p:cNvSpPr txBox="1">
            <a:spLocks noChangeArrowheads="1"/>
          </p:cNvSpPr>
          <p:nvPr/>
        </p:nvSpPr>
        <p:spPr bwMode="auto">
          <a:xfrm>
            <a:off x="2676530" y="5250751"/>
            <a:ext cx="2968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600" dirty="0"/>
              <a:t>0</a:t>
            </a:r>
            <a:endParaRPr lang="en-GB" sz="1600" dirty="0"/>
          </a:p>
        </p:txBody>
      </p:sp>
      <p:sp>
        <p:nvSpPr>
          <p:cNvPr id="154" name="Text Box 56"/>
          <p:cNvSpPr txBox="1">
            <a:spLocks noChangeArrowheads="1"/>
          </p:cNvSpPr>
          <p:nvPr/>
        </p:nvSpPr>
        <p:spPr bwMode="auto">
          <a:xfrm>
            <a:off x="3703223" y="5235746"/>
            <a:ext cx="4347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-25000" dirty="0"/>
              <a:t>1</a:t>
            </a:r>
            <a:endParaRPr lang="en-GB" baseline="-25000" dirty="0"/>
          </a:p>
        </p:txBody>
      </p:sp>
      <p:sp>
        <p:nvSpPr>
          <p:cNvPr id="155" name="Text Box 57"/>
          <p:cNvSpPr txBox="1">
            <a:spLocks noChangeArrowheads="1"/>
          </p:cNvSpPr>
          <p:nvPr/>
        </p:nvSpPr>
        <p:spPr bwMode="auto">
          <a:xfrm>
            <a:off x="5181740" y="5188193"/>
            <a:ext cx="4347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-25000" dirty="0"/>
              <a:t>2</a:t>
            </a:r>
            <a:endParaRPr lang="en-GB" baseline="-25000" dirty="0"/>
          </a:p>
        </p:txBody>
      </p:sp>
      <p:sp>
        <p:nvSpPr>
          <p:cNvPr id="156" name="Text Box 64"/>
          <p:cNvSpPr txBox="1">
            <a:spLocks noChangeArrowheads="1"/>
          </p:cNvSpPr>
          <p:nvPr/>
        </p:nvSpPr>
        <p:spPr bwMode="auto">
          <a:xfrm>
            <a:off x="2506215" y="2975883"/>
            <a:ext cx="4347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baseline="-25000" dirty="0"/>
              <a:t>2</a:t>
            </a:r>
            <a:endParaRPr lang="en-GB" baseline="-25000" dirty="0"/>
          </a:p>
        </p:txBody>
      </p:sp>
      <p:sp>
        <p:nvSpPr>
          <p:cNvPr id="157" name="Text Box 65"/>
          <p:cNvSpPr txBox="1">
            <a:spLocks noChangeArrowheads="1"/>
          </p:cNvSpPr>
          <p:nvPr/>
        </p:nvSpPr>
        <p:spPr bwMode="auto">
          <a:xfrm>
            <a:off x="2498800" y="4006644"/>
            <a:ext cx="4347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baseline="-25000" dirty="0"/>
              <a:t>1</a:t>
            </a:r>
            <a:endParaRPr lang="en-GB" baseline="-25000" dirty="0"/>
          </a:p>
        </p:txBody>
      </p:sp>
      <p:sp>
        <p:nvSpPr>
          <p:cNvPr id="158" name="Text Box 4"/>
          <p:cNvSpPr txBox="1">
            <a:spLocks noChangeArrowheads="1"/>
          </p:cNvSpPr>
          <p:nvPr/>
        </p:nvSpPr>
        <p:spPr bwMode="auto">
          <a:xfrm>
            <a:off x="357125" y="1728035"/>
            <a:ext cx="45029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The coordinates of the points. </a:t>
            </a:r>
            <a:endParaRPr lang="en-GB" dirty="0"/>
          </a:p>
        </p:txBody>
      </p:sp>
      <p:sp>
        <p:nvSpPr>
          <p:cNvPr id="159" name="Text Box 64"/>
          <p:cNvSpPr txBox="1">
            <a:spLocks noChangeArrowheads="1"/>
          </p:cNvSpPr>
          <p:nvPr/>
        </p:nvSpPr>
        <p:spPr bwMode="auto">
          <a:xfrm>
            <a:off x="3000373" y="3454623"/>
            <a:ext cx="9412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baseline="-25000" dirty="0"/>
              <a:t>2</a:t>
            </a:r>
            <a:r>
              <a:rPr lang="en-US" dirty="0"/>
              <a:t> –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baseline="-25000" dirty="0"/>
              <a:t>1</a:t>
            </a:r>
            <a:endParaRPr lang="en-GB" baseline="-25000" dirty="0"/>
          </a:p>
        </p:txBody>
      </p:sp>
      <p:sp>
        <p:nvSpPr>
          <p:cNvPr id="160" name="Text Box 57"/>
          <p:cNvSpPr txBox="1">
            <a:spLocks noChangeArrowheads="1"/>
          </p:cNvSpPr>
          <p:nvPr/>
        </p:nvSpPr>
        <p:spPr bwMode="auto">
          <a:xfrm>
            <a:off x="4022265" y="2773457"/>
            <a:ext cx="9877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aseline="-25000" dirty="0"/>
              <a:t> </a:t>
            </a:r>
            <a:r>
              <a:rPr lang="en-US" dirty="0"/>
              <a:t>–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-25000" dirty="0"/>
              <a:t>1</a:t>
            </a:r>
            <a:endParaRPr lang="en-GB" baseline="-25000" dirty="0"/>
          </a:p>
        </p:txBody>
      </p:sp>
      <p:sp>
        <p:nvSpPr>
          <p:cNvPr id="161" name="Text Box 56"/>
          <p:cNvSpPr txBox="1">
            <a:spLocks noChangeArrowheads="1"/>
          </p:cNvSpPr>
          <p:nvPr/>
        </p:nvSpPr>
        <p:spPr bwMode="auto">
          <a:xfrm>
            <a:off x="4142422" y="4203317"/>
            <a:ext cx="11192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-25000" dirty="0"/>
              <a:t>1</a:t>
            </a:r>
            <a:r>
              <a:rPr lang="en-US" dirty="0"/>
              <a:t>,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</a:t>
            </a:r>
            <a:r>
              <a:rPr lang="en-US" baseline="-25000" dirty="0"/>
              <a:t>1</a:t>
            </a:r>
            <a:r>
              <a:rPr lang="en-US" dirty="0"/>
              <a:t>) </a:t>
            </a:r>
            <a:endParaRPr lang="en-GB" baseline="-25000" dirty="0"/>
          </a:p>
        </p:txBody>
      </p:sp>
      <p:sp>
        <p:nvSpPr>
          <p:cNvPr id="162" name="Text Box 56"/>
          <p:cNvSpPr txBox="1">
            <a:spLocks noChangeArrowheads="1"/>
          </p:cNvSpPr>
          <p:nvPr/>
        </p:nvSpPr>
        <p:spPr bwMode="auto">
          <a:xfrm>
            <a:off x="5579944" y="3130246"/>
            <a:ext cx="11192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/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-25000" dirty="0"/>
              <a:t>2</a:t>
            </a:r>
            <a:r>
              <a:rPr lang="en-US" dirty="0"/>
              <a:t>,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</a:t>
            </a:r>
            <a:r>
              <a:rPr lang="en-US" baseline="-25000" dirty="0"/>
              <a:t>2</a:t>
            </a:r>
            <a:r>
              <a:rPr lang="en-US" dirty="0"/>
              <a:t>) </a:t>
            </a:r>
            <a:endParaRPr lang="en-GB" baseline="-25000" dirty="0"/>
          </a:p>
        </p:txBody>
      </p:sp>
      <p:sp>
        <p:nvSpPr>
          <p:cNvPr id="163" name="Line 30"/>
          <p:cNvSpPr>
            <a:spLocks noChangeShapeType="1"/>
          </p:cNvSpPr>
          <p:nvPr/>
        </p:nvSpPr>
        <p:spPr bwMode="auto">
          <a:xfrm>
            <a:off x="5395152" y="3328533"/>
            <a:ext cx="0" cy="1920240"/>
          </a:xfrm>
          <a:prstGeom prst="line">
            <a:avLst/>
          </a:prstGeom>
          <a:noFill/>
          <a:ln w="28575">
            <a:solidFill>
              <a:srgbClr val="FF0000"/>
            </a:solidFill>
            <a:prstDash val="sysDot"/>
            <a:round/>
            <a:headEnd type="none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" name="Line 30"/>
          <p:cNvSpPr>
            <a:spLocks noChangeShapeType="1"/>
          </p:cNvSpPr>
          <p:nvPr/>
        </p:nvSpPr>
        <p:spPr bwMode="auto">
          <a:xfrm>
            <a:off x="3908211" y="4244911"/>
            <a:ext cx="0" cy="1005840"/>
          </a:xfrm>
          <a:prstGeom prst="line">
            <a:avLst/>
          </a:prstGeom>
          <a:noFill/>
          <a:ln w="28575">
            <a:solidFill>
              <a:srgbClr val="FF0000"/>
            </a:solidFill>
            <a:prstDash val="sysDot"/>
            <a:round/>
            <a:headEnd type="none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6" name="Line 29"/>
          <p:cNvSpPr>
            <a:spLocks noChangeShapeType="1"/>
          </p:cNvSpPr>
          <p:nvPr/>
        </p:nvSpPr>
        <p:spPr bwMode="auto">
          <a:xfrm>
            <a:off x="2953568" y="4302526"/>
            <a:ext cx="914400" cy="0"/>
          </a:xfrm>
          <a:prstGeom prst="line">
            <a:avLst/>
          </a:prstGeom>
          <a:noFill/>
          <a:ln w="28575">
            <a:solidFill>
              <a:srgbClr val="FF0000"/>
            </a:solidFill>
            <a:prstDash val="sysDot"/>
            <a:round/>
            <a:headEnd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7" name="Text Box 64"/>
          <p:cNvSpPr txBox="1">
            <a:spLocks noChangeArrowheads="1"/>
          </p:cNvSpPr>
          <p:nvPr/>
        </p:nvSpPr>
        <p:spPr bwMode="auto">
          <a:xfrm>
            <a:off x="4107609" y="5847455"/>
            <a:ext cx="9412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baseline="-25000" dirty="0"/>
              <a:t>2</a:t>
            </a:r>
            <a:r>
              <a:rPr lang="en-US" dirty="0"/>
              <a:t> –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baseline="-25000" dirty="0"/>
              <a:t>1</a:t>
            </a:r>
            <a:endParaRPr lang="en-GB" baseline="-25000" dirty="0"/>
          </a:p>
        </p:txBody>
      </p:sp>
      <p:sp>
        <p:nvSpPr>
          <p:cNvPr id="168" name="Text Box 57"/>
          <p:cNvSpPr txBox="1">
            <a:spLocks noChangeArrowheads="1"/>
          </p:cNvSpPr>
          <p:nvPr/>
        </p:nvSpPr>
        <p:spPr bwMode="auto">
          <a:xfrm>
            <a:off x="4088285" y="6237300"/>
            <a:ext cx="9877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aseline="-25000" dirty="0"/>
              <a:t> </a:t>
            </a:r>
            <a:r>
              <a:rPr lang="en-US" dirty="0"/>
              <a:t>–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-25000" dirty="0"/>
              <a:t>1</a:t>
            </a:r>
            <a:endParaRPr lang="en-GB" baseline="-25000" dirty="0"/>
          </a:p>
        </p:txBody>
      </p:sp>
      <p:sp>
        <p:nvSpPr>
          <p:cNvPr id="165" name="Line 29"/>
          <p:cNvSpPr>
            <a:spLocks noChangeShapeType="1"/>
          </p:cNvSpPr>
          <p:nvPr/>
        </p:nvSpPr>
        <p:spPr bwMode="auto">
          <a:xfrm>
            <a:off x="2940949" y="3298632"/>
            <a:ext cx="2468880" cy="0"/>
          </a:xfrm>
          <a:prstGeom prst="line">
            <a:avLst/>
          </a:prstGeom>
          <a:noFill/>
          <a:ln w="28575">
            <a:solidFill>
              <a:srgbClr val="FF0000"/>
            </a:solidFill>
            <a:prstDash val="sysDot"/>
            <a:round/>
            <a:headEnd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" name="Rectangle 32">
            <a:hlinkClick r:id="rId2"/>
            <a:extLst>
              <a:ext uri="{FF2B5EF4-FFF2-40B4-BE49-F238E27FC236}">
                <a16:creationId xmlns:a16="http://schemas.microsoft.com/office/drawing/2014/main" id="{5B4C7205-3D27-417A-8C97-84ACF1E024E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hlinkClick r:id="rId2"/>
            <a:extLst>
              <a:ext uri="{FF2B5EF4-FFF2-40B4-BE49-F238E27FC236}">
                <a16:creationId xmlns:a16="http://schemas.microsoft.com/office/drawing/2014/main" id="{FF82A9F6-C0D5-4C20-B8AF-5714E4CFA42A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858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2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4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5" grpId="0" animBg="1"/>
      <p:bldP spid="81" grpId="0"/>
      <p:bldP spid="82" grpId="0"/>
      <p:bldP spid="88" grpId="0"/>
      <p:bldP spid="89" grpId="0" animBg="1"/>
      <p:bldP spid="90" grpId="0" animBg="1"/>
      <p:bldP spid="91" grpId="0"/>
      <p:bldP spid="93" grpId="0" animBg="1"/>
      <p:bldP spid="94" grpId="0" animBg="1"/>
      <p:bldP spid="85" grpId="0"/>
      <p:bldP spid="151" grpId="0" animBg="1"/>
      <p:bldP spid="152" grpId="0" animBg="1"/>
      <p:bldP spid="153" grpId="0"/>
      <p:bldP spid="154" grpId="0"/>
      <p:bldP spid="155" grpId="0"/>
      <p:bldP spid="156" grpId="0"/>
      <p:bldP spid="157" grpId="0"/>
      <p:bldP spid="158" grpId="0"/>
      <p:bldP spid="159" grpId="0"/>
      <p:bldP spid="160" grpId="0"/>
      <p:bldP spid="161" grpId="0"/>
      <p:bldP spid="162" grpId="0"/>
      <p:bldP spid="163" grpId="0" animBg="1"/>
      <p:bldP spid="164" grpId="0" animBg="1"/>
      <p:bldP spid="166" grpId="0" animBg="1"/>
      <p:bldP spid="167" grpId="0"/>
      <p:bldP spid="168" grpId="0"/>
      <p:bldP spid="16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8514" y="5531378"/>
            <a:ext cx="5204236" cy="1143000"/>
          </a:xfrm>
        </p:spPr>
        <p:txBody>
          <a:bodyPr/>
          <a:lstStyle/>
          <a:p>
            <a:r>
              <a:rPr lang="en-GB" dirty="0"/>
              <a:t>Gradient</a:t>
            </a:r>
          </a:p>
        </p:txBody>
      </p:sp>
      <p:graphicFrame>
        <p:nvGraphicFramePr>
          <p:cNvPr id="4" name="Chart 3"/>
          <p:cNvGraphicFramePr/>
          <p:nvPr/>
        </p:nvGraphicFramePr>
        <p:xfrm>
          <a:off x="251520" y="1078583"/>
          <a:ext cx="5040560" cy="40248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790257" y="5809326"/>
                <a:ext cx="1917194" cy="9718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/>
                  <a:t>=</a:t>
                </a:r>
                <a:r>
                  <a:rPr lang="en-GB" sz="4000" dirty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000" b="0" i="1" smtClean="0">
                            <a:latin typeface="Cambria Math"/>
                          </a:rPr>
                          <m:t>11 − 5</m:t>
                        </m:r>
                      </m:num>
                      <m:den>
                        <m:r>
                          <a:rPr lang="en-GB" sz="4000" b="0" i="1" smtClean="0">
                            <a:latin typeface="Cambria Math"/>
                          </a:rPr>
                          <m:t>4 −2</m:t>
                        </m:r>
                      </m:den>
                    </m:f>
                  </m:oMath>
                </a14:m>
                <a:r>
                  <a:rPr lang="en-GB" sz="4000" dirty="0"/>
                  <a:t>  </a:t>
                </a: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0257" y="5809326"/>
                <a:ext cx="1917194" cy="971804"/>
              </a:xfrm>
              <a:prstGeom prst="rect">
                <a:avLst/>
              </a:prstGeom>
              <a:blipFill rotWithShape="0">
                <a:blip r:embed="rId3"/>
                <a:stretch>
                  <a:fillRect l="-8280" b="-44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val 8"/>
          <p:cNvSpPr/>
          <p:nvPr/>
        </p:nvSpPr>
        <p:spPr>
          <a:xfrm>
            <a:off x="2699792" y="3395839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2884023" y="3424983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(2 , 5)</a:t>
            </a:r>
          </a:p>
        </p:txBody>
      </p:sp>
      <p:sp>
        <p:nvSpPr>
          <p:cNvPr id="11" name="Oval 10"/>
          <p:cNvSpPr/>
          <p:nvPr/>
        </p:nvSpPr>
        <p:spPr>
          <a:xfrm>
            <a:off x="3868451" y="2491910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3940459" y="2504564"/>
            <a:ext cx="13238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(4 , 11)</a:t>
            </a: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539552" y="155251"/>
            <a:ext cx="78357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Find the gradient of the line segment joining the points . 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2195736" y="601073"/>
            <a:ext cx="17559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(4 , 11)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84968" y="608995"/>
            <a:ext cx="1106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(2 , 5)</a:t>
            </a:r>
          </a:p>
        </p:txBody>
      </p:sp>
      <p:sp>
        <p:nvSpPr>
          <p:cNvPr id="3" name="Rectangle 2"/>
          <p:cNvSpPr/>
          <p:nvPr/>
        </p:nvSpPr>
        <p:spPr>
          <a:xfrm>
            <a:off x="1568514" y="601072"/>
            <a:ext cx="6992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endParaRPr lang="en-GB" sz="24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508104" y="5801152"/>
                <a:ext cx="1082094" cy="9628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/>
                  <a:t>=</a:t>
                </a:r>
                <a:r>
                  <a:rPr lang="en-GB" sz="4000" dirty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000" b="0" i="1" smtClean="0"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en-GB" sz="40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GB" sz="40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5801152"/>
                <a:ext cx="1082094" cy="962828"/>
              </a:xfrm>
              <a:prstGeom prst="rect">
                <a:avLst/>
              </a:prstGeom>
              <a:blipFill rotWithShape="0">
                <a:blip r:embed="rId4"/>
                <a:stretch>
                  <a:fillRect l="-14689" b="-44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6372404" y="6021288"/>
            <a:ext cx="10079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= 3</a:t>
            </a: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5691997" y="2078295"/>
            <a:ext cx="16305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Gradient =</a:t>
            </a:r>
            <a:endParaRPr lang="en-GB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7487383" y="2376973"/>
            <a:ext cx="82296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64"/>
          <p:cNvSpPr txBox="1">
            <a:spLocks noChangeArrowheads="1"/>
          </p:cNvSpPr>
          <p:nvPr/>
        </p:nvSpPr>
        <p:spPr bwMode="auto">
          <a:xfrm>
            <a:off x="7443194" y="1895948"/>
            <a:ext cx="9412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baseline="-25000" dirty="0"/>
              <a:t>2</a:t>
            </a:r>
            <a:r>
              <a:rPr lang="en-US" dirty="0"/>
              <a:t> –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baseline="-25000" dirty="0"/>
              <a:t>1</a:t>
            </a:r>
            <a:endParaRPr lang="en-GB" baseline="-25000" dirty="0"/>
          </a:p>
        </p:txBody>
      </p:sp>
      <p:sp>
        <p:nvSpPr>
          <p:cNvPr id="22" name="Text Box 57"/>
          <p:cNvSpPr txBox="1">
            <a:spLocks noChangeArrowheads="1"/>
          </p:cNvSpPr>
          <p:nvPr/>
        </p:nvSpPr>
        <p:spPr bwMode="auto">
          <a:xfrm>
            <a:off x="7423870" y="2285793"/>
            <a:ext cx="9877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aseline="-25000" dirty="0"/>
              <a:t> </a:t>
            </a:r>
            <a:r>
              <a:rPr lang="en-US" dirty="0"/>
              <a:t>–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-25000" dirty="0"/>
              <a:t>1</a:t>
            </a:r>
            <a:endParaRPr lang="en-GB" baseline="-25000" dirty="0"/>
          </a:p>
        </p:txBody>
      </p:sp>
      <p:sp>
        <p:nvSpPr>
          <p:cNvPr id="23" name="Text Box 64"/>
          <p:cNvSpPr txBox="1">
            <a:spLocks noChangeArrowheads="1"/>
          </p:cNvSpPr>
          <p:nvPr/>
        </p:nvSpPr>
        <p:spPr bwMode="auto">
          <a:xfrm>
            <a:off x="4531487" y="2782512"/>
            <a:ext cx="4347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endParaRPr lang="en-GB" baseline="-25000" dirty="0">
              <a:solidFill>
                <a:srgbClr val="FF0000"/>
              </a:solidFill>
            </a:endParaRPr>
          </a:p>
        </p:txBody>
      </p:sp>
      <p:sp>
        <p:nvSpPr>
          <p:cNvPr id="24" name="Text Box 64"/>
          <p:cNvSpPr txBox="1">
            <a:spLocks noChangeArrowheads="1"/>
          </p:cNvSpPr>
          <p:nvPr/>
        </p:nvSpPr>
        <p:spPr bwMode="auto">
          <a:xfrm>
            <a:off x="3398860" y="3700617"/>
            <a:ext cx="4347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endParaRPr lang="en-GB" baseline="-25000" dirty="0">
              <a:solidFill>
                <a:srgbClr val="FF0000"/>
              </a:solidFill>
            </a:endParaRP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5733105" y="3317474"/>
            <a:ext cx="16305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Gradient =</a:t>
            </a:r>
            <a:endParaRPr lang="en-GB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7528491" y="3616152"/>
            <a:ext cx="82296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Box 64"/>
          <p:cNvSpPr txBox="1">
            <a:spLocks noChangeArrowheads="1"/>
          </p:cNvSpPr>
          <p:nvPr/>
        </p:nvSpPr>
        <p:spPr bwMode="auto">
          <a:xfrm>
            <a:off x="7475166" y="3135127"/>
            <a:ext cx="4696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en-GB" baseline="-25000" dirty="0"/>
          </a:p>
        </p:txBody>
      </p:sp>
      <p:sp>
        <p:nvSpPr>
          <p:cNvPr id="28" name="Text Box 57"/>
          <p:cNvSpPr txBox="1">
            <a:spLocks noChangeArrowheads="1"/>
          </p:cNvSpPr>
          <p:nvPr/>
        </p:nvSpPr>
        <p:spPr bwMode="auto">
          <a:xfrm>
            <a:off x="7464978" y="3524972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GB" baseline="-25000" dirty="0"/>
          </a:p>
        </p:txBody>
      </p:sp>
      <p:sp>
        <p:nvSpPr>
          <p:cNvPr id="29" name="Text Box 64"/>
          <p:cNvSpPr txBox="1">
            <a:spLocks noChangeArrowheads="1"/>
          </p:cNvSpPr>
          <p:nvPr/>
        </p:nvSpPr>
        <p:spPr bwMode="auto">
          <a:xfrm>
            <a:off x="4057230" y="2756174"/>
            <a:ext cx="4347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endParaRPr lang="en-GB" baseline="-25000" dirty="0">
              <a:solidFill>
                <a:srgbClr val="FF0000"/>
              </a:solidFill>
            </a:endParaRPr>
          </a:p>
        </p:txBody>
      </p:sp>
      <p:sp>
        <p:nvSpPr>
          <p:cNvPr id="30" name="Text Box 64"/>
          <p:cNvSpPr txBox="1">
            <a:spLocks noChangeArrowheads="1"/>
          </p:cNvSpPr>
          <p:nvPr/>
        </p:nvSpPr>
        <p:spPr bwMode="auto">
          <a:xfrm>
            <a:off x="2998943" y="3683733"/>
            <a:ext cx="4347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endParaRPr lang="en-GB" baseline="-25000" dirty="0">
              <a:solidFill>
                <a:srgbClr val="FF0000"/>
              </a:solidFill>
            </a:endParaRPr>
          </a:p>
        </p:txBody>
      </p:sp>
      <p:sp>
        <p:nvSpPr>
          <p:cNvPr id="31" name="Text Box 64"/>
          <p:cNvSpPr txBox="1">
            <a:spLocks noChangeArrowheads="1"/>
          </p:cNvSpPr>
          <p:nvPr/>
        </p:nvSpPr>
        <p:spPr bwMode="auto">
          <a:xfrm>
            <a:off x="7841861" y="3109608"/>
            <a:ext cx="5950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–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GB" baseline="-25000" dirty="0"/>
          </a:p>
        </p:txBody>
      </p:sp>
      <p:sp>
        <p:nvSpPr>
          <p:cNvPr id="32" name="Text Box 57"/>
          <p:cNvSpPr txBox="1">
            <a:spLocks noChangeArrowheads="1"/>
          </p:cNvSpPr>
          <p:nvPr/>
        </p:nvSpPr>
        <p:spPr bwMode="auto">
          <a:xfrm>
            <a:off x="7779974" y="3522796"/>
            <a:ext cx="5950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–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baseline="-25000" dirty="0"/>
          </a:p>
        </p:txBody>
      </p:sp>
      <p:sp>
        <p:nvSpPr>
          <p:cNvPr id="33" name="Rectangle 32">
            <a:hlinkClick r:id="rId5"/>
            <a:extLst>
              <a:ext uri="{FF2B5EF4-FFF2-40B4-BE49-F238E27FC236}">
                <a16:creationId xmlns:a16="http://schemas.microsoft.com/office/drawing/2014/main" id="{ADAEA543-1E76-49A7-87FD-BCC022E637D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hlinkClick r:id="rId5"/>
            <a:extLst>
              <a:ext uri="{FF2B5EF4-FFF2-40B4-BE49-F238E27FC236}">
                <a16:creationId xmlns:a16="http://schemas.microsoft.com/office/drawing/2014/main" id="{F2DAAAFB-FD31-4607-A623-771705392CBD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8507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" grpId="0" animBg="1"/>
      <p:bldP spid="9" grpId="0" animBg="1"/>
      <p:bldP spid="10" grpId="0"/>
      <p:bldP spid="11" grpId="0" animBg="1"/>
      <p:bldP spid="12" grpId="0"/>
      <p:bldP spid="13" grpId="0"/>
      <p:bldP spid="14" grpId="0"/>
      <p:bldP spid="15" grpId="0"/>
      <p:bldP spid="3" grpId="0"/>
      <p:bldP spid="17" grpId="0" animBg="1"/>
      <p:bldP spid="18" grpId="0"/>
      <p:bldP spid="19" grpId="0"/>
      <p:bldP spid="21" grpId="0"/>
      <p:bldP spid="22" grpId="0"/>
      <p:bldP spid="23" grpId="0"/>
      <p:bldP spid="24" grpId="0"/>
      <p:bldP spid="25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8850" y="5589240"/>
            <a:ext cx="2335162" cy="1143000"/>
          </a:xfrm>
        </p:spPr>
        <p:txBody>
          <a:bodyPr/>
          <a:lstStyle/>
          <a:p>
            <a:r>
              <a:rPr lang="en-GB" dirty="0"/>
              <a:t>Gradient</a:t>
            </a:r>
          </a:p>
        </p:txBody>
      </p:sp>
      <p:graphicFrame>
        <p:nvGraphicFramePr>
          <p:cNvPr id="4" name="Chart 3"/>
          <p:cNvGraphicFramePr/>
          <p:nvPr/>
        </p:nvGraphicFramePr>
        <p:xfrm>
          <a:off x="539552" y="1270726"/>
          <a:ext cx="4429296" cy="37223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Straight Connector 4"/>
          <p:cNvCxnSpPr/>
          <p:nvPr/>
        </p:nvCxnSpPr>
        <p:spPr>
          <a:xfrm flipH="1" flipV="1">
            <a:off x="1694129" y="1344539"/>
            <a:ext cx="2430807" cy="327554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2176727" y="2001153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2247248" y="1716547"/>
            <a:ext cx="1324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(1 , 15)</a:t>
            </a:r>
          </a:p>
        </p:txBody>
      </p:sp>
      <p:sp>
        <p:nvSpPr>
          <p:cNvPr id="16" name="Oval 15"/>
          <p:cNvSpPr/>
          <p:nvPr/>
        </p:nvSpPr>
        <p:spPr>
          <a:xfrm>
            <a:off x="3732551" y="407707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772681" y="4127083"/>
            <a:ext cx="1324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(4 , 0)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747861" y="5861340"/>
                <a:ext cx="1701643" cy="8865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/>
                  <a:t>=</a:t>
                </a:r>
                <a:r>
                  <a:rPr lang="en-GB" sz="3600" dirty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b="0" i="1" smtClean="0">
                            <a:latin typeface="Cambria Math"/>
                          </a:rPr>
                          <m:t>15 −0</m:t>
                        </m:r>
                      </m:num>
                      <m:den>
                        <m:r>
                          <a:rPr lang="en-GB" sz="3600" b="0" i="1" smtClean="0">
                            <a:latin typeface="Cambria Math"/>
                          </a:rPr>
                          <m:t>1 −4</m:t>
                        </m:r>
                      </m:den>
                    </m:f>
                  </m:oMath>
                </a14:m>
                <a:r>
                  <a:rPr lang="en-GB" sz="3600" dirty="0"/>
                  <a:t> </a:t>
                </a: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7861" y="5861340"/>
                <a:ext cx="1701643" cy="886525"/>
              </a:xfrm>
              <a:prstGeom prst="rect">
                <a:avLst/>
              </a:prstGeom>
              <a:blipFill rotWithShape="0">
                <a:blip r:embed="rId3"/>
                <a:stretch>
                  <a:fillRect l="-9319" b="-75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39552" y="155251"/>
            <a:ext cx="78357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Find the gradient of the line segment joining the points . 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2195736" y="601073"/>
            <a:ext cx="17559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(1 , 15)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4968" y="608995"/>
            <a:ext cx="1069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(4 , 0)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568514" y="601072"/>
            <a:ext cx="6992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endParaRPr lang="en-GB" sz="24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284926" y="5845715"/>
                <a:ext cx="1120077" cy="8865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/>
                  <a:t>=</a:t>
                </a:r>
                <a:r>
                  <a:rPr lang="en-GB" sz="3600" dirty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b="0" i="1" smtClean="0">
                            <a:latin typeface="Cambria Math"/>
                          </a:rPr>
                          <m:t>15</m:t>
                        </m:r>
                      </m:num>
                      <m:den>
                        <m:r>
                          <a:rPr lang="en-GB" sz="3600" b="0" i="1" smtClean="0">
                            <a:latin typeface="Cambria Math"/>
                          </a:rPr>
                          <m:t>−3</m:t>
                        </m:r>
                      </m:den>
                    </m:f>
                  </m:oMath>
                </a14:m>
                <a:r>
                  <a:rPr lang="en-GB" sz="3600" dirty="0"/>
                  <a:t>  </a:t>
                </a: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4926" y="5845715"/>
                <a:ext cx="1120077" cy="886525"/>
              </a:xfrm>
              <a:prstGeom prst="rect">
                <a:avLst/>
              </a:prstGeom>
              <a:blipFill rotWithShape="0">
                <a:blip r:embed="rId4"/>
                <a:stretch>
                  <a:fillRect l="-14130" b="-75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6328341" y="6004406"/>
            <a:ext cx="124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= -5</a:t>
            </a:r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5691997" y="2078295"/>
            <a:ext cx="16305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Gradient =</a:t>
            </a:r>
            <a:endParaRPr lang="en-GB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7487383" y="2376973"/>
            <a:ext cx="82296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Box 64"/>
          <p:cNvSpPr txBox="1">
            <a:spLocks noChangeArrowheads="1"/>
          </p:cNvSpPr>
          <p:nvPr/>
        </p:nvSpPr>
        <p:spPr bwMode="auto">
          <a:xfrm>
            <a:off x="7443194" y="1895948"/>
            <a:ext cx="9412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baseline="-25000" dirty="0"/>
              <a:t>2</a:t>
            </a:r>
            <a:r>
              <a:rPr lang="en-US" dirty="0"/>
              <a:t> –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baseline="-25000" dirty="0"/>
              <a:t>1</a:t>
            </a:r>
            <a:endParaRPr lang="en-GB" baseline="-25000" dirty="0"/>
          </a:p>
        </p:txBody>
      </p:sp>
      <p:sp>
        <p:nvSpPr>
          <p:cNvPr id="24" name="Text Box 57"/>
          <p:cNvSpPr txBox="1">
            <a:spLocks noChangeArrowheads="1"/>
          </p:cNvSpPr>
          <p:nvPr/>
        </p:nvSpPr>
        <p:spPr bwMode="auto">
          <a:xfrm>
            <a:off x="7423870" y="2285793"/>
            <a:ext cx="9877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aseline="-25000" dirty="0"/>
              <a:t> </a:t>
            </a:r>
            <a:r>
              <a:rPr lang="en-US" dirty="0"/>
              <a:t>–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-25000" dirty="0"/>
              <a:t>1</a:t>
            </a:r>
            <a:endParaRPr lang="en-GB" baseline="-25000" dirty="0"/>
          </a:p>
        </p:txBody>
      </p:sp>
      <p:sp>
        <p:nvSpPr>
          <p:cNvPr id="25" name="Text Box 64"/>
          <p:cNvSpPr txBox="1">
            <a:spLocks noChangeArrowheads="1"/>
          </p:cNvSpPr>
          <p:nvPr/>
        </p:nvSpPr>
        <p:spPr bwMode="auto">
          <a:xfrm>
            <a:off x="2858513" y="1951391"/>
            <a:ext cx="4347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endParaRPr lang="en-GB" baseline="-25000" dirty="0">
              <a:solidFill>
                <a:srgbClr val="FF0000"/>
              </a:solidFill>
            </a:endParaRPr>
          </a:p>
        </p:txBody>
      </p:sp>
      <p:sp>
        <p:nvSpPr>
          <p:cNvPr id="26" name="Text Box 64"/>
          <p:cNvSpPr txBox="1">
            <a:spLocks noChangeArrowheads="1"/>
          </p:cNvSpPr>
          <p:nvPr/>
        </p:nvSpPr>
        <p:spPr bwMode="auto">
          <a:xfrm>
            <a:off x="3313127" y="4373540"/>
            <a:ext cx="4347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endParaRPr lang="en-GB" baseline="-25000" dirty="0">
              <a:solidFill>
                <a:srgbClr val="FF0000"/>
              </a:solidFill>
            </a:endParaRP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5733105" y="3317474"/>
            <a:ext cx="16305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Gradient =</a:t>
            </a:r>
            <a:endParaRPr lang="en-GB" dirty="0"/>
          </a:p>
        </p:txBody>
      </p:sp>
      <p:cxnSp>
        <p:nvCxnSpPr>
          <p:cNvPr id="28" name="Straight Connector 27"/>
          <p:cNvCxnSpPr/>
          <p:nvPr/>
        </p:nvCxnSpPr>
        <p:spPr>
          <a:xfrm>
            <a:off x="7528491" y="3616152"/>
            <a:ext cx="82296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 Box 64"/>
          <p:cNvSpPr txBox="1">
            <a:spLocks noChangeArrowheads="1"/>
          </p:cNvSpPr>
          <p:nvPr/>
        </p:nvSpPr>
        <p:spPr bwMode="auto">
          <a:xfrm>
            <a:off x="7475166" y="3135127"/>
            <a:ext cx="4924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en-GB" baseline="-25000" dirty="0"/>
          </a:p>
        </p:txBody>
      </p:sp>
      <p:sp>
        <p:nvSpPr>
          <p:cNvPr id="30" name="Text Box 57"/>
          <p:cNvSpPr txBox="1">
            <a:spLocks noChangeArrowheads="1"/>
          </p:cNvSpPr>
          <p:nvPr/>
        </p:nvSpPr>
        <p:spPr bwMode="auto">
          <a:xfrm>
            <a:off x="7464978" y="3524972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baseline="-25000" dirty="0"/>
          </a:p>
        </p:txBody>
      </p:sp>
      <p:sp>
        <p:nvSpPr>
          <p:cNvPr id="31" name="Text Box 64"/>
          <p:cNvSpPr txBox="1">
            <a:spLocks noChangeArrowheads="1"/>
          </p:cNvSpPr>
          <p:nvPr/>
        </p:nvSpPr>
        <p:spPr bwMode="auto">
          <a:xfrm>
            <a:off x="2384256" y="1925053"/>
            <a:ext cx="4347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endParaRPr lang="en-GB" baseline="-25000" dirty="0">
              <a:solidFill>
                <a:srgbClr val="FF0000"/>
              </a:solidFill>
            </a:endParaRPr>
          </a:p>
        </p:txBody>
      </p:sp>
      <p:sp>
        <p:nvSpPr>
          <p:cNvPr id="32" name="Text Box 64"/>
          <p:cNvSpPr txBox="1">
            <a:spLocks noChangeArrowheads="1"/>
          </p:cNvSpPr>
          <p:nvPr/>
        </p:nvSpPr>
        <p:spPr bwMode="auto">
          <a:xfrm>
            <a:off x="2913210" y="4356656"/>
            <a:ext cx="4347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endParaRPr lang="en-GB" baseline="-25000" dirty="0">
              <a:solidFill>
                <a:srgbClr val="FF0000"/>
              </a:solidFill>
            </a:endParaRPr>
          </a:p>
        </p:txBody>
      </p:sp>
      <p:sp>
        <p:nvSpPr>
          <p:cNvPr id="33" name="Text Box 64"/>
          <p:cNvSpPr txBox="1">
            <a:spLocks noChangeArrowheads="1"/>
          </p:cNvSpPr>
          <p:nvPr/>
        </p:nvSpPr>
        <p:spPr bwMode="auto">
          <a:xfrm>
            <a:off x="7841861" y="3109608"/>
            <a:ext cx="5950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–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GB" baseline="-25000" dirty="0"/>
          </a:p>
        </p:txBody>
      </p:sp>
      <p:sp>
        <p:nvSpPr>
          <p:cNvPr id="34" name="Text Box 57"/>
          <p:cNvSpPr txBox="1">
            <a:spLocks noChangeArrowheads="1"/>
          </p:cNvSpPr>
          <p:nvPr/>
        </p:nvSpPr>
        <p:spPr bwMode="auto">
          <a:xfrm>
            <a:off x="7779974" y="3522796"/>
            <a:ext cx="5950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–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GB" baseline="-25000" dirty="0"/>
          </a:p>
        </p:txBody>
      </p:sp>
      <p:sp>
        <p:nvSpPr>
          <p:cNvPr id="35" name="Rectangle 34">
            <a:hlinkClick r:id="rId5"/>
            <a:extLst>
              <a:ext uri="{FF2B5EF4-FFF2-40B4-BE49-F238E27FC236}">
                <a16:creationId xmlns:a16="http://schemas.microsoft.com/office/drawing/2014/main" id="{5AC3B608-F1D1-4ED5-9997-B50818EC5F07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hlinkClick r:id="rId5"/>
            <a:extLst>
              <a:ext uri="{FF2B5EF4-FFF2-40B4-BE49-F238E27FC236}">
                <a16:creationId xmlns:a16="http://schemas.microsoft.com/office/drawing/2014/main" id="{2667B5BE-4E1F-47F8-BE4F-7BA825A09BA4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4800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 animBg="1"/>
      <p:bldP spid="15" grpId="0"/>
      <p:bldP spid="16" grpId="0" animBg="1"/>
      <p:bldP spid="17" grpId="0"/>
      <p:bldP spid="19" grpId="0" animBg="1"/>
      <p:bldP spid="10" grpId="0"/>
      <p:bldP spid="12" grpId="0"/>
      <p:bldP spid="13" grpId="0"/>
      <p:bldP spid="14" grpId="0"/>
      <p:bldP spid="18" grpId="0" animBg="1"/>
      <p:bldP spid="20" grpId="0"/>
      <p:bldP spid="21" grpId="0"/>
      <p:bldP spid="23" grpId="0"/>
      <p:bldP spid="24" grpId="0"/>
      <p:bldP spid="25" grpId="0"/>
      <p:bldP spid="26" grpId="0"/>
      <p:bldP spid="27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_10_solvexpeqs" id="{BFB07C4A-7573-457B-9229-667375C26C2E}" vid="{31DC8531-9E75-490C-A2AB-54B4CC27F2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12</TotalTime>
  <Words>1021</Words>
  <Application>Microsoft Office PowerPoint</Application>
  <PresentationFormat>On-screen Show (4:3)</PresentationFormat>
  <Paragraphs>317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Cambria Math</vt:lpstr>
      <vt:lpstr>Comic Sans MS</vt:lpstr>
      <vt:lpstr>Times New Roman</vt:lpstr>
      <vt:lpstr>Wingdings 2</vt:lpstr>
      <vt:lpstr>Theme1</vt:lpstr>
      <vt:lpstr>Equation</vt:lpstr>
      <vt:lpstr>Gradient and y-intercept</vt:lpstr>
      <vt:lpstr>Gradient</vt:lpstr>
      <vt:lpstr>Gradient</vt:lpstr>
      <vt:lpstr>Gradient</vt:lpstr>
      <vt:lpstr>Gradient</vt:lpstr>
      <vt:lpstr>Gradient</vt:lpstr>
      <vt:lpstr>The gradient formula</vt:lpstr>
      <vt:lpstr>Gradient</vt:lpstr>
      <vt:lpstr>Gradient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Gradient and y-intercept</dc:title>
  <dc:creator>Mathssupport</dc:creator>
  <cp:lastModifiedBy>Orlando Hurtado</cp:lastModifiedBy>
  <cp:revision>5</cp:revision>
  <dcterms:created xsi:type="dcterms:W3CDTF">2020-03-20T08:49:42Z</dcterms:created>
  <dcterms:modified xsi:type="dcterms:W3CDTF">2023-08-11T10:18:15Z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