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0" r:id="rId3"/>
    <p:sldId id="306" r:id="rId4"/>
    <p:sldId id="311" r:id="rId5"/>
    <p:sldId id="312" r:id="rId6"/>
    <p:sldId id="313" r:id="rId7"/>
    <p:sldId id="314" r:id="rId8"/>
    <p:sldId id="302" r:id="rId9"/>
    <p:sldId id="304" r:id="rId10"/>
    <p:sldId id="300" r:id="rId11"/>
    <p:sldId id="303" r:id="rId12"/>
    <p:sldId id="315" r:id="rId13"/>
    <p:sldId id="327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[1]Sheet1!$A$2:$A$15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[1]Sheet1!$D$2:$D$15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109-44EF-A903-88F96E962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2322368"/>
        <c:axId val="532323544"/>
      </c:scatterChart>
      <c:valAx>
        <c:axId val="532322368"/>
        <c:scaling>
          <c:orientation val="minMax"/>
          <c:max val="6"/>
          <c:min val="-2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32323544"/>
        <c:crosses val="autoZero"/>
        <c:crossBetween val="midCat"/>
      </c:valAx>
      <c:valAx>
        <c:axId val="532323544"/>
        <c:scaling>
          <c:orientation val="minMax"/>
          <c:max val="20"/>
          <c:min val="-5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3232236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663-4AD9-B722-C1E778E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2322760"/>
        <c:axId val="532323936"/>
      </c:scatterChart>
      <c:valAx>
        <c:axId val="532322760"/>
        <c:scaling>
          <c:orientation val="minMax"/>
          <c:max val="6"/>
          <c:min val="-2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32323936"/>
        <c:crosses val="autoZero"/>
        <c:crossBetween val="midCat"/>
      </c:valAx>
      <c:valAx>
        <c:axId val="532323936"/>
        <c:scaling>
          <c:orientation val="minMax"/>
          <c:max val="20"/>
          <c:min val="-5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3232276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D777FFD-4A29-4146-AD71-586D61D5F773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422032-106F-48AE-9CEC-87C815D0BB8D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D0072C-E047-42A5-BFAC-D9D034A07129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751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Gradient and y-intercept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understand and calculate the gradient of a line.</a:t>
            </a:r>
          </a:p>
          <a:p>
            <a:pPr marL="633413"/>
            <a:r>
              <a:rPr lang="en-US" dirty="0"/>
              <a:t>To identify the y-intercept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E3C7A4F-B145-4B6C-AE40-E68CB1F3B98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1DF550-F239-4016-9F4E-551265DAC52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7" name="Group 5"/>
          <p:cNvGrpSpPr>
            <a:grpSpLocks/>
          </p:cNvGrpSpPr>
          <p:nvPr/>
        </p:nvGrpSpPr>
        <p:grpSpPr bwMode="auto">
          <a:xfrm>
            <a:off x="3200400" y="457200"/>
            <a:ext cx="5657850" cy="5648326"/>
            <a:chOff x="1064" y="316"/>
            <a:chExt cx="3564" cy="3558"/>
          </a:xfrm>
        </p:grpSpPr>
        <p:grpSp>
          <p:nvGrpSpPr>
            <p:cNvPr id="5142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18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1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2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4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5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6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7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0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2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3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4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6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8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9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0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2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3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4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5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7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9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0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1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2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3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5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6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7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8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9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1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2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4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5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6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7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8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9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0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1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2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3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4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6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7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8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9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0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1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2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3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4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5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6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8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9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0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1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2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3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4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5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6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8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9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0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1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2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3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4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5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6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7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8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9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0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1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6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7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8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9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1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4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5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9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0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1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3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6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5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8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9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0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1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4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5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6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7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1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3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5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6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7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8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9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2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4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5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7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8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9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0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1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2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3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4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5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7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2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5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8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9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0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1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3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7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8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9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0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1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2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3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4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5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6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8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0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3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4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7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9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0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1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5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6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7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8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9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1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2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3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4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5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7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8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9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4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5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6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1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2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3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5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6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8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9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1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2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4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5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6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8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0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1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6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7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8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9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0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1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4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5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7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8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9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2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3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4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5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6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7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8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9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1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2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4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5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8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1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2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3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7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1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2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4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5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6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7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8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9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1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2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3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5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7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0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1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2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3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4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5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6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7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1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2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3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5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6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8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9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2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4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5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6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7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8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0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1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2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3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4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6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7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8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9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1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2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3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4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5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6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7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8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9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1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2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3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4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5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6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7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8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9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188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3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5144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145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46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47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48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49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50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51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52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53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54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55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56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57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58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59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60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61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62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63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64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5165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5167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68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69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70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71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72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73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74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75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76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77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78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79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80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81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82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83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84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85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86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4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dirty="0">
                <a:latin typeface="Comic Sans MS" panose="030F0702030302020204" pitchFamily="66" charset="0"/>
              </a:rPr>
              <a:t>x +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136" name="Line 458"/>
          <p:cNvSpPr>
            <a:spLocks noChangeShapeType="1"/>
          </p:cNvSpPr>
          <p:nvPr/>
        </p:nvSpPr>
        <p:spPr bwMode="auto">
          <a:xfrm>
            <a:off x="3492500" y="2425700"/>
            <a:ext cx="497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459"/>
          <p:cNvSpPr>
            <a:spLocks noChangeShapeType="1"/>
          </p:cNvSpPr>
          <p:nvPr/>
        </p:nvSpPr>
        <p:spPr bwMode="auto">
          <a:xfrm>
            <a:off x="7975600" y="939800"/>
            <a:ext cx="0" cy="4965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5961857" y="2188368"/>
            <a:ext cx="3175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5953124" y="2187575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466"/>
          <p:cNvGrpSpPr>
            <a:grpSpLocks/>
          </p:cNvGrpSpPr>
          <p:nvPr/>
        </p:nvGrpSpPr>
        <p:grpSpPr bwMode="auto">
          <a:xfrm>
            <a:off x="5988051" y="2756694"/>
            <a:ext cx="2713037" cy="530225"/>
            <a:chOff x="3800" y="1720"/>
            <a:chExt cx="1510" cy="334"/>
          </a:xfrm>
        </p:grpSpPr>
        <p:sp>
          <p:nvSpPr>
            <p:cNvPr id="5131" name="Line 467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Text Box 468"/>
            <p:cNvSpPr txBox="1">
              <a:spLocks noChangeArrowheads="1"/>
            </p:cNvSpPr>
            <p:nvPr/>
          </p:nvSpPr>
          <p:spPr bwMode="auto">
            <a:xfrm>
              <a:off x="4042" y="1804"/>
              <a:ext cx="1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3</a:t>
              </a:r>
            </a:p>
          </p:txBody>
        </p:sp>
      </p:grpSp>
      <p:sp>
        <p:nvSpPr>
          <p:cNvPr id="3541" name="Text Box 469"/>
          <p:cNvSpPr txBox="1">
            <a:spLocks noChangeArrowheads="1"/>
          </p:cNvSpPr>
          <p:nvPr/>
        </p:nvSpPr>
        <p:spPr bwMode="auto">
          <a:xfrm>
            <a:off x="6880225" y="2003425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2x + 3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4668837" y="1046162"/>
            <a:ext cx="2157412" cy="4270376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5829868" y="2522636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3" name="Text Box 456"/>
          <p:cNvSpPr txBox="1">
            <a:spLocks noChangeArrowheads="1"/>
          </p:cNvSpPr>
          <p:nvPr/>
        </p:nvSpPr>
        <p:spPr bwMode="auto">
          <a:xfrm>
            <a:off x="129298" y="4422476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7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6076272" y="2044898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9" name="Text Box 462"/>
          <p:cNvSpPr txBox="1">
            <a:spLocks noChangeArrowheads="1"/>
          </p:cNvSpPr>
          <p:nvPr/>
        </p:nvSpPr>
        <p:spPr bwMode="auto">
          <a:xfrm>
            <a:off x="4855994" y="228669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2</a:t>
            </a:r>
          </a:p>
        </p:txBody>
      </p:sp>
      <p:sp>
        <p:nvSpPr>
          <p:cNvPr id="480" name="Text Box 463"/>
          <p:cNvSpPr txBox="1">
            <a:spLocks noChangeArrowheads="1"/>
          </p:cNvSpPr>
          <p:nvPr/>
        </p:nvSpPr>
        <p:spPr bwMode="auto">
          <a:xfrm>
            <a:off x="5016500" y="1828800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AC69B4A4-194C-4E06-8518-0CC7FD351E0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55106015-B3BE-400C-8B4A-37EFE0DD7CD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7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3532" grpId="0" animBg="1" autoUpdateAnimBg="0"/>
      <p:bldP spid="3534" grpId="0" animBg="1"/>
      <p:bldP spid="3535" grpId="0" animBg="1"/>
      <p:bldP spid="3541" grpId="0" animBg="1" autoUpdateAnimBg="0"/>
      <p:bldP spid="3542" grpId="0" animBg="1"/>
      <p:bldP spid="471" grpId="0" animBg="1"/>
      <p:bldP spid="472" grpId="0"/>
      <p:bldP spid="473" grpId="0" animBg="1"/>
      <p:bldP spid="474" grpId="0" animBg="1"/>
      <p:bldP spid="475" grpId="0" autoUpdateAnimBg="0"/>
      <p:bldP spid="476" grpId="0" autoUpdateAnimBg="0"/>
      <p:bldP spid="477" grpId="0"/>
      <p:bldP spid="479" grpId="0" autoUpdateAnimBg="0"/>
      <p:bldP spid="4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7" name="Group 5"/>
          <p:cNvGrpSpPr>
            <a:grpSpLocks/>
          </p:cNvGrpSpPr>
          <p:nvPr/>
        </p:nvGrpSpPr>
        <p:grpSpPr bwMode="auto">
          <a:xfrm>
            <a:off x="3200400" y="457200"/>
            <a:ext cx="5657850" cy="5648326"/>
            <a:chOff x="1064" y="316"/>
            <a:chExt cx="3564" cy="3558"/>
          </a:xfrm>
        </p:grpSpPr>
        <p:grpSp>
          <p:nvGrpSpPr>
            <p:cNvPr id="5142" name="Group 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5187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5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1" name="Rectangle 9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2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4" name="Rectangle 12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5" name="Rectangle 13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6" name="Rectangle 14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7" name="Rectangle 15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199" name="Rectangle 17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0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1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2" name="Rectangle 20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3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4" name="Rectangle 22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6" name="Rectangle 24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7" name="Rectangle 25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8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09" name="Rectangle 27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0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2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3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4" name="Rectangle 32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5" name="Rectangle 33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7" name="Rectangle 35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19" name="Rectangle 37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0" name="Rectangle 38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1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2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3" name="Rectangle 41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5" name="Rectangle 43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6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7" name="Rectangle 45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8" name="Rectangle 46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29" name="Rectangle 47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1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2" name="Rectangle 50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4" name="Rectangle 52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5" name="Rectangle 53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6" name="Rectangle 54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7" name="Rectangle 55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8" name="Rectangle 56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39" name="Rectangle 57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0" name="Rectangle 58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1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2" name="Rectangle 60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3" name="Rectangle 61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4" name="Rectangle 62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6" name="Rectangle 64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7" name="Rectangle 65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8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49" name="Rectangle 67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0" name="Rectangle 68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1" name="Rectangle 69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2" name="Rectangle 70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3" name="Rectangle 71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4" name="Rectangle 72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5" name="Rectangle 73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6" name="Rectangle 74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8" name="Rectangle 76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59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0" name="Rectangle 78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1" name="Rectangle 79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2" name="Rectangle 80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3" name="Rectangle 81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4" name="Rectangle 82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5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6" name="Rectangle 84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8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69" name="Rectangle 87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0" name="Rectangle 88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1" name="Rectangle 89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2" name="Rectangle 90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3" name="Rectangle 91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4" name="Rectangle 92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5" name="Rectangle 93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6" name="Rectangle 94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7" name="Rectangle 95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8" name="Rectangle 96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79" name="Rectangle 97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0" name="Rectangle 98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1" name="Rectangle 99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6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7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8" name="Rectangle 106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89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1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2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4" name="Rectangle 112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5" name="Rectangle 113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99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0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1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3" name="Rectangle 121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6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5" name="Rectangle 133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1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8" name="Rectangle 146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29" name="Rectangle 147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0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1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4" name="Rectangle 152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5" name="Rectangle 153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6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7" name="Rectangle 155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39" name="Rectangle 157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1" name="Rectangle 159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2" name="Rectangle 160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3" name="Rectangle 161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4" name="Rectangle 162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5" name="Rectangle 163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6" name="Rectangle 164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7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8" name="Rectangle 166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49" name="Rectangle 167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2" name="Rectangle 170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4" name="Rectangle 172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5" name="Rectangle 173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7" name="Rectangle 175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8" name="Rectangle 176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59" name="Rectangle 177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0" name="Rectangle 178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1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2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3" name="Rectangle 181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4" name="Rectangle 182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5" name="Rectangle 183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7" name="Rectangle 185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6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0" name="Rectangle 188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2" name="Rectangle 190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5" name="Rectangle 193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6" name="Rectangle 194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8" name="Rectangle 196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79" name="Rectangle 197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0" name="Rectangle 198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1" name="Rectangle 199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3" name="Rectangle 201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4" name="Rectangle 202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7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8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89" name="Rectangle 207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0" name="Rectangle 208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1" name="Rectangle 209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2" name="Rectangle 210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3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4" name="Rectangle 212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5" name="Rectangle 213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6" name="Rectangle 214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8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39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0" name="Rectangle 218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3" name="Rectangle 221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4" name="Rectangle 222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6" name="Rectangle 224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7" name="Rectangle 225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09" name="Rectangle 227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0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1" name="Rectangle 229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5" name="Rectangle 233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6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7" name="Rectangle 235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8" name="Rectangle 236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19" name="Rectangle 237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1" name="Rectangle 239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2" name="Rectangle 240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3" name="Rectangle 241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4" name="Rectangle 242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5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7" name="Rectangle 245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8" name="Rectangle 246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29" name="Rectangle 247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4" name="Rectangle 252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5" name="Rectangle 253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6" name="Rectangle 254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3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1" name="Rectangle 259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2" name="Rectangle 260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3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5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6" name="Rectangle 264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8" name="Rectangle 266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49" name="Rectangle 267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0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1" name="Rectangle 269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2" name="Rectangle 270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3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4" name="Rectangle 272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5" name="Rectangle 273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6" name="Rectangle 274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8" name="Rectangle 276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5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0" name="Rectangle 278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1" name="Rectangle 279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2" name="Rectangle 280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3" name="Rectangle 281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4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6" name="Rectangle 284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7" name="Rectangle 285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8" name="Rectangle 286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69" name="Rectangle 287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0" name="Rectangle 288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1" name="Rectangle 289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3" name="Rectangle 291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4" name="Rectangle 292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5" name="Rectangle 293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7" name="Rectangle 295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8" name="Rectangle 296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79" name="Rectangle 297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2" name="Rectangle 300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3" name="Rectangle 301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4" name="Rectangle 302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5" name="Rectangle 303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6" name="Rectangle 304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7" name="Rectangle 305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8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89" name="Rectangle 307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0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1" name="Rectangle 309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2" name="Rectangle 310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4" name="Rectangle 312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5" name="Rectangle 313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8" name="Rectangle 316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9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1" name="Rectangle 319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2" name="Rectangle 320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3" name="Rectangle 321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7" name="Rectangle 325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0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0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1" name="Rectangle 329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2" name="Rectangle 330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4" name="Rectangle 332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5" name="Rectangle 333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6" name="Rectangle 334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7" name="Rectangle 335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8" name="Rectangle 336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19" name="Rectangle 337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1" name="Rectangle 339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2" name="Rectangle 340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3" name="Rectangle 341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4" name="Rectangle 342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5" name="Rectangle 343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7" name="Rectangle 345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29" name="Rectangle 347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0" name="Rectangle 348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1" name="Rectangle 349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2" name="Rectangle 350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3" name="Rectangle 351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4" name="Rectangle 352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5" name="Rectangle 353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6" name="Rectangle 354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7" name="Rectangle 355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3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1" name="Rectangle 359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2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3" name="Rectangle 361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5" name="Rectangle 363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6" name="Rectangle 364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8" name="Rectangle 366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49" name="Rectangle 367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0" name="Rectangle 368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1" name="Rectangle 369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2" name="Rectangle 370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3" name="Rectangle 371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4" name="Rectangle 372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5" name="Rectangle 373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6" name="Rectangle 374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7" name="Rectangle 375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8" name="Rectangle 376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5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0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1" name="Rectangle 379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2" name="Rectangle 380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3" name="Rectangle 381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4" name="Rectangle 382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6" name="Rectangle 384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7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8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69" name="Rectangle 387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1" name="Rectangle 389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2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3" name="Rectangle 391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4" name="Rectangle 392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5" name="Rectangle 393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6" name="Rectangle 394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7" name="Rectangle 395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8" name="Rectangle 396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79" name="Rectangle 397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1" name="Rectangle 399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2" name="Rectangle 400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3" name="Rectangle 401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4" name="Rectangle 402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5" name="Rectangle 403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6" name="Rectangle 404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7" name="Rectangle 405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8" name="Rectangle 406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89" name="Rectangle 407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5188" name="Line 408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409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3" name="Text Box 410"/>
            <p:cNvSpPr txBox="1">
              <a:spLocks noChangeArrowheads="1"/>
            </p:cNvSpPr>
            <p:nvPr/>
          </p:nvSpPr>
          <p:spPr bwMode="auto">
            <a:xfrm>
              <a:off x="2696" y="22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5144" name="Text Box 411"/>
            <p:cNvSpPr txBox="1">
              <a:spLocks noChangeArrowheads="1"/>
            </p:cNvSpPr>
            <p:nvPr/>
          </p:nvSpPr>
          <p:spPr bwMode="auto">
            <a:xfrm>
              <a:off x="2691" y="216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145" name="Text Box 4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46" name="Text Box 4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47" name="Text Box 4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48" name="Text Box 4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49" name="Text Box 4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50" name="Text Box 4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51" name="Text Box 4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52" name="Text Box 4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53" name="Text Box 4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54" name="Text Box 4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55" name="Text Box 4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56" name="Text Box 4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57" name="Text Box 4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58" name="Text Box 4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59" name="Text Box 4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60" name="Text Box 4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61" name="Text Box 4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62" name="Text Box 4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63" name="Text Box 4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64" name="Text Box 4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5165" name="Text Box 4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5166" name="Text Box 4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5167" name="Text Box 434"/>
            <p:cNvSpPr txBox="1">
              <a:spLocks noChangeArrowheads="1"/>
            </p:cNvSpPr>
            <p:nvPr/>
          </p:nvSpPr>
          <p:spPr bwMode="auto">
            <a:xfrm>
              <a:off x="2697" y="199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168" name="Text Box 4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169" name="Text Box 4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5170" name="Text Box 4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5171" name="Text Box 4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5172" name="Text Box 4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5173" name="Text Box 4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5174" name="Text Box 4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5175" name="Text Box 4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5176" name="Text Box 4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5177" name="Text Box 4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5178" name="Text Box 4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5179" name="Text Box 4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5180" name="Text Box 4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5181" name="Text Box 448"/>
            <p:cNvSpPr txBox="1">
              <a:spLocks noChangeArrowheads="1"/>
            </p:cNvSpPr>
            <p:nvPr/>
          </p:nvSpPr>
          <p:spPr bwMode="auto">
            <a:xfrm>
              <a:off x="2655" y="2946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5182" name="Text Box 4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5183" name="Text Box 4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5184" name="Text Box 4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5185" name="Text Box 4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5186" name="Text Box 4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40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5141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dirty="0">
                <a:latin typeface="Comic Sans MS" panose="030F0702030302020204" pitchFamily="66" charset="0"/>
              </a:rPr>
              <a:t>x -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136" name="Line 458"/>
          <p:cNvSpPr>
            <a:spLocks noChangeShapeType="1"/>
          </p:cNvSpPr>
          <p:nvPr/>
        </p:nvSpPr>
        <p:spPr bwMode="auto">
          <a:xfrm>
            <a:off x="3492500" y="2425700"/>
            <a:ext cx="497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Line 459"/>
          <p:cNvSpPr>
            <a:spLocks noChangeShapeType="1"/>
          </p:cNvSpPr>
          <p:nvPr/>
        </p:nvSpPr>
        <p:spPr bwMode="auto">
          <a:xfrm>
            <a:off x="7975600" y="939800"/>
            <a:ext cx="0" cy="4965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2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5961857" y="3688978"/>
            <a:ext cx="3175" cy="744537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 flipV="1">
            <a:off x="5967413" y="3673476"/>
            <a:ext cx="282575" cy="3175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466"/>
          <p:cNvGrpSpPr>
            <a:grpSpLocks/>
          </p:cNvGrpSpPr>
          <p:nvPr/>
        </p:nvGrpSpPr>
        <p:grpSpPr bwMode="auto">
          <a:xfrm>
            <a:off x="6002338" y="4457700"/>
            <a:ext cx="2713037" cy="530225"/>
            <a:chOff x="3800" y="1720"/>
            <a:chExt cx="1510" cy="334"/>
          </a:xfrm>
        </p:grpSpPr>
        <p:sp>
          <p:nvSpPr>
            <p:cNvPr id="5131" name="Line 467"/>
            <p:cNvSpPr>
              <a:spLocks noChangeShapeType="1"/>
            </p:cNvSpPr>
            <p:nvPr/>
          </p:nvSpPr>
          <p:spPr bwMode="auto">
            <a:xfrm flipH="1" flipV="1">
              <a:off x="3800" y="1720"/>
              <a:ext cx="351" cy="144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Text Box 468"/>
            <p:cNvSpPr txBox="1">
              <a:spLocks noChangeArrowheads="1"/>
            </p:cNvSpPr>
            <p:nvPr/>
          </p:nvSpPr>
          <p:spPr bwMode="auto">
            <a:xfrm>
              <a:off x="4042" y="1804"/>
              <a:ext cx="1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-4</a:t>
              </a:r>
            </a:p>
          </p:txBody>
        </p:sp>
      </p:grpSp>
      <p:sp>
        <p:nvSpPr>
          <p:cNvPr id="3541" name="Text Box 469"/>
          <p:cNvSpPr txBox="1">
            <a:spLocks noChangeArrowheads="1"/>
          </p:cNvSpPr>
          <p:nvPr/>
        </p:nvSpPr>
        <p:spPr bwMode="auto">
          <a:xfrm>
            <a:off x="6880225" y="2003425"/>
            <a:ext cx="153670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>
                <a:solidFill>
                  <a:srgbClr val="FFFF99"/>
                </a:solidFill>
                <a:latin typeface="Comic Sans MS" panose="030F0702030302020204" pitchFamily="66" charset="0"/>
              </a:rPr>
              <a:t>y = 3x - 4</a:t>
            </a:r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 flipV="1">
            <a:off x="5619750" y="990600"/>
            <a:ext cx="1500188" cy="4491038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5841548" y="4265613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73" name="Text Box 456"/>
          <p:cNvSpPr txBox="1">
            <a:spLocks noChangeArrowheads="1"/>
          </p:cNvSpPr>
          <p:nvPr/>
        </p:nvSpPr>
        <p:spPr bwMode="auto">
          <a:xfrm>
            <a:off x="129298" y="4422476"/>
            <a:ext cx="3138487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200" dirty="0">
                <a:latin typeface="Comic Sans MS" panose="030F0702030302020204" pitchFamily="66" charset="0"/>
              </a:rPr>
              <a:t>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4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7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3</a:t>
            </a:r>
          </a:p>
        </p:txBody>
      </p:sp>
      <p:sp>
        <p:nvSpPr>
          <p:cNvPr id="47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6061642" y="3530700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79" name="Text Box 462"/>
          <p:cNvSpPr txBox="1">
            <a:spLocks noChangeArrowheads="1"/>
          </p:cNvSpPr>
          <p:nvPr/>
        </p:nvSpPr>
        <p:spPr bwMode="auto">
          <a:xfrm>
            <a:off x="4730751" y="3859212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3</a:t>
            </a:r>
          </a:p>
        </p:txBody>
      </p:sp>
      <p:sp>
        <p:nvSpPr>
          <p:cNvPr id="480" name="Text Box 463"/>
          <p:cNvSpPr txBox="1">
            <a:spLocks noChangeArrowheads="1"/>
          </p:cNvSpPr>
          <p:nvPr/>
        </p:nvSpPr>
        <p:spPr bwMode="auto">
          <a:xfrm>
            <a:off x="6131718" y="3617913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1</a:t>
            </a:r>
          </a:p>
        </p:txBody>
      </p:sp>
      <p:sp>
        <p:nvSpPr>
          <p:cNvPr id="481" name="Rectangle 480">
            <a:hlinkClick r:id="rId2"/>
            <a:extLst>
              <a:ext uri="{FF2B5EF4-FFF2-40B4-BE49-F238E27FC236}">
                <a16:creationId xmlns:a16="http://schemas.microsoft.com/office/drawing/2014/main" id="{F3E76264-689F-4F8B-85FA-E1C007B152D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2" name="Rectangle 481">
            <a:hlinkClick r:id="rId2"/>
            <a:extLst>
              <a:ext uri="{FF2B5EF4-FFF2-40B4-BE49-F238E27FC236}">
                <a16:creationId xmlns:a16="http://schemas.microsoft.com/office/drawing/2014/main" id="{E183A3F3-6C5C-409B-B390-5006684FFC1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5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nimBg="1"/>
      <p:bldP spid="3532" grpId="0" animBg="1" autoUpdateAnimBg="0"/>
      <p:bldP spid="3534" grpId="0" animBg="1"/>
      <p:bldP spid="3535" grpId="0" animBg="1"/>
      <p:bldP spid="3541" grpId="0" animBg="1" autoUpdateAnimBg="0"/>
      <p:bldP spid="3542" grpId="0" animBg="1"/>
      <p:bldP spid="471" grpId="0" animBg="1"/>
      <p:bldP spid="472" grpId="0"/>
      <p:bldP spid="473" grpId="0" animBg="1"/>
      <p:bldP spid="474" grpId="0" animBg="1"/>
      <p:bldP spid="475" grpId="0" autoUpdateAnimBg="0"/>
      <p:bldP spid="476" grpId="0" autoUpdateAnimBg="0"/>
      <p:bldP spid="477" grpId="0"/>
      <p:bldP spid="479" grpId="0" autoUpdateAnimBg="0"/>
      <p:bldP spid="4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8"/>
          <p:cNvGrpSpPr>
            <a:grpSpLocks/>
          </p:cNvGrpSpPr>
          <p:nvPr/>
        </p:nvGrpSpPr>
        <p:grpSpPr bwMode="auto">
          <a:xfrm>
            <a:off x="3321423" y="604837"/>
            <a:ext cx="5657850" cy="5648325"/>
            <a:chOff x="1872" y="288"/>
            <a:chExt cx="3564" cy="3558"/>
          </a:xfrm>
        </p:grpSpPr>
        <p:grpSp>
          <p:nvGrpSpPr>
            <p:cNvPr id="3085" name="Group 6"/>
            <p:cNvGrpSpPr>
              <a:grpSpLocks/>
            </p:cNvGrpSpPr>
            <p:nvPr/>
          </p:nvGrpSpPr>
          <p:grpSpPr bwMode="auto">
            <a:xfrm>
              <a:off x="1872" y="288"/>
              <a:ext cx="3564" cy="3558"/>
              <a:chOff x="1064" y="316"/>
              <a:chExt cx="3564" cy="3558"/>
            </a:xfrm>
          </p:grpSpPr>
          <p:grpSp>
            <p:nvGrpSpPr>
              <p:cNvPr id="3091" name="Group 7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1244" y="616"/>
                <a:chExt cx="3140" cy="3140"/>
              </a:xfrm>
            </p:grpSpPr>
            <p:grpSp>
              <p:nvGrpSpPr>
                <p:cNvPr id="3136" name="Group 8"/>
                <p:cNvGrpSpPr>
                  <a:grpSpLocks/>
                </p:cNvGrpSpPr>
                <p:nvPr/>
              </p:nvGrpSpPr>
              <p:grpSpPr bwMode="auto">
                <a:xfrm>
                  <a:off x="1244" y="616"/>
                  <a:ext cx="3140" cy="3140"/>
                  <a:chOff x="773" y="1401"/>
                  <a:chExt cx="3140" cy="3140"/>
                </a:xfrm>
              </p:grpSpPr>
              <p:sp>
                <p:nvSpPr>
                  <p:cNvPr id="313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4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5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6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7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8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0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2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199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2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0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1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2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5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8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39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0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1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4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1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5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2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4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69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0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5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6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7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7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7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8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89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3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5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299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0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1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0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0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1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2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3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19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3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5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6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7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8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29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0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1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2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3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4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5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6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7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3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6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7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8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4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0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1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2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3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5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6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7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8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59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0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1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3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5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6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7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8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69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0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1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2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3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4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5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6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7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79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0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2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3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4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5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6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8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2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3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4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5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6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7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8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399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0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2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3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4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5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6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7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8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09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0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1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2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3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4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5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6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7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8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19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0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1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2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3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4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5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6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7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8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2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0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1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2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3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4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5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6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7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8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39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0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1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2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3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4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5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6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4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2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3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4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5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6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7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8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59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0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2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3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4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6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7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8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69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0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2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3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4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5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6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7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8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79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0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1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2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3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4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5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7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8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89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0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1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2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3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4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5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6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7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8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499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0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1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2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3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4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5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6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7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8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09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0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1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2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3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4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5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6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7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8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19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0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1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2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3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4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5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6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7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8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29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0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1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2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3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4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5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6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7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538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3137" name="Line 409"/>
                <p:cNvSpPr>
                  <a:spLocks noChangeShapeType="1"/>
                </p:cNvSpPr>
                <p:nvPr/>
              </p:nvSpPr>
              <p:spPr bwMode="auto">
                <a:xfrm>
                  <a:off x="2814" y="616"/>
                  <a:ext cx="0" cy="31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8" name="Line 410"/>
                <p:cNvSpPr>
                  <a:spLocks noChangeShapeType="1"/>
                </p:cNvSpPr>
                <p:nvPr/>
              </p:nvSpPr>
              <p:spPr bwMode="auto">
                <a:xfrm>
                  <a:off x="1244" y="2186"/>
                  <a:ext cx="31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92" name="Text Box 411"/>
              <p:cNvSpPr txBox="1">
                <a:spLocks noChangeArrowheads="1"/>
              </p:cNvSpPr>
              <p:nvPr/>
            </p:nvSpPr>
            <p:spPr bwMode="auto">
              <a:xfrm>
                <a:off x="2696" y="2212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3093" name="Text Box 412"/>
              <p:cNvSpPr txBox="1">
                <a:spLocks noChangeArrowheads="1"/>
              </p:cNvSpPr>
              <p:nvPr/>
            </p:nvSpPr>
            <p:spPr bwMode="auto">
              <a:xfrm>
                <a:off x="2691" y="216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3094" name="Text Box 413"/>
              <p:cNvSpPr txBox="1">
                <a:spLocks noChangeArrowheads="1"/>
              </p:cNvSpPr>
              <p:nvPr/>
            </p:nvSpPr>
            <p:spPr bwMode="auto">
              <a:xfrm>
                <a:off x="2860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3095" name="Text Box 414"/>
              <p:cNvSpPr txBox="1">
                <a:spLocks noChangeArrowheads="1"/>
              </p:cNvSpPr>
              <p:nvPr/>
            </p:nvSpPr>
            <p:spPr bwMode="auto">
              <a:xfrm>
                <a:off x="3012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3096" name="Text Box 415"/>
              <p:cNvSpPr txBox="1">
                <a:spLocks noChangeArrowheads="1"/>
              </p:cNvSpPr>
              <p:nvPr/>
            </p:nvSpPr>
            <p:spPr bwMode="auto">
              <a:xfrm>
                <a:off x="3172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097" name="Text Box 416"/>
              <p:cNvSpPr txBox="1">
                <a:spLocks noChangeArrowheads="1"/>
              </p:cNvSpPr>
              <p:nvPr/>
            </p:nvSpPr>
            <p:spPr bwMode="auto">
              <a:xfrm>
                <a:off x="331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3098" name="Text Box 417"/>
              <p:cNvSpPr txBox="1">
                <a:spLocks noChangeArrowheads="1"/>
              </p:cNvSpPr>
              <p:nvPr/>
            </p:nvSpPr>
            <p:spPr bwMode="auto">
              <a:xfrm>
                <a:off x="3468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099" name="Text Box 418"/>
              <p:cNvSpPr txBox="1">
                <a:spLocks noChangeArrowheads="1"/>
              </p:cNvSpPr>
              <p:nvPr/>
            </p:nvSpPr>
            <p:spPr bwMode="auto">
              <a:xfrm>
                <a:off x="363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3100" name="Text Box 419"/>
              <p:cNvSpPr txBox="1">
                <a:spLocks noChangeArrowheads="1"/>
              </p:cNvSpPr>
              <p:nvPr/>
            </p:nvSpPr>
            <p:spPr bwMode="auto">
              <a:xfrm>
                <a:off x="3788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3101" name="Text Box 420"/>
              <p:cNvSpPr txBox="1">
                <a:spLocks noChangeArrowheads="1"/>
              </p:cNvSpPr>
              <p:nvPr/>
            </p:nvSpPr>
            <p:spPr bwMode="auto">
              <a:xfrm>
                <a:off x="3936" y="217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3102" name="Text Box 421"/>
              <p:cNvSpPr txBox="1">
                <a:spLocks noChangeArrowheads="1"/>
              </p:cNvSpPr>
              <p:nvPr/>
            </p:nvSpPr>
            <p:spPr bwMode="auto">
              <a:xfrm>
                <a:off x="4096" y="216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3103" name="Text Box 422"/>
              <p:cNvSpPr txBox="1">
                <a:spLocks noChangeArrowheads="1"/>
              </p:cNvSpPr>
              <p:nvPr/>
            </p:nvSpPr>
            <p:spPr bwMode="auto">
              <a:xfrm>
                <a:off x="4236" y="2168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3104" name="Text Box 423"/>
              <p:cNvSpPr txBox="1">
                <a:spLocks noChangeArrowheads="1"/>
              </p:cNvSpPr>
              <p:nvPr/>
            </p:nvSpPr>
            <p:spPr bwMode="auto">
              <a:xfrm>
                <a:off x="1240" y="2172"/>
                <a:ext cx="22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-9</a:t>
                </a:r>
              </a:p>
            </p:txBody>
          </p:sp>
          <p:sp>
            <p:nvSpPr>
              <p:cNvPr id="3105" name="Text Box 424"/>
              <p:cNvSpPr txBox="1">
                <a:spLocks noChangeArrowheads="1"/>
              </p:cNvSpPr>
              <p:nvPr/>
            </p:nvSpPr>
            <p:spPr bwMode="auto">
              <a:xfrm>
                <a:off x="1408" y="2172"/>
                <a:ext cx="21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-8</a:t>
                </a:r>
              </a:p>
            </p:txBody>
          </p:sp>
          <p:sp>
            <p:nvSpPr>
              <p:cNvPr id="3106" name="Text Box 425"/>
              <p:cNvSpPr txBox="1">
                <a:spLocks noChangeArrowheads="1"/>
              </p:cNvSpPr>
              <p:nvPr/>
            </p:nvSpPr>
            <p:spPr bwMode="auto">
              <a:xfrm>
                <a:off x="1560" y="2176"/>
                <a:ext cx="2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-7</a:t>
                </a:r>
              </a:p>
            </p:txBody>
          </p:sp>
          <p:sp>
            <p:nvSpPr>
              <p:cNvPr id="3107" name="Text Box 426"/>
              <p:cNvSpPr txBox="1">
                <a:spLocks noChangeArrowheads="1"/>
              </p:cNvSpPr>
              <p:nvPr/>
            </p:nvSpPr>
            <p:spPr bwMode="auto">
              <a:xfrm>
                <a:off x="1724" y="2172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-6</a:t>
                </a:r>
              </a:p>
            </p:txBody>
          </p:sp>
          <p:sp>
            <p:nvSpPr>
              <p:cNvPr id="3108" name="Text Box 427"/>
              <p:cNvSpPr txBox="1">
                <a:spLocks noChangeArrowheads="1"/>
              </p:cNvSpPr>
              <p:nvPr/>
            </p:nvSpPr>
            <p:spPr bwMode="auto">
              <a:xfrm>
                <a:off x="1868" y="2176"/>
                <a:ext cx="23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3109" name="Text Box 428"/>
              <p:cNvSpPr txBox="1">
                <a:spLocks noChangeArrowheads="1"/>
              </p:cNvSpPr>
              <p:nvPr/>
            </p:nvSpPr>
            <p:spPr bwMode="auto">
              <a:xfrm>
                <a:off x="2032" y="2172"/>
                <a:ext cx="2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3110" name="Text Box 429"/>
              <p:cNvSpPr txBox="1">
                <a:spLocks noChangeArrowheads="1"/>
              </p:cNvSpPr>
              <p:nvPr/>
            </p:nvSpPr>
            <p:spPr bwMode="auto">
              <a:xfrm>
                <a:off x="2188" y="217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3111" name="Text Box 430"/>
              <p:cNvSpPr txBox="1">
                <a:spLocks noChangeArrowheads="1"/>
              </p:cNvSpPr>
              <p:nvPr/>
            </p:nvSpPr>
            <p:spPr bwMode="auto">
              <a:xfrm>
                <a:off x="2344" y="2172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3112" name="Text Box 431"/>
              <p:cNvSpPr txBox="1">
                <a:spLocks noChangeArrowheads="1"/>
              </p:cNvSpPr>
              <p:nvPr/>
            </p:nvSpPr>
            <p:spPr bwMode="auto">
              <a:xfrm>
                <a:off x="2520" y="2176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3113" name="Text Box 432"/>
              <p:cNvSpPr txBox="1">
                <a:spLocks noChangeArrowheads="1"/>
              </p:cNvSpPr>
              <p:nvPr/>
            </p:nvSpPr>
            <p:spPr bwMode="auto">
              <a:xfrm>
                <a:off x="1064" y="2168"/>
                <a:ext cx="24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-10</a:t>
                </a:r>
              </a:p>
            </p:txBody>
          </p:sp>
          <p:sp>
            <p:nvSpPr>
              <p:cNvPr id="3114" name="Text Box 433"/>
              <p:cNvSpPr txBox="1">
                <a:spLocks noChangeArrowheads="1"/>
              </p:cNvSpPr>
              <p:nvPr/>
            </p:nvSpPr>
            <p:spPr bwMode="auto">
              <a:xfrm>
                <a:off x="4424" y="2068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x</a:t>
                </a:r>
              </a:p>
            </p:txBody>
          </p:sp>
          <p:sp>
            <p:nvSpPr>
              <p:cNvPr id="3115" name="Text Box 434"/>
              <p:cNvSpPr txBox="1">
                <a:spLocks noChangeArrowheads="1"/>
              </p:cNvSpPr>
              <p:nvPr/>
            </p:nvSpPr>
            <p:spPr bwMode="auto">
              <a:xfrm>
                <a:off x="2732" y="316"/>
                <a:ext cx="2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000">
                    <a:latin typeface="Comic Sans MS" panose="030F0702030302020204" pitchFamily="66" charset="0"/>
                  </a:rPr>
                  <a:t>y</a:t>
                </a:r>
              </a:p>
            </p:txBody>
          </p:sp>
          <p:sp>
            <p:nvSpPr>
              <p:cNvPr id="3116" name="Text Box 435"/>
              <p:cNvSpPr txBox="1">
                <a:spLocks noChangeArrowheads="1"/>
              </p:cNvSpPr>
              <p:nvPr/>
            </p:nvSpPr>
            <p:spPr bwMode="auto">
              <a:xfrm>
                <a:off x="2697" y="199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3117" name="Text Box 436"/>
              <p:cNvSpPr txBox="1">
                <a:spLocks noChangeArrowheads="1"/>
              </p:cNvSpPr>
              <p:nvPr/>
            </p:nvSpPr>
            <p:spPr bwMode="auto">
              <a:xfrm>
                <a:off x="2685" y="184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3118" name="Text Box 437"/>
              <p:cNvSpPr txBox="1">
                <a:spLocks noChangeArrowheads="1"/>
              </p:cNvSpPr>
              <p:nvPr/>
            </p:nvSpPr>
            <p:spPr bwMode="auto">
              <a:xfrm>
                <a:off x="2691" y="1689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3</a:t>
                </a:r>
              </a:p>
            </p:txBody>
          </p:sp>
          <p:sp>
            <p:nvSpPr>
              <p:cNvPr id="3119" name="Text Box 438"/>
              <p:cNvSpPr txBox="1">
                <a:spLocks noChangeArrowheads="1"/>
              </p:cNvSpPr>
              <p:nvPr/>
            </p:nvSpPr>
            <p:spPr bwMode="auto">
              <a:xfrm>
                <a:off x="2685" y="153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3120" name="Text Box 439"/>
              <p:cNvSpPr txBox="1">
                <a:spLocks noChangeArrowheads="1"/>
              </p:cNvSpPr>
              <p:nvPr/>
            </p:nvSpPr>
            <p:spPr bwMode="auto">
              <a:xfrm>
                <a:off x="2685" y="1365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3121" name="Text Box 440"/>
              <p:cNvSpPr txBox="1">
                <a:spLocks noChangeArrowheads="1"/>
              </p:cNvSpPr>
              <p:nvPr/>
            </p:nvSpPr>
            <p:spPr bwMode="auto">
              <a:xfrm>
                <a:off x="2688" y="1212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6</a:t>
                </a:r>
              </a:p>
            </p:txBody>
          </p:sp>
          <p:sp>
            <p:nvSpPr>
              <p:cNvPr id="3122" name="Text Box 441"/>
              <p:cNvSpPr txBox="1">
                <a:spLocks noChangeArrowheads="1"/>
              </p:cNvSpPr>
              <p:nvPr/>
            </p:nvSpPr>
            <p:spPr bwMode="auto">
              <a:xfrm>
                <a:off x="2685" y="1056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7</a:t>
                </a:r>
              </a:p>
            </p:txBody>
          </p:sp>
          <p:sp>
            <p:nvSpPr>
              <p:cNvPr id="3123" name="Text Box 442"/>
              <p:cNvSpPr txBox="1">
                <a:spLocks noChangeArrowheads="1"/>
              </p:cNvSpPr>
              <p:nvPr/>
            </p:nvSpPr>
            <p:spPr bwMode="auto">
              <a:xfrm>
                <a:off x="2688" y="900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3124" name="Text Box 443"/>
              <p:cNvSpPr txBox="1">
                <a:spLocks noChangeArrowheads="1"/>
              </p:cNvSpPr>
              <p:nvPr/>
            </p:nvSpPr>
            <p:spPr bwMode="auto">
              <a:xfrm>
                <a:off x="2685" y="738"/>
                <a:ext cx="18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3125" name="Text Box 444"/>
              <p:cNvSpPr txBox="1">
                <a:spLocks noChangeArrowheads="1"/>
              </p:cNvSpPr>
              <p:nvPr/>
            </p:nvSpPr>
            <p:spPr bwMode="auto">
              <a:xfrm>
                <a:off x="2664" y="579"/>
                <a:ext cx="23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10</a:t>
                </a:r>
              </a:p>
            </p:txBody>
          </p:sp>
          <p:sp>
            <p:nvSpPr>
              <p:cNvPr id="3126" name="Text Box 445"/>
              <p:cNvSpPr txBox="1">
                <a:spLocks noChangeArrowheads="1"/>
              </p:cNvSpPr>
              <p:nvPr/>
            </p:nvSpPr>
            <p:spPr bwMode="auto">
              <a:xfrm>
                <a:off x="2676" y="2304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3127" name="Text Box 446"/>
              <p:cNvSpPr txBox="1">
                <a:spLocks noChangeArrowheads="1"/>
              </p:cNvSpPr>
              <p:nvPr/>
            </p:nvSpPr>
            <p:spPr bwMode="auto">
              <a:xfrm>
                <a:off x="2664" y="2469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3128" name="Text Box 447"/>
              <p:cNvSpPr txBox="1">
                <a:spLocks noChangeArrowheads="1"/>
              </p:cNvSpPr>
              <p:nvPr/>
            </p:nvSpPr>
            <p:spPr bwMode="auto">
              <a:xfrm>
                <a:off x="2658" y="2622"/>
                <a:ext cx="2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3129" name="Text Box 448"/>
              <p:cNvSpPr txBox="1">
                <a:spLocks noChangeArrowheads="1"/>
              </p:cNvSpPr>
              <p:nvPr/>
            </p:nvSpPr>
            <p:spPr bwMode="auto">
              <a:xfrm>
                <a:off x="2655" y="2781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3130" name="Text Box 449"/>
              <p:cNvSpPr txBox="1">
                <a:spLocks noChangeArrowheads="1"/>
              </p:cNvSpPr>
              <p:nvPr/>
            </p:nvSpPr>
            <p:spPr bwMode="auto">
              <a:xfrm>
                <a:off x="2655" y="2946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-5</a:t>
                </a:r>
              </a:p>
            </p:txBody>
          </p:sp>
          <p:sp>
            <p:nvSpPr>
              <p:cNvPr id="3131" name="Text Box 450"/>
              <p:cNvSpPr txBox="1">
                <a:spLocks noChangeArrowheads="1"/>
              </p:cNvSpPr>
              <p:nvPr/>
            </p:nvSpPr>
            <p:spPr bwMode="auto">
              <a:xfrm>
                <a:off x="2655" y="3093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-6</a:t>
                </a:r>
              </a:p>
            </p:txBody>
          </p:sp>
          <p:sp>
            <p:nvSpPr>
              <p:cNvPr id="3132" name="Text Box 451"/>
              <p:cNvSpPr txBox="1">
                <a:spLocks noChangeArrowheads="1"/>
              </p:cNvSpPr>
              <p:nvPr/>
            </p:nvSpPr>
            <p:spPr bwMode="auto">
              <a:xfrm>
                <a:off x="2658" y="3249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-7</a:t>
                </a:r>
              </a:p>
            </p:txBody>
          </p:sp>
          <p:sp>
            <p:nvSpPr>
              <p:cNvPr id="3133" name="Text Box 452"/>
              <p:cNvSpPr txBox="1">
                <a:spLocks noChangeArrowheads="1"/>
              </p:cNvSpPr>
              <p:nvPr/>
            </p:nvSpPr>
            <p:spPr bwMode="auto">
              <a:xfrm>
                <a:off x="2652" y="3411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-8</a:t>
                </a:r>
              </a:p>
            </p:txBody>
          </p:sp>
          <p:sp>
            <p:nvSpPr>
              <p:cNvPr id="3134" name="Text Box 453"/>
              <p:cNvSpPr txBox="1">
                <a:spLocks noChangeArrowheads="1"/>
              </p:cNvSpPr>
              <p:nvPr/>
            </p:nvSpPr>
            <p:spPr bwMode="auto">
              <a:xfrm>
                <a:off x="2661" y="3564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-9</a:t>
                </a:r>
              </a:p>
            </p:txBody>
          </p:sp>
          <p:sp>
            <p:nvSpPr>
              <p:cNvPr id="3135" name="Text Box 454"/>
              <p:cNvSpPr txBox="1">
                <a:spLocks noChangeArrowheads="1"/>
              </p:cNvSpPr>
              <p:nvPr/>
            </p:nvSpPr>
            <p:spPr bwMode="auto">
              <a:xfrm>
                <a:off x="2631" y="3720"/>
                <a:ext cx="2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000">
                    <a:latin typeface="Comic Sans MS" panose="030F0702030302020204" pitchFamily="66" charset="0"/>
                  </a:rPr>
                  <a:t>-10</a:t>
                </a:r>
              </a:p>
            </p:txBody>
          </p:sp>
        </p:grpSp>
        <p:sp>
          <p:nvSpPr>
            <p:cNvPr id="3089" name="Line 459"/>
            <p:cNvSpPr>
              <a:spLocks noChangeShapeType="1"/>
            </p:cNvSpPr>
            <p:nvPr/>
          </p:nvSpPr>
          <p:spPr bwMode="auto">
            <a:xfrm>
              <a:off x="2056" y="1528"/>
              <a:ext cx="3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460"/>
            <p:cNvSpPr>
              <a:spLocks noChangeShapeType="1"/>
            </p:cNvSpPr>
            <p:nvPr/>
          </p:nvSpPr>
          <p:spPr bwMode="auto">
            <a:xfrm>
              <a:off x="4880" y="592"/>
              <a:ext cx="0" cy="3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630" name="Line 462"/>
          <p:cNvSpPr>
            <a:spLocks noChangeShapeType="1"/>
          </p:cNvSpPr>
          <p:nvPr/>
        </p:nvSpPr>
        <p:spPr bwMode="auto">
          <a:xfrm flipV="1">
            <a:off x="6081867" y="3828490"/>
            <a:ext cx="1274764" cy="1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31" name="Text Box 463"/>
          <p:cNvSpPr txBox="1">
            <a:spLocks noChangeArrowheads="1"/>
          </p:cNvSpPr>
          <p:nvPr/>
        </p:nvSpPr>
        <p:spPr bwMode="auto">
          <a:xfrm>
            <a:off x="4872411" y="3046322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-4</a:t>
            </a:r>
          </a:p>
        </p:txBody>
      </p:sp>
      <p:sp>
        <p:nvSpPr>
          <p:cNvPr id="7632" name="Text Box 464"/>
          <p:cNvSpPr txBox="1">
            <a:spLocks noChangeArrowheads="1"/>
          </p:cNvSpPr>
          <p:nvPr/>
        </p:nvSpPr>
        <p:spPr bwMode="auto">
          <a:xfrm>
            <a:off x="4847011" y="3634971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5</a:t>
            </a:r>
          </a:p>
        </p:txBody>
      </p:sp>
      <p:grpSp>
        <p:nvGrpSpPr>
          <p:cNvPr id="6" name="Group 473"/>
          <p:cNvGrpSpPr>
            <a:grpSpLocks/>
          </p:cNvGrpSpPr>
          <p:nvPr/>
        </p:nvGrpSpPr>
        <p:grpSpPr bwMode="auto">
          <a:xfrm>
            <a:off x="6182098" y="2011362"/>
            <a:ext cx="2547938" cy="762000"/>
            <a:chOff x="3674" y="1174"/>
            <a:chExt cx="1605" cy="480"/>
          </a:xfrm>
        </p:grpSpPr>
        <p:sp>
          <p:nvSpPr>
            <p:cNvPr id="3083" name="Line 466"/>
            <p:cNvSpPr>
              <a:spLocks noChangeShapeType="1"/>
            </p:cNvSpPr>
            <p:nvPr/>
          </p:nvSpPr>
          <p:spPr bwMode="auto">
            <a:xfrm flipH="1">
              <a:off x="3674" y="1418"/>
              <a:ext cx="409" cy="236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Text Box 467"/>
            <p:cNvSpPr txBox="1">
              <a:spLocks noChangeArrowheads="1"/>
            </p:cNvSpPr>
            <p:nvPr/>
          </p:nvSpPr>
          <p:spPr bwMode="auto">
            <a:xfrm>
              <a:off x="3911" y="1174"/>
              <a:ext cx="13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y intercept = 3</a:t>
              </a:r>
            </a:p>
          </p:txBody>
        </p:sp>
      </p:grpSp>
      <p:graphicFrame>
        <p:nvGraphicFramePr>
          <p:cNvPr id="7638" name="Object 470"/>
          <p:cNvGraphicFramePr>
            <a:graphicFrameLocks noChangeAspect="1"/>
          </p:cNvGraphicFramePr>
          <p:nvPr/>
        </p:nvGraphicFramePr>
        <p:xfrm>
          <a:off x="3890542" y="2039143"/>
          <a:ext cx="11239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7836" imgH="406224" progId="">
                  <p:embed/>
                </p:oleObj>
              </mc:Choice>
              <mc:Fallback>
                <p:oleObj name="Equation" r:id="rId2" imgW="837836" imgH="406224" progId="">
                  <p:embed/>
                  <p:pic>
                    <p:nvPicPr>
                      <p:cNvPr id="7638" name="Object 4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542" y="2039143"/>
                        <a:ext cx="1123950" cy="5445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39" name="Line 471"/>
          <p:cNvSpPr>
            <a:spLocks noChangeShapeType="1"/>
          </p:cNvSpPr>
          <p:nvPr/>
        </p:nvSpPr>
        <p:spPr bwMode="auto">
          <a:xfrm flipH="1" flipV="1">
            <a:off x="3975473" y="1114425"/>
            <a:ext cx="4595813" cy="3705225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40" name="Line 472"/>
          <p:cNvSpPr>
            <a:spLocks noChangeShapeType="1"/>
          </p:cNvSpPr>
          <p:nvPr/>
        </p:nvSpPr>
        <p:spPr bwMode="auto">
          <a:xfrm>
            <a:off x="6095346" y="2834667"/>
            <a:ext cx="0" cy="995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7" name="Text Box 456"/>
          <p:cNvSpPr txBox="1">
            <a:spLocks noChangeArrowheads="1"/>
          </p:cNvSpPr>
          <p:nvPr/>
        </p:nvSpPr>
        <p:spPr bwMode="auto">
          <a:xfrm>
            <a:off x="131763" y="2286001"/>
            <a:ext cx="3165475" cy="769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We need one other point on the graph.</a:t>
            </a:r>
          </a:p>
        </p:txBody>
      </p:sp>
      <p:sp>
        <p:nvSpPr>
          <p:cNvPr id="468" name="Text Box 457"/>
          <p:cNvSpPr txBox="1">
            <a:spLocks noChangeArrowheads="1"/>
          </p:cNvSpPr>
          <p:nvPr/>
        </p:nvSpPr>
        <p:spPr bwMode="auto">
          <a:xfrm>
            <a:off x="127000" y="868363"/>
            <a:ext cx="3163888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Graph the line with equation y = </a:t>
            </a:r>
            <a:r>
              <a:rPr lang="en-GB" altLang="en-US" dirty="0">
                <a:solidFill>
                  <a:srgbClr val="009DD9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dirty="0">
                <a:latin typeface="Comic Sans MS" panose="030F0702030302020204" pitchFamily="66" charset="0"/>
              </a:rPr>
              <a:t>    x +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69" name="Text Box 460"/>
          <p:cNvSpPr txBox="1">
            <a:spLocks noChangeArrowheads="1"/>
          </p:cNvSpPr>
          <p:nvPr/>
        </p:nvSpPr>
        <p:spPr bwMode="auto">
          <a:xfrm>
            <a:off x="158750" y="3142599"/>
            <a:ext cx="3138488" cy="12003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other point can be found by using the gradient.</a:t>
            </a:r>
            <a:endParaRPr lang="en-GB" altLang="en-US" b="1" dirty="0">
              <a:solidFill>
                <a:srgbClr val="FF5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" name="Text Box 456"/>
          <p:cNvSpPr txBox="1">
            <a:spLocks noChangeArrowheads="1"/>
          </p:cNvSpPr>
          <p:nvPr/>
        </p:nvSpPr>
        <p:spPr bwMode="auto">
          <a:xfrm>
            <a:off x="152401" y="1794669"/>
            <a:ext cx="3138487" cy="430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200" dirty="0">
                <a:latin typeface="Comic Sans MS" panose="030F0702030302020204" pitchFamily="66" charset="0"/>
              </a:rPr>
              <a:t> is the </a:t>
            </a:r>
            <a:r>
              <a:rPr lang="en-GB" altLang="en-US" sz="2200" b="1" dirty="0">
                <a:solidFill>
                  <a:srgbClr val="FF6600"/>
                </a:solidFill>
                <a:latin typeface="Comic Sans MS" panose="030F0702030302020204" pitchFamily="66" charset="0"/>
              </a:rPr>
              <a:t>y intercept</a:t>
            </a:r>
            <a:r>
              <a:rPr lang="en-GB" altLang="en-US" sz="2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72" name="Text Box 456"/>
          <p:cNvSpPr txBox="1">
            <a:spLocks noChangeArrowheads="1"/>
          </p:cNvSpPr>
          <p:nvPr/>
        </p:nvSpPr>
        <p:spPr bwMode="auto">
          <a:xfrm>
            <a:off x="144418" y="4985794"/>
            <a:ext cx="3138487" cy="93871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Comic Sans MS" panose="030F0702030302020204" pitchFamily="66" charset="0"/>
              </a:rPr>
              <a:t>It means: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Comic Sans MS" panose="030F0702030302020204" pitchFamily="66" charset="0"/>
            </a:endParaRPr>
          </a:p>
        </p:txBody>
      </p:sp>
      <p:grpSp>
        <p:nvGrpSpPr>
          <p:cNvPr id="473" name="Group 472"/>
          <p:cNvGrpSpPr/>
          <p:nvPr/>
        </p:nvGrpSpPr>
        <p:grpSpPr>
          <a:xfrm>
            <a:off x="129298" y="4422476"/>
            <a:ext cx="3138487" cy="541604"/>
            <a:chOff x="129298" y="4422476"/>
            <a:chExt cx="3138487" cy="541604"/>
          </a:xfrm>
        </p:grpSpPr>
        <p:sp>
          <p:nvSpPr>
            <p:cNvPr id="474" name="Text Box 456"/>
            <p:cNvSpPr txBox="1">
              <a:spLocks noChangeArrowheads="1"/>
            </p:cNvSpPr>
            <p:nvPr/>
          </p:nvSpPr>
          <p:spPr bwMode="auto">
            <a:xfrm>
              <a:off x="129298" y="4422476"/>
              <a:ext cx="3138487" cy="4616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dirty="0">
                  <a:solidFill>
                    <a:srgbClr val="009DD9"/>
                  </a:solidFill>
                  <a:latin typeface="Comic Sans MS" panose="030F0702030302020204" pitchFamily="66" charset="0"/>
                </a:rPr>
                <a:t>-</a:t>
              </a:r>
              <a:r>
                <a:rPr lang="en-GB" altLang="en-US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  </a:t>
              </a:r>
              <a:r>
                <a:rPr lang="en-GB" alt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altLang="en-US" sz="2200" dirty="0">
                  <a:latin typeface="Comic Sans MS" panose="030F0702030302020204" pitchFamily="66" charset="0"/>
                </a:rPr>
                <a:t>is the </a:t>
              </a:r>
              <a:r>
                <a:rPr lang="en-GB" altLang="en-US" sz="2200" b="1" dirty="0">
                  <a:solidFill>
                    <a:srgbClr val="FF6600"/>
                  </a:solidFill>
                  <a:latin typeface="Comic Sans MS" panose="030F0702030302020204" pitchFamily="66" charset="0"/>
                </a:rPr>
                <a:t>gradient</a:t>
              </a:r>
              <a:r>
                <a:rPr lang="en-GB" altLang="en-US" sz="2200" dirty="0">
                  <a:latin typeface="Comic Sans MS" panose="030F0702030302020204" pitchFamily="66" charset="0"/>
                </a:rPr>
                <a:t>.</a:t>
              </a:r>
            </a:p>
          </p:txBody>
        </p:sp>
        <p:grpSp>
          <p:nvGrpSpPr>
            <p:cNvPr id="475" name="Group 474"/>
            <p:cNvGrpSpPr/>
            <p:nvPr/>
          </p:nvGrpSpPr>
          <p:grpSpPr>
            <a:xfrm>
              <a:off x="561482" y="4426946"/>
              <a:ext cx="312214" cy="537134"/>
              <a:chOff x="2972458" y="6020297"/>
              <a:chExt cx="312214" cy="537134"/>
            </a:xfrm>
          </p:grpSpPr>
          <p:sp>
            <p:nvSpPr>
              <p:cNvPr id="476" name="Rectangle 475"/>
              <p:cNvSpPr/>
              <p:nvPr/>
            </p:nvSpPr>
            <p:spPr>
              <a:xfrm>
                <a:off x="2991002" y="6020297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b="1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4</a:t>
                </a:r>
                <a:endParaRPr lang="en-GB" sz="1400" dirty="0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2972458" y="6249654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b="1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5</a:t>
                </a:r>
                <a:endParaRPr lang="en-GB" sz="1400" dirty="0"/>
              </a:p>
            </p:txBody>
          </p:sp>
          <p:cxnSp>
            <p:nvCxnSpPr>
              <p:cNvPr id="478" name="Straight Connector 477"/>
              <p:cNvCxnSpPr/>
              <p:nvPr/>
            </p:nvCxnSpPr>
            <p:spPr>
              <a:xfrm>
                <a:off x="3006074" y="6271898"/>
                <a:ext cx="263525" cy="0"/>
              </a:xfrm>
              <a:prstGeom prst="line">
                <a:avLst/>
              </a:prstGeom>
              <a:ln w="19050">
                <a:solidFill>
                  <a:srgbClr val="009D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9" name="Group 478"/>
          <p:cNvGrpSpPr/>
          <p:nvPr/>
        </p:nvGrpSpPr>
        <p:grpSpPr>
          <a:xfrm>
            <a:off x="2103411" y="1234917"/>
            <a:ext cx="312214" cy="537134"/>
            <a:chOff x="2918670" y="5966509"/>
            <a:chExt cx="312214" cy="537134"/>
          </a:xfrm>
        </p:grpSpPr>
        <p:sp>
          <p:nvSpPr>
            <p:cNvPr id="480" name="Rectangle 479"/>
            <p:cNvSpPr/>
            <p:nvPr/>
          </p:nvSpPr>
          <p:spPr>
            <a:xfrm>
              <a:off x="2937214" y="5966509"/>
              <a:ext cx="293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4</a:t>
              </a:r>
              <a:endParaRPr lang="en-GB" sz="1400" dirty="0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2918670" y="6195866"/>
              <a:ext cx="2936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5</a:t>
              </a:r>
              <a:endParaRPr lang="en-GB" sz="1400" dirty="0"/>
            </a:p>
          </p:txBody>
        </p:sp>
        <p:cxnSp>
          <p:nvCxnSpPr>
            <p:cNvPr id="482" name="Straight Connector 481"/>
            <p:cNvCxnSpPr/>
            <p:nvPr/>
          </p:nvCxnSpPr>
          <p:spPr>
            <a:xfrm>
              <a:off x="2952286" y="6218110"/>
              <a:ext cx="263525" cy="0"/>
            </a:xfrm>
            <a:prstGeom prst="line">
              <a:avLst/>
            </a:prstGeom>
            <a:ln w="19050">
              <a:solidFill>
                <a:srgbClr val="009D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3" name="TextBox 482"/>
          <p:cNvSpPr txBox="1"/>
          <p:nvPr/>
        </p:nvSpPr>
        <p:spPr>
          <a:xfrm>
            <a:off x="5950340" y="267839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85" name="Text Box 464"/>
          <p:cNvSpPr txBox="1">
            <a:spLocks noChangeArrowheads="1"/>
          </p:cNvSpPr>
          <p:nvPr/>
        </p:nvSpPr>
        <p:spPr bwMode="auto">
          <a:xfrm>
            <a:off x="1523442" y="5021113"/>
            <a:ext cx="1235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rise = -4</a:t>
            </a:r>
          </a:p>
        </p:txBody>
      </p:sp>
      <p:sp>
        <p:nvSpPr>
          <p:cNvPr id="486" name="Text Box 465"/>
          <p:cNvSpPr txBox="1">
            <a:spLocks noChangeArrowheads="1"/>
          </p:cNvSpPr>
          <p:nvPr/>
        </p:nvSpPr>
        <p:spPr bwMode="auto">
          <a:xfrm>
            <a:off x="1563642" y="5417988"/>
            <a:ext cx="115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run = 5</a:t>
            </a:r>
          </a:p>
        </p:txBody>
      </p:sp>
      <p:sp>
        <p:nvSpPr>
          <p:cNvPr id="487" name="TextBox 486"/>
          <p:cNvSpPr txBox="1"/>
          <p:nvPr/>
        </p:nvSpPr>
        <p:spPr>
          <a:xfrm>
            <a:off x="7193131" y="3681564"/>
            <a:ext cx="33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n-lt"/>
              </a:rPr>
              <a:t>X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179512" y="11663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Graphing from the gradient-intercept form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88" name="Rectangle 487">
            <a:hlinkClick r:id="rId4"/>
            <a:extLst>
              <a:ext uri="{FF2B5EF4-FFF2-40B4-BE49-F238E27FC236}">
                <a16:creationId xmlns:a16="http://schemas.microsoft.com/office/drawing/2014/main" id="{227110A6-C6CA-414F-BA10-A08C11F4B64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9" name="Rectangle 488">
            <a:hlinkClick r:id="rId4"/>
            <a:extLst>
              <a:ext uri="{FF2B5EF4-FFF2-40B4-BE49-F238E27FC236}">
                <a16:creationId xmlns:a16="http://schemas.microsoft.com/office/drawing/2014/main" id="{ACF73446-E82D-4318-8936-883C5F5F32F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0" grpId="0" animBg="1"/>
      <p:bldP spid="7631" grpId="0" autoUpdateAnimBg="0"/>
      <p:bldP spid="7632" grpId="0" autoUpdateAnimBg="0"/>
      <p:bldP spid="7639" grpId="0" animBg="1"/>
      <p:bldP spid="7640" grpId="0" animBg="1"/>
      <p:bldP spid="467" grpId="0" animBg="1"/>
      <p:bldP spid="469" grpId="0" animBg="1" autoUpdateAnimBg="0"/>
      <p:bldP spid="471" grpId="0" animBg="1"/>
      <p:bldP spid="472" grpId="0" animBg="1"/>
      <p:bldP spid="483" grpId="0"/>
      <p:bldP spid="485" grpId="0" autoUpdateAnimBg="0"/>
      <p:bldP spid="486" grpId="0" autoUpdateAnimBg="0"/>
      <p:bldP spid="4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365787" y="2780928"/>
            <a:ext cx="4454685" cy="2978233"/>
            <a:chOff x="2083187" y="2419268"/>
            <a:chExt cx="4454685" cy="2978233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5770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0723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5676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0629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45582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0535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5488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60441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5770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0707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5770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30707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5676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0613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5676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0613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770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30707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25770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0707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5676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0613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5676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40613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45598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50535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5598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0535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5504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0441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55504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60441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5598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50535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598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0535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5504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60441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5504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60441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25709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0662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35615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40568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45521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50474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55427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60380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2089297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5" name="Rectangle 19"/>
            <p:cNvSpPr>
              <a:spLocks noChangeArrowheads="1"/>
            </p:cNvSpPr>
            <p:nvPr/>
          </p:nvSpPr>
          <p:spPr bwMode="auto">
            <a:xfrm>
              <a:off x="2089297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089297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2089297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>
              <a:off x="2089297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2083187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849313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3213" y="836712"/>
            <a:ext cx="824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of a line is a measure of how steep the line is.</a:t>
            </a:r>
            <a:endParaRPr lang="en-GB" dirty="0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flipV="1">
            <a:off x="5126409" y="3282660"/>
            <a:ext cx="1584176" cy="2308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03213" y="1400438"/>
            <a:ext cx="8733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is a comparison between vertical and horizontal movement.</a:t>
            </a:r>
            <a:endParaRPr lang="en-GB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303213" y="2271122"/>
            <a:ext cx="423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this line. </a:t>
            </a:r>
            <a:endParaRPr lang="en-GB" dirty="0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5052472" y="420010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3</a:t>
            </a:r>
            <a:endParaRPr lang="en-GB" sz="2000" baseline="-25000" dirty="0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>
            <a:off x="5341311" y="3789040"/>
            <a:ext cx="100584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auto">
          <a:xfrm>
            <a:off x="5348849" y="3806456"/>
            <a:ext cx="0" cy="146304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5609649" y="3411402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2</a:t>
            </a:r>
            <a:endParaRPr lang="en-GB" sz="2000" baseline="-25000" dirty="0"/>
          </a:p>
        </p:txBody>
      </p:sp>
      <p:sp>
        <p:nvSpPr>
          <p:cNvPr id="93" name="Oval 33"/>
          <p:cNvSpPr>
            <a:spLocks noChangeArrowheads="1"/>
          </p:cNvSpPr>
          <p:nvPr/>
        </p:nvSpPr>
        <p:spPr bwMode="auto">
          <a:xfrm>
            <a:off x="6310003" y="3759139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4" name="Oval 33"/>
          <p:cNvSpPr>
            <a:spLocks noChangeArrowheads="1"/>
          </p:cNvSpPr>
          <p:nvPr/>
        </p:nvSpPr>
        <p:spPr bwMode="auto">
          <a:xfrm>
            <a:off x="5315539" y="5226595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4100204" y="5995049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3</a:t>
            </a:r>
            <a:endParaRPr lang="en-GB" sz="2000" baseline="-25000" dirty="0"/>
          </a:p>
        </p:txBody>
      </p:sp>
      <p:sp>
        <p:nvSpPr>
          <p:cNvPr id="84" name="Rectangle 28"/>
          <p:cNvSpPr>
            <a:spLocks noChangeArrowheads="1"/>
          </p:cNvSpPr>
          <p:nvPr/>
        </p:nvSpPr>
        <p:spPr bwMode="auto">
          <a:xfrm>
            <a:off x="4100204" y="632848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2</a:t>
            </a:r>
            <a:endParaRPr lang="en-GB" sz="2000" baseline="-25000" dirty="0"/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357124" y="6026803"/>
            <a:ext cx="3863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this line is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51799" y="6328480"/>
            <a:ext cx="24844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03213" y="2995667"/>
            <a:ext cx="3536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First we pick two points. </a:t>
            </a:r>
            <a:endParaRPr lang="en-GB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00252" y="3663485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vertical distance between the points. </a:t>
            </a:r>
            <a:endParaRPr lang="en-GB" dirty="0"/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303154" y="4613592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horizontal distance between the points. </a:t>
            </a:r>
            <a:endParaRPr lang="en-GB" dirty="0"/>
          </a:p>
        </p:txBody>
      </p:sp>
      <p:sp>
        <p:nvSpPr>
          <p:cNvPr id="95" name="Rectangle 94">
            <a:hlinkClick r:id="rId2"/>
            <a:extLst>
              <a:ext uri="{FF2B5EF4-FFF2-40B4-BE49-F238E27FC236}">
                <a16:creationId xmlns:a16="http://schemas.microsoft.com/office/drawing/2014/main" id="{6A80A442-02DD-426A-B77C-CF6BE66944D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hlinkClick r:id="rId2"/>
            <a:extLst>
              <a:ext uri="{FF2B5EF4-FFF2-40B4-BE49-F238E27FC236}">
                <a16:creationId xmlns:a16="http://schemas.microsoft.com/office/drawing/2014/main" id="{678D2F1F-B791-4298-99EF-4C4BCFC53E3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81" grpId="0"/>
      <p:bldP spid="82" grpId="0"/>
      <p:bldP spid="88" grpId="0"/>
      <p:bldP spid="89" grpId="0" animBg="1"/>
      <p:bldP spid="90" grpId="0" animBg="1"/>
      <p:bldP spid="91" grpId="0"/>
      <p:bldP spid="93" grpId="0" animBg="1"/>
      <p:bldP spid="94" grpId="0" animBg="1"/>
      <p:bldP spid="83" grpId="0"/>
      <p:bldP spid="84" grpId="0"/>
      <p:bldP spid="85" grpId="0"/>
      <p:bldP spid="86" grpId="0"/>
      <p:bldP spid="87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437795" y="2636912"/>
            <a:ext cx="4454685" cy="2978233"/>
            <a:chOff x="2083187" y="2419268"/>
            <a:chExt cx="4454685" cy="2978233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5770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0723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5676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0629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45582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0535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5488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60441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5770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0707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5770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30707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5676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0613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5676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0613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770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30707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25770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0707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5676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0613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5676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40613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45598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50535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5598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0535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5504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0441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55504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60441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5598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50535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598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0535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5504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60441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5504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60441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25709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0662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35615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40568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45521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50474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55427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60380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2089297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5" name="Rectangle 19"/>
            <p:cNvSpPr>
              <a:spLocks noChangeArrowheads="1"/>
            </p:cNvSpPr>
            <p:nvPr/>
          </p:nvSpPr>
          <p:spPr bwMode="auto">
            <a:xfrm>
              <a:off x="2089297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089297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2089297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>
              <a:off x="2089297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2083187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849313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3213" y="692696"/>
            <a:ext cx="824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of a line is a measure of how steep the line is.</a:t>
            </a:r>
            <a:endParaRPr lang="en-GB" dirty="0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flipH="1" flipV="1">
            <a:off x="5012268" y="3480030"/>
            <a:ext cx="3385967" cy="134441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03213" y="1256422"/>
            <a:ext cx="8733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is a comparison between vertical and horizontal movement.</a:t>
            </a:r>
            <a:endParaRPr lang="en-GB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303213" y="2127106"/>
            <a:ext cx="423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this line. </a:t>
            </a:r>
            <a:endParaRPr lang="en-GB" dirty="0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7926856" y="3907269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2</a:t>
            </a:r>
            <a:endParaRPr lang="en-GB" sz="2000" baseline="-25000" dirty="0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>
            <a:off x="5426967" y="3645024"/>
            <a:ext cx="246888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auto">
          <a:xfrm>
            <a:off x="7903467" y="3647296"/>
            <a:ext cx="0" cy="100584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6622313" y="3289130"/>
            <a:ext cx="540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– 5</a:t>
            </a:r>
            <a:endParaRPr lang="en-GB" sz="2000" baseline="-25000" dirty="0"/>
          </a:p>
        </p:txBody>
      </p:sp>
      <p:sp>
        <p:nvSpPr>
          <p:cNvPr id="93" name="Oval 33"/>
          <p:cNvSpPr>
            <a:spLocks noChangeArrowheads="1"/>
          </p:cNvSpPr>
          <p:nvPr/>
        </p:nvSpPr>
        <p:spPr bwMode="auto">
          <a:xfrm>
            <a:off x="7877926" y="4582291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4" name="Oval 33"/>
          <p:cNvSpPr>
            <a:spLocks noChangeArrowheads="1"/>
          </p:cNvSpPr>
          <p:nvPr/>
        </p:nvSpPr>
        <p:spPr bwMode="auto">
          <a:xfrm>
            <a:off x="5387547" y="3604080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4172658" y="594928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2</a:t>
            </a:r>
            <a:endParaRPr lang="en-GB" sz="2000" baseline="-25000" dirty="0"/>
          </a:p>
        </p:txBody>
      </p:sp>
      <p:sp>
        <p:nvSpPr>
          <p:cNvPr id="96" name="Rectangle 28"/>
          <p:cNvSpPr>
            <a:spLocks noChangeArrowheads="1"/>
          </p:cNvSpPr>
          <p:nvPr/>
        </p:nvSpPr>
        <p:spPr bwMode="auto">
          <a:xfrm>
            <a:off x="4172658" y="628271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5</a:t>
            </a:r>
            <a:endParaRPr lang="en-GB" sz="2000" baseline="-25000" dirty="0"/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357124" y="6026803"/>
            <a:ext cx="3863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this line is </a:t>
            </a:r>
            <a:endParaRPr lang="en-GB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4224253" y="6282711"/>
            <a:ext cx="24844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8"/>
          <p:cNvSpPr>
            <a:spLocks noChangeArrowheads="1"/>
          </p:cNvSpPr>
          <p:nvPr/>
        </p:nvSpPr>
        <p:spPr bwMode="auto">
          <a:xfrm>
            <a:off x="3906996" y="606350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–</a:t>
            </a:r>
            <a:endParaRPr lang="en-GB" sz="2000" baseline="-25000" dirty="0"/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303213" y="2995667"/>
            <a:ext cx="3536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First we pick two points. </a:t>
            </a:r>
            <a:endParaRPr lang="en-GB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300252" y="3663485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vertical distance between the points. </a:t>
            </a:r>
            <a:endParaRPr lang="en-GB" dirty="0"/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303154" y="4613592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horizontal distance between the points. </a:t>
            </a:r>
            <a:endParaRPr lang="en-GB" dirty="0"/>
          </a:p>
        </p:txBody>
      </p:sp>
      <p:sp>
        <p:nvSpPr>
          <p:cNvPr id="86" name="Rectangle 85">
            <a:hlinkClick r:id="rId2"/>
            <a:extLst>
              <a:ext uri="{FF2B5EF4-FFF2-40B4-BE49-F238E27FC236}">
                <a16:creationId xmlns:a16="http://schemas.microsoft.com/office/drawing/2014/main" id="{C4942930-3FA8-4BC8-96EA-497446CEDFA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C926EEC1-5B81-43E4-BBC5-B9C9A801265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7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88" grpId="0"/>
      <p:bldP spid="89" grpId="0" animBg="1"/>
      <p:bldP spid="90" grpId="0" animBg="1"/>
      <p:bldP spid="91" grpId="0"/>
      <p:bldP spid="93" grpId="0" animBg="1"/>
      <p:bldP spid="94" grpId="0" animBg="1"/>
      <p:bldP spid="95" grpId="0"/>
      <p:bldP spid="96" grpId="0"/>
      <p:bldP spid="97" grpId="0"/>
      <p:bldP spid="99" grpId="0"/>
      <p:bldP spid="83" grpId="0"/>
      <p:bldP spid="84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437795" y="2133600"/>
            <a:ext cx="4454685" cy="2978233"/>
            <a:chOff x="2083187" y="2419268"/>
            <a:chExt cx="4454685" cy="2978233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5770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0723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5676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0629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45582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0535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5488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60441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5770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0707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5770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30707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5676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0613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5676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0613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770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30707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25770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0707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5676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0613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5676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40613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45598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50535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5598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0535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5504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0441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55504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60441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5598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50535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598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0535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5504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60441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5504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60441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25709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0662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35615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40568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45521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50474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55427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60380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2089297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5" name="Rectangle 19"/>
            <p:cNvSpPr>
              <a:spLocks noChangeArrowheads="1"/>
            </p:cNvSpPr>
            <p:nvPr/>
          </p:nvSpPr>
          <p:spPr bwMode="auto">
            <a:xfrm>
              <a:off x="2089297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089297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2089297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>
              <a:off x="2089297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2083187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849313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3213" y="692696"/>
            <a:ext cx="824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of a line is a measure of how steep the line is.</a:t>
            </a:r>
            <a:endParaRPr lang="en-GB" dirty="0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flipH="1">
            <a:off x="4925557" y="3645716"/>
            <a:ext cx="3473210" cy="312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03213" y="1256422"/>
            <a:ext cx="8733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is a comparison between vertical and horizontal movement.</a:t>
            </a:r>
            <a:endParaRPr lang="en-GB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303213" y="2127106"/>
            <a:ext cx="423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this line. </a:t>
            </a:r>
            <a:endParaRPr lang="en-GB" dirty="0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5086962" y="3270025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0</a:t>
            </a:r>
            <a:endParaRPr lang="en-GB" sz="2000" baseline="-25000" dirty="0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>
            <a:off x="5426967" y="3645768"/>
            <a:ext cx="246888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6402638" y="326062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5</a:t>
            </a:r>
            <a:endParaRPr lang="en-GB" sz="2000" baseline="-25000" dirty="0"/>
          </a:p>
        </p:txBody>
      </p:sp>
      <p:sp>
        <p:nvSpPr>
          <p:cNvPr id="93" name="Oval 33"/>
          <p:cNvSpPr>
            <a:spLocks noChangeArrowheads="1"/>
          </p:cNvSpPr>
          <p:nvPr/>
        </p:nvSpPr>
        <p:spPr bwMode="auto">
          <a:xfrm>
            <a:off x="7877926" y="3618472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4" name="Oval 33"/>
          <p:cNvSpPr>
            <a:spLocks noChangeArrowheads="1"/>
          </p:cNvSpPr>
          <p:nvPr/>
        </p:nvSpPr>
        <p:spPr bwMode="auto">
          <a:xfrm>
            <a:off x="5387547" y="3613019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3956634" y="594928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0</a:t>
            </a:r>
            <a:endParaRPr lang="en-GB" sz="2000" baseline="-25000" dirty="0"/>
          </a:p>
        </p:txBody>
      </p:sp>
      <p:sp>
        <p:nvSpPr>
          <p:cNvPr id="96" name="Rectangle 28"/>
          <p:cNvSpPr>
            <a:spLocks noChangeArrowheads="1"/>
          </p:cNvSpPr>
          <p:nvPr/>
        </p:nvSpPr>
        <p:spPr bwMode="auto">
          <a:xfrm>
            <a:off x="3956634" y="628271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5</a:t>
            </a:r>
            <a:endParaRPr lang="en-GB" sz="2000" baseline="-25000" dirty="0"/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357124" y="6026803"/>
            <a:ext cx="3863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this line is </a:t>
            </a:r>
            <a:endParaRPr lang="en-GB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4008229" y="6282711"/>
            <a:ext cx="24844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8"/>
          <p:cNvSpPr>
            <a:spLocks noChangeArrowheads="1"/>
          </p:cNvSpPr>
          <p:nvPr/>
        </p:nvSpPr>
        <p:spPr bwMode="auto">
          <a:xfrm>
            <a:off x="4283968" y="6068102"/>
            <a:ext cx="3337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=</a:t>
            </a:r>
            <a:endParaRPr lang="en-GB" sz="2000" baseline="-25000" dirty="0"/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4499992" y="605758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0</a:t>
            </a:r>
            <a:endParaRPr lang="en-GB" sz="2000" baseline="-25000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4886832" y="5334000"/>
            <a:ext cx="42571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any horizontal line is 0,since the vertical step is 0.</a:t>
            </a:r>
            <a:endParaRPr lang="en-GB" dirty="0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auto">
          <a:xfrm>
            <a:off x="5418611" y="3581624"/>
            <a:ext cx="0" cy="9144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303213" y="2995667"/>
            <a:ext cx="3536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First we pick two points. </a:t>
            </a:r>
            <a:endParaRPr lang="en-GB" dirty="0"/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00252" y="3663485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vertical distance between the points. </a:t>
            </a:r>
            <a:endParaRPr lang="en-GB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03154" y="4613592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horizontal distance between the points. </a:t>
            </a:r>
            <a:endParaRPr lang="en-GB" dirty="0"/>
          </a:p>
        </p:txBody>
      </p:sp>
      <p:sp>
        <p:nvSpPr>
          <p:cNvPr id="92" name="Rectangle 91">
            <a:hlinkClick r:id="rId2"/>
            <a:extLst>
              <a:ext uri="{FF2B5EF4-FFF2-40B4-BE49-F238E27FC236}">
                <a16:creationId xmlns:a16="http://schemas.microsoft.com/office/drawing/2014/main" id="{94BA4CBD-75AC-4798-8848-2E2C714ADB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2"/>
            <a:extLst>
              <a:ext uri="{FF2B5EF4-FFF2-40B4-BE49-F238E27FC236}">
                <a16:creationId xmlns:a16="http://schemas.microsoft.com/office/drawing/2014/main" id="{040DB6BF-112A-4293-BF6A-1D46C338088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7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88" grpId="0"/>
      <p:bldP spid="89" grpId="0" animBg="1"/>
      <p:bldP spid="91" grpId="0"/>
      <p:bldP spid="93" grpId="0" animBg="1"/>
      <p:bldP spid="94" grpId="0" animBg="1"/>
      <p:bldP spid="95" grpId="0"/>
      <p:bldP spid="96" grpId="0"/>
      <p:bldP spid="97" grpId="0"/>
      <p:bldP spid="99" grpId="0"/>
      <p:bldP spid="83" grpId="0"/>
      <p:bldP spid="84" grpId="0"/>
      <p:bldP spid="90" grpId="0" animBg="1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437795" y="2286000"/>
            <a:ext cx="4454685" cy="2978233"/>
            <a:chOff x="2083187" y="2419268"/>
            <a:chExt cx="4454685" cy="2978233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5770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0723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5676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0629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45582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0535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5488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60441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5770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0707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5770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30707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5676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0613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5676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0613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770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30707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25770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0707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5676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0613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5676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40613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45598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50535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5598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0535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5504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0441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55504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60441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5598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50535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598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0535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5504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60441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5504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60441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25709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0662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35615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40568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45521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50474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55427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60380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2089297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5" name="Rectangle 19"/>
            <p:cNvSpPr>
              <a:spLocks noChangeArrowheads="1"/>
            </p:cNvSpPr>
            <p:nvPr/>
          </p:nvSpPr>
          <p:spPr bwMode="auto">
            <a:xfrm>
              <a:off x="2089297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089297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2089297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>
              <a:off x="2089297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2083187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849313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3213" y="692696"/>
            <a:ext cx="824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of a line is a measure of how steep the line is.</a:t>
            </a:r>
            <a:endParaRPr lang="en-GB" dirty="0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flipH="1" flipV="1">
            <a:off x="6926972" y="2727106"/>
            <a:ext cx="0" cy="2295196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03213" y="1256422"/>
            <a:ext cx="8733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is a comparison between vertical and horizontal movement.</a:t>
            </a:r>
            <a:endParaRPr lang="en-GB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303213" y="2127106"/>
            <a:ext cx="423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this line. </a:t>
            </a:r>
            <a:endParaRPr lang="en-GB" dirty="0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6942435" y="455181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0</a:t>
            </a:r>
            <a:endParaRPr lang="en-GB" sz="2000" baseline="-25000" dirty="0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auto">
          <a:xfrm>
            <a:off x="6922219" y="3281445"/>
            <a:ext cx="0" cy="146304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6918773" y="3756412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3</a:t>
            </a:r>
            <a:endParaRPr lang="en-GB" sz="2000" baseline="-25000" dirty="0"/>
          </a:p>
        </p:txBody>
      </p:sp>
      <p:sp>
        <p:nvSpPr>
          <p:cNvPr id="93" name="Oval 33"/>
          <p:cNvSpPr>
            <a:spLocks noChangeArrowheads="1"/>
          </p:cNvSpPr>
          <p:nvPr/>
        </p:nvSpPr>
        <p:spPr bwMode="auto">
          <a:xfrm>
            <a:off x="6886067" y="4731667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4" name="Oval 33"/>
          <p:cNvSpPr>
            <a:spLocks noChangeArrowheads="1"/>
          </p:cNvSpPr>
          <p:nvPr/>
        </p:nvSpPr>
        <p:spPr bwMode="auto">
          <a:xfrm>
            <a:off x="6883462" y="3253168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3995936" y="5949280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3</a:t>
            </a:r>
            <a:endParaRPr lang="en-GB" sz="2000" baseline="-25000" dirty="0"/>
          </a:p>
        </p:txBody>
      </p:sp>
      <p:sp>
        <p:nvSpPr>
          <p:cNvPr id="96" name="Rectangle 28"/>
          <p:cNvSpPr>
            <a:spLocks noChangeArrowheads="1"/>
          </p:cNvSpPr>
          <p:nvPr/>
        </p:nvSpPr>
        <p:spPr bwMode="auto">
          <a:xfrm>
            <a:off x="3995936" y="628271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0</a:t>
            </a:r>
            <a:endParaRPr lang="en-GB" sz="2000" baseline="-25000" dirty="0"/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357124" y="6026803"/>
            <a:ext cx="3863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this line is </a:t>
            </a:r>
            <a:endParaRPr lang="en-GB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4047531" y="6282711"/>
            <a:ext cx="24844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8"/>
          <p:cNvSpPr>
            <a:spLocks noChangeArrowheads="1"/>
          </p:cNvSpPr>
          <p:nvPr/>
        </p:nvSpPr>
        <p:spPr bwMode="auto">
          <a:xfrm>
            <a:off x="4298532" y="6082656"/>
            <a:ext cx="3337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=</a:t>
            </a:r>
            <a:endParaRPr lang="en-GB" sz="2000" baseline="-25000" dirty="0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>
            <a:off x="6880283" y="4778984"/>
            <a:ext cx="9144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4576285" y="6070458"/>
            <a:ext cx="13115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undefined</a:t>
            </a:r>
            <a:endParaRPr lang="en-GB" sz="2000" baseline="-25000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6214892" y="5410200"/>
            <a:ext cx="28216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any vertical line is undefined</a:t>
            </a:r>
            <a:endParaRPr lang="en-GB" dirty="0"/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303213" y="2995667"/>
            <a:ext cx="3536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First we pick two points. </a:t>
            </a:r>
            <a:endParaRPr lang="en-GB" dirty="0"/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00252" y="3663485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vertical distance between the points. </a:t>
            </a:r>
            <a:endParaRPr lang="en-GB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03154" y="4613592"/>
            <a:ext cx="3941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horizontal distance between the points. </a:t>
            </a:r>
            <a:endParaRPr lang="en-GB" dirty="0"/>
          </a:p>
        </p:txBody>
      </p:sp>
      <p:sp>
        <p:nvSpPr>
          <p:cNvPr id="92" name="Rectangle 91">
            <a:hlinkClick r:id="rId2"/>
            <a:extLst>
              <a:ext uri="{FF2B5EF4-FFF2-40B4-BE49-F238E27FC236}">
                <a16:creationId xmlns:a16="http://schemas.microsoft.com/office/drawing/2014/main" id="{182B1F5B-C991-4D5B-BB84-0ED1E3A0CA2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2"/>
            <a:extLst>
              <a:ext uri="{FF2B5EF4-FFF2-40B4-BE49-F238E27FC236}">
                <a16:creationId xmlns:a16="http://schemas.microsoft.com/office/drawing/2014/main" id="{0742CFE5-5ACE-4DF6-8921-051199C6751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4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88" grpId="0"/>
      <p:bldP spid="90" grpId="0" animBg="1"/>
      <p:bldP spid="91" grpId="0"/>
      <p:bldP spid="93" grpId="0" animBg="1"/>
      <p:bldP spid="94" grpId="0" animBg="1"/>
      <p:bldP spid="95" grpId="0"/>
      <p:bldP spid="96" grpId="0"/>
      <p:bldP spid="97" grpId="0"/>
      <p:bldP spid="99" grpId="0"/>
      <p:bldP spid="89" grpId="0" animBg="1"/>
      <p:bldP spid="83" grpId="0"/>
      <p:bldP spid="84" grpId="0"/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437795" y="2636912"/>
            <a:ext cx="4454685" cy="2978233"/>
            <a:chOff x="2083187" y="2419268"/>
            <a:chExt cx="4454685" cy="2978233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5770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0723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5676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40629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45582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0535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5488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6044159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5770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0707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5770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30707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5676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061371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5676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061371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770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30707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25770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0707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5676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061371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5676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4061371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45598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50535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5598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50535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5550446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6044159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5550446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6044159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5598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50535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598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50535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550446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6044159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5550446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6044159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25709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0662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35615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40568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45521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50474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55427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6038049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2089297" y="2921000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5" name="Rectangle 19"/>
            <p:cNvSpPr>
              <a:spLocks noChangeArrowheads="1"/>
            </p:cNvSpPr>
            <p:nvPr/>
          </p:nvSpPr>
          <p:spPr bwMode="auto">
            <a:xfrm>
              <a:off x="2089297" y="34194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089297" y="39131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2089297" y="4410075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>
              <a:off x="2089297" y="490378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2083187" y="2419268"/>
              <a:ext cx="493713" cy="493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D0E8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849313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3213" y="692696"/>
            <a:ext cx="824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of a line is a measure of how steep the line is.</a:t>
            </a:r>
            <a:endParaRPr lang="en-GB" dirty="0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flipH="1">
            <a:off x="5229880" y="3884954"/>
            <a:ext cx="3024338" cy="96717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03213" y="1256422"/>
            <a:ext cx="8733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</a:t>
            </a:r>
            <a:r>
              <a:rPr lang="en-US" b="1" dirty="0">
                <a:solidFill>
                  <a:srgbClr val="FF6600"/>
                </a:solidFill>
              </a:rPr>
              <a:t>gradient</a:t>
            </a:r>
            <a:r>
              <a:rPr lang="en-US" dirty="0"/>
              <a:t> is a comparison between vertical and horizontal movement.</a:t>
            </a:r>
            <a:endParaRPr lang="en-GB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303213" y="2127106"/>
            <a:ext cx="5080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Draw a line segment with gradient  </a:t>
            </a:r>
            <a:endParaRPr lang="en-GB" dirty="0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5511157" y="4180816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1</a:t>
            </a:r>
            <a:endParaRPr lang="en-GB" sz="2000" baseline="-25000" dirty="0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>
            <a:off x="5914570" y="4136631"/>
            <a:ext cx="146304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none"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auto">
          <a:xfrm>
            <a:off x="5914570" y="4108264"/>
            <a:ext cx="0" cy="54864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6512470" y="372333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3</a:t>
            </a:r>
            <a:endParaRPr lang="en-GB" sz="2000" baseline="-25000" dirty="0"/>
          </a:p>
        </p:txBody>
      </p:sp>
      <p:sp>
        <p:nvSpPr>
          <p:cNvPr id="93" name="Oval 33"/>
          <p:cNvSpPr>
            <a:spLocks noChangeArrowheads="1"/>
          </p:cNvSpPr>
          <p:nvPr/>
        </p:nvSpPr>
        <p:spPr bwMode="auto">
          <a:xfrm>
            <a:off x="5888998" y="4582291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4" name="Oval 33"/>
          <p:cNvSpPr>
            <a:spLocks noChangeArrowheads="1"/>
          </p:cNvSpPr>
          <p:nvPr/>
        </p:nvSpPr>
        <p:spPr bwMode="auto">
          <a:xfrm>
            <a:off x="7356454" y="4101763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5210768" y="203671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1</a:t>
            </a:r>
            <a:endParaRPr lang="en-GB" sz="2000" baseline="-25000" dirty="0"/>
          </a:p>
        </p:txBody>
      </p:sp>
      <p:sp>
        <p:nvSpPr>
          <p:cNvPr id="84" name="Rectangle 28"/>
          <p:cNvSpPr>
            <a:spLocks noChangeArrowheads="1"/>
          </p:cNvSpPr>
          <p:nvPr/>
        </p:nvSpPr>
        <p:spPr bwMode="auto">
          <a:xfrm>
            <a:off x="5210768" y="2329201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3</a:t>
            </a:r>
            <a:endParaRPr lang="en-GB" sz="2000" baseline="-250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5262363" y="2370145"/>
            <a:ext cx="24844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03213" y="2780928"/>
            <a:ext cx="3366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First we plot one point. </a:t>
            </a:r>
            <a:endParaRPr lang="en-GB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00251" y="3284984"/>
            <a:ext cx="42155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Measure the vertical distance from the numerator</a:t>
            </a:r>
            <a:endParaRPr lang="en-GB" dirty="0"/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303154" y="4221088"/>
            <a:ext cx="41713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Measure the horizontal distance from the denominator</a:t>
            </a:r>
            <a:endParaRPr lang="en-GB" dirty="0"/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300251" y="5508243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Now we plot the second point. </a:t>
            </a:r>
            <a:endParaRPr lang="en-GB" dirty="0"/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300251" y="6056734"/>
            <a:ext cx="8251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Draw a line passing through the two points. </a:t>
            </a:r>
            <a:endParaRPr lang="en-GB" dirty="0"/>
          </a:p>
        </p:txBody>
      </p:sp>
      <p:sp>
        <p:nvSpPr>
          <p:cNvPr id="97" name="Rectangle 96">
            <a:hlinkClick r:id="rId2"/>
            <a:extLst>
              <a:ext uri="{FF2B5EF4-FFF2-40B4-BE49-F238E27FC236}">
                <a16:creationId xmlns:a16="http://schemas.microsoft.com/office/drawing/2014/main" id="{4BD10EC6-D515-4C96-B29E-830A52A99F5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hlinkClick r:id="rId2"/>
            <a:extLst>
              <a:ext uri="{FF2B5EF4-FFF2-40B4-BE49-F238E27FC236}">
                <a16:creationId xmlns:a16="http://schemas.microsoft.com/office/drawing/2014/main" id="{92F20E14-9945-4D78-A45E-AA655D91B01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88" grpId="0"/>
      <p:bldP spid="89" grpId="0" animBg="1"/>
      <p:bldP spid="90" grpId="0" animBg="1"/>
      <p:bldP spid="91" grpId="0"/>
      <p:bldP spid="93" grpId="0" animBg="1"/>
      <p:bldP spid="94" grpId="0" animBg="1"/>
      <p:bldP spid="86" grpId="0"/>
      <p:bldP spid="87" grpId="0"/>
      <p:bldP spid="92" grpId="0"/>
      <p:bldP spid="95" grpId="0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849313"/>
          </a:xfrm>
        </p:spPr>
        <p:txBody>
          <a:bodyPr/>
          <a:lstStyle/>
          <a:p>
            <a:r>
              <a:rPr lang="en-GB" dirty="0"/>
              <a:t>The gradient formula</a:t>
            </a: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3213" y="836712"/>
            <a:ext cx="6498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we want to calculate the gradient of any line.</a:t>
            </a:r>
            <a:endParaRPr lang="en-GB" dirty="0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flipV="1">
            <a:off x="3098445" y="3003470"/>
            <a:ext cx="2717109" cy="179368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357125" y="1331165"/>
            <a:ext cx="4502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need two points on the line. </a:t>
            </a:r>
            <a:endParaRPr lang="en-GB" dirty="0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303213" y="2271122"/>
            <a:ext cx="423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this line. </a:t>
            </a:r>
            <a:endParaRPr lang="en-GB" dirty="0"/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3781769" y="4311816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A</a:t>
            </a:r>
            <a:endParaRPr lang="en-GB" sz="2000" baseline="-25000" dirty="0"/>
          </a:p>
        </p:txBody>
      </p:sp>
      <p:sp>
        <p:nvSpPr>
          <p:cNvPr id="89" name="Line 29"/>
          <p:cNvSpPr>
            <a:spLocks noChangeShapeType="1"/>
          </p:cNvSpPr>
          <p:nvPr/>
        </p:nvSpPr>
        <p:spPr bwMode="auto">
          <a:xfrm>
            <a:off x="3908211" y="3308512"/>
            <a:ext cx="146304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 type="stealth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auto">
          <a:xfrm>
            <a:off x="3892864" y="3262104"/>
            <a:ext cx="0" cy="100584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 type="stealth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 flipH="1">
            <a:off x="5360786" y="3234315"/>
            <a:ext cx="4383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B</a:t>
            </a:r>
            <a:endParaRPr lang="en-GB" sz="2000" baseline="-25000" dirty="0"/>
          </a:p>
        </p:txBody>
      </p:sp>
      <p:sp>
        <p:nvSpPr>
          <p:cNvPr id="93" name="Oval 33"/>
          <p:cNvSpPr>
            <a:spLocks noChangeArrowheads="1"/>
          </p:cNvSpPr>
          <p:nvPr/>
        </p:nvSpPr>
        <p:spPr bwMode="auto">
          <a:xfrm>
            <a:off x="5347835" y="3253920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94" name="Oval 33"/>
          <p:cNvSpPr>
            <a:spLocks noChangeArrowheads="1"/>
          </p:cNvSpPr>
          <p:nvPr/>
        </p:nvSpPr>
        <p:spPr bwMode="auto">
          <a:xfrm>
            <a:off x="3855427" y="4238504"/>
            <a:ext cx="74613" cy="74613"/>
          </a:xfrm>
          <a:prstGeom prst="ellipse">
            <a:avLst/>
          </a:prstGeom>
          <a:solidFill>
            <a:srgbClr val="FFBC8F"/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ZA"/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35496" y="6026803"/>
            <a:ext cx="4205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gradient of the line AB is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51798" y="6328480"/>
            <a:ext cx="82296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Line 52"/>
          <p:cNvSpPr>
            <a:spLocks noChangeShapeType="1"/>
          </p:cNvSpPr>
          <p:nvPr/>
        </p:nvSpPr>
        <p:spPr bwMode="auto">
          <a:xfrm flipV="1">
            <a:off x="2919764" y="2796133"/>
            <a:ext cx="0" cy="2926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" name="Line 51"/>
          <p:cNvSpPr>
            <a:spLocks noChangeShapeType="1"/>
          </p:cNvSpPr>
          <p:nvPr/>
        </p:nvSpPr>
        <p:spPr bwMode="auto">
          <a:xfrm>
            <a:off x="2419834" y="5273220"/>
            <a:ext cx="44805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" name="Text Box 53"/>
          <p:cNvSpPr txBox="1">
            <a:spLocks noChangeArrowheads="1"/>
          </p:cNvSpPr>
          <p:nvPr/>
        </p:nvSpPr>
        <p:spPr bwMode="auto">
          <a:xfrm>
            <a:off x="2676530" y="5250751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/>
              <a:t>0</a:t>
            </a:r>
            <a:endParaRPr lang="en-GB" sz="1600" dirty="0"/>
          </a:p>
        </p:txBody>
      </p:sp>
      <p:sp>
        <p:nvSpPr>
          <p:cNvPr id="154" name="Text Box 56"/>
          <p:cNvSpPr txBox="1">
            <a:spLocks noChangeArrowheads="1"/>
          </p:cNvSpPr>
          <p:nvPr/>
        </p:nvSpPr>
        <p:spPr bwMode="auto">
          <a:xfrm>
            <a:off x="3703223" y="5235746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155" name="Text Box 57"/>
          <p:cNvSpPr txBox="1">
            <a:spLocks noChangeArrowheads="1"/>
          </p:cNvSpPr>
          <p:nvPr/>
        </p:nvSpPr>
        <p:spPr bwMode="auto">
          <a:xfrm>
            <a:off x="5181740" y="5188193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2</a:t>
            </a:r>
            <a:endParaRPr lang="en-GB" baseline="-25000" dirty="0"/>
          </a:p>
        </p:txBody>
      </p:sp>
      <p:sp>
        <p:nvSpPr>
          <p:cNvPr id="156" name="Text Box 64"/>
          <p:cNvSpPr txBox="1">
            <a:spLocks noChangeArrowheads="1"/>
          </p:cNvSpPr>
          <p:nvPr/>
        </p:nvSpPr>
        <p:spPr bwMode="auto">
          <a:xfrm>
            <a:off x="2506215" y="2975883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2</a:t>
            </a:r>
            <a:endParaRPr lang="en-GB" baseline="-25000" dirty="0"/>
          </a:p>
        </p:txBody>
      </p:sp>
      <p:sp>
        <p:nvSpPr>
          <p:cNvPr id="157" name="Text Box 65"/>
          <p:cNvSpPr txBox="1">
            <a:spLocks noChangeArrowheads="1"/>
          </p:cNvSpPr>
          <p:nvPr/>
        </p:nvSpPr>
        <p:spPr bwMode="auto">
          <a:xfrm>
            <a:off x="2498800" y="4006644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158" name="Text Box 4"/>
          <p:cNvSpPr txBox="1">
            <a:spLocks noChangeArrowheads="1"/>
          </p:cNvSpPr>
          <p:nvPr/>
        </p:nvSpPr>
        <p:spPr bwMode="auto">
          <a:xfrm>
            <a:off x="357125" y="1728035"/>
            <a:ext cx="4502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coordinates of the points. </a:t>
            </a:r>
            <a:endParaRPr lang="en-GB" dirty="0"/>
          </a:p>
        </p:txBody>
      </p:sp>
      <p:sp>
        <p:nvSpPr>
          <p:cNvPr id="159" name="Text Box 64"/>
          <p:cNvSpPr txBox="1">
            <a:spLocks noChangeArrowheads="1"/>
          </p:cNvSpPr>
          <p:nvPr/>
        </p:nvSpPr>
        <p:spPr bwMode="auto">
          <a:xfrm>
            <a:off x="3000373" y="3454623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2</a:t>
            </a:r>
            <a:r>
              <a:rPr lang="en-US" dirty="0"/>
              <a:t> –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160" name="Text Box 57"/>
          <p:cNvSpPr txBox="1">
            <a:spLocks noChangeArrowheads="1"/>
          </p:cNvSpPr>
          <p:nvPr/>
        </p:nvSpPr>
        <p:spPr bwMode="auto">
          <a:xfrm>
            <a:off x="4022265" y="2773457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161" name="Text Box 56"/>
          <p:cNvSpPr txBox="1">
            <a:spLocks noChangeArrowheads="1"/>
          </p:cNvSpPr>
          <p:nvPr/>
        </p:nvSpPr>
        <p:spPr bwMode="auto">
          <a:xfrm>
            <a:off x="4142422" y="4203317"/>
            <a:ext cx="1119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aseline="-25000" dirty="0"/>
              <a:t>1</a:t>
            </a:r>
            <a:r>
              <a:rPr lang="en-US" dirty="0"/>
              <a:t>) </a:t>
            </a:r>
            <a:endParaRPr lang="en-GB" baseline="-25000" dirty="0"/>
          </a:p>
        </p:txBody>
      </p:sp>
      <p:sp>
        <p:nvSpPr>
          <p:cNvPr id="162" name="Text Box 56"/>
          <p:cNvSpPr txBox="1">
            <a:spLocks noChangeArrowheads="1"/>
          </p:cNvSpPr>
          <p:nvPr/>
        </p:nvSpPr>
        <p:spPr bwMode="auto">
          <a:xfrm>
            <a:off x="5579944" y="3130246"/>
            <a:ext cx="1119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endParaRPr lang="en-GB" baseline="-25000" dirty="0"/>
          </a:p>
        </p:txBody>
      </p:sp>
      <p:sp>
        <p:nvSpPr>
          <p:cNvPr id="163" name="Line 30"/>
          <p:cNvSpPr>
            <a:spLocks noChangeShapeType="1"/>
          </p:cNvSpPr>
          <p:nvPr/>
        </p:nvSpPr>
        <p:spPr bwMode="auto">
          <a:xfrm>
            <a:off x="5395152" y="3328533"/>
            <a:ext cx="0" cy="192024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" name="Line 30"/>
          <p:cNvSpPr>
            <a:spLocks noChangeShapeType="1"/>
          </p:cNvSpPr>
          <p:nvPr/>
        </p:nvSpPr>
        <p:spPr bwMode="auto">
          <a:xfrm>
            <a:off x="3908211" y="4244911"/>
            <a:ext cx="0" cy="100584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6" name="Line 29"/>
          <p:cNvSpPr>
            <a:spLocks noChangeShapeType="1"/>
          </p:cNvSpPr>
          <p:nvPr/>
        </p:nvSpPr>
        <p:spPr bwMode="auto">
          <a:xfrm>
            <a:off x="2953568" y="4302526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7" name="Text Box 64"/>
          <p:cNvSpPr txBox="1">
            <a:spLocks noChangeArrowheads="1"/>
          </p:cNvSpPr>
          <p:nvPr/>
        </p:nvSpPr>
        <p:spPr bwMode="auto">
          <a:xfrm>
            <a:off x="4107609" y="5847455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2</a:t>
            </a:r>
            <a:r>
              <a:rPr lang="en-US" dirty="0"/>
              <a:t> –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168" name="Text Box 57"/>
          <p:cNvSpPr txBox="1">
            <a:spLocks noChangeArrowheads="1"/>
          </p:cNvSpPr>
          <p:nvPr/>
        </p:nvSpPr>
        <p:spPr bwMode="auto">
          <a:xfrm>
            <a:off x="4088285" y="6237300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165" name="Line 29"/>
          <p:cNvSpPr>
            <a:spLocks noChangeShapeType="1"/>
          </p:cNvSpPr>
          <p:nvPr/>
        </p:nvSpPr>
        <p:spPr bwMode="auto">
          <a:xfrm>
            <a:off x="2940949" y="3298632"/>
            <a:ext cx="246888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5B4C7205-3D27-417A-8C97-84ACF1E024E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2"/>
            <a:extLst>
              <a:ext uri="{FF2B5EF4-FFF2-40B4-BE49-F238E27FC236}">
                <a16:creationId xmlns:a16="http://schemas.microsoft.com/office/drawing/2014/main" id="{FF82A9F6-C0D5-4C20-B8AF-5714E4CFA42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5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81" grpId="0"/>
      <p:bldP spid="82" grpId="0"/>
      <p:bldP spid="88" grpId="0"/>
      <p:bldP spid="89" grpId="0" animBg="1"/>
      <p:bldP spid="90" grpId="0" animBg="1"/>
      <p:bldP spid="91" grpId="0"/>
      <p:bldP spid="93" grpId="0" animBg="1"/>
      <p:bldP spid="94" grpId="0" animBg="1"/>
      <p:bldP spid="85" grpId="0"/>
      <p:bldP spid="151" grpId="0" animBg="1"/>
      <p:bldP spid="152" grpId="0" animBg="1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 animBg="1"/>
      <p:bldP spid="164" grpId="0" animBg="1"/>
      <p:bldP spid="166" grpId="0" animBg="1"/>
      <p:bldP spid="167" grpId="0"/>
      <p:bldP spid="168" grpId="0"/>
      <p:bldP spid="1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514" y="5531378"/>
            <a:ext cx="5204236" cy="1143000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51520" y="1078583"/>
          <a:ext cx="5040560" cy="402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90257" y="5809326"/>
                <a:ext cx="1917194" cy="97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=</a:t>
                </a:r>
                <a:r>
                  <a:rPr lang="en-GB" sz="40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11 − 5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4 −2</m:t>
                        </m:r>
                      </m:den>
                    </m:f>
                  </m:oMath>
                </a14:m>
                <a:r>
                  <a:rPr lang="en-GB" sz="4000" dirty="0"/>
                  <a:t> 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57" y="5809326"/>
                <a:ext cx="1917194" cy="971804"/>
              </a:xfrm>
              <a:prstGeom prst="rect">
                <a:avLst/>
              </a:prstGeom>
              <a:blipFill rotWithShape="0">
                <a:blip r:embed="rId3"/>
                <a:stretch>
                  <a:fillRect l="-8280" b="-4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699792" y="3395839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884023" y="34249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(2 , 5)</a:t>
            </a:r>
          </a:p>
        </p:txBody>
      </p:sp>
      <p:sp>
        <p:nvSpPr>
          <p:cNvPr id="11" name="Oval 10"/>
          <p:cNvSpPr/>
          <p:nvPr/>
        </p:nvSpPr>
        <p:spPr>
          <a:xfrm>
            <a:off x="3868451" y="249191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940459" y="2504564"/>
            <a:ext cx="1323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(4 , 11)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39552" y="155251"/>
            <a:ext cx="7835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the line segment joining the points .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195736" y="601073"/>
            <a:ext cx="17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(4 , 11)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968" y="608995"/>
            <a:ext cx="1106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(2 , 5)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8514" y="60107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08104" y="5801152"/>
                <a:ext cx="1082094" cy="962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=</a:t>
                </a:r>
                <a:r>
                  <a:rPr lang="en-GB" sz="40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801152"/>
                <a:ext cx="1082094" cy="962828"/>
              </a:xfrm>
              <a:prstGeom prst="rect">
                <a:avLst/>
              </a:prstGeom>
              <a:blipFill rotWithShape="0">
                <a:blip r:embed="rId4"/>
                <a:stretch>
                  <a:fillRect l="-14689" b="-4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372404" y="6021288"/>
            <a:ext cx="1007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3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691997" y="2078295"/>
            <a:ext cx="163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Gradient =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487383" y="2376973"/>
            <a:ext cx="82296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64"/>
          <p:cNvSpPr txBox="1">
            <a:spLocks noChangeArrowheads="1"/>
          </p:cNvSpPr>
          <p:nvPr/>
        </p:nvSpPr>
        <p:spPr bwMode="auto">
          <a:xfrm>
            <a:off x="7443194" y="1895948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2</a:t>
            </a:r>
            <a:r>
              <a:rPr lang="en-US" dirty="0"/>
              <a:t> –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22" name="Text Box 57"/>
          <p:cNvSpPr txBox="1">
            <a:spLocks noChangeArrowheads="1"/>
          </p:cNvSpPr>
          <p:nvPr/>
        </p:nvSpPr>
        <p:spPr bwMode="auto">
          <a:xfrm>
            <a:off x="7423870" y="2285793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23" name="Text Box 64"/>
          <p:cNvSpPr txBox="1">
            <a:spLocks noChangeArrowheads="1"/>
          </p:cNvSpPr>
          <p:nvPr/>
        </p:nvSpPr>
        <p:spPr bwMode="auto">
          <a:xfrm>
            <a:off x="4531487" y="2782512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24" name="Text Box 64"/>
          <p:cNvSpPr txBox="1">
            <a:spLocks noChangeArrowheads="1"/>
          </p:cNvSpPr>
          <p:nvPr/>
        </p:nvSpPr>
        <p:spPr bwMode="auto">
          <a:xfrm>
            <a:off x="3398860" y="3700617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733105" y="3317474"/>
            <a:ext cx="163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Gradient =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7528491" y="3616152"/>
            <a:ext cx="82296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64"/>
          <p:cNvSpPr txBox="1">
            <a:spLocks noChangeArrowheads="1"/>
          </p:cNvSpPr>
          <p:nvPr/>
        </p:nvSpPr>
        <p:spPr bwMode="auto">
          <a:xfrm>
            <a:off x="7475166" y="3135127"/>
            <a:ext cx="469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GB" baseline="-25000" dirty="0"/>
          </a:p>
        </p:txBody>
      </p:sp>
      <p:sp>
        <p:nvSpPr>
          <p:cNvPr id="28" name="Text Box 57"/>
          <p:cNvSpPr txBox="1">
            <a:spLocks noChangeArrowheads="1"/>
          </p:cNvSpPr>
          <p:nvPr/>
        </p:nvSpPr>
        <p:spPr bwMode="auto">
          <a:xfrm>
            <a:off x="7464978" y="352497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baseline="-25000" dirty="0"/>
          </a:p>
        </p:txBody>
      </p:sp>
      <p:sp>
        <p:nvSpPr>
          <p:cNvPr id="29" name="Text Box 64"/>
          <p:cNvSpPr txBox="1">
            <a:spLocks noChangeArrowheads="1"/>
          </p:cNvSpPr>
          <p:nvPr/>
        </p:nvSpPr>
        <p:spPr bwMode="auto">
          <a:xfrm>
            <a:off x="4057230" y="2756174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30" name="Text Box 64"/>
          <p:cNvSpPr txBox="1">
            <a:spLocks noChangeArrowheads="1"/>
          </p:cNvSpPr>
          <p:nvPr/>
        </p:nvSpPr>
        <p:spPr bwMode="auto">
          <a:xfrm>
            <a:off x="2998943" y="3683733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31" name="Text Box 64"/>
          <p:cNvSpPr txBox="1">
            <a:spLocks noChangeArrowheads="1"/>
          </p:cNvSpPr>
          <p:nvPr/>
        </p:nvSpPr>
        <p:spPr bwMode="auto">
          <a:xfrm>
            <a:off x="7841861" y="3109608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baseline="-25000" dirty="0"/>
          </a:p>
        </p:txBody>
      </p:sp>
      <p:sp>
        <p:nvSpPr>
          <p:cNvPr id="32" name="Text Box 57"/>
          <p:cNvSpPr txBox="1">
            <a:spLocks noChangeArrowheads="1"/>
          </p:cNvSpPr>
          <p:nvPr/>
        </p:nvSpPr>
        <p:spPr bwMode="auto">
          <a:xfrm>
            <a:off x="7779974" y="3522796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baseline="-25000" dirty="0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ADAEA543-1E76-49A7-87FD-BCC022E637D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5"/>
            <a:extLst>
              <a:ext uri="{FF2B5EF4-FFF2-40B4-BE49-F238E27FC236}">
                <a16:creationId xmlns:a16="http://schemas.microsoft.com/office/drawing/2014/main" id="{F2DAAAFB-FD31-4607-A623-771705392CB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0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3" grpId="0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850" y="5589240"/>
            <a:ext cx="2335162" cy="1143000"/>
          </a:xfrm>
        </p:spPr>
        <p:txBody>
          <a:bodyPr/>
          <a:lstStyle/>
          <a:p>
            <a:r>
              <a:rPr lang="en-GB" dirty="0"/>
              <a:t>Gradient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539552" y="1270726"/>
          <a:ext cx="4429296" cy="372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 flipV="1">
            <a:off x="1694129" y="1344539"/>
            <a:ext cx="2430807" cy="3275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76727" y="2001153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247248" y="1716547"/>
            <a:ext cx="1324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(1 , 15)</a:t>
            </a:r>
          </a:p>
        </p:txBody>
      </p:sp>
      <p:sp>
        <p:nvSpPr>
          <p:cNvPr id="16" name="Oval 15"/>
          <p:cNvSpPr/>
          <p:nvPr/>
        </p:nvSpPr>
        <p:spPr>
          <a:xfrm>
            <a:off x="3732551" y="40770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772681" y="4127083"/>
            <a:ext cx="1324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(4 , 0)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47861" y="5861340"/>
                <a:ext cx="1701643" cy="88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=</a:t>
                </a:r>
                <a:r>
                  <a:rPr lang="en-GB" sz="36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/>
                          </a:rPr>
                          <m:t>15 −0</m:t>
                        </m:r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1 −4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861" y="5861340"/>
                <a:ext cx="1701643" cy="886525"/>
              </a:xfrm>
              <a:prstGeom prst="rect">
                <a:avLst/>
              </a:prstGeom>
              <a:blipFill rotWithShape="0">
                <a:blip r:embed="rId3"/>
                <a:stretch>
                  <a:fillRect l="-9319" b="-7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2" y="155251"/>
            <a:ext cx="7835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gradient of the line segment joining the points .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601073"/>
            <a:ext cx="17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(1 , 15)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968" y="608995"/>
            <a:ext cx="1069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(4 , 0)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68514" y="601072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84926" y="5845715"/>
                <a:ext cx="1120077" cy="88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=</a:t>
                </a:r>
                <a:r>
                  <a:rPr lang="en-GB" sz="36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3600" dirty="0"/>
                  <a:t> 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926" y="5845715"/>
                <a:ext cx="1120077" cy="886525"/>
              </a:xfrm>
              <a:prstGeom prst="rect">
                <a:avLst/>
              </a:prstGeom>
              <a:blipFill rotWithShape="0">
                <a:blip r:embed="rId4"/>
                <a:stretch>
                  <a:fillRect l="-14130" b="-7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328341" y="6004406"/>
            <a:ext cx="124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= -5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691997" y="2078295"/>
            <a:ext cx="163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Gradient =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487383" y="2376973"/>
            <a:ext cx="82296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64"/>
          <p:cNvSpPr txBox="1">
            <a:spLocks noChangeArrowheads="1"/>
          </p:cNvSpPr>
          <p:nvPr/>
        </p:nvSpPr>
        <p:spPr bwMode="auto">
          <a:xfrm>
            <a:off x="7443194" y="1895948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2</a:t>
            </a:r>
            <a:r>
              <a:rPr lang="en-US" dirty="0"/>
              <a:t> –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>
            <a:off x="7423870" y="2285793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/>
              <a:t>1</a:t>
            </a:r>
            <a:endParaRPr lang="en-GB" baseline="-25000" dirty="0"/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2858513" y="1951391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26" name="Text Box 64"/>
          <p:cNvSpPr txBox="1">
            <a:spLocks noChangeArrowheads="1"/>
          </p:cNvSpPr>
          <p:nvPr/>
        </p:nvSpPr>
        <p:spPr bwMode="auto">
          <a:xfrm>
            <a:off x="3313127" y="4373540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733105" y="3317474"/>
            <a:ext cx="163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Gradient =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7528491" y="3616152"/>
            <a:ext cx="82296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64"/>
          <p:cNvSpPr txBox="1">
            <a:spLocks noChangeArrowheads="1"/>
          </p:cNvSpPr>
          <p:nvPr/>
        </p:nvSpPr>
        <p:spPr bwMode="auto">
          <a:xfrm>
            <a:off x="7475166" y="313512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GB" baseline="-25000" dirty="0"/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7464978" y="352497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baseline="-25000" dirty="0"/>
          </a:p>
        </p:txBody>
      </p:sp>
      <p:sp>
        <p:nvSpPr>
          <p:cNvPr id="31" name="Text Box 64"/>
          <p:cNvSpPr txBox="1">
            <a:spLocks noChangeArrowheads="1"/>
          </p:cNvSpPr>
          <p:nvPr/>
        </p:nvSpPr>
        <p:spPr bwMode="auto">
          <a:xfrm>
            <a:off x="2384256" y="1925053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32" name="Text Box 64"/>
          <p:cNvSpPr txBox="1">
            <a:spLocks noChangeArrowheads="1"/>
          </p:cNvSpPr>
          <p:nvPr/>
        </p:nvSpPr>
        <p:spPr bwMode="auto">
          <a:xfrm>
            <a:off x="2913210" y="4356656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7841861" y="3109608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baseline="-25000" dirty="0"/>
          </a:p>
        </p:txBody>
      </p:sp>
      <p:sp>
        <p:nvSpPr>
          <p:cNvPr id="34" name="Text Box 57"/>
          <p:cNvSpPr txBox="1">
            <a:spLocks noChangeArrowheads="1"/>
          </p:cNvSpPr>
          <p:nvPr/>
        </p:nvSpPr>
        <p:spPr bwMode="auto">
          <a:xfrm>
            <a:off x="7779974" y="3522796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baseline="-25000" dirty="0"/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5AC3B608-F1D1-4ED5-9997-B50818EC5F0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5"/>
            <a:extLst>
              <a:ext uri="{FF2B5EF4-FFF2-40B4-BE49-F238E27FC236}">
                <a16:creationId xmlns:a16="http://schemas.microsoft.com/office/drawing/2014/main" id="{2667B5BE-4E1F-47F8-BE4F-7BA825A09BA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 animBg="1"/>
      <p:bldP spid="17" grpId="0"/>
      <p:bldP spid="19" grpId="0" animBg="1"/>
      <p:bldP spid="10" grpId="0"/>
      <p:bldP spid="12" grpId="0"/>
      <p:bldP spid="13" grpId="0"/>
      <p:bldP spid="14" grpId="0"/>
      <p:bldP spid="18" grpId="0" animBg="1"/>
      <p:bldP spid="20" grpId="0"/>
      <p:bldP spid="21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12</TotalTime>
  <Words>1021</Words>
  <Application>Microsoft Office PowerPoint</Application>
  <PresentationFormat>On-screen Show (4:3)</PresentationFormat>
  <Paragraphs>317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Gradient and y-intercept</vt:lpstr>
      <vt:lpstr>Gradient</vt:lpstr>
      <vt:lpstr>Gradient</vt:lpstr>
      <vt:lpstr>Gradient</vt:lpstr>
      <vt:lpstr>Gradient</vt:lpstr>
      <vt:lpstr>Gradient</vt:lpstr>
      <vt:lpstr>The gradient formula</vt:lpstr>
      <vt:lpstr>Gradient</vt:lpstr>
      <vt:lpstr>Gradient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and y-intercept</dc:title>
  <dc:creator>Mathssupport</dc:creator>
  <cp:lastModifiedBy>Orlando Hurtado</cp:lastModifiedBy>
  <cp:revision>5</cp:revision>
  <dcterms:created xsi:type="dcterms:W3CDTF">2020-03-20T08:49:42Z</dcterms:created>
  <dcterms:modified xsi:type="dcterms:W3CDTF">2023-08-11T10:18:15Z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