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0"/>
  </p:notesMasterIdLst>
  <p:handoutMasterIdLst>
    <p:handoutMasterId r:id="rId11"/>
  </p:handoutMasterIdLst>
  <p:sldIdLst>
    <p:sldId id="256" r:id="rId2"/>
    <p:sldId id="385" r:id="rId3"/>
    <p:sldId id="257" r:id="rId4"/>
    <p:sldId id="270" r:id="rId5"/>
    <p:sldId id="271" r:id="rId6"/>
    <p:sldId id="272" r:id="rId7"/>
    <p:sldId id="273" r:id="rId8"/>
    <p:sldId id="386" r:id="rId9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5" d="100"/>
          <a:sy n="65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556AE8-DD12-4983-82EF-FFDAE5A10828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69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3023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556AE8-DD12-4983-82EF-FFDAE5A10828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69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91023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556AE8-DD12-4983-82EF-FFDAE5A10828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69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63558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556AE8-DD12-4983-82EF-FFDAE5A10828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69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4049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556AE8-DD12-4983-82EF-FFDAE5A10828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69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0905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11 August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8/11/2023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4.png"/><Relationship Id="rId4" Type="http://schemas.openxmlformats.org/officeDocument/2006/relationships/hyperlink" Target="http://www.mathssupport.org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hyperlink" Target="http://www.mathssupport.org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thssupport.org/" TargetMode="External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info@mathssupport.org" TargetMode="Externa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>
            <a:normAutofit fontScale="90000"/>
          </a:bodyPr>
          <a:lstStyle/>
          <a:p>
            <a:r>
              <a:rPr lang="en-GB" dirty="0"/>
              <a:t>Systems of three equations using GDC</a:t>
            </a:r>
            <a:endParaRPr lang="en-US" dirty="0"/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/>
          <a:p>
            <a:pPr marL="688975" indent="-688975"/>
            <a:r>
              <a:rPr lang="en-US" sz="2800" dirty="0"/>
              <a:t>LO: Solve simultaneous equations using the GDC.</a:t>
            </a:r>
            <a:endParaRPr lang="en-GB" sz="2800" dirty="0"/>
          </a:p>
          <a:p>
            <a:pPr marL="2743200" indent="-2743200" algn="l"/>
            <a:endParaRPr lang="en-GB" dirty="0"/>
          </a:p>
        </p:txBody>
      </p:sp>
      <p:sp>
        <p:nvSpPr>
          <p:cNvPr id="2" name="Rectangle 1">
            <a:hlinkClick r:id="rId2"/>
            <a:extLst>
              <a:ext uri="{FF2B5EF4-FFF2-40B4-BE49-F238E27FC236}">
                <a16:creationId xmlns:a16="http://schemas.microsoft.com/office/drawing/2014/main" id="{E5A03662-DA09-4430-8FFC-843738DE6585}"/>
              </a:ext>
            </a:extLst>
          </p:cNvPr>
          <p:cNvSpPr/>
          <p:nvPr/>
        </p:nvSpPr>
        <p:spPr>
          <a:xfrm>
            <a:off x="8077200" y="614406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2"/>
            <a:extLst>
              <a:ext uri="{FF2B5EF4-FFF2-40B4-BE49-F238E27FC236}">
                <a16:creationId xmlns:a16="http://schemas.microsoft.com/office/drawing/2014/main" id="{DD969246-B66B-4046-B877-A223BCDD53AA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05E761-3080-4836-AE30-85098868C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5D14C-9F15-4E44-A6AF-6BF9A3A17345}" type="datetime3">
              <a:rPr lang="en-US" smtClean="0"/>
              <a:t>11 August 2023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0385CA2-B684-4223-A9AD-2144177BB2B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962400" y="2853512"/>
            <a:ext cx="1523154" cy="2967335"/>
          </a:xfrm>
          <a:prstGeom prst="rect">
            <a:avLst/>
          </a:prstGeom>
        </p:spPr>
      </p:pic>
      <p:sp>
        <p:nvSpPr>
          <p:cNvPr id="5" name="Text Box 4">
            <a:extLst>
              <a:ext uri="{FF2B5EF4-FFF2-40B4-BE49-F238E27FC236}">
                <a16:creationId xmlns:a16="http://schemas.microsoft.com/office/drawing/2014/main" id="{861C9679-9938-4D25-A914-B2EB8DFD8A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711" y="1044527"/>
            <a:ext cx="880928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going to use Graphing display calculator to solve Systems of Simultaneous equations with three unknowns using the Equation solver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7E18AB74-CF24-41E3-BBCD-1840D4045C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346733"/>
            <a:ext cx="15231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CASIO</a:t>
            </a:r>
            <a:endParaRPr lang="en-GB" dirty="0"/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CB86B9B6-958C-40D0-D82E-813C533D9635}"/>
              </a:ext>
            </a:extLst>
          </p:cNvPr>
          <p:cNvSpPr txBox="1">
            <a:spLocks noChangeArrowheads="1"/>
          </p:cNvSpPr>
          <p:nvPr/>
        </p:nvSpPr>
        <p:spPr>
          <a:xfrm>
            <a:off x="349250" y="34916"/>
            <a:ext cx="8229600" cy="509028"/>
          </a:xfrm>
          <a:prstGeom prst="rect">
            <a:avLst/>
          </a:prstGeom>
        </p:spPr>
        <p:txBody>
          <a:bodyPr vert="horz" lIns="0" rIns="0" bIns="0" anchor="b">
            <a:normAutofit fontScale="7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4617B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Solving </a:t>
            </a:r>
            <a:r>
              <a:rPr lang="en-GB" sz="3600" dirty="0">
                <a:solidFill>
                  <a:srgbClr val="04617B"/>
                </a:solidFill>
                <a:latin typeface="Comic Sans MS"/>
              </a:rPr>
              <a:t>systems of three equations </a:t>
            </a:r>
            <a:r>
              <a:rPr lang="en-US" sz="3600" dirty="0">
                <a:solidFill>
                  <a:srgbClr val="04617B"/>
                </a:solidFill>
                <a:latin typeface="Comic Sans MS"/>
              </a:rPr>
              <a:t>using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4617B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the GDC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srgbClr val="04617B"/>
              </a:solidFill>
              <a:effectLst/>
              <a:uLnTx/>
              <a:uFillTx/>
              <a:latin typeface="Comic Sans MS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7201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5" name="Text Box 5"/>
          <p:cNvSpPr txBox="1">
            <a:spLocks noChangeArrowheads="1"/>
          </p:cNvSpPr>
          <p:nvPr/>
        </p:nvSpPr>
        <p:spPr bwMode="auto">
          <a:xfrm>
            <a:off x="326976" y="609600"/>
            <a:ext cx="88170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will use the CASIO GDC to solve this equations.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68328" name="Text Box 8"/>
          <p:cNvSpPr txBox="1">
            <a:spLocks noChangeArrowheads="1"/>
          </p:cNvSpPr>
          <p:nvPr/>
        </p:nvSpPr>
        <p:spPr bwMode="auto">
          <a:xfrm>
            <a:off x="3657600" y="2217003"/>
            <a:ext cx="52708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Select EQUA from the main MENU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322860" y="1032479"/>
            <a:ext cx="26056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7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+ 5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y –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z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16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 –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+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z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–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8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+ 3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y –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7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z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0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349250" y="34916"/>
            <a:ext cx="8229600" cy="509028"/>
          </a:xfrm>
          <a:prstGeom prst="rect">
            <a:avLst/>
          </a:prstGeom>
        </p:spPr>
        <p:txBody>
          <a:bodyPr vert="horz" lIns="0" rIns="0" bIns="0" anchor="b">
            <a:normAutofit fontScale="77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4617B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Solving simultaneous equations using the GDC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srgbClr val="04617B"/>
              </a:solidFill>
              <a:effectLst/>
              <a:uLnTx/>
              <a:uFillTx/>
              <a:latin typeface="Comic Sans MS"/>
              <a:ea typeface="+mj-ea"/>
              <a:cs typeface="+mj-cs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200" y="3992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57200" y="439461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Rectangle 2">
            <a:hlinkClick r:id="rId4"/>
            <a:extLst>
              <a:ext uri="{FF2B5EF4-FFF2-40B4-BE49-F238E27FC236}">
                <a16:creationId xmlns:a16="http://schemas.microsoft.com/office/drawing/2014/main" id="{73614B08-47B7-43EA-BD00-9F0076ED5BE4}"/>
              </a:ext>
            </a:extLst>
          </p:cNvPr>
          <p:cNvSpPr/>
          <p:nvPr/>
        </p:nvSpPr>
        <p:spPr>
          <a:xfrm>
            <a:off x="8077200" y="104667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700ED5FD-43A6-4BFF-802D-A94A52E6B4EB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F5F330B-CA8B-4FEA-876C-DC622FCB76C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" y="1097280"/>
            <a:ext cx="2790305" cy="521208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8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8328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8D826772-A6FA-4EB2-8C37-A0B6F5FA2D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097280"/>
            <a:ext cx="2773320" cy="5212080"/>
          </a:xfrm>
          <a:prstGeom prst="rect">
            <a:avLst/>
          </a:prstGeom>
        </p:spPr>
      </p:pic>
      <p:sp>
        <p:nvSpPr>
          <p:cNvPr id="568328" name="Text Box 8"/>
          <p:cNvSpPr txBox="1">
            <a:spLocks noChangeArrowheads="1"/>
          </p:cNvSpPr>
          <p:nvPr/>
        </p:nvSpPr>
        <p:spPr bwMode="auto">
          <a:xfrm>
            <a:off x="3657600" y="2217003"/>
            <a:ext cx="52708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Select EQUA from the main MENU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68329" name="Text Box 9"/>
          <p:cNvSpPr txBox="1">
            <a:spLocks noChangeArrowheads="1"/>
          </p:cNvSpPr>
          <p:nvPr/>
        </p:nvSpPr>
        <p:spPr bwMode="auto">
          <a:xfrm>
            <a:off x="3654083" y="2737563"/>
            <a:ext cx="38164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Then press F1 (SIML)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>
          <a:xfrm>
            <a:off x="349250" y="34916"/>
            <a:ext cx="8229600" cy="509028"/>
          </a:xfrm>
          <a:prstGeom prst="rect">
            <a:avLst/>
          </a:prstGeom>
        </p:spPr>
        <p:txBody>
          <a:bodyPr vert="horz" lIns="0" rIns="0" bIns="0" anchor="b">
            <a:normAutofit fontScale="77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4617B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Solving simultaneous equations using the GDC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srgbClr val="04617B"/>
              </a:solidFill>
              <a:effectLst/>
              <a:uLnTx/>
              <a:uFillTx/>
              <a:latin typeface="Comic Sans MS"/>
              <a:ea typeface="+mj-ea"/>
              <a:cs typeface="+mj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22860" y="1033919"/>
            <a:ext cx="26056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7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+ 5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y –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z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16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 –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+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z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–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8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+ 3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y –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7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z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0</a:t>
            </a:r>
          </a:p>
        </p:txBody>
      </p:sp>
      <p:sp>
        <p:nvSpPr>
          <p:cNvPr id="5" name="Oval 4"/>
          <p:cNvSpPr/>
          <p:nvPr/>
        </p:nvSpPr>
        <p:spPr>
          <a:xfrm>
            <a:off x="742071" y="3062068"/>
            <a:ext cx="274320" cy="274320"/>
          </a:xfrm>
          <a:prstGeom prst="ellipse">
            <a:avLst/>
          </a:prstGeom>
          <a:noFill/>
          <a:ln w="254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" name="Text Box 5">
            <a:extLst>
              <a:ext uri="{FF2B5EF4-FFF2-40B4-BE49-F238E27FC236}">
                <a16:creationId xmlns:a16="http://schemas.microsoft.com/office/drawing/2014/main" id="{5FE379B4-FDD7-49A7-B688-33F9976D4F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976" y="609600"/>
            <a:ext cx="88170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will use the CASIO GDC to solve this equations.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28E5CB42-2066-41BC-8F17-4D930F5FEF5B}"/>
              </a:ext>
            </a:extLst>
          </p:cNvPr>
          <p:cNvSpPr/>
          <p:nvPr/>
        </p:nvSpPr>
        <p:spPr>
          <a:xfrm>
            <a:off x="8077200" y="104667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4"/>
            <a:extLst>
              <a:ext uri="{FF2B5EF4-FFF2-40B4-BE49-F238E27FC236}">
                <a16:creationId xmlns:a16="http://schemas.microsoft.com/office/drawing/2014/main" id="{EF10AF6A-7AE8-4A55-A186-3447939D4A0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0073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617D89A-09E9-41D2-8960-17A1C2755F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097280"/>
            <a:ext cx="2741362" cy="5212080"/>
          </a:xfrm>
          <a:prstGeom prst="rect">
            <a:avLst/>
          </a:prstGeom>
        </p:spPr>
      </p:pic>
      <p:sp>
        <p:nvSpPr>
          <p:cNvPr id="568328" name="Text Box 8"/>
          <p:cNvSpPr txBox="1">
            <a:spLocks noChangeArrowheads="1"/>
          </p:cNvSpPr>
          <p:nvPr/>
        </p:nvSpPr>
        <p:spPr bwMode="auto">
          <a:xfrm>
            <a:off x="3657600" y="2217003"/>
            <a:ext cx="53470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Select EQUA from the main MENU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68329" name="Text Box 9"/>
          <p:cNvSpPr txBox="1">
            <a:spLocks noChangeArrowheads="1"/>
          </p:cNvSpPr>
          <p:nvPr/>
        </p:nvSpPr>
        <p:spPr bwMode="auto">
          <a:xfrm>
            <a:off x="3657600" y="2734056"/>
            <a:ext cx="38164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Then press F1 (SIML)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68330" name="Text Box 10"/>
          <p:cNvSpPr txBox="1">
            <a:spLocks noChangeArrowheads="1"/>
          </p:cNvSpPr>
          <p:nvPr/>
        </p:nvSpPr>
        <p:spPr bwMode="auto">
          <a:xfrm>
            <a:off x="3657600" y="3176403"/>
            <a:ext cx="5181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have three unknowns in our equations so, press F2 (3)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349250" y="34916"/>
            <a:ext cx="8229600" cy="509028"/>
          </a:xfrm>
          <a:prstGeom prst="rect">
            <a:avLst/>
          </a:prstGeom>
        </p:spPr>
        <p:txBody>
          <a:bodyPr vert="horz" lIns="0" rIns="0" bIns="0" anchor="b">
            <a:normAutofit fontScale="77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4617B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Solving simultaneous equations using the GDC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srgbClr val="04617B"/>
              </a:solidFill>
              <a:effectLst/>
              <a:uLnTx/>
              <a:uFillTx/>
              <a:latin typeface="Comic Sans MS"/>
              <a:ea typeface="+mj-ea"/>
              <a:cs typeface="+mj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322860" y="1033919"/>
            <a:ext cx="26056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7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+ 5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y –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z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16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 –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+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z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–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8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+ 3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y –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7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z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657600" y="4007400"/>
            <a:ext cx="5029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Enter the coefficients of the equations as shown, pressing EXE after each entry.</a:t>
            </a:r>
          </a:p>
        </p:txBody>
      </p:sp>
      <p:sp>
        <p:nvSpPr>
          <p:cNvPr id="15" name="Oval 14"/>
          <p:cNvSpPr/>
          <p:nvPr/>
        </p:nvSpPr>
        <p:spPr>
          <a:xfrm>
            <a:off x="1112303" y="3068469"/>
            <a:ext cx="274320" cy="274320"/>
          </a:xfrm>
          <a:prstGeom prst="ellipse">
            <a:avLst/>
          </a:prstGeom>
          <a:noFill/>
          <a:ln w="254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" name="Text Box 5">
            <a:extLst>
              <a:ext uri="{FF2B5EF4-FFF2-40B4-BE49-F238E27FC236}">
                <a16:creationId xmlns:a16="http://schemas.microsoft.com/office/drawing/2014/main" id="{779165A7-F807-42B8-B562-8B9A0C6656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976" y="609600"/>
            <a:ext cx="88170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will use the CASIO GDC to solve this equations.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" name="Rectangle 2">
            <a:hlinkClick r:id="rId4"/>
            <a:extLst>
              <a:ext uri="{FF2B5EF4-FFF2-40B4-BE49-F238E27FC236}">
                <a16:creationId xmlns:a16="http://schemas.microsoft.com/office/drawing/2014/main" id="{DECC8221-28B9-404C-968A-4856863D04C9}"/>
              </a:ext>
            </a:extLst>
          </p:cNvPr>
          <p:cNvSpPr/>
          <p:nvPr/>
        </p:nvSpPr>
        <p:spPr>
          <a:xfrm>
            <a:off x="8077200" y="104667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4"/>
            <a:extLst>
              <a:ext uri="{FF2B5EF4-FFF2-40B4-BE49-F238E27FC236}">
                <a16:creationId xmlns:a16="http://schemas.microsoft.com/office/drawing/2014/main" id="{21A68B07-533C-4841-94A3-8290400762BC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7F4E3AD-4DC7-4A4D-B6FE-7C906406EF3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" y="1097280"/>
            <a:ext cx="2755207" cy="5212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496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 animBg="1"/>
      <p:bldP spid="1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5037BA5-CD9A-4595-BD9A-A8A6B8EBDD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097280"/>
            <a:ext cx="2754707" cy="5212080"/>
          </a:xfrm>
          <a:prstGeom prst="rect">
            <a:avLst/>
          </a:prstGeom>
        </p:spPr>
      </p:pic>
      <p:sp>
        <p:nvSpPr>
          <p:cNvPr id="568328" name="Text Box 8"/>
          <p:cNvSpPr txBox="1">
            <a:spLocks noChangeArrowheads="1"/>
          </p:cNvSpPr>
          <p:nvPr/>
        </p:nvSpPr>
        <p:spPr bwMode="auto">
          <a:xfrm>
            <a:off x="3657600" y="2217003"/>
            <a:ext cx="53645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Select EQUA from the main MENU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>
          <a:xfrm>
            <a:off x="349250" y="34916"/>
            <a:ext cx="8229600" cy="509028"/>
          </a:xfrm>
          <a:prstGeom prst="rect">
            <a:avLst/>
          </a:prstGeom>
        </p:spPr>
        <p:txBody>
          <a:bodyPr vert="horz" lIns="0" rIns="0" bIns="0" anchor="b">
            <a:normAutofit fontScale="77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4617B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Solving simultaneous equations using the GDC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srgbClr val="04617B"/>
              </a:solidFill>
              <a:effectLst/>
              <a:uLnTx/>
              <a:uFillTx/>
              <a:latin typeface="Comic Sans MS"/>
              <a:ea typeface="+mj-ea"/>
              <a:cs typeface="+mj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322860" y="1033919"/>
            <a:ext cx="26056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7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+ 5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y –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z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16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 –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+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z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–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8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+ 3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y –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7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z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647049" y="5105400"/>
            <a:ext cx="53645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Press F1 (SOLV) to solve the system</a:t>
            </a:r>
          </a:p>
        </p:txBody>
      </p:sp>
      <p:sp>
        <p:nvSpPr>
          <p:cNvPr id="15" name="Oval 14"/>
          <p:cNvSpPr/>
          <p:nvPr/>
        </p:nvSpPr>
        <p:spPr>
          <a:xfrm>
            <a:off x="733864" y="3064336"/>
            <a:ext cx="274320" cy="274320"/>
          </a:xfrm>
          <a:prstGeom prst="ellipse">
            <a:avLst/>
          </a:prstGeom>
          <a:noFill/>
          <a:ln w="254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" name="Text Box 5">
            <a:extLst>
              <a:ext uri="{FF2B5EF4-FFF2-40B4-BE49-F238E27FC236}">
                <a16:creationId xmlns:a16="http://schemas.microsoft.com/office/drawing/2014/main" id="{4220BF6D-5D19-479E-B859-5F5A3C422B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976" y="609600"/>
            <a:ext cx="88170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will use the CASIO GDC to solve this equations.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" name="Rectangle 2">
            <a:hlinkClick r:id="rId4"/>
            <a:extLst>
              <a:ext uri="{FF2B5EF4-FFF2-40B4-BE49-F238E27FC236}">
                <a16:creationId xmlns:a16="http://schemas.microsoft.com/office/drawing/2014/main" id="{91FF1F13-B63C-44A7-9324-A3045734BA10}"/>
              </a:ext>
            </a:extLst>
          </p:cNvPr>
          <p:cNvSpPr/>
          <p:nvPr/>
        </p:nvSpPr>
        <p:spPr>
          <a:xfrm>
            <a:off x="8077200" y="104667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4"/>
            <a:extLst>
              <a:ext uri="{FF2B5EF4-FFF2-40B4-BE49-F238E27FC236}">
                <a16:creationId xmlns:a16="http://schemas.microsoft.com/office/drawing/2014/main" id="{8B04728B-3151-4C15-ABC0-7CE98E74DE4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 Box 9">
            <a:extLst>
              <a:ext uri="{FF2B5EF4-FFF2-40B4-BE49-F238E27FC236}">
                <a16:creationId xmlns:a16="http://schemas.microsoft.com/office/drawing/2014/main" id="{529FADD5-0BDE-4D26-AFE4-DEC202C4AC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2734056"/>
            <a:ext cx="38164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Then press F1 (SIML)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" name="Text Box 10">
            <a:extLst>
              <a:ext uri="{FF2B5EF4-FFF2-40B4-BE49-F238E27FC236}">
                <a16:creationId xmlns:a16="http://schemas.microsoft.com/office/drawing/2014/main" id="{178BA248-ADB6-40D3-9392-91D2EDDE13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3176403"/>
            <a:ext cx="5181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have three unknowns in our equations so, press F2 (3)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EDE0BD2-BB28-42E7-A72E-491221CA5EDD}"/>
              </a:ext>
            </a:extLst>
          </p:cNvPr>
          <p:cNvSpPr/>
          <p:nvPr/>
        </p:nvSpPr>
        <p:spPr>
          <a:xfrm>
            <a:off x="3657600" y="4007400"/>
            <a:ext cx="5029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Enter the coefficients of the equations as shown, pressing EXE after each entry.</a:t>
            </a:r>
          </a:p>
        </p:txBody>
      </p:sp>
    </p:spTree>
    <p:extLst>
      <p:ext uri="{BB962C8B-B14F-4D97-AF65-F5344CB8AC3E}">
        <p14:creationId xmlns:p14="http://schemas.microsoft.com/office/powerpoint/2010/main" val="2377800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22495" y="5455414"/>
            <a:ext cx="1219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1</a:t>
            </a:r>
          </a:p>
        </p:txBody>
      </p:sp>
      <p:sp>
        <p:nvSpPr>
          <p:cNvPr id="11" name="Rectangle 4"/>
          <p:cNvSpPr txBox="1">
            <a:spLocks noChangeArrowheads="1"/>
          </p:cNvSpPr>
          <p:nvPr/>
        </p:nvSpPr>
        <p:spPr>
          <a:xfrm>
            <a:off x="349250" y="34916"/>
            <a:ext cx="8229600" cy="509028"/>
          </a:xfrm>
          <a:prstGeom prst="rect">
            <a:avLst/>
          </a:prstGeom>
        </p:spPr>
        <p:txBody>
          <a:bodyPr vert="horz" lIns="0" rIns="0" bIns="0" anchor="b">
            <a:normAutofit fontScale="77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4617B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Solving simultaneous equations using the GDC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srgbClr val="04617B"/>
              </a:solidFill>
              <a:effectLst/>
              <a:uLnTx/>
              <a:uFillTx/>
              <a:latin typeface="Comic Sans MS"/>
              <a:ea typeface="+mj-ea"/>
              <a:cs typeface="+mj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322860" y="1033919"/>
            <a:ext cx="26056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7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+ 5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y –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z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16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 –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+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z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–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8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+ 3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y –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7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z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0</a:t>
            </a:r>
          </a:p>
        </p:txBody>
      </p:sp>
      <p:sp>
        <p:nvSpPr>
          <p:cNvPr id="2" name="Text Box 5">
            <a:extLst>
              <a:ext uri="{FF2B5EF4-FFF2-40B4-BE49-F238E27FC236}">
                <a16:creationId xmlns:a16="http://schemas.microsoft.com/office/drawing/2014/main" id="{3DB3F09D-37B3-4CDA-AA76-AF44F410E8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976" y="609600"/>
            <a:ext cx="88170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will use the CASIO GDC to solve this equations.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" name="Rectangle 5">
            <a:hlinkClick r:id="rId3"/>
            <a:extLst>
              <a:ext uri="{FF2B5EF4-FFF2-40B4-BE49-F238E27FC236}">
                <a16:creationId xmlns:a16="http://schemas.microsoft.com/office/drawing/2014/main" id="{1761F18B-BD9C-49F8-8E48-134604C87541}"/>
              </a:ext>
            </a:extLst>
          </p:cNvPr>
          <p:cNvSpPr/>
          <p:nvPr/>
        </p:nvSpPr>
        <p:spPr>
          <a:xfrm>
            <a:off x="8077200" y="104667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hlinkClick r:id="rId3"/>
            <a:extLst>
              <a:ext uri="{FF2B5EF4-FFF2-40B4-BE49-F238E27FC236}">
                <a16:creationId xmlns:a16="http://schemas.microsoft.com/office/drawing/2014/main" id="{0B095198-C5F8-4EB4-9B2C-5225FAFB825E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159225C-8AED-4311-B1A7-8CC8AE447B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1097280"/>
            <a:ext cx="2754707" cy="5212080"/>
          </a:xfrm>
          <a:prstGeom prst="rect">
            <a:avLst/>
          </a:prstGeom>
        </p:spPr>
      </p:pic>
      <p:sp>
        <p:nvSpPr>
          <p:cNvPr id="15" name="Text Box 8">
            <a:extLst>
              <a:ext uri="{FF2B5EF4-FFF2-40B4-BE49-F238E27FC236}">
                <a16:creationId xmlns:a16="http://schemas.microsoft.com/office/drawing/2014/main" id="{F0A6DBE8-B27A-4DBA-8F39-D8B8503A66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2217003"/>
            <a:ext cx="53645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Select EQUA from the main MENU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185144E-C700-422F-9F0F-B290C2B18C0C}"/>
              </a:ext>
            </a:extLst>
          </p:cNvPr>
          <p:cNvSpPr/>
          <p:nvPr/>
        </p:nvSpPr>
        <p:spPr>
          <a:xfrm>
            <a:off x="3647049" y="5105400"/>
            <a:ext cx="53645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Press F1 (SOLV) to solve the system</a:t>
            </a:r>
          </a:p>
        </p:txBody>
      </p:sp>
      <p:sp>
        <p:nvSpPr>
          <p:cNvPr id="17" name="Text Box 9">
            <a:extLst>
              <a:ext uri="{FF2B5EF4-FFF2-40B4-BE49-F238E27FC236}">
                <a16:creationId xmlns:a16="http://schemas.microsoft.com/office/drawing/2014/main" id="{4DF364DF-C55D-4771-A6CE-3E0AAC43F2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2734056"/>
            <a:ext cx="38164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Then press F1 (SIML)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" name="Text Box 10">
            <a:extLst>
              <a:ext uri="{FF2B5EF4-FFF2-40B4-BE49-F238E27FC236}">
                <a16:creationId xmlns:a16="http://schemas.microsoft.com/office/drawing/2014/main" id="{44E651C6-B016-4B68-A4DA-2B13CA1152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3176403"/>
            <a:ext cx="5181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have three unknowns in our equations so, press F2 (3)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F75835C-E9D0-43AC-892E-773B5F364DDE}"/>
              </a:ext>
            </a:extLst>
          </p:cNvPr>
          <p:cNvSpPr/>
          <p:nvPr/>
        </p:nvSpPr>
        <p:spPr>
          <a:xfrm>
            <a:off x="3657600" y="4007400"/>
            <a:ext cx="5029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Enter the coefficients of the equations as shown, pressing EXE after each entry.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EA9504B-86D5-4B70-8376-3812313C18F5}"/>
              </a:ext>
            </a:extLst>
          </p:cNvPr>
          <p:cNvSpPr/>
          <p:nvPr/>
        </p:nvSpPr>
        <p:spPr>
          <a:xfrm>
            <a:off x="5322495" y="5830229"/>
            <a:ext cx="1219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y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3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4940CEF-8D5E-445F-897E-A330533B3AA5}"/>
              </a:ext>
            </a:extLst>
          </p:cNvPr>
          <p:cNvSpPr/>
          <p:nvPr/>
        </p:nvSpPr>
        <p:spPr>
          <a:xfrm>
            <a:off x="5322495" y="6280492"/>
            <a:ext cx="1219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z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2</a:t>
            </a:r>
          </a:p>
        </p:txBody>
      </p:sp>
    </p:spTree>
    <p:extLst>
      <p:ext uri="{BB962C8B-B14F-4D97-AF65-F5344CB8AC3E}">
        <p14:creationId xmlns:p14="http://schemas.microsoft.com/office/powerpoint/2010/main" val="3540453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0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hlinkClick r:id="rId2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 descr="A close up of a cage&#10;&#10;Description automatically generated">
            <a:hlinkClick r:id="rId3"/>
            <a:extLst>
              <a:ext uri="{FF2B5EF4-FFF2-40B4-BE49-F238E27FC236}">
                <a16:creationId xmlns:a16="http://schemas.microsoft.com/office/drawing/2014/main" id="{9FE5A879-C7D0-4547-9AC8-3648FB7BFF62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14723" y="851144"/>
            <a:ext cx="5514553" cy="354298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1012E2E1-8434-40D2-9BB1-5A68D7D63E20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6B1D8DC-22A0-42C8-BD01-324CB5CE9F92}"/>
              </a:ext>
            </a:extLst>
          </p:cNvPr>
          <p:cNvSpPr txBox="1"/>
          <p:nvPr/>
        </p:nvSpPr>
        <p:spPr>
          <a:xfrm>
            <a:off x="2298911" y="4966156"/>
            <a:ext cx="45461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52EF190-A8D3-44E3-A299-88908F72E8AB}"/>
              </a:ext>
            </a:extLst>
          </p:cNvPr>
          <p:cNvSpPr txBox="1"/>
          <p:nvPr/>
        </p:nvSpPr>
        <p:spPr>
          <a:xfrm>
            <a:off x="647700" y="5498068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C95591D-6ACE-4DA9-8615-62EAE8C277EA}"/>
              </a:ext>
            </a:extLst>
          </p:cNvPr>
          <p:cNvSpPr txBox="1"/>
          <p:nvPr/>
        </p:nvSpPr>
        <p:spPr>
          <a:xfrm>
            <a:off x="2780928" y="6029980"/>
            <a:ext cx="3582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BA1F821-A185-4A85-9AB1-B4586A569EAF}"/>
              </a:ext>
            </a:extLst>
          </p:cNvPr>
          <p:cNvSpPr txBox="1"/>
          <p:nvPr/>
        </p:nvSpPr>
        <p:spPr>
          <a:xfrm>
            <a:off x="1371600" y="4442936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28650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61D574A-8E4A-4107-90BE-BF39A6C50380}" vid="{50C39C6F-0C17-4473-B963-55431EE4155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template 3a_IBAI</Template>
  <TotalTime>71</TotalTime>
  <Words>451</Words>
  <Application>Microsoft Office PowerPoint</Application>
  <PresentationFormat>On-screen Show (4:3)</PresentationFormat>
  <Paragraphs>63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Comic Sans MS</vt:lpstr>
      <vt:lpstr>Times New Roman</vt:lpstr>
      <vt:lpstr>Wingdings 2</vt:lpstr>
      <vt:lpstr>Theme1</vt:lpstr>
      <vt:lpstr>Systems of three equations using GDC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Systems of three equations using GDC</dc:title>
  <dc:creator>Mathssupport</dc:creator>
  <cp:lastModifiedBy>Orlando Hurtado</cp:lastModifiedBy>
  <cp:revision>7</cp:revision>
  <dcterms:created xsi:type="dcterms:W3CDTF">2020-09-12T06:16:25Z</dcterms:created>
  <dcterms:modified xsi:type="dcterms:W3CDTF">2023-08-11T14:00:06Z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