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3"/>
  </p:notesMasterIdLst>
  <p:handoutMasterIdLst>
    <p:handoutMasterId r:id="rId14"/>
  </p:handoutMasterIdLst>
  <p:sldIdLst>
    <p:sldId id="384" r:id="rId2"/>
    <p:sldId id="385" r:id="rId3"/>
    <p:sldId id="372" r:id="rId4"/>
    <p:sldId id="373" r:id="rId5"/>
    <p:sldId id="374" r:id="rId6"/>
    <p:sldId id="375" r:id="rId7"/>
    <p:sldId id="376" r:id="rId8"/>
    <p:sldId id="377" r:id="rId9"/>
    <p:sldId id="378" r:id="rId10"/>
    <p:sldId id="379" r:id="rId11"/>
    <p:sldId id="386" r:id="rId12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556AE8-DD12-4983-82EF-FFDAE5A10828}" type="slidenum">
              <a:rPr lang="en-GB"/>
              <a:pPr/>
              <a:t>3</a:t>
            </a:fld>
            <a:endParaRPr lang="en-GB"/>
          </a:p>
        </p:txBody>
      </p:sp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720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556AE8-DD12-4983-82EF-FFDAE5A10828}" type="slidenum">
              <a:rPr lang="en-GB"/>
              <a:pPr/>
              <a:t>4</a:t>
            </a:fld>
            <a:endParaRPr lang="en-GB"/>
          </a:p>
        </p:txBody>
      </p:sp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23608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556AE8-DD12-4983-82EF-FFDAE5A10828}" type="slidenum">
              <a:rPr lang="en-GB"/>
              <a:pPr/>
              <a:t>5</a:t>
            </a:fld>
            <a:endParaRPr lang="en-GB"/>
          </a:p>
        </p:txBody>
      </p:sp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25760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556AE8-DD12-4983-82EF-FFDAE5A10828}" type="slidenum">
              <a:rPr lang="en-GB"/>
              <a:pPr/>
              <a:t>6</a:t>
            </a:fld>
            <a:endParaRPr lang="en-GB"/>
          </a:p>
        </p:txBody>
      </p:sp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92499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556AE8-DD12-4983-82EF-FFDAE5A10828}" type="slidenum">
              <a:rPr lang="en-GB"/>
              <a:pPr/>
              <a:t>7</a:t>
            </a:fld>
            <a:endParaRPr lang="en-GB"/>
          </a:p>
        </p:txBody>
      </p:sp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34556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556AE8-DD12-4983-82EF-FFDAE5A10828}" type="slidenum">
              <a:rPr lang="en-GB"/>
              <a:pPr/>
              <a:t>8</a:t>
            </a:fld>
            <a:endParaRPr lang="en-GB"/>
          </a:p>
        </p:txBody>
      </p:sp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7916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556AE8-DD12-4983-82EF-FFDAE5A10828}" type="slidenum">
              <a:rPr lang="en-GB"/>
              <a:pPr/>
              <a:t>9</a:t>
            </a:fld>
            <a:endParaRPr lang="en-GB"/>
          </a:p>
        </p:txBody>
      </p:sp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96219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556AE8-DD12-4983-82EF-FFDAE5A10828}" type="slidenum">
              <a:rPr lang="en-GB"/>
              <a:pPr/>
              <a:t>10</a:t>
            </a:fld>
            <a:endParaRPr lang="en-GB"/>
          </a:p>
        </p:txBody>
      </p:sp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3038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11 August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ssupport.org/" TargetMode="External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info@mathssupport.org" TargetMode="Externa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ED265947-BA93-47AF-B274-0DBC868C1B33}"/>
              </a:ext>
            </a:extLst>
          </p:cNvPr>
          <p:cNvSpPr/>
          <p:nvPr/>
        </p:nvSpPr>
        <p:spPr>
          <a:xfrm>
            <a:off x="8056520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85A69732-7306-483C-A790-9A12B572230D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Subtitle 4">
            <a:extLst>
              <a:ext uri="{FF2B5EF4-FFF2-40B4-BE49-F238E27FC236}">
                <a16:creationId xmlns:a16="http://schemas.microsoft.com/office/drawing/2014/main" id="{57355FC8-3D8F-4312-9BA4-001854A314B7}"/>
              </a:ext>
            </a:extLst>
          </p:cNvPr>
          <p:cNvSpPr txBox="1">
            <a:spLocks/>
          </p:cNvSpPr>
          <p:nvPr/>
        </p:nvSpPr>
        <p:spPr>
          <a:xfrm>
            <a:off x="1050878" y="3352800"/>
            <a:ext cx="7005642" cy="1600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3413" indent="-633413"/>
            <a:r>
              <a:rPr lang="en-US" dirty="0"/>
              <a:t>LO: </a:t>
            </a:r>
            <a:r>
              <a:rPr lang="en-GB" dirty="0"/>
              <a:t>To solve simultaneous equations using the Equation solver in the GDC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E8140203-6ACB-4FDE-B69F-1C33CDD9BC65}"/>
              </a:ext>
            </a:extLst>
          </p:cNvPr>
          <p:cNvSpPr txBox="1">
            <a:spLocks/>
          </p:cNvSpPr>
          <p:nvPr/>
        </p:nvSpPr>
        <p:spPr>
          <a:xfrm>
            <a:off x="218049" y="1528544"/>
            <a:ext cx="8707901" cy="1470025"/>
          </a:xfrm>
          <a:prstGeom prst="rect">
            <a:avLst/>
          </a:prstGeom>
        </p:spPr>
        <p:txBody>
          <a:bodyPr bIns="91440" anchor="ctr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4400" dirty="0"/>
              <a:t>Solving simultaneous equations using the Equation solver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8EE0DC-7A5F-F462-9149-2DD9BD70D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39BE0-202C-47C2-BBC1-D25570A8CB4B}" type="datetime3">
              <a:rPr lang="en-US" smtClean="0"/>
              <a:t>11 August 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274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85992" y="1104443"/>
            <a:ext cx="26056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- 3</a:t>
            </a:r>
            <a:r>
              <a:rPr lang="en-GB" sz="2400" i="1" dirty="0">
                <a:latin typeface="Times New Roman" pitchFamily="18" charset="0"/>
              </a:rPr>
              <a:t>y </a:t>
            </a:r>
            <a:r>
              <a:rPr lang="en-GB" sz="2400" dirty="0"/>
              <a:t>= 4</a:t>
            </a:r>
          </a:p>
          <a:p>
            <a:r>
              <a:rPr lang="en-GB" sz="2400" dirty="0"/>
              <a:t>3</a:t>
            </a:r>
            <a:r>
              <a:rPr lang="en-GB" sz="2400" i="1" dirty="0">
                <a:latin typeface="Times New Roman" pitchFamily="18" charset="0"/>
              </a:rPr>
              <a:t>x </a:t>
            </a:r>
            <a:r>
              <a:rPr lang="en-GB" sz="2400" dirty="0"/>
              <a:t>+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/>
              <a:t>2</a:t>
            </a:r>
            <a:r>
              <a:rPr lang="en-GB" sz="2400" i="1" dirty="0">
                <a:latin typeface="Times New Roman" pitchFamily="18" charset="0"/>
              </a:rPr>
              <a:t>y </a:t>
            </a:r>
            <a:r>
              <a:rPr lang="en-GB" sz="2400" dirty="0"/>
              <a:t>= 19</a:t>
            </a:r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>
          <a:xfrm>
            <a:off x="349250" y="34916"/>
            <a:ext cx="8229600" cy="509028"/>
          </a:xfrm>
          <a:prstGeom prst="rect">
            <a:avLst/>
          </a:prstGeom>
        </p:spPr>
        <p:txBody>
          <a:bodyPr vert="horz" lIns="0" rIns="0" bIns="0" anchor="b">
            <a:normAutofit fontScale="7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Solving simultaneous equations using the GDC</a:t>
            </a:r>
            <a:endParaRPr lang="en-GB" sz="36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8FA1C46-423C-4D88-955F-363C5BE7BA2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" y="543944"/>
            <a:ext cx="2472376" cy="54864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685A43A8-A33E-4803-B010-521396B94BDE}"/>
              </a:ext>
            </a:extLst>
          </p:cNvPr>
          <p:cNvSpPr/>
          <p:nvPr/>
        </p:nvSpPr>
        <p:spPr>
          <a:xfrm>
            <a:off x="3550117" y="5587555"/>
            <a:ext cx="25833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Press SOLVE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2A342B4-4B3A-4B63-AAEA-E13EC8AE4BE5}"/>
              </a:ext>
            </a:extLst>
          </p:cNvPr>
          <p:cNvSpPr/>
          <p:nvPr/>
        </p:nvSpPr>
        <p:spPr>
          <a:xfrm>
            <a:off x="3618554" y="4387226"/>
            <a:ext cx="5623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Enter the coefficients of the equations as shown, pressing ENTER after each entry.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6728944-42F8-43D9-A45B-32BBEB9459D3}"/>
              </a:ext>
            </a:extLst>
          </p:cNvPr>
          <p:cNvSpPr/>
          <p:nvPr/>
        </p:nvSpPr>
        <p:spPr>
          <a:xfrm>
            <a:off x="3606802" y="3636254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Make sure that the setting is:</a:t>
            </a:r>
          </a:p>
          <a:p>
            <a:r>
              <a:rPr lang="en-GB" sz="2400" dirty="0">
                <a:latin typeface="+mn-lt"/>
              </a:rPr>
              <a:t>Equations 2, Unknowns 2.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4D6DE00-872A-4AAC-AE69-7E02FDFC3583}"/>
              </a:ext>
            </a:extLst>
          </p:cNvPr>
          <p:cNvSpPr/>
          <p:nvPr/>
        </p:nvSpPr>
        <p:spPr>
          <a:xfrm>
            <a:off x="7256711" y="4005586"/>
            <a:ext cx="21069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Press NEXT</a:t>
            </a:r>
          </a:p>
        </p:txBody>
      </p:sp>
      <p:sp>
        <p:nvSpPr>
          <p:cNvPr id="16" name="Text Box 9">
            <a:extLst>
              <a:ext uri="{FF2B5EF4-FFF2-40B4-BE49-F238E27FC236}">
                <a16:creationId xmlns:a16="http://schemas.microsoft.com/office/drawing/2014/main" id="{AF2CE363-D30E-4AA0-A1F8-398BE62123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0116" y="2766437"/>
            <a:ext cx="38164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Then press any key</a:t>
            </a:r>
            <a:endParaRPr lang="en-GB" sz="2400" dirty="0">
              <a:latin typeface="+mn-lt"/>
            </a:endParaRPr>
          </a:p>
        </p:txBody>
      </p:sp>
      <p:sp>
        <p:nvSpPr>
          <p:cNvPr id="17" name="Text Box 5">
            <a:extLst>
              <a:ext uri="{FF2B5EF4-FFF2-40B4-BE49-F238E27FC236}">
                <a16:creationId xmlns:a16="http://schemas.microsoft.com/office/drawing/2014/main" id="{103BE519-B98D-43BF-9139-F866EF9E3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7158" y="712553"/>
            <a:ext cx="50944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Use your TI – 84 Plus C to solve.</a:t>
            </a:r>
            <a:endParaRPr lang="en-GB" sz="2400" dirty="0">
              <a:latin typeface="+mn-lt"/>
            </a:endParaRPr>
          </a:p>
        </p:txBody>
      </p:sp>
      <p:sp>
        <p:nvSpPr>
          <p:cNvPr id="18" name="Text Box 8">
            <a:extLst>
              <a:ext uri="{FF2B5EF4-FFF2-40B4-BE49-F238E27FC236}">
                <a16:creationId xmlns:a16="http://schemas.microsoft.com/office/drawing/2014/main" id="{DFE43F25-E118-44CE-892C-0A77EAE93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0116" y="1843107"/>
            <a:ext cx="43564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Click on APPS</a:t>
            </a:r>
            <a:endParaRPr lang="en-GB" sz="2400" dirty="0">
              <a:latin typeface="+mn-lt"/>
            </a:endParaRPr>
          </a:p>
        </p:txBody>
      </p:sp>
      <p:sp>
        <p:nvSpPr>
          <p:cNvPr id="19" name="Text Box 8">
            <a:extLst>
              <a:ext uri="{FF2B5EF4-FFF2-40B4-BE49-F238E27FC236}">
                <a16:creationId xmlns:a16="http://schemas.microsoft.com/office/drawing/2014/main" id="{123F062E-1532-4AE7-95F1-F77B3D022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0116" y="2304772"/>
            <a:ext cx="17763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Click on 4</a:t>
            </a:r>
            <a:endParaRPr lang="en-GB" sz="2400" dirty="0">
              <a:latin typeface="+mn-lt"/>
            </a:endParaRPr>
          </a:p>
        </p:txBody>
      </p:sp>
      <p:sp>
        <p:nvSpPr>
          <p:cNvPr id="20" name="Text Box 8">
            <a:extLst>
              <a:ext uri="{FF2B5EF4-FFF2-40B4-BE49-F238E27FC236}">
                <a16:creationId xmlns:a16="http://schemas.microsoft.com/office/drawing/2014/main" id="{9B5670C1-857E-4AEA-B61F-8DC498DB27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3353" y="2284045"/>
            <a:ext cx="17763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PlySmlt2</a:t>
            </a:r>
            <a:endParaRPr lang="en-GB" sz="2400" dirty="0">
              <a:latin typeface="+mn-lt"/>
            </a:endParaRPr>
          </a:p>
        </p:txBody>
      </p:sp>
      <p:sp>
        <p:nvSpPr>
          <p:cNvPr id="21" name="Text Box 9">
            <a:extLst>
              <a:ext uri="{FF2B5EF4-FFF2-40B4-BE49-F238E27FC236}">
                <a16:creationId xmlns:a16="http://schemas.microsoft.com/office/drawing/2014/main" id="{B35AE8C1-8795-4528-B20F-965A52D07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8554" y="3230583"/>
            <a:ext cx="53917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2: Simultaneous EQN SOLVER</a:t>
            </a:r>
            <a:endParaRPr lang="en-GB" sz="2400" dirty="0">
              <a:latin typeface="+mn-lt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BC3CAD3-E428-439D-9015-C2E67C8F21E7}"/>
              </a:ext>
            </a:extLst>
          </p:cNvPr>
          <p:cNvSpPr/>
          <p:nvPr/>
        </p:nvSpPr>
        <p:spPr>
          <a:xfrm>
            <a:off x="4323728" y="6229468"/>
            <a:ext cx="44967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So, the solution is x = 5, y = 2.</a:t>
            </a:r>
          </a:p>
        </p:txBody>
      </p:sp>
    </p:spTree>
    <p:extLst>
      <p:ext uri="{BB962C8B-B14F-4D97-AF65-F5344CB8AC3E}">
        <p14:creationId xmlns:p14="http://schemas.microsoft.com/office/powerpoint/2010/main" val="3497518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 descr="A close up of a cage&#10;&#10;Description automatically generated">
            <a:hlinkClick r:id="rId3"/>
            <a:extLst>
              <a:ext uri="{FF2B5EF4-FFF2-40B4-BE49-F238E27FC236}">
                <a16:creationId xmlns:a16="http://schemas.microsoft.com/office/drawing/2014/main" id="{9FE5A879-C7D0-4547-9AC8-3648FB7BFF6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4723" y="851144"/>
            <a:ext cx="5514553" cy="354298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012E2E1-8434-40D2-9BB1-5A68D7D63E20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6B1D8DC-22A0-42C8-BD01-324CB5CE9F92}"/>
              </a:ext>
            </a:extLst>
          </p:cNvPr>
          <p:cNvSpPr txBox="1"/>
          <p:nvPr/>
        </p:nvSpPr>
        <p:spPr>
          <a:xfrm>
            <a:off x="2298911" y="4966156"/>
            <a:ext cx="4546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2EF190-A8D3-44E3-A299-88908F72E8AB}"/>
              </a:ext>
            </a:extLst>
          </p:cNvPr>
          <p:cNvSpPr txBox="1"/>
          <p:nvPr/>
        </p:nvSpPr>
        <p:spPr>
          <a:xfrm>
            <a:off x="647700" y="5498068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C95591D-6ACE-4DA9-8615-62EAE8C277EA}"/>
              </a:ext>
            </a:extLst>
          </p:cNvPr>
          <p:cNvSpPr txBox="1"/>
          <p:nvPr/>
        </p:nvSpPr>
        <p:spPr>
          <a:xfrm>
            <a:off x="2780928" y="6029980"/>
            <a:ext cx="3582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BA1F821-A185-4A85-9AB1-B4586A569EAF}"/>
              </a:ext>
            </a:extLst>
          </p:cNvPr>
          <p:cNvSpPr txBox="1"/>
          <p:nvPr/>
        </p:nvSpPr>
        <p:spPr>
          <a:xfrm>
            <a:off x="1371600" y="4442936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9057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id="{861C9679-9938-4D25-A914-B2EB8DFD8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711" y="1044527"/>
            <a:ext cx="88092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Graphing display calculator to solve the Simultaneous equations using the Equation solver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1168CF9-F550-42DC-81BE-C7C795C3E48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07960" y="2514600"/>
            <a:ext cx="1328079" cy="2971800"/>
          </a:xfrm>
          <a:prstGeom prst="rect">
            <a:avLst/>
          </a:prstGeom>
        </p:spPr>
      </p:pic>
      <p:sp>
        <p:nvSpPr>
          <p:cNvPr id="8" name="Text Box 4">
            <a:extLst>
              <a:ext uri="{FF2B5EF4-FFF2-40B4-BE49-F238E27FC236}">
                <a16:creationId xmlns:a16="http://schemas.microsoft.com/office/drawing/2014/main" id="{8EF18C50-9900-43BF-BEFF-A3BBBA2B9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3452" y="2012286"/>
            <a:ext cx="28688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Texas Instruments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201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5" name="Text Box 5"/>
          <p:cNvSpPr txBox="1">
            <a:spLocks noChangeArrowheads="1"/>
          </p:cNvSpPr>
          <p:nvPr/>
        </p:nvSpPr>
        <p:spPr bwMode="auto">
          <a:xfrm>
            <a:off x="3897158" y="712553"/>
            <a:ext cx="50944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Use your TI – 84 Plus C to solve.</a:t>
            </a:r>
            <a:endParaRPr lang="en-GB" sz="2400" dirty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385992" y="1104443"/>
            <a:ext cx="26056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- 3</a:t>
            </a:r>
            <a:r>
              <a:rPr lang="en-GB" sz="2400" i="1" dirty="0">
                <a:latin typeface="Times New Roman" pitchFamily="18" charset="0"/>
              </a:rPr>
              <a:t>y </a:t>
            </a:r>
            <a:r>
              <a:rPr lang="en-GB" sz="2400" dirty="0"/>
              <a:t>= 4</a:t>
            </a:r>
          </a:p>
          <a:p>
            <a:r>
              <a:rPr lang="en-GB" sz="2400" dirty="0"/>
              <a:t>3</a:t>
            </a:r>
            <a:r>
              <a:rPr lang="en-GB" sz="2400" i="1" dirty="0">
                <a:latin typeface="Times New Roman" pitchFamily="18" charset="0"/>
              </a:rPr>
              <a:t>x </a:t>
            </a:r>
            <a:r>
              <a:rPr lang="en-GB" sz="2400" dirty="0"/>
              <a:t>+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/>
              <a:t>2</a:t>
            </a:r>
            <a:r>
              <a:rPr lang="en-GB" sz="2400" i="1" dirty="0">
                <a:latin typeface="Times New Roman" pitchFamily="18" charset="0"/>
              </a:rPr>
              <a:t>y </a:t>
            </a:r>
            <a:r>
              <a:rPr lang="en-GB" sz="2400" dirty="0"/>
              <a:t>= 19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349250" y="34916"/>
            <a:ext cx="8229600" cy="509028"/>
          </a:xfrm>
          <a:prstGeom prst="rect">
            <a:avLst/>
          </a:prstGeom>
        </p:spPr>
        <p:txBody>
          <a:bodyPr vert="horz" lIns="0" rIns="0" bIns="0" anchor="b">
            <a:normAutofit fontScale="7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Solving simultaneous equations using the GDC</a:t>
            </a:r>
            <a:endParaRPr lang="en-GB" sz="3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9BD942-3145-497F-960D-719BA2AF82D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2" y="548640"/>
            <a:ext cx="2454902" cy="5486400"/>
          </a:xfrm>
          <a:prstGeom prst="rect">
            <a:avLst/>
          </a:prstGeom>
        </p:spPr>
      </p:pic>
      <p:sp>
        <p:nvSpPr>
          <p:cNvPr id="8" name="Text Box 8">
            <a:extLst>
              <a:ext uri="{FF2B5EF4-FFF2-40B4-BE49-F238E27FC236}">
                <a16:creationId xmlns:a16="http://schemas.microsoft.com/office/drawing/2014/main" id="{382198A0-AF27-4179-8DFD-32D2F3060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0116" y="1843107"/>
            <a:ext cx="43564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Click on APPS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33779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85992" y="1104443"/>
            <a:ext cx="26056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- 3</a:t>
            </a:r>
            <a:r>
              <a:rPr lang="en-GB" sz="2400" i="1" dirty="0">
                <a:latin typeface="Times New Roman" pitchFamily="18" charset="0"/>
              </a:rPr>
              <a:t>y </a:t>
            </a:r>
            <a:r>
              <a:rPr lang="en-GB" sz="2400" dirty="0"/>
              <a:t>= 4</a:t>
            </a:r>
          </a:p>
          <a:p>
            <a:r>
              <a:rPr lang="en-GB" sz="2400" dirty="0"/>
              <a:t>3</a:t>
            </a:r>
            <a:r>
              <a:rPr lang="en-GB" sz="2400" i="1" dirty="0">
                <a:latin typeface="Times New Roman" pitchFamily="18" charset="0"/>
              </a:rPr>
              <a:t>x </a:t>
            </a:r>
            <a:r>
              <a:rPr lang="en-GB" sz="2400" dirty="0"/>
              <a:t>+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/>
              <a:t>2</a:t>
            </a:r>
            <a:r>
              <a:rPr lang="en-GB" sz="2400" i="1" dirty="0">
                <a:latin typeface="Times New Roman" pitchFamily="18" charset="0"/>
              </a:rPr>
              <a:t>y </a:t>
            </a:r>
            <a:r>
              <a:rPr lang="en-GB" sz="2400" dirty="0"/>
              <a:t>= 19</a:t>
            </a: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349250" y="34916"/>
            <a:ext cx="8229600" cy="509028"/>
          </a:xfrm>
          <a:prstGeom prst="rect">
            <a:avLst/>
          </a:prstGeom>
        </p:spPr>
        <p:txBody>
          <a:bodyPr vert="horz" lIns="0" rIns="0" bIns="0" anchor="b">
            <a:normAutofit fontScale="7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Solving simultaneous equations using the GDC</a:t>
            </a:r>
            <a:endParaRPr lang="en-GB" sz="3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80E642-BE6A-4DC2-A48B-4E42E987809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" y="543944"/>
            <a:ext cx="2460622" cy="5486400"/>
          </a:xfrm>
          <a:prstGeom prst="rect">
            <a:avLst/>
          </a:prstGeom>
        </p:spPr>
      </p:pic>
      <p:sp>
        <p:nvSpPr>
          <p:cNvPr id="9" name="Text Box 5">
            <a:extLst>
              <a:ext uri="{FF2B5EF4-FFF2-40B4-BE49-F238E27FC236}">
                <a16:creationId xmlns:a16="http://schemas.microsoft.com/office/drawing/2014/main" id="{601A1B75-5011-4220-A787-E97D31DF17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7158" y="712553"/>
            <a:ext cx="50944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Use your TI – 84 Plus C to solve.</a:t>
            </a:r>
            <a:endParaRPr lang="en-GB" sz="2400" dirty="0">
              <a:latin typeface="+mn-lt"/>
            </a:endParaRPr>
          </a:p>
        </p:txBody>
      </p:sp>
      <p:sp>
        <p:nvSpPr>
          <p:cNvPr id="13" name="Text Box 8">
            <a:extLst>
              <a:ext uri="{FF2B5EF4-FFF2-40B4-BE49-F238E27FC236}">
                <a16:creationId xmlns:a16="http://schemas.microsoft.com/office/drawing/2014/main" id="{8390F9EC-A3A9-4707-A909-CA1427BCD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0116" y="1843107"/>
            <a:ext cx="43564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Click on APPS</a:t>
            </a:r>
            <a:endParaRPr lang="en-GB" sz="2400" dirty="0">
              <a:latin typeface="+mn-lt"/>
            </a:endParaRPr>
          </a:p>
        </p:txBody>
      </p:sp>
      <p:sp>
        <p:nvSpPr>
          <p:cNvPr id="14" name="Text Box 8">
            <a:extLst>
              <a:ext uri="{FF2B5EF4-FFF2-40B4-BE49-F238E27FC236}">
                <a16:creationId xmlns:a16="http://schemas.microsoft.com/office/drawing/2014/main" id="{3ECFA455-78E2-4F50-98FB-4024469F14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0116" y="2304772"/>
            <a:ext cx="17763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Click on 4</a:t>
            </a:r>
            <a:endParaRPr lang="en-GB" sz="2400" dirty="0">
              <a:latin typeface="+mn-lt"/>
            </a:endParaRPr>
          </a:p>
        </p:txBody>
      </p:sp>
      <p:sp>
        <p:nvSpPr>
          <p:cNvPr id="15" name="Text Box 8">
            <a:extLst>
              <a:ext uri="{FF2B5EF4-FFF2-40B4-BE49-F238E27FC236}">
                <a16:creationId xmlns:a16="http://schemas.microsoft.com/office/drawing/2014/main" id="{B987779A-6054-48B7-A114-78D4B5CE3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3353" y="2284045"/>
            <a:ext cx="17763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PlySmlt2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97342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85992" y="1104443"/>
            <a:ext cx="26056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- 3</a:t>
            </a:r>
            <a:r>
              <a:rPr lang="en-GB" sz="2400" i="1" dirty="0">
                <a:latin typeface="Times New Roman" pitchFamily="18" charset="0"/>
              </a:rPr>
              <a:t>y </a:t>
            </a:r>
            <a:r>
              <a:rPr lang="en-GB" sz="2400" dirty="0"/>
              <a:t>= 4</a:t>
            </a:r>
          </a:p>
          <a:p>
            <a:r>
              <a:rPr lang="en-GB" sz="2400" dirty="0"/>
              <a:t>3</a:t>
            </a:r>
            <a:r>
              <a:rPr lang="en-GB" sz="2400" i="1" dirty="0">
                <a:latin typeface="Times New Roman" pitchFamily="18" charset="0"/>
              </a:rPr>
              <a:t>x </a:t>
            </a:r>
            <a:r>
              <a:rPr lang="en-GB" sz="2400" dirty="0"/>
              <a:t>+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/>
              <a:t>2</a:t>
            </a:r>
            <a:r>
              <a:rPr lang="en-GB" sz="2400" i="1" dirty="0">
                <a:latin typeface="Times New Roman" pitchFamily="18" charset="0"/>
              </a:rPr>
              <a:t>y </a:t>
            </a:r>
            <a:r>
              <a:rPr lang="en-GB" sz="2400" dirty="0"/>
              <a:t>= 19</a:t>
            </a: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349250" y="34916"/>
            <a:ext cx="8229600" cy="509028"/>
          </a:xfrm>
          <a:prstGeom prst="rect">
            <a:avLst/>
          </a:prstGeom>
        </p:spPr>
        <p:txBody>
          <a:bodyPr vert="horz" lIns="0" rIns="0" bIns="0" anchor="b">
            <a:normAutofit fontScale="7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Solving simultaneous equations using the GDC</a:t>
            </a:r>
            <a:endParaRPr lang="en-GB" sz="3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8F8C7C-C7D4-4113-964F-D3804A5FD6C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1" y="548640"/>
            <a:ext cx="2477167" cy="5486400"/>
          </a:xfrm>
          <a:prstGeom prst="rect">
            <a:avLst/>
          </a:prstGeom>
        </p:spPr>
      </p:pic>
      <p:sp>
        <p:nvSpPr>
          <p:cNvPr id="10" name="Text Box 5">
            <a:extLst>
              <a:ext uri="{FF2B5EF4-FFF2-40B4-BE49-F238E27FC236}">
                <a16:creationId xmlns:a16="http://schemas.microsoft.com/office/drawing/2014/main" id="{2BE7EB2B-3BFB-4686-BE16-0E82337E2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7158" y="712553"/>
            <a:ext cx="50944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Use your TI – 84 Plus C to solve.</a:t>
            </a:r>
            <a:endParaRPr lang="en-GB" sz="2400" dirty="0">
              <a:latin typeface="+mn-lt"/>
            </a:endParaRPr>
          </a:p>
        </p:txBody>
      </p:sp>
      <p:sp>
        <p:nvSpPr>
          <p:cNvPr id="14" name="Text Box 9">
            <a:extLst>
              <a:ext uri="{FF2B5EF4-FFF2-40B4-BE49-F238E27FC236}">
                <a16:creationId xmlns:a16="http://schemas.microsoft.com/office/drawing/2014/main" id="{F5673155-235F-41EF-9DC2-62CD37F181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0116" y="2766437"/>
            <a:ext cx="38164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Then press any key</a:t>
            </a:r>
            <a:endParaRPr lang="en-GB" sz="2400" dirty="0">
              <a:latin typeface="+mn-lt"/>
            </a:endParaRPr>
          </a:p>
        </p:txBody>
      </p:sp>
      <p:sp>
        <p:nvSpPr>
          <p:cNvPr id="15" name="Text Box 8">
            <a:extLst>
              <a:ext uri="{FF2B5EF4-FFF2-40B4-BE49-F238E27FC236}">
                <a16:creationId xmlns:a16="http://schemas.microsoft.com/office/drawing/2014/main" id="{06B9EA5D-9A3C-4408-B626-D395C2A205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0116" y="1843107"/>
            <a:ext cx="43564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Click on APPS</a:t>
            </a:r>
            <a:endParaRPr lang="en-GB" sz="2400" dirty="0">
              <a:latin typeface="+mn-lt"/>
            </a:endParaRPr>
          </a:p>
        </p:txBody>
      </p:sp>
      <p:sp>
        <p:nvSpPr>
          <p:cNvPr id="16" name="Text Box 8">
            <a:extLst>
              <a:ext uri="{FF2B5EF4-FFF2-40B4-BE49-F238E27FC236}">
                <a16:creationId xmlns:a16="http://schemas.microsoft.com/office/drawing/2014/main" id="{320588AE-BF75-4385-BB1A-941DD33F8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0116" y="2304772"/>
            <a:ext cx="17763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Click on 4</a:t>
            </a:r>
            <a:endParaRPr lang="en-GB" sz="2400" dirty="0">
              <a:latin typeface="+mn-lt"/>
            </a:endParaRPr>
          </a:p>
        </p:txBody>
      </p:sp>
      <p:sp>
        <p:nvSpPr>
          <p:cNvPr id="17" name="Text Box 8">
            <a:extLst>
              <a:ext uri="{FF2B5EF4-FFF2-40B4-BE49-F238E27FC236}">
                <a16:creationId xmlns:a16="http://schemas.microsoft.com/office/drawing/2014/main" id="{20970A35-70C7-4225-8302-9A6BDFE270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3353" y="2284045"/>
            <a:ext cx="17763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PlySmlt2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74066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85992" y="1104443"/>
            <a:ext cx="26056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- 3</a:t>
            </a:r>
            <a:r>
              <a:rPr lang="en-GB" sz="2400" i="1" dirty="0">
                <a:latin typeface="Times New Roman" pitchFamily="18" charset="0"/>
              </a:rPr>
              <a:t>y </a:t>
            </a:r>
            <a:r>
              <a:rPr lang="en-GB" sz="2400" dirty="0"/>
              <a:t>= 4</a:t>
            </a:r>
          </a:p>
          <a:p>
            <a:r>
              <a:rPr lang="en-GB" sz="2400" dirty="0"/>
              <a:t>3</a:t>
            </a:r>
            <a:r>
              <a:rPr lang="en-GB" sz="2400" i="1" dirty="0">
                <a:latin typeface="Times New Roman" pitchFamily="18" charset="0"/>
              </a:rPr>
              <a:t>x </a:t>
            </a:r>
            <a:r>
              <a:rPr lang="en-GB" sz="2400" dirty="0"/>
              <a:t>+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/>
              <a:t>2</a:t>
            </a:r>
            <a:r>
              <a:rPr lang="en-GB" sz="2400" i="1" dirty="0">
                <a:latin typeface="Times New Roman" pitchFamily="18" charset="0"/>
              </a:rPr>
              <a:t>y </a:t>
            </a:r>
            <a:r>
              <a:rPr lang="en-GB" sz="2400" dirty="0"/>
              <a:t>= 19</a:t>
            </a:r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>
          <a:xfrm>
            <a:off x="349250" y="34916"/>
            <a:ext cx="8229600" cy="509028"/>
          </a:xfrm>
          <a:prstGeom prst="rect">
            <a:avLst/>
          </a:prstGeom>
        </p:spPr>
        <p:txBody>
          <a:bodyPr vert="horz" lIns="0" rIns="0" bIns="0" anchor="b">
            <a:normAutofit fontScale="7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Solving simultaneous equations using the GDC</a:t>
            </a:r>
            <a:endParaRPr lang="en-GB" sz="36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4944FBA-9EAA-41B5-8DBF-74FD46067A4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" y="543944"/>
            <a:ext cx="2472376" cy="5486400"/>
          </a:xfrm>
          <a:prstGeom prst="rect">
            <a:avLst/>
          </a:prstGeom>
        </p:spPr>
      </p:pic>
      <p:sp>
        <p:nvSpPr>
          <p:cNvPr id="11" name="Text Box 9">
            <a:extLst>
              <a:ext uri="{FF2B5EF4-FFF2-40B4-BE49-F238E27FC236}">
                <a16:creationId xmlns:a16="http://schemas.microsoft.com/office/drawing/2014/main" id="{4FD3F457-11E4-4E8B-BE92-FF634095A4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0116" y="2766437"/>
            <a:ext cx="38164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Then press any key</a:t>
            </a:r>
            <a:endParaRPr lang="en-GB" sz="2400" dirty="0">
              <a:latin typeface="+mn-lt"/>
            </a:endParaRPr>
          </a:p>
        </p:txBody>
      </p:sp>
      <p:sp>
        <p:nvSpPr>
          <p:cNvPr id="12" name="Text Box 5">
            <a:extLst>
              <a:ext uri="{FF2B5EF4-FFF2-40B4-BE49-F238E27FC236}">
                <a16:creationId xmlns:a16="http://schemas.microsoft.com/office/drawing/2014/main" id="{FB601F5E-277C-4645-B27A-45F6957D0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7158" y="712553"/>
            <a:ext cx="50944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Use your TI – 84 Plus C to solve.</a:t>
            </a:r>
            <a:endParaRPr lang="en-GB" sz="2400" dirty="0">
              <a:latin typeface="+mn-lt"/>
            </a:endParaRPr>
          </a:p>
        </p:txBody>
      </p:sp>
      <p:sp>
        <p:nvSpPr>
          <p:cNvPr id="13" name="Text Box 8">
            <a:extLst>
              <a:ext uri="{FF2B5EF4-FFF2-40B4-BE49-F238E27FC236}">
                <a16:creationId xmlns:a16="http://schemas.microsoft.com/office/drawing/2014/main" id="{B30CD1C6-AC9D-43BF-A811-93F0132D4B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0116" y="1843107"/>
            <a:ext cx="43564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Click on APPS</a:t>
            </a:r>
            <a:endParaRPr lang="en-GB" sz="2400" dirty="0">
              <a:latin typeface="+mn-lt"/>
            </a:endParaRPr>
          </a:p>
        </p:txBody>
      </p:sp>
      <p:sp>
        <p:nvSpPr>
          <p:cNvPr id="14" name="Text Box 8">
            <a:extLst>
              <a:ext uri="{FF2B5EF4-FFF2-40B4-BE49-F238E27FC236}">
                <a16:creationId xmlns:a16="http://schemas.microsoft.com/office/drawing/2014/main" id="{CD53559E-50D8-4FBE-A8CD-C3E5C0CC64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0116" y="2304772"/>
            <a:ext cx="17763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Click on 4</a:t>
            </a:r>
            <a:endParaRPr lang="en-GB" sz="2400" dirty="0">
              <a:latin typeface="+mn-lt"/>
            </a:endParaRPr>
          </a:p>
        </p:txBody>
      </p:sp>
      <p:sp>
        <p:nvSpPr>
          <p:cNvPr id="15" name="Text Box 8">
            <a:extLst>
              <a:ext uri="{FF2B5EF4-FFF2-40B4-BE49-F238E27FC236}">
                <a16:creationId xmlns:a16="http://schemas.microsoft.com/office/drawing/2014/main" id="{0169AB12-663C-43ED-AC32-0E3DF9CEB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3353" y="2284045"/>
            <a:ext cx="17763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PlySmlt2</a:t>
            </a:r>
            <a:endParaRPr lang="en-GB" sz="2400" dirty="0">
              <a:latin typeface="+mn-lt"/>
            </a:endParaRPr>
          </a:p>
        </p:txBody>
      </p:sp>
      <p:sp>
        <p:nvSpPr>
          <p:cNvPr id="16" name="Text Box 9">
            <a:extLst>
              <a:ext uri="{FF2B5EF4-FFF2-40B4-BE49-F238E27FC236}">
                <a16:creationId xmlns:a16="http://schemas.microsoft.com/office/drawing/2014/main" id="{E4B9694A-1BAD-4343-B366-68BABBDF60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8554" y="3230583"/>
            <a:ext cx="53917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2: Simultaneous EQN SOLVER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0714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85992" y="1104443"/>
            <a:ext cx="26056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- 3</a:t>
            </a:r>
            <a:r>
              <a:rPr lang="en-GB" sz="2400" i="1" dirty="0">
                <a:latin typeface="Times New Roman" pitchFamily="18" charset="0"/>
              </a:rPr>
              <a:t>y </a:t>
            </a:r>
            <a:r>
              <a:rPr lang="en-GB" sz="2400" dirty="0"/>
              <a:t>= 4</a:t>
            </a:r>
          </a:p>
          <a:p>
            <a:r>
              <a:rPr lang="en-GB" sz="2400" dirty="0"/>
              <a:t>3</a:t>
            </a:r>
            <a:r>
              <a:rPr lang="en-GB" sz="2400" i="1" dirty="0">
                <a:latin typeface="Times New Roman" pitchFamily="18" charset="0"/>
              </a:rPr>
              <a:t>x </a:t>
            </a:r>
            <a:r>
              <a:rPr lang="en-GB" sz="2400" dirty="0"/>
              <a:t>+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/>
              <a:t>2</a:t>
            </a:r>
            <a:r>
              <a:rPr lang="en-GB" sz="2400" i="1" dirty="0">
                <a:latin typeface="Times New Roman" pitchFamily="18" charset="0"/>
              </a:rPr>
              <a:t>y </a:t>
            </a:r>
            <a:r>
              <a:rPr lang="en-GB" sz="2400" dirty="0"/>
              <a:t>= 19</a:t>
            </a:r>
          </a:p>
        </p:txBody>
      </p:sp>
      <p:sp>
        <p:nvSpPr>
          <p:cNvPr id="4" name="Rectangle 3"/>
          <p:cNvSpPr/>
          <p:nvPr/>
        </p:nvSpPr>
        <p:spPr>
          <a:xfrm>
            <a:off x="3606802" y="3636254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Make sure that the setting is:</a:t>
            </a:r>
          </a:p>
          <a:p>
            <a:r>
              <a:rPr lang="en-GB" sz="2400" dirty="0">
                <a:latin typeface="+mn-lt"/>
              </a:rPr>
              <a:t>Equations 2, Unknowns 2.</a:t>
            </a:r>
          </a:p>
        </p:txBody>
      </p:sp>
      <p:sp>
        <p:nvSpPr>
          <p:cNvPr id="3" name="Rectangle 2"/>
          <p:cNvSpPr/>
          <p:nvPr/>
        </p:nvSpPr>
        <p:spPr>
          <a:xfrm>
            <a:off x="7256711" y="4005586"/>
            <a:ext cx="21069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Press NEXT</a:t>
            </a:r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>
          <a:xfrm>
            <a:off x="349250" y="34916"/>
            <a:ext cx="8229600" cy="509028"/>
          </a:xfrm>
          <a:prstGeom prst="rect">
            <a:avLst/>
          </a:prstGeom>
        </p:spPr>
        <p:txBody>
          <a:bodyPr vert="horz" lIns="0" rIns="0" bIns="0" anchor="b">
            <a:normAutofit fontScale="7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Solving simultaneous equations using the GDC</a:t>
            </a:r>
            <a:endParaRPr lang="en-GB" sz="36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01B1EA7-9600-486C-B871-8C68EBCC53C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" y="543944"/>
            <a:ext cx="2444180" cy="5486400"/>
          </a:xfrm>
          <a:prstGeom prst="rect">
            <a:avLst/>
          </a:prstGeom>
        </p:spPr>
      </p:pic>
      <p:sp>
        <p:nvSpPr>
          <p:cNvPr id="12" name="Text Box 9">
            <a:extLst>
              <a:ext uri="{FF2B5EF4-FFF2-40B4-BE49-F238E27FC236}">
                <a16:creationId xmlns:a16="http://schemas.microsoft.com/office/drawing/2014/main" id="{EB677AD2-3CD7-46DC-BAC5-15B4DF55A7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0116" y="2766437"/>
            <a:ext cx="38164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Then press any key</a:t>
            </a:r>
            <a:endParaRPr lang="en-GB" sz="2400" dirty="0">
              <a:latin typeface="+mn-lt"/>
            </a:endParaRPr>
          </a:p>
        </p:txBody>
      </p:sp>
      <p:sp>
        <p:nvSpPr>
          <p:cNvPr id="13" name="Text Box 5">
            <a:extLst>
              <a:ext uri="{FF2B5EF4-FFF2-40B4-BE49-F238E27FC236}">
                <a16:creationId xmlns:a16="http://schemas.microsoft.com/office/drawing/2014/main" id="{33A7E551-1359-4C26-822A-40140F853C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7158" y="712553"/>
            <a:ext cx="50944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Use your TI – 84 Plus C to solve.</a:t>
            </a:r>
            <a:endParaRPr lang="en-GB" sz="2400" dirty="0">
              <a:latin typeface="+mn-lt"/>
            </a:endParaRPr>
          </a:p>
        </p:txBody>
      </p:sp>
      <p:sp>
        <p:nvSpPr>
          <p:cNvPr id="14" name="Text Box 8">
            <a:extLst>
              <a:ext uri="{FF2B5EF4-FFF2-40B4-BE49-F238E27FC236}">
                <a16:creationId xmlns:a16="http://schemas.microsoft.com/office/drawing/2014/main" id="{D630AF5D-190E-43CF-97FE-57E33A7B7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0116" y="1843107"/>
            <a:ext cx="43564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Click on APPS</a:t>
            </a:r>
            <a:endParaRPr lang="en-GB" sz="2400" dirty="0">
              <a:latin typeface="+mn-lt"/>
            </a:endParaRPr>
          </a:p>
        </p:txBody>
      </p:sp>
      <p:sp>
        <p:nvSpPr>
          <p:cNvPr id="15" name="Text Box 8">
            <a:extLst>
              <a:ext uri="{FF2B5EF4-FFF2-40B4-BE49-F238E27FC236}">
                <a16:creationId xmlns:a16="http://schemas.microsoft.com/office/drawing/2014/main" id="{7E9E1FF5-2BE2-432A-87A2-82BACB7E9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0116" y="2304772"/>
            <a:ext cx="17763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Click on 4</a:t>
            </a:r>
            <a:endParaRPr lang="en-GB" sz="2400" dirty="0">
              <a:latin typeface="+mn-lt"/>
            </a:endParaRPr>
          </a:p>
        </p:txBody>
      </p:sp>
      <p:sp>
        <p:nvSpPr>
          <p:cNvPr id="16" name="Text Box 8">
            <a:extLst>
              <a:ext uri="{FF2B5EF4-FFF2-40B4-BE49-F238E27FC236}">
                <a16:creationId xmlns:a16="http://schemas.microsoft.com/office/drawing/2014/main" id="{08A5850D-ECE4-4C15-8936-7A2DEF7B1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3353" y="2284045"/>
            <a:ext cx="17763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PlySmlt2</a:t>
            </a:r>
            <a:endParaRPr lang="en-GB" sz="2400" dirty="0">
              <a:latin typeface="+mn-lt"/>
            </a:endParaRPr>
          </a:p>
        </p:txBody>
      </p:sp>
      <p:sp>
        <p:nvSpPr>
          <p:cNvPr id="17" name="Text Box 9">
            <a:extLst>
              <a:ext uri="{FF2B5EF4-FFF2-40B4-BE49-F238E27FC236}">
                <a16:creationId xmlns:a16="http://schemas.microsoft.com/office/drawing/2014/main" id="{EB7A038C-8CE4-4676-984E-45534F8AED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8554" y="3230583"/>
            <a:ext cx="53917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2: Simultaneous EQN SOLVER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2101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85992" y="1104443"/>
            <a:ext cx="26056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- 3</a:t>
            </a:r>
            <a:r>
              <a:rPr lang="en-GB" sz="2400" i="1" dirty="0">
                <a:latin typeface="Times New Roman" pitchFamily="18" charset="0"/>
              </a:rPr>
              <a:t>y </a:t>
            </a:r>
            <a:r>
              <a:rPr lang="en-GB" sz="2400" dirty="0"/>
              <a:t>= 4</a:t>
            </a:r>
          </a:p>
          <a:p>
            <a:r>
              <a:rPr lang="en-GB" sz="2400" dirty="0"/>
              <a:t>3</a:t>
            </a:r>
            <a:r>
              <a:rPr lang="en-GB" sz="2400" i="1" dirty="0">
                <a:latin typeface="Times New Roman" pitchFamily="18" charset="0"/>
              </a:rPr>
              <a:t>x </a:t>
            </a:r>
            <a:r>
              <a:rPr lang="en-GB" sz="2400" dirty="0"/>
              <a:t>+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/>
              <a:t>2</a:t>
            </a:r>
            <a:r>
              <a:rPr lang="en-GB" sz="2400" i="1" dirty="0">
                <a:latin typeface="Times New Roman" pitchFamily="18" charset="0"/>
              </a:rPr>
              <a:t>y </a:t>
            </a:r>
            <a:r>
              <a:rPr lang="en-GB" sz="2400" dirty="0"/>
              <a:t>= 19</a:t>
            </a:r>
          </a:p>
        </p:txBody>
      </p:sp>
      <p:sp>
        <p:nvSpPr>
          <p:cNvPr id="4" name="Rectangle 3"/>
          <p:cNvSpPr/>
          <p:nvPr/>
        </p:nvSpPr>
        <p:spPr>
          <a:xfrm>
            <a:off x="3618554" y="4387226"/>
            <a:ext cx="5623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Enter the coefficients of the equations as shown, pressing ENTER after each entry.</a:t>
            </a:r>
          </a:p>
        </p:txBody>
      </p:sp>
      <p:sp>
        <p:nvSpPr>
          <p:cNvPr id="3" name="Rectangle 2"/>
          <p:cNvSpPr/>
          <p:nvPr/>
        </p:nvSpPr>
        <p:spPr>
          <a:xfrm>
            <a:off x="3563888" y="6209519"/>
            <a:ext cx="53645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Press F1 (SOLV) to solve the system</a:t>
            </a:r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>
          <a:xfrm>
            <a:off x="349250" y="34916"/>
            <a:ext cx="8229600" cy="509028"/>
          </a:xfrm>
          <a:prstGeom prst="rect">
            <a:avLst/>
          </a:prstGeom>
        </p:spPr>
        <p:txBody>
          <a:bodyPr vert="horz" lIns="0" rIns="0" bIns="0" anchor="b">
            <a:normAutofit fontScale="7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Solving simultaneous equations using the GDC</a:t>
            </a:r>
            <a:endParaRPr lang="en-GB" sz="36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5D91A09-B36A-4D8E-B896-D1C6F2C4056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185" y="548640"/>
            <a:ext cx="2489849" cy="54864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60BD18BD-422C-4D3C-9A25-36A0DF472F86}"/>
              </a:ext>
            </a:extLst>
          </p:cNvPr>
          <p:cNvSpPr/>
          <p:nvPr/>
        </p:nvSpPr>
        <p:spPr>
          <a:xfrm>
            <a:off x="3606802" y="3636254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Make sure that the setting is:</a:t>
            </a:r>
          </a:p>
          <a:p>
            <a:r>
              <a:rPr lang="en-GB" sz="2400" dirty="0">
                <a:latin typeface="+mn-lt"/>
              </a:rPr>
              <a:t>Equations 2, Unknowns 2.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5EDD2D6-06C7-4388-AA86-EB093B9F7312}"/>
              </a:ext>
            </a:extLst>
          </p:cNvPr>
          <p:cNvSpPr/>
          <p:nvPr/>
        </p:nvSpPr>
        <p:spPr>
          <a:xfrm>
            <a:off x="7256711" y="4005586"/>
            <a:ext cx="21069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Press NEXT</a:t>
            </a:r>
          </a:p>
        </p:txBody>
      </p:sp>
      <p:sp>
        <p:nvSpPr>
          <p:cNvPr id="14" name="Text Box 9">
            <a:extLst>
              <a:ext uri="{FF2B5EF4-FFF2-40B4-BE49-F238E27FC236}">
                <a16:creationId xmlns:a16="http://schemas.microsoft.com/office/drawing/2014/main" id="{1508586F-4DAC-47A3-BDE9-6BA7910FBE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0116" y="2766437"/>
            <a:ext cx="38164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Then press any key</a:t>
            </a:r>
            <a:endParaRPr lang="en-GB" sz="2400" dirty="0">
              <a:latin typeface="+mn-lt"/>
            </a:endParaRPr>
          </a:p>
        </p:txBody>
      </p:sp>
      <p:sp>
        <p:nvSpPr>
          <p:cNvPr id="15" name="Text Box 5">
            <a:extLst>
              <a:ext uri="{FF2B5EF4-FFF2-40B4-BE49-F238E27FC236}">
                <a16:creationId xmlns:a16="http://schemas.microsoft.com/office/drawing/2014/main" id="{541DA249-5DDB-419A-B500-C04BC799C2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7158" y="712553"/>
            <a:ext cx="50944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Use your TI – 84 Plus C to solve.</a:t>
            </a:r>
            <a:endParaRPr lang="en-GB" sz="2400" dirty="0">
              <a:latin typeface="+mn-lt"/>
            </a:endParaRPr>
          </a:p>
        </p:txBody>
      </p:sp>
      <p:sp>
        <p:nvSpPr>
          <p:cNvPr id="16" name="Text Box 8">
            <a:extLst>
              <a:ext uri="{FF2B5EF4-FFF2-40B4-BE49-F238E27FC236}">
                <a16:creationId xmlns:a16="http://schemas.microsoft.com/office/drawing/2014/main" id="{3CAF37A4-6B56-4BCE-88BD-0EB41A58A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0116" y="1843107"/>
            <a:ext cx="43564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Click on APPS</a:t>
            </a:r>
            <a:endParaRPr lang="en-GB" sz="2400" dirty="0">
              <a:latin typeface="+mn-lt"/>
            </a:endParaRPr>
          </a:p>
        </p:txBody>
      </p:sp>
      <p:sp>
        <p:nvSpPr>
          <p:cNvPr id="17" name="Text Box 8">
            <a:extLst>
              <a:ext uri="{FF2B5EF4-FFF2-40B4-BE49-F238E27FC236}">
                <a16:creationId xmlns:a16="http://schemas.microsoft.com/office/drawing/2014/main" id="{A2062FBD-DDD8-41D0-9CB5-85E9CBC62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0116" y="2304772"/>
            <a:ext cx="17763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Click on 4</a:t>
            </a:r>
            <a:endParaRPr lang="en-GB" sz="2400" dirty="0">
              <a:latin typeface="+mn-lt"/>
            </a:endParaRPr>
          </a:p>
        </p:txBody>
      </p:sp>
      <p:sp>
        <p:nvSpPr>
          <p:cNvPr id="18" name="Text Box 8">
            <a:extLst>
              <a:ext uri="{FF2B5EF4-FFF2-40B4-BE49-F238E27FC236}">
                <a16:creationId xmlns:a16="http://schemas.microsoft.com/office/drawing/2014/main" id="{5775A0C4-2096-4569-9F09-84BA1B7AF7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3353" y="2284045"/>
            <a:ext cx="17763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PlySmlt2</a:t>
            </a:r>
            <a:endParaRPr lang="en-GB" sz="2400" dirty="0">
              <a:latin typeface="+mn-lt"/>
            </a:endParaRPr>
          </a:p>
        </p:txBody>
      </p:sp>
      <p:sp>
        <p:nvSpPr>
          <p:cNvPr id="19" name="Text Box 9">
            <a:extLst>
              <a:ext uri="{FF2B5EF4-FFF2-40B4-BE49-F238E27FC236}">
                <a16:creationId xmlns:a16="http://schemas.microsoft.com/office/drawing/2014/main" id="{784DEFCD-1297-4223-ABF8-4473F61C6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8554" y="3230583"/>
            <a:ext cx="53917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2: Simultaneous EQN SOLVER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8994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85992" y="1104443"/>
            <a:ext cx="26056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- 3</a:t>
            </a:r>
            <a:r>
              <a:rPr lang="en-GB" sz="2400" i="1" dirty="0">
                <a:latin typeface="Times New Roman" pitchFamily="18" charset="0"/>
              </a:rPr>
              <a:t>y </a:t>
            </a:r>
            <a:r>
              <a:rPr lang="en-GB" sz="2400" dirty="0"/>
              <a:t>= 4</a:t>
            </a:r>
          </a:p>
          <a:p>
            <a:r>
              <a:rPr lang="en-GB" sz="2400" dirty="0"/>
              <a:t>3</a:t>
            </a:r>
            <a:r>
              <a:rPr lang="en-GB" sz="2400" i="1" dirty="0">
                <a:latin typeface="Times New Roman" pitchFamily="18" charset="0"/>
              </a:rPr>
              <a:t>x </a:t>
            </a:r>
            <a:r>
              <a:rPr lang="en-GB" sz="2400" dirty="0"/>
              <a:t>+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/>
              <a:t>2</a:t>
            </a:r>
            <a:r>
              <a:rPr lang="en-GB" sz="2400" i="1" dirty="0">
                <a:latin typeface="Times New Roman" pitchFamily="18" charset="0"/>
              </a:rPr>
              <a:t>y </a:t>
            </a:r>
            <a:r>
              <a:rPr lang="en-GB" sz="2400" dirty="0"/>
              <a:t>= 19</a:t>
            </a:r>
          </a:p>
        </p:txBody>
      </p:sp>
      <p:sp>
        <p:nvSpPr>
          <p:cNvPr id="3" name="Rectangle 2"/>
          <p:cNvSpPr/>
          <p:nvPr/>
        </p:nvSpPr>
        <p:spPr>
          <a:xfrm>
            <a:off x="3550117" y="5587555"/>
            <a:ext cx="25833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Press SOLVE</a:t>
            </a:r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>
          <a:xfrm>
            <a:off x="349250" y="34916"/>
            <a:ext cx="8229600" cy="509028"/>
          </a:xfrm>
          <a:prstGeom prst="rect">
            <a:avLst/>
          </a:prstGeom>
        </p:spPr>
        <p:txBody>
          <a:bodyPr vert="horz" lIns="0" rIns="0" bIns="0" anchor="b">
            <a:normAutofit fontScale="7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Solving simultaneous equations using the GDC</a:t>
            </a:r>
            <a:endParaRPr lang="en-GB" sz="36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20F5B54-4684-4AD7-A4D3-59394A7D9BF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1" y="543944"/>
            <a:ext cx="2450069" cy="54864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D95CDAF-E9A0-4FDF-ABD4-C1642E11732A}"/>
              </a:ext>
            </a:extLst>
          </p:cNvPr>
          <p:cNvSpPr/>
          <p:nvPr/>
        </p:nvSpPr>
        <p:spPr>
          <a:xfrm>
            <a:off x="3618554" y="4387226"/>
            <a:ext cx="5623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Enter the coefficients of the equations as shown, pressing ENTER after each entry.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2306E7E-C3AF-428F-A60C-B6CE46AB2BB6}"/>
              </a:ext>
            </a:extLst>
          </p:cNvPr>
          <p:cNvSpPr/>
          <p:nvPr/>
        </p:nvSpPr>
        <p:spPr>
          <a:xfrm>
            <a:off x="3606802" y="3636254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Make sure that the setting is:</a:t>
            </a:r>
          </a:p>
          <a:p>
            <a:r>
              <a:rPr lang="en-GB" sz="2400" dirty="0">
                <a:latin typeface="+mn-lt"/>
              </a:rPr>
              <a:t>Equations 2, Unknowns 2.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EEE76F5-03BC-4F31-BDEC-3659CDA24035}"/>
              </a:ext>
            </a:extLst>
          </p:cNvPr>
          <p:cNvSpPr/>
          <p:nvPr/>
        </p:nvSpPr>
        <p:spPr>
          <a:xfrm>
            <a:off x="7256711" y="4005586"/>
            <a:ext cx="21069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Press NEXT</a:t>
            </a:r>
          </a:p>
        </p:txBody>
      </p:sp>
      <p:sp>
        <p:nvSpPr>
          <p:cNvPr id="15" name="Text Box 9">
            <a:extLst>
              <a:ext uri="{FF2B5EF4-FFF2-40B4-BE49-F238E27FC236}">
                <a16:creationId xmlns:a16="http://schemas.microsoft.com/office/drawing/2014/main" id="{36115A35-B306-42E4-8247-E2C706DE7B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0116" y="2766437"/>
            <a:ext cx="38164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Then press any key</a:t>
            </a:r>
            <a:endParaRPr lang="en-GB" sz="2400" dirty="0">
              <a:latin typeface="+mn-lt"/>
            </a:endParaRPr>
          </a:p>
        </p:txBody>
      </p:sp>
      <p:sp>
        <p:nvSpPr>
          <p:cNvPr id="16" name="Text Box 5">
            <a:extLst>
              <a:ext uri="{FF2B5EF4-FFF2-40B4-BE49-F238E27FC236}">
                <a16:creationId xmlns:a16="http://schemas.microsoft.com/office/drawing/2014/main" id="{A5EFDEDD-285C-47E6-9575-BA4880F74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7158" y="712553"/>
            <a:ext cx="50944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Use your TI – 84 Plus C to solve.</a:t>
            </a:r>
            <a:endParaRPr lang="en-GB" sz="2400" dirty="0">
              <a:latin typeface="+mn-lt"/>
            </a:endParaRPr>
          </a:p>
        </p:txBody>
      </p:sp>
      <p:sp>
        <p:nvSpPr>
          <p:cNvPr id="17" name="Text Box 8">
            <a:extLst>
              <a:ext uri="{FF2B5EF4-FFF2-40B4-BE49-F238E27FC236}">
                <a16:creationId xmlns:a16="http://schemas.microsoft.com/office/drawing/2014/main" id="{D2883172-44CF-4585-92CF-8CC56B566C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0116" y="1843107"/>
            <a:ext cx="43564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Click on APPS</a:t>
            </a:r>
            <a:endParaRPr lang="en-GB" sz="2400" dirty="0">
              <a:latin typeface="+mn-lt"/>
            </a:endParaRPr>
          </a:p>
        </p:txBody>
      </p:sp>
      <p:sp>
        <p:nvSpPr>
          <p:cNvPr id="18" name="Text Box 8">
            <a:extLst>
              <a:ext uri="{FF2B5EF4-FFF2-40B4-BE49-F238E27FC236}">
                <a16:creationId xmlns:a16="http://schemas.microsoft.com/office/drawing/2014/main" id="{47FBCAE8-760E-4AA2-BC4A-7881518A88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0116" y="2304772"/>
            <a:ext cx="17763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Click on 4</a:t>
            </a:r>
            <a:endParaRPr lang="en-GB" sz="2400" dirty="0">
              <a:latin typeface="+mn-lt"/>
            </a:endParaRPr>
          </a:p>
        </p:txBody>
      </p:sp>
      <p:sp>
        <p:nvSpPr>
          <p:cNvPr id="19" name="Text Box 8">
            <a:extLst>
              <a:ext uri="{FF2B5EF4-FFF2-40B4-BE49-F238E27FC236}">
                <a16:creationId xmlns:a16="http://schemas.microsoft.com/office/drawing/2014/main" id="{D83173E3-E464-48C3-81F3-4F399E4612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3353" y="2284045"/>
            <a:ext cx="17763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PlySmlt2</a:t>
            </a:r>
            <a:endParaRPr lang="en-GB" sz="2400" dirty="0">
              <a:latin typeface="+mn-lt"/>
            </a:endParaRPr>
          </a:p>
        </p:txBody>
      </p:sp>
      <p:sp>
        <p:nvSpPr>
          <p:cNvPr id="20" name="Text Box 9">
            <a:extLst>
              <a:ext uri="{FF2B5EF4-FFF2-40B4-BE49-F238E27FC236}">
                <a16:creationId xmlns:a16="http://schemas.microsoft.com/office/drawing/2014/main" id="{BABF7576-E07A-4C29-9034-F6162CB82C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8554" y="3230583"/>
            <a:ext cx="53917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Press 2: Simultaneous EQN SOLVER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18622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61D574A-8E4A-4107-90BE-BF39A6C50380}" vid="{50C39C6F-0C17-4473-B963-55431EE415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3a_IBAI</Template>
  <TotalTime>28</TotalTime>
  <Words>528</Words>
  <Application>Microsoft Office PowerPoint</Application>
  <PresentationFormat>On-screen Show (4:3)</PresentationFormat>
  <Paragraphs>102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Comic Sans MS</vt:lpstr>
      <vt:lpstr>Times New Roman</vt:lpstr>
      <vt:lpstr>Wingdings 2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Simultaneous equations using GDC</dc:title>
  <dc:creator>Mathssupport</dc:creator>
  <cp:lastModifiedBy>Orlando Hurtado</cp:lastModifiedBy>
  <cp:revision>7</cp:revision>
  <dcterms:created xsi:type="dcterms:W3CDTF">2020-09-12T06:00:47Z</dcterms:created>
  <dcterms:modified xsi:type="dcterms:W3CDTF">2023-08-11T13:50:59Z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