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9"/>
  </p:notesMasterIdLst>
  <p:handoutMasterIdLst>
    <p:handoutMasterId r:id="rId40"/>
  </p:handoutMasterIdLst>
  <p:sldIdLst>
    <p:sldId id="256" r:id="rId2"/>
    <p:sldId id="302" r:id="rId3"/>
    <p:sldId id="303" r:id="rId4"/>
    <p:sldId id="304" r:id="rId5"/>
    <p:sldId id="305" r:id="rId6"/>
    <p:sldId id="306" r:id="rId7"/>
    <p:sldId id="307" r:id="rId8"/>
    <p:sldId id="308" r:id="rId9"/>
    <p:sldId id="309" r:id="rId10"/>
    <p:sldId id="327" r:id="rId11"/>
    <p:sldId id="310" r:id="rId12"/>
    <p:sldId id="311" r:id="rId13"/>
    <p:sldId id="312" r:id="rId14"/>
    <p:sldId id="313" r:id="rId15"/>
    <p:sldId id="314" r:id="rId16"/>
    <p:sldId id="315" r:id="rId17"/>
    <p:sldId id="316" r:id="rId18"/>
    <p:sldId id="317" r:id="rId19"/>
    <p:sldId id="318" r:id="rId20"/>
    <p:sldId id="319" r:id="rId21"/>
    <p:sldId id="320" r:id="rId22"/>
    <p:sldId id="328" r:id="rId23"/>
    <p:sldId id="287" r:id="rId24"/>
    <p:sldId id="288" r:id="rId25"/>
    <p:sldId id="290" r:id="rId26"/>
    <p:sldId id="298" r:id="rId27"/>
    <p:sldId id="280" r:id="rId28"/>
    <p:sldId id="291" r:id="rId29"/>
    <p:sldId id="294" r:id="rId30"/>
    <p:sldId id="295" r:id="rId31"/>
    <p:sldId id="296" r:id="rId32"/>
    <p:sldId id="297" r:id="rId33"/>
    <p:sldId id="300" r:id="rId34"/>
    <p:sldId id="299" r:id="rId35"/>
    <p:sldId id="301" r:id="rId36"/>
    <p:sldId id="336" r:id="rId37"/>
    <p:sldId id="321" r:id="rId38"/>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0099"/>
    <a:srgbClr val="99CCFF"/>
    <a:srgbClr val="FF7C80"/>
    <a:srgbClr val="33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3" autoAdjust="0"/>
    <p:restoredTop sz="94660"/>
  </p:normalViewPr>
  <p:slideViewPr>
    <p:cSldViewPr>
      <p:cViewPr varScale="1">
        <p:scale>
          <a:sx n="65" d="100"/>
          <a:sy n="65" d="100"/>
        </p:scale>
        <p:origin x="148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7107"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7108"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7109"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5B19CAC-4ADF-40D9-80E2-CF329D1A4407}" type="slidenum">
              <a:rPr lang="en-US"/>
              <a:pPr/>
              <a:t>‹#›</a:t>
            </a:fld>
            <a:endParaRPr lang="en-US"/>
          </a:p>
        </p:txBody>
      </p:sp>
    </p:spTree>
    <p:extLst>
      <p:ext uri="{BB962C8B-B14F-4D97-AF65-F5344CB8AC3E}">
        <p14:creationId xmlns:p14="http://schemas.microsoft.com/office/powerpoint/2010/main" val="1180151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4A0EA90-397B-41BE-BFFD-EAEE08333F1D}" type="datetimeFigureOut">
              <a:rPr lang="en-US" smtClean="0"/>
              <a:t>8/11/2023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23FFAF-1E6C-494C-BB6B-3F3017F4AB25}" type="slidenum">
              <a:rPr lang="en-US" smtClean="0"/>
              <a:t>‹#›</a:t>
            </a:fld>
            <a:endParaRPr lang="en-US"/>
          </a:p>
        </p:txBody>
      </p:sp>
    </p:spTree>
    <p:extLst>
      <p:ext uri="{BB962C8B-B14F-4D97-AF65-F5344CB8AC3E}">
        <p14:creationId xmlns:p14="http://schemas.microsoft.com/office/powerpoint/2010/main" val="166788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010062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7747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801775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79952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85051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749042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074673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84057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718847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35109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07081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88384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C78D60-4EF3-45D8-860B-F042BB67CFE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61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4035770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415313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62970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30182-0B9F-4CED-85B1-9771C3A2D1D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37802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fld id="{919BF6DE-8C5C-4A38-B160-38E8C679B3E7}" type="slidenum">
              <a:rPr lang="en-GB" sz="1200">
                <a:solidFill>
                  <a:schemeClr val="tx1"/>
                </a:solidFill>
              </a:rPr>
              <a:pPr/>
              <a:t>27</a:t>
            </a:fld>
            <a:endParaRPr lang="en-GB" sz="1200">
              <a:solidFill>
                <a:schemeClr val="tx1"/>
              </a:solidFill>
            </a:endParaRPr>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Tree>
    <p:extLst>
      <p:ext uri="{BB962C8B-B14F-4D97-AF65-F5344CB8AC3E}">
        <p14:creationId xmlns:p14="http://schemas.microsoft.com/office/powerpoint/2010/main" val="3250411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2031"/>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l">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27 Marcador de fecha"/>
          <p:cNvSpPr>
            <a:spLocks noGrp="1"/>
          </p:cNvSpPr>
          <p:nvPr>
            <p:ph type="dt" sz="half" idx="10"/>
          </p:nvPr>
        </p:nvSpPr>
        <p:spPr>
          <a:xfrm>
            <a:off x="6210300" y="243379"/>
            <a:ext cx="2476500" cy="476250"/>
          </a:xfrm>
        </p:spPr>
        <p:txBody>
          <a:bodyPr/>
          <a:lstStyle>
            <a:lvl1pPr>
              <a:defRPr sz="2000"/>
            </a:lvl1pPr>
          </a:lstStyle>
          <a:p>
            <a:fld id="{BC5FDF6F-438B-4719-B23F-CF9DE862B1F0}" type="datetime3">
              <a:rPr lang="en-US" smtClean="0"/>
              <a:pPr/>
              <a:t>11 August 2023</a:t>
            </a:fld>
            <a:endParaRPr lang="en-US" dirty="0"/>
          </a:p>
        </p:txBody>
      </p:sp>
      <p:sp>
        <p:nvSpPr>
          <p:cNvPr id="17" name="16 Marcador de pie de página"/>
          <p:cNvSpPr>
            <a:spLocks noGrp="1"/>
          </p:cNvSpPr>
          <p:nvPr>
            <p:ph type="ftr" sz="quarter" idx="11"/>
          </p:nvPr>
        </p:nvSpPr>
        <p:spPr/>
        <p:txBody>
          <a:bodyPr/>
          <a:lstStyle/>
          <a:p>
            <a:endParaRPr lang="en-U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2608A71D-9D80-4B83-BB05-49E9C2C2F11C}" type="slidenum">
              <a:rPr lang="en-US" smtClean="0"/>
              <a:pPr/>
              <a:t>‹#›</a:t>
            </a:fld>
            <a:endParaRPr lang="en-U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5" name="Picture 14" descr="A close up of a cage&#10;&#10;Description automatically generated">
            <a:extLst>
              <a:ext uri="{FF2B5EF4-FFF2-40B4-BE49-F238E27FC236}">
                <a16:creationId xmlns:a16="http://schemas.microsoft.com/office/drawing/2014/main" id="{8DB13122-E156-4F56-B01E-886703548E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5062" y="6116497"/>
            <a:ext cx="1003623" cy="644806"/>
          </a:xfrm>
          <a:prstGeom prst="rect">
            <a:avLst/>
          </a:prstGeom>
        </p:spPr>
      </p:pic>
      <p:sp>
        <p:nvSpPr>
          <p:cNvPr id="14" name="Rectangle 13">
            <a:extLst>
              <a:ext uri="{FF2B5EF4-FFF2-40B4-BE49-F238E27FC236}">
                <a16:creationId xmlns:a16="http://schemas.microsoft.com/office/drawing/2014/main" id="{381E29B0-30D1-4948-A8C7-EDC20D5B8B65}"/>
              </a:ext>
            </a:extLst>
          </p:cNvPr>
          <p:cNvSpPr/>
          <p:nvPr userDrawn="1"/>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3899686124"/>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3" name="2 Marcador de texto vertical"/>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r>
              <a:rPr lang="en-US" dirty="0"/>
              <a:t>www.mathssupport.org</a:t>
            </a:r>
          </a:p>
        </p:txBody>
      </p:sp>
      <p:sp>
        <p:nvSpPr>
          <p:cNvPr id="6" name="5 Marcador de número de diapositiva"/>
          <p:cNvSpPr>
            <a:spLocks noGrp="1"/>
          </p:cNvSpPr>
          <p:nvPr>
            <p:ph type="sldNum" sz="quarter" idx="12"/>
          </p:nvPr>
        </p:nvSpPr>
        <p:spPr/>
        <p:txBody>
          <a:bodyPr/>
          <a:lstStyle/>
          <a:p>
            <a:fld id="{2608A71D-9D80-4B83-BB05-49E9C2C2F11C}" type="slidenum">
              <a:rPr lang="en-US" smtClean="0"/>
              <a:pPr/>
              <a:t>‹#›</a:t>
            </a:fld>
            <a:endParaRPr lang="en-US"/>
          </a:p>
        </p:txBody>
      </p:sp>
    </p:spTree>
    <p:extLst>
      <p:ext uri="{BB962C8B-B14F-4D97-AF65-F5344CB8AC3E}">
        <p14:creationId xmlns:p14="http://schemas.microsoft.com/office/powerpoint/2010/main" val="350961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r>
              <a:rPr lang="en-US" dirty="0"/>
              <a:t>www.mathssupport.org</a:t>
            </a:r>
          </a:p>
        </p:txBody>
      </p:sp>
      <p:sp>
        <p:nvSpPr>
          <p:cNvPr id="6" name="5 Marcador de número de diapositiva"/>
          <p:cNvSpPr>
            <a:spLocks noGrp="1"/>
          </p:cNvSpPr>
          <p:nvPr>
            <p:ph type="sldNum" sz="quarter" idx="12"/>
          </p:nvPr>
        </p:nvSpPr>
        <p:spPr/>
        <p:txBody>
          <a:bodyPr/>
          <a:lstStyle/>
          <a:p>
            <a:fld id="{2608A71D-9D80-4B83-BB05-49E9C2C2F11C}" type="slidenum">
              <a:rPr lang="en-US" smtClean="0"/>
              <a:pPr/>
              <a:t>‹#›</a:t>
            </a:fld>
            <a:endParaRPr lang="en-US"/>
          </a:p>
        </p:txBody>
      </p:sp>
    </p:spTree>
    <p:extLst>
      <p:ext uri="{BB962C8B-B14F-4D97-AF65-F5344CB8AC3E}">
        <p14:creationId xmlns:p14="http://schemas.microsoft.com/office/powerpoint/2010/main" val="124515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r>
              <a:rPr lang="en-US" dirty="0"/>
              <a:t>www.mathssupport.org</a:t>
            </a:r>
          </a:p>
        </p:txBody>
      </p:sp>
      <p:sp>
        <p:nvSpPr>
          <p:cNvPr id="6" name="5 Marcador de número de diapositiva"/>
          <p:cNvSpPr>
            <a:spLocks noGrp="1"/>
          </p:cNvSpPr>
          <p:nvPr>
            <p:ph type="sldNum" sz="quarter" idx="12"/>
          </p:nvPr>
        </p:nvSpPr>
        <p:spPr/>
        <p:txBody>
          <a:bodyPr/>
          <a:lstStyle/>
          <a:p>
            <a:fld id="{2608A71D-9D80-4B83-BB05-49E9C2C2F11C}" type="slidenum">
              <a:rPr lang="en-US" smtClean="0"/>
              <a:pPr/>
              <a:t>‹#›</a:t>
            </a:fld>
            <a:endParaRPr lang="en-US"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9" name="Rectangle 8">
            <a:extLst>
              <a:ext uri="{FF2B5EF4-FFF2-40B4-BE49-F238E27FC236}">
                <a16:creationId xmlns:a16="http://schemas.microsoft.com/office/drawing/2014/main" id="{6B5AE6F4-D447-4198-AB9D-8450669138EB}"/>
              </a:ext>
            </a:extLst>
          </p:cNvPr>
          <p:cNvSpPr/>
          <p:nvPr userDrawn="1"/>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398706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2238"/>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3 Marcador de fecha"/>
          <p:cNvSpPr>
            <a:spLocks noGrp="1"/>
          </p:cNvSpPr>
          <p:nvPr>
            <p:ph type="dt" sz="half" idx="10"/>
          </p:nvPr>
        </p:nvSpPr>
        <p:spPr>
          <a:xfrm>
            <a:off x="5465332" y="6201849"/>
            <a:ext cx="2476500" cy="476250"/>
          </a:xfrm>
        </p:spPr>
        <p:txBody>
          <a:bodyPr/>
          <a:lstStyle/>
          <a:p>
            <a:endParaRPr lang="en-US"/>
          </a:p>
        </p:txBody>
      </p:sp>
      <p:sp>
        <p:nvSpPr>
          <p:cNvPr id="5" name="4 Marcador de pie de página"/>
          <p:cNvSpPr>
            <a:spLocks noGrp="1"/>
          </p:cNvSpPr>
          <p:nvPr>
            <p:ph type="ftr" sz="quarter" idx="11"/>
          </p:nvPr>
        </p:nvSpPr>
        <p:spPr>
          <a:xfrm>
            <a:off x="800100" y="6172200"/>
            <a:ext cx="4000500" cy="457200"/>
          </a:xfrm>
        </p:spPr>
        <p:txBody>
          <a:bodyPr/>
          <a:lstStyle/>
          <a:p>
            <a:r>
              <a:rPr lang="en-US" dirty="0"/>
              <a:t>www.mathssupport.org</a:t>
            </a:r>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2608A71D-9D80-4B83-BB05-49E9C2C2F11C}" type="slidenum">
              <a:rPr lang="en-US" smtClean="0"/>
              <a:pPr/>
              <a:t>‹#›</a:t>
            </a:fld>
            <a:endParaRPr lang="en-US"/>
          </a:p>
        </p:txBody>
      </p:sp>
      <p:pic>
        <p:nvPicPr>
          <p:cNvPr id="13" name="Picture 12" descr="A close up of a cage&#10;&#10;Description automatically generated">
            <a:extLst>
              <a:ext uri="{FF2B5EF4-FFF2-40B4-BE49-F238E27FC236}">
                <a16:creationId xmlns:a16="http://schemas.microsoft.com/office/drawing/2014/main" id="{AD73ABF7-01E0-40C9-AF32-E6F0065277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4177" y="6114973"/>
            <a:ext cx="1003623" cy="644806"/>
          </a:xfrm>
          <a:prstGeom prst="rect">
            <a:avLst/>
          </a:prstGeom>
        </p:spPr>
      </p:pic>
      <p:sp>
        <p:nvSpPr>
          <p:cNvPr id="15" name="Rectangle 14">
            <a:extLst>
              <a:ext uri="{FF2B5EF4-FFF2-40B4-BE49-F238E27FC236}">
                <a16:creationId xmlns:a16="http://schemas.microsoft.com/office/drawing/2014/main" id="{F119D081-AE8D-41C7-90E9-AD0A0DFB1489}"/>
              </a:ext>
            </a:extLst>
          </p:cNvPr>
          <p:cNvSpPr/>
          <p:nvPr userDrawn="1"/>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1710857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r>
              <a:rPr lang="en-US" dirty="0"/>
              <a:t>www.mathssupport.org</a:t>
            </a:r>
          </a:p>
        </p:txBody>
      </p:sp>
      <p:sp>
        <p:nvSpPr>
          <p:cNvPr id="7" name="6 Marcador de número de diapositiva"/>
          <p:cNvSpPr>
            <a:spLocks noGrp="1"/>
          </p:cNvSpPr>
          <p:nvPr>
            <p:ph type="sldNum" sz="quarter" idx="12"/>
          </p:nvPr>
        </p:nvSpPr>
        <p:spPr/>
        <p:txBody>
          <a:bodyPr/>
          <a:lstStyle/>
          <a:p>
            <a:fld id="{2608A71D-9D80-4B83-BB05-49E9C2C2F11C}" type="slidenum">
              <a:rPr lang="en-US" smtClean="0"/>
              <a:pPr/>
              <a:t>‹#›</a:t>
            </a:fld>
            <a:endParaRPr lang="en-U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Rectangle 7">
            <a:extLst>
              <a:ext uri="{FF2B5EF4-FFF2-40B4-BE49-F238E27FC236}">
                <a16:creationId xmlns:a16="http://schemas.microsoft.com/office/drawing/2014/main" id="{4C94A031-9F30-44BA-A1B1-4B67D3D312BF}"/>
              </a:ext>
            </a:extLst>
          </p:cNvPr>
          <p:cNvSpPr/>
          <p:nvPr userDrawn="1"/>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45977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6 Marcador de fecha"/>
          <p:cNvSpPr>
            <a:spLocks noGrp="1"/>
          </p:cNvSpPr>
          <p:nvPr>
            <p:ph type="dt" sz="half" idx="10"/>
          </p:nvPr>
        </p:nvSpPr>
        <p:spPr/>
        <p:txBody>
          <a:bodyPr/>
          <a:lstStyle/>
          <a:p>
            <a:endParaRPr lang="en-US"/>
          </a:p>
        </p:txBody>
      </p:sp>
      <p:sp>
        <p:nvSpPr>
          <p:cNvPr id="8" name="7 Marcador de pie de página"/>
          <p:cNvSpPr>
            <a:spLocks noGrp="1"/>
          </p:cNvSpPr>
          <p:nvPr>
            <p:ph type="ftr" sz="quarter" idx="11"/>
          </p:nvPr>
        </p:nvSpPr>
        <p:spPr/>
        <p:txBody>
          <a:bodyPr/>
          <a:lstStyle/>
          <a:p>
            <a:r>
              <a:rPr lang="en-US" dirty="0"/>
              <a:t>www.mathssupport.org</a:t>
            </a:r>
          </a:p>
        </p:txBody>
      </p:sp>
      <p:sp>
        <p:nvSpPr>
          <p:cNvPr id="9" name="8 Marcador de número de diapositiva"/>
          <p:cNvSpPr>
            <a:spLocks noGrp="1"/>
          </p:cNvSpPr>
          <p:nvPr>
            <p:ph type="sldNum" sz="quarter" idx="12"/>
          </p:nvPr>
        </p:nvSpPr>
        <p:spPr/>
        <p:txBody>
          <a:bodyPr/>
          <a:lstStyle/>
          <a:p>
            <a:fld id="{2608A71D-9D80-4B83-BB05-49E9C2C2F11C}" type="slidenum">
              <a:rPr lang="en-US" smtClean="0"/>
              <a:pPr/>
              <a:t>‹#›</a:t>
            </a:fld>
            <a:endParaRPr lang="en-U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0188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3" name="2 Marcador de fecha"/>
          <p:cNvSpPr>
            <a:spLocks noGrp="1"/>
          </p:cNvSpPr>
          <p:nvPr>
            <p:ph type="dt" sz="half" idx="10"/>
          </p:nvPr>
        </p:nvSpPr>
        <p:spPr/>
        <p:txBody>
          <a:bodyPr/>
          <a:lstStyle/>
          <a:p>
            <a:endParaRPr lang="en-US"/>
          </a:p>
        </p:txBody>
      </p:sp>
      <p:sp>
        <p:nvSpPr>
          <p:cNvPr id="4" name="3 Marcador de pie de página"/>
          <p:cNvSpPr>
            <a:spLocks noGrp="1"/>
          </p:cNvSpPr>
          <p:nvPr>
            <p:ph type="ftr" sz="quarter" idx="11"/>
          </p:nvPr>
        </p:nvSpPr>
        <p:spPr/>
        <p:txBody>
          <a:bodyPr/>
          <a:lstStyle/>
          <a:p>
            <a:r>
              <a:rPr lang="en-US" dirty="0"/>
              <a:t>www.mathssupport.org</a:t>
            </a:r>
          </a:p>
        </p:txBody>
      </p:sp>
      <p:sp>
        <p:nvSpPr>
          <p:cNvPr id="5" name="4 Marcador de número de diapositiva"/>
          <p:cNvSpPr>
            <a:spLocks noGrp="1"/>
          </p:cNvSpPr>
          <p:nvPr>
            <p:ph type="sldNum" sz="quarter" idx="12"/>
          </p:nvPr>
        </p:nvSpPr>
        <p:spPr/>
        <p:txBody>
          <a:bodyPr/>
          <a:lstStyle/>
          <a:p>
            <a:fld id="{2608A71D-9D80-4B83-BB05-49E9C2C2F11C}" type="slidenum">
              <a:rPr lang="en-US" smtClean="0"/>
              <a:pPr/>
              <a:t>‹#›</a:t>
            </a:fld>
            <a:endParaRPr lang="en-US"/>
          </a:p>
        </p:txBody>
      </p:sp>
    </p:spTree>
    <p:extLst>
      <p:ext uri="{BB962C8B-B14F-4D97-AF65-F5344CB8AC3E}">
        <p14:creationId xmlns:p14="http://schemas.microsoft.com/office/powerpoint/2010/main" val="252691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a:p>
        </p:txBody>
      </p:sp>
      <p:sp>
        <p:nvSpPr>
          <p:cNvPr id="3" name="2 Marcador de pie de página"/>
          <p:cNvSpPr>
            <a:spLocks noGrp="1"/>
          </p:cNvSpPr>
          <p:nvPr>
            <p:ph type="ftr" sz="quarter" idx="11"/>
          </p:nvPr>
        </p:nvSpPr>
        <p:spPr/>
        <p:txBody>
          <a:bodyPr/>
          <a:lstStyle/>
          <a:p>
            <a:r>
              <a:rPr lang="en-US" dirty="0"/>
              <a:t>www.mathssupport.org</a:t>
            </a:r>
          </a:p>
        </p:txBody>
      </p:sp>
      <p:sp>
        <p:nvSpPr>
          <p:cNvPr id="4" name="3 Marcador de número de diapositiva"/>
          <p:cNvSpPr>
            <a:spLocks noGrp="1"/>
          </p:cNvSpPr>
          <p:nvPr>
            <p:ph type="sldNum" sz="quarter" idx="12"/>
          </p:nvPr>
        </p:nvSpPr>
        <p:spPr/>
        <p:txBody>
          <a:bodyPr/>
          <a:lstStyle/>
          <a:p>
            <a:fld id="{2608A71D-9D80-4B83-BB05-49E9C2C2F11C}" type="slidenum">
              <a:rPr lang="en-US" smtClean="0"/>
              <a:pPr/>
              <a:t>‹#›</a:t>
            </a:fld>
            <a:endParaRPr lang="en-US"/>
          </a:p>
        </p:txBody>
      </p:sp>
    </p:spTree>
    <p:extLst>
      <p:ext uri="{BB962C8B-B14F-4D97-AF65-F5344CB8AC3E}">
        <p14:creationId xmlns:p14="http://schemas.microsoft.com/office/powerpoint/2010/main" val="111046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r>
              <a:rPr lang="en-US" dirty="0"/>
              <a:t>www.mathssupport.org</a:t>
            </a:r>
          </a:p>
        </p:txBody>
      </p:sp>
      <p:sp>
        <p:nvSpPr>
          <p:cNvPr id="7" name="6 Marcador de número de diapositiva"/>
          <p:cNvSpPr>
            <a:spLocks noGrp="1"/>
          </p:cNvSpPr>
          <p:nvPr>
            <p:ph type="sldNum" sz="quarter" idx="12"/>
          </p:nvPr>
        </p:nvSpPr>
        <p:spPr/>
        <p:txBody>
          <a:bodyPr/>
          <a:lstStyle/>
          <a:p>
            <a:fld id="{2608A71D-9D80-4B83-BB05-49E9C2C2F11C}" type="slidenum">
              <a:rPr lang="en-US" smtClean="0"/>
              <a:pPr/>
              <a:t>‹#›</a:t>
            </a:fld>
            <a:endParaRPr lang="en-U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Rectangle 11">
            <a:extLst>
              <a:ext uri="{FF2B5EF4-FFF2-40B4-BE49-F238E27FC236}">
                <a16:creationId xmlns:a16="http://schemas.microsoft.com/office/drawing/2014/main" id="{83C17ECA-20B4-4577-A86F-8A0DAADAFDE5}"/>
              </a:ext>
            </a:extLst>
          </p:cNvPr>
          <p:cNvSpPr/>
          <p:nvPr userDrawn="1"/>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9237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a:xfrm>
            <a:off x="914400" y="6172200"/>
            <a:ext cx="3886200" cy="457200"/>
          </a:xfrm>
        </p:spPr>
        <p:txBody>
          <a:bodyPr/>
          <a:lstStyle/>
          <a:p>
            <a:r>
              <a:rPr lang="en-US" dirty="0"/>
              <a:t>www.mathssupport.org</a:t>
            </a:r>
          </a:p>
        </p:txBody>
      </p:sp>
      <p:sp>
        <p:nvSpPr>
          <p:cNvPr id="7" name="6 Marcador de número de diapositiva"/>
          <p:cNvSpPr>
            <a:spLocks noGrp="1"/>
          </p:cNvSpPr>
          <p:nvPr>
            <p:ph type="sldNum" sz="quarter" idx="12"/>
          </p:nvPr>
        </p:nvSpPr>
        <p:spPr>
          <a:xfrm>
            <a:off x="146304" y="6208776"/>
            <a:ext cx="457200" cy="457200"/>
          </a:xfrm>
        </p:spPr>
        <p:txBody>
          <a:bodyPr/>
          <a:lstStyle/>
          <a:p>
            <a:fld id="{2608A71D-9D80-4B83-BB05-49E9C2C2F11C}" type="slidenum">
              <a:rPr lang="en-US" smtClean="0"/>
              <a:pPr/>
              <a:t>‹#›</a:t>
            </a:fld>
            <a:endParaRPr lang="en-U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1187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2238"/>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dirty="0"/>
              <a:t>Haga clic para modificar el estilo de texto del patrón</a:t>
            </a:r>
          </a:p>
          <a:p>
            <a:pPr lvl="1" eaLnBrk="1" latinLnBrk="0" hangingPunct="1"/>
            <a:r>
              <a:rPr kumimoji="0" lang="es-ES" dirty="0"/>
              <a:t>Segundo nivel</a:t>
            </a:r>
          </a:p>
          <a:p>
            <a:pPr lvl="2" eaLnBrk="1" latinLnBrk="0" hangingPunct="1"/>
            <a:r>
              <a:rPr kumimoji="0" lang="es-ES" dirty="0"/>
              <a:t>Tercer nivel</a:t>
            </a:r>
          </a:p>
          <a:p>
            <a:pPr lvl="3" eaLnBrk="1" latinLnBrk="0" hangingPunct="1"/>
            <a:r>
              <a:rPr kumimoji="0" lang="es-ES" dirty="0"/>
              <a:t>Cuarto nivel</a:t>
            </a:r>
          </a:p>
          <a:p>
            <a:pPr lvl="4" eaLnBrk="1" latinLnBrk="0" hangingPunct="1"/>
            <a:r>
              <a:rPr kumimoji="0" lang="es-ES" dirty="0"/>
              <a:t>Quinto nivel</a:t>
            </a:r>
            <a:endParaRPr kumimoji="0" lang="en-US" dirty="0"/>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7C9B81F-C347-4BEF-BFDF-29C42F48304A}" type="datetimeFigureOut">
              <a:rPr lang="en-US" smtClean="0"/>
              <a:pPr/>
              <a:t>8/11/2023</a:t>
            </a:fld>
            <a:endParaRPr lang="en-US" dirty="0">
              <a:solidFill>
                <a:schemeClr val="tx2">
                  <a:shade val="90000"/>
                </a:schemeClr>
              </a:solidFill>
            </a:endParaRPr>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dirty="0">
                <a:solidFill>
                  <a:schemeClr val="tx2">
                    <a:shade val="90000"/>
                  </a:schemeClr>
                </a:solidFill>
              </a:rPr>
              <a:t>www.mathssupport.org</a:t>
            </a:r>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kumimoji="0" lang="en-US" smtClean="0"/>
              <a:pPr/>
              <a:t>‹#›</a:t>
            </a:fld>
            <a:endParaRPr kumimoji="0" lang="en-US" dirty="0">
              <a:solidFill>
                <a:schemeClr val="tx2">
                  <a:shade val="90000"/>
                </a:schemeClr>
              </a:solidFill>
            </a:endParaRPr>
          </a:p>
        </p:txBody>
      </p:sp>
      <p:pic>
        <p:nvPicPr>
          <p:cNvPr id="10" name="Picture 9" descr="A close up of a cage&#10;&#10;Description automatically generated">
            <a:extLst>
              <a:ext uri="{FF2B5EF4-FFF2-40B4-BE49-F238E27FC236}">
                <a16:creationId xmlns:a16="http://schemas.microsoft.com/office/drawing/2014/main" id="{3947B0CA-B858-4459-ACB0-3F8573129FFC}"/>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052975" y="76200"/>
            <a:ext cx="1003623" cy="644806"/>
          </a:xfrm>
          <a:prstGeom prst="rect">
            <a:avLst/>
          </a:prstGeom>
        </p:spPr>
      </p:pic>
      <p:sp>
        <p:nvSpPr>
          <p:cNvPr id="11" name="Rectangle 10">
            <a:extLst>
              <a:ext uri="{FF2B5EF4-FFF2-40B4-BE49-F238E27FC236}">
                <a16:creationId xmlns:a16="http://schemas.microsoft.com/office/drawing/2014/main" id="{72BF179C-024A-4D64-BCFA-43374F974387}"/>
              </a:ext>
            </a:extLst>
          </p:cNvPr>
          <p:cNvSpPr/>
          <p:nvPr userDrawn="1"/>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208743042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athssupport.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mathssupport.or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mathssupport.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mathssupport.org/" TargetMode="External"/><Relationship Id="rId5" Type="http://schemas.openxmlformats.org/officeDocument/2006/relationships/image" Target="../media/image50.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mathssupport.org/" TargetMode="External"/><Relationship Id="rId5" Type="http://schemas.openxmlformats.org/officeDocument/2006/relationships/image" Target="../media/image130.png"/><Relationship Id="rId4" Type="http://schemas.openxmlformats.org/officeDocument/2006/relationships/image" Target="../media/image120.png"/></Relationships>
</file>

<file path=ppt/slides/_rels/slide30.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thssupport.org/" TargetMode="External"/><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 Id="rId5" Type="http://schemas.openxmlformats.org/officeDocument/2006/relationships/hyperlink" Target="mailto:info@mathssupport.org" TargetMode="Externa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hyperlink" Target="http://www.mathssupport.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00.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676400"/>
            <a:ext cx="7848600" cy="1295400"/>
          </a:xfrm>
        </p:spPr>
        <p:txBody>
          <a:bodyPr/>
          <a:lstStyle/>
          <a:p>
            <a:r>
              <a:rPr lang="en-GB" dirty="0"/>
              <a:t>Annuities and Amortization</a:t>
            </a:r>
            <a:endParaRPr lang="en-US" dirty="0"/>
          </a:p>
        </p:txBody>
      </p:sp>
      <p:sp>
        <p:nvSpPr>
          <p:cNvPr id="4" name="Subtitle 4"/>
          <p:cNvSpPr>
            <a:spLocks noGrp="1"/>
          </p:cNvSpPr>
          <p:nvPr>
            <p:ph type="subTitle" idx="1"/>
          </p:nvPr>
        </p:nvSpPr>
        <p:spPr>
          <a:xfrm>
            <a:off x="990600" y="3200400"/>
            <a:ext cx="7315200" cy="1600200"/>
          </a:xfrm>
        </p:spPr>
        <p:txBody>
          <a:bodyPr>
            <a:normAutofit fontScale="92500" lnSpcReduction="10000"/>
          </a:bodyPr>
          <a:lstStyle/>
          <a:p>
            <a:pPr marL="633413" indent="-633413"/>
            <a:r>
              <a:rPr lang="en-US" sz="2800" dirty="0"/>
              <a:t>LO: Use the Graphic Display Calculator to calculate the amortization of a loan.</a:t>
            </a:r>
          </a:p>
          <a:p>
            <a:pPr marL="633413" indent="-58738"/>
            <a:r>
              <a:rPr lang="en-US" sz="2800" dirty="0"/>
              <a:t>Use the Graphic Display Calculator to calculate </a:t>
            </a:r>
            <a:r>
              <a:rPr lang="en-US" sz="2800"/>
              <a:t>annuities.</a:t>
            </a:r>
            <a:endParaRPr lang="en-GB" sz="2800"/>
          </a:p>
        </p:txBody>
      </p:sp>
      <p:sp>
        <p:nvSpPr>
          <p:cNvPr id="2" name="Rectangle 1">
            <a:hlinkClick r:id="rId2"/>
            <a:extLst>
              <a:ext uri="{FF2B5EF4-FFF2-40B4-BE49-F238E27FC236}">
                <a16:creationId xmlns:a16="http://schemas.microsoft.com/office/drawing/2014/main" id="{FF375926-2E4A-4946-9CC9-D74E5F84B4BE}"/>
              </a:ext>
            </a:extLst>
          </p:cNvPr>
          <p:cNvSpPr/>
          <p:nvPr/>
        </p:nvSpPr>
        <p:spPr>
          <a:xfrm>
            <a:off x="8077200" y="6142894"/>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EDC15DE1-D4B6-4438-82C0-FCC60B3206BC}"/>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ate Placeholder 4">
            <a:extLst>
              <a:ext uri="{FF2B5EF4-FFF2-40B4-BE49-F238E27FC236}">
                <a16:creationId xmlns:a16="http://schemas.microsoft.com/office/drawing/2014/main" id="{C7A85F94-C5F8-4FFE-B12D-A9A4B360A642}"/>
              </a:ext>
            </a:extLst>
          </p:cNvPr>
          <p:cNvSpPr>
            <a:spLocks noGrp="1"/>
          </p:cNvSpPr>
          <p:nvPr>
            <p:ph type="dt" sz="half" idx="10"/>
          </p:nvPr>
        </p:nvSpPr>
        <p:spPr/>
        <p:txBody>
          <a:bodyPr/>
          <a:lstStyle/>
          <a:p>
            <a:fld id="{A1E150C3-1B9D-418F-8C63-D4E911079C0C}" type="datetime3">
              <a:rPr lang="en-US" smtClean="0"/>
              <a:t>11 August 2023</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871" y="3721864"/>
            <a:ext cx="29538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Compound interest</a:t>
            </a:r>
          </a:p>
        </p:txBody>
      </p:sp>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5" name="Rectangle 4"/>
          <p:cNvSpPr/>
          <p:nvPr/>
        </p:nvSpPr>
        <p:spPr>
          <a:xfrm>
            <a:off x="395681" y="3221348"/>
            <a:ext cx="55146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(b) What are the monthly payments? </a:t>
            </a:r>
          </a:p>
        </p:txBody>
      </p:sp>
      <p:sp>
        <p:nvSpPr>
          <p:cNvPr id="6" name="Rectangle 5"/>
          <p:cNvSpPr/>
          <p:nvPr/>
        </p:nvSpPr>
        <p:spPr>
          <a:xfrm>
            <a:off x="434516" y="3721864"/>
            <a:ext cx="2263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Using the GDC</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1" name="Text Box 5"/>
          <p:cNvSpPr txBox="1">
            <a:spLocks noChangeArrowheads="1"/>
          </p:cNvSpPr>
          <p:nvPr/>
        </p:nvSpPr>
        <p:spPr bwMode="auto">
          <a:xfrm>
            <a:off x="2956489" y="372663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a:hlinkClick r:id="rId2"/>
            <a:extLst>
              <a:ext uri="{FF2B5EF4-FFF2-40B4-BE49-F238E27FC236}">
                <a16:creationId xmlns:a16="http://schemas.microsoft.com/office/drawing/2014/main" id="{06C79B3A-966C-4416-936D-DB107355C97F}"/>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2"/>
            <a:extLst>
              <a:ext uri="{FF2B5EF4-FFF2-40B4-BE49-F238E27FC236}">
                <a16:creationId xmlns:a16="http://schemas.microsoft.com/office/drawing/2014/main" id="{E1F11007-904F-4D86-B837-888E564CB4CC}"/>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5FA08AF-C8F6-4215-A187-0E4A053918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120" y="2926080"/>
            <a:ext cx="2192220" cy="3794760"/>
          </a:xfrm>
          <a:prstGeom prst="rect">
            <a:avLst/>
          </a:prstGeom>
        </p:spPr>
      </p:pic>
    </p:spTree>
    <p:extLst>
      <p:ext uri="{BB962C8B-B14F-4D97-AF65-F5344CB8AC3E}">
        <p14:creationId xmlns:p14="http://schemas.microsoft.com/office/powerpoint/2010/main" val="27826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871" y="3721864"/>
            <a:ext cx="29538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Compound interest</a:t>
            </a:r>
          </a:p>
        </p:txBody>
      </p:sp>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5" name="Rectangle 4"/>
          <p:cNvSpPr/>
          <p:nvPr/>
        </p:nvSpPr>
        <p:spPr>
          <a:xfrm>
            <a:off x="395681" y="3221348"/>
            <a:ext cx="55146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(b) What are the monthly payments? </a:t>
            </a:r>
          </a:p>
        </p:txBody>
      </p:sp>
      <p:sp>
        <p:nvSpPr>
          <p:cNvPr id="6" name="Rectangle 5"/>
          <p:cNvSpPr/>
          <p:nvPr/>
        </p:nvSpPr>
        <p:spPr>
          <a:xfrm>
            <a:off x="434516" y="3721864"/>
            <a:ext cx="2263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Using the GDC</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1" name="Text Box 5"/>
          <p:cNvSpPr txBox="1">
            <a:spLocks noChangeArrowheads="1"/>
          </p:cNvSpPr>
          <p:nvPr/>
        </p:nvSpPr>
        <p:spPr bwMode="auto">
          <a:xfrm>
            <a:off x="2956489" y="372663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5"/>
          <p:cNvSpPr txBox="1">
            <a:spLocks noChangeArrowheads="1"/>
          </p:cNvSpPr>
          <p:nvPr/>
        </p:nvSpPr>
        <p:spPr bwMode="auto">
          <a:xfrm>
            <a:off x="736268" y="4070852"/>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525956" y="4838948"/>
            <a:ext cx="8242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Text Box 5"/>
          <p:cNvSpPr txBox="1">
            <a:spLocks noChangeArrowheads="1"/>
          </p:cNvSpPr>
          <p:nvPr/>
        </p:nvSpPr>
        <p:spPr bwMode="auto">
          <a:xfrm>
            <a:off x="544244" y="4454900"/>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Box 5"/>
          <p:cNvSpPr txBox="1">
            <a:spLocks noChangeArrowheads="1"/>
          </p:cNvSpPr>
          <p:nvPr/>
        </p:nvSpPr>
        <p:spPr bwMode="auto">
          <a:xfrm>
            <a:off x="306500" y="5222996"/>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6" name="Text Box 5"/>
          <p:cNvSpPr txBox="1">
            <a:spLocks noChangeArrowheads="1"/>
          </p:cNvSpPr>
          <p:nvPr/>
        </p:nvSpPr>
        <p:spPr bwMode="auto">
          <a:xfrm>
            <a:off x="527035" y="5607044"/>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7" name="Text Box 5"/>
          <p:cNvSpPr txBox="1">
            <a:spLocks noChangeArrowheads="1"/>
          </p:cNvSpPr>
          <p:nvPr/>
        </p:nvSpPr>
        <p:spPr bwMode="auto">
          <a:xfrm>
            <a:off x="459603" y="5991092"/>
            <a:ext cx="3351541" cy="507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 name="Text Box 5"/>
          <p:cNvSpPr txBox="1">
            <a:spLocks noChangeArrowheads="1"/>
          </p:cNvSpPr>
          <p:nvPr/>
        </p:nvSpPr>
        <p:spPr bwMode="auto">
          <a:xfrm>
            <a:off x="2743200" y="5989320"/>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9" name="Text Box 5"/>
          <p:cNvSpPr txBox="1">
            <a:spLocks noChangeArrowheads="1"/>
          </p:cNvSpPr>
          <p:nvPr/>
        </p:nvSpPr>
        <p:spPr bwMode="auto">
          <a:xfrm>
            <a:off x="1440356" y="4070852"/>
            <a:ext cx="226474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10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12 = 120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Box 5"/>
          <p:cNvSpPr txBox="1">
            <a:spLocks noChangeArrowheads="1"/>
          </p:cNvSpPr>
          <p:nvPr/>
        </p:nvSpPr>
        <p:spPr bwMode="auto">
          <a:xfrm>
            <a:off x="1440356" y="4454900"/>
            <a:ext cx="91475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Text Box 5"/>
          <p:cNvSpPr txBox="1">
            <a:spLocks noChangeArrowheads="1"/>
          </p:cNvSpPr>
          <p:nvPr/>
        </p:nvSpPr>
        <p:spPr bwMode="auto">
          <a:xfrm>
            <a:off x="1440356" y="5222996"/>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We want to know</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 Box 5"/>
          <p:cNvSpPr txBox="1">
            <a:spLocks noChangeArrowheads="1"/>
          </p:cNvSpPr>
          <p:nvPr/>
        </p:nvSpPr>
        <p:spPr bwMode="auto">
          <a:xfrm>
            <a:off x="1440356" y="4838948"/>
            <a:ext cx="147133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-19 000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Text Box 5"/>
          <p:cNvSpPr txBox="1">
            <a:spLocks noChangeArrowheads="1"/>
          </p:cNvSpPr>
          <p:nvPr/>
        </p:nvSpPr>
        <p:spPr bwMode="auto">
          <a:xfrm>
            <a:off x="1440356" y="5607044"/>
            <a:ext cx="125079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Text Box 5"/>
          <p:cNvSpPr txBox="1">
            <a:spLocks noChangeArrowheads="1"/>
          </p:cNvSpPr>
          <p:nvPr/>
        </p:nvSpPr>
        <p:spPr bwMode="auto">
          <a:xfrm>
            <a:off x="3749040" y="5989320"/>
            <a:ext cx="75994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 Box 5"/>
          <p:cNvSpPr txBox="1">
            <a:spLocks noChangeArrowheads="1"/>
          </p:cNvSpPr>
          <p:nvPr/>
        </p:nvSpPr>
        <p:spPr bwMode="auto">
          <a:xfrm>
            <a:off x="1440356" y="5991092"/>
            <a:ext cx="75994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hlinkClick r:id="rId2"/>
            <a:extLst>
              <a:ext uri="{FF2B5EF4-FFF2-40B4-BE49-F238E27FC236}">
                <a16:creationId xmlns:a16="http://schemas.microsoft.com/office/drawing/2014/main" id="{430B847F-8160-468F-A619-E0E4E08C8EF7}"/>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2"/>
            <a:extLst>
              <a:ext uri="{FF2B5EF4-FFF2-40B4-BE49-F238E27FC236}">
                <a16:creationId xmlns:a16="http://schemas.microsoft.com/office/drawing/2014/main" id="{99572EED-CB2D-4D6C-823B-5A273A5A983B}"/>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573020B2-A965-4A1B-8634-6A1AEE15D8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120" y="2926080"/>
            <a:ext cx="2192220" cy="3794760"/>
          </a:xfrm>
          <a:prstGeom prst="rect">
            <a:avLst/>
          </a:prstGeom>
        </p:spPr>
      </p:pic>
    </p:spTree>
    <p:extLst>
      <p:ext uri="{BB962C8B-B14F-4D97-AF65-F5344CB8AC3E}">
        <p14:creationId xmlns:p14="http://schemas.microsoft.com/office/powerpoint/2010/main" val="88848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871" y="3721864"/>
            <a:ext cx="29538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Compound interest</a:t>
            </a:r>
          </a:p>
        </p:txBody>
      </p:sp>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5" name="Rectangle 4"/>
          <p:cNvSpPr/>
          <p:nvPr/>
        </p:nvSpPr>
        <p:spPr>
          <a:xfrm>
            <a:off x="395681" y="3221348"/>
            <a:ext cx="55146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(b) What are the monthly payments? </a:t>
            </a:r>
          </a:p>
        </p:txBody>
      </p:sp>
      <p:sp>
        <p:nvSpPr>
          <p:cNvPr id="6" name="Rectangle 5"/>
          <p:cNvSpPr/>
          <p:nvPr/>
        </p:nvSpPr>
        <p:spPr>
          <a:xfrm>
            <a:off x="434516" y="3721864"/>
            <a:ext cx="2263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Using the GDC</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1" name="Text Box 5"/>
          <p:cNvSpPr txBox="1">
            <a:spLocks noChangeArrowheads="1"/>
          </p:cNvSpPr>
          <p:nvPr/>
        </p:nvSpPr>
        <p:spPr bwMode="auto">
          <a:xfrm>
            <a:off x="2956489" y="372663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5"/>
          <p:cNvSpPr txBox="1">
            <a:spLocks noChangeArrowheads="1"/>
          </p:cNvSpPr>
          <p:nvPr/>
        </p:nvSpPr>
        <p:spPr bwMode="auto">
          <a:xfrm>
            <a:off x="736268" y="4070852"/>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525956" y="4838948"/>
            <a:ext cx="8242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Text Box 5"/>
          <p:cNvSpPr txBox="1">
            <a:spLocks noChangeArrowheads="1"/>
          </p:cNvSpPr>
          <p:nvPr/>
        </p:nvSpPr>
        <p:spPr bwMode="auto">
          <a:xfrm>
            <a:off x="544244" y="4454900"/>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Box 5"/>
          <p:cNvSpPr txBox="1">
            <a:spLocks noChangeArrowheads="1"/>
          </p:cNvSpPr>
          <p:nvPr/>
        </p:nvSpPr>
        <p:spPr bwMode="auto">
          <a:xfrm>
            <a:off x="306500" y="5222996"/>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6" name="Text Box 5"/>
          <p:cNvSpPr txBox="1">
            <a:spLocks noChangeArrowheads="1"/>
          </p:cNvSpPr>
          <p:nvPr/>
        </p:nvSpPr>
        <p:spPr bwMode="auto">
          <a:xfrm>
            <a:off x="527035" y="5607044"/>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7" name="Text Box 5"/>
          <p:cNvSpPr txBox="1">
            <a:spLocks noChangeArrowheads="1"/>
          </p:cNvSpPr>
          <p:nvPr/>
        </p:nvSpPr>
        <p:spPr bwMode="auto">
          <a:xfrm>
            <a:off x="459603" y="5991092"/>
            <a:ext cx="3351541" cy="507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 name="Text Box 5"/>
          <p:cNvSpPr txBox="1">
            <a:spLocks noChangeArrowheads="1"/>
          </p:cNvSpPr>
          <p:nvPr/>
        </p:nvSpPr>
        <p:spPr bwMode="auto">
          <a:xfrm>
            <a:off x="2743200" y="5991092"/>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9" name="Text Box 5"/>
          <p:cNvSpPr txBox="1">
            <a:spLocks noChangeArrowheads="1"/>
          </p:cNvSpPr>
          <p:nvPr/>
        </p:nvSpPr>
        <p:spPr bwMode="auto">
          <a:xfrm>
            <a:off x="1440356" y="4070852"/>
            <a:ext cx="226474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10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12 = 120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Box 5"/>
          <p:cNvSpPr txBox="1">
            <a:spLocks noChangeArrowheads="1"/>
          </p:cNvSpPr>
          <p:nvPr/>
        </p:nvSpPr>
        <p:spPr bwMode="auto">
          <a:xfrm>
            <a:off x="1440356" y="4454900"/>
            <a:ext cx="91475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Text Box 5"/>
          <p:cNvSpPr txBox="1">
            <a:spLocks noChangeArrowheads="1"/>
          </p:cNvSpPr>
          <p:nvPr/>
        </p:nvSpPr>
        <p:spPr bwMode="auto">
          <a:xfrm>
            <a:off x="1440356" y="5222996"/>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We want to know</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 Box 5"/>
          <p:cNvSpPr txBox="1">
            <a:spLocks noChangeArrowheads="1"/>
          </p:cNvSpPr>
          <p:nvPr/>
        </p:nvSpPr>
        <p:spPr bwMode="auto">
          <a:xfrm>
            <a:off x="1440356" y="4838948"/>
            <a:ext cx="147133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-19 000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Text Box 5"/>
          <p:cNvSpPr txBox="1">
            <a:spLocks noChangeArrowheads="1"/>
          </p:cNvSpPr>
          <p:nvPr/>
        </p:nvSpPr>
        <p:spPr bwMode="auto">
          <a:xfrm>
            <a:off x="1440356" y="5607044"/>
            <a:ext cx="125079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Text Box 5"/>
          <p:cNvSpPr txBox="1">
            <a:spLocks noChangeArrowheads="1"/>
          </p:cNvSpPr>
          <p:nvPr/>
        </p:nvSpPr>
        <p:spPr bwMode="auto">
          <a:xfrm>
            <a:off x="3749040" y="5991092"/>
            <a:ext cx="75994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 Box 5"/>
          <p:cNvSpPr txBox="1">
            <a:spLocks noChangeArrowheads="1"/>
          </p:cNvSpPr>
          <p:nvPr/>
        </p:nvSpPr>
        <p:spPr bwMode="auto">
          <a:xfrm>
            <a:off x="1440356" y="5991092"/>
            <a:ext cx="75994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 Box 5"/>
          <p:cNvSpPr txBox="1">
            <a:spLocks noChangeArrowheads="1"/>
          </p:cNvSpPr>
          <p:nvPr/>
        </p:nvSpPr>
        <p:spPr bwMode="auto">
          <a:xfrm>
            <a:off x="5029200" y="5991092"/>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Text Box 5"/>
          <p:cNvSpPr txBox="1">
            <a:spLocks noChangeArrowheads="1"/>
          </p:cNvSpPr>
          <p:nvPr/>
        </p:nvSpPr>
        <p:spPr bwMode="auto">
          <a:xfrm>
            <a:off x="5716224" y="5991092"/>
            <a:ext cx="820218"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PMT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a:hlinkClick r:id="rId2"/>
            <a:extLst>
              <a:ext uri="{FF2B5EF4-FFF2-40B4-BE49-F238E27FC236}">
                <a16:creationId xmlns:a16="http://schemas.microsoft.com/office/drawing/2014/main" id="{95343AEA-7464-423C-AF24-8B6A2710BA6C}"/>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2"/>
            <a:extLst>
              <a:ext uri="{FF2B5EF4-FFF2-40B4-BE49-F238E27FC236}">
                <a16:creationId xmlns:a16="http://schemas.microsoft.com/office/drawing/2014/main" id="{7185AF33-426F-4AC8-9FC3-D0A8BC9618C5}"/>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E3A02FB5-87B3-45E3-8C92-C58BB83B6B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120" y="2926080"/>
            <a:ext cx="2189285" cy="3794760"/>
          </a:xfrm>
          <a:prstGeom prst="rect">
            <a:avLst/>
          </a:prstGeom>
        </p:spPr>
      </p:pic>
    </p:spTree>
    <p:extLst>
      <p:ext uri="{BB962C8B-B14F-4D97-AF65-F5344CB8AC3E}">
        <p14:creationId xmlns:p14="http://schemas.microsoft.com/office/powerpoint/2010/main" val="16123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871" y="3721864"/>
            <a:ext cx="29538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Compound interest</a:t>
            </a:r>
          </a:p>
        </p:txBody>
      </p:sp>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5" name="Rectangle 4"/>
          <p:cNvSpPr/>
          <p:nvPr/>
        </p:nvSpPr>
        <p:spPr>
          <a:xfrm>
            <a:off x="395681" y="3221348"/>
            <a:ext cx="55146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(b) What are the monthly payments? </a:t>
            </a:r>
          </a:p>
        </p:txBody>
      </p:sp>
      <p:sp>
        <p:nvSpPr>
          <p:cNvPr id="6" name="Rectangle 5"/>
          <p:cNvSpPr/>
          <p:nvPr/>
        </p:nvSpPr>
        <p:spPr>
          <a:xfrm>
            <a:off x="434516" y="3721864"/>
            <a:ext cx="2263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Using the GDC</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1" name="Text Box 5"/>
          <p:cNvSpPr txBox="1">
            <a:spLocks noChangeArrowheads="1"/>
          </p:cNvSpPr>
          <p:nvPr/>
        </p:nvSpPr>
        <p:spPr bwMode="auto">
          <a:xfrm>
            <a:off x="2956489" y="372663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5"/>
          <p:cNvSpPr txBox="1">
            <a:spLocks noChangeArrowheads="1"/>
          </p:cNvSpPr>
          <p:nvPr/>
        </p:nvSpPr>
        <p:spPr bwMode="auto">
          <a:xfrm>
            <a:off x="736268" y="4070852"/>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p:cNvSpPr/>
          <p:nvPr/>
        </p:nvSpPr>
        <p:spPr>
          <a:xfrm>
            <a:off x="525956" y="4838948"/>
            <a:ext cx="8242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Text Box 5"/>
          <p:cNvSpPr txBox="1">
            <a:spLocks noChangeArrowheads="1"/>
          </p:cNvSpPr>
          <p:nvPr/>
        </p:nvSpPr>
        <p:spPr bwMode="auto">
          <a:xfrm>
            <a:off x="544244" y="4454900"/>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Box 5"/>
          <p:cNvSpPr txBox="1">
            <a:spLocks noChangeArrowheads="1"/>
          </p:cNvSpPr>
          <p:nvPr/>
        </p:nvSpPr>
        <p:spPr bwMode="auto">
          <a:xfrm>
            <a:off x="306500" y="5222996"/>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6" name="Text Box 5"/>
          <p:cNvSpPr txBox="1">
            <a:spLocks noChangeArrowheads="1"/>
          </p:cNvSpPr>
          <p:nvPr/>
        </p:nvSpPr>
        <p:spPr bwMode="auto">
          <a:xfrm>
            <a:off x="527035" y="5607044"/>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7" name="Text Box 5"/>
          <p:cNvSpPr txBox="1">
            <a:spLocks noChangeArrowheads="1"/>
          </p:cNvSpPr>
          <p:nvPr/>
        </p:nvSpPr>
        <p:spPr bwMode="auto">
          <a:xfrm>
            <a:off x="459603" y="5991092"/>
            <a:ext cx="3351541" cy="507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 name="Text Box 5"/>
          <p:cNvSpPr txBox="1">
            <a:spLocks noChangeArrowheads="1"/>
          </p:cNvSpPr>
          <p:nvPr/>
        </p:nvSpPr>
        <p:spPr bwMode="auto">
          <a:xfrm>
            <a:off x="2743200" y="5989320"/>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9" name="Text Box 5"/>
          <p:cNvSpPr txBox="1">
            <a:spLocks noChangeArrowheads="1"/>
          </p:cNvSpPr>
          <p:nvPr/>
        </p:nvSpPr>
        <p:spPr bwMode="auto">
          <a:xfrm>
            <a:off x="1440356" y="4070852"/>
            <a:ext cx="226474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10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12 = 120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Box 5"/>
          <p:cNvSpPr txBox="1">
            <a:spLocks noChangeArrowheads="1"/>
          </p:cNvSpPr>
          <p:nvPr/>
        </p:nvSpPr>
        <p:spPr bwMode="auto">
          <a:xfrm>
            <a:off x="1440356" y="4454900"/>
            <a:ext cx="91475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Text Box 5"/>
          <p:cNvSpPr txBox="1">
            <a:spLocks noChangeArrowheads="1"/>
          </p:cNvSpPr>
          <p:nvPr/>
        </p:nvSpPr>
        <p:spPr bwMode="auto">
          <a:xfrm>
            <a:off x="1440356" y="5222996"/>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a:ea typeface="+mn-ea"/>
                <a:cs typeface="+mn-cs"/>
              </a:rPr>
              <a:t>201.52</a:t>
            </a:r>
            <a:endParaRPr kumimoji="0" lang="en-GB" sz="2400" b="1"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2" name="Text Box 5"/>
          <p:cNvSpPr txBox="1">
            <a:spLocks noChangeArrowheads="1"/>
          </p:cNvSpPr>
          <p:nvPr/>
        </p:nvSpPr>
        <p:spPr bwMode="auto">
          <a:xfrm>
            <a:off x="1440356" y="4838948"/>
            <a:ext cx="147133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-19 000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Text Box 5"/>
          <p:cNvSpPr txBox="1">
            <a:spLocks noChangeArrowheads="1"/>
          </p:cNvSpPr>
          <p:nvPr/>
        </p:nvSpPr>
        <p:spPr bwMode="auto">
          <a:xfrm>
            <a:off x="1440356" y="5607044"/>
            <a:ext cx="125079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Text Box 5"/>
          <p:cNvSpPr txBox="1">
            <a:spLocks noChangeArrowheads="1"/>
          </p:cNvSpPr>
          <p:nvPr/>
        </p:nvSpPr>
        <p:spPr bwMode="auto">
          <a:xfrm>
            <a:off x="3749040" y="5989320"/>
            <a:ext cx="75994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 Box 5"/>
          <p:cNvSpPr txBox="1">
            <a:spLocks noChangeArrowheads="1"/>
          </p:cNvSpPr>
          <p:nvPr/>
        </p:nvSpPr>
        <p:spPr bwMode="auto">
          <a:xfrm>
            <a:off x="1440356" y="5991092"/>
            <a:ext cx="75994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 Box 5"/>
          <p:cNvSpPr txBox="1">
            <a:spLocks noChangeArrowheads="1"/>
          </p:cNvSpPr>
          <p:nvPr/>
        </p:nvSpPr>
        <p:spPr bwMode="auto">
          <a:xfrm>
            <a:off x="5029200" y="5989320"/>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Text Box 5"/>
          <p:cNvSpPr txBox="1">
            <a:spLocks noChangeArrowheads="1"/>
          </p:cNvSpPr>
          <p:nvPr/>
        </p:nvSpPr>
        <p:spPr bwMode="auto">
          <a:xfrm>
            <a:off x="5715000" y="5989320"/>
            <a:ext cx="820218"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PMT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hlinkClick r:id="rId2"/>
            <a:extLst>
              <a:ext uri="{FF2B5EF4-FFF2-40B4-BE49-F238E27FC236}">
                <a16:creationId xmlns:a16="http://schemas.microsoft.com/office/drawing/2014/main" id="{54417BE3-02CF-4280-93A5-C44E5F7FABE8}"/>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2"/>
            <a:extLst>
              <a:ext uri="{FF2B5EF4-FFF2-40B4-BE49-F238E27FC236}">
                <a16:creationId xmlns:a16="http://schemas.microsoft.com/office/drawing/2014/main" id="{EF49211D-2D9C-4605-BB7C-A10DA453193F}"/>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D01B0262-DDA3-4136-8820-61E211BC62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120" y="2926080"/>
            <a:ext cx="2200265" cy="3794760"/>
          </a:xfrm>
          <a:prstGeom prst="rect">
            <a:avLst/>
          </a:prstGeom>
        </p:spPr>
      </p:pic>
    </p:spTree>
    <p:extLst>
      <p:ext uri="{BB962C8B-B14F-4D97-AF65-F5344CB8AC3E}">
        <p14:creationId xmlns:p14="http://schemas.microsoft.com/office/powerpoint/2010/main" val="1447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516" y="4812512"/>
            <a:ext cx="813160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 How much interest is paid over the life of the loan?</a:t>
            </a:r>
          </a:p>
        </p:txBody>
      </p:sp>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5" name="Rectangle 4"/>
          <p:cNvSpPr/>
          <p:nvPr/>
        </p:nvSpPr>
        <p:spPr>
          <a:xfrm>
            <a:off x="417893" y="4047860"/>
            <a:ext cx="55146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(b) What are the monthly payments? </a:t>
            </a:r>
          </a:p>
        </p:txBody>
      </p:sp>
      <p:sp>
        <p:nvSpPr>
          <p:cNvPr id="6" name="Rectangle 5"/>
          <p:cNvSpPr/>
          <p:nvPr/>
        </p:nvSpPr>
        <p:spPr>
          <a:xfrm>
            <a:off x="429943" y="4417192"/>
            <a:ext cx="58256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 What is the balance after 4 years? </a:t>
            </a:r>
          </a:p>
        </p:txBody>
      </p:sp>
      <p:sp>
        <p:nvSpPr>
          <p:cNvPr id="7" name="Rectangle 6"/>
          <p:cNvSpPr/>
          <p:nvPr/>
        </p:nvSpPr>
        <p:spPr>
          <a:xfrm>
            <a:off x="437891" y="3271364"/>
            <a:ext cx="8124854" cy="830997"/>
          </a:xfrm>
          <a:prstGeom prst="rect">
            <a:avLst/>
          </a:prstGeom>
        </p:spPr>
        <p:txBody>
          <a:bodyPr wrap="square">
            <a:spAutoFit/>
          </a:bodyPr>
          <a:lstStyle/>
          <a:p>
            <a:pPr marL="465138" marR="0" lvl="0" indent="-465138"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(a) What is the total amount of payments over the life of the loan? </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 name="Rectangle 9"/>
          <p:cNvSpPr/>
          <p:nvPr/>
        </p:nvSpPr>
        <p:spPr>
          <a:xfrm>
            <a:off x="3050184" y="3640696"/>
            <a:ext cx="213391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a:ea typeface="+mn-ea"/>
                <a:cs typeface="+mn-cs"/>
                <a:sym typeface="Symbol" panose="05050102010706020507" pitchFamily="18" charset="2"/>
              </a:rPr>
              <a:t>120 payments</a:t>
            </a:r>
            <a:endParaRPr kumimoji="0" lang="en-GB" sz="2400" b="0" i="0" u="none" strike="noStrike" kern="1200" cap="none" spc="0" normalizeH="0" baseline="0" noProof="0" dirty="0">
              <a:ln>
                <a:noFill/>
              </a:ln>
              <a:solidFill>
                <a:srgbClr val="FF0000"/>
              </a:solidFill>
              <a:effectLst/>
              <a:uLnTx/>
              <a:uFillTx/>
              <a:latin typeface="Comic Sans MS"/>
              <a:ea typeface="+mn-ea"/>
              <a:cs typeface="+mn-cs"/>
            </a:endParaRPr>
          </a:p>
        </p:txBody>
      </p:sp>
      <p:sp>
        <p:nvSpPr>
          <p:cNvPr id="11" name="Text Box 5"/>
          <p:cNvSpPr txBox="1">
            <a:spLocks noChangeArrowheads="1"/>
          </p:cNvSpPr>
          <p:nvPr/>
        </p:nvSpPr>
        <p:spPr bwMode="auto">
          <a:xfrm>
            <a:off x="5737159" y="4047860"/>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a:ea typeface="+mn-ea"/>
                <a:cs typeface="+mn-cs"/>
              </a:rPr>
              <a:t>$201.52</a:t>
            </a:r>
            <a:endParaRPr kumimoji="0" lang="en-GB" sz="2400" b="1"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12">
            <a:hlinkClick r:id="rId2"/>
            <a:extLst>
              <a:ext uri="{FF2B5EF4-FFF2-40B4-BE49-F238E27FC236}">
                <a16:creationId xmlns:a16="http://schemas.microsoft.com/office/drawing/2014/main" id="{984E4008-897C-4555-B331-ED176517EEF6}"/>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2"/>
            <a:extLst>
              <a:ext uri="{FF2B5EF4-FFF2-40B4-BE49-F238E27FC236}">
                <a16:creationId xmlns:a16="http://schemas.microsoft.com/office/drawing/2014/main" id="{B069ED49-2515-442D-985B-A04A8443F0D4}"/>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622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6" name="Rectangle 5"/>
          <p:cNvSpPr/>
          <p:nvPr/>
        </p:nvSpPr>
        <p:spPr>
          <a:xfrm>
            <a:off x="434516" y="3309197"/>
            <a:ext cx="58256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 What is the balance after 4 years? </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2" name="Rectangle 11"/>
          <p:cNvSpPr/>
          <p:nvPr/>
        </p:nvSpPr>
        <p:spPr>
          <a:xfrm>
            <a:off x="4283968" y="3721864"/>
            <a:ext cx="17852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AMORTZN</a:t>
            </a:r>
          </a:p>
        </p:txBody>
      </p:sp>
      <p:sp>
        <p:nvSpPr>
          <p:cNvPr id="13" name="Rectangle 12"/>
          <p:cNvSpPr/>
          <p:nvPr/>
        </p:nvSpPr>
        <p:spPr>
          <a:xfrm>
            <a:off x="434516" y="3721864"/>
            <a:ext cx="2263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Using the GDC</a:t>
            </a:r>
          </a:p>
        </p:txBody>
      </p:sp>
      <p:sp>
        <p:nvSpPr>
          <p:cNvPr id="14" name="Text Box 5"/>
          <p:cNvSpPr txBox="1">
            <a:spLocks noChangeArrowheads="1"/>
          </p:cNvSpPr>
          <p:nvPr/>
        </p:nvSpPr>
        <p:spPr bwMode="auto">
          <a:xfrm>
            <a:off x="3805586" y="372663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F6</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Box 5"/>
          <p:cNvSpPr txBox="1">
            <a:spLocks noChangeArrowheads="1"/>
          </p:cNvSpPr>
          <p:nvPr/>
        </p:nvSpPr>
        <p:spPr bwMode="auto">
          <a:xfrm>
            <a:off x="2751096" y="3727014"/>
            <a:ext cx="1061143"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EXIT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hlinkClick r:id="rId2"/>
            <a:extLst>
              <a:ext uri="{FF2B5EF4-FFF2-40B4-BE49-F238E27FC236}">
                <a16:creationId xmlns:a16="http://schemas.microsoft.com/office/drawing/2014/main" id="{27EDBF26-66A0-421C-AB88-0786A879F9D9}"/>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0E58BE96-EC79-4FC4-A120-3715A674DC73}"/>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F1EEB27-1992-486B-AA4F-4FA663E711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120" y="2926080"/>
            <a:ext cx="2189285" cy="3794760"/>
          </a:xfrm>
          <a:prstGeom prst="rect">
            <a:avLst/>
          </a:prstGeom>
        </p:spPr>
      </p:pic>
    </p:spTree>
    <p:extLst>
      <p:ext uri="{BB962C8B-B14F-4D97-AF65-F5344CB8AC3E}">
        <p14:creationId xmlns:p14="http://schemas.microsoft.com/office/powerpoint/2010/main" val="395580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6" name="Rectangle 5"/>
          <p:cNvSpPr/>
          <p:nvPr/>
        </p:nvSpPr>
        <p:spPr>
          <a:xfrm>
            <a:off x="434516" y="3309197"/>
            <a:ext cx="58256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 What is the balance after 4 years? </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2" name="Rectangle 11"/>
          <p:cNvSpPr/>
          <p:nvPr/>
        </p:nvSpPr>
        <p:spPr>
          <a:xfrm>
            <a:off x="4283968" y="3721864"/>
            <a:ext cx="17852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AMORTZN</a:t>
            </a:r>
          </a:p>
        </p:txBody>
      </p:sp>
      <p:sp>
        <p:nvSpPr>
          <p:cNvPr id="13" name="Rectangle 12"/>
          <p:cNvSpPr/>
          <p:nvPr/>
        </p:nvSpPr>
        <p:spPr>
          <a:xfrm>
            <a:off x="434516" y="3721864"/>
            <a:ext cx="2263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Using the GDC</a:t>
            </a:r>
          </a:p>
        </p:txBody>
      </p:sp>
      <p:sp>
        <p:nvSpPr>
          <p:cNvPr id="14" name="Text Box 5"/>
          <p:cNvSpPr txBox="1">
            <a:spLocks noChangeArrowheads="1"/>
          </p:cNvSpPr>
          <p:nvPr/>
        </p:nvSpPr>
        <p:spPr bwMode="auto">
          <a:xfrm>
            <a:off x="3805586" y="372663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F6</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Box 5"/>
          <p:cNvSpPr txBox="1">
            <a:spLocks noChangeArrowheads="1"/>
          </p:cNvSpPr>
          <p:nvPr/>
        </p:nvSpPr>
        <p:spPr bwMode="auto">
          <a:xfrm>
            <a:off x="2751096" y="3727014"/>
            <a:ext cx="1061143"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EXIT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 Box 5"/>
          <p:cNvSpPr txBox="1">
            <a:spLocks noChangeArrowheads="1"/>
          </p:cNvSpPr>
          <p:nvPr/>
        </p:nvSpPr>
        <p:spPr bwMode="auto">
          <a:xfrm>
            <a:off x="349250" y="4070852"/>
            <a:ext cx="110243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PM1</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808031" y="4725144"/>
            <a:ext cx="6030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9" name="Text Box 5"/>
          <p:cNvSpPr txBox="1">
            <a:spLocks noChangeArrowheads="1"/>
          </p:cNvSpPr>
          <p:nvPr/>
        </p:nvSpPr>
        <p:spPr bwMode="auto">
          <a:xfrm>
            <a:off x="395682" y="4454900"/>
            <a:ext cx="117151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PM2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Box 5"/>
          <p:cNvSpPr txBox="1">
            <a:spLocks noChangeArrowheads="1"/>
          </p:cNvSpPr>
          <p:nvPr/>
        </p:nvSpPr>
        <p:spPr bwMode="auto">
          <a:xfrm>
            <a:off x="571903" y="5069142"/>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 name="Text Box 5"/>
          <p:cNvSpPr txBox="1">
            <a:spLocks noChangeArrowheads="1"/>
          </p:cNvSpPr>
          <p:nvPr/>
        </p:nvSpPr>
        <p:spPr bwMode="auto">
          <a:xfrm>
            <a:off x="527035" y="5415607"/>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2" name="Text Box 5"/>
          <p:cNvSpPr txBox="1">
            <a:spLocks noChangeArrowheads="1"/>
          </p:cNvSpPr>
          <p:nvPr/>
        </p:nvSpPr>
        <p:spPr bwMode="auto">
          <a:xfrm>
            <a:off x="459603" y="6066091"/>
            <a:ext cx="3351541" cy="507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5"/>
          <p:cNvSpPr txBox="1">
            <a:spLocks noChangeArrowheads="1"/>
          </p:cNvSpPr>
          <p:nvPr/>
        </p:nvSpPr>
        <p:spPr bwMode="auto">
          <a:xfrm>
            <a:off x="2655064" y="6045984"/>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4" name="Text Box 5"/>
          <p:cNvSpPr txBox="1">
            <a:spLocks noChangeArrowheads="1"/>
          </p:cNvSpPr>
          <p:nvPr/>
        </p:nvSpPr>
        <p:spPr bwMode="auto">
          <a:xfrm>
            <a:off x="1440356" y="4070852"/>
            <a:ext cx="226474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 Box 5"/>
          <p:cNvSpPr txBox="1">
            <a:spLocks noChangeArrowheads="1"/>
          </p:cNvSpPr>
          <p:nvPr/>
        </p:nvSpPr>
        <p:spPr bwMode="auto">
          <a:xfrm>
            <a:off x="1440356" y="4454900"/>
            <a:ext cx="204781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12 = 48</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 Box 5"/>
          <p:cNvSpPr txBox="1">
            <a:spLocks noChangeArrowheads="1"/>
          </p:cNvSpPr>
          <p:nvPr/>
        </p:nvSpPr>
        <p:spPr bwMode="auto">
          <a:xfrm>
            <a:off x="1440356" y="5087737"/>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Text Box 5"/>
          <p:cNvSpPr txBox="1">
            <a:spLocks noChangeArrowheads="1"/>
          </p:cNvSpPr>
          <p:nvPr/>
        </p:nvSpPr>
        <p:spPr bwMode="auto">
          <a:xfrm>
            <a:off x="1440356" y="4757232"/>
            <a:ext cx="204781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10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12 = 120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Text Box 5"/>
          <p:cNvSpPr txBox="1">
            <a:spLocks noChangeArrowheads="1"/>
          </p:cNvSpPr>
          <p:nvPr/>
        </p:nvSpPr>
        <p:spPr bwMode="auto">
          <a:xfrm>
            <a:off x="1440356" y="5415607"/>
            <a:ext cx="125079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19 000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Text Box 5"/>
          <p:cNvSpPr txBox="1">
            <a:spLocks noChangeArrowheads="1"/>
          </p:cNvSpPr>
          <p:nvPr/>
        </p:nvSpPr>
        <p:spPr bwMode="auto">
          <a:xfrm>
            <a:off x="3660904" y="6045984"/>
            <a:ext cx="75994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Text Box 5"/>
          <p:cNvSpPr txBox="1">
            <a:spLocks noChangeArrowheads="1"/>
          </p:cNvSpPr>
          <p:nvPr/>
        </p:nvSpPr>
        <p:spPr bwMode="auto">
          <a:xfrm>
            <a:off x="1440356" y="6066091"/>
            <a:ext cx="75994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Text Box 5"/>
          <p:cNvSpPr txBox="1">
            <a:spLocks noChangeArrowheads="1"/>
          </p:cNvSpPr>
          <p:nvPr/>
        </p:nvSpPr>
        <p:spPr bwMode="auto">
          <a:xfrm>
            <a:off x="4948774" y="5997405"/>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F1</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 Box 5"/>
          <p:cNvSpPr txBox="1">
            <a:spLocks noChangeArrowheads="1"/>
          </p:cNvSpPr>
          <p:nvPr/>
        </p:nvSpPr>
        <p:spPr bwMode="auto">
          <a:xfrm>
            <a:off x="5621583" y="5997405"/>
            <a:ext cx="820218"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BAL</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Text Box 5"/>
          <p:cNvSpPr txBox="1">
            <a:spLocks noChangeArrowheads="1"/>
          </p:cNvSpPr>
          <p:nvPr/>
        </p:nvSpPr>
        <p:spPr bwMode="auto">
          <a:xfrm>
            <a:off x="323336" y="5744863"/>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4" name="Text Box 5"/>
          <p:cNvSpPr txBox="1">
            <a:spLocks noChangeArrowheads="1"/>
          </p:cNvSpPr>
          <p:nvPr/>
        </p:nvSpPr>
        <p:spPr bwMode="auto">
          <a:xfrm>
            <a:off x="1432107" y="5744863"/>
            <a:ext cx="2056063"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-201.524479</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hlinkClick r:id="rId2"/>
            <a:extLst>
              <a:ext uri="{FF2B5EF4-FFF2-40B4-BE49-F238E27FC236}">
                <a16:creationId xmlns:a16="http://schemas.microsoft.com/office/drawing/2014/main" id="{A64B01E6-DFE8-4829-8AF7-B95D20F76700}"/>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2"/>
            <a:extLst>
              <a:ext uri="{FF2B5EF4-FFF2-40B4-BE49-F238E27FC236}">
                <a16:creationId xmlns:a16="http://schemas.microsoft.com/office/drawing/2014/main" id="{149BCFEC-1A46-4CA0-9DA2-CEC5A198E6FE}"/>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C62296A-1E80-4A5B-B101-F00B523F6D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120" y="2926080"/>
            <a:ext cx="2203185" cy="3794760"/>
          </a:xfrm>
          <a:prstGeom prst="rect">
            <a:avLst/>
          </a:prstGeom>
        </p:spPr>
      </p:pic>
    </p:spTree>
    <p:extLst>
      <p:ext uri="{BB962C8B-B14F-4D97-AF65-F5344CB8AC3E}">
        <p14:creationId xmlns:p14="http://schemas.microsoft.com/office/powerpoint/2010/main" val="3256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6" name="Rectangle 5"/>
          <p:cNvSpPr/>
          <p:nvPr/>
        </p:nvSpPr>
        <p:spPr>
          <a:xfrm>
            <a:off x="434516" y="3309197"/>
            <a:ext cx="58256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 What is the balance after 4 years? </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2" name="Rectangle 11"/>
          <p:cNvSpPr/>
          <p:nvPr/>
        </p:nvSpPr>
        <p:spPr>
          <a:xfrm>
            <a:off x="4283968" y="3721864"/>
            <a:ext cx="17852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AMORTZN</a:t>
            </a:r>
          </a:p>
        </p:txBody>
      </p:sp>
      <p:sp>
        <p:nvSpPr>
          <p:cNvPr id="13" name="Rectangle 12"/>
          <p:cNvSpPr/>
          <p:nvPr/>
        </p:nvSpPr>
        <p:spPr>
          <a:xfrm>
            <a:off x="434516" y="3721864"/>
            <a:ext cx="2263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Using the GDC</a:t>
            </a:r>
          </a:p>
        </p:txBody>
      </p:sp>
      <p:sp>
        <p:nvSpPr>
          <p:cNvPr id="14" name="Text Box 5"/>
          <p:cNvSpPr txBox="1">
            <a:spLocks noChangeArrowheads="1"/>
          </p:cNvSpPr>
          <p:nvPr/>
        </p:nvSpPr>
        <p:spPr bwMode="auto">
          <a:xfrm>
            <a:off x="3805586" y="372663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F6</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Box 5"/>
          <p:cNvSpPr txBox="1">
            <a:spLocks noChangeArrowheads="1"/>
          </p:cNvSpPr>
          <p:nvPr/>
        </p:nvSpPr>
        <p:spPr bwMode="auto">
          <a:xfrm>
            <a:off x="2751096" y="3727014"/>
            <a:ext cx="1061143"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EXIT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 Box 5"/>
          <p:cNvSpPr txBox="1">
            <a:spLocks noChangeArrowheads="1"/>
          </p:cNvSpPr>
          <p:nvPr/>
        </p:nvSpPr>
        <p:spPr bwMode="auto">
          <a:xfrm>
            <a:off x="349250" y="4070852"/>
            <a:ext cx="110243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PM1</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808031" y="4725144"/>
            <a:ext cx="6030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9" name="Text Box 5"/>
          <p:cNvSpPr txBox="1">
            <a:spLocks noChangeArrowheads="1"/>
          </p:cNvSpPr>
          <p:nvPr/>
        </p:nvSpPr>
        <p:spPr bwMode="auto">
          <a:xfrm>
            <a:off x="395682" y="4454900"/>
            <a:ext cx="117151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PM2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Box 5"/>
          <p:cNvSpPr txBox="1">
            <a:spLocks noChangeArrowheads="1"/>
          </p:cNvSpPr>
          <p:nvPr/>
        </p:nvSpPr>
        <p:spPr bwMode="auto">
          <a:xfrm>
            <a:off x="571903" y="5069142"/>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 name="Text Box 5"/>
          <p:cNvSpPr txBox="1">
            <a:spLocks noChangeArrowheads="1"/>
          </p:cNvSpPr>
          <p:nvPr/>
        </p:nvSpPr>
        <p:spPr bwMode="auto">
          <a:xfrm>
            <a:off x="527035" y="5415607"/>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2" name="Text Box 5"/>
          <p:cNvSpPr txBox="1">
            <a:spLocks noChangeArrowheads="1"/>
          </p:cNvSpPr>
          <p:nvPr/>
        </p:nvSpPr>
        <p:spPr bwMode="auto">
          <a:xfrm>
            <a:off x="459603" y="6066091"/>
            <a:ext cx="3351541" cy="507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5"/>
          <p:cNvSpPr txBox="1">
            <a:spLocks noChangeArrowheads="1"/>
          </p:cNvSpPr>
          <p:nvPr/>
        </p:nvSpPr>
        <p:spPr bwMode="auto">
          <a:xfrm>
            <a:off x="2593245" y="6074119"/>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4" name="Text Box 5"/>
          <p:cNvSpPr txBox="1">
            <a:spLocks noChangeArrowheads="1"/>
          </p:cNvSpPr>
          <p:nvPr/>
        </p:nvSpPr>
        <p:spPr bwMode="auto">
          <a:xfrm>
            <a:off x="1440356" y="4070852"/>
            <a:ext cx="226474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 Box 5"/>
          <p:cNvSpPr txBox="1">
            <a:spLocks noChangeArrowheads="1"/>
          </p:cNvSpPr>
          <p:nvPr/>
        </p:nvSpPr>
        <p:spPr bwMode="auto">
          <a:xfrm>
            <a:off x="1440356" y="4454900"/>
            <a:ext cx="204781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12 = 48</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 Box 5"/>
          <p:cNvSpPr txBox="1">
            <a:spLocks noChangeArrowheads="1"/>
          </p:cNvSpPr>
          <p:nvPr/>
        </p:nvSpPr>
        <p:spPr bwMode="auto">
          <a:xfrm>
            <a:off x="1440356" y="5087737"/>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Text Box 5"/>
          <p:cNvSpPr txBox="1">
            <a:spLocks noChangeArrowheads="1"/>
          </p:cNvSpPr>
          <p:nvPr/>
        </p:nvSpPr>
        <p:spPr bwMode="auto">
          <a:xfrm>
            <a:off x="1440356" y="4757232"/>
            <a:ext cx="204781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10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12 = 120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Text Box 5"/>
          <p:cNvSpPr txBox="1">
            <a:spLocks noChangeArrowheads="1"/>
          </p:cNvSpPr>
          <p:nvPr/>
        </p:nvSpPr>
        <p:spPr bwMode="auto">
          <a:xfrm>
            <a:off x="1440356" y="5415607"/>
            <a:ext cx="125079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19 000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Text Box 5"/>
          <p:cNvSpPr txBox="1">
            <a:spLocks noChangeArrowheads="1"/>
          </p:cNvSpPr>
          <p:nvPr/>
        </p:nvSpPr>
        <p:spPr bwMode="auto">
          <a:xfrm>
            <a:off x="3600912" y="6084583"/>
            <a:ext cx="75994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 name="Text Box 5"/>
          <p:cNvSpPr txBox="1">
            <a:spLocks noChangeArrowheads="1"/>
          </p:cNvSpPr>
          <p:nvPr/>
        </p:nvSpPr>
        <p:spPr bwMode="auto">
          <a:xfrm>
            <a:off x="1440356" y="6066091"/>
            <a:ext cx="75994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Text Box 5"/>
          <p:cNvSpPr txBox="1">
            <a:spLocks noChangeArrowheads="1"/>
          </p:cNvSpPr>
          <p:nvPr/>
        </p:nvSpPr>
        <p:spPr bwMode="auto">
          <a:xfrm>
            <a:off x="4886955" y="6025540"/>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F1</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 Box 5"/>
          <p:cNvSpPr txBox="1">
            <a:spLocks noChangeArrowheads="1"/>
          </p:cNvSpPr>
          <p:nvPr/>
        </p:nvSpPr>
        <p:spPr bwMode="auto">
          <a:xfrm>
            <a:off x="5559764" y="6025540"/>
            <a:ext cx="820218"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BAL</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 name="Text Box 5"/>
          <p:cNvSpPr txBox="1">
            <a:spLocks noChangeArrowheads="1"/>
          </p:cNvSpPr>
          <p:nvPr/>
        </p:nvSpPr>
        <p:spPr bwMode="auto">
          <a:xfrm>
            <a:off x="323336" y="5744863"/>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4" name="Text Box 5"/>
          <p:cNvSpPr txBox="1">
            <a:spLocks noChangeArrowheads="1"/>
          </p:cNvSpPr>
          <p:nvPr/>
        </p:nvSpPr>
        <p:spPr bwMode="auto">
          <a:xfrm>
            <a:off x="1432107" y="5744863"/>
            <a:ext cx="2056063"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-201.524479</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hlinkClick r:id="rId2"/>
            <a:extLst>
              <a:ext uri="{FF2B5EF4-FFF2-40B4-BE49-F238E27FC236}">
                <a16:creationId xmlns:a16="http://schemas.microsoft.com/office/drawing/2014/main" id="{E17E0E04-F79A-48DA-9C15-C55CB199F4EA}"/>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2"/>
            <a:extLst>
              <a:ext uri="{FF2B5EF4-FFF2-40B4-BE49-F238E27FC236}">
                <a16:creationId xmlns:a16="http://schemas.microsoft.com/office/drawing/2014/main" id="{DDFB887F-D28C-48A3-A4C2-4A4FA4ED249A}"/>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39987CD9-8915-42F2-9FC3-9FB51F759F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120" y="2926080"/>
            <a:ext cx="2185282" cy="3794760"/>
          </a:xfrm>
          <a:prstGeom prst="rect">
            <a:avLst/>
          </a:prstGeom>
        </p:spPr>
      </p:pic>
    </p:spTree>
    <p:extLst>
      <p:ext uri="{BB962C8B-B14F-4D97-AF65-F5344CB8AC3E}">
        <p14:creationId xmlns:p14="http://schemas.microsoft.com/office/powerpoint/2010/main" val="248780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516" y="4812512"/>
            <a:ext cx="813160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 How much interest is paid over the life of the loan?</a:t>
            </a:r>
          </a:p>
        </p:txBody>
      </p:sp>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5" name="Rectangle 4"/>
          <p:cNvSpPr/>
          <p:nvPr/>
        </p:nvSpPr>
        <p:spPr>
          <a:xfrm>
            <a:off x="417893" y="4047860"/>
            <a:ext cx="55146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(b) What are the monthly payments? </a:t>
            </a:r>
          </a:p>
        </p:txBody>
      </p:sp>
      <p:sp>
        <p:nvSpPr>
          <p:cNvPr id="6" name="Rectangle 5"/>
          <p:cNvSpPr/>
          <p:nvPr/>
        </p:nvSpPr>
        <p:spPr>
          <a:xfrm>
            <a:off x="429943" y="4417192"/>
            <a:ext cx="58256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 What is the balance after 4 years? </a:t>
            </a:r>
          </a:p>
        </p:txBody>
      </p:sp>
      <p:sp>
        <p:nvSpPr>
          <p:cNvPr id="7" name="Rectangle 6"/>
          <p:cNvSpPr/>
          <p:nvPr/>
        </p:nvSpPr>
        <p:spPr>
          <a:xfrm>
            <a:off x="437891" y="3271364"/>
            <a:ext cx="8124854" cy="830997"/>
          </a:xfrm>
          <a:prstGeom prst="rect">
            <a:avLst/>
          </a:prstGeom>
        </p:spPr>
        <p:txBody>
          <a:bodyPr wrap="square">
            <a:spAutoFit/>
          </a:bodyPr>
          <a:lstStyle/>
          <a:p>
            <a:pPr marL="465138" marR="0" lvl="0" indent="-465138"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(a) What is the total amount of payments over the life of the loan? </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 name="Rectangle 9"/>
          <p:cNvSpPr/>
          <p:nvPr/>
        </p:nvSpPr>
        <p:spPr>
          <a:xfrm>
            <a:off x="3050184" y="3640696"/>
            <a:ext cx="213391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a:ea typeface="+mn-ea"/>
                <a:cs typeface="+mn-cs"/>
                <a:sym typeface="Symbol" panose="05050102010706020507" pitchFamily="18" charset="2"/>
              </a:rPr>
              <a:t>120 payments</a:t>
            </a:r>
            <a:endParaRPr kumimoji="0" lang="en-GB" sz="2400" b="0" i="0" u="none" strike="noStrike" kern="1200" cap="none" spc="0" normalizeH="0" baseline="0" noProof="0" dirty="0">
              <a:ln>
                <a:noFill/>
              </a:ln>
              <a:solidFill>
                <a:srgbClr val="FF0000"/>
              </a:solidFill>
              <a:effectLst/>
              <a:uLnTx/>
              <a:uFillTx/>
              <a:latin typeface="Comic Sans MS"/>
              <a:ea typeface="+mn-ea"/>
              <a:cs typeface="+mn-cs"/>
            </a:endParaRPr>
          </a:p>
        </p:txBody>
      </p:sp>
      <p:sp>
        <p:nvSpPr>
          <p:cNvPr id="11" name="Text Box 5"/>
          <p:cNvSpPr txBox="1">
            <a:spLocks noChangeArrowheads="1"/>
          </p:cNvSpPr>
          <p:nvPr/>
        </p:nvSpPr>
        <p:spPr bwMode="auto">
          <a:xfrm>
            <a:off x="5737159" y="4047860"/>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a:ea typeface="+mn-ea"/>
                <a:cs typeface="+mn-cs"/>
              </a:rPr>
              <a:t>$201.52</a:t>
            </a:r>
            <a:endParaRPr kumimoji="0" lang="en-GB" sz="2400" b="1"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ext Box 5"/>
          <p:cNvSpPr txBox="1">
            <a:spLocks noChangeArrowheads="1"/>
          </p:cNvSpPr>
          <p:nvPr/>
        </p:nvSpPr>
        <p:spPr bwMode="auto">
          <a:xfrm>
            <a:off x="5856391" y="4405348"/>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a:ea typeface="+mn-ea"/>
                <a:cs typeface="+mn-cs"/>
              </a:rPr>
              <a:t>$12 513.21</a:t>
            </a:r>
            <a:endParaRPr kumimoji="0" lang="en-GB" sz="2400" b="1"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a:hlinkClick r:id="rId2"/>
            <a:extLst>
              <a:ext uri="{FF2B5EF4-FFF2-40B4-BE49-F238E27FC236}">
                <a16:creationId xmlns:a16="http://schemas.microsoft.com/office/drawing/2014/main" id="{F4831FCD-A04E-43A9-9C9D-B5B672D9B532}"/>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2"/>
            <a:extLst>
              <a:ext uri="{FF2B5EF4-FFF2-40B4-BE49-F238E27FC236}">
                <a16:creationId xmlns:a16="http://schemas.microsoft.com/office/drawing/2014/main" id="{E683F11F-E21F-476A-A74C-8F32DD0B89F0}"/>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9675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2" name="Rectangle 11"/>
          <p:cNvSpPr/>
          <p:nvPr/>
        </p:nvSpPr>
        <p:spPr>
          <a:xfrm>
            <a:off x="855843" y="4949516"/>
            <a:ext cx="17852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S</a:t>
            </a:r>
            <a:r>
              <a:rPr kumimoji="0" lang="en-GB" sz="2400" b="0" i="0" u="none" strike="noStrike" kern="1200" cap="none" spc="0" normalizeH="0" baseline="0" noProof="0" dirty="0">
                <a:ln>
                  <a:noFill/>
                </a:ln>
                <a:solidFill>
                  <a:prstClr val="black"/>
                </a:solidFill>
                <a:effectLst/>
                <a:uLnTx/>
                <a:uFillTx/>
                <a:latin typeface="Comic Sans MS"/>
                <a:ea typeface="+mn-ea"/>
                <a:cs typeface="+mn-cs"/>
              </a:rPr>
              <a:t> INT</a:t>
            </a:r>
          </a:p>
        </p:txBody>
      </p:sp>
      <p:sp>
        <p:nvSpPr>
          <p:cNvPr id="13" name="Rectangle 12"/>
          <p:cNvSpPr/>
          <p:nvPr/>
        </p:nvSpPr>
        <p:spPr>
          <a:xfrm>
            <a:off x="375429" y="4076497"/>
            <a:ext cx="2263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Using the GDC</a:t>
            </a:r>
          </a:p>
        </p:txBody>
      </p:sp>
      <p:sp>
        <p:nvSpPr>
          <p:cNvPr id="14" name="Text Box 5"/>
          <p:cNvSpPr txBox="1">
            <a:spLocks noChangeArrowheads="1"/>
          </p:cNvSpPr>
          <p:nvPr/>
        </p:nvSpPr>
        <p:spPr bwMode="auto">
          <a:xfrm>
            <a:off x="377461" y="4954289"/>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Box 5"/>
          <p:cNvSpPr txBox="1">
            <a:spLocks noChangeArrowheads="1"/>
          </p:cNvSpPr>
          <p:nvPr/>
        </p:nvSpPr>
        <p:spPr bwMode="auto">
          <a:xfrm>
            <a:off x="2692009" y="4081647"/>
            <a:ext cx="1061143"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EXIT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p:cNvSpPr/>
          <p:nvPr/>
        </p:nvSpPr>
        <p:spPr>
          <a:xfrm>
            <a:off x="323336" y="3255357"/>
            <a:ext cx="632435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 How much interest is paid over the life of the loan?</a:t>
            </a:r>
          </a:p>
        </p:txBody>
      </p:sp>
      <p:sp>
        <p:nvSpPr>
          <p:cNvPr id="19" name="Text Box 5"/>
          <p:cNvSpPr txBox="1">
            <a:spLocks noChangeArrowheads="1"/>
          </p:cNvSpPr>
          <p:nvPr/>
        </p:nvSpPr>
        <p:spPr bwMode="auto">
          <a:xfrm>
            <a:off x="395682" y="4454900"/>
            <a:ext cx="117151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PM2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Box 5"/>
          <p:cNvSpPr txBox="1">
            <a:spLocks noChangeArrowheads="1"/>
          </p:cNvSpPr>
          <p:nvPr/>
        </p:nvSpPr>
        <p:spPr bwMode="auto">
          <a:xfrm>
            <a:off x="1440356" y="4454900"/>
            <a:ext cx="204781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hlinkClick r:id="rId2"/>
            <a:extLst>
              <a:ext uri="{FF2B5EF4-FFF2-40B4-BE49-F238E27FC236}">
                <a16:creationId xmlns:a16="http://schemas.microsoft.com/office/drawing/2014/main" id="{6108DC1D-0F89-4A8A-822D-02CF02580E35}"/>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84EBFDA5-B8AE-4CC3-8445-BB8A2086F128}"/>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E06EAD2-4F8B-48D0-BEFD-D77E76003D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120" y="2926080"/>
            <a:ext cx="2196235" cy="3794760"/>
          </a:xfrm>
          <a:prstGeom prst="rect">
            <a:avLst/>
          </a:prstGeom>
        </p:spPr>
      </p:pic>
    </p:spTree>
    <p:extLst>
      <p:ext uri="{BB962C8B-B14F-4D97-AF65-F5344CB8AC3E}">
        <p14:creationId xmlns:p14="http://schemas.microsoft.com/office/powerpoint/2010/main" val="151946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105" name="Text Box 9"/>
          <p:cNvSpPr txBox="1">
            <a:spLocks noChangeArrowheads="1"/>
          </p:cNvSpPr>
          <p:nvPr/>
        </p:nvSpPr>
        <p:spPr bwMode="auto">
          <a:xfrm>
            <a:off x="380342" y="1054776"/>
            <a:ext cx="8550274" cy="83099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Amortization is a repayment of a loan in equal periodic payments.</a:t>
            </a:r>
          </a:p>
        </p:txBody>
      </p:sp>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9" name="Text Box 5"/>
          <p:cNvSpPr txBox="1">
            <a:spLocks noChangeArrowheads="1"/>
          </p:cNvSpPr>
          <p:nvPr/>
        </p:nvSpPr>
        <p:spPr bwMode="auto">
          <a:xfrm>
            <a:off x="925989" y="2866220"/>
            <a:ext cx="7463860" cy="461665"/>
          </a:xfrm>
          <a:prstGeom prst="rect">
            <a:avLst/>
          </a:prstGeom>
          <a:noFill/>
          <a:ln w="9525">
            <a:noFill/>
            <a:miter lim="800000"/>
            <a:headEnd/>
            <a:tailEnd/>
          </a:ln>
          <a:effec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periodic payments are of equal size.</a:t>
            </a:r>
            <a:endParaRPr kumimoji="0" lang="en-GB" sz="2400" b="1" i="0" u="none" strike="noStrike" kern="1200" cap="none" spc="0" normalizeH="0" baseline="0" noProof="0" dirty="0">
              <a:ln>
                <a:noFill/>
              </a:ln>
              <a:solidFill>
                <a:srgbClr val="FF6600"/>
              </a:solidFill>
              <a:effectLst/>
              <a:uLnTx/>
              <a:uFillTx/>
              <a:latin typeface="Comic Sans MS"/>
              <a:ea typeface="+mn-ea"/>
              <a:cs typeface="+mn-cs"/>
            </a:endParaRPr>
          </a:p>
        </p:txBody>
      </p:sp>
      <p:sp>
        <p:nvSpPr>
          <p:cNvPr id="22" name="Text Box 5"/>
          <p:cNvSpPr txBox="1">
            <a:spLocks noChangeArrowheads="1"/>
          </p:cNvSpPr>
          <p:nvPr/>
        </p:nvSpPr>
        <p:spPr bwMode="auto">
          <a:xfrm>
            <a:off x="925989" y="2215119"/>
            <a:ext cx="7560840" cy="461665"/>
          </a:xfrm>
          <a:prstGeom prst="rect">
            <a:avLst/>
          </a:prstGeom>
          <a:noFill/>
          <a:ln w="9525">
            <a:noFill/>
            <a:miter lim="800000"/>
            <a:headEnd/>
            <a:tailEnd/>
          </a:ln>
          <a:effec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payments are made at fixed time intervals. </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5"/>
          <p:cNvSpPr txBox="1">
            <a:spLocks noChangeArrowheads="1"/>
          </p:cNvSpPr>
          <p:nvPr/>
        </p:nvSpPr>
        <p:spPr bwMode="auto">
          <a:xfrm>
            <a:off x="921660" y="3402274"/>
            <a:ext cx="7839595" cy="830997"/>
          </a:xfrm>
          <a:prstGeom prst="rect">
            <a:avLst/>
          </a:prstGeom>
          <a:noFill/>
          <a:ln w="9525">
            <a:noFill/>
            <a:miter lim="800000"/>
            <a:headEnd/>
            <a:tailEnd/>
          </a:ln>
          <a:effec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payments are made at the end of the compounding period. </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 name="Rectangle 1"/>
          <p:cNvSpPr/>
          <p:nvPr/>
        </p:nvSpPr>
        <p:spPr>
          <a:xfrm>
            <a:off x="924591" y="5228608"/>
            <a:ext cx="8219409" cy="120032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future value FV of the payments must equal the future value of investing the principal PV in an account with the same interest rate and compounding. </a:t>
            </a:r>
          </a:p>
        </p:txBody>
      </p:sp>
      <p:sp>
        <p:nvSpPr>
          <p:cNvPr id="3" name="Rectangle 2"/>
          <p:cNvSpPr/>
          <p:nvPr/>
        </p:nvSpPr>
        <p:spPr>
          <a:xfrm>
            <a:off x="921660" y="4307660"/>
            <a:ext cx="7657190" cy="830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payment is large enough to cover periodic interest and reduce some of the balance. </a:t>
            </a:r>
          </a:p>
        </p:txBody>
      </p:sp>
      <p:sp>
        <p:nvSpPr>
          <p:cNvPr id="4" name="Rectangle 3">
            <a:hlinkClick r:id="rId3"/>
            <a:extLst>
              <a:ext uri="{FF2B5EF4-FFF2-40B4-BE49-F238E27FC236}">
                <a16:creationId xmlns:a16="http://schemas.microsoft.com/office/drawing/2014/main" id="{90D4DE06-1084-4F90-9987-260713029924}"/>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extLst>
              <a:ext uri="{FF2B5EF4-FFF2-40B4-BE49-F238E27FC236}">
                <a16:creationId xmlns:a16="http://schemas.microsoft.com/office/drawing/2014/main" id="{AC089CE4-BD61-41DC-8223-0D7FC4959C5E}"/>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28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5" grpId="0"/>
      <p:bldP spid="19" grpId="0"/>
      <p:bldP spid="22" grpId="0"/>
      <p:bldP spid="23"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2" name="Rectangle 11"/>
          <p:cNvSpPr/>
          <p:nvPr/>
        </p:nvSpPr>
        <p:spPr>
          <a:xfrm>
            <a:off x="855843" y="4949516"/>
            <a:ext cx="17852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S</a:t>
            </a:r>
            <a:r>
              <a:rPr kumimoji="0" lang="en-GB" sz="2400" b="0" i="0" u="none" strike="noStrike" kern="1200" cap="none" spc="0" normalizeH="0" baseline="0" noProof="0" dirty="0">
                <a:ln>
                  <a:noFill/>
                </a:ln>
                <a:solidFill>
                  <a:prstClr val="black"/>
                </a:solidFill>
                <a:effectLst/>
                <a:uLnTx/>
                <a:uFillTx/>
                <a:latin typeface="Comic Sans MS"/>
                <a:ea typeface="+mn-ea"/>
                <a:cs typeface="+mn-cs"/>
              </a:rPr>
              <a:t> INT</a:t>
            </a:r>
          </a:p>
        </p:txBody>
      </p:sp>
      <p:sp>
        <p:nvSpPr>
          <p:cNvPr id="13" name="Rectangle 12"/>
          <p:cNvSpPr/>
          <p:nvPr/>
        </p:nvSpPr>
        <p:spPr>
          <a:xfrm>
            <a:off x="415353" y="4046158"/>
            <a:ext cx="2263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Using the GDC</a:t>
            </a:r>
          </a:p>
        </p:txBody>
      </p:sp>
      <p:sp>
        <p:nvSpPr>
          <p:cNvPr id="14" name="Text Box 5"/>
          <p:cNvSpPr txBox="1">
            <a:spLocks noChangeArrowheads="1"/>
          </p:cNvSpPr>
          <p:nvPr/>
        </p:nvSpPr>
        <p:spPr bwMode="auto">
          <a:xfrm>
            <a:off x="377461" y="4954289"/>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Box 5"/>
          <p:cNvSpPr txBox="1">
            <a:spLocks noChangeArrowheads="1"/>
          </p:cNvSpPr>
          <p:nvPr/>
        </p:nvSpPr>
        <p:spPr bwMode="auto">
          <a:xfrm>
            <a:off x="2731933" y="4051308"/>
            <a:ext cx="1061143"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EXIT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16"/>
          <p:cNvSpPr/>
          <p:nvPr/>
        </p:nvSpPr>
        <p:spPr>
          <a:xfrm>
            <a:off x="323336" y="3255357"/>
            <a:ext cx="632435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 How much interest is paid over the life of the loan?</a:t>
            </a:r>
          </a:p>
        </p:txBody>
      </p:sp>
      <p:sp>
        <p:nvSpPr>
          <p:cNvPr id="19" name="Text Box 5"/>
          <p:cNvSpPr txBox="1">
            <a:spLocks noChangeArrowheads="1"/>
          </p:cNvSpPr>
          <p:nvPr/>
        </p:nvSpPr>
        <p:spPr bwMode="auto">
          <a:xfrm>
            <a:off x="395682" y="4454900"/>
            <a:ext cx="117151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PM2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 Box 5"/>
          <p:cNvSpPr txBox="1">
            <a:spLocks noChangeArrowheads="1"/>
          </p:cNvSpPr>
          <p:nvPr/>
        </p:nvSpPr>
        <p:spPr bwMode="auto">
          <a:xfrm>
            <a:off x="1440356" y="4454900"/>
            <a:ext cx="204781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 Box 5"/>
          <p:cNvSpPr txBox="1">
            <a:spLocks noChangeArrowheads="1"/>
          </p:cNvSpPr>
          <p:nvPr/>
        </p:nvSpPr>
        <p:spPr bwMode="auto">
          <a:xfrm>
            <a:off x="673277" y="5478087"/>
            <a:ext cx="196776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5 182.94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hlinkClick r:id="rId2"/>
            <a:extLst>
              <a:ext uri="{FF2B5EF4-FFF2-40B4-BE49-F238E27FC236}">
                <a16:creationId xmlns:a16="http://schemas.microsoft.com/office/drawing/2014/main" id="{E6BB2557-4982-4E3C-94E0-E4B7546359AE}"/>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2"/>
            <a:extLst>
              <a:ext uri="{FF2B5EF4-FFF2-40B4-BE49-F238E27FC236}">
                <a16:creationId xmlns:a16="http://schemas.microsoft.com/office/drawing/2014/main" id="{F05B2A81-672D-4553-8B99-8BFAE896DF19}"/>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536A867-0911-484C-A388-68B593DDA4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120" y="2926080"/>
            <a:ext cx="2196235" cy="3794760"/>
          </a:xfrm>
          <a:prstGeom prst="rect">
            <a:avLst/>
          </a:prstGeom>
        </p:spPr>
      </p:pic>
    </p:spTree>
    <p:extLst>
      <p:ext uri="{BB962C8B-B14F-4D97-AF65-F5344CB8AC3E}">
        <p14:creationId xmlns:p14="http://schemas.microsoft.com/office/powerpoint/2010/main" val="310236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516" y="4812512"/>
            <a:ext cx="813160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 How much interest is paid over the life of the loan?</a:t>
            </a:r>
          </a:p>
        </p:txBody>
      </p:sp>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5" name="Rectangle 4"/>
          <p:cNvSpPr/>
          <p:nvPr/>
        </p:nvSpPr>
        <p:spPr>
          <a:xfrm>
            <a:off x="417893" y="4047860"/>
            <a:ext cx="55146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(b) What are the monthly payments? </a:t>
            </a:r>
          </a:p>
        </p:txBody>
      </p:sp>
      <p:sp>
        <p:nvSpPr>
          <p:cNvPr id="6" name="Rectangle 5"/>
          <p:cNvSpPr/>
          <p:nvPr/>
        </p:nvSpPr>
        <p:spPr>
          <a:xfrm>
            <a:off x="429943" y="4417192"/>
            <a:ext cx="58256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 What is the balance after 4 years? </a:t>
            </a:r>
          </a:p>
        </p:txBody>
      </p:sp>
      <p:sp>
        <p:nvSpPr>
          <p:cNvPr id="7" name="Rectangle 6"/>
          <p:cNvSpPr/>
          <p:nvPr/>
        </p:nvSpPr>
        <p:spPr>
          <a:xfrm>
            <a:off x="437891" y="3271364"/>
            <a:ext cx="8124854" cy="830997"/>
          </a:xfrm>
          <a:prstGeom prst="rect">
            <a:avLst/>
          </a:prstGeom>
        </p:spPr>
        <p:txBody>
          <a:bodyPr wrap="square">
            <a:spAutoFit/>
          </a:bodyPr>
          <a:lstStyle/>
          <a:p>
            <a:pPr marL="465138" marR="0" lvl="0" indent="-465138"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(a) What is the total amount of payments over the life of the loan? </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 name="Rectangle 9"/>
          <p:cNvSpPr/>
          <p:nvPr/>
        </p:nvSpPr>
        <p:spPr>
          <a:xfrm>
            <a:off x="3050184" y="3640696"/>
            <a:ext cx="213391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a:ea typeface="+mn-ea"/>
                <a:cs typeface="+mn-cs"/>
                <a:sym typeface="Symbol" panose="05050102010706020507" pitchFamily="18" charset="2"/>
              </a:rPr>
              <a:t>120 payments</a:t>
            </a:r>
            <a:endParaRPr kumimoji="0" lang="en-GB" sz="2400" b="0" i="0" u="none" strike="noStrike" kern="1200" cap="none" spc="0" normalizeH="0" baseline="0" noProof="0" dirty="0">
              <a:ln>
                <a:noFill/>
              </a:ln>
              <a:solidFill>
                <a:srgbClr val="FF0000"/>
              </a:solidFill>
              <a:effectLst/>
              <a:uLnTx/>
              <a:uFillTx/>
              <a:latin typeface="Comic Sans MS"/>
              <a:ea typeface="+mn-ea"/>
              <a:cs typeface="+mn-cs"/>
            </a:endParaRPr>
          </a:p>
        </p:txBody>
      </p:sp>
      <p:sp>
        <p:nvSpPr>
          <p:cNvPr id="11" name="Text Box 5"/>
          <p:cNvSpPr txBox="1">
            <a:spLocks noChangeArrowheads="1"/>
          </p:cNvSpPr>
          <p:nvPr/>
        </p:nvSpPr>
        <p:spPr bwMode="auto">
          <a:xfrm>
            <a:off x="5737159" y="4047860"/>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a:ea typeface="+mn-ea"/>
                <a:cs typeface="+mn-cs"/>
              </a:rPr>
              <a:t>$201.52</a:t>
            </a:r>
            <a:endParaRPr kumimoji="0" lang="en-GB" sz="2400" b="1"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ext Box 5"/>
          <p:cNvSpPr txBox="1">
            <a:spLocks noChangeArrowheads="1"/>
          </p:cNvSpPr>
          <p:nvPr/>
        </p:nvSpPr>
        <p:spPr bwMode="auto">
          <a:xfrm>
            <a:off x="5856391" y="4405348"/>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a:ea typeface="+mn-ea"/>
                <a:cs typeface="+mn-cs"/>
              </a:rPr>
              <a:t>$12 513.21</a:t>
            </a:r>
            <a:endParaRPr kumimoji="0" lang="en-GB" sz="2400" b="1"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Text Box 5"/>
          <p:cNvSpPr txBox="1">
            <a:spLocks noChangeArrowheads="1"/>
          </p:cNvSpPr>
          <p:nvPr/>
        </p:nvSpPr>
        <p:spPr bwMode="auto">
          <a:xfrm>
            <a:off x="5704930" y="5233839"/>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a:ea typeface="+mn-ea"/>
                <a:cs typeface="+mn-cs"/>
              </a:rPr>
              <a:t>$5 182.94</a:t>
            </a:r>
            <a:endParaRPr kumimoji="0" lang="en-GB" sz="2400" b="1"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a:hlinkClick r:id="rId2"/>
            <a:extLst>
              <a:ext uri="{FF2B5EF4-FFF2-40B4-BE49-F238E27FC236}">
                <a16:creationId xmlns:a16="http://schemas.microsoft.com/office/drawing/2014/main" id="{36BE8CD7-8C93-4609-9D9A-90FC8F340F52}"/>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2"/>
            <a:extLst>
              <a:ext uri="{FF2B5EF4-FFF2-40B4-BE49-F238E27FC236}">
                <a16:creationId xmlns:a16="http://schemas.microsoft.com/office/drawing/2014/main" id="{FD454257-77CB-4211-9259-78B13887BA16}"/>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0596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676400"/>
            <a:ext cx="7848600" cy="1295400"/>
          </a:xfrm>
        </p:spPr>
        <p:txBody>
          <a:bodyPr/>
          <a:lstStyle/>
          <a:p>
            <a:r>
              <a:rPr lang="en-GB" dirty="0"/>
              <a:t>Annuities using technology</a:t>
            </a:r>
            <a:endParaRPr lang="en-US" dirty="0"/>
          </a:p>
        </p:txBody>
      </p:sp>
      <p:sp>
        <p:nvSpPr>
          <p:cNvPr id="4" name="Subtitle 4"/>
          <p:cNvSpPr>
            <a:spLocks noGrp="1"/>
          </p:cNvSpPr>
          <p:nvPr>
            <p:ph type="subTitle" idx="1"/>
          </p:nvPr>
        </p:nvSpPr>
        <p:spPr>
          <a:xfrm>
            <a:off x="990600" y="3200400"/>
            <a:ext cx="7315200" cy="1600200"/>
          </a:xfrm>
        </p:spPr>
        <p:txBody>
          <a:bodyPr>
            <a:normAutofit/>
          </a:bodyPr>
          <a:lstStyle/>
          <a:p>
            <a:pPr marL="633413" indent="-633413"/>
            <a:r>
              <a:rPr lang="en-US" sz="2800" dirty="0"/>
              <a:t>LO: Use the Graphic Display Calculator to calculate annuities.</a:t>
            </a:r>
            <a:endParaRPr lang="en-GB" sz="2800" dirty="0"/>
          </a:p>
          <a:p>
            <a:pPr marL="633413" indent="-633413" algn="l"/>
            <a:endParaRPr lang="en-GB" dirty="0"/>
          </a:p>
        </p:txBody>
      </p:sp>
      <p:sp>
        <p:nvSpPr>
          <p:cNvPr id="2" name="Rectangle 1">
            <a:hlinkClick r:id="rId2"/>
            <a:extLst>
              <a:ext uri="{FF2B5EF4-FFF2-40B4-BE49-F238E27FC236}">
                <a16:creationId xmlns:a16="http://schemas.microsoft.com/office/drawing/2014/main" id="{FF375926-2E4A-4946-9CC9-D74E5F84B4BE}"/>
              </a:ext>
            </a:extLst>
          </p:cNvPr>
          <p:cNvSpPr/>
          <p:nvPr/>
        </p:nvSpPr>
        <p:spPr>
          <a:xfrm>
            <a:off x="8077200" y="6142894"/>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EDC15DE1-D4B6-4438-82C0-FCC60B3206BC}"/>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ate Placeholder 4">
            <a:extLst>
              <a:ext uri="{FF2B5EF4-FFF2-40B4-BE49-F238E27FC236}">
                <a16:creationId xmlns:a16="http://schemas.microsoft.com/office/drawing/2014/main" id="{C7A85F94-C5F8-4FFE-B12D-A9A4B360A642}"/>
              </a:ext>
            </a:extLst>
          </p:cNvPr>
          <p:cNvSpPr>
            <a:spLocks noGrp="1"/>
          </p:cNvSpPr>
          <p:nvPr>
            <p:ph type="dt" sz="half" idx="10"/>
          </p:nvPr>
        </p:nvSpPr>
        <p:spPr/>
        <p:txBody>
          <a:bodyPr/>
          <a:lstStyle/>
          <a:p>
            <a:fld id="{A1E150C3-1B9D-418F-8C63-D4E911079C0C}" type="datetime3">
              <a:rPr lang="en-US" smtClean="0"/>
              <a:t>11 August 2023</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105" name="Text Box 9"/>
          <p:cNvSpPr txBox="1">
            <a:spLocks noChangeArrowheads="1"/>
          </p:cNvSpPr>
          <p:nvPr/>
        </p:nvSpPr>
        <p:spPr bwMode="auto">
          <a:xfrm>
            <a:off x="380342" y="1054776"/>
            <a:ext cx="8550274" cy="83099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An annuity is a savings account in which money is deposited at regular intervals, rather than one large lump-sum</a:t>
            </a:r>
          </a:p>
        </p:txBody>
      </p:sp>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9" name="Text Box 5"/>
          <p:cNvSpPr txBox="1">
            <a:spLocks noChangeArrowheads="1"/>
          </p:cNvSpPr>
          <p:nvPr/>
        </p:nvSpPr>
        <p:spPr bwMode="auto">
          <a:xfrm>
            <a:off x="925989" y="2866220"/>
            <a:ext cx="7463860" cy="461665"/>
          </a:xfrm>
          <a:prstGeom prst="rect">
            <a:avLst/>
          </a:prstGeom>
          <a:noFill/>
          <a:ln w="9525">
            <a:noFill/>
            <a:miter lim="800000"/>
            <a:headEnd/>
            <a:tailEnd/>
          </a:ln>
          <a:effec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periodic payments are of equal size.</a:t>
            </a:r>
            <a:endParaRPr kumimoji="0" lang="en-GB" sz="2400" b="1" i="0" u="none" strike="noStrike" kern="1200" cap="none" spc="0" normalizeH="0" baseline="0" noProof="0" dirty="0">
              <a:ln>
                <a:noFill/>
              </a:ln>
              <a:solidFill>
                <a:srgbClr val="FF6600"/>
              </a:solidFill>
              <a:effectLst/>
              <a:uLnTx/>
              <a:uFillTx/>
              <a:latin typeface="Comic Sans MS"/>
              <a:ea typeface="+mn-ea"/>
              <a:cs typeface="+mn-cs"/>
            </a:endParaRPr>
          </a:p>
        </p:txBody>
      </p:sp>
      <p:sp>
        <p:nvSpPr>
          <p:cNvPr id="22" name="Text Box 5"/>
          <p:cNvSpPr txBox="1">
            <a:spLocks noChangeArrowheads="1"/>
          </p:cNvSpPr>
          <p:nvPr/>
        </p:nvSpPr>
        <p:spPr bwMode="auto">
          <a:xfrm>
            <a:off x="925989" y="2215119"/>
            <a:ext cx="7560840" cy="461665"/>
          </a:xfrm>
          <a:prstGeom prst="rect">
            <a:avLst/>
          </a:prstGeom>
          <a:noFill/>
          <a:ln w="9525">
            <a:noFill/>
            <a:miter lim="800000"/>
            <a:headEnd/>
            <a:tailEnd/>
          </a:ln>
          <a:effec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payments are made at fixed time intervals. </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5"/>
          <p:cNvSpPr txBox="1">
            <a:spLocks noChangeArrowheads="1"/>
          </p:cNvSpPr>
          <p:nvPr/>
        </p:nvSpPr>
        <p:spPr bwMode="auto">
          <a:xfrm>
            <a:off x="926667" y="3655083"/>
            <a:ext cx="7839595" cy="461665"/>
          </a:xfrm>
          <a:prstGeom prst="rect">
            <a:avLst/>
          </a:prstGeom>
          <a:noFill/>
          <a:ln w="9525">
            <a:noFill/>
            <a:miter lim="800000"/>
            <a:headEnd/>
            <a:tailEnd/>
          </a:ln>
          <a:effec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payments are made at the end of the interval. </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 name="Text Box 5"/>
          <p:cNvSpPr txBox="1">
            <a:spLocks noChangeArrowheads="1"/>
          </p:cNvSpPr>
          <p:nvPr/>
        </p:nvSpPr>
        <p:spPr bwMode="auto">
          <a:xfrm>
            <a:off x="899592" y="4332813"/>
            <a:ext cx="7839595" cy="461665"/>
          </a:xfrm>
          <a:prstGeom prst="rect">
            <a:avLst/>
          </a:prstGeom>
          <a:noFill/>
          <a:ln w="9525">
            <a:noFill/>
            <a:miter lim="800000"/>
            <a:headEnd/>
            <a:tailEnd/>
          </a:ln>
          <a:effec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interest is paid at the end of the interval. </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 name="Rectangle 1">
            <a:hlinkClick r:id="rId3"/>
            <a:extLst>
              <a:ext uri="{FF2B5EF4-FFF2-40B4-BE49-F238E27FC236}">
                <a16:creationId xmlns:a16="http://schemas.microsoft.com/office/drawing/2014/main" id="{B905083F-1809-439B-A9D1-7C7BD5BA0209}"/>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id="{CBED25CC-2BE8-4F34-8453-22EC35FA438C}"/>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233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5" grpId="0"/>
      <p:bldP spid="19" grpId="0"/>
      <p:bldP spid="22" grpId="0"/>
      <p:bldP spid="23"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105" name="Text Box 9"/>
          <p:cNvSpPr txBox="1">
            <a:spLocks noChangeArrowheads="1"/>
          </p:cNvSpPr>
          <p:nvPr/>
        </p:nvSpPr>
        <p:spPr bwMode="auto">
          <a:xfrm>
            <a:off x="560954" y="769665"/>
            <a:ext cx="83272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formula for annuities is </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9" name="Text Box 5"/>
          <p:cNvSpPr txBox="1">
            <a:spLocks noChangeArrowheads="1"/>
          </p:cNvSpPr>
          <p:nvPr/>
        </p:nvSpPr>
        <p:spPr bwMode="auto">
          <a:xfrm>
            <a:off x="635170" y="2890862"/>
            <a:ext cx="1508513"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Where:</a:t>
            </a:r>
            <a:endParaRPr kumimoji="0" lang="en-GB" sz="2400" b="1" i="0" u="none" strike="noStrike" kern="1200" cap="none" spc="0" normalizeH="0" baseline="0" noProof="0" dirty="0">
              <a:ln>
                <a:noFill/>
              </a:ln>
              <a:solidFill>
                <a:srgbClr val="FF6600"/>
              </a:solidFill>
              <a:effectLst/>
              <a:uLnTx/>
              <a:uFillTx/>
              <a:latin typeface="Comic Sans MS"/>
              <a:ea typeface="+mn-ea"/>
              <a:cs typeface="+mn-cs"/>
            </a:endParaRPr>
          </a:p>
        </p:txBody>
      </p:sp>
      <p:sp>
        <p:nvSpPr>
          <p:cNvPr id="21" name="Text Box 5"/>
          <p:cNvSpPr txBox="1">
            <a:spLocks noChangeArrowheads="1"/>
          </p:cNvSpPr>
          <p:nvPr/>
        </p:nvSpPr>
        <p:spPr bwMode="auto">
          <a:xfrm>
            <a:off x="2047103" y="2895327"/>
            <a:ext cx="4343400"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prstClr val="black"/>
                </a:solidFill>
                <a:effectLst/>
                <a:uLnTx/>
                <a:uFillTx/>
                <a:latin typeface="Comic Sans MS"/>
                <a:ea typeface="+mn-ea"/>
                <a:cs typeface="+mn-cs"/>
              </a:rPr>
              <a:t>regular deposit amount,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047103" y="3789040"/>
            <a:ext cx="40158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compounding frequency</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2" name="Text Box 5"/>
          <p:cNvSpPr txBox="1">
            <a:spLocks noChangeArrowheads="1"/>
          </p:cNvSpPr>
          <p:nvPr/>
        </p:nvSpPr>
        <p:spPr bwMode="auto">
          <a:xfrm>
            <a:off x="2047103" y="3356992"/>
            <a:ext cx="4343400"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rate</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Text Box 5"/>
          <p:cNvSpPr txBox="1">
            <a:spLocks noChangeArrowheads="1"/>
          </p:cNvSpPr>
          <p:nvPr/>
        </p:nvSpPr>
        <p:spPr bwMode="auto">
          <a:xfrm>
            <a:off x="2047103" y="4221088"/>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years</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5" name="Text Box 5"/>
          <p:cNvSpPr txBox="1">
            <a:spLocks noChangeArrowheads="1"/>
          </p:cNvSpPr>
          <p:nvPr/>
        </p:nvSpPr>
        <p:spPr bwMode="auto">
          <a:xfrm>
            <a:off x="1979712" y="4725144"/>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future value</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mc:AlternateContent xmlns:mc="http://schemas.openxmlformats.org/markup-compatibility/2006" xmlns:a14="http://schemas.microsoft.com/office/drawing/2010/main">
        <mc:Choice Requires="a14">
          <p:sp>
            <p:nvSpPr>
              <p:cNvPr id="14" name="TextBox 13"/>
              <p:cNvSpPr txBox="1"/>
              <p:nvPr/>
            </p:nvSpPr>
            <p:spPr>
              <a:xfrm>
                <a:off x="2921243" y="1220953"/>
                <a:ext cx="3606628" cy="167494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𝑛𝑡</m:t>
                                  </m:r>
                                </m:sup>
                              </m:s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num>
                        <m:den>
                          <m:d>
                            <m:d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den>
                      </m:f>
                    </m:oMath>
                  </m:oMathPara>
                </a14:m>
                <a:endParaRPr kumimoji="0" lang="en-GB" sz="2800" b="0" i="0" u="none" strike="noStrike" kern="1200" cap="none" spc="0" normalizeH="0" baseline="0" noProof="0" dirty="0">
                  <a:ln>
                    <a:noFill/>
                  </a:ln>
                  <a:solidFill>
                    <a:prstClr val="black"/>
                  </a:solidFill>
                  <a:effectLst/>
                  <a:uLnTx/>
                  <a:uFillTx/>
                  <a:latin typeface="Comic Sans MS"/>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921243" y="1220953"/>
                <a:ext cx="3606628" cy="1674946"/>
              </a:xfrm>
              <a:prstGeom prst="rect">
                <a:avLst/>
              </a:prstGeom>
              <a:blipFill rotWithShape="0">
                <a:blip r:embed="rId3"/>
                <a:stretch>
                  <a:fillRect/>
                </a:stretch>
              </a:blipFill>
            </p:spPr>
            <p:txBody>
              <a:bodyPr/>
              <a:lstStyle/>
              <a:p>
                <a:r>
                  <a:rPr lang="en-GB">
                    <a:noFill/>
                  </a:rPr>
                  <a:t> </a:t>
                </a:r>
              </a:p>
            </p:txBody>
          </p:sp>
        </mc:Fallback>
      </mc:AlternateContent>
      <p:sp>
        <p:nvSpPr>
          <p:cNvPr id="15" name="Text Box 9"/>
          <p:cNvSpPr txBox="1">
            <a:spLocks noChangeArrowheads="1"/>
          </p:cNvSpPr>
          <p:nvPr/>
        </p:nvSpPr>
        <p:spPr bwMode="auto">
          <a:xfrm>
            <a:off x="374038" y="5163687"/>
            <a:ext cx="83272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most common compounding frequencies are:</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graphicFrame>
        <p:nvGraphicFramePr>
          <p:cNvPr id="3" name="Table 2"/>
          <p:cNvGraphicFramePr>
            <a:graphicFrameLocks noGrp="1"/>
          </p:cNvGraphicFramePr>
          <p:nvPr/>
        </p:nvGraphicFramePr>
        <p:xfrm>
          <a:off x="251520" y="5735446"/>
          <a:ext cx="8636640" cy="74168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067221">
                  <a:extLst>
                    <a:ext uri="{9D8B030D-6E8A-4147-A177-3AD203B41FA5}">
                      <a16:colId xmlns:a16="http://schemas.microsoft.com/office/drawing/2014/main" val="20001"/>
                    </a:ext>
                  </a:extLst>
                </a:gridCol>
                <a:gridCol w="1680017">
                  <a:extLst>
                    <a:ext uri="{9D8B030D-6E8A-4147-A177-3AD203B41FA5}">
                      <a16:colId xmlns:a16="http://schemas.microsoft.com/office/drawing/2014/main" val="20002"/>
                    </a:ext>
                  </a:extLst>
                </a:gridCol>
                <a:gridCol w="1314796">
                  <a:extLst>
                    <a:ext uri="{9D8B030D-6E8A-4147-A177-3AD203B41FA5}">
                      <a16:colId xmlns:a16="http://schemas.microsoft.com/office/drawing/2014/main" val="20003"/>
                    </a:ext>
                  </a:extLst>
                </a:gridCol>
                <a:gridCol w="1095663">
                  <a:extLst>
                    <a:ext uri="{9D8B030D-6E8A-4147-A177-3AD203B41FA5}">
                      <a16:colId xmlns:a16="http://schemas.microsoft.com/office/drawing/2014/main" val="20004"/>
                    </a:ext>
                  </a:extLst>
                </a:gridCol>
                <a:gridCol w="1022619">
                  <a:extLst>
                    <a:ext uri="{9D8B030D-6E8A-4147-A177-3AD203B41FA5}">
                      <a16:colId xmlns:a16="http://schemas.microsoft.com/office/drawing/2014/main" val="20005"/>
                    </a:ext>
                  </a:extLst>
                </a:gridCol>
                <a:gridCol w="872148">
                  <a:extLst>
                    <a:ext uri="{9D8B030D-6E8A-4147-A177-3AD203B41FA5}">
                      <a16:colId xmlns:a16="http://schemas.microsoft.com/office/drawing/2014/main" val="20006"/>
                    </a:ext>
                  </a:extLst>
                </a:gridCol>
              </a:tblGrid>
              <a:tr h="370840">
                <a:tc>
                  <a:txBody>
                    <a:bodyPr/>
                    <a:lstStyle/>
                    <a:p>
                      <a:r>
                        <a:rPr lang="en-GB" dirty="0">
                          <a:solidFill>
                            <a:srgbClr val="FFFF00"/>
                          </a:solidFill>
                        </a:rPr>
                        <a:t>Compounding</a:t>
                      </a:r>
                    </a:p>
                  </a:txBody>
                  <a:tcPr/>
                </a:tc>
                <a:tc>
                  <a:txBody>
                    <a:bodyPr/>
                    <a:lstStyle/>
                    <a:p>
                      <a:pPr algn="ctr"/>
                      <a:r>
                        <a:rPr lang="en-GB" dirty="0"/>
                        <a:t>Annually</a:t>
                      </a:r>
                    </a:p>
                  </a:txBody>
                  <a:tcPr marL="0" marR="0"/>
                </a:tc>
                <a:tc>
                  <a:txBody>
                    <a:bodyPr/>
                    <a:lstStyle/>
                    <a:p>
                      <a:r>
                        <a:rPr lang="en-GB" dirty="0"/>
                        <a:t>Semi-</a:t>
                      </a:r>
                      <a:r>
                        <a:rPr lang="en-GB" dirty="0" err="1"/>
                        <a:t>annualy</a:t>
                      </a:r>
                      <a:endParaRPr lang="en-GB" dirty="0"/>
                    </a:p>
                  </a:txBody>
                  <a:tcPr/>
                </a:tc>
                <a:tc>
                  <a:txBody>
                    <a:bodyPr/>
                    <a:lstStyle/>
                    <a:p>
                      <a:r>
                        <a:rPr lang="en-GB" dirty="0"/>
                        <a:t>Quarterly</a:t>
                      </a:r>
                    </a:p>
                  </a:txBody>
                  <a:tcPr/>
                </a:tc>
                <a:tc>
                  <a:txBody>
                    <a:bodyPr/>
                    <a:lstStyle/>
                    <a:p>
                      <a:r>
                        <a:rPr lang="en-GB" dirty="0"/>
                        <a:t>Monthly</a:t>
                      </a:r>
                    </a:p>
                  </a:txBody>
                  <a:tcPr/>
                </a:tc>
                <a:tc>
                  <a:txBody>
                    <a:bodyPr/>
                    <a:lstStyle/>
                    <a:p>
                      <a:r>
                        <a:rPr lang="en-GB" dirty="0"/>
                        <a:t>Weekly</a:t>
                      </a:r>
                    </a:p>
                  </a:txBody>
                  <a:tcPr/>
                </a:tc>
                <a:tc>
                  <a:txBody>
                    <a:bodyPr/>
                    <a:lstStyle/>
                    <a:p>
                      <a:r>
                        <a:rPr lang="en-GB" dirty="0"/>
                        <a:t>Daily</a:t>
                      </a:r>
                    </a:p>
                  </a:txBody>
                  <a:tcPr/>
                </a:tc>
                <a:extLst>
                  <a:ext uri="{0D108BD9-81ED-4DB2-BD59-A6C34878D82A}">
                    <a16:rowId xmlns:a16="http://schemas.microsoft.com/office/drawing/2014/main" val="10000"/>
                  </a:ext>
                </a:extLst>
              </a:tr>
              <a:tr h="370840">
                <a:tc>
                  <a:txBody>
                    <a:bodyPr/>
                    <a:lstStyle/>
                    <a:p>
                      <a:r>
                        <a:rPr lang="en-GB" sz="1400" dirty="0"/>
                        <a:t>Times per year</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4</a:t>
                      </a:r>
                    </a:p>
                  </a:txBody>
                  <a:tcPr/>
                </a:tc>
                <a:tc>
                  <a:txBody>
                    <a:bodyPr/>
                    <a:lstStyle/>
                    <a:p>
                      <a:pPr algn="ctr"/>
                      <a:r>
                        <a:rPr lang="en-GB" dirty="0"/>
                        <a:t>12</a:t>
                      </a:r>
                    </a:p>
                  </a:txBody>
                  <a:tcPr/>
                </a:tc>
                <a:tc>
                  <a:txBody>
                    <a:bodyPr/>
                    <a:lstStyle/>
                    <a:p>
                      <a:pPr algn="ctr"/>
                      <a:r>
                        <a:rPr lang="en-GB" dirty="0"/>
                        <a:t>52</a:t>
                      </a:r>
                    </a:p>
                  </a:txBody>
                  <a:tcPr/>
                </a:tc>
                <a:tc>
                  <a:txBody>
                    <a:bodyPr/>
                    <a:lstStyle/>
                    <a:p>
                      <a:pPr algn="ctr"/>
                      <a:r>
                        <a:rPr lang="en-GB" dirty="0"/>
                        <a:t>365</a:t>
                      </a:r>
                    </a:p>
                  </a:txBody>
                  <a:tcPr/>
                </a:tc>
                <a:extLst>
                  <a:ext uri="{0D108BD9-81ED-4DB2-BD59-A6C34878D82A}">
                    <a16:rowId xmlns:a16="http://schemas.microsoft.com/office/drawing/2014/main" val="10001"/>
                  </a:ext>
                </a:extLst>
              </a:tr>
            </a:tbl>
          </a:graphicData>
        </a:graphic>
      </p:graphicFrame>
      <p:sp>
        <p:nvSpPr>
          <p:cNvPr id="4" name="Rectangle 3">
            <a:hlinkClick r:id="rId4"/>
            <a:extLst>
              <a:ext uri="{FF2B5EF4-FFF2-40B4-BE49-F238E27FC236}">
                <a16:creationId xmlns:a16="http://schemas.microsoft.com/office/drawing/2014/main" id="{A3DBAE29-B146-4072-93C7-C8AFC735C2AF}"/>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a:extLst>
              <a:ext uri="{FF2B5EF4-FFF2-40B4-BE49-F238E27FC236}">
                <a16:creationId xmlns:a16="http://schemas.microsoft.com/office/drawing/2014/main" id="{76D818B0-5ABD-4B97-8A22-0884FE30530C}"/>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32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5" grpId="0"/>
      <p:bldP spid="19" grpId="0"/>
      <p:bldP spid="21" grpId="0"/>
      <p:bldP spid="2" grpId="0"/>
      <p:bldP spid="12" grpId="0"/>
      <p:bldP spid="24" grpId="0"/>
      <p:bldP spid="25"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101" name="Text Box 5"/>
          <p:cNvSpPr txBox="1">
            <a:spLocks noChangeArrowheads="1"/>
          </p:cNvSpPr>
          <p:nvPr/>
        </p:nvSpPr>
        <p:spPr bwMode="auto">
          <a:xfrm>
            <a:off x="356435" y="692696"/>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1:</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28105" name="Text Box 9"/>
          <p:cNvSpPr txBox="1">
            <a:spLocks noChangeArrowheads="1"/>
          </p:cNvSpPr>
          <p:nvPr/>
        </p:nvSpPr>
        <p:spPr bwMode="auto">
          <a:xfrm>
            <a:off x="387603" y="1124744"/>
            <a:ext cx="8327206"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Ryan deposits $100 every month into an annuity at 5% compounded monthly, for 9 years. Find the future value and the interest his account earned. </a:t>
            </a:r>
          </a:p>
        </p:txBody>
      </p:sp>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4" name="Rectangle 13"/>
          <p:cNvSpPr/>
          <p:nvPr/>
        </p:nvSpPr>
        <p:spPr>
          <a:xfrm>
            <a:off x="1863120" y="2436341"/>
            <a:ext cx="275267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Using the formula</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4" name="Text Box 5"/>
          <p:cNvSpPr txBox="1">
            <a:spLocks noChangeArrowheads="1"/>
          </p:cNvSpPr>
          <p:nvPr/>
        </p:nvSpPr>
        <p:spPr bwMode="auto">
          <a:xfrm>
            <a:off x="1162115" y="2858749"/>
            <a:ext cx="124964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 Box 5"/>
          <p:cNvSpPr txBox="1">
            <a:spLocks noChangeArrowheads="1"/>
          </p:cNvSpPr>
          <p:nvPr/>
        </p:nvSpPr>
        <p:spPr bwMode="auto">
          <a:xfrm>
            <a:off x="1149563" y="3334135"/>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 = 0.05</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6" name="Text Box 5"/>
          <p:cNvSpPr txBox="1">
            <a:spLocks noChangeArrowheads="1"/>
          </p:cNvSpPr>
          <p:nvPr/>
        </p:nvSpPr>
        <p:spPr bwMode="auto">
          <a:xfrm>
            <a:off x="1112509" y="3777611"/>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mc:AlternateContent xmlns:mc="http://schemas.openxmlformats.org/markup-compatibility/2006" xmlns:a14="http://schemas.microsoft.com/office/drawing/2010/main">
        <mc:Choice Requires="a14">
          <p:sp>
            <p:nvSpPr>
              <p:cNvPr id="15" name="TextBox 14"/>
              <p:cNvSpPr txBox="1"/>
              <p:nvPr/>
            </p:nvSpPr>
            <p:spPr>
              <a:xfrm>
                <a:off x="5108181" y="2126433"/>
                <a:ext cx="3089244" cy="1435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𝑛𝑡</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num>
                        <m:den>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den>
                      </m:f>
                    </m:oMath>
                  </m:oMathPara>
                </a14:m>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108181" y="2126433"/>
                <a:ext cx="3089244" cy="1435586"/>
              </a:xfrm>
              <a:prstGeom prst="rect">
                <a:avLst/>
              </a:prstGeom>
              <a:blipFill rotWithShape="0">
                <a:blip r:embed="rId3"/>
                <a:stretch>
                  <a:fillRect/>
                </a:stretch>
              </a:blipFill>
            </p:spPr>
            <p:txBody>
              <a:bodyPr/>
              <a:lstStyle/>
              <a:p>
                <a:r>
                  <a:rPr lang="en-GB">
                    <a:noFill/>
                  </a:rPr>
                  <a:t> </a:t>
                </a:r>
              </a:p>
            </p:txBody>
          </p:sp>
        </mc:Fallback>
      </mc:AlternateContent>
      <p:sp>
        <p:nvSpPr>
          <p:cNvPr id="21" name="Text Box 5"/>
          <p:cNvSpPr txBox="1">
            <a:spLocks noChangeArrowheads="1"/>
          </p:cNvSpPr>
          <p:nvPr/>
        </p:nvSpPr>
        <p:spPr bwMode="auto">
          <a:xfrm>
            <a:off x="460699" y="2852936"/>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Rectangle 21"/>
          <p:cNvSpPr/>
          <p:nvPr/>
        </p:nvSpPr>
        <p:spPr>
          <a:xfrm>
            <a:off x="460699" y="3746649"/>
            <a:ext cx="6030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5"/>
          <p:cNvSpPr txBox="1">
            <a:spLocks noChangeArrowheads="1"/>
          </p:cNvSpPr>
          <p:nvPr/>
        </p:nvSpPr>
        <p:spPr bwMode="auto">
          <a:xfrm>
            <a:off x="460699" y="3314601"/>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Text Box 5"/>
          <p:cNvSpPr txBox="1">
            <a:spLocks noChangeArrowheads="1"/>
          </p:cNvSpPr>
          <p:nvPr/>
        </p:nvSpPr>
        <p:spPr bwMode="auto">
          <a:xfrm>
            <a:off x="460699" y="4178697"/>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8" name="Text Box 5"/>
          <p:cNvSpPr txBox="1">
            <a:spLocks noChangeArrowheads="1"/>
          </p:cNvSpPr>
          <p:nvPr/>
        </p:nvSpPr>
        <p:spPr bwMode="auto">
          <a:xfrm>
            <a:off x="393308" y="4682753"/>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9" name="Text Box 5"/>
          <p:cNvSpPr txBox="1">
            <a:spLocks noChangeArrowheads="1"/>
          </p:cNvSpPr>
          <p:nvPr/>
        </p:nvSpPr>
        <p:spPr bwMode="auto">
          <a:xfrm>
            <a:off x="1144314" y="4231738"/>
            <a:ext cx="138988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9</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0" name="Text Box 5"/>
          <p:cNvSpPr txBox="1">
            <a:spLocks noChangeArrowheads="1"/>
          </p:cNvSpPr>
          <p:nvPr/>
        </p:nvSpPr>
        <p:spPr bwMode="auto">
          <a:xfrm>
            <a:off x="1144313" y="4701190"/>
            <a:ext cx="19155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1" name="Rectangle 30"/>
          <p:cNvSpPr/>
          <p:nvPr/>
        </p:nvSpPr>
        <p:spPr>
          <a:xfrm>
            <a:off x="2814310" y="4468216"/>
            <a:ext cx="19816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Substituting</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cxnSp>
        <p:nvCxnSpPr>
          <p:cNvPr id="3" name="Straight Connector 2"/>
          <p:cNvCxnSpPr/>
          <p:nvPr/>
        </p:nvCxnSpPr>
        <p:spPr>
          <a:xfrm>
            <a:off x="5896696" y="4628426"/>
            <a:ext cx="26821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134803" y="3650985"/>
            <a:ext cx="48357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rPr>
              <a:t>(</a:t>
            </a:r>
            <a:endParaRPr kumimoji="0" lang="en-GB" sz="48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endParaRPr>
          </a:p>
        </p:txBody>
      </p:sp>
      <p:sp>
        <p:nvSpPr>
          <p:cNvPr id="33" name="Text Box 5"/>
          <p:cNvSpPr txBox="1">
            <a:spLocks noChangeArrowheads="1"/>
          </p:cNvSpPr>
          <p:nvPr/>
        </p:nvSpPr>
        <p:spPr bwMode="auto">
          <a:xfrm>
            <a:off x="5659753" y="3873873"/>
            <a:ext cx="72055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4" name="Rectangle 33"/>
          <p:cNvSpPr/>
          <p:nvPr/>
        </p:nvSpPr>
        <p:spPr>
          <a:xfrm>
            <a:off x="8339325" y="3638928"/>
            <a:ext cx="48357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rPr>
              <a:t>)</a:t>
            </a:r>
            <a:endParaRPr kumimoji="0" lang="en-GB" sz="48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endParaRPr>
          </a:p>
        </p:txBody>
      </p:sp>
      <p:sp>
        <p:nvSpPr>
          <p:cNvPr id="35" name="Rectangle 34"/>
          <p:cNvSpPr/>
          <p:nvPr/>
        </p:nvSpPr>
        <p:spPr>
          <a:xfrm>
            <a:off x="6252837" y="3767133"/>
            <a:ext cx="48357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rPr>
              <a:t>(</a:t>
            </a:r>
            <a:endParaRPr kumimoji="0" lang="en-GB"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endParaRPr>
          </a:p>
        </p:txBody>
      </p:sp>
      <p:sp>
        <p:nvSpPr>
          <p:cNvPr id="36" name="Text Box 5"/>
          <p:cNvSpPr txBox="1">
            <a:spLocks noChangeArrowheads="1"/>
          </p:cNvSpPr>
          <p:nvPr/>
        </p:nvSpPr>
        <p:spPr bwMode="auto">
          <a:xfrm>
            <a:off x="6437714" y="3833982"/>
            <a:ext cx="72055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6954507" y="3670862"/>
                <a:ext cx="557845" cy="58246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0.05</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oMath>
                  </m:oMathPara>
                </a14:m>
                <a:endParaRPr kumimoji="0" lang="en-GB" sz="2000" b="0" i="0" u="none" strike="noStrike" kern="1200" cap="none" spc="0" normalizeH="0" baseline="0" noProof="0" dirty="0">
                  <a:ln>
                    <a:noFill/>
                  </a:ln>
                  <a:solidFill>
                    <a:prstClr val="black"/>
                  </a:solidFill>
                  <a:effectLst/>
                  <a:uLnTx/>
                  <a:uFillTx/>
                  <a:latin typeface="Comic Sans MS"/>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954507" y="3670862"/>
                <a:ext cx="557845" cy="582467"/>
              </a:xfrm>
              <a:prstGeom prst="rect">
                <a:avLst/>
              </a:prstGeom>
              <a:blipFill rotWithShape="0">
                <a:blip r:embed="rId4"/>
                <a:stretch>
                  <a:fillRect/>
                </a:stretch>
              </a:blipFill>
            </p:spPr>
            <p:txBody>
              <a:bodyPr/>
              <a:lstStyle/>
              <a:p>
                <a:r>
                  <a:rPr lang="en-GB">
                    <a:noFill/>
                  </a:rPr>
                  <a:t> </a:t>
                </a:r>
              </a:p>
            </p:txBody>
          </p:sp>
        </mc:Fallback>
      </mc:AlternateContent>
      <p:sp>
        <p:nvSpPr>
          <p:cNvPr id="37" name="Rectangle 36"/>
          <p:cNvSpPr/>
          <p:nvPr/>
        </p:nvSpPr>
        <p:spPr>
          <a:xfrm>
            <a:off x="7380312" y="3665094"/>
            <a:ext cx="48357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rPr>
              <a:t>)</a:t>
            </a:r>
            <a:endParaRPr kumimoji="0" lang="en-GB"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endParaRPr>
          </a:p>
        </p:txBody>
      </p:sp>
      <p:sp>
        <p:nvSpPr>
          <p:cNvPr id="38" name="Text Box 5"/>
          <p:cNvSpPr txBox="1">
            <a:spLocks noChangeArrowheads="1"/>
          </p:cNvSpPr>
          <p:nvPr/>
        </p:nvSpPr>
        <p:spPr bwMode="auto">
          <a:xfrm>
            <a:off x="7524328" y="3573016"/>
            <a:ext cx="96853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9</a:t>
            </a:r>
            <a:endParaRPr kumimoji="0" lang="en-GB" sz="18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Text Box 5"/>
          <p:cNvSpPr txBox="1">
            <a:spLocks noChangeArrowheads="1"/>
          </p:cNvSpPr>
          <p:nvPr/>
        </p:nvSpPr>
        <p:spPr bwMode="auto">
          <a:xfrm>
            <a:off x="7855748" y="3859467"/>
            <a:ext cx="72310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Box 39"/>
              <p:cNvSpPr txBox="1"/>
              <p:nvPr/>
            </p:nvSpPr>
            <p:spPr>
              <a:xfrm>
                <a:off x="6958683" y="4683075"/>
                <a:ext cx="557845" cy="58246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0.05</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oMath>
                  </m:oMathPara>
                </a14:m>
                <a:endParaRPr kumimoji="0" lang="en-GB" sz="2000" b="0" i="0" u="none" strike="noStrike" kern="1200" cap="none" spc="0" normalizeH="0" baseline="0" noProof="0" dirty="0">
                  <a:ln>
                    <a:noFill/>
                  </a:ln>
                  <a:solidFill>
                    <a:prstClr val="black"/>
                  </a:solidFill>
                  <a:effectLst/>
                  <a:uLnTx/>
                  <a:uFillTx/>
                  <a:latin typeface="Comic Sans MS"/>
                  <a:ea typeface="+mn-ea"/>
                  <a:cs typeface="+mn-cs"/>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958683" y="4683075"/>
                <a:ext cx="557845" cy="582467"/>
              </a:xfrm>
              <a:prstGeom prst="rect">
                <a:avLst/>
              </a:prstGeom>
              <a:blipFill rotWithShape="0">
                <a:blip r:embed="rId5"/>
                <a:stretch>
                  <a:fillRect/>
                </a:stretch>
              </a:blipFill>
            </p:spPr>
            <p:txBody>
              <a:bodyPr/>
              <a:lstStyle/>
              <a:p>
                <a:r>
                  <a:rPr lang="en-GB">
                    <a:noFill/>
                  </a:rPr>
                  <a:t> </a:t>
                </a:r>
              </a:p>
            </p:txBody>
          </p:sp>
        </mc:Fallback>
      </mc:AlternateContent>
      <p:sp>
        <p:nvSpPr>
          <p:cNvPr id="41" name="Text Box 5"/>
          <p:cNvSpPr txBox="1">
            <a:spLocks noChangeArrowheads="1"/>
          </p:cNvSpPr>
          <p:nvPr/>
        </p:nvSpPr>
        <p:spPr bwMode="auto">
          <a:xfrm>
            <a:off x="5023565" y="4367085"/>
            <a:ext cx="89136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2" name="Rectangle 41"/>
          <p:cNvSpPr/>
          <p:nvPr/>
        </p:nvSpPr>
        <p:spPr>
          <a:xfrm>
            <a:off x="387603" y="5186798"/>
            <a:ext cx="463596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Using the calculator the Future value is</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3" name="Text Box 5"/>
          <p:cNvSpPr txBox="1">
            <a:spLocks noChangeArrowheads="1"/>
          </p:cNvSpPr>
          <p:nvPr/>
        </p:nvSpPr>
        <p:spPr bwMode="auto">
          <a:xfrm>
            <a:off x="4986503" y="5157192"/>
            <a:ext cx="891364" cy="58477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3200" b="0" i="0" u="none" strike="noStrike" kern="1200" cap="none" spc="0" normalizeH="0" baseline="0" noProof="0" dirty="0">
                <a:ln>
                  <a:noFill/>
                </a:ln>
                <a:solidFill>
                  <a:prstClr val="black"/>
                </a:solidFill>
                <a:effectLst/>
                <a:uLnTx/>
                <a:uFillTx/>
                <a:latin typeface="Comic Sans MS"/>
                <a:ea typeface="+mn-ea"/>
                <a:cs typeface="+mn-cs"/>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32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4" name="Text Box 5"/>
          <p:cNvSpPr txBox="1">
            <a:spLocks noChangeArrowheads="1"/>
          </p:cNvSpPr>
          <p:nvPr/>
        </p:nvSpPr>
        <p:spPr bwMode="auto">
          <a:xfrm>
            <a:off x="5915618" y="5280302"/>
            <a:ext cx="194827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13 604.32</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 name="Rectangle 1">
            <a:hlinkClick r:id="rId6"/>
            <a:extLst>
              <a:ext uri="{FF2B5EF4-FFF2-40B4-BE49-F238E27FC236}">
                <a16:creationId xmlns:a16="http://schemas.microsoft.com/office/drawing/2014/main" id="{B95CDA64-F677-40E0-81E8-B8C1ED1CCBF0}"/>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6"/>
            <a:extLst>
              <a:ext uri="{FF2B5EF4-FFF2-40B4-BE49-F238E27FC236}">
                <a16:creationId xmlns:a16="http://schemas.microsoft.com/office/drawing/2014/main" id="{37FEE524-EF2F-476E-AC01-80EED84735AE}"/>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595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wipe(left)">
                                      <p:cBhvr>
                                        <p:cTn id="99" dur="500"/>
                                        <p:tgtEl>
                                          <p:spTgt spid="3"/>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40"/>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3"/>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5" grpId="0"/>
      <p:bldP spid="26" grpId="0"/>
      <p:bldP spid="15" grpId="0"/>
      <p:bldP spid="21" grpId="0"/>
      <p:bldP spid="22" grpId="0"/>
      <p:bldP spid="23" grpId="0"/>
      <p:bldP spid="27" grpId="0"/>
      <p:bldP spid="28" grpId="0"/>
      <p:bldP spid="29" grpId="0"/>
      <p:bldP spid="30" grpId="0"/>
      <p:bldP spid="31" grpId="0"/>
      <p:bldP spid="5" grpId="0"/>
      <p:bldP spid="33" grpId="0"/>
      <p:bldP spid="34" grpId="0"/>
      <p:bldP spid="35" grpId="0"/>
      <p:bldP spid="36" grpId="0"/>
      <p:bldP spid="6" grpId="0"/>
      <p:bldP spid="37" grpId="0"/>
      <p:bldP spid="38" grpId="0"/>
      <p:bldP spid="39" grpId="0"/>
      <p:bldP spid="40" grpId="0"/>
      <p:bldP spid="41" grpId="0"/>
      <p:bldP spid="42"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101" name="Text Box 5"/>
          <p:cNvSpPr txBox="1">
            <a:spLocks noChangeArrowheads="1"/>
          </p:cNvSpPr>
          <p:nvPr/>
        </p:nvSpPr>
        <p:spPr bwMode="auto">
          <a:xfrm>
            <a:off x="356435" y="692696"/>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1:</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28105" name="Text Box 9"/>
          <p:cNvSpPr txBox="1">
            <a:spLocks noChangeArrowheads="1"/>
          </p:cNvSpPr>
          <p:nvPr/>
        </p:nvSpPr>
        <p:spPr bwMode="auto">
          <a:xfrm>
            <a:off x="387603" y="1124744"/>
            <a:ext cx="8327206"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Ryan deposits $100 every month into an annuity at 5% compounded monthly, for 9 years. Find the future value and the interest his account earned. </a:t>
            </a:r>
          </a:p>
        </p:txBody>
      </p:sp>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4" name="Rectangle 13"/>
          <p:cNvSpPr/>
          <p:nvPr/>
        </p:nvSpPr>
        <p:spPr>
          <a:xfrm>
            <a:off x="2814311" y="2832144"/>
            <a:ext cx="632969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She made $100 deposits every month for 9 years.</a:t>
            </a:r>
          </a:p>
        </p:txBody>
      </p:sp>
      <p:sp>
        <p:nvSpPr>
          <p:cNvPr id="24" name="Text Box 5"/>
          <p:cNvSpPr txBox="1">
            <a:spLocks noChangeArrowheads="1"/>
          </p:cNvSpPr>
          <p:nvPr/>
        </p:nvSpPr>
        <p:spPr bwMode="auto">
          <a:xfrm>
            <a:off x="1162115" y="2858749"/>
            <a:ext cx="124964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 Box 5"/>
          <p:cNvSpPr txBox="1">
            <a:spLocks noChangeArrowheads="1"/>
          </p:cNvSpPr>
          <p:nvPr/>
        </p:nvSpPr>
        <p:spPr bwMode="auto">
          <a:xfrm>
            <a:off x="1149563" y="3334135"/>
            <a:ext cx="1766253"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 = 0.05</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6" name="Text Box 5"/>
          <p:cNvSpPr txBox="1">
            <a:spLocks noChangeArrowheads="1"/>
          </p:cNvSpPr>
          <p:nvPr/>
        </p:nvSpPr>
        <p:spPr bwMode="auto">
          <a:xfrm>
            <a:off x="1112509" y="3777611"/>
            <a:ext cx="180330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 name="Text Box 5"/>
          <p:cNvSpPr txBox="1">
            <a:spLocks noChangeArrowheads="1"/>
          </p:cNvSpPr>
          <p:nvPr/>
        </p:nvSpPr>
        <p:spPr bwMode="auto">
          <a:xfrm>
            <a:off x="460699" y="2852936"/>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Rectangle 21"/>
          <p:cNvSpPr/>
          <p:nvPr/>
        </p:nvSpPr>
        <p:spPr>
          <a:xfrm>
            <a:off x="460699" y="3746649"/>
            <a:ext cx="6030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5"/>
          <p:cNvSpPr txBox="1">
            <a:spLocks noChangeArrowheads="1"/>
          </p:cNvSpPr>
          <p:nvPr/>
        </p:nvSpPr>
        <p:spPr bwMode="auto">
          <a:xfrm>
            <a:off x="460699" y="3314601"/>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Text Box 5"/>
          <p:cNvSpPr txBox="1">
            <a:spLocks noChangeArrowheads="1"/>
          </p:cNvSpPr>
          <p:nvPr/>
        </p:nvSpPr>
        <p:spPr bwMode="auto">
          <a:xfrm>
            <a:off x="460699" y="4178697"/>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8" name="Text Box 5"/>
          <p:cNvSpPr txBox="1">
            <a:spLocks noChangeArrowheads="1"/>
          </p:cNvSpPr>
          <p:nvPr/>
        </p:nvSpPr>
        <p:spPr bwMode="auto">
          <a:xfrm>
            <a:off x="393308" y="4682753"/>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9" name="Text Box 5"/>
          <p:cNvSpPr txBox="1">
            <a:spLocks noChangeArrowheads="1"/>
          </p:cNvSpPr>
          <p:nvPr/>
        </p:nvSpPr>
        <p:spPr bwMode="auto">
          <a:xfrm>
            <a:off x="1144314" y="4231738"/>
            <a:ext cx="138988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9</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0" name="Text Box 5"/>
          <p:cNvSpPr txBox="1">
            <a:spLocks noChangeArrowheads="1"/>
          </p:cNvSpPr>
          <p:nvPr/>
        </p:nvSpPr>
        <p:spPr bwMode="auto">
          <a:xfrm>
            <a:off x="1144313" y="4701190"/>
            <a:ext cx="19155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a:ea typeface="+mn-ea"/>
                <a:cs typeface="+mn-cs"/>
              </a:rPr>
              <a:t>13 604.32</a:t>
            </a:r>
            <a:endParaRPr kumimoji="0" lang="en-GB" sz="2400" b="0" i="0" u="none" strike="noStrike" kern="1200" cap="none" spc="0" normalizeH="0" baseline="0" noProof="0" dirty="0">
              <a:ln>
                <a:noFill/>
              </a:ln>
              <a:solidFill>
                <a:srgbClr val="FF0000"/>
              </a:solidFill>
              <a:effectLst/>
              <a:uLnTx/>
              <a:uFillTx/>
              <a:latin typeface="Comic Sans MS"/>
              <a:ea typeface="+mn-ea"/>
              <a:cs typeface="+mn-cs"/>
            </a:endParaRPr>
          </a:p>
        </p:txBody>
      </p:sp>
      <p:sp>
        <p:nvSpPr>
          <p:cNvPr id="31" name="Rectangle 30"/>
          <p:cNvSpPr/>
          <p:nvPr/>
        </p:nvSpPr>
        <p:spPr>
          <a:xfrm>
            <a:off x="2814310" y="3707593"/>
            <a:ext cx="632969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That is 108 deposits of $100 each, so she personally deposited $10,800.</a:t>
            </a:r>
          </a:p>
        </p:txBody>
      </p:sp>
      <p:sp>
        <p:nvSpPr>
          <p:cNvPr id="42" name="Rectangle 41"/>
          <p:cNvSpPr/>
          <p:nvPr/>
        </p:nvSpPr>
        <p:spPr>
          <a:xfrm>
            <a:off x="2781093" y="4565489"/>
            <a:ext cx="171476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Interest =</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3" name="Text Box 5"/>
          <p:cNvSpPr txBox="1">
            <a:spLocks noChangeArrowheads="1"/>
          </p:cNvSpPr>
          <p:nvPr/>
        </p:nvSpPr>
        <p:spPr bwMode="auto">
          <a:xfrm>
            <a:off x="3744849" y="5178243"/>
            <a:ext cx="891364" cy="58477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3200" b="0" i="0" u="none" strike="noStrike" kern="1200" cap="none" spc="0" normalizeH="0" baseline="0" noProof="0" dirty="0">
                <a:ln>
                  <a:noFill/>
                </a:ln>
                <a:solidFill>
                  <a:prstClr val="black"/>
                </a:solidFill>
                <a:effectLst/>
                <a:uLnTx/>
                <a:uFillTx/>
                <a:latin typeface="Comic Sans MS"/>
                <a:ea typeface="+mn-ea"/>
                <a:cs typeface="+mn-cs"/>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32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4" name="Text Box 5"/>
          <p:cNvSpPr txBox="1">
            <a:spLocks noChangeArrowheads="1"/>
          </p:cNvSpPr>
          <p:nvPr/>
        </p:nvSpPr>
        <p:spPr bwMode="auto">
          <a:xfrm>
            <a:off x="4551206" y="5239797"/>
            <a:ext cx="194827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13 604.32</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5" name="Rectangle 44"/>
          <p:cNvSpPr/>
          <p:nvPr/>
        </p:nvSpPr>
        <p:spPr>
          <a:xfrm>
            <a:off x="2788279" y="2383044"/>
            <a:ext cx="43925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What is the interest earned?</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 name="Rectangle 1"/>
          <p:cNvSpPr/>
          <p:nvPr/>
        </p:nvSpPr>
        <p:spPr>
          <a:xfrm>
            <a:off x="4428464" y="4569145"/>
            <a:ext cx="196399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Future value</a:t>
            </a:r>
          </a:p>
        </p:txBody>
      </p:sp>
      <p:sp>
        <p:nvSpPr>
          <p:cNvPr id="46" name="Rectangle 45"/>
          <p:cNvSpPr/>
          <p:nvPr/>
        </p:nvSpPr>
        <p:spPr>
          <a:xfrm>
            <a:off x="6392463" y="4565488"/>
            <a:ext cx="26597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 Total deposited</a:t>
            </a:r>
          </a:p>
        </p:txBody>
      </p:sp>
      <p:sp>
        <p:nvSpPr>
          <p:cNvPr id="47" name="Text Box 5"/>
          <p:cNvSpPr txBox="1">
            <a:spLocks noChangeArrowheads="1"/>
          </p:cNvSpPr>
          <p:nvPr/>
        </p:nvSpPr>
        <p:spPr bwMode="auto">
          <a:xfrm>
            <a:off x="6331698" y="5208532"/>
            <a:ext cx="194827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- 10 800</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8" name="Text Box 5"/>
          <p:cNvSpPr txBox="1">
            <a:spLocks noChangeArrowheads="1"/>
          </p:cNvSpPr>
          <p:nvPr/>
        </p:nvSpPr>
        <p:spPr bwMode="auto">
          <a:xfrm>
            <a:off x="3744849" y="5762983"/>
            <a:ext cx="891364" cy="58477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3200" b="0" i="0" u="none" strike="noStrike" kern="1200" cap="none" spc="0" normalizeH="0" baseline="0" noProof="0" dirty="0">
                <a:ln>
                  <a:noFill/>
                </a:ln>
                <a:solidFill>
                  <a:prstClr val="black"/>
                </a:solidFill>
                <a:effectLst/>
                <a:uLnTx/>
                <a:uFillTx/>
                <a:latin typeface="Comic Sans MS"/>
                <a:ea typeface="+mn-ea"/>
                <a:cs typeface="+mn-cs"/>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32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9" name="Text Box 5"/>
          <p:cNvSpPr txBox="1">
            <a:spLocks noChangeArrowheads="1"/>
          </p:cNvSpPr>
          <p:nvPr/>
        </p:nvSpPr>
        <p:spPr bwMode="auto">
          <a:xfrm>
            <a:off x="4551206" y="5824537"/>
            <a:ext cx="194827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2 804.32</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 name="Rectangle 2">
            <a:hlinkClick r:id="rId3"/>
            <a:extLst>
              <a:ext uri="{FF2B5EF4-FFF2-40B4-BE49-F238E27FC236}">
                <a16:creationId xmlns:a16="http://schemas.microsoft.com/office/drawing/2014/main" id="{07264E76-B896-40FA-9066-31A643380586}"/>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3"/>
            <a:extLst>
              <a:ext uri="{FF2B5EF4-FFF2-40B4-BE49-F238E27FC236}">
                <a16:creationId xmlns:a16="http://schemas.microsoft.com/office/drawing/2014/main" id="{2E23F66E-BDC4-4DE1-B50C-27F35A53F410}"/>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286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p:bldP spid="31" grpId="0"/>
      <p:bldP spid="42" grpId="0"/>
      <p:bldP spid="43" grpId="0"/>
      <p:bldP spid="44" grpId="0"/>
      <p:bldP spid="2" grpId="0"/>
      <p:bldP spid="46" grpId="0"/>
      <p:bldP spid="47" grpId="0"/>
      <p:bldP spid="48" grpId="0"/>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idx="4294967295"/>
          </p:nvPr>
        </p:nvSpPr>
        <p:spPr>
          <a:xfrm>
            <a:off x="268288" y="146050"/>
            <a:ext cx="8875712" cy="557213"/>
          </a:xfrm>
          <a:noFill/>
        </p:spPr>
        <p:txBody>
          <a:bodyPr>
            <a:noAutofit/>
          </a:bodyPr>
          <a:lstStyle/>
          <a:p>
            <a:pPr eaLnBrk="1" hangingPunct="1"/>
            <a:r>
              <a:rPr lang="en-GB" sz="3200" dirty="0"/>
              <a:t>Using a GDC</a:t>
            </a:r>
          </a:p>
        </p:txBody>
      </p:sp>
      <p:sp>
        <p:nvSpPr>
          <p:cNvPr id="18" name="Text Box 4"/>
          <p:cNvSpPr txBox="1">
            <a:spLocks noChangeArrowheads="1"/>
          </p:cNvSpPr>
          <p:nvPr/>
        </p:nvSpPr>
        <p:spPr bwMode="auto">
          <a:xfrm>
            <a:off x="268288" y="2240280"/>
            <a:ext cx="88092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GB" dirty="0"/>
              <a:t>Now we are going to use Graphing display calculator to solve the problem</a:t>
            </a:r>
          </a:p>
        </p:txBody>
      </p:sp>
      <p:sp>
        <p:nvSpPr>
          <p:cNvPr id="9" name="Rectangle 8">
            <a:hlinkClick r:id="rId3"/>
            <a:extLst>
              <a:ext uri="{FF2B5EF4-FFF2-40B4-BE49-F238E27FC236}">
                <a16:creationId xmlns:a16="http://schemas.microsoft.com/office/drawing/2014/main" id="{2E69D509-5C68-4505-9F00-199022C1BCAA}"/>
              </a:ext>
            </a:extLst>
          </p:cNvPr>
          <p:cNvSpPr/>
          <p:nvPr/>
        </p:nvSpPr>
        <p:spPr>
          <a:xfrm>
            <a:off x="8102991" y="6119446"/>
            <a:ext cx="942535" cy="604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3"/>
            <a:extLst>
              <a:ext uri="{FF2B5EF4-FFF2-40B4-BE49-F238E27FC236}">
                <a16:creationId xmlns:a16="http://schemas.microsoft.com/office/drawing/2014/main" id="{0CBD4775-0DF8-4980-B1AB-85F96AB21AF0}"/>
              </a:ext>
            </a:extLst>
          </p:cNvPr>
          <p:cNvSpPr/>
          <p:nvPr/>
        </p:nvSpPr>
        <p:spPr>
          <a:xfrm>
            <a:off x="822960" y="6499274"/>
            <a:ext cx="1638886" cy="225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4">
            <a:extLst>
              <a:ext uri="{FF2B5EF4-FFF2-40B4-BE49-F238E27FC236}">
                <a16:creationId xmlns:a16="http://schemas.microsoft.com/office/drawing/2014/main" id="{C5A1BEB2-B6BF-487A-A388-D55E4C02F03A}"/>
              </a:ext>
            </a:extLst>
          </p:cNvPr>
          <p:cNvSpPr txBox="1">
            <a:spLocks noChangeArrowheads="1"/>
          </p:cNvSpPr>
          <p:nvPr/>
        </p:nvSpPr>
        <p:spPr bwMode="auto">
          <a:xfrm>
            <a:off x="3810423" y="2933830"/>
            <a:ext cx="1523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cs typeface="Arial" panose="020B0604020202020204" pitchFamily="34" charset="0"/>
              </a:defRPr>
            </a:lvl1pPr>
            <a:lvl2pPr marL="742950" indent="-285750" eaLnBrk="0" hangingPunct="0">
              <a:defRPr sz="2400">
                <a:solidFill>
                  <a:srgbClr val="010066"/>
                </a:solidFill>
                <a:latin typeface="Arial" panose="020B0604020202020204" pitchFamily="34" charset="0"/>
                <a:cs typeface="Arial" panose="020B0604020202020204" pitchFamily="34" charset="0"/>
              </a:defRPr>
            </a:lvl2pPr>
            <a:lvl3pPr marL="1143000" indent="-228600" eaLnBrk="0" hangingPunct="0">
              <a:defRPr sz="2400">
                <a:solidFill>
                  <a:srgbClr val="010066"/>
                </a:solidFill>
                <a:latin typeface="Arial" panose="020B0604020202020204" pitchFamily="34" charset="0"/>
                <a:cs typeface="Arial" panose="020B0604020202020204" pitchFamily="34" charset="0"/>
              </a:defRPr>
            </a:lvl3pPr>
            <a:lvl4pPr marL="1600200" indent="-228600" eaLnBrk="0" hangingPunct="0">
              <a:defRPr sz="2400">
                <a:solidFill>
                  <a:srgbClr val="010066"/>
                </a:solidFill>
                <a:latin typeface="Arial" panose="020B0604020202020204" pitchFamily="34" charset="0"/>
                <a:cs typeface="Arial" panose="020B0604020202020204" pitchFamily="34" charset="0"/>
              </a:defRPr>
            </a:lvl4pPr>
            <a:lvl5pPr marL="2057400" indent="-228600" eaLnBrk="0" hangingPunct="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r>
              <a:rPr lang="en-US" dirty="0"/>
              <a:t>CASIO</a:t>
            </a:r>
            <a:endParaRPr lang="en-GB" dirty="0"/>
          </a:p>
        </p:txBody>
      </p:sp>
      <p:sp>
        <p:nvSpPr>
          <p:cNvPr id="14" name="Text Box 5">
            <a:extLst>
              <a:ext uri="{FF2B5EF4-FFF2-40B4-BE49-F238E27FC236}">
                <a16:creationId xmlns:a16="http://schemas.microsoft.com/office/drawing/2014/main" id="{165567F1-10DF-4471-96DD-042460485D9B}"/>
              </a:ext>
            </a:extLst>
          </p:cNvPr>
          <p:cNvSpPr txBox="1">
            <a:spLocks noChangeArrowheads="1"/>
          </p:cNvSpPr>
          <p:nvPr/>
        </p:nvSpPr>
        <p:spPr bwMode="auto">
          <a:xfrm>
            <a:off x="356435" y="692696"/>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1:</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5" name="Text Box 9">
            <a:extLst>
              <a:ext uri="{FF2B5EF4-FFF2-40B4-BE49-F238E27FC236}">
                <a16:creationId xmlns:a16="http://schemas.microsoft.com/office/drawing/2014/main" id="{8A371F14-6758-4C9E-B1F5-E29848434D88}"/>
              </a:ext>
            </a:extLst>
          </p:cNvPr>
          <p:cNvSpPr txBox="1">
            <a:spLocks noChangeArrowheads="1"/>
          </p:cNvSpPr>
          <p:nvPr/>
        </p:nvSpPr>
        <p:spPr bwMode="auto">
          <a:xfrm>
            <a:off x="387603" y="1124744"/>
            <a:ext cx="8327206"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Ryan deposits $100 every month into an annuity at 5% compounded monthly, for 9 years. Find the future value and the interest his account earned. </a:t>
            </a:r>
          </a:p>
        </p:txBody>
      </p:sp>
      <p:pic>
        <p:nvPicPr>
          <p:cNvPr id="4" name="Picture 3">
            <a:extLst>
              <a:ext uri="{FF2B5EF4-FFF2-40B4-BE49-F238E27FC236}">
                <a16:creationId xmlns:a16="http://schemas.microsoft.com/office/drawing/2014/main" id="{010EA8BE-9787-4735-8828-3BE156E2A2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423" y="3440609"/>
            <a:ext cx="1523154" cy="2967335"/>
          </a:xfrm>
          <a:prstGeom prst="rect">
            <a:avLst/>
          </a:prstGeom>
        </p:spPr>
      </p:pic>
    </p:spTree>
    <p:extLst>
      <p:ext uri="{BB962C8B-B14F-4D97-AF65-F5344CB8AC3E}">
        <p14:creationId xmlns:p14="http://schemas.microsoft.com/office/powerpoint/2010/main" val="263431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9" name="Text Box 5"/>
          <p:cNvSpPr txBox="1">
            <a:spLocks noChangeArrowheads="1"/>
          </p:cNvSpPr>
          <p:nvPr/>
        </p:nvSpPr>
        <p:spPr bwMode="auto">
          <a:xfrm>
            <a:off x="367674" y="2297291"/>
            <a:ext cx="287666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Turn on the GDC</a:t>
            </a:r>
            <a:endParaRPr kumimoji="0" lang="en-GB" sz="2400" b="1" i="0" u="none" strike="noStrike" kern="1200" cap="none" spc="0" normalizeH="0" baseline="0" noProof="0" dirty="0">
              <a:ln>
                <a:noFill/>
              </a:ln>
              <a:solidFill>
                <a:srgbClr val="FF6600"/>
              </a:solidFill>
              <a:effectLst/>
              <a:uLnTx/>
              <a:uFillTx/>
              <a:latin typeface="Comic Sans MS"/>
              <a:ea typeface="+mn-ea"/>
              <a:cs typeface="+mn-cs"/>
            </a:endParaRPr>
          </a:p>
        </p:txBody>
      </p:sp>
      <p:sp>
        <p:nvSpPr>
          <p:cNvPr id="21" name="Text Box 5"/>
          <p:cNvSpPr txBox="1">
            <a:spLocks noChangeArrowheads="1"/>
          </p:cNvSpPr>
          <p:nvPr/>
        </p:nvSpPr>
        <p:spPr bwMode="auto">
          <a:xfrm>
            <a:off x="2927994" y="2297291"/>
            <a:ext cx="1716465"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MENU</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62400" y="2292826"/>
            <a:ext cx="86754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TVM</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3" name="Text Box 5"/>
          <p:cNvSpPr txBox="1">
            <a:spLocks noChangeArrowheads="1"/>
          </p:cNvSpPr>
          <p:nvPr/>
        </p:nvSpPr>
        <p:spPr bwMode="auto">
          <a:xfrm>
            <a:off x="4674498" y="2297291"/>
            <a:ext cx="2549395"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or Financial</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 Box 5"/>
          <p:cNvSpPr txBox="1">
            <a:spLocks noChangeArrowheads="1"/>
          </p:cNvSpPr>
          <p:nvPr/>
        </p:nvSpPr>
        <p:spPr bwMode="auto">
          <a:xfrm>
            <a:off x="356435" y="692696"/>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1:</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9"/>
          <p:cNvSpPr txBox="1">
            <a:spLocks noChangeArrowheads="1"/>
          </p:cNvSpPr>
          <p:nvPr/>
        </p:nvSpPr>
        <p:spPr bwMode="auto">
          <a:xfrm>
            <a:off x="387603" y="1124744"/>
            <a:ext cx="8327206"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Ryan deposits $100 every month into an annuity at 5% compounded monthly, for 9 years. Find the future value and the interest his account earned. </a:t>
            </a:r>
          </a:p>
        </p:txBody>
      </p:sp>
      <p:sp>
        <p:nvSpPr>
          <p:cNvPr id="4" name="Rectangle 3">
            <a:hlinkClick r:id="rId3"/>
            <a:extLst>
              <a:ext uri="{FF2B5EF4-FFF2-40B4-BE49-F238E27FC236}">
                <a16:creationId xmlns:a16="http://schemas.microsoft.com/office/drawing/2014/main" id="{6663070B-765E-478B-9357-224644BC50F4}"/>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extLst>
              <a:ext uri="{FF2B5EF4-FFF2-40B4-BE49-F238E27FC236}">
                <a16:creationId xmlns:a16="http://schemas.microsoft.com/office/drawing/2014/main" id="{DEAB78CD-CA9E-4855-9039-37836D1B1EE6}"/>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D9FCB4C-FB77-4EAF-9815-428BC84B68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680" y="2103120"/>
            <a:ext cx="2436914" cy="4617720"/>
          </a:xfrm>
          <a:prstGeom prst="rect">
            <a:avLst/>
          </a:prstGeom>
        </p:spPr>
      </p:pic>
    </p:spTree>
    <p:extLst>
      <p:ext uri="{BB962C8B-B14F-4D97-AF65-F5344CB8AC3E}">
        <p14:creationId xmlns:p14="http://schemas.microsoft.com/office/powerpoint/2010/main" val="160418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9" name="Text Box 5"/>
          <p:cNvSpPr txBox="1">
            <a:spLocks noChangeArrowheads="1"/>
          </p:cNvSpPr>
          <p:nvPr/>
        </p:nvSpPr>
        <p:spPr bwMode="auto">
          <a:xfrm>
            <a:off x="374904" y="2286000"/>
            <a:ext cx="287666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Turn on the GDC</a:t>
            </a:r>
            <a:endParaRPr kumimoji="0" lang="en-GB" sz="2400" b="1" i="0" u="none" strike="noStrike" kern="1200" cap="none" spc="0" normalizeH="0" baseline="0" noProof="0" dirty="0">
              <a:ln>
                <a:noFill/>
              </a:ln>
              <a:solidFill>
                <a:srgbClr val="FF6600"/>
              </a:solidFill>
              <a:effectLst/>
              <a:uLnTx/>
              <a:uFillTx/>
              <a:latin typeface="Comic Sans MS"/>
              <a:ea typeface="+mn-ea"/>
              <a:cs typeface="+mn-cs"/>
            </a:endParaRPr>
          </a:p>
        </p:txBody>
      </p:sp>
      <p:sp>
        <p:nvSpPr>
          <p:cNvPr id="21" name="Text Box 5"/>
          <p:cNvSpPr txBox="1">
            <a:spLocks noChangeArrowheads="1"/>
          </p:cNvSpPr>
          <p:nvPr/>
        </p:nvSpPr>
        <p:spPr bwMode="auto">
          <a:xfrm>
            <a:off x="2935224" y="2286000"/>
            <a:ext cx="1428433"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MENU</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77640" y="2286000"/>
            <a:ext cx="86754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TVM</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3" name="Text Box 5"/>
          <p:cNvSpPr txBox="1">
            <a:spLocks noChangeArrowheads="1"/>
          </p:cNvSpPr>
          <p:nvPr/>
        </p:nvSpPr>
        <p:spPr bwMode="auto">
          <a:xfrm>
            <a:off x="4681728" y="2286000"/>
            <a:ext cx="2549395"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or Financial</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 Box 5"/>
          <p:cNvSpPr txBox="1">
            <a:spLocks noChangeArrowheads="1"/>
          </p:cNvSpPr>
          <p:nvPr/>
        </p:nvSpPr>
        <p:spPr bwMode="auto">
          <a:xfrm>
            <a:off x="356435" y="692696"/>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1:</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9"/>
          <p:cNvSpPr txBox="1">
            <a:spLocks noChangeArrowheads="1"/>
          </p:cNvSpPr>
          <p:nvPr/>
        </p:nvSpPr>
        <p:spPr bwMode="auto">
          <a:xfrm>
            <a:off x="387603" y="1124744"/>
            <a:ext cx="8327206"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Ryan deposits $100 every month into an annuity at 5% compounded monthly, for 9 years. Find the future value and the interest his account earned. </a:t>
            </a:r>
          </a:p>
        </p:txBody>
      </p:sp>
      <p:sp>
        <p:nvSpPr>
          <p:cNvPr id="12" name="Text Box 5"/>
          <p:cNvSpPr txBox="1">
            <a:spLocks noChangeArrowheads="1"/>
          </p:cNvSpPr>
          <p:nvPr/>
        </p:nvSpPr>
        <p:spPr bwMode="auto">
          <a:xfrm>
            <a:off x="384419" y="2685205"/>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 Box 5"/>
          <p:cNvSpPr txBox="1">
            <a:spLocks noChangeArrowheads="1"/>
          </p:cNvSpPr>
          <p:nvPr/>
        </p:nvSpPr>
        <p:spPr bwMode="auto">
          <a:xfrm>
            <a:off x="1079363" y="2685205"/>
            <a:ext cx="296745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Compound interest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hlinkClick r:id="rId3"/>
            <a:extLst>
              <a:ext uri="{FF2B5EF4-FFF2-40B4-BE49-F238E27FC236}">
                <a16:creationId xmlns:a16="http://schemas.microsoft.com/office/drawing/2014/main" id="{3E010F44-EBD5-4C61-BF6B-45F05A1673DF}"/>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extLst>
              <a:ext uri="{FF2B5EF4-FFF2-40B4-BE49-F238E27FC236}">
                <a16:creationId xmlns:a16="http://schemas.microsoft.com/office/drawing/2014/main" id="{C4567EE6-C1A0-4836-B5C7-75E14CD5CA4F}"/>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6544C4C-F72E-4EEB-A197-149806BC21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680" y="2103120"/>
            <a:ext cx="2444675" cy="4617720"/>
          </a:xfrm>
          <a:prstGeom prst="rect">
            <a:avLst/>
          </a:prstGeom>
        </p:spPr>
      </p:pic>
    </p:spTree>
    <p:extLst>
      <p:ext uri="{BB962C8B-B14F-4D97-AF65-F5344CB8AC3E}">
        <p14:creationId xmlns:p14="http://schemas.microsoft.com/office/powerpoint/2010/main" val="272226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2" name="Rectangle 1"/>
          <p:cNvSpPr/>
          <p:nvPr/>
        </p:nvSpPr>
        <p:spPr>
          <a:xfrm>
            <a:off x="391413" y="980728"/>
            <a:ext cx="8501067"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future value FV of the payments (annuities) must equal the future value of investing the principal in a compound interest account with the same interest rate and compounding. </a:t>
            </a:r>
          </a:p>
        </p:txBody>
      </p:sp>
      <mc:AlternateContent xmlns:mc="http://schemas.openxmlformats.org/markup-compatibility/2006" xmlns:a14="http://schemas.microsoft.com/office/drawing/2010/main">
        <mc:Choice Requires="a14">
          <p:sp>
            <p:nvSpPr>
              <p:cNvPr id="9" name="TextBox 8"/>
              <p:cNvSpPr txBox="1"/>
              <p:nvPr/>
            </p:nvSpPr>
            <p:spPr>
              <a:xfrm>
                <a:off x="611560" y="2550388"/>
                <a:ext cx="3089244" cy="1435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𝑛𝑡</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num>
                        <m:den>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den>
                      </m:f>
                    </m:oMath>
                  </m:oMathPara>
                </a14:m>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11560" y="2550388"/>
                <a:ext cx="3089244" cy="143558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89581" y="2808978"/>
                <a:ext cx="2414122" cy="70102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𝐹𝑉</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den>
                              </m:f>
                            </m:e>
                          </m:d>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𝑛𝑡</m:t>
                          </m:r>
                        </m:sup>
                      </m:sSup>
                    </m:oMath>
                  </m:oMathPara>
                </a14:m>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89581" y="2808978"/>
                <a:ext cx="2414122" cy="701026"/>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430154" y="4120048"/>
                <a:ext cx="4423583" cy="1435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den>
                              </m:f>
                            </m:e>
                          </m:d>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𝑛𝑡</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𝑛𝑡</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num>
                        <m:den>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den>
                      </m:f>
                    </m:oMath>
                  </m:oMathPara>
                </a14:m>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430154" y="4120048"/>
                <a:ext cx="4423583" cy="1435586"/>
              </a:xfrm>
              <a:prstGeom prst="rect">
                <a:avLst/>
              </a:prstGeom>
              <a:blipFill rotWithShape="0">
                <a:blip r:embed="rId5"/>
                <a:stretch>
                  <a:fillRect/>
                </a:stretch>
              </a:blipFill>
            </p:spPr>
            <p:txBody>
              <a:bodyPr/>
              <a:lstStyle/>
              <a:p>
                <a:r>
                  <a:rPr lang="en-GB">
                    <a:noFill/>
                  </a:rPr>
                  <a:t> </a:t>
                </a:r>
              </a:p>
            </p:txBody>
          </p:sp>
        </mc:Fallback>
      </mc:AlternateContent>
      <p:sp>
        <p:nvSpPr>
          <p:cNvPr id="4" name="Rectangle 3"/>
          <p:cNvSpPr/>
          <p:nvPr/>
        </p:nvSpPr>
        <p:spPr>
          <a:xfrm>
            <a:off x="730308" y="5689708"/>
            <a:ext cx="782327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Here, big </a:t>
            </a:r>
            <a:r>
              <a:rPr kumimoji="0" lang="en-GB" sz="2400" b="0" i="1" u="none" strike="noStrike" kern="1200" cap="none" spc="0" normalizeH="0" baseline="0" noProof="0" dirty="0">
                <a:ln>
                  <a:noFill/>
                </a:ln>
                <a:solidFill>
                  <a:prstClr val="black"/>
                </a:solidFill>
                <a:effectLst/>
                <a:uLnTx/>
                <a:uFillTx/>
                <a:cs typeface="Times New Roman" panose="02020603050405020304" pitchFamily="18" charset="0"/>
              </a:rPr>
              <a:t>P</a:t>
            </a:r>
            <a:r>
              <a:rPr kumimoji="0" lang="en-GB" sz="2400" b="0" i="0" u="none" strike="noStrike" kern="1200" cap="none" spc="0" normalizeH="0" baseline="0" noProof="0" dirty="0">
                <a:ln>
                  <a:noFill/>
                </a:ln>
                <a:solidFill>
                  <a:prstClr val="black"/>
                </a:solidFill>
                <a:effectLst/>
                <a:uLnTx/>
                <a:uFillTx/>
                <a:latin typeface="Comic Sans MS"/>
                <a:ea typeface="+mn-ea"/>
                <a:cs typeface="+mn-cs"/>
              </a:rPr>
              <a:t> is the Present value of the loan, little </a:t>
            </a:r>
            <a:r>
              <a:rPr lang="en-GB" i="1" dirty="0">
                <a:solidFill>
                  <a:prstClr val="black"/>
                </a:solidFill>
                <a:cs typeface="Times New Roman" panose="02020603050405020304" pitchFamily="18" charset="0"/>
              </a:rPr>
              <a:t>p</a:t>
            </a:r>
            <a:r>
              <a:rPr kumimoji="0" lang="en-GB" sz="2400" b="0" i="0" u="none" strike="noStrike" kern="1200" cap="none" spc="0" normalizeH="0" baseline="0" noProof="0" dirty="0">
                <a:ln>
                  <a:noFill/>
                </a:ln>
                <a:solidFill>
                  <a:prstClr val="black"/>
                </a:solidFill>
                <a:effectLst/>
                <a:uLnTx/>
                <a:uFillTx/>
                <a:latin typeface="Comic Sans MS"/>
                <a:ea typeface="+mn-ea"/>
                <a:cs typeface="+mn-cs"/>
              </a:rPr>
              <a:t> is the payment that amortized big </a:t>
            </a:r>
            <a:r>
              <a:rPr lang="en-GB" i="1" dirty="0">
                <a:solidFill>
                  <a:prstClr val="black"/>
                </a:solidFill>
                <a:cs typeface="Times New Roman" panose="02020603050405020304" pitchFamily="18" charset="0"/>
              </a:rPr>
              <a:t>P</a:t>
            </a:r>
            <a:r>
              <a:rPr kumimoji="0" lang="en-GB" sz="2400" b="0" i="0" u="none" strike="noStrike" kern="1200" cap="none" spc="0" normalizeH="0" baseline="0" noProof="0" dirty="0">
                <a:ln>
                  <a:noFill/>
                </a:ln>
                <a:solidFill>
                  <a:prstClr val="black"/>
                </a:solidFill>
                <a:effectLst/>
                <a:uLnTx/>
                <a:uFillTx/>
                <a:latin typeface="Comic Sans MS"/>
                <a:ea typeface="+mn-ea"/>
                <a:cs typeface="+mn-cs"/>
              </a:rPr>
              <a:t>. </a:t>
            </a:r>
          </a:p>
        </p:txBody>
      </p:sp>
      <p:sp>
        <p:nvSpPr>
          <p:cNvPr id="3" name="Rectangle 2">
            <a:hlinkClick r:id="rId6"/>
            <a:extLst>
              <a:ext uri="{FF2B5EF4-FFF2-40B4-BE49-F238E27FC236}">
                <a16:creationId xmlns:a16="http://schemas.microsoft.com/office/drawing/2014/main" id="{A7AE1721-C726-401C-90A1-6D6CB7EE1F16}"/>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6"/>
            <a:extLst>
              <a:ext uri="{FF2B5EF4-FFF2-40B4-BE49-F238E27FC236}">
                <a16:creationId xmlns:a16="http://schemas.microsoft.com/office/drawing/2014/main" id="{5697F7A5-8A27-435E-AEEA-A2906DE7D215}"/>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134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9" name="Text Box 5"/>
          <p:cNvSpPr txBox="1">
            <a:spLocks noChangeArrowheads="1"/>
          </p:cNvSpPr>
          <p:nvPr/>
        </p:nvSpPr>
        <p:spPr bwMode="auto">
          <a:xfrm>
            <a:off x="374904" y="2286000"/>
            <a:ext cx="287666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Turn on the GDC</a:t>
            </a:r>
            <a:endParaRPr kumimoji="0" lang="en-GB" sz="2400" b="1" i="0" u="none" strike="noStrike" kern="1200" cap="none" spc="0" normalizeH="0" baseline="0" noProof="0" dirty="0">
              <a:ln>
                <a:noFill/>
              </a:ln>
              <a:solidFill>
                <a:srgbClr val="FF6600"/>
              </a:solidFill>
              <a:effectLst/>
              <a:uLnTx/>
              <a:uFillTx/>
              <a:latin typeface="Comic Sans MS"/>
              <a:ea typeface="+mn-ea"/>
              <a:cs typeface="+mn-cs"/>
            </a:endParaRPr>
          </a:p>
        </p:txBody>
      </p:sp>
      <p:sp>
        <p:nvSpPr>
          <p:cNvPr id="21" name="Text Box 5"/>
          <p:cNvSpPr txBox="1">
            <a:spLocks noChangeArrowheads="1"/>
          </p:cNvSpPr>
          <p:nvPr/>
        </p:nvSpPr>
        <p:spPr bwMode="auto">
          <a:xfrm>
            <a:off x="2932961" y="2290465"/>
            <a:ext cx="1644457"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MENU</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75033" y="2290643"/>
            <a:ext cx="86754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TVM</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3" name="Text Box 5"/>
          <p:cNvSpPr txBox="1">
            <a:spLocks noChangeArrowheads="1"/>
          </p:cNvSpPr>
          <p:nvPr/>
        </p:nvSpPr>
        <p:spPr bwMode="auto">
          <a:xfrm>
            <a:off x="4859762" y="2290643"/>
            <a:ext cx="2549395"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or Financial</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 Box 5"/>
          <p:cNvSpPr txBox="1">
            <a:spLocks noChangeArrowheads="1"/>
          </p:cNvSpPr>
          <p:nvPr/>
        </p:nvSpPr>
        <p:spPr bwMode="auto">
          <a:xfrm>
            <a:off x="356435" y="692696"/>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1:</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9"/>
          <p:cNvSpPr txBox="1">
            <a:spLocks noChangeArrowheads="1"/>
          </p:cNvSpPr>
          <p:nvPr/>
        </p:nvSpPr>
        <p:spPr bwMode="auto">
          <a:xfrm>
            <a:off x="387603" y="1124744"/>
            <a:ext cx="8327206"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Ryan deposits $100 every month into an annuity at 5% compounded monthly, for 9 years. Find the future value and the interest his account earned. </a:t>
            </a:r>
          </a:p>
        </p:txBody>
      </p:sp>
      <p:sp>
        <p:nvSpPr>
          <p:cNvPr id="12" name="Text Box 5"/>
          <p:cNvSpPr txBox="1">
            <a:spLocks noChangeArrowheads="1"/>
          </p:cNvSpPr>
          <p:nvPr/>
        </p:nvSpPr>
        <p:spPr bwMode="auto">
          <a:xfrm>
            <a:off x="374904" y="2667000"/>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 Box 5"/>
          <p:cNvSpPr txBox="1">
            <a:spLocks noChangeArrowheads="1"/>
          </p:cNvSpPr>
          <p:nvPr/>
        </p:nvSpPr>
        <p:spPr bwMode="auto">
          <a:xfrm>
            <a:off x="1072921" y="2667000"/>
            <a:ext cx="296745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Compound interest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 Box 5"/>
          <p:cNvSpPr txBox="1">
            <a:spLocks noChangeArrowheads="1"/>
          </p:cNvSpPr>
          <p:nvPr/>
        </p:nvSpPr>
        <p:spPr bwMode="auto">
          <a:xfrm>
            <a:off x="1389406" y="3041904"/>
            <a:ext cx="453082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Number of payment periods</a:t>
            </a:r>
            <a:endParaRPr kumimoji="0" lang="en-GB" sz="18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 Box 5"/>
          <p:cNvSpPr txBox="1">
            <a:spLocks noChangeArrowheads="1"/>
          </p:cNvSpPr>
          <p:nvPr/>
        </p:nvSpPr>
        <p:spPr bwMode="auto">
          <a:xfrm>
            <a:off x="1389888" y="3425952"/>
            <a:ext cx="484632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The percentage rate, given as a percent.</a:t>
            </a:r>
          </a:p>
        </p:txBody>
      </p:sp>
      <p:sp>
        <p:nvSpPr>
          <p:cNvPr id="20" name="Text Box 5"/>
          <p:cNvSpPr txBox="1">
            <a:spLocks noChangeArrowheads="1"/>
          </p:cNvSpPr>
          <p:nvPr/>
        </p:nvSpPr>
        <p:spPr bwMode="auto">
          <a:xfrm>
            <a:off x="1389888" y="3810000"/>
            <a:ext cx="5630334" cy="92333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The present value of the account. If money is being paid into the account, PV is entered as a negative number;</a:t>
            </a:r>
          </a:p>
        </p:txBody>
      </p:sp>
      <p:sp>
        <p:nvSpPr>
          <p:cNvPr id="22" name="Text Box 5"/>
          <p:cNvSpPr txBox="1">
            <a:spLocks noChangeArrowheads="1"/>
          </p:cNvSpPr>
          <p:nvPr/>
        </p:nvSpPr>
        <p:spPr bwMode="auto">
          <a:xfrm>
            <a:off x="687991" y="3045328"/>
            <a:ext cx="63612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a:ln>
                  <a:noFill/>
                </a:ln>
                <a:solidFill>
                  <a:prstClr val="black"/>
                </a:solidFill>
                <a:effectLst/>
                <a:uLnTx/>
                <a:uFillTx/>
                <a:latin typeface="Comic Sans MS"/>
                <a:ea typeface="+mn-ea"/>
                <a:cs typeface="+mn-cs"/>
              </a:rPr>
              <a:t>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p:cNvSpPr/>
          <p:nvPr/>
        </p:nvSpPr>
        <p:spPr>
          <a:xfrm>
            <a:off x="470756" y="3810000"/>
            <a:ext cx="8242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5" name="Text Box 5"/>
          <p:cNvSpPr txBox="1">
            <a:spLocks noChangeArrowheads="1"/>
          </p:cNvSpPr>
          <p:nvPr/>
        </p:nvSpPr>
        <p:spPr bwMode="auto">
          <a:xfrm>
            <a:off x="494579" y="3425952"/>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 Box 5"/>
          <p:cNvSpPr txBox="1">
            <a:spLocks noChangeArrowheads="1"/>
          </p:cNvSpPr>
          <p:nvPr/>
        </p:nvSpPr>
        <p:spPr bwMode="auto">
          <a:xfrm>
            <a:off x="251520" y="4578096"/>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7" name="Text Box 5"/>
          <p:cNvSpPr txBox="1">
            <a:spLocks noChangeArrowheads="1"/>
          </p:cNvSpPr>
          <p:nvPr/>
        </p:nvSpPr>
        <p:spPr bwMode="auto">
          <a:xfrm>
            <a:off x="474674" y="4962144"/>
            <a:ext cx="941858"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8" name="Text Box 5"/>
          <p:cNvSpPr txBox="1">
            <a:spLocks noChangeArrowheads="1"/>
          </p:cNvSpPr>
          <p:nvPr/>
        </p:nvSpPr>
        <p:spPr bwMode="auto">
          <a:xfrm>
            <a:off x="1389888" y="4578096"/>
            <a:ext cx="4517003"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The amount of each payment. </a:t>
            </a:r>
          </a:p>
        </p:txBody>
      </p:sp>
      <p:sp>
        <p:nvSpPr>
          <p:cNvPr id="29" name="Text Box 5"/>
          <p:cNvSpPr txBox="1">
            <a:spLocks noChangeArrowheads="1"/>
          </p:cNvSpPr>
          <p:nvPr/>
        </p:nvSpPr>
        <p:spPr bwMode="auto">
          <a:xfrm>
            <a:off x="1389888" y="4962144"/>
            <a:ext cx="4593475"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Future value of the account.</a:t>
            </a:r>
          </a:p>
        </p:txBody>
      </p:sp>
      <p:sp>
        <p:nvSpPr>
          <p:cNvPr id="30" name="Text Box 5"/>
          <p:cNvSpPr txBox="1">
            <a:spLocks noChangeArrowheads="1"/>
          </p:cNvSpPr>
          <p:nvPr/>
        </p:nvSpPr>
        <p:spPr bwMode="auto">
          <a:xfrm>
            <a:off x="408844" y="5346192"/>
            <a:ext cx="1088428"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1" name="Text Box 5"/>
          <p:cNvSpPr txBox="1">
            <a:spLocks noChangeArrowheads="1"/>
          </p:cNvSpPr>
          <p:nvPr/>
        </p:nvSpPr>
        <p:spPr bwMode="auto">
          <a:xfrm>
            <a:off x="1389888" y="5346192"/>
            <a:ext cx="4617019" cy="4062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Number of payments per year.</a:t>
            </a:r>
          </a:p>
        </p:txBody>
      </p:sp>
      <p:sp>
        <p:nvSpPr>
          <p:cNvPr id="32" name="Text Box 5"/>
          <p:cNvSpPr txBox="1">
            <a:spLocks noChangeArrowheads="1"/>
          </p:cNvSpPr>
          <p:nvPr/>
        </p:nvSpPr>
        <p:spPr bwMode="auto">
          <a:xfrm>
            <a:off x="374904" y="5659819"/>
            <a:ext cx="974230"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3" name="Text Box 5"/>
          <p:cNvSpPr txBox="1">
            <a:spLocks noChangeArrowheads="1"/>
          </p:cNvSpPr>
          <p:nvPr/>
        </p:nvSpPr>
        <p:spPr bwMode="auto">
          <a:xfrm>
            <a:off x="1389888" y="5730240"/>
            <a:ext cx="518614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Number of </a:t>
            </a:r>
            <a:r>
              <a:rPr kumimoji="0" lang="en-GB" sz="1800" b="0" i="0" u="none" strike="noStrike" kern="1200" cap="none" spc="0" normalizeH="0" baseline="0" noProof="0" dirty="0" err="1">
                <a:ln>
                  <a:noFill/>
                </a:ln>
                <a:solidFill>
                  <a:prstClr val="black"/>
                </a:solidFill>
                <a:effectLst/>
                <a:uLnTx/>
                <a:uFillTx/>
                <a:latin typeface="Comic Sans MS"/>
                <a:ea typeface="+mn-ea"/>
                <a:cs typeface="+mn-cs"/>
              </a:rPr>
              <a:t>compoundings</a:t>
            </a:r>
            <a:r>
              <a:rPr kumimoji="0" lang="en-GB" sz="1800" b="0" i="0" u="none" strike="noStrike" kern="1200" cap="none" spc="0" normalizeH="0" baseline="0" noProof="0" dirty="0">
                <a:ln>
                  <a:noFill/>
                </a:ln>
                <a:solidFill>
                  <a:prstClr val="black"/>
                </a:solidFill>
                <a:effectLst/>
                <a:uLnTx/>
                <a:uFillTx/>
                <a:latin typeface="Comic Sans MS"/>
                <a:ea typeface="+mn-ea"/>
                <a:cs typeface="+mn-cs"/>
              </a:rPr>
              <a:t> per year.</a:t>
            </a:r>
          </a:p>
        </p:txBody>
      </p:sp>
      <p:sp>
        <p:nvSpPr>
          <p:cNvPr id="34" name="Text Box 5"/>
          <p:cNvSpPr txBox="1">
            <a:spLocks noChangeArrowheads="1"/>
          </p:cNvSpPr>
          <p:nvPr/>
        </p:nvSpPr>
        <p:spPr bwMode="auto">
          <a:xfrm>
            <a:off x="1393242" y="3041904"/>
            <a:ext cx="190837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9 = 108</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Text Box 5"/>
          <p:cNvSpPr txBox="1">
            <a:spLocks noChangeArrowheads="1"/>
          </p:cNvSpPr>
          <p:nvPr/>
        </p:nvSpPr>
        <p:spPr bwMode="auto">
          <a:xfrm>
            <a:off x="1386384" y="3425952"/>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Text Box 5"/>
          <p:cNvSpPr txBox="1">
            <a:spLocks noChangeArrowheads="1"/>
          </p:cNvSpPr>
          <p:nvPr/>
        </p:nvSpPr>
        <p:spPr bwMode="auto">
          <a:xfrm>
            <a:off x="1389888" y="4962144"/>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We want to know</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 Box 5"/>
          <p:cNvSpPr txBox="1">
            <a:spLocks noChangeArrowheads="1"/>
          </p:cNvSpPr>
          <p:nvPr/>
        </p:nvSpPr>
        <p:spPr bwMode="auto">
          <a:xfrm>
            <a:off x="1389888" y="3810000"/>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 name="Text Box 5"/>
          <p:cNvSpPr txBox="1">
            <a:spLocks noChangeArrowheads="1"/>
          </p:cNvSpPr>
          <p:nvPr/>
        </p:nvSpPr>
        <p:spPr bwMode="auto">
          <a:xfrm>
            <a:off x="1389888" y="4578096"/>
            <a:ext cx="85215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mic Sans MS"/>
                <a:ea typeface="+mn-ea"/>
                <a:cs typeface="+mn-cs"/>
              </a:rPr>
              <a:t>-100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Text Box 5"/>
          <p:cNvSpPr txBox="1">
            <a:spLocks noChangeArrowheads="1"/>
          </p:cNvSpPr>
          <p:nvPr/>
        </p:nvSpPr>
        <p:spPr bwMode="auto">
          <a:xfrm>
            <a:off x="1379613" y="5659819"/>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Text Box 5"/>
          <p:cNvSpPr txBox="1">
            <a:spLocks noChangeArrowheads="1"/>
          </p:cNvSpPr>
          <p:nvPr/>
        </p:nvSpPr>
        <p:spPr bwMode="auto">
          <a:xfrm>
            <a:off x="1389888" y="5346192"/>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hlinkClick r:id="rId3"/>
            <a:extLst>
              <a:ext uri="{FF2B5EF4-FFF2-40B4-BE49-F238E27FC236}">
                <a16:creationId xmlns:a16="http://schemas.microsoft.com/office/drawing/2014/main" id="{FD884109-88D0-40E7-87C7-02D291ED4FBD}"/>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extLst>
              <a:ext uri="{FF2B5EF4-FFF2-40B4-BE49-F238E27FC236}">
                <a16:creationId xmlns:a16="http://schemas.microsoft.com/office/drawing/2014/main" id="{52F0061E-0B6C-40A2-AFC2-C3C9EF233C47}"/>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9FE43CE-E21F-4783-BCBE-A1F86B22C2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680" y="2103120"/>
            <a:ext cx="2460197" cy="4617720"/>
          </a:xfrm>
          <a:prstGeom prst="rect">
            <a:avLst/>
          </a:prstGeom>
        </p:spPr>
      </p:pic>
    </p:spTree>
    <p:extLst>
      <p:ext uri="{BB962C8B-B14F-4D97-AF65-F5344CB8AC3E}">
        <p14:creationId xmlns:p14="http://schemas.microsoft.com/office/powerpoint/2010/main" val="334638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5"/>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250"/>
                                  </p:stCondLst>
                                  <p:childTnLst>
                                    <p:set>
                                      <p:cBhvr>
                                        <p:cTn id="65" dur="1" fill="hold">
                                          <p:stCondLst>
                                            <p:cond delay="0"/>
                                          </p:stCondLst>
                                        </p:cTn>
                                        <p:tgtEl>
                                          <p:spTgt spid="3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6"/>
                                        </p:tgtEl>
                                        <p:attrNameLst>
                                          <p:attrName>style.visibility</p:attrName>
                                        </p:attrNameLst>
                                      </p:cBhvr>
                                      <p:to>
                                        <p:strVal val="hidden"/>
                                      </p:to>
                                    </p:set>
                                  </p:childTnLst>
                                </p:cTn>
                              </p:par>
                            </p:childTnLst>
                          </p:cTn>
                        </p:par>
                        <p:par>
                          <p:cTn id="70" fill="hold">
                            <p:stCondLst>
                              <p:cond delay="0"/>
                            </p:stCondLst>
                            <p:childTnLst>
                              <p:par>
                                <p:cTn id="71" presetID="1" presetClass="entr" presetSubtype="0" fill="hold" grpId="0" nodeType="afterEffect">
                                  <p:stCondLst>
                                    <p:cond delay="25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0"/>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250"/>
                                  </p:stCondLst>
                                  <p:childTnLst>
                                    <p:set>
                                      <p:cBhvr>
                                        <p:cTn id="79" dur="1" fill="hold">
                                          <p:stCondLst>
                                            <p:cond delay="0"/>
                                          </p:stCondLst>
                                        </p:cTn>
                                        <p:tgtEl>
                                          <p:spTgt spid="3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28"/>
                                        </p:tgtEl>
                                        <p:attrNameLst>
                                          <p:attrName>style.visibility</p:attrName>
                                        </p:attrNameLst>
                                      </p:cBhvr>
                                      <p:to>
                                        <p:strVal val="hidden"/>
                                      </p:to>
                                    </p:set>
                                  </p:childTnLst>
                                </p:cTn>
                              </p:par>
                            </p:childTnLst>
                          </p:cTn>
                        </p:par>
                        <p:par>
                          <p:cTn id="84" fill="hold">
                            <p:stCondLst>
                              <p:cond delay="0"/>
                            </p:stCondLst>
                            <p:childTnLst>
                              <p:par>
                                <p:cTn id="85" presetID="1" presetClass="entr" presetSubtype="0" fill="hold" grpId="0" nodeType="afterEffect">
                                  <p:stCondLst>
                                    <p:cond delay="250"/>
                                  </p:stCondLst>
                                  <p:childTnLst>
                                    <p:set>
                                      <p:cBhvr>
                                        <p:cTn id="86" dur="1" fill="hold">
                                          <p:stCondLst>
                                            <p:cond delay="0"/>
                                          </p:stCondLst>
                                        </p:cTn>
                                        <p:tgtEl>
                                          <p:spTgt spid="3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9"/>
                                        </p:tgtEl>
                                        <p:attrNameLst>
                                          <p:attrName>style.visibility</p:attrName>
                                        </p:attrNameLst>
                                      </p:cBhvr>
                                      <p:to>
                                        <p:strVal val="hidden"/>
                                      </p:to>
                                    </p:set>
                                  </p:childTnLst>
                                </p:cTn>
                              </p:par>
                            </p:childTnLst>
                          </p:cTn>
                        </p:par>
                        <p:par>
                          <p:cTn id="91" fill="hold">
                            <p:stCondLst>
                              <p:cond delay="0"/>
                            </p:stCondLst>
                            <p:childTnLst>
                              <p:par>
                                <p:cTn id="92" presetID="1" presetClass="entr" presetSubtype="0" fill="hold" grpId="0" nodeType="afterEffect">
                                  <p:stCondLst>
                                    <p:cond delay="250"/>
                                  </p:stCondLst>
                                  <p:childTnLst>
                                    <p:set>
                                      <p:cBhvr>
                                        <p:cTn id="93" dur="1" fill="hold">
                                          <p:stCondLst>
                                            <p:cond delay="0"/>
                                          </p:stCondLst>
                                        </p:cTn>
                                        <p:tgtEl>
                                          <p:spTgt spid="36"/>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1"/>
                                        </p:tgtEl>
                                        <p:attrNameLst>
                                          <p:attrName>style.visibility</p:attrName>
                                        </p:attrNameLst>
                                      </p:cBhvr>
                                      <p:to>
                                        <p:strVal val="hidden"/>
                                      </p:to>
                                    </p:set>
                                  </p:childTnLst>
                                </p:cTn>
                              </p:par>
                            </p:childTnLst>
                          </p:cTn>
                        </p:par>
                        <p:par>
                          <p:cTn id="98" fill="hold">
                            <p:stCondLst>
                              <p:cond delay="0"/>
                            </p:stCondLst>
                            <p:childTnLst>
                              <p:par>
                                <p:cTn id="99" presetID="1" presetClass="entr" presetSubtype="0" fill="hold" grpId="0" nodeType="afterEffect">
                                  <p:stCondLst>
                                    <p:cond delay="250"/>
                                  </p:stCondLst>
                                  <p:childTnLst>
                                    <p:set>
                                      <p:cBhvr>
                                        <p:cTn id="100" dur="1" fill="hold">
                                          <p:stCondLst>
                                            <p:cond delay="0"/>
                                          </p:stCondLst>
                                        </p:cTn>
                                        <p:tgtEl>
                                          <p:spTgt spid="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33"/>
                                        </p:tgtEl>
                                        <p:attrNameLst>
                                          <p:attrName>style.visibility</p:attrName>
                                        </p:attrNameLst>
                                      </p:cBhvr>
                                      <p:to>
                                        <p:strVal val="hidden"/>
                                      </p:to>
                                    </p:set>
                                  </p:childTnLst>
                                </p:cTn>
                              </p:par>
                            </p:childTnLst>
                          </p:cTn>
                        </p:par>
                        <p:par>
                          <p:cTn id="105" fill="hold">
                            <p:stCondLst>
                              <p:cond delay="0"/>
                            </p:stCondLst>
                            <p:childTnLst>
                              <p:par>
                                <p:cTn id="106" presetID="1" presetClass="entr" presetSubtype="0" fill="hold" grpId="0" nodeType="afterEffect">
                                  <p:stCondLst>
                                    <p:cond delay="250"/>
                                  </p:stCondLst>
                                  <p:childTnLst>
                                    <p:set>
                                      <p:cBhvr>
                                        <p:cTn id="10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20" grpId="0"/>
      <p:bldP spid="20" grpId="1"/>
      <p:bldP spid="22" grpId="0"/>
      <p:bldP spid="24" grpId="0"/>
      <p:bldP spid="25" grpId="0"/>
      <p:bldP spid="26" grpId="0"/>
      <p:bldP spid="27" grpId="0"/>
      <p:bldP spid="28" grpId="0"/>
      <p:bldP spid="28" grpId="1"/>
      <p:bldP spid="29" grpId="0"/>
      <p:bldP spid="29" grpId="1"/>
      <p:bldP spid="30" grpId="0"/>
      <p:bldP spid="31" grpId="0"/>
      <p:bldP spid="31" grpId="1"/>
      <p:bldP spid="32" grpId="0"/>
      <p:bldP spid="33" grpId="0"/>
      <p:bldP spid="33" grpId="1"/>
      <p:bldP spid="34" grpId="0"/>
      <p:bldP spid="35" grpId="0"/>
      <p:bldP spid="36" grpId="0"/>
      <p:bldP spid="37" grpId="0"/>
      <p:bldP spid="38" grpId="0"/>
      <p:bldP spid="39" grpId="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9" name="Text Box 5"/>
          <p:cNvSpPr txBox="1">
            <a:spLocks noChangeArrowheads="1"/>
          </p:cNvSpPr>
          <p:nvPr/>
        </p:nvSpPr>
        <p:spPr bwMode="auto">
          <a:xfrm>
            <a:off x="374904" y="2286000"/>
            <a:ext cx="287666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Turn on the GDC</a:t>
            </a:r>
            <a:endParaRPr kumimoji="0" lang="en-GB" sz="2400" b="1" i="0" u="none" strike="noStrike" kern="1200" cap="none" spc="0" normalizeH="0" baseline="0" noProof="0" dirty="0">
              <a:ln>
                <a:noFill/>
              </a:ln>
              <a:solidFill>
                <a:srgbClr val="FF6600"/>
              </a:solidFill>
              <a:effectLst/>
              <a:uLnTx/>
              <a:uFillTx/>
              <a:latin typeface="Comic Sans MS"/>
              <a:ea typeface="+mn-ea"/>
              <a:cs typeface="+mn-cs"/>
            </a:endParaRPr>
          </a:p>
        </p:txBody>
      </p:sp>
      <p:sp>
        <p:nvSpPr>
          <p:cNvPr id="21" name="Text Box 5"/>
          <p:cNvSpPr txBox="1">
            <a:spLocks noChangeArrowheads="1"/>
          </p:cNvSpPr>
          <p:nvPr/>
        </p:nvSpPr>
        <p:spPr bwMode="auto">
          <a:xfrm>
            <a:off x="2935224" y="2290643"/>
            <a:ext cx="1644457"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MENU</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77640" y="2290643"/>
            <a:ext cx="86754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TVM</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3" name="Text Box 5"/>
          <p:cNvSpPr txBox="1">
            <a:spLocks noChangeArrowheads="1"/>
          </p:cNvSpPr>
          <p:nvPr/>
        </p:nvSpPr>
        <p:spPr bwMode="auto">
          <a:xfrm>
            <a:off x="4864608" y="2305883"/>
            <a:ext cx="2549395"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or Financial</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 Box 5"/>
          <p:cNvSpPr txBox="1">
            <a:spLocks noChangeArrowheads="1"/>
          </p:cNvSpPr>
          <p:nvPr/>
        </p:nvSpPr>
        <p:spPr bwMode="auto">
          <a:xfrm>
            <a:off x="356435" y="692696"/>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1:</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9"/>
          <p:cNvSpPr txBox="1">
            <a:spLocks noChangeArrowheads="1"/>
          </p:cNvSpPr>
          <p:nvPr/>
        </p:nvSpPr>
        <p:spPr bwMode="auto">
          <a:xfrm>
            <a:off x="387603" y="1124744"/>
            <a:ext cx="8327206"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Ryan deposits $100 every month into an annuity at 5% compounded monthly, for 9 years. Find the future value and the interest his account earned. </a:t>
            </a:r>
          </a:p>
        </p:txBody>
      </p:sp>
      <p:sp>
        <p:nvSpPr>
          <p:cNvPr id="12" name="Text Box 5"/>
          <p:cNvSpPr txBox="1">
            <a:spLocks noChangeArrowheads="1"/>
          </p:cNvSpPr>
          <p:nvPr/>
        </p:nvSpPr>
        <p:spPr bwMode="auto">
          <a:xfrm>
            <a:off x="374904" y="269602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 Box 5"/>
          <p:cNvSpPr txBox="1">
            <a:spLocks noChangeArrowheads="1"/>
          </p:cNvSpPr>
          <p:nvPr/>
        </p:nvSpPr>
        <p:spPr bwMode="auto">
          <a:xfrm>
            <a:off x="1072921" y="2696027"/>
            <a:ext cx="296745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Compound interest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 Box 5"/>
          <p:cNvSpPr txBox="1">
            <a:spLocks noChangeArrowheads="1"/>
          </p:cNvSpPr>
          <p:nvPr/>
        </p:nvSpPr>
        <p:spPr bwMode="auto">
          <a:xfrm>
            <a:off x="687990" y="3074355"/>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p:cNvSpPr/>
          <p:nvPr/>
        </p:nvSpPr>
        <p:spPr>
          <a:xfrm>
            <a:off x="475488" y="3839027"/>
            <a:ext cx="8242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5" name="Text Box 5"/>
          <p:cNvSpPr txBox="1">
            <a:spLocks noChangeArrowheads="1"/>
          </p:cNvSpPr>
          <p:nvPr/>
        </p:nvSpPr>
        <p:spPr bwMode="auto">
          <a:xfrm>
            <a:off x="493776" y="3454979"/>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 Box 5"/>
          <p:cNvSpPr txBox="1">
            <a:spLocks noChangeArrowheads="1"/>
          </p:cNvSpPr>
          <p:nvPr/>
        </p:nvSpPr>
        <p:spPr bwMode="auto">
          <a:xfrm>
            <a:off x="251520" y="4607123"/>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7" name="Text Box 5"/>
          <p:cNvSpPr txBox="1">
            <a:spLocks noChangeArrowheads="1"/>
          </p:cNvSpPr>
          <p:nvPr/>
        </p:nvSpPr>
        <p:spPr bwMode="auto">
          <a:xfrm>
            <a:off x="475488" y="4991171"/>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0" name="Text Box 5"/>
          <p:cNvSpPr txBox="1">
            <a:spLocks noChangeArrowheads="1"/>
          </p:cNvSpPr>
          <p:nvPr/>
        </p:nvSpPr>
        <p:spPr bwMode="auto">
          <a:xfrm>
            <a:off x="411480" y="5375219"/>
            <a:ext cx="3351541" cy="507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2" name="Text Box 5"/>
          <p:cNvSpPr txBox="1">
            <a:spLocks noChangeArrowheads="1"/>
          </p:cNvSpPr>
          <p:nvPr/>
        </p:nvSpPr>
        <p:spPr bwMode="auto">
          <a:xfrm>
            <a:off x="384048" y="5744027"/>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4" name="Text Box 5"/>
          <p:cNvSpPr txBox="1">
            <a:spLocks noChangeArrowheads="1"/>
          </p:cNvSpPr>
          <p:nvPr/>
        </p:nvSpPr>
        <p:spPr bwMode="auto">
          <a:xfrm>
            <a:off x="1393242" y="3070931"/>
            <a:ext cx="190837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9 = 108</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Text Box 5"/>
          <p:cNvSpPr txBox="1">
            <a:spLocks noChangeArrowheads="1"/>
          </p:cNvSpPr>
          <p:nvPr/>
        </p:nvSpPr>
        <p:spPr bwMode="auto">
          <a:xfrm>
            <a:off x="1386384" y="3454979"/>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Text Box 5"/>
          <p:cNvSpPr txBox="1">
            <a:spLocks noChangeArrowheads="1"/>
          </p:cNvSpPr>
          <p:nvPr/>
        </p:nvSpPr>
        <p:spPr bwMode="auto">
          <a:xfrm>
            <a:off x="1389888" y="4991171"/>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We want to know</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 Box 5"/>
          <p:cNvSpPr txBox="1">
            <a:spLocks noChangeArrowheads="1"/>
          </p:cNvSpPr>
          <p:nvPr/>
        </p:nvSpPr>
        <p:spPr bwMode="auto">
          <a:xfrm>
            <a:off x="1389888" y="383902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 name="Text Box 5"/>
          <p:cNvSpPr txBox="1">
            <a:spLocks noChangeArrowheads="1"/>
          </p:cNvSpPr>
          <p:nvPr/>
        </p:nvSpPr>
        <p:spPr bwMode="auto">
          <a:xfrm>
            <a:off x="1389888" y="4607123"/>
            <a:ext cx="1032933"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Text Box 5"/>
          <p:cNvSpPr txBox="1">
            <a:spLocks noChangeArrowheads="1"/>
          </p:cNvSpPr>
          <p:nvPr/>
        </p:nvSpPr>
        <p:spPr bwMode="auto">
          <a:xfrm>
            <a:off x="1389888" y="575926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Text Box 5"/>
          <p:cNvSpPr txBox="1">
            <a:spLocks noChangeArrowheads="1"/>
          </p:cNvSpPr>
          <p:nvPr/>
        </p:nvSpPr>
        <p:spPr bwMode="auto">
          <a:xfrm>
            <a:off x="1389888" y="5375219"/>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1" name="Text Box 5"/>
          <p:cNvSpPr txBox="1">
            <a:spLocks noChangeArrowheads="1"/>
          </p:cNvSpPr>
          <p:nvPr/>
        </p:nvSpPr>
        <p:spPr bwMode="auto">
          <a:xfrm>
            <a:off x="3833554" y="5594675"/>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Text Box 5"/>
          <p:cNvSpPr txBox="1">
            <a:spLocks noChangeArrowheads="1"/>
          </p:cNvSpPr>
          <p:nvPr/>
        </p:nvSpPr>
        <p:spPr bwMode="auto">
          <a:xfrm>
            <a:off x="4506363" y="5594675"/>
            <a:ext cx="71701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FV</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hlinkClick r:id="rId3"/>
            <a:extLst>
              <a:ext uri="{FF2B5EF4-FFF2-40B4-BE49-F238E27FC236}">
                <a16:creationId xmlns:a16="http://schemas.microsoft.com/office/drawing/2014/main" id="{BCF8BF6C-56C9-4D82-9268-5F70439B2DA6}"/>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3"/>
            <a:extLst>
              <a:ext uri="{FF2B5EF4-FFF2-40B4-BE49-F238E27FC236}">
                <a16:creationId xmlns:a16="http://schemas.microsoft.com/office/drawing/2014/main" id="{AB5EFB28-9185-4863-B032-1C57246746AF}"/>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879D46BF-89BA-4CDB-943C-F196FC107D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680" y="2103120"/>
            <a:ext cx="2464864" cy="4617720"/>
          </a:xfrm>
          <a:prstGeom prst="rect">
            <a:avLst/>
          </a:prstGeom>
        </p:spPr>
      </p:pic>
    </p:spTree>
    <p:extLst>
      <p:ext uri="{BB962C8B-B14F-4D97-AF65-F5344CB8AC3E}">
        <p14:creationId xmlns:p14="http://schemas.microsoft.com/office/powerpoint/2010/main" val="187420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9" name="Text Box 5"/>
          <p:cNvSpPr txBox="1">
            <a:spLocks noChangeArrowheads="1"/>
          </p:cNvSpPr>
          <p:nvPr/>
        </p:nvSpPr>
        <p:spPr bwMode="auto">
          <a:xfrm>
            <a:off x="374904" y="2286000"/>
            <a:ext cx="287666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Turn on the GDC</a:t>
            </a:r>
            <a:endParaRPr kumimoji="0" lang="en-GB" sz="2400" b="1" i="0" u="none" strike="noStrike" kern="1200" cap="none" spc="0" normalizeH="0" baseline="0" noProof="0" dirty="0">
              <a:ln>
                <a:noFill/>
              </a:ln>
              <a:solidFill>
                <a:srgbClr val="FF6600"/>
              </a:solidFill>
              <a:effectLst/>
              <a:uLnTx/>
              <a:uFillTx/>
              <a:latin typeface="Comic Sans MS"/>
              <a:ea typeface="+mn-ea"/>
              <a:cs typeface="+mn-cs"/>
            </a:endParaRPr>
          </a:p>
        </p:txBody>
      </p:sp>
      <p:sp>
        <p:nvSpPr>
          <p:cNvPr id="21" name="Text Box 5"/>
          <p:cNvSpPr txBox="1">
            <a:spLocks noChangeArrowheads="1"/>
          </p:cNvSpPr>
          <p:nvPr/>
        </p:nvSpPr>
        <p:spPr bwMode="auto">
          <a:xfrm>
            <a:off x="2935224" y="2290643"/>
            <a:ext cx="1644457"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MENU</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977640" y="2290643"/>
            <a:ext cx="86754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TVM</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3" name="Text Box 5"/>
          <p:cNvSpPr txBox="1">
            <a:spLocks noChangeArrowheads="1"/>
          </p:cNvSpPr>
          <p:nvPr/>
        </p:nvSpPr>
        <p:spPr bwMode="auto">
          <a:xfrm>
            <a:off x="4864608" y="2290643"/>
            <a:ext cx="2549395"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or Financial</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 Box 5"/>
          <p:cNvSpPr txBox="1">
            <a:spLocks noChangeArrowheads="1"/>
          </p:cNvSpPr>
          <p:nvPr/>
        </p:nvSpPr>
        <p:spPr bwMode="auto">
          <a:xfrm>
            <a:off x="356435" y="692696"/>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1:</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9"/>
          <p:cNvSpPr txBox="1">
            <a:spLocks noChangeArrowheads="1"/>
          </p:cNvSpPr>
          <p:nvPr/>
        </p:nvSpPr>
        <p:spPr bwMode="auto">
          <a:xfrm>
            <a:off x="387603" y="1124744"/>
            <a:ext cx="8327206"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Ryan deposits $100 every month into an annuity at 5% compounded monthly, for 9 years. Find the future value and the interest his account earned. </a:t>
            </a:r>
          </a:p>
        </p:txBody>
      </p:sp>
      <p:sp>
        <p:nvSpPr>
          <p:cNvPr id="12" name="Text Box 5"/>
          <p:cNvSpPr txBox="1">
            <a:spLocks noChangeArrowheads="1"/>
          </p:cNvSpPr>
          <p:nvPr/>
        </p:nvSpPr>
        <p:spPr bwMode="auto">
          <a:xfrm>
            <a:off x="374904" y="2715064"/>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 Box 5"/>
          <p:cNvSpPr txBox="1">
            <a:spLocks noChangeArrowheads="1"/>
          </p:cNvSpPr>
          <p:nvPr/>
        </p:nvSpPr>
        <p:spPr bwMode="auto">
          <a:xfrm>
            <a:off x="1072921" y="2715064"/>
            <a:ext cx="2967454"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Compound interest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Text Box 5"/>
          <p:cNvSpPr txBox="1">
            <a:spLocks noChangeArrowheads="1"/>
          </p:cNvSpPr>
          <p:nvPr/>
        </p:nvSpPr>
        <p:spPr bwMode="auto">
          <a:xfrm>
            <a:off x="687990" y="3093392"/>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p:cNvSpPr/>
          <p:nvPr/>
        </p:nvSpPr>
        <p:spPr>
          <a:xfrm>
            <a:off x="475488" y="3858064"/>
            <a:ext cx="8242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5" name="Text Box 5"/>
          <p:cNvSpPr txBox="1">
            <a:spLocks noChangeArrowheads="1"/>
          </p:cNvSpPr>
          <p:nvPr/>
        </p:nvSpPr>
        <p:spPr bwMode="auto">
          <a:xfrm>
            <a:off x="493776" y="3474016"/>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 Box 5"/>
          <p:cNvSpPr txBox="1">
            <a:spLocks noChangeArrowheads="1"/>
          </p:cNvSpPr>
          <p:nvPr/>
        </p:nvSpPr>
        <p:spPr bwMode="auto">
          <a:xfrm>
            <a:off x="251520" y="4626160"/>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7" name="Text Box 5"/>
          <p:cNvSpPr txBox="1">
            <a:spLocks noChangeArrowheads="1"/>
          </p:cNvSpPr>
          <p:nvPr/>
        </p:nvSpPr>
        <p:spPr bwMode="auto">
          <a:xfrm>
            <a:off x="475488" y="5010208"/>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0" name="Text Box 5"/>
          <p:cNvSpPr txBox="1">
            <a:spLocks noChangeArrowheads="1"/>
          </p:cNvSpPr>
          <p:nvPr/>
        </p:nvSpPr>
        <p:spPr bwMode="auto">
          <a:xfrm>
            <a:off x="411480" y="5394256"/>
            <a:ext cx="3351541" cy="507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2" name="Text Box 5"/>
          <p:cNvSpPr txBox="1">
            <a:spLocks noChangeArrowheads="1"/>
          </p:cNvSpPr>
          <p:nvPr/>
        </p:nvSpPr>
        <p:spPr bwMode="auto">
          <a:xfrm>
            <a:off x="384048" y="5778304"/>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4" name="Text Box 5"/>
          <p:cNvSpPr txBox="1">
            <a:spLocks noChangeArrowheads="1"/>
          </p:cNvSpPr>
          <p:nvPr/>
        </p:nvSpPr>
        <p:spPr bwMode="auto">
          <a:xfrm>
            <a:off x="1393242" y="3089968"/>
            <a:ext cx="190837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9 = 108</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Text Box 5"/>
          <p:cNvSpPr txBox="1">
            <a:spLocks noChangeArrowheads="1"/>
          </p:cNvSpPr>
          <p:nvPr/>
        </p:nvSpPr>
        <p:spPr bwMode="auto">
          <a:xfrm>
            <a:off x="1386384" y="3474016"/>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Text Box 5"/>
          <p:cNvSpPr txBox="1">
            <a:spLocks noChangeArrowheads="1"/>
          </p:cNvSpPr>
          <p:nvPr/>
        </p:nvSpPr>
        <p:spPr bwMode="auto">
          <a:xfrm>
            <a:off x="1389888" y="5010208"/>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We want to know</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 Box 5"/>
          <p:cNvSpPr txBox="1">
            <a:spLocks noChangeArrowheads="1"/>
          </p:cNvSpPr>
          <p:nvPr/>
        </p:nvSpPr>
        <p:spPr bwMode="auto">
          <a:xfrm>
            <a:off x="1389888" y="3858064"/>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 name="Text Box 5"/>
          <p:cNvSpPr txBox="1">
            <a:spLocks noChangeArrowheads="1"/>
          </p:cNvSpPr>
          <p:nvPr/>
        </p:nvSpPr>
        <p:spPr bwMode="auto">
          <a:xfrm>
            <a:off x="1389888" y="4626160"/>
            <a:ext cx="1032933"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Text Box 5"/>
          <p:cNvSpPr txBox="1">
            <a:spLocks noChangeArrowheads="1"/>
          </p:cNvSpPr>
          <p:nvPr/>
        </p:nvSpPr>
        <p:spPr bwMode="auto">
          <a:xfrm>
            <a:off x="1389888" y="5778304"/>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Text Box 5"/>
          <p:cNvSpPr txBox="1">
            <a:spLocks noChangeArrowheads="1"/>
          </p:cNvSpPr>
          <p:nvPr/>
        </p:nvSpPr>
        <p:spPr bwMode="auto">
          <a:xfrm>
            <a:off x="1389888" y="5394256"/>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1" name="Text Box 5"/>
          <p:cNvSpPr txBox="1">
            <a:spLocks noChangeArrowheads="1"/>
          </p:cNvSpPr>
          <p:nvPr/>
        </p:nvSpPr>
        <p:spPr bwMode="auto">
          <a:xfrm>
            <a:off x="3831336" y="5613712"/>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Text Box 5"/>
          <p:cNvSpPr txBox="1">
            <a:spLocks noChangeArrowheads="1"/>
          </p:cNvSpPr>
          <p:nvPr/>
        </p:nvSpPr>
        <p:spPr bwMode="auto">
          <a:xfrm>
            <a:off x="4507992" y="5613712"/>
            <a:ext cx="71701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FV</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1" name="Text Box 5"/>
          <p:cNvSpPr txBox="1">
            <a:spLocks noChangeArrowheads="1"/>
          </p:cNvSpPr>
          <p:nvPr/>
        </p:nvSpPr>
        <p:spPr bwMode="auto">
          <a:xfrm>
            <a:off x="3924310" y="5010208"/>
            <a:ext cx="237645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 13604.32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hlinkClick r:id="rId3"/>
            <a:extLst>
              <a:ext uri="{FF2B5EF4-FFF2-40B4-BE49-F238E27FC236}">
                <a16:creationId xmlns:a16="http://schemas.microsoft.com/office/drawing/2014/main" id="{7CABD043-3F07-41A5-81E8-0C771C426C03}"/>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extLst>
              <a:ext uri="{FF2B5EF4-FFF2-40B4-BE49-F238E27FC236}">
                <a16:creationId xmlns:a16="http://schemas.microsoft.com/office/drawing/2014/main" id="{BEDB16D4-74F4-44A4-8CA9-960A12E01D85}"/>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 Box 5">
            <a:extLst>
              <a:ext uri="{FF2B5EF4-FFF2-40B4-BE49-F238E27FC236}">
                <a16:creationId xmlns:a16="http://schemas.microsoft.com/office/drawing/2014/main" id="{6157960B-0A78-475A-9F39-84F167716AB5}"/>
              </a:ext>
            </a:extLst>
          </p:cNvPr>
          <p:cNvSpPr txBox="1">
            <a:spLocks noChangeArrowheads="1"/>
          </p:cNvSpPr>
          <p:nvPr/>
        </p:nvSpPr>
        <p:spPr bwMode="auto">
          <a:xfrm>
            <a:off x="363325" y="6100613"/>
            <a:ext cx="891364" cy="58477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3200" b="0" i="0" u="none" strike="noStrike" kern="1200" cap="none" spc="0" normalizeH="0" baseline="0" noProof="0" dirty="0">
                <a:ln>
                  <a:noFill/>
                </a:ln>
                <a:solidFill>
                  <a:prstClr val="black"/>
                </a:solidFill>
                <a:effectLst/>
                <a:uLnTx/>
                <a:uFillTx/>
                <a:latin typeface="Comic Sans MS"/>
                <a:ea typeface="+mn-ea"/>
                <a:cs typeface="+mn-cs"/>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32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3" name="Text Box 5">
            <a:extLst>
              <a:ext uri="{FF2B5EF4-FFF2-40B4-BE49-F238E27FC236}">
                <a16:creationId xmlns:a16="http://schemas.microsoft.com/office/drawing/2014/main" id="{8ABB1D29-A0D1-4A5F-AC33-62ADE24A458F}"/>
              </a:ext>
            </a:extLst>
          </p:cNvPr>
          <p:cNvSpPr txBox="1">
            <a:spLocks noChangeArrowheads="1"/>
          </p:cNvSpPr>
          <p:nvPr/>
        </p:nvSpPr>
        <p:spPr bwMode="auto">
          <a:xfrm>
            <a:off x="1169682" y="6162167"/>
            <a:ext cx="194827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13 604.32</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4" name="Text Box 5">
            <a:extLst>
              <a:ext uri="{FF2B5EF4-FFF2-40B4-BE49-F238E27FC236}">
                <a16:creationId xmlns:a16="http://schemas.microsoft.com/office/drawing/2014/main" id="{63676FA8-4D33-4985-A120-25F34555FE55}"/>
              </a:ext>
            </a:extLst>
          </p:cNvPr>
          <p:cNvSpPr txBox="1">
            <a:spLocks noChangeArrowheads="1"/>
          </p:cNvSpPr>
          <p:nvPr/>
        </p:nvSpPr>
        <p:spPr bwMode="auto">
          <a:xfrm>
            <a:off x="2950174" y="6130902"/>
            <a:ext cx="194827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- 10 800</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6" name="Text Box 5">
            <a:extLst>
              <a:ext uri="{FF2B5EF4-FFF2-40B4-BE49-F238E27FC236}">
                <a16:creationId xmlns:a16="http://schemas.microsoft.com/office/drawing/2014/main" id="{EEA9D446-A643-42EB-8E3D-AE265C03853E}"/>
              </a:ext>
            </a:extLst>
          </p:cNvPr>
          <p:cNvSpPr txBox="1">
            <a:spLocks noChangeArrowheads="1"/>
          </p:cNvSpPr>
          <p:nvPr/>
        </p:nvSpPr>
        <p:spPr bwMode="auto">
          <a:xfrm>
            <a:off x="4362081" y="6092847"/>
            <a:ext cx="1948271" cy="461665"/>
          </a:xfrm>
          <a:prstGeom prst="rect">
            <a:avLst/>
          </a:prstGeom>
          <a:noFill/>
          <a:ln w="9525">
            <a:noFill/>
            <a:miter lim="800000"/>
            <a:headEnd/>
            <a:tailEnd/>
          </a:ln>
          <a:effectLst/>
        </p:spPr>
        <p:txBody>
          <a:bodyPr wrap="square">
            <a:spAutoFit/>
          </a:bodyPr>
          <a:lstStyle/>
          <a:p>
            <a:pPr lvl="0" fontAlgn="auto">
              <a:spcBef>
                <a:spcPts val="0"/>
              </a:spcBef>
              <a:spcAft>
                <a:spcPts val="0"/>
              </a:spcAft>
              <a:defRPr/>
            </a:pPr>
            <a:r>
              <a:rPr lang="en-US" dirty="0">
                <a:solidFill>
                  <a:prstClr val="black"/>
                </a:solidFill>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2 804.32</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pic>
        <p:nvPicPr>
          <p:cNvPr id="7" name="Picture 6">
            <a:extLst>
              <a:ext uri="{FF2B5EF4-FFF2-40B4-BE49-F238E27FC236}">
                <a16:creationId xmlns:a16="http://schemas.microsoft.com/office/drawing/2014/main" id="{C873AA9C-C59C-4D72-B4D8-34A2EE94BF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680" y="2103120"/>
            <a:ext cx="2448791" cy="4617720"/>
          </a:xfrm>
          <a:prstGeom prst="rect">
            <a:avLst/>
          </a:prstGeom>
        </p:spPr>
      </p:pic>
    </p:spTree>
    <p:extLst>
      <p:ext uri="{BB962C8B-B14F-4D97-AF65-F5344CB8AC3E}">
        <p14:creationId xmlns:p14="http://schemas.microsoft.com/office/powerpoint/2010/main" val="394763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3" grpId="0"/>
      <p:bldP spid="44" grpId="0"/>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0" name="Text Box 10"/>
          <p:cNvSpPr txBox="1">
            <a:spLocks noChangeArrowheads="1"/>
          </p:cNvSpPr>
          <p:nvPr/>
        </p:nvSpPr>
        <p:spPr bwMode="auto">
          <a:xfrm>
            <a:off x="373444" y="2564904"/>
            <a:ext cx="585634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Using the GDC to solve the problem.</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7" name="Text Box 5"/>
          <p:cNvSpPr txBox="1">
            <a:spLocks noChangeArrowheads="1"/>
          </p:cNvSpPr>
          <p:nvPr/>
        </p:nvSpPr>
        <p:spPr bwMode="auto">
          <a:xfrm>
            <a:off x="356435" y="609600"/>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9"/>
          <p:cNvSpPr txBox="1">
            <a:spLocks noChangeArrowheads="1"/>
          </p:cNvSpPr>
          <p:nvPr/>
        </p:nvSpPr>
        <p:spPr bwMode="auto">
          <a:xfrm>
            <a:off x="390434" y="963821"/>
            <a:ext cx="8327206" cy="156966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Dave wants to save $20,000 for a down payment on a really cool speedboat. He opens an annuity at 4.25% compounded quarterly for 3 years. What is his quarterly payment? </a:t>
            </a:r>
          </a:p>
        </p:txBody>
      </p:sp>
      <p:sp>
        <p:nvSpPr>
          <p:cNvPr id="15" name="Text Box 5"/>
          <p:cNvSpPr txBox="1">
            <a:spLocks noChangeArrowheads="1"/>
          </p:cNvSpPr>
          <p:nvPr/>
        </p:nvSpPr>
        <p:spPr bwMode="auto">
          <a:xfrm>
            <a:off x="1389406" y="3116301"/>
            <a:ext cx="453082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Number of payment periods</a:t>
            </a:r>
            <a:endParaRPr kumimoji="0" lang="en-GB" sz="18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 Box 5"/>
          <p:cNvSpPr txBox="1">
            <a:spLocks noChangeArrowheads="1"/>
          </p:cNvSpPr>
          <p:nvPr/>
        </p:nvSpPr>
        <p:spPr bwMode="auto">
          <a:xfrm>
            <a:off x="1389888" y="3502152"/>
            <a:ext cx="5959745"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The percentage rate, given as a percent.</a:t>
            </a:r>
          </a:p>
        </p:txBody>
      </p:sp>
      <p:sp>
        <p:nvSpPr>
          <p:cNvPr id="20" name="Text Box 5"/>
          <p:cNvSpPr txBox="1">
            <a:spLocks noChangeArrowheads="1"/>
          </p:cNvSpPr>
          <p:nvPr/>
        </p:nvSpPr>
        <p:spPr bwMode="auto">
          <a:xfrm>
            <a:off x="1389888" y="3884397"/>
            <a:ext cx="56303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The present value of the account. </a:t>
            </a:r>
          </a:p>
        </p:txBody>
      </p:sp>
      <p:sp>
        <p:nvSpPr>
          <p:cNvPr id="22" name="Text Box 5"/>
          <p:cNvSpPr txBox="1">
            <a:spLocks noChangeArrowheads="1"/>
          </p:cNvSpPr>
          <p:nvPr/>
        </p:nvSpPr>
        <p:spPr bwMode="auto">
          <a:xfrm>
            <a:off x="687990" y="3116067"/>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p:cNvSpPr/>
          <p:nvPr/>
        </p:nvSpPr>
        <p:spPr>
          <a:xfrm>
            <a:off x="475488" y="3884397"/>
            <a:ext cx="8242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5" name="Text Box 5"/>
          <p:cNvSpPr txBox="1">
            <a:spLocks noChangeArrowheads="1"/>
          </p:cNvSpPr>
          <p:nvPr/>
        </p:nvSpPr>
        <p:spPr bwMode="auto">
          <a:xfrm>
            <a:off x="493776" y="3500349"/>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 Box 5"/>
          <p:cNvSpPr txBox="1">
            <a:spLocks noChangeArrowheads="1"/>
          </p:cNvSpPr>
          <p:nvPr/>
        </p:nvSpPr>
        <p:spPr bwMode="auto">
          <a:xfrm>
            <a:off x="251520" y="4268445"/>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7" name="Text Box 5"/>
          <p:cNvSpPr txBox="1">
            <a:spLocks noChangeArrowheads="1"/>
          </p:cNvSpPr>
          <p:nvPr/>
        </p:nvSpPr>
        <p:spPr bwMode="auto">
          <a:xfrm>
            <a:off x="475488" y="4652493"/>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8" name="Text Box 5"/>
          <p:cNvSpPr txBox="1">
            <a:spLocks noChangeArrowheads="1"/>
          </p:cNvSpPr>
          <p:nvPr/>
        </p:nvSpPr>
        <p:spPr bwMode="auto">
          <a:xfrm>
            <a:off x="1389888" y="4268445"/>
            <a:ext cx="4517003"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The amount of each payment. </a:t>
            </a:r>
          </a:p>
        </p:txBody>
      </p:sp>
      <p:sp>
        <p:nvSpPr>
          <p:cNvPr id="29" name="Text Box 5"/>
          <p:cNvSpPr txBox="1">
            <a:spLocks noChangeArrowheads="1"/>
          </p:cNvSpPr>
          <p:nvPr/>
        </p:nvSpPr>
        <p:spPr bwMode="auto">
          <a:xfrm>
            <a:off x="1389888" y="4652493"/>
            <a:ext cx="4593475"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Future value of the account.</a:t>
            </a:r>
          </a:p>
        </p:txBody>
      </p:sp>
      <p:sp>
        <p:nvSpPr>
          <p:cNvPr id="30" name="Text Box 5"/>
          <p:cNvSpPr txBox="1">
            <a:spLocks noChangeArrowheads="1"/>
          </p:cNvSpPr>
          <p:nvPr/>
        </p:nvSpPr>
        <p:spPr bwMode="auto">
          <a:xfrm>
            <a:off x="411480" y="5036541"/>
            <a:ext cx="3351541" cy="507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1" name="Text Box 5"/>
          <p:cNvSpPr txBox="1">
            <a:spLocks noChangeArrowheads="1"/>
          </p:cNvSpPr>
          <p:nvPr/>
        </p:nvSpPr>
        <p:spPr bwMode="auto">
          <a:xfrm>
            <a:off x="1389888" y="5036541"/>
            <a:ext cx="4617019" cy="4062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Number of payments per year.</a:t>
            </a:r>
          </a:p>
        </p:txBody>
      </p:sp>
      <p:sp>
        <p:nvSpPr>
          <p:cNvPr id="32" name="Text Box 5"/>
          <p:cNvSpPr txBox="1">
            <a:spLocks noChangeArrowheads="1"/>
          </p:cNvSpPr>
          <p:nvPr/>
        </p:nvSpPr>
        <p:spPr bwMode="auto">
          <a:xfrm>
            <a:off x="384048" y="5420589"/>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3" name="Text Box 5"/>
          <p:cNvSpPr txBox="1">
            <a:spLocks noChangeArrowheads="1"/>
          </p:cNvSpPr>
          <p:nvPr/>
        </p:nvSpPr>
        <p:spPr bwMode="auto">
          <a:xfrm>
            <a:off x="1393242" y="5453125"/>
            <a:ext cx="518614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Number of </a:t>
            </a:r>
            <a:r>
              <a:rPr kumimoji="0" lang="en-GB" sz="1800" b="0" i="0" u="none" strike="noStrike" kern="1200" cap="none" spc="0" normalizeH="0" baseline="0" noProof="0" dirty="0" err="1">
                <a:ln>
                  <a:noFill/>
                </a:ln>
                <a:solidFill>
                  <a:prstClr val="black"/>
                </a:solidFill>
                <a:effectLst/>
                <a:uLnTx/>
                <a:uFillTx/>
                <a:latin typeface="Comic Sans MS"/>
                <a:ea typeface="+mn-ea"/>
                <a:cs typeface="+mn-cs"/>
              </a:rPr>
              <a:t>compoundings</a:t>
            </a:r>
            <a:r>
              <a:rPr kumimoji="0" lang="en-GB" sz="1800" b="0" i="0" u="none" strike="noStrike" kern="1200" cap="none" spc="0" normalizeH="0" baseline="0" noProof="0" dirty="0">
                <a:ln>
                  <a:noFill/>
                </a:ln>
                <a:solidFill>
                  <a:prstClr val="black"/>
                </a:solidFill>
                <a:effectLst/>
                <a:uLnTx/>
                <a:uFillTx/>
                <a:latin typeface="Comic Sans MS"/>
                <a:ea typeface="+mn-ea"/>
                <a:cs typeface="+mn-cs"/>
              </a:rPr>
              <a:t> per year.</a:t>
            </a:r>
          </a:p>
        </p:txBody>
      </p:sp>
      <p:sp>
        <p:nvSpPr>
          <p:cNvPr id="34" name="Text Box 5"/>
          <p:cNvSpPr txBox="1">
            <a:spLocks noChangeArrowheads="1"/>
          </p:cNvSpPr>
          <p:nvPr/>
        </p:nvSpPr>
        <p:spPr bwMode="auto">
          <a:xfrm>
            <a:off x="1393242" y="3116301"/>
            <a:ext cx="190837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3 = 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Text Box 5"/>
          <p:cNvSpPr txBox="1">
            <a:spLocks noChangeArrowheads="1"/>
          </p:cNvSpPr>
          <p:nvPr/>
        </p:nvSpPr>
        <p:spPr bwMode="auto">
          <a:xfrm>
            <a:off x="1386384" y="3500349"/>
            <a:ext cx="91475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4.25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Text Box 5"/>
          <p:cNvSpPr txBox="1">
            <a:spLocks noChangeArrowheads="1"/>
          </p:cNvSpPr>
          <p:nvPr/>
        </p:nvSpPr>
        <p:spPr bwMode="auto">
          <a:xfrm>
            <a:off x="1389888" y="4268445"/>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We want to know</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 Box 5"/>
          <p:cNvSpPr txBox="1">
            <a:spLocks noChangeArrowheads="1"/>
          </p:cNvSpPr>
          <p:nvPr/>
        </p:nvSpPr>
        <p:spPr bwMode="auto">
          <a:xfrm>
            <a:off x="1389888" y="388439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 name="Text Box 5"/>
          <p:cNvSpPr txBox="1">
            <a:spLocks noChangeArrowheads="1"/>
          </p:cNvSpPr>
          <p:nvPr/>
        </p:nvSpPr>
        <p:spPr bwMode="auto">
          <a:xfrm>
            <a:off x="1389888" y="4652493"/>
            <a:ext cx="125079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20 000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Text Box 5"/>
          <p:cNvSpPr txBox="1">
            <a:spLocks noChangeArrowheads="1"/>
          </p:cNvSpPr>
          <p:nvPr/>
        </p:nvSpPr>
        <p:spPr bwMode="auto">
          <a:xfrm>
            <a:off x="1389888" y="5420589"/>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Text Box 5"/>
          <p:cNvSpPr txBox="1">
            <a:spLocks noChangeArrowheads="1"/>
          </p:cNvSpPr>
          <p:nvPr/>
        </p:nvSpPr>
        <p:spPr bwMode="auto">
          <a:xfrm>
            <a:off x="1389888" y="5036541"/>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hlinkClick r:id="rId3"/>
            <a:extLst>
              <a:ext uri="{FF2B5EF4-FFF2-40B4-BE49-F238E27FC236}">
                <a16:creationId xmlns:a16="http://schemas.microsoft.com/office/drawing/2014/main" id="{F3A27792-E801-428A-A5F6-1CAD0C1D7508}"/>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3"/>
            <a:extLst>
              <a:ext uri="{FF2B5EF4-FFF2-40B4-BE49-F238E27FC236}">
                <a16:creationId xmlns:a16="http://schemas.microsoft.com/office/drawing/2014/main" id="{B1457C7A-46F4-4375-A1A5-A758EDA0AF0A}"/>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38B058FB-D1DA-43FA-875C-F561AD2429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680" y="2103120"/>
            <a:ext cx="2460197" cy="4617720"/>
          </a:xfrm>
          <a:prstGeom prst="rect">
            <a:avLst/>
          </a:prstGeom>
        </p:spPr>
      </p:pic>
    </p:spTree>
    <p:extLst>
      <p:ext uri="{BB962C8B-B14F-4D97-AF65-F5344CB8AC3E}">
        <p14:creationId xmlns:p14="http://schemas.microsoft.com/office/powerpoint/2010/main" val="138675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5"/>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grpId="0" nodeType="afterEffect">
                                  <p:stCondLst>
                                    <p:cond delay="250"/>
                                  </p:stCondLst>
                                  <p:childTnLst>
                                    <p:set>
                                      <p:cBhvr>
                                        <p:cTn id="65" dur="1" fill="hold">
                                          <p:stCondLst>
                                            <p:cond delay="0"/>
                                          </p:stCondLst>
                                        </p:cTn>
                                        <p:tgtEl>
                                          <p:spTgt spid="3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6"/>
                                        </p:tgtEl>
                                        <p:attrNameLst>
                                          <p:attrName>style.visibility</p:attrName>
                                        </p:attrNameLst>
                                      </p:cBhvr>
                                      <p:to>
                                        <p:strVal val="hidden"/>
                                      </p:to>
                                    </p:set>
                                  </p:childTnLst>
                                </p:cTn>
                              </p:par>
                            </p:childTnLst>
                          </p:cTn>
                        </p:par>
                        <p:par>
                          <p:cTn id="70" fill="hold">
                            <p:stCondLst>
                              <p:cond delay="0"/>
                            </p:stCondLst>
                            <p:childTnLst>
                              <p:par>
                                <p:cTn id="71" presetID="1" presetClass="entr" presetSubtype="0" fill="hold" grpId="0" nodeType="afterEffect">
                                  <p:stCondLst>
                                    <p:cond delay="25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0"/>
                                        </p:tgtEl>
                                        <p:attrNameLst>
                                          <p:attrName>style.visibility</p:attrName>
                                        </p:attrNameLst>
                                      </p:cBhvr>
                                      <p:to>
                                        <p:strVal val="hidden"/>
                                      </p:to>
                                    </p:set>
                                  </p:childTnLst>
                                </p:cTn>
                              </p:par>
                            </p:childTnLst>
                          </p:cTn>
                        </p:par>
                        <p:par>
                          <p:cTn id="77" fill="hold">
                            <p:stCondLst>
                              <p:cond delay="0"/>
                            </p:stCondLst>
                            <p:childTnLst>
                              <p:par>
                                <p:cTn id="78" presetID="1" presetClass="entr" presetSubtype="0" fill="hold" grpId="0" nodeType="afterEffect">
                                  <p:stCondLst>
                                    <p:cond delay="250"/>
                                  </p:stCondLst>
                                  <p:childTnLst>
                                    <p:set>
                                      <p:cBhvr>
                                        <p:cTn id="79" dur="1" fill="hold">
                                          <p:stCondLst>
                                            <p:cond delay="0"/>
                                          </p:stCondLst>
                                        </p:cTn>
                                        <p:tgtEl>
                                          <p:spTgt spid="3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28"/>
                                        </p:tgtEl>
                                        <p:attrNameLst>
                                          <p:attrName>style.visibility</p:attrName>
                                        </p:attrNameLst>
                                      </p:cBhvr>
                                      <p:to>
                                        <p:strVal val="hidden"/>
                                      </p:to>
                                    </p:set>
                                  </p:childTnLst>
                                </p:cTn>
                              </p:par>
                            </p:childTnLst>
                          </p:cTn>
                        </p:par>
                        <p:par>
                          <p:cTn id="84" fill="hold">
                            <p:stCondLst>
                              <p:cond delay="0"/>
                            </p:stCondLst>
                            <p:childTnLst>
                              <p:par>
                                <p:cTn id="85" presetID="1" presetClass="entr" presetSubtype="0" fill="hold" grpId="0" nodeType="afterEffect">
                                  <p:stCondLst>
                                    <p:cond delay="25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9"/>
                                        </p:tgtEl>
                                        <p:attrNameLst>
                                          <p:attrName>style.visibility</p:attrName>
                                        </p:attrNameLst>
                                      </p:cBhvr>
                                      <p:to>
                                        <p:strVal val="hidden"/>
                                      </p:to>
                                    </p:set>
                                  </p:childTnLst>
                                </p:cTn>
                              </p:par>
                            </p:childTnLst>
                          </p:cTn>
                        </p:par>
                        <p:par>
                          <p:cTn id="91" fill="hold">
                            <p:stCondLst>
                              <p:cond delay="0"/>
                            </p:stCondLst>
                            <p:childTnLst>
                              <p:par>
                                <p:cTn id="92" presetID="1" presetClass="entr" presetSubtype="0" fill="hold" grpId="0" nodeType="afterEffect">
                                  <p:stCondLst>
                                    <p:cond delay="250"/>
                                  </p:stCondLst>
                                  <p:childTnLst>
                                    <p:set>
                                      <p:cBhvr>
                                        <p:cTn id="93" dur="1" fill="hold">
                                          <p:stCondLst>
                                            <p:cond delay="0"/>
                                          </p:stCondLst>
                                        </p:cTn>
                                        <p:tgtEl>
                                          <p:spTgt spid="38"/>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31"/>
                                        </p:tgtEl>
                                        <p:attrNameLst>
                                          <p:attrName>style.visibility</p:attrName>
                                        </p:attrNameLst>
                                      </p:cBhvr>
                                      <p:to>
                                        <p:strVal val="hidden"/>
                                      </p:to>
                                    </p:set>
                                  </p:childTnLst>
                                </p:cTn>
                              </p:par>
                            </p:childTnLst>
                          </p:cTn>
                        </p:par>
                        <p:par>
                          <p:cTn id="98" fill="hold">
                            <p:stCondLst>
                              <p:cond delay="0"/>
                            </p:stCondLst>
                            <p:childTnLst>
                              <p:par>
                                <p:cTn id="99" presetID="1" presetClass="entr" presetSubtype="0" fill="hold" grpId="0" nodeType="afterEffect">
                                  <p:stCondLst>
                                    <p:cond delay="250"/>
                                  </p:stCondLst>
                                  <p:childTnLst>
                                    <p:set>
                                      <p:cBhvr>
                                        <p:cTn id="100" dur="1" fill="hold">
                                          <p:stCondLst>
                                            <p:cond delay="0"/>
                                          </p:stCondLst>
                                        </p:cTn>
                                        <p:tgtEl>
                                          <p:spTgt spid="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33"/>
                                        </p:tgtEl>
                                        <p:attrNameLst>
                                          <p:attrName>style.visibility</p:attrName>
                                        </p:attrNameLst>
                                      </p:cBhvr>
                                      <p:to>
                                        <p:strVal val="hidden"/>
                                      </p:to>
                                    </p:set>
                                  </p:childTnLst>
                                </p:cTn>
                              </p:par>
                            </p:childTnLst>
                          </p:cTn>
                        </p:par>
                        <p:par>
                          <p:cTn id="105" fill="hold">
                            <p:stCondLst>
                              <p:cond delay="0"/>
                            </p:stCondLst>
                            <p:childTnLst>
                              <p:par>
                                <p:cTn id="106" presetID="1" presetClass="entr" presetSubtype="0" fill="hold" grpId="0" nodeType="afterEffect">
                                  <p:stCondLst>
                                    <p:cond delay="250"/>
                                  </p:stCondLst>
                                  <p:childTnLst>
                                    <p:set>
                                      <p:cBhvr>
                                        <p:cTn id="10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20" grpId="0"/>
      <p:bldP spid="20" grpId="1"/>
      <p:bldP spid="22" grpId="0"/>
      <p:bldP spid="24" grpId="0"/>
      <p:bldP spid="25" grpId="0"/>
      <p:bldP spid="26" grpId="0"/>
      <p:bldP spid="27" grpId="0"/>
      <p:bldP spid="28" grpId="0"/>
      <p:bldP spid="28" grpId="1"/>
      <p:bldP spid="29" grpId="0"/>
      <p:bldP spid="29" grpId="1"/>
      <p:bldP spid="30" grpId="0"/>
      <p:bldP spid="31" grpId="0"/>
      <p:bldP spid="31" grpId="1"/>
      <p:bldP spid="32" grpId="0"/>
      <p:bldP spid="33" grpId="0"/>
      <p:bldP spid="33" grpId="1"/>
      <p:bldP spid="34" grpId="0"/>
      <p:bldP spid="35" grpId="0"/>
      <p:bldP spid="36" grpId="0"/>
      <p:bldP spid="37" grpId="0"/>
      <p:bldP spid="38" grpId="0"/>
      <p:bldP spid="39"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0" name="Text Box 10"/>
          <p:cNvSpPr txBox="1">
            <a:spLocks noChangeArrowheads="1"/>
          </p:cNvSpPr>
          <p:nvPr/>
        </p:nvSpPr>
        <p:spPr bwMode="auto">
          <a:xfrm>
            <a:off x="373444" y="2564904"/>
            <a:ext cx="585634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Using the GDC to solve the problem.</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7" name="Text Box 5"/>
          <p:cNvSpPr txBox="1">
            <a:spLocks noChangeArrowheads="1"/>
          </p:cNvSpPr>
          <p:nvPr/>
        </p:nvSpPr>
        <p:spPr bwMode="auto">
          <a:xfrm>
            <a:off x="356435" y="609600"/>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9"/>
          <p:cNvSpPr txBox="1">
            <a:spLocks noChangeArrowheads="1"/>
          </p:cNvSpPr>
          <p:nvPr/>
        </p:nvSpPr>
        <p:spPr bwMode="auto">
          <a:xfrm>
            <a:off x="390434" y="963821"/>
            <a:ext cx="8327206" cy="156966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Dave wants to save $20,000 for a down payment on a really cool speedboat. He opens an annuity at 4.25% compounded quarterly for 3 years. What is his quarterly payment? </a:t>
            </a:r>
          </a:p>
        </p:txBody>
      </p:sp>
      <p:sp>
        <p:nvSpPr>
          <p:cNvPr id="22" name="Text Box 5"/>
          <p:cNvSpPr txBox="1">
            <a:spLocks noChangeArrowheads="1"/>
          </p:cNvSpPr>
          <p:nvPr/>
        </p:nvSpPr>
        <p:spPr bwMode="auto">
          <a:xfrm>
            <a:off x="685800" y="3116301"/>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p:cNvSpPr/>
          <p:nvPr/>
        </p:nvSpPr>
        <p:spPr>
          <a:xfrm>
            <a:off x="475488" y="3884397"/>
            <a:ext cx="8242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5" name="Text Box 5"/>
          <p:cNvSpPr txBox="1">
            <a:spLocks noChangeArrowheads="1"/>
          </p:cNvSpPr>
          <p:nvPr/>
        </p:nvSpPr>
        <p:spPr bwMode="auto">
          <a:xfrm>
            <a:off x="493776" y="3500349"/>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 Box 5"/>
          <p:cNvSpPr txBox="1">
            <a:spLocks noChangeArrowheads="1"/>
          </p:cNvSpPr>
          <p:nvPr/>
        </p:nvSpPr>
        <p:spPr bwMode="auto">
          <a:xfrm>
            <a:off x="256032" y="4268445"/>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7" name="Text Box 5"/>
          <p:cNvSpPr txBox="1">
            <a:spLocks noChangeArrowheads="1"/>
          </p:cNvSpPr>
          <p:nvPr/>
        </p:nvSpPr>
        <p:spPr bwMode="auto">
          <a:xfrm>
            <a:off x="476567" y="4652493"/>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0" name="Text Box 5"/>
          <p:cNvSpPr txBox="1">
            <a:spLocks noChangeArrowheads="1"/>
          </p:cNvSpPr>
          <p:nvPr/>
        </p:nvSpPr>
        <p:spPr bwMode="auto">
          <a:xfrm>
            <a:off x="409135" y="5036541"/>
            <a:ext cx="3351541" cy="507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2" name="Text Box 5"/>
          <p:cNvSpPr txBox="1">
            <a:spLocks noChangeArrowheads="1"/>
          </p:cNvSpPr>
          <p:nvPr/>
        </p:nvSpPr>
        <p:spPr bwMode="auto">
          <a:xfrm>
            <a:off x="384048" y="5420589"/>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4" name="Text Box 5"/>
          <p:cNvSpPr txBox="1">
            <a:spLocks noChangeArrowheads="1"/>
          </p:cNvSpPr>
          <p:nvPr/>
        </p:nvSpPr>
        <p:spPr bwMode="auto">
          <a:xfrm>
            <a:off x="1389888" y="3116301"/>
            <a:ext cx="190837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3 = 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Text Box 5"/>
          <p:cNvSpPr txBox="1">
            <a:spLocks noChangeArrowheads="1"/>
          </p:cNvSpPr>
          <p:nvPr/>
        </p:nvSpPr>
        <p:spPr bwMode="auto">
          <a:xfrm>
            <a:off x="1389888" y="3500349"/>
            <a:ext cx="91475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4.25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Text Box 5"/>
          <p:cNvSpPr txBox="1">
            <a:spLocks noChangeArrowheads="1"/>
          </p:cNvSpPr>
          <p:nvPr/>
        </p:nvSpPr>
        <p:spPr bwMode="auto">
          <a:xfrm>
            <a:off x="1389888" y="4268445"/>
            <a:ext cx="277849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We want to know</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 Box 5"/>
          <p:cNvSpPr txBox="1">
            <a:spLocks noChangeArrowheads="1"/>
          </p:cNvSpPr>
          <p:nvPr/>
        </p:nvSpPr>
        <p:spPr bwMode="auto">
          <a:xfrm>
            <a:off x="1389888" y="3884397"/>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 name="Text Box 5"/>
          <p:cNvSpPr txBox="1">
            <a:spLocks noChangeArrowheads="1"/>
          </p:cNvSpPr>
          <p:nvPr/>
        </p:nvSpPr>
        <p:spPr bwMode="auto">
          <a:xfrm>
            <a:off x="1389888" y="4652493"/>
            <a:ext cx="125079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20 000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Text Box 5"/>
          <p:cNvSpPr txBox="1">
            <a:spLocks noChangeArrowheads="1"/>
          </p:cNvSpPr>
          <p:nvPr/>
        </p:nvSpPr>
        <p:spPr bwMode="auto">
          <a:xfrm>
            <a:off x="1389888" y="5420589"/>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Text Box 5"/>
          <p:cNvSpPr txBox="1">
            <a:spLocks noChangeArrowheads="1"/>
          </p:cNvSpPr>
          <p:nvPr/>
        </p:nvSpPr>
        <p:spPr bwMode="auto">
          <a:xfrm>
            <a:off x="1389888" y="5036541"/>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1" name="Text Box 5"/>
          <p:cNvSpPr txBox="1">
            <a:spLocks noChangeArrowheads="1"/>
          </p:cNvSpPr>
          <p:nvPr/>
        </p:nvSpPr>
        <p:spPr bwMode="auto">
          <a:xfrm>
            <a:off x="2677758" y="5420589"/>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Text Box 5"/>
          <p:cNvSpPr txBox="1">
            <a:spLocks noChangeArrowheads="1"/>
          </p:cNvSpPr>
          <p:nvPr/>
        </p:nvSpPr>
        <p:spPr bwMode="auto">
          <a:xfrm>
            <a:off x="3350567" y="5420589"/>
            <a:ext cx="820218"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PMT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hlinkClick r:id="rId3"/>
            <a:extLst>
              <a:ext uri="{FF2B5EF4-FFF2-40B4-BE49-F238E27FC236}">
                <a16:creationId xmlns:a16="http://schemas.microsoft.com/office/drawing/2014/main" id="{342BFAD3-6577-4750-9E95-C4145005FF3B}"/>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3"/>
            <a:extLst>
              <a:ext uri="{FF2B5EF4-FFF2-40B4-BE49-F238E27FC236}">
                <a16:creationId xmlns:a16="http://schemas.microsoft.com/office/drawing/2014/main" id="{0789443C-E58E-4CB3-BE3D-ECC3B72ECC07}"/>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EAE7CE5-1B9F-4143-87AD-B04D5C3831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680" y="2103120"/>
            <a:ext cx="2452920" cy="4617720"/>
          </a:xfrm>
          <a:prstGeom prst="rect">
            <a:avLst/>
          </a:prstGeom>
        </p:spPr>
      </p:pic>
    </p:spTree>
    <p:extLst>
      <p:ext uri="{BB962C8B-B14F-4D97-AF65-F5344CB8AC3E}">
        <p14:creationId xmlns:p14="http://schemas.microsoft.com/office/powerpoint/2010/main" val="4550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0" name="Text Box 10"/>
          <p:cNvSpPr txBox="1">
            <a:spLocks noChangeArrowheads="1"/>
          </p:cNvSpPr>
          <p:nvPr/>
        </p:nvSpPr>
        <p:spPr bwMode="auto">
          <a:xfrm>
            <a:off x="373444" y="2564904"/>
            <a:ext cx="585634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Using the GDC to solve the problem.</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7" name="Text Box 5"/>
          <p:cNvSpPr txBox="1">
            <a:spLocks noChangeArrowheads="1"/>
          </p:cNvSpPr>
          <p:nvPr/>
        </p:nvSpPr>
        <p:spPr bwMode="auto">
          <a:xfrm>
            <a:off x="356435" y="609600"/>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9"/>
          <p:cNvSpPr txBox="1">
            <a:spLocks noChangeArrowheads="1"/>
          </p:cNvSpPr>
          <p:nvPr/>
        </p:nvSpPr>
        <p:spPr bwMode="auto">
          <a:xfrm>
            <a:off x="390434" y="963821"/>
            <a:ext cx="8327206" cy="156966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Dave wants to save $20,000 for a down payment on a really cool speedboat. He opens an annuity at 4.25% compounded quarterly for 3 years. What is his quarterly payment? </a:t>
            </a:r>
          </a:p>
        </p:txBody>
      </p:sp>
      <p:sp>
        <p:nvSpPr>
          <p:cNvPr id="22" name="Text Box 5"/>
          <p:cNvSpPr txBox="1">
            <a:spLocks noChangeArrowheads="1"/>
          </p:cNvSpPr>
          <p:nvPr/>
        </p:nvSpPr>
        <p:spPr bwMode="auto">
          <a:xfrm>
            <a:off x="687990" y="3116301"/>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p:cNvSpPr/>
          <p:nvPr/>
        </p:nvSpPr>
        <p:spPr>
          <a:xfrm>
            <a:off x="475488" y="3886200"/>
            <a:ext cx="8242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5" name="Text Box 5"/>
          <p:cNvSpPr txBox="1">
            <a:spLocks noChangeArrowheads="1"/>
          </p:cNvSpPr>
          <p:nvPr/>
        </p:nvSpPr>
        <p:spPr bwMode="auto">
          <a:xfrm>
            <a:off x="493776" y="3500349"/>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 Box 5"/>
          <p:cNvSpPr txBox="1">
            <a:spLocks noChangeArrowheads="1"/>
          </p:cNvSpPr>
          <p:nvPr/>
        </p:nvSpPr>
        <p:spPr bwMode="auto">
          <a:xfrm>
            <a:off x="251520" y="4270248"/>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7" name="Text Box 5"/>
          <p:cNvSpPr txBox="1">
            <a:spLocks noChangeArrowheads="1"/>
          </p:cNvSpPr>
          <p:nvPr/>
        </p:nvSpPr>
        <p:spPr bwMode="auto">
          <a:xfrm>
            <a:off x="475488" y="4654296"/>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0" name="Text Box 5"/>
          <p:cNvSpPr txBox="1">
            <a:spLocks noChangeArrowheads="1"/>
          </p:cNvSpPr>
          <p:nvPr/>
        </p:nvSpPr>
        <p:spPr bwMode="auto">
          <a:xfrm>
            <a:off x="411480" y="5038344"/>
            <a:ext cx="3351541" cy="507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2" name="Text Box 5"/>
          <p:cNvSpPr txBox="1">
            <a:spLocks noChangeArrowheads="1"/>
          </p:cNvSpPr>
          <p:nvPr/>
        </p:nvSpPr>
        <p:spPr bwMode="auto">
          <a:xfrm>
            <a:off x="384048" y="5420589"/>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4" name="Text Box 5"/>
          <p:cNvSpPr txBox="1">
            <a:spLocks noChangeArrowheads="1"/>
          </p:cNvSpPr>
          <p:nvPr/>
        </p:nvSpPr>
        <p:spPr bwMode="auto">
          <a:xfrm>
            <a:off x="1393242" y="3118104"/>
            <a:ext cx="190837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3 = 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Text Box 5"/>
          <p:cNvSpPr txBox="1">
            <a:spLocks noChangeArrowheads="1"/>
          </p:cNvSpPr>
          <p:nvPr/>
        </p:nvSpPr>
        <p:spPr bwMode="auto">
          <a:xfrm>
            <a:off x="1386384" y="3502152"/>
            <a:ext cx="91475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4.25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 Box 5"/>
          <p:cNvSpPr txBox="1">
            <a:spLocks noChangeArrowheads="1"/>
          </p:cNvSpPr>
          <p:nvPr/>
        </p:nvSpPr>
        <p:spPr bwMode="auto">
          <a:xfrm>
            <a:off x="1389888" y="3886200"/>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 name="Text Box 5"/>
          <p:cNvSpPr txBox="1">
            <a:spLocks noChangeArrowheads="1"/>
          </p:cNvSpPr>
          <p:nvPr/>
        </p:nvSpPr>
        <p:spPr bwMode="auto">
          <a:xfrm>
            <a:off x="1389888" y="4654296"/>
            <a:ext cx="125079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20 000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Text Box 5"/>
          <p:cNvSpPr txBox="1">
            <a:spLocks noChangeArrowheads="1"/>
          </p:cNvSpPr>
          <p:nvPr/>
        </p:nvSpPr>
        <p:spPr bwMode="auto">
          <a:xfrm>
            <a:off x="1389888" y="5422392"/>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Text Box 5"/>
          <p:cNvSpPr txBox="1">
            <a:spLocks noChangeArrowheads="1"/>
          </p:cNvSpPr>
          <p:nvPr/>
        </p:nvSpPr>
        <p:spPr bwMode="auto">
          <a:xfrm>
            <a:off x="1389888" y="5038344"/>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1" name="Text Box 5"/>
          <p:cNvSpPr txBox="1">
            <a:spLocks noChangeArrowheads="1"/>
          </p:cNvSpPr>
          <p:nvPr/>
        </p:nvSpPr>
        <p:spPr bwMode="auto">
          <a:xfrm>
            <a:off x="2679192" y="5422392"/>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Text Box 5"/>
          <p:cNvSpPr txBox="1">
            <a:spLocks noChangeArrowheads="1"/>
          </p:cNvSpPr>
          <p:nvPr/>
        </p:nvSpPr>
        <p:spPr bwMode="auto">
          <a:xfrm>
            <a:off x="3346704" y="5422392"/>
            <a:ext cx="820218"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PMT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Text Box 5"/>
          <p:cNvSpPr txBox="1">
            <a:spLocks noChangeArrowheads="1"/>
          </p:cNvSpPr>
          <p:nvPr/>
        </p:nvSpPr>
        <p:spPr bwMode="auto">
          <a:xfrm>
            <a:off x="1389888" y="4270248"/>
            <a:ext cx="237645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a:ea typeface="+mn-ea"/>
                <a:cs typeface="+mn-cs"/>
              </a:rPr>
              <a:t>-1571.50</a:t>
            </a:r>
            <a:endParaRPr kumimoji="0" lang="en-GB" sz="2400" b="1"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a:hlinkClick r:id="rId3"/>
            <a:extLst>
              <a:ext uri="{FF2B5EF4-FFF2-40B4-BE49-F238E27FC236}">
                <a16:creationId xmlns:a16="http://schemas.microsoft.com/office/drawing/2014/main" id="{8EF6524F-B5F8-4B18-B283-576B8B5FB023}"/>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extLst>
              <a:ext uri="{FF2B5EF4-FFF2-40B4-BE49-F238E27FC236}">
                <a16:creationId xmlns:a16="http://schemas.microsoft.com/office/drawing/2014/main" id="{25900B80-4505-4CE7-9DF8-9B880FB473C3}"/>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B71F190-9B9F-4093-8410-AB69F60212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680" y="2103120"/>
            <a:ext cx="2456565" cy="4617720"/>
          </a:xfrm>
          <a:prstGeom prst="rect">
            <a:avLst/>
          </a:prstGeom>
        </p:spPr>
      </p:pic>
    </p:spTree>
    <p:extLst>
      <p:ext uri="{BB962C8B-B14F-4D97-AF65-F5344CB8AC3E}">
        <p14:creationId xmlns:p14="http://schemas.microsoft.com/office/powerpoint/2010/main" val="214633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Annuities</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0" name="Text Box 10"/>
          <p:cNvSpPr txBox="1">
            <a:spLocks noChangeArrowheads="1"/>
          </p:cNvSpPr>
          <p:nvPr/>
        </p:nvSpPr>
        <p:spPr bwMode="auto">
          <a:xfrm>
            <a:off x="373444" y="2564904"/>
            <a:ext cx="585634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Using the GDC to solve the problem.</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7" name="Text Box 5"/>
          <p:cNvSpPr txBox="1">
            <a:spLocks noChangeArrowheads="1"/>
          </p:cNvSpPr>
          <p:nvPr/>
        </p:nvSpPr>
        <p:spPr bwMode="auto">
          <a:xfrm>
            <a:off x="356435" y="692696"/>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9"/>
          <p:cNvSpPr txBox="1">
            <a:spLocks noChangeArrowheads="1"/>
          </p:cNvSpPr>
          <p:nvPr/>
        </p:nvSpPr>
        <p:spPr bwMode="auto">
          <a:xfrm>
            <a:off x="390434" y="1046917"/>
            <a:ext cx="8327206" cy="156966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Dave wants to save $20,000 for a down payment on a really cool speedboat. He opens an annuity at 4.25% compounded quarterly for 3 years. What is his quarterly payment? </a:t>
            </a:r>
          </a:p>
        </p:txBody>
      </p:sp>
      <p:sp>
        <p:nvSpPr>
          <p:cNvPr id="22" name="Text Box 5"/>
          <p:cNvSpPr txBox="1">
            <a:spLocks noChangeArrowheads="1"/>
          </p:cNvSpPr>
          <p:nvPr/>
        </p:nvSpPr>
        <p:spPr bwMode="auto">
          <a:xfrm>
            <a:off x="687990" y="3116301"/>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p:cNvSpPr/>
          <p:nvPr/>
        </p:nvSpPr>
        <p:spPr>
          <a:xfrm>
            <a:off x="475488" y="3886200"/>
            <a:ext cx="8242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5" name="Text Box 5"/>
          <p:cNvSpPr txBox="1">
            <a:spLocks noChangeArrowheads="1"/>
          </p:cNvSpPr>
          <p:nvPr/>
        </p:nvSpPr>
        <p:spPr bwMode="auto">
          <a:xfrm>
            <a:off x="493776" y="3500349"/>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Text Box 5"/>
          <p:cNvSpPr txBox="1">
            <a:spLocks noChangeArrowheads="1"/>
          </p:cNvSpPr>
          <p:nvPr/>
        </p:nvSpPr>
        <p:spPr bwMode="auto">
          <a:xfrm>
            <a:off x="251520" y="4270248"/>
            <a:ext cx="107530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PMT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7" name="Text Box 5"/>
          <p:cNvSpPr txBox="1">
            <a:spLocks noChangeArrowheads="1"/>
          </p:cNvSpPr>
          <p:nvPr/>
        </p:nvSpPr>
        <p:spPr bwMode="auto">
          <a:xfrm>
            <a:off x="475488" y="4654296"/>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FV</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0" name="Text Box 5"/>
          <p:cNvSpPr txBox="1">
            <a:spLocks noChangeArrowheads="1"/>
          </p:cNvSpPr>
          <p:nvPr/>
        </p:nvSpPr>
        <p:spPr bwMode="auto">
          <a:xfrm>
            <a:off x="411480" y="5038344"/>
            <a:ext cx="3351541" cy="5078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2" name="Text Box 5"/>
          <p:cNvSpPr txBox="1">
            <a:spLocks noChangeArrowheads="1"/>
          </p:cNvSpPr>
          <p:nvPr/>
        </p:nvSpPr>
        <p:spPr bwMode="auto">
          <a:xfrm>
            <a:off x="384048" y="5420589"/>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4" name="Text Box 5"/>
          <p:cNvSpPr txBox="1">
            <a:spLocks noChangeArrowheads="1"/>
          </p:cNvSpPr>
          <p:nvPr/>
        </p:nvSpPr>
        <p:spPr bwMode="auto">
          <a:xfrm>
            <a:off x="1393242" y="3118104"/>
            <a:ext cx="190837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 </a:t>
            </a: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3 = 12</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Text Box 5"/>
          <p:cNvSpPr txBox="1">
            <a:spLocks noChangeArrowheads="1"/>
          </p:cNvSpPr>
          <p:nvPr/>
        </p:nvSpPr>
        <p:spPr bwMode="auto">
          <a:xfrm>
            <a:off x="1386384" y="3502152"/>
            <a:ext cx="914752"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4.25</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Text Box 5"/>
          <p:cNvSpPr txBox="1">
            <a:spLocks noChangeArrowheads="1"/>
          </p:cNvSpPr>
          <p:nvPr/>
        </p:nvSpPr>
        <p:spPr bwMode="auto">
          <a:xfrm>
            <a:off x="1389888" y="3886200"/>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 name="Text Box 5"/>
          <p:cNvSpPr txBox="1">
            <a:spLocks noChangeArrowheads="1"/>
          </p:cNvSpPr>
          <p:nvPr/>
        </p:nvSpPr>
        <p:spPr bwMode="auto">
          <a:xfrm>
            <a:off x="1389888" y="4654296"/>
            <a:ext cx="125079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20 000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Text Box 5"/>
          <p:cNvSpPr txBox="1">
            <a:spLocks noChangeArrowheads="1"/>
          </p:cNvSpPr>
          <p:nvPr/>
        </p:nvSpPr>
        <p:spPr bwMode="auto">
          <a:xfrm>
            <a:off x="1389888" y="5422392"/>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Text Box 5"/>
          <p:cNvSpPr txBox="1">
            <a:spLocks noChangeArrowheads="1"/>
          </p:cNvSpPr>
          <p:nvPr/>
        </p:nvSpPr>
        <p:spPr bwMode="auto">
          <a:xfrm>
            <a:off x="1389888" y="5038344"/>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1" name="Text Box 5"/>
          <p:cNvSpPr txBox="1">
            <a:spLocks noChangeArrowheads="1"/>
          </p:cNvSpPr>
          <p:nvPr/>
        </p:nvSpPr>
        <p:spPr bwMode="auto">
          <a:xfrm>
            <a:off x="2679192" y="5422392"/>
            <a:ext cx="759944"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F4</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Text Box 5"/>
          <p:cNvSpPr txBox="1">
            <a:spLocks noChangeArrowheads="1"/>
          </p:cNvSpPr>
          <p:nvPr/>
        </p:nvSpPr>
        <p:spPr bwMode="auto">
          <a:xfrm>
            <a:off x="3346704" y="5422392"/>
            <a:ext cx="820218"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PMT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Text Box 5"/>
          <p:cNvSpPr txBox="1">
            <a:spLocks noChangeArrowheads="1"/>
          </p:cNvSpPr>
          <p:nvPr/>
        </p:nvSpPr>
        <p:spPr bwMode="auto">
          <a:xfrm>
            <a:off x="1389888" y="4270248"/>
            <a:ext cx="2376456"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Comic Sans MS"/>
                <a:ea typeface="+mn-ea"/>
                <a:cs typeface="+mn-cs"/>
              </a:rPr>
              <a:t>-</a:t>
            </a:r>
            <a:r>
              <a:rPr kumimoji="0" lang="en-US" sz="2400" b="0" i="0" u="none" strike="noStrike" kern="1200" cap="none" spc="0" normalizeH="0" baseline="0" noProof="0" dirty="0">
                <a:ln>
                  <a:noFill/>
                </a:ln>
                <a:solidFill>
                  <a:srgbClr val="FF0000"/>
                </a:solidFill>
                <a:effectLst/>
                <a:uLnTx/>
                <a:uFillTx/>
                <a:latin typeface="Comic Sans MS"/>
                <a:ea typeface="+mn-ea"/>
                <a:cs typeface="+mn-cs"/>
              </a:rPr>
              <a:t>1571.50</a:t>
            </a:r>
            <a:endParaRPr kumimoji="0" lang="en-GB" sz="2400" b="1"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25760" y="5791200"/>
            <a:ext cx="650364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He should deposit $1571.50 every three months that combined with the interest, will grow to $20,000 in 3 years. </a:t>
            </a:r>
          </a:p>
        </p:txBody>
      </p:sp>
      <p:sp>
        <p:nvSpPr>
          <p:cNvPr id="4" name="Rectangle 3">
            <a:hlinkClick r:id="rId3"/>
            <a:extLst>
              <a:ext uri="{FF2B5EF4-FFF2-40B4-BE49-F238E27FC236}">
                <a16:creationId xmlns:a16="http://schemas.microsoft.com/office/drawing/2014/main" id="{8EF6524F-B5F8-4B18-B283-576B8B5FB023}"/>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extLst>
              <a:ext uri="{FF2B5EF4-FFF2-40B4-BE49-F238E27FC236}">
                <a16:creationId xmlns:a16="http://schemas.microsoft.com/office/drawing/2014/main" id="{25900B80-4505-4CE7-9DF8-9B880FB473C3}"/>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hlinkClick r:id="rId4" action="ppaction://hlinksldjump"/>
            <a:extLst>
              <a:ext uri="{FF2B5EF4-FFF2-40B4-BE49-F238E27FC236}">
                <a16:creationId xmlns:a16="http://schemas.microsoft.com/office/drawing/2014/main" id="{D453B6BC-27EE-49A4-8B1E-DFE189B7C5D3}"/>
              </a:ext>
            </a:extLst>
          </p:cNvPr>
          <p:cNvSpPr/>
          <p:nvPr/>
        </p:nvSpPr>
        <p:spPr>
          <a:xfrm>
            <a:off x="246170" y="217653"/>
            <a:ext cx="8725435" cy="6565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374DB52E-59FC-4964-A737-FA25FC5BCD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3680" y="2103120"/>
            <a:ext cx="2456565" cy="4617720"/>
          </a:xfrm>
          <a:prstGeom prst="rect">
            <a:avLst/>
          </a:prstGeom>
        </p:spPr>
      </p:pic>
    </p:spTree>
    <p:extLst>
      <p:ext uri="{BB962C8B-B14F-4D97-AF65-F5344CB8AC3E}">
        <p14:creationId xmlns:p14="http://schemas.microsoft.com/office/powerpoint/2010/main" val="1415950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hlinkClick r:id="rId2"/>
            <a:extLst>
              <a:ext uri="{FF2B5EF4-FFF2-40B4-BE49-F238E27FC236}">
                <a16:creationId xmlns:a16="http://schemas.microsoft.com/office/drawing/2014/main" id="{385B5B7E-21DC-4261-B654-DEFEDE6D8129}"/>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2"/>
            <a:extLst>
              <a:ext uri="{FF2B5EF4-FFF2-40B4-BE49-F238E27FC236}">
                <a16:creationId xmlns:a16="http://schemas.microsoft.com/office/drawing/2014/main" id="{F35685D4-CF87-4E82-8D62-66EF53CDEA76}"/>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close up of a cage&#10;&#10;Description automatically generated">
            <a:hlinkClick r:id="rId3"/>
            <a:extLst>
              <a:ext uri="{FF2B5EF4-FFF2-40B4-BE49-F238E27FC236}">
                <a16:creationId xmlns:a16="http://schemas.microsoft.com/office/drawing/2014/main" id="{20817F18-80C5-4333-9ED7-945FCADB75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9775" y="762000"/>
            <a:ext cx="4572000" cy="2937410"/>
          </a:xfrm>
          <a:prstGeom prst="rect">
            <a:avLst/>
          </a:prstGeom>
        </p:spPr>
      </p:pic>
      <p:sp>
        <p:nvSpPr>
          <p:cNvPr id="15" name="TextBox 14">
            <a:extLst>
              <a:ext uri="{FF2B5EF4-FFF2-40B4-BE49-F238E27FC236}">
                <a16:creationId xmlns:a16="http://schemas.microsoft.com/office/drawing/2014/main" id="{85F7955B-AA83-4D2B-BD7D-864AD8D71FD2}"/>
              </a:ext>
            </a:extLst>
          </p:cNvPr>
          <p:cNvSpPr txBox="1"/>
          <p:nvPr/>
        </p:nvSpPr>
        <p:spPr>
          <a:xfrm>
            <a:off x="1524000" y="205115"/>
            <a:ext cx="6400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Thank you for using resources from</a:t>
            </a:r>
            <a:endParaRPr kumimoji="0" lang="en-GB" sz="2800" b="0" i="0" u="none" strike="noStrike" kern="1200" cap="none" spc="0" normalizeH="0" baseline="0" noProof="0" dirty="0">
              <a:ln>
                <a:noFill/>
              </a:ln>
              <a:solidFill>
                <a:prstClr val="black"/>
              </a:solidFill>
              <a:effectLst/>
              <a:uLnTx/>
              <a:uFillTx/>
              <a:latin typeface="+mn-lt"/>
              <a:ea typeface="+mn-ea"/>
              <a:cs typeface="+mn-cs"/>
            </a:endParaRPr>
          </a:p>
        </p:txBody>
      </p:sp>
      <p:sp>
        <p:nvSpPr>
          <p:cNvPr id="16" name="TextBox 15">
            <a:extLst>
              <a:ext uri="{FF2B5EF4-FFF2-40B4-BE49-F238E27FC236}">
                <a16:creationId xmlns:a16="http://schemas.microsoft.com/office/drawing/2014/main" id="{5C5DBCAC-7355-400E-B4DF-C53931FB1FBD}"/>
              </a:ext>
            </a:extLst>
          </p:cNvPr>
          <p:cNvSpPr txBox="1"/>
          <p:nvPr/>
        </p:nvSpPr>
        <p:spPr>
          <a:xfrm>
            <a:off x="1816894" y="4050015"/>
            <a:ext cx="5815012"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mn-cs"/>
                <a:hlinkClick r:id="rId3">
                  <a:extLst>
                    <a:ext uri="{A12FA001-AC4F-418D-AE19-62706E023703}">
                      <ahyp:hlinkClr xmlns:ahyp="http://schemas.microsoft.com/office/drawing/2018/hyperlinkcolor" val="tx"/>
                    </a:ext>
                  </a:extLst>
                </a:hlinkClick>
              </a:rPr>
              <a:t>https://www.mathssupport.org</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mn-cs"/>
              </a:rPr>
              <a:t> </a:t>
            </a:r>
            <a:endParaRPr kumimoji="0" lang="en-GB" sz="2800" b="0" i="0" u="none" strike="noStrike" kern="1200" cap="none" spc="0" normalizeH="0" baseline="0" noProof="0" dirty="0">
              <a:ln>
                <a:noFill/>
              </a:ln>
              <a:solidFill>
                <a:srgbClr val="0000CC"/>
              </a:solidFill>
              <a:effectLst/>
              <a:uLnTx/>
              <a:uFillTx/>
              <a:latin typeface="Times New Roman" pitchFamily="18" charset="0"/>
              <a:ea typeface="+mn-ea"/>
              <a:cs typeface="+mn-cs"/>
            </a:endParaRPr>
          </a:p>
        </p:txBody>
      </p:sp>
      <p:sp>
        <p:nvSpPr>
          <p:cNvPr id="17" name="TextBox 16">
            <a:extLst>
              <a:ext uri="{FF2B5EF4-FFF2-40B4-BE49-F238E27FC236}">
                <a16:creationId xmlns:a16="http://schemas.microsoft.com/office/drawing/2014/main" id="{1E69081F-655A-40D2-BE5D-28AE3B3C06DF}"/>
              </a:ext>
            </a:extLst>
          </p:cNvPr>
          <p:cNvSpPr txBox="1"/>
          <p:nvPr/>
        </p:nvSpPr>
        <p:spPr>
          <a:xfrm>
            <a:off x="788194" y="4485620"/>
            <a:ext cx="78486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If you have a special request, drop us an email</a:t>
            </a:r>
            <a:endParaRPr kumimoji="0" lang="en-GB" sz="2800" b="0" i="0" u="none" strike="noStrike" kern="1200" cap="none" spc="0" normalizeH="0" baseline="0" noProof="0" dirty="0">
              <a:ln>
                <a:noFill/>
              </a:ln>
              <a:solidFill>
                <a:prstClr val="black"/>
              </a:solidFill>
              <a:effectLst/>
              <a:uLnTx/>
              <a:uFillTx/>
              <a:latin typeface="+mn-lt"/>
              <a:ea typeface="+mn-ea"/>
              <a:cs typeface="+mn-cs"/>
            </a:endParaRPr>
          </a:p>
        </p:txBody>
      </p:sp>
      <p:sp>
        <p:nvSpPr>
          <p:cNvPr id="18" name="TextBox 17">
            <a:extLst>
              <a:ext uri="{FF2B5EF4-FFF2-40B4-BE49-F238E27FC236}">
                <a16:creationId xmlns:a16="http://schemas.microsoft.com/office/drawing/2014/main" id="{A54FEB75-8ABE-47B8-8D90-BC118484B0CE}"/>
              </a:ext>
            </a:extLst>
          </p:cNvPr>
          <p:cNvSpPr txBox="1"/>
          <p:nvPr/>
        </p:nvSpPr>
        <p:spPr>
          <a:xfrm>
            <a:off x="2286000" y="4896652"/>
            <a:ext cx="4852988"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mn-cs"/>
                <a:hlinkClick r:id="rId5">
                  <a:extLst>
                    <a:ext uri="{A12FA001-AC4F-418D-AE19-62706E023703}">
                      <ahyp:hlinkClr xmlns:ahyp="http://schemas.microsoft.com/office/drawing/2018/hyperlinkcolor" val="tx"/>
                    </a:ext>
                  </a:extLst>
                </a:hlinkClick>
              </a:rPr>
              <a:t>info@mathssupport.org</a:t>
            </a:r>
            <a:r>
              <a:rPr kumimoji="0" lang="en-US" sz="2800" b="0" i="0" u="none" strike="noStrike" kern="1200" cap="none" spc="0" normalizeH="0" baseline="0" noProof="0" dirty="0">
                <a:ln>
                  <a:noFill/>
                </a:ln>
                <a:solidFill>
                  <a:srgbClr val="0000CC"/>
                </a:solidFill>
                <a:effectLst/>
                <a:uLnTx/>
                <a:uFillTx/>
                <a:latin typeface="Times New Roman" pitchFamily="18" charset="0"/>
                <a:ea typeface="+mn-ea"/>
                <a:cs typeface="+mn-cs"/>
              </a:rPr>
              <a:t> </a:t>
            </a:r>
            <a:endParaRPr kumimoji="0" lang="en-GB" sz="2800" b="0" i="0" u="none" strike="noStrike" kern="1200" cap="none" spc="0" normalizeH="0" baseline="0" noProof="0" dirty="0">
              <a:ln>
                <a:noFill/>
              </a:ln>
              <a:solidFill>
                <a:srgbClr val="0000CC"/>
              </a:solidFill>
              <a:effectLst/>
              <a:uLnTx/>
              <a:uFillTx/>
              <a:latin typeface="Times New Roman" pitchFamily="18" charset="0"/>
              <a:ea typeface="+mn-ea"/>
              <a:cs typeface="+mn-cs"/>
            </a:endParaRPr>
          </a:p>
        </p:txBody>
      </p:sp>
      <p:sp>
        <p:nvSpPr>
          <p:cNvPr id="19" name="TextBox 18">
            <a:extLst>
              <a:ext uri="{FF2B5EF4-FFF2-40B4-BE49-F238E27FC236}">
                <a16:creationId xmlns:a16="http://schemas.microsoft.com/office/drawing/2014/main" id="{D89E5E92-A14F-4A61-96A3-EA068DBE97D6}"/>
              </a:ext>
            </a:extLst>
          </p:cNvPr>
          <p:cNvSpPr txBox="1"/>
          <p:nvPr/>
        </p:nvSpPr>
        <p:spPr>
          <a:xfrm>
            <a:off x="1524000" y="3657600"/>
            <a:ext cx="64008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For more resources visit our website</a:t>
            </a:r>
            <a:endParaRPr kumimoji="0" lang="en-GB" sz="2800" b="0" i="0" u="none" strike="noStrike" kern="1200" cap="none" spc="0" normalizeH="0" baseline="0" noProof="0" dirty="0">
              <a:ln>
                <a:noFill/>
              </a:ln>
              <a:solidFill>
                <a:prstClr val="black"/>
              </a:solidFill>
              <a:effectLst/>
              <a:uLnTx/>
              <a:uFillTx/>
              <a:latin typeface="+mn-lt"/>
              <a:ea typeface="+mn-ea"/>
              <a:cs typeface="+mn-cs"/>
            </a:endParaRPr>
          </a:p>
        </p:txBody>
      </p:sp>
      <p:sp>
        <p:nvSpPr>
          <p:cNvPr id="20" name="TextBox 19">
            <a:extLst>
              <a:ext uri="{FF2B5EF4-FFF2-40B4-BE49-F238E27FC236}">
                <a16:creationId xmlns:a16="http://schemas.microsoft.com/office/drawing/2014/main" id="{ED2D7DE5-08EF-4637-B325-C5AE5BD63356}"/>
              </a:ext>
            </a:extLst>
          </p:cNvPr>
          <p:cNvSpPr txBox="1"/>
          <p:nvPr/>
        </p:nvSpPr>
        <p:spPr>
          <a:xfrm>
            <a:off x="76200" y="5342672"/>
            <a:ext cx="89916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n-lt"/>
                <a:ea typeface="+mn-ea"/>
                <a:cs typeface="+mn-cs"/>
              </a:rPr>
              <a:t>Get 20% off in your next purchase from our website, just use this code when checkout: </a:t>
            </a:r>
            <a:r>
              <a:rPr kumimoji="0" lang="en-US" b="0" i="0" u="none" strike="noStrike" kern="1200" cap="none" spc="0" normalizeH="0" baseline="0" noProof="0" dirty="0">
                <a:ln>
                  <a:noFill/>
                </a:ln>
                <a:solidFill>
                  <a:srgbClr val="0000CC"/>
                </a:solidFill>
                <a:effectLst/>
                <a:uLnTx/>
                <a:uFillTx/>
                <a:latin typeface="+mn-lt"/>
                <a:ea typeface="+mn-ea"/>
                <a:cs typeface="+mn-cs"/>
              </a:rPr>
              <a:t>MSUPPORT_20</a:t>
            </a:r>
            <a:endParaRPr kumimoji="0" lang="en-GB" b="0" i="0" u="none" strike="noStrike" kern="1200" cap="none" spc="0" normalizeH="0" baseline="0" noProof="0" dirty="0">
              <a:ln>
                <a:noFill/>
              </a:ln>
              <a:solidFill>
                <a:srgbClr val="0000CC"/>
              </a:solidFill>
              <a:effectLst/>
              <a:uLnTx/>
              <a:uFillTx/>
              <a:latin typeface="+mn-lt"/>
              <a:ea typeface="+mn-ea"/>
              <a:cs typeface="+mn-cs"/>
            </a:endParaRPr>
          </a:p>
        </p:txBody>
      </p:sp>
    </p:spTree>
    <p:extLst>
      <p:ext uri="{BB962C8B-B14F-4D97-AF65-F5344CB8AC3E}">
        <p14:creationId xmlns:p14="http://schemas.microsoft.com/office/powerpoint/2010/main" val="93869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101" name="Text Box 5"/>
          <p:cNvSpPr txBox="1">
            <a:spLocks noChangeArrowheads="1"/>
          </p:cNvSpPr>
          <p:nvPr/>
        </p:nvSpPr>
        <p:spPr bwMode="auto">
          <a:xfrm>
            <a:off x="356435" y="692696"/>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1:</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28105" name="Text Box 9"/>
          <p:cNvSpPr txBox="1">
            <a:spLocks noChangeArrowheads="1"/>
          </p:cNvSpPr>
          <p:nvPr/>
        </p:nvSpPr>
        <p:spPr bwMode="auto">
          <a:xfrm>
            <a:off x="387603" y="1124744"/>
            <a:ext cx="8327206"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Kevin take out a $1000 loan. The terms of the 1-year loan are 5% annual interest compounded monthly on the unpaid balance.  </a:t>
            </a:r>
          </a:p>
        </p:txBody>
      </p:sp>
      <p:sp>
        <p:nvSpPr>
          <p:cNvPr id="1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14" name="Rectangle 13"/>
          <p:cNvSpPr/>
          <p:nvPr/>
        </p:nvSpPr>
        <p:spPr>
          <a:xfrm>
            <a:off x="6173364" y="2239609"/>
            <a:ext cx="275267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Using the formula</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4" name="Text Box 5"/>
          <p:cNvSpPr txBox="1">
            <a:spLocks noChangeArrowheads="1"/>
          </p:cNvSpPr>
          <p:nvPr/>
        </p:nvSpPr>
        <p:spPr bwMode="auto">
          <a:xfrm>
            <a:off x="1162115" y="2858749"/>
            <a:ext cx="124964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1000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Text Box 5"/>
          <p:cNvSpPr txBox="1">
            <a:spLocks noChangeArrowheads="1"/>
          </p:cNvSpPr>
          <p:nvPr/>
        </p:nvSpPr>
        <p:spPr bwMode="auto">
          <a:xfrm>
            <a:off x="1149563" y="3334135"/>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5% = 0.05</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6" name="Text Box 5"/>
          <p:cNvSpPr txBox="1">
            <a:spLocks noChangeArrowheads="1"/>
          </p:cNvSpPr>
          <p:nvPr/>
        </p:nvSpPr>
        <p:spPr bwMode="auto">
          <a:xfrm>
            <a:off x="1112509" y="3777611"/>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 name="Text Box 5"/>
          <p:cNvSpPr txBox="1">
            <a:spLocks noChangeArrowheads="1"/>
          </p:cNvSpPr>
          <p:nvPr/>
        </p:nvSpPr>
        <p:spPr bwMode="auto">
          <a:xfrm>
            <a:off x="460699" y="2852936"/>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2" name="Rectangle 21"/>
          <p:cNvSpPr/>
          <p:nvPr/>
        </p:nvSpPr>
        <p:spPr>
          <a:xfrm>
            <a:off x="460699" y="3746649"/>
            <a:ext cx="6030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Text Box 5"/>
          <p:cNvSpPr txBox="1">
            <a:spLocks noChangeArrowheads="1"/>
          </p:cNvSpPr>
          <p:nvPr/>
        </p:nvSpPr>
        <p:spPr bwMode="auto">
          <a:xfrm>
            <a:off x="460699" y="3314601"/>
            <a:ext cx="1022949" cy="45720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Text Box 5"/>
          <p:cNvSpPr txBox="1">
            <a:spLocks noChangeArrowheads="1"/>
          </p:cNvSpPr>
          <p:nvPr/>
        </p:nvSpPr>
        <p:spPr bwMode="auto">
          <a:xfrm>
            <a:off x="460699" y="4178697"/>
            <a:ext cx="7154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8" name="Text Box 5"/>
          <p:cNvSpPr txBox="1">
            <a:spLocks noChangeArrowheads="1"/>
          </p:cNvSpPr>
          <p:nvPr/>
        </p:nvSpPr>
        <p:spPr bwMode="auto">
          <a:xfrm>
            <a:off x="393308" y="4682753"/>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9" name="Text Box 5"/>
          <p:cNvSpPr txBox="1">
            <a:spLocks noChangeArrowheads="1"/>
          </p:cNvSpPr>
          <p:nvPr/>
        </p:nvSpPr>
        <p:spPr bwMode="auto">
          <a:xfrm>
            <a:off x="1144314" y="4231738"/>
            <a:ext cx="1389887"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1</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0" name="Text Box 5"/>
          <p:cNvSpPr txBox="1">
            <a:spLocks noChangeArrowheads="1"/>
          </p:cNvSpPr>
          <p:nvPr/>
        </p:nvSpPr>
        <p:spPr bwMode="auto">
          <a:xfrm>
            <a:off x="1144313" y="4701190"/>
            <a:ext cx="1915519"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31" name="Rectangle 30"/>
          <p:cNvSpPr/>
          <p:nvPr/>
        </p:nvSpPr>
        <p:spPr>
          <a:xfrm>
            <a:off x="2819400" y="3919612"/>
            <a:ext cx="198163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Substituting</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cxnSp>
        <p:nvCxnSpPr>
          <p:cNvPr id="3" name="Straight Connector 2"/>
          <p:cNvCxnSpPr/>
          <p:nvPr/>
        </p:nvCxnSpPr>
        <p:spPr>
          <a:xfrm>
            <a:off x="6273045" y="4877105"/>
            <a:ext cx="26821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511152" y="4104017"/>
            <a:ext cx="483577" cy="7554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rPr>
              <a:t>(</a:t>
            </a:r>
            <a:endParaRPr kumimoji="0" lang="en-GB" sz="48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endParaRPr>
          </a:p>
        </p:txBody>
      </p:sp>
      <p:sp>
        <p:nvSpPr>
          <p:cNvPr id="33" name="Text Box 5"/>
          <p:cNvSpPr txBox="1">
            <a:spLocks noChangeArrowheads="1"/>
          </p:cNvSpPr>
          <p:nvPr/>
        </p:nvSpPr>
        <p:spPr bwMode="auto">
          <a:xfrm>
            <a:off x="4010078" y="4707793"/>
            <a:ext cx="72055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100</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4" name="Rectangle 33"/>
          <p:cNvSpPr/>
          <p:nvPr/>
        </p:nvSpPr>
        <p:spPr>
          <a:xfrm>
            <a:off x="8715674" y="4091960"/>
            <a:ext cx="483577" cy="7554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rPr>
              <a:t>)</a:t>
            </a:r>
            <a:endParaRPr kumimoji="0" lang="en-GB" sz="48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endParaRPr>
          </a:p>
        </p:txBody>
      </p:sp>
      <p:sp>
        <p:nvSpPr>
          <p:cNvPr id="35" name="Rectangle 34"/>
          <p:cNvSpPr/>
          <p:nvPr/>
        </p:nvSpPr>
        <p:spPr>
          <a:xfrm>
            <a:off x="6629186" y="4211771"/>
            <a:ext cx="483577" cy="5875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rPr>
              <a:t>(</a:t>
            </a:r>
            <a:endParaRPr kumimoji="0" lang="en-GB"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endParaRPr>
          </a:p>
        </p:txBody>
      </p:sp>
      <p:sp>
        <p:nvSpPr>
          <p:cNvPr id="36" name="Text Box 5"/>
          <p:cNvSpPr txBox="1">
            <a:spLocks noChangeArrowheads="1"/>
          </p:cNvSpPr>
          <p:nvPr/>
        </p:nvSpPr>
        <p:spPr bwMode="auto">
          <a:xfrm>
            <a:off x="6814063" y="4270227"/>
            <a:ext cx="720555" cy="41969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7330856" y="4112598"/>
                <a:ext cx="557845" cy="5295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0.05</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oMath>
                  </m:oMathPara>
                </a14:m>
                <a:endParaRPr kumimoji="0" lang="en-GB" sz="2000" b="0" i="0" u="none" strike="noStrike" kern="1200" cap="none" spc="0" normalizeH="0" baseline="0" noProof="0" dirty="0">
                  <a:ln>
                    <a:noFill/>
                  </a:ln>
                  <a:solidFill>
                    <a:prstClr val="black"/>
                  </a:solidFill>
                  <a:effectLst/>
                  <a:uLnTx/>
                  <a:uFillTx/>
                  <a:latin typeface="Comic Sans MS"/>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330856" y="4112598"/>
                <a:ext cx="557845" cy="529515"/>
              </a:xfrm>
              <a:prstGeom prst="rect">
                <a:avLst/>
              </a:prstGeom>
              <a:blipFill>
                <a:blip r:embed="rId3"/>
                <a:stretch>
                  <a:fillRect b="-9195"/>
                </a:stretch>
              </a:blipFill>
            </p:spPr>
            <p:txBody>
              <a:bodyPr/>
              <a:lstStyle/>
              <a:p>
                <a:r>
                  <a:rPr lang="en-GB">
                    <a:noFill/>
                  </a:rPr>
                  <a:t> </a:t>
                </a:r>
              </a:p>
            </p:txBody>
          </p:sp>
        </mc:Fallback>
      </mc:AlternateContent>
      <p:sp>
        <p:nvSpPr>
          <p:cNvPr id="37" name="Rectangle 36"/>
          <p:cNvSpPr/>
          <p:nvPr/>
        </p:nvSpPr>
        <p:spPr>
          <a:xfrm>
            <a:off x="7756661" y="4109732"/>
            <a:ext cx="483577" cy="5875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rPr>
              <a:t>)</a:t>
            </a:r>
            <a:endParaRPr kumimoji="0" lang="en-GB"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endParaRPr>
          </a:p>
        </p:txBody>
      </p:sp>
      <p:sp>
        <p:nvSpPr>
          <p:cNvPr id="38" name="Text Box 5"/>
          <p:cNvSpPr txBox="1">
            <a:spLocks noChangeArrowheads="1"/>
          </p:cNvSpPr>
          <p:nvPr/>
        </p:nvSpPr>
        <p:spPr bwMode="auto">
          <a:xfrm>
            <a:off x="7900677" y="4005064"/>
            <a:ext cx="968531" cy="335756"/>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 1</a:t>
            </a:r>
            <a:endParaRPr kumimoji="0" lang="en-GB" sz="16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 name="Text Box 5"/>
          <p:cNvSpPr txBox="1">
            <a:spLocks noChangeArrowheads="1"/>
          </p:cNvSpPr>
          <p:nvPr/>
        </p:nvSpPr>
        <p:spPr bwMode="auto">
          <a:xfrm>
            <a:off x="8232097" y="4295712"/>
            <a:ext cx="723101" cy="41969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Box 39"/>
              <p:cNvSpPr txBox="1"/>
              <p:nvPr/>
            </p:nvSpPr>
            <p:spPr>
              <a:xfrm>
                <a:off x="7335032" y="4931754"/>
                <a:ext cx="557845" cy="58246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0.05</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oMath>
                  </m:oMathPara>
                </a14:m>
                <a:endParaRPr kumimoji="0" lang="en-GB" sz="2000" b="0" i="0" u="none" strike="noStrike" kern="1200" cap="none" spc="0" normalizeH="0" baseline="0" noProof="0" dirty="0">
                  <a:ln>
                    <a:noFill/>
                  </a:ln>
                  <a:solidFill>
                    <a:prstClr val="black"/>
                  </a:solidFill>
                  <a:effectLst/>
                  <a:uLnTx/>
                  <a:uFillTx/>
                  <a:latin typeface="Comic Sans MS"/>
                  <a:ea typeface="+mn-ea"/>
                  <a:cs typeface="+mn-cs"/>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7335032" y="4931754"/>
                <a:ext cx="557845" cy="582467"/>
              </a:xfrm>
              <a:prstGeom prst="rect">
                <a:avLst/>
              </a:prstGeom>
              <a:blipFill>
                <a:blip r:embed="rId4"/>
                <a:stretch>
                  <a:fillRect/>
                </a:stretch>
              </a:blipFill>
            </p:spPr>
            <p:txBody>
              <a:bodyPr/>
              <a:lstStyle/>
              <a:p>
                <a:r>
                  <a:rPr lang="en-GB">
                    <a:noFill/>
                  </a:rPr>
                  <a:t> </a:t>
                </a:r>
              </a:p>
            </p:txBody>
          </p:sp>
        </mc:Fallback>
      </mc:AlternateContent>
      <p:sp>
        <p:nvSpPr>
          <p:cNvPr id="41" name="Text Box 5"/>
          <p:cNvSpPr txBox="1">
            <a:spLocks noChangeArrowheads="1"/>
          </p:cNvSpPr>
          <p:nvPr/>
        </p:nvSpPr>
        <p:spPr bwMode="auto">
          <a:xfrm>
            <a:off x="6299143" y="4297686"/>
            <a:ext cx="451276" cy="41969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2" name="Rectangle 41"/>
          <p:cNvSpPr/>
          <p:nvPr/>
        </p:nvSpPr>
        <p:spPr>
          <a:xfrm>
            <a:off x="3059832" y="5601149"/>
            <a:ext cx="243020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mn-cs"/>
              </a:rPr>
              <a:t>Solving for </a:t>
            </a:r>
            <a:r>
              <a:rPr kumimoji="0" lang="en-US" sz="2400" b="0" i="1" u="none" strike="noStrike" kern="1200" cap="none" spc="0" normalizeH="0" baseline="0" noProof="0" dirty="0">
                <a:ln>
                  <a:noFill/>
                </a:ln>
                <a:solidFill>
                  <a:prstClr val="black"/>
                </a:solidFill>
                <a:effectLst/>
                <a:uLnTx/>
                <a:uFillTx/>
                <a:cs typeface="Times New Roman" panose="02020603050405020304" pitchFamily="18" charset="0"/>
              </a:rPr>
              <a:t>p</a:t>
            </a:r>
            <a:endParaRPr kumimoji="0" lang="en-GB" sz="2400" b="0" i="1" u="none" strike="noStrike" kern="1200" cap="none" spc="0" normalizeH="0" baseline="0" noProof="0" dirty="0">
              <a:ln>
                <a:noFill/>
              </a:ln>
              <a:solidFill>
                <a:prstClr val="black"/>
              </a:solidFill>
              <a:effectLst/>
              <a:uLnTx/>
              <a:uFillTx/>
              <a:cs typeface="Times New Roman" panose="02020603050405020304" pitchFamily="18" charset="0"/>
            </a:endParaRPr>
          </a:p>
        </p:txBody>
      </p:sp>
      <p:sp>
        <p:nvSpPr>
          <p:cNvPr id="4" name="Rectangle 3"/>
          <p:cNvSpPr/>
          <p:nvPr/>
        </p:nvSpPr>
        <p:spPr>
          <a:xfrm>
            <a:off x="387603" y="2250168"/>
            <a:ext cx="567655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How much are the monthly payments? </a:t>
            </a:r>
          </a:p>
        </p:txBody>
      </p:sp>
      <mc:AlternateContent xmlns:mc="http://schemas.openxmlformats.org/markup-compatibility/2006" xmlns:a14="http://schemas.microsoft.com/office/drawing/2010/main">
        <mc:Choice Requires="a14">
          <p:sp>
            <p:nvSpPr>
              <p:cNvPr id="45" name="TextBox 44"/>
              <p:cNvSpPr txBox="1"/>
              <p:nvPr/>
            </p:nvSpPr>
            <p:spPr>
              <a:xfrm>
                <a:off x="4155650" y="2616341"/>
                <a:ext cx="4423583" cy="1435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den>
                              </m:f>
                            </m:e>
                          </m:d>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𝑛𝑡</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𝑛𝑡</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num>
                        <m:den>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den>
                      </m:f>
                    </m:oMath>
                  </m:oMathPara>
                </a14:m>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155650" y="2616341"/>
                <a:ext cx="4423583" cy="1435586"/>
              </a:xfrm>
              <a:prstGeom prst="rect">
                <a:avLst/>
              </a:prstGeom>
              <a:blipFill>
                <a:blip r:embed="rId5"/>
                <a:stretch>
                  <a:fillRect/>
                </a:stretch>
              </a:blipFill>
            </p:spPr>
            <p:txBody>
              <a:bodyPr/>
              <a:lstStyle/>
              <a:p>
                <a:r>
                  <a:rPr lang="en-GB">
                    <a:noFill/>
                  </a:rPr>
                  <a:t> </a:t>
                </a:r>
              </a:p>
            </p:txBody>
          </p:sp>
        </mc:Fallback>
      </mc:AlternateContent>
      <p:sp>
        <p:nvSpPr>
          <p:cNvPr id="46" name="Rectangle 45"/>
          <p:cNvSpPr/>
          <p:nvPr/>
        </p:nvSpPr>
        <p:spPr>
          <a:xfrm>
            <a:off x="4514033" y="4625166"/>
            <a:ext cx="48357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rPr>
              <a:t>(</a:t>
            </a:r>
            <a:endParaRPr kumimoji="0" lang="en-GB"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endParaRPr>
          </a:p>
        </p:txBody>
      </p:sp>
      <p:sp>
        <p:nvSpPr>
          <p:cNvPr id="47" name="Text Box 5"/>
          <p:cNvSpPr txBox="1">
            <a:spLocks noChangeArrowheads="1"/>
          </p:cNvSpPr>
          <p:nvPr/>
        </p:nvSpPr>
        <p:spPr bwMode="auto">
          <a:xfrm>
            <a:off x="4698910" y="4692015"/>
            <a:ext cx="72055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endParaRPr kumimoji="0" lang="en-GB" sz="24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TextBox 47"/>
              <p:cNvSpPr txBox="1"/>
              <p:nvPr/>
            </p:nvSpPr>
            <p:spPr>
              <a:xfrm>
                <a:off x="5215703" y="4528895"/>
                <a:ext cx="557845" cy="58246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0.05</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oMath>
                  </m:oMathPara>
                </a14:m>
                <a:endParaRPr kumimoji="0" lang="en-GB" sz="2000" b="0" i="0" u="none" strike="noStrike" kern="1200" cap="none" spc="0" normalizeH="0" baseline="0" noProof="0" dirty="0">
                  <a:ln>
                    <a:noFill/>
                  </a:ln>
                  <a:solidFill>
                    <a:prstClr val="black"/>
                  </a:solidFill>
                  <a:effectLst/>
                  <a:uLnTx/>
                  <a:uFillTx/>
                  <a:latin typeface="Comic Sans MS"/>
                  <a:ea typeface="+mn-ea"/>
                  <a:cs typeface="+mn-cs"/>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5215703" y="4528895"/>
                <a:ext cx="557845" cy="582467"/>
              </a:xfrm>
              <a:prstGeom prst="rect">
                <a:avLst/>
              </a:prstGeom>
              <a:blipFill>
                <a:blip r:embed="rId6"/>
                <a:stretch>
                  <a:fillRect/>
                </a:stretch>
              </a:blipFill>
            </p:spPr>
            <p:txBody>
              <a:bodyPr/>
              <a:lstStyle/>
              <a:p>
                <a:r>
                  <a:rPr lang="en-GB">
                    <a:noFill/>
                  </a:rPr>
                  <a:t> </a:t>
                </a:r>
              </a:p>
            </p:txBody>
          </p:sp>
        </mc:Fallback>
      </mc:AlternateContent>
      <p:sp>
        <p:nvSpPr>
          <p:cNvPr id="49" name="Rectangle 48"/>
          <p:cNvSpPr/>
          <p:nvPr/>
        </p:nvSpPr>
        <p:spPr>
          <a:xfrm>
            <a:off x="5641508" y="4523127"/>
            <a:ext cx="48357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rPr>
              <a:t>)</a:t>
            </a:r>
            <a:endParaRPr kumimoji="0" lang="en-GB" sz="3600" b="0" i="0" u="none" strike="noStrike" kern="1200" cap="none" spc="0" normalizeH="0" baseline="0" noProof="0" dirty="0">
              <a:ln>
                <a:noFill/>
              </a:ln>
              <a:solidFill>
                <a:prstClr val="black"/>
              </a:solidFill>
              <a:effectLst/>
              <a:uLnTx/>
              <a:uFillTx/>
              <a:latin typeface="Candara Light" panose="020E0502030303020204" pitchFamily="34" charset="0"/>
              <a:ea typeface="+mn-ea"/>
              <a:cs typeface="Times New Roman" panose="02020603050405020304" pitchFamily="18" charset="0"/>
            </a:endParaRPr>
          </a:p>
        </p:txBody>
      </p:sp>
      <p:sp>
        <p:nvSpPr>
          <p:cNvPr id="50" name="Text Box 5"/>
          <p:cNvSpPr txBox="1">
            <a:spLocks noChangeArrowheads="1"/>
          </p:cNvSpPr>
          <p:nvPr/>
        </p:nvSpPr>
        <p:spPr bwMode="auto">
          <a:xfrm>
            <a:off x="5911492" y="4615459"/>
            <a:ext cx="418828"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1" name="Text Box 5"/>
          <p:cNvSpPr txBox="1">
            <a:spLocks noChangeArrowheads="1"/>
          </p:cNvSpPr>
          <p:nvPr/>
        </p:nvSpPr>
        <p:spPr bwMode="auto">
          <a:xfrm>
            <a:off x="5742489" y="5562600"/>
            <a:ext cx="3351541"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en-US" sz="2400" b="0" i="0" u="none" strike="noStrike" kern="1200" cap="none" spc="0" normalizeH="0" baseline="0" noProof="0" dirty="0">
                <a:ln>
                  <a:noFill/>
                </a:ln>
                <a:solidFill>
                  <a:prstClr val="black"/>
                </a:solidFill>
                <a:effectLst/>
                <a:uLnTx/>
                <a:uFillTx/>
                <a:latin typeface="Comic Sans MS"/>
                <a:ea typeface="+mn-ea"/>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85.60748179</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2" name="Rectangle 51"/>
          <p:cNvSpPr/>
          <p:nvPr/>
        </p:nvSpPr>
        <p:spPr>
          <a:xfrm>
            <a:off x="2243087" y="6115640"/>
            <a:ext cx="529824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monthly payments are $85.61 </a:t>
            </a:r>
          </a:p>
        </p:txBody>
      </p:sp>
      <p:sp>
        <p:nvSpPr>
          <p:cNvPr id="53" name="Text Box 5"/>
          <p:cNvSpPr txBox="1">
            <a:spLocks noChangeArrowheads="1"/>
          </p:cNvSpPr>
          <p:nvPr/>
        </p:nvSpPr>
        <p:spPr bwMode="auto">
          <a:xfrm>
            <a:off x="5678589" y="4414944"/>
            <a:ext cx="968531" cy="335756"/>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1</a:t>
            </a:r>
            <a:endParaRPr kumimoji="0" lang="en-GB" sz="1600" b="1"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hlinkClick r:id="rId7"/>
            <a:extLst>
              <a:ext uri="{FF2B5EF4-FFF2-40B4-BE49-F238E27FC236}">
                <a16:creationId xmlns:a16="http://schemas.microsoft.com/office/drawing/2014/main" id="{D4FBCFA1-C2CA-4244-9573-3708D96ADB32}"/>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7"/>
            <a:extLst>
              <a:ext uri="{FF2B5EF4-FFF2-40B4-BE49-F238E27FC236}">
                <a16:creationId xmlns:a16="http://schemas.microsoft.com/office/drawing/2014/main" id="{CF102E1B-0F5B-4B73-91F5-1FD91A39DA98}"/>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827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
                                        </p:tgtEl>
                                        <p:attrNameLst>
                                          <p:attrName>style.visibility</p:attrName>
                                        </p:attrNameLst>
                                      </p:cBhvr>
                                      <p:to>
                                        <p:strVal val="visible"/>
                                      </p:to>
                                    </p:set>
                                    <p:animEffect transition="in" filter="wipe(left)">
                                      <p:cBhvr>
                                        <p:cTn id="123" dur="500"/>
                                        <p:tgtEl>
                                          <p:spTgt spid="3"/>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40"/>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42"/>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51"/>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5" grpId="0"/>
      <p:bldP spid="26" grpId="0"/>
      <p:bldP spid="21" grpId="0"/>
      <p:bldP spid="22" grpId="0"/>
      <p:bldP spid="23" grpId="0"/>
      <p:bldP spid="27" grpId="0"/>
      <p:bldP spid="28" grpId="0"/>
      <p:bldP spid="29" grpId="0"/>
      <p:bldP spid="30" grpId="0"/>
      <p:bldP spid="31" grpId="0"/>
      <p:bldP spid="5" grpId="0"/>
      <p:bldP spid="33" grpId="0"/>
      <p:bldP spid="34" grpId="0"/>
      <p:bldP spid="35" grpId="0"/>
      <p:bldP spid="36" grpId="0"/>
      <p:bldP spid="6" grpId="0"/>
      <p:bldP spid="37" grpId="0"/>
      <p:bldP spid="38" grpId="0"/>
      <p:bldP spid="39" grpId="0"/>
      <p:bldP spid="40" grpId="0"/>
      <p:bldP spid="41" grpId="0"/>
      <p:bldP spid="42" grpId="0"/>
      <p:bldP spid="45" grpId="0"/>
      <p:bldP spid="46" grpId="0"/>
      <p:bldP spid="47" grpId="0"/>
      <p:bldP spid="48" grpId="0"/>
      <p:bldP spid="49" grpId="0"/>
      <p:bldP spid="50" grpId="0"/>
      <p:bldP spid="51" grpId="0"/>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090169"/>
            <a:ext cx="803929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and then the rest of the payment goes towards paying off the </a:t>
            </a:r>
            <a:r>
              <a:rPr kumimoji="0" lang="en-GB" sz="2400" b="0" i="0" u="none" strike="noStrike" kern="1200" cap="none" spc="0" normalizeH="0" baseline="0" noProof="0" dirty="0">
                <a:ln>
                  <a:noFill/>
                </a:ln>
                <a:solidFill>
                  <a:srgbClr val="FF0000"/>
                </a:solidFill>
                <a:effectLst/>
                <a:uLnTx/>
                <a:uFillTx/>
                <a:latin typeface="Comic Sans MS"/>
                <a:ea typeface="+mn-ea"/>
                <a:cs typeface="+mn-cs"/>
              </a:rPr>
              <a:t>amount owed </a:t>
            </a:r>
            <a:r>
              <a:rPr kumimoji="0" lang="en-GB" sz="2400" b="0" i="0" u="none" strike="noStrike" kern="1200" cap="none" spc="0" normalizeH="0" baseline="0" noProof="0" dirty="0">
                <a:ln>
                  <a:noFill/>
                </a:ln>
                <a:solidFill>
                  <a:prstClr val="black"/>
                </a:solidFill>
                <a:effectLst/>
                <a:uLnTx/>
                <a:uFillTx/>
                <a:latin typeface="Comic Sans MS"/>
                <a:ea typeface="+mn-ea"/>
                <a:cs typeface="+mn-cs"/>
              </a:rPr>
              <a:t>(principal). </a:t>
            </a:r>
          </a:p>
        </p:txBody>
      </p:sp>
      <p:sp>
        <p:nvSpPr>
          <p:cNvPr id="3"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4" name="Rectangle 3"/>
          <p:cNvSpPr/>
          <p:nvPr/>
        </p:nvSpPr>
        <p:spPr>
          <a:xfrm>
            <a:off x="539552" y="1046499"/>
            <a:ext cx="803929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Each payment is broken down into two parts:</a:t>
            </a:r>
          </a:p>
        </p:txBody>
      </p:sp>
      <p:sp>
        <p:nvSpPr>
          <p:cNvPr id="5" name="Rectangle 4"/>
          <p:cNvSpPr/>
          <p:nvPr/>
        </p:nvSpPr>
        <p:spPr>
          <a:xfrm>
            <a:off x="539552" y="1628504"/>
            <a:ext cx="46249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a:t>
            </a:r>
            <a:r>
              <a:rPr kumimoji="0" lang="en-GB" sz="2400" b="0" i="0" u="none" strike="noStrike" kern="1200" cap="none" spc="0" normalizeH="0" baseline="0" noProof="0" dirty="0">
                <a:ln>
                  <a:noFill/>
                </a:ln>
                <a:solidFill>
                  <a:srgbClr val="FF0000"/>
                </a:solidFill>
                <a:effectLst/>
                <a:uLnTx/>
                <a:uFillTx/>
                <a:latin typeface="Comic Sans MS"/>
                <a:ea typeface="+mn-ea"/>
                <a:cs typeface="+mn-cs"/>
              </a:rPr>
              <a:t>interest owed </a:t>
            </a:r>
            <a:r>
              <a:rPr kumimoji="0" lang="en-GB" sz="2400" b="0" i="0" u="none" strike="noStrike" kern="1200" cap="none" spc="0" normalizeH="0" baseline="0" noProof="0" dirty="0">
                <a:ln>
                  <a:noFill/>
                </a:ln>
                <a:solidFill>
                  <a:prstClr val="black"/>
                </a:solidFill>
                <a:effectLst/>
                <a:uLnTx/>
                <a:uFillTx/>
                <a:latin typeface="Comic Sans MS"/>
                <a:ea typeface="+mn-ea"/>
                <a:cs typeface="+mn-cs"/>
              </a:rPr>
              <a:t>is paid first </a:t>
            </a:r>
          </a:p>
        </p:txBody>
      </p:sp>
      <p:sp>
        <p:nvSpPr>
          <p:cNvPr id="6" name="Rectangle 5"/>
          <p:cNvSpPr/>
          <p:nvPr/>
        </p:nvSpPr>
        <p:spPr>
          <a:xfrm>
            <a:off x="539552" y="3140968"/>
            <a:ext cx="803929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amount of interest paid is the largest in your first payment, while nearly all of the last payment goes towards the principal. Even though the payment is the same each month, the distribution of interest and principal changes with every payment</a:t>
            </a:r>
          </a:p>
        </p:txBody>
      </p:sp>
      <p:sp>
        <p:nvSpPr>
          <p:cNvPr id="8" name="Rectangle 7">
            <a:hlinkClick r:id="rId2"/>
            <a:extLst>
              <a:ext uri="{FF2B5EF4-FFF2-40B4-BE49-F238E27FC236}">
                <a16:creationId xmlns:a16="http://schemas.microsoft.com/office/drawing/2014/main" id="{633C2BD4-6393-4AE0-B421-750CBFD643F4}"/>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2"/>
            <a:extLst>
              <a:ext uri="{FF2B5EF4-FFF2-40B4-BE49-F238E27FC236}">
                <a16:creationId xmlns:a16="http://schemas.microsoft.com/office/drawing/2014/main" id="{C938E100-6328-49DB-B044-B1B19F8E664B}"/>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737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7" name="Rectangle 6"/>
          <p:cNvSpPr/>
          <p:nvPr/>
        </p:nvSpPr>
        <p:spPr>
          <a:xfrm>
            <a:off x="385923" y="689085"/>
            <a:ext cx="789471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Complete the amortization table for the example 1</a:t>
            </a:r>
          </a:p>
        </p:txBody>
      </p:sp>
      <p:sp>
        <p:nvSpPr>
          <p:cNvPr id="8" name="Text Box 9"/>
          <p:cNvSpPr txBox="1">
            <a:spLocks noChangeArrowheads="1"/>
          </p:cNvSpPr>
          <p:nvPr/>
        </p:nvSpPr>
        <p:spPr bwMode="auto">
          <a:xfrm>
            <a:off x="331366" y="1048052"/>
            <a:ext cx="8543230" cy="120032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Kevin take out a $1000 loan. The terms of the 1-year loan are 5% annual interest compounded monthly on the unpaid balance.  </a:t>
            </a:r>
          </a:p>
        </p:txBody>
      </p:sp>
      <p:sp>
        <p:nvSpPr>
          <p:cNvPr id="17" name="Text Box 5"/>
          <p:cNvSpPr txBox="1">
            <a:spLocks noChangeArrowheads="1"/>
          </p:cNvSpPr>
          <p:nvPr/>
        </p:nvSpPr>
        <p:spPr bwMode="auto">
          <a:xfrm>
            <a:off x="774262" y="6217920"/>
            <a:ext cx="539998"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12</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49" name="Text Box 5"/>
          <p:cNvSpPr txBox="1">
            <a:spLocks noChangeArrowheads="1"/>
          </p:cNvSpPr>
          <p:nvPr/>
        </p:nvSpPr>
        <p:spPr bwMode="auto">
          <a:xfrm>
            <a:off x="754153" y="5943600"/>
            <a:ext cx="4053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0" name="Text Box 5"/>
          <p:cNvSpPr txBox="1">
            <a:spLocks noChangeArrowheads="1"/>
          </p:cNvSpPr>
          <p:nvPr/>
        </p:nvSpPr>
        <p:spPr bwMode="auto">
          <a:xfrm>
            <a:off x="728753" y="5669280"/>
            <a:ext cx="5577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1" name="Text Box 5"/>
          <p:cNvSpPr txBox="1">
            <a:spLocks noChangeArrowheads="1"/>
          </p:cNvSpPr>
          <p:nvPr/>
        </p:nvSpPr>
        <p:spPr bwMode="auto">
          <a:xfrm>
            <a:off x="809352" y="5394960"/>
            <a:ext cx="4053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9</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2" name="Text Box 5"/>
          <p:cNvSpPr txBox="1">
            <a:spLocks noChangeArrowheads="1"/>
          </p:cNvSpPr>
          <p:nvPr/>
        </p:nvSpPr>
        <p:spPr bwMode="auto">
          <a:xfrm>
            <a:off x="809352" y="5120640"/>
            <a:ext cx="4053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3" name="Text Box 5"/>
          <p:cNvSpPr txBox="1">
            <a:spLocks noChangeArrowheads="1"/>
          </p:cNvSpPr>
          <p:nvPr/>
        </p:nvSpPr>
        <p:spPr bwMode="auto">
          <a:xfrm>
            <a:off x="809352" y="4846320"/>
            <a:ext cx="4053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7</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4" name="Text Box 5"/>
          <p:cNvSpPr txBox="1">
            <a:spLocks noChangeArrowheads="1"/>
          </p:cNvSpPr>
          <p:nvPr/>
        </p:nvSpPr>
        <p:spPr bwMode="auto">
          <a:xfrm>
            <a:off x="787609" y="4572000"/>
            <a:ext cx="4053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6</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5" name="Text Box 5"/>
          <p:cNvSpPr txBox="1">
            <a:spLocks noChangeArrowheads="1"/>
          </p:cNvSpPr>
          <p:nvPr/>
        </p:nvSpPr>
        <p:spPr bwMode="auto">
          <a:xfrm>
            <a:off x="809352" y="4297680"/>
            <a:ext cx="4053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5</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6" name="Text Box 5"/>
          <p:cNvSpPr txBox="1">
            <a:spLocks noChangeArrowheads="1"/>
          </p:cNvSpPr>
          <p:nvPr/>
        </p:nvSpPr>
        <p:spPr bwMode="auto">
          <a:xfrm>
            <a:off x="787609" y="4023360"/>
            <a:ext cx="4053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4</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7" name="Text Box 5"/>
          <p:cNvSpPr txBox="1">
            <a:spLocks noChangeArrowheads="1"/>
          </p:cNvSpPr>
          <p:nvPr/>
        </p:nvSpPr>
        <p:spPr bwMode="auto">
          <a:xfrm>
            <a:off x="795528" y="3749040"/>
            <a:ext cx="4053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3</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8" name="Text Box 5"/>
          <p:cNvSpPr txBox="1">
            <a:spLocks noChangeArrowheads="1"/>
          </p:cNvSpPr>
          <p:nvPr/>
        </p:nvSpPr>
        <p:spPr bwMode="auto">
          <a:xfrm>
            <a:off x="792741" y="3474720"/>
            <a:ext cx="4053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59" name="Text Box 5"/>
          <p:cNvSpPr txBox="1">
            <a:spLocks noChangeArrowheads="1"/>
          </p:cNvSpPr>
          <p:nvPr/>
        </p:nvSpPr>
        <p:spPr bwMode="auto">
          <a:xfrm>
            <a:off x="809352" y="3200400"/>
            <a:ext cx="4053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60" name="Text Box 5"/>
          <p:cNvSpPr txBox="1">
            <a:spLocks noChangeArrowheads="1"/>
          </p:cNvSpPr>
          <p:nvPr/>
        </p:nvSpPr>
        <p:spPr bwMode="auto">
          <a:xfrm>
            <a:off x="807442" y="2923579"/>
            <a:ext cx="40530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62" name="Text Box 5"/>
          <p:cNvSpPr txBox="1">
            <a:spLocks noChangeArrowheads="1"/>
          </p:cNvSpPr>
          <p:nvPr/>
        </p:nvSpPr>
        <p:spPr bwMode="auto">
          <a:xfrm>
            <a:off x="1645920" y="6217920"/>
            <a:ext cx="783216"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75" name="Text Box 5"/>
          <p:cNvSpPr txBox="1">
            <a:spLocks noChangeArrowheads="1"/>
          </p:cNvSpPr>
          <p:nvPr/>
        </p:nvSpPr>
        <p:spPr bwMode="auto">
          <a:xfrm>
            <a:off x="1645920" y="5943600"/>
            <a:ext cx="786965"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76" name="Text Box 5"/>
          <p:cNvSpPr txBox="1">
            <a:spLocks noChangeArrowheads="1"/>
          </p:cNvSpPr>
          <p:nvPr/>
        </p:nvSpPr>
        <p:spPr bwMode="auto">
          <a:xfrm>
            <a:off x="1645920" y="5669280"/>
            <a:ext cx="793312"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77" name="Text Box 5"/>
          <p:cNvSpPr txBox="1">
            <a:spLocks noChangeArrowheads="1"/>
          </p:cNvSpPr>
          <p:nvPr/>
        </p:nvSpPr>
        <p:spPr bwMode="auto">
          <a:xfrm>
            <a:off x="1645920" y="5394960"/>
            <a:ext cx="816489"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78" name="Text Box 5"/>
          <p:cNvSpPr txBox="1">
            <a:spLocks noChangeArrowheads="1"/>
          </p:cNvSpPr>
          <p:nvPr/>
        </p:nvSpPr>
        <p:spPr bwMode="auto">
          <a:xfrm>
            <a:off x="1645920" y="5120640"/>
            <a:ext cx="805566"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79" name="Text Box 5"/>
          <p:cNvSpPr txBox="1">
            <a:spLocks noChangeArrowheads="1"/>
          </p:cNvSpPr>
          <p:nvPr/>
        </p:nvSpPr>
        <p:spPr bwMode="auto">
          <a:xfrm>
            <a:off x="1645920" y="4846320"/>
            <a:ext cx="785219"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80" name="Text Box 5"/>
          <p:cNvSpPr txBox="1">
            <a:spLocks noChangeArrowheads="1"/>
          </p:cNvSpPr>
          <p:nvPr/>
        </p:nvSpPr>
        <p:spPr bwMode="auto">
          <a:xfrm>
            <a:off x="1645920" y="4572000"/>
            <a:ext cx="80814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81" name="Text Box 5"/>
          <p:cNvSpPr txBox="1">
            <a:spLocks noChangeArrowheads="1"/>
          </p:cNvSpPr>
          <p:nvPr/>
        </p:nvSpPr>
        <p:spPr bwMode="auto">
          <a:xfrm>
            <a:off x="1645920" y="4297680"/>
            <a:ext cx="786397"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82" name="Text Box 5"/>
          <p:cNvSpPr txBox="1">
            <a:spLocks noChangeArrowheads="1"/>
          </p:cNvSpPr>
          <p:nvPr/>
        </p:nvSpPr>
        <p:spPr bwMode="auto">
          <a:xfrm>
            <a:off x="1645920" y="4023360"/>
            <a:ext cx="80814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83" name="Text Box 5"/>
          <p:cNvSpPr txBox="1">
            <a:spLocks noChangeArrowheads="1"/>
          </p:cNvSpPr>
          <p:nvPr/>
        </p:nvSpPr>
        <p:spPr bwMode="auto">
          <a:xfrm>
            <a:off x="1645920" y="3749040"/>
            <a:ext cx="782733"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84" name="Text Box 5"/>
          <p:cNvSpPr txBox="1">
            <a:spLocks noChangeArrowheads="1"/>
          </p:cNvSpPr>
          <p:nvPr/>
        </p:nvSpPr>
        <p:spPr bwMode="auto">
          <a:xfrm>
            <a:off x="1645920" y="3474720"/>
            <a:ext cx="818928"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85" name="Text Box 5"/>
          <p:cNvSpPr txBox="1">
            <a:spLocks noChangeArrowheads="1"/>
          </p:cNvSpPr>
          <p:nvPr/>
        </p:nvSpPr>
        <p:spPr bwMode="auto">
          <a:xfrm>
            <a:off x="1645920" y="3200400"/>
            <a:ext cx="850093"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1" name="Text Box 5"/>
          <p:cNvSpPr txBox="1">
            <a:spLocks noChangeArrowheads="1"/>
          </p:cNvSpPr>
          <p:nvPr/>
        </p:nvSpPr>
        <p:spPr bwMode="auto">
          <a:xfrm>
            <a:off x="2816352" y="6217920"/>
            <a:ext cx="692967"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0.36</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2" name="Text Box 5"/>
          <p:cNvSpPr txBox="1">
            <a:spLocks noChangeArrowheads="1"/>
          </p:cNvSpPr>
          <p:nvPr/>
        </p:nvSpPr>
        <p:spPr bwMode="auto">
          <a:xfrm>
            <a:off x="2816352" y="5943600"/>
            <a:ext cx="6782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0.71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3" name="Text Box 5"/>
          <p:cNvSpPr txBox="1">
            <a:spLocks noChangeArrowheads="1"/>
          </p:cNvSpPr>
          <p:nvPr/>
        </p:nvSpPr>
        <p:spPr bwMode="auto">
          <a:xfrm>
            <a:off x="2816352" y="5669280"/>
            <a:ext cx="637768"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1.06</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4" name="Text Box 5"/>
          <p:cNvSpPr txBox="1">
            <a:spLocks noChangeArrowheads="1"/>
          </p:cNvSpPr>
          <p:nvPr/>
        </p:nvSpPr>
        <p:spPr bwMode="auto">
          <a:xfrm>
            <a:off x="2816352" y="5394960"/>
            <a:ext cx="632846"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1.41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5" name="Text Box 5"/>
          <p:cNvSpPr txBox="1">
            <a:spLocks noChangeArrowheads="1"/>
          </p:cNvSpPr>
          <p:nvPr/>
        </p:nvSpPr>
        <p:spPr bwMode="auto">
          <a:xfrm>
            <a:off x="2816352" y="5120640"/>
            <a:ext cx="644559"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1.76</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6" name="Text Box 5"/>
          <p:cNvSpPr txBox="1">
            <a:spLocks noChangeArrowheads="1"/>
          </p:cNvSpPr>
          <p:nvPr/>
        </p:nvSpPr>
        <p:spPr bwMode="auto">
          <a:xfrm>
            <a:off x="2816352" y="4846320"/>
            <a:ext cx="622262"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2.11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7" name="Text Box 5"/>
          <p:cNvSpPr txBox="1">
            <a:spLocks noChangeArrowheads="1"/>
          </p:cNvSpPr>
          <p:nvPr/>
        </p:nvSpPr>
        <p:spPr bwMode="auto">
          <a:xfrm>
            <a:off x="2816352" y="4572000"/>
            <a:ext cx="682408"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2.46</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8" name="Text Box 5"/>
          <p:cNvSpPr txBox="1">
            <a:spLocks noChangeArrowheads="1"/>
          </p:cNvSpPr>
          <p:nvPr/>
        </p:nvSpPr>
        <p:spPr bwMode="auto">
          <a:xfrm>
            <a:off x="2816352" y="4297680"/>
            <a:ext cx="666302"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2.80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9" name="Text Box 5"/>
          <p:cNvSpPr txBox="1">
            <a:spLocks noChangeArrowheads="1"/>
          </p:cNvSpPr>
          <p:nvPr/>
        </p:nvSpPr>
        <p:spPr bwMode="auto">
          <a:xfrm>
            <a:off x="2816352" y="4023360"/>
            <a:ext cx="67778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3.14</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10" name="Text Box 5"/>
          <p:cNvSpPr txBox="1">
            <a:spLocks noChangeArrowheads="1"/>
          </p:cNvSpPr>
          <p:nvPr/>
        </p:nvSpPr>
        <p:spPr bwMode="auto">
          <a:xfrm>
            <a:off x="2816352" y="3749040"/>
            <a:ext cx="66117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3.49</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11" name="Text Box 5"/>
          <p:cNvSpPr txBox="1">
            <a:spLocks noChangeArrowheads="1"/>
          </p:cNvSpPr>
          <p:nvPr/>
        </p:nvSpPr>
        <p:spPr bwMode="auto">
          <a:xfrm>
            <a:off x="2816352" y="3474720"/>
            <a:ext cx="682408"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3.83</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12" name="Text Box 5"/>
          <p:cNvSpPr txBox="1">
            <a:spLocks noChangeArrowheads="1"/>
          </p:cNvSpPr>
          <p:nvPr/>
        </p:nvSpPr>
        <p:spPr bwMode="auto">
          <a:xfrm>
            <a:off x="2816352" y="3200400"/>
            <a:ext cx="67214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4.17</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0" name="Text Box 5"/>
          <p:cNvSpPr txBox="1">
            <a:spLocks noChangeArrowheads="1"/>
          </p:cNvSpPr>
          <p:nvPr/>
        </p:nvSpPr>
        <p:spPr bwMode="auto">
          <a:xfrm>
            <a:off x="3977640" y="6217920"/>
            <a:ext cx="1093762"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27.29</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53" name="Text Box 5"/>
          <p:cNvSpPr txBox="1">
            <a:spLocks noChangeArrowheads="1"/>
          </p:cNvSpPr>
          <p:nvPr/>
        </p:nvSpPr>
        <p:spPr bwMode="auto">
          <a:xfrm>
            <a:off x="3977640" y="5943600"/>
            <a:ext cx="8209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26.93</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54" name="Text Box 5"/>
          <p:cNvSpPr txBox="1">
            <a:spLocks noChangeArrowheads="1"/>
          </p:cNvSpPr>
          <p:nvPr/>
        </p:nvSpPr>
        <p:spPr bwMode="auto">
          <a:xfrm>
            <a:off x="3977640" y="5669280"/>
            <a:ext cx="1129619"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26.23</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55" name="Text Box 5"/>
          <p:cNvSpPr txBox="1">
            <a:spLocks noChangeArrowheads="1"/>
          </p:cNvSpPr>
          <p:nvPr/>
        </p:nvSpPr>
        <p:spPr bwMode="auto">
          <a:xfrm>
            <a:off x="3977640" y="5394960"/>
            <a:ext cx="8209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25.16</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56" name="Text Box 5"/>
          <p:cNvSpPr txBox="1">
            <a:spLocks noChangeArrowheads="1"/>
          </p:cNvSpPr>
          <p:nvPr/>
        </p:nvSpPr>
        <p:spPr bwMode="auto">
          <a:xfrm>
            <a:off x="3977640" y="5120640"/>
            <a:ext cx="8209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23.75</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57" name="Text Box 5"/>
          <p:cNvSpPr txBox="1">
            <a:spLocks noChangeArrowheads="1"/>
          </p:cNvSpPr>
          <p:nvPr/>
        </p:nvSpPr>
        <p:spPr bwMode="auto">
          <a:xfrm>
            <a:off x="3977640" y="4846320"/>
            <a:ext cx="8209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21.99</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58" name="Text Box 5"/>
          <p:cNvSpPr txBox="1">
            <a:spLocks noChangeArrowheads="1"/>
          </p:cNvSpPr>
          <p:nvPr/>
        </p:nvSpPr>
        <p:spPr bwMode="auto">
          <a:xfrm>
            <a:off x="3977640" y="4572000"/>
            <a:ext cx="8209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19.88</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59" name="Text Box 5"/>
          <p:cNvSpPr txBox="1">
            <a:spLocks noChangeArrowheads="1"/>
          </p:cNvSpPr>
          <p:nvPr/>
        </p:nvSpPr>
        <p:spPr bwMode="auto">
          <a:xfrm>
            <a:off x="3977640" y="4297680"/>
            <a:ext cx="8209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17.43</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60" name="Text Box 5"/>
          <p:cNvSpPr txBox="1">
            <a:spLocks noChangeArrowheads="1"/>
          </p:cNvSpPr>
          <p:nvPr/>
        </p:nvSpPr>
        <p:spPr bwMode="auto">
          <a:xfrm>
            <a:off x="3977640" y="4023360"/>
            <a:ext cx="8209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14.62</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61" name="Text Box 5"/>
          <p:cNvSpPr txBox="1">
            <a:spLocks noChangeArrowheads="1"/>
          </p:cNvSpPr>
          <p:nvPr/>
        </p:nvSpPr>
        <p:spPr bwMode="auto">
          <a:xfrm>
            <a:off x="4026322" y="3749040"/>
            <a:ext cx="8209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11.48</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62" name="Text Box 5"/>
          <p:cNvSpPr txBox="1">
            <a:spLocks noChangeArrowheads="1"/>
          </p:cNvSpPr>
          <p:nvPr/>
        </p:nvSpPr>
        <p:spPr bwMode="auto">
          <a:xfrm>
            <a:off x="4067944" y="3474720"/>
            <a:ext cx="8209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7.99</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63" name="Text Box 5"/>
          <p:cNvSpPr txBox="1">
            <a:spLocks noChangeArrowheads="1"/>
          </p:cNvSpPr>
          <p:nvPr/>
        </p:nvSpPr>
        <p:spPr bwMode="auto">
          <a:xfrm>
            <a:off x="4067944" y="3200400"/>
            <a:ext cx="82093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4.17</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66" name="Text Box 5"/>
          <p:cNvSpPr txBox="1">
            <a:spLocks noChangeArrowheads="1"/>
          </p:cNvSpPr>
          <p:nvPr/>
        </p:nvSpPr>
        <p:spPr bwMode="auto">
          <a:xfrm>
            <a:off x="5120640" y="6217920"/>
            <a:ext cx="885879"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85.25</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79" name="Text Box 5"/>
          <p:cNvSpPr txBox="1">
            <a:spLocks noChangeArrowheads="1"/>
          </p:cNvSpPr>
          <p:nvPr/>
        </p:nvSpPr>
        <p:spPr bwMode="auto">
          <a:xfrm>
            <a:off x="5120640" y="5943600"/>
            <a:ext cx="841819"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84.90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0" name="Text Box 5"/>
          <p:cNvSpPr txBox="1">
            <a:spLocks noChangeArrowheads="1"/>
          </p:cNvSpPr>
          <p:nvPr/>
        </p:nvSpPr>
        <p:spPr bwMode="auto">
          <a:xfrm>
            <a:off x="5120640" y="5669280"/>
            <a:ext cx="848827"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84.55</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1" name="Text Box 5"/>
          <p:cNvSpPr txBox="1">
            <a:spLocks noChangeArrowheads="1"/>
          </p:cNvSpPr>
          <p:nvPr/>
        </p:nvSpPr>
        <p:spPr bwMode="auto">
          <a:xfrm>
            <a:off x="5120640" y="5394960"/>
            <a:ext cx="837832"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84.20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2" name="Text Box 5"/>
          <p:cNvSpPr txBox="1">
            <a:spLocks noChangeArrowheads="1"/>
          </p:cNvSpPr>
          <p:nvPr/>
        </p:nvSpPr>
        <p:spPr bwMode="auto">
          <a:xfrm>
            <a:off x="5120640" y="5120640"/>
            <a:ext cx="830792"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83.85</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3" name="Text Box 5"/>
          <p:cNvSpPr txBox="1">
            <a:spLocks noChangeArrowheads="1"/>
          </p:cNvSpPr>
          <p:nvPr/>
        </p:nvSpPr>
        <p:spPr bwMode="auto">
          <a:xfrm>
            <a:off x="5120640" y="4846320"/>
            <a:ext cx="808085"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83.50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4" name="Text Box 5"/>
          <p:cNvSpPr txBox="1">
            <a:spLocks noChangeArrowheads="1"/>
          </p:cNvSpPr>
          <p:nvPr/>
        </p:nvSpPr>
        <p:spPr bwMode="auto">
          <a:xfrm>
            <a:off x="5120640" y="4572000"/>
            <a:ext cx="781589"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83.15</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5" name="Text Box 5"/>
          <p:cNvSpPr txBox="1">
            <a:spLocks noChangeArrowheads="1"/>
          </p:cNvSpPr>
          <p:nvPr/>
        </p:nvSpPr>
        <p:spPr bwMode="auto">
          <a:xfrm>
            <a:off x="5120640" y="4297680"/>
            <a:ext cx="764877"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82.81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6" name="Text Box 5"/>
          <p:cNvSpPr txBox="1">
            <a:spLocks noChangeArrowheads="1"/>
          </p:cNvSpPr>
          <p:nvPr/>
        </p:nvSpPr>
        <p:spPr bwMode="auto">
          <a:xfrm>
            <a:off x="5120640" y="4023360"/>
            <a:ext cx="808363"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82.46</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7" name="Text Box 5"/>
          <p:cNvSpPr txBox="1">
            <a:spLocks noChangeArrowheads="1"/>
          </p:cNvSpPr>
          <p:nvPr/>
        </p:nvSpPr>
        <p:spPr bwMode="auto">
          <a:xfrm>
            <a:off x="5120640" y="3749040"/>
            <a:ext cx="776356"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82.12</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8" name="Text Box 5"/>
          <p:cNvSpPr txBox="1">
            <a:spLocks noChangeArrowheads="1"/>
          </p:cNvSpPr>
          <p:nvPr/>
        </p:nvSpPr>
        <p:spPr bwMode="auto">
          <a:xfrm>
            <a:off x="5120640" y="3474720"/>
            <a:ext cx="80323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81.78</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9" name="Text Box 5"/>
          <p:cNvSpPr txBox="1">
            <a:spLocks noChangeArrowheads="1"/>
          </p:cNvSpPr>
          <p:nvPr/>
        </p:nvSpPr>
        <p:spPr bwMode="auto">
          <a:xfrm>
            <a:off x="5120640" y="3200400"/>
            <a:ext cx="829046"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81.44</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92" name="Text Box 5"/>
          <p:cNvSpPr txBox="1">
            <a:spLocks noChangeArrowheads="1"/>
          </p:cNvSpPr>
          <p:nvPr/>
        </p:nvSpPr>
        <p:spPr bwMode="auto">
          <a:xfrm>
            <a:off x="5984404" y="6217920"/>
            <a:ext cx="121914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1000.00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05" name="Text Box 5"/>
          <p:cNvSpPr txBox="1">
            <a:spLocks noChangeArrowheads="1"/>
          </p:cNvSpPr>
          <p:nvPr/>
        </p:nvSpPr>
        <p:spPr bwMode="auto">
          <a:xfrm>
            <a:off x="6126480" y="5943600"/>
            <a:ext cx="906257"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914.75</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06" name="Text Box 5"/>
          <p:cNvSpPr txBox="1">
            <a:spLocks noChangeArrowheads="1"/>
          </p:cNvSpPr>
          <p:nvPr/>
        </p:nvSpPr>
        <p:spPr bwMode="auto">
          <a:xfrm>
            <a:off x="6126480" y="5669280"/>
            <a:ext cx="1010229"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829.85</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07" name="Text Box 5"/>
          <p:cNvSpPr txBox="1">
            <a:spLocks noChangeArrowheads="1"/>
          </p:cNvSpPr>
          <p:nvPr/>
        </p:nvSpPr>
        <p:spPr bwMode="auto">
          <a:xfrm>
            <a:off x="6126480" y="5394960"/>
            <a:ext cx="1001792"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745.30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08" name="Text Box 5"/>
          <p:cNvSpPr txBox="1">
            <a:spLocks noChangeArrowheads="1"/>
          </p:cNvSpPr>
          <p:nvPr/>
        </p:nvSpPr>
        <p:spPr bwMode="auto">
          <a:xfrm>
            <a:off x="6126480" y="5120640"/>
            <a:ext cx="100448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661.11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09" name="Text Box 5"/>
          <p:cNvSpPr txBox="1">
            <a:spLocks noChangeArrowheads="1"/>
          </p:cNvSpPr>
          <p:nvPr/>
        </p:nvSpPr>
        <p:spPr bwMode="auto">
          <a:xfrm>
            <a:off x="6126480" y="4846320"/>
            <a:ext cx="975544"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577.26</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0" name="Text Box 5"/>
          <p:cNvSpPr txBox="1">
            <a:spLocks noChangeArrowheads="1"/>
          </p:cNvSpPr>
          <p:nvPr/>
        </p:nvSpPr>
        <p:spPr bwMode="auto">
          <a:xfrm>
            <a:off x="6126480" y="4572000"/>
            <a:ext cx="959877"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493.76</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1" name="Text Box 5"/>
          <p:cNvSpPr txBox="1">
            <a:spLocks noChangeArrowheads="1"/>
          </p:cNvSpPr>
          <p:nvPr/>
        </p:nvSpPr>
        <p:spPr bwMode="auto">
          <a:xfrm>
            <a:off x="6126480" y="4297680"/>
            <a:ext cx="98468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410.61</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2" name="Text Box 5"/>
          <p:cNvSpPr txBox="1">
            <a:spLocks noChangeArrowheads="1"/>
          </p:cNvSpPr>
          <p:nvPr/>
        </p:nvSpPr>
        <p:spPr bwMode="auto">
          <a:xfrm>
            <a:off x="6126480" y="4023360"/>
            <a:ext cx="98468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327.80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3" name="Text Box 5"/>
          <p:cNvSpPr txBox="1">
            <a:spLocks noChangeArrowheads="1"/>
          </p:cNvSpPr>
          <p:nvPr/>
        </p:nvSpPr>
        <p:spPr bwMode="auto">
          <a:xfrm>
            <a:off x="6126480" y="3749040"/>
            <a:ext cx="1003453"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245.34</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4" name="Text Box 5"/>
          <p:cNvSpPr txBox="1">
            <a:spLocks noChangeArrowheads="1"/>
          </p:cNvSpPr>
          <p:nvPr/>
        </p:nvSpPr>
        <p:spPr bwMode="auto">
          <a:xfrm>
            <a:off x="6126480" y="3474720"/>
            <a:ext cx="932938"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163.22</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5" name="Text Box 5"/>
          <p:cNvSpPr txBox="1">
            <a:spLocks noChangeArrowheads="1"/>
          </p:cNvSpPr>
          <p:nvPr/>
        </p:nvSpPr>
        <p:spPr bwMode="auto">
          <a:xfrm>
            <a:off x="6251505" y="3200400"/>
            <a:ext cx="840775"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81.44</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8" name="Text Box 5"/>
          <p:cNvSpPr txBox="1">
            <a:spLocks noChangeArrowheads="1"/>
          </p:cNvSpPr>
          <p:nvPr/>
        </p:nvSpPr>
        <p:spPr bwMode="auto">
          <a:xfrm>
            <a:off x="7545495" y="6217920"/>
            <a:ext cx="539998"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1" name="Text Box 5"/>
          <p:cNvSpPr txBox="1">
            <a:spLocks noChangeArrowheads="1"/>
          </p:cNvSpPr>
          <p:nvPr/>
        </p:nvSpPr>
        <p:spPr bwMode="auto">
          <a:xfrm>
            <a:off x="7420369" y="5943600"/>
            <a:ext cx="1040063"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85.25</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2" name="Text Box 5"/>
          <p:cNvSpPr txBox="1">
            <a:spLocks noChangeArrowheads="1"/>
          </p:cNvSpPr>
          <p:nvPr/>
        </p:nvSpPr>
        <p:spPr bwMode="auto">
          <a:xfrm>
            <a:off x="7315200" y="5669280"/>
            <a:ext cx="1054476"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170.15</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3" name="Text Box 5"/>
          <p:cNvSpPr txBox="1">
            <a:spLocks noChangeArrowheads="1"/>
          </p:cNvSpPr>
          <p:nvPr/>
        </p:nvSpPr>
        <p:spPr bwMode="auto">
          <a:xfrm>
            <a:off x="7315200" y="5394960"/>
            <a:ext cx="1002548"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254.70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4" name="Text Box 5"/>
          <p:cNvSpPr txBox="1">
            <a:spLocks noChangeArrowheads="1"/>
          </p:cNvSpPr>
          <p:nvPr/>
        </p:nvSpPr>
        <p:spPr bwMode="auto">
          <a:xfrm>
            <a:off x="7315200" y="5120640"/>
            <a:ext cx="1002548"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338.89</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5" name="Text Box 5"/>
          <p:cNvSpPr txBox="1">
            <a:spLocks noChangeArrowheads="1"/>
          </p:cNvSpPr>
          <p:nvPr/>
        </p:nvSpPr>
        <p:spPr bwMode="auto">
          <a:xfrm>
            <a:off x="7315200" y="4846320"/>
            <a:ext cx="1002548"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422.74</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6" name="Text Box 5"/>
          <p:cNvSpPr txBox="1">
            <a:spLocks noChangeArrowheads="1"/>
          </p:cNvSpPr>
          <p:nvPr/>
        </p:nvSpPr>
        <p:spPr bwMode="auto">
          <a:xfrm>
            <a:off x="7315200" y="4572000"/>
            <a:ext cx="1006607"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506.24</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7" name="Text Box 5"/>
          <p:cNvSpPr txBox="1">
            <a:spLocks noChangeArrowheads="1"/>
          </p:cNvSpPr>
          <p:nvPr/>
        </p:nvSpPr>
        <p:spPr bwMode="auto">
          <a:xfrm>
            <a:off x="7315200" y="4297680"/>
            <a:ext cx="1007680"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589.39</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8" name="Text Box 5"/>
          <p:cNvSpPr txBox="1">
            <a:spLocks noChangeArrowheads="1"/>
          </p:cNvSpPr>
          <p:nvPr/>
        </p:nvSpPr>
        <p:spPr bwMode="auto">
          <a:xfrm>
            <a:off x="7315200" y="4023360"/>
            <a:ext cx="1024291"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672.20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9" name="Text Box 5"/>
          <p:cNvSpPr txBox="1">
            <a:spLocks noChangeArrowheads="1"/>
          </p:cNvSpPr>
          <p:nvPr/>
        </p:nvSpPr>
        <p:spPr bwMode="auto">
          <a:xfrm>
            <a:off x="7315200" y="3749040"/>
            <a:ext cx="1015792"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754.66</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40" name="Text Box 5"/>
          <p:cNvSpPr txBox="1">
            <a:spLocks noChangeArrowheads="1"/>
          </p:cNvSpPr>
          <p:nvPr/>
        </p:nvSpPr>
        <p:spPr bwMode="auto">
          <a:xfrm>
            <a:off x="7315200" y="3474720"/>
            <a:ext cx="1008372"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836.78</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41" name="Text Box 5"/>
          <p:cNvSpPr txBox="1">
            <a:spLocks noChangeArrowheads="1"/>
          </p:cNvSpPr>
          <p:nvPr/>
        </p:nvSpPr>
        <p:spPr bwMode="auto">
          <a:xfrm>
            <a:off x="7315200" y="3200400"/>
            <a:ext cx="946498"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918.56</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42" name="Text Box 5"/>
          <p:cNvSpPr txBox="1">
            <a:spLocks noChangeArrowheads="1"/>
          </p:cNvSpPr>
          <p:nvPr/>
        </p:nvSpPr>
        <p:spPr bwMode="auto">
          <a:xfrm>
            <a:off x="7191281" y="2920348"/>
            <a:ext cx="1053127" cy="369332"/>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a:ea typeface="+mn-ea"/>
                <a:cs typeface="+mn-cs"/>
              </a:rPr>
              <a:t>1000.00</a:t>
            </a: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p:txBody>
      </p:sp>
      <p:grpSp>
        <p:nvGrpSpPr>
          <p:cNvPr id="245" name="Group 244"/>
          <p:cNvGrpSpPr/>
          <p:nvPr/>
        </p:nvGrpSpPr>
        <p:grpSpPr>
          <a:xfrm>
            <a:off x="536872" y="2299975"/>
            <a:ext cx="7777571" cy="4228841"/>
            <a:chOff x="536872" y="2299975"/>
            <a:chExt cx="7777571" cy="4228841"/>
          </a:xfrm>
        </p:grpSpPr>
        <p:sp>
          <p:nvSpPr>
            <p:cNvPr id="19" name="TextBox 18"/>
            <p:cNvSpPr txBox="1"/>
            <p:nvPr/>
          </p:nvSpPr>
          <p:spPr>
            <a:xfrm>
              <a:off x="539552" y="2304288"/>
              <a:ext cx="936104"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Month</a:t>
              </a:r>
            </a:p>
          </p:txBody>
        </p:sp>
        <p:sp>
          <p:nvSpPr>
            <p:cNvPr id="31" name="TextBox 30"/>
            <p:cNvSpPr txBox="1"/>
            <p:nvPr/>
          </p:nvSpPr>
          <p:spPr>
            <a:xfrm>
              <a:off x="1475656" y="2299975"/>
              <a:ext cx="1084366"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Payment</a:t>
              </a:r>
            </a:p>
          </p:txBody>
        </p:sp>
        <p:sp>
          <p:nvSpPr>
            <p:cNvPr id="32" name="TextBox 31"/>
            <p:cNvSpPr txBox="1"/>
            <p:nvPr/>
          </p:nvSpPr>
          <p:spPr>
            <a:xfrm>
              <a:off x="4851540" y="2299975"/>
              <a:ext cx="1084366"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Principal paid</a:t>
              </a:r>
            </a:p>
          </p:txBody>
        </p:sp>
        <p:sp>
          <p:nvSpPr>
            <p:cNvPr id="33" name="TextBox 32"/>
            <p:cNvSpPr txBox="1"/>
            <p:nvPr/>
          </p:nvSpPr>
          <p:spPr>
            <a:xfrm>
              <a:off x="5943600" y="2299975"/>
              <a:ext cx="1084366"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S</a:t>
              </a:r>
              <a:r>
                <a:rPr kumimoji="0" lang="en-GB" sz="1800" b="0" i="0" u="none" strike="noStrike" kern="1200" cap="none" spc="0" normalizeH="0" baseline="0" noProof="0" dirty="0">
                  <a:ln>
                    <a:noFill/>
                  </a:ln>
                  <a:solidFill>
                    <a:prstClr val="black"/>
                  </a:solidFill>
                  <a:effectLst/>
                  <a:uLnTx/>
                  <a:uFillTx/>
                  <a:latin typeface="Comic Sans MS"/>
                  <a:ea typeface="+mn-ea"/>
                  <a:cs typeface="+mn-cs"/>
                </a:rPr>
                <a:t> Principal</a:t>
              </a:r>
            </a:p>
          </p:txBody>
        </p:sp>
        <p:sp>
          <p:nvSpPr>
            <p:cNvPr id="34" name="TextBox 33"/>
            <p:cNvSpPr txBox="1"/>
            <p:nvPr/>
          </p:nvSpPr>
          <p:spPr>
            <a:xfrm>
              <a:off x="2560320" y="2304288"/>
              <a:ext cx="1179704"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Interest paid</a:t>
              </a:r>
            </a:p>
          </p:txBody>
        </p:sp>
        <p:sp>
          <p:nvSpPr>
            <p:cNvPr id="35" name="TextBox 34"/>
            <p:cNvSpPr txBox="1"/>
            <p:nvPr/>
          </p:nvSpPr>
          <p:spPr>
            <a:xfrm>
              <a:off x="3739896" y="2312577"/>
              <a:ext cx="1115973"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S</a:t>
              </a:r>
              <a:r>
                <a:rPr kumimoji="0" lang="en-GB" sz="1800" b="0" i="0" u="none" strike="noStrike" kern="1200" cap="none" spc="0" normalizeH="0" baseline="0" noProof="0" dirty="0">
                  <a:ln>
                    <a:noFill/>
                  </a:ln>
                  <a:solidFill>
                    <a:prstClr val="black"/>
                  </a:solidFill>
                  <a:effectLst/>
                  <a:uLnTx/>
                  <a:uFillTx/>
                  <a:latin typeface="Comic Sans MS"/>
                  <a:ea typeface="+mn-ea"/>
                  <a:cs typeface="+mn-cs"/>
                </a:rPr>
                <a:t> Interest</a:t>
              </a:r>
            </a:p>
          </p:txBody>
        </p:sp>
        <p:sp>
          <p:nvSpPr>
            <p:cNvPr id="36" name="TextBox 35"/>
            <p:cNvSpPr txBox="1"/>
            <p:nvPr/>
          </p:nvSpPr>
          <p:spPr>
            <a:xfrm>
              <a:off x="7027111" y="2304288"/>
              <a:ext cx="1283965"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Remaining Balance</a:t>
              </a:r>
            </a:p>
          </p:txBody>
        </p:sp>
        <p:sp>
          <p:nvSpPr>
            <p:cNvPr id="37" name="Rectangle 36"/>
            <p:cNvSpPr/>
            <p:nvPr/>
          </p:nvSpPr>
          <p:spPr>
            <a:xfrm>
              <a:off x="536872" y="2961864"/>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38" name="Rectangle 37"/>
            <p:cNvSpPr/>
            <p:nvPr/>
          </p:nvSpPr>
          <p:spPr>
            <a:xfrm>
              <a:off x="536872" y="3238459"/>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39" name="Rectangle 38"/>
            <p:cNvSpPr/>
            <p:nvPr/>
          </p:nvSpPr>
          <p:spPr>
            <a:xfrm>
              <a:off x="539496" y="3508593"/>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40" name="Rectangle 39"/>
            <p:cNvSpPr/>
            <p:nvPr/>
          </p:nvSpPr>
          <p:spPr>
            <a:xfrm>
              <a:off x="539496" y="3782499"/>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41" name="Rectangle 40"/>
            <p:cNvSpPr/>
            <p:nvPr/>
          </p:nvSpPr>
          <p:spPr>
            <a:xfrm>
              <a:off x="539496" y="5980176"/>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42" name="Rectangle 41"/>
            <p:cNvSpPr/>
            <p:nvPr/>
          </p:nvSpPr>
          <p:spPr>
            <a:xfrm>
              <a:off x="539496" y="5705856"/>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43" name="Rectangle 42"/>
            <p:cNvSpPr/>
            <p:nvPr/>
          </p:nvSpPr>
          <p:spPr>
            <a:xfrm>
              <a:off x="539496" y="5431536"/>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44" name="Rectangle 43"/>
            <p:cNvSpPr/>
            <p:nvPr/>
          </p:nvSpPr>
          <p:spPr>
            <a:xfrm>
              <a:off x="539496" y="4055322"/>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45" name="Rectangle 44"/>
            <p:cNvSpPr/>
            <p:nvPr/>
          </p:nvSpPr>
          <p:spPr>
            <a:xfrm>
              <a:off x="539496" y="4334256"/>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46" name="Rectangle 45"/>
            <p:cNvSpPr/>
            <p:nvPr/>
          </p:nvSpPr>
          <p:spPr>
            <a:xfrm>
              <a:off x="539496" y="4608576"/>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47" name="Rectangle 46"/>
            <p:cNvSpPr/>
            <p:nvPr/>
          </p:nvSpPr>
          <p:spPr>
            <a:xfrm>
              <a:off x="539496" y="4882896"/>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48" name="Rectangle 47"/>
            <p:cNvSpPr/>
            <p:nvPr/>
          </p:nvSpPr>
          <p:spPr>
            <a:xfrm>
              <a:off x="539496" y="5157216"/>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61" name="Rectangle 60"/>
            <p:cNvSpPr/>
            <p:nvPr/>
          </p:nvSpPr>
          <p:spPr>
            <a:xfrm>
              <a:off x="539496" y="6254496"/>
              <a:ext cx="93268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63" name="Rectangle 62"/>
            <p:cNvSpPr/>
            <p:nvPr/>
          </p:nvSpPr>
          <p:spPr>
            <a:xfrm>
              <a:off x="1472184" y="2958633"/>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64" name="Rectangle 63"/>
            <p:cNvSpPr/>
            <p:nvPr/>
          </p:nvSpPr>
          <p:spPr>
            <a:xfrm>
              <a:off x="1472184" y="3235228"/>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65" name="Rectangle 64"/>
            <p:cNvSpPr/>
            <p:nvPr/>
          </p:nvSpPr>
          <p:spPr>
            <a:xfrm>
              <a:off x="1472184" y="351129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66" name="Rectangle 65"/>
            <p:cNvSpPr/>
            <p:nvPr/>
          </p:nvSpPr>
          <p:spPr>
            <a:xfrm>
              <a:off x="1472184" y="378561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67" name="Rectangle 66"/>
            <p:cNvSpPr/>
            <p:nvPr/>
          </p:nvSpPr>
          <p:spPr>
            <a:xfrm>
              <a:off x="1472184" y="598017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68" name="Rectangle 67"/>
            <p:cNvSpPr/>
            <p:nvPr/>
          </p:nvSpPr>
          <p:spPr>
            <a:xfrm>
              <a:off x="1472184" y="570585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69" name="Rectangle 68"/>
            <p:cNvSpPr/>
            <p:nvPr/>
          </p:nvSpPr>
          <p:spPr>
            <a:xfrm>
              <a:off x="1472184" y="543153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70" name="Rectangle 69"/>
            <p:cNvSpPr/>
            <p:nvPr/>
          </p:nvSpPr>
          <p:spPr>
            <a:xfrm>
              <a:off x="1472184" y="405993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71" name="Rectangle 70"/>
            <p:cNvSpPr/>
            <p:nvPr/>
          </p:nvSpPr>
          <p:spPr>
            <a:xfrm>
              <a:off x="1472184" y="433425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72" name="Rectangle 71"/>
            <p:cNvSpPr/>
            <p:nvPr/>
          </p:nvSpPr>
          <p:spPr>
            <a:xfrm>
              <a:off x="1472184" y="460857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73" name="Rectangle 72"/>
            <p:cNvSpPr/>
            <p:nvPr/>
          </p:nvSpPr>
          <p:spPr>
            <a:xfrm>
              <a:off x="1472184" y="488289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74" name="Rectangle 73"/>
            <p:cNvSpPr/>
            <p:nvPr/>
          </p:nvSpPr>
          <p:spPr>
            <a:xfrm>
              <a:off x="1472184" y="515721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87" name="Rectangle 86"/>
            <p:cNvSpPr/>
            <p:nvPr/>
          </p:nvSpPr>
          <p:spPr>
            <a:xfrm>
              <a:off x="1475656" y="625449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89" name="Rectangle 88"/>
            <p:cNvSpPr/>
            <p:nvPr/>
          </p:nvSpPr>
          <p:spPr>
            <a:xfrm>
              <a:off x="2560320" y="2958633"/>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90" name="Rectangle 89"/>
            <p:cNvSpPr/>
            <p:nvPr/>
          </p:nvSpPr>
          <p:spPr>
            <a:xfrm>
              <a:off x="2560320" y="3235228"/>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91" name="Rectangle 90"/>
            <p:cNvSpPr/>
            <p:nvPr/>
          </p:nvSpPr>
          <p:spPr>
            <a:xfrm>
              <a:off x="2560320" y="3511296"/>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92" name="Rectangle 91"/>
            <p:cNvSpPr/>
            <p:nvPr/>
          </p:nvSpPr>
          <p:spPr>
            <a:xfrm>
              <a:off x="2560320" y="3785616"/>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93" name="Rectangle 92"/>
            <p:cNvSpPr/>
            <p:nvPr/>
          </p:nvSpPr>
          <p:spPr>
            <a:xfrm>
              <a:off x="2560320" y="5980176"/>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94" name="Rectangle 93"/>
            <p:cNvSpPr/>
            <p:nvPr/>
          </p:nvSpPr>
          <p:spPr>
            <a:xfrm>
              <a:off x="2560320" y="5705856"/>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95" name="Rectangle 94"/>
            <p:cNvSpPr/>
            <p:nvPr/>
          </p:nvSpPr>
          <p:spPr>
            <a:xfrm>
              <a:off x="2560320" y="5431536"/>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96" name="Rectangle 95"/>
            <p:cNvSpPr/>
            <p:nvPr/>
          </p:nvSpPr>
          <p:spPr>
            <a:xfrm>
              <a:off x="2560320" y="4059936"/>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97" name="Rectangle 96"/>
            <p:cNvSpPr/>
            <p:nvPr/>
          </p:nvSpPr>
          <p:spPr>
            <a:xfrm>
              <a:off x="2560320" y="4334256"/>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98" name="Rectangle 97"/>
            <p:cNvSpPr/>
            <p:nvPr/>
          </p:nvSpPr>
          <p:spPr>
            <a:xfrm>
              <a:off x="2560320" y="4608576"/>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99" name="Rectangle 98"/>
            <p:cNvSpPr/>
            <p:nvPr/>
          </p:nvSpPr>
          <p:spPr>
            <a:xfrm>
              <a:off x="2560320" y="4882896"/>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00" name="Rectangle 99"/>
            <p:cNvSpPr/>
            <p:nvPr/>
          </p:nvSpPr>
          <p:spPr>
            <a:xfrm>
              <a:off x="2560320" y="5157216"/>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13" name="Rectangle 112"/>
            <p:cNvSpPr/>
            <p:nvPr/>
          </p:nvSpPr>
          <p:spPr>
            <a:xfrm>
              <a:off x="2560320" y="6254496"/>
              <a:ext cx="117957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41" name="Rectangle 140"/>
            <p:cNvSpPr/>
            <p:nvPr/>
          </p:nvSpPr>
          <p:spPr>
            <a:xfrm>
              <a:off x="3739896" y="2958633"/>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42" name="Rectangle 141"/>
            <p:cNvSpPr/>
            <p:nvPr/>
          </p:nvSpPr>
          <p:spPr>
            <a:xfrm>
              <a:off x="3739896" y="3235228"/>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43" name="Rectangle 142"/>
            <p:cNvSpPr/>
            <p:nvPr/>
          </p:nvSpPr>
          <p:spPr>
            <a:xfrm>
              <a:off x="3739896" y="3511296"/>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44" name="Rectangle 143"/>
            <p:cNvSpPr/>
            <p:nvPr/>
          </p:nvSpPr>
          <p:spPr>
            <a:xfrm>
              <a:off x="3739896" y="3785616"/>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45" name="Rectangle 144"/>
            <p:cNvSpPr/>
            <p:nvPr/>
          </p:nvSpPr>
          <p:spPr>
            <a:xfrm>
              <a:off x="3739896" y="5980176"/>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46" name="Rectangle 145"/>
            <p:cNvSpPr/>
            <p:nvPr/>
          </p:nvSpPr>
          <p:spPr>
            <a:xfrm>
              <a:off x="3739896" y="5705856"/>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47" name="Rectangle 146"/>
            <p:cNvSpPr/>
            <p:nvPr/>
          </p:nvSpPr>
          <p:spPr>
            <a:xfrm>
              <a:off x="3739896" y="5431536"/>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48" name="Rectangle 147"/>
            <p:cNvSpPr/>
            <p:nvPr/>
          </p:nvSpPr>
          <p:spPr>
            <a:xfrm>
              <a:off x="3739896" y="4059936"/>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49" name="Rectangle 148"/>
            <p:cNvSpPr/>
            <p:nvPr/>
          </p:nvSpPr>
          <p:spPr>
            <a:xfrm>
              <a:off x="3739896" y="4334256"/>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50" name="Rectangle 149"/>
            <p:cNvSpPr/>
            <p:nvPr/>
          </p:nvSpPr>
          <p:spPr>
            <a:xfrm>
              <a:off x="3739896" y="4608576"/>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51" name="Rectangle 150"/>
            <p:cNvSpPr/>
            <p:nvPr/>
          </p:nvSpPr>
          <p:spPr>
            <a:xfrm>
              <a:off x="3739896" y="4882896"/>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52" name="Rectangle 151"/>
            <p:cNvSpPr/>
            <p:nvPr/>
          </p:nvSpPr>
          <p:spPr>
            <a:xfrm>
              <a:off x="3739896" y="5157216"/>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65" name="Rectangle 164"/>
            <p:cNvSpPr/>
            <p:nvPr/>
          </p:nvSpPr>
          <p:spPr>
            <a:xfrm>
              <a:off x="3739896" y="6254496"/>
              <a:ext cx="1115568"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67" name="Rectangle 166"/>
            <p:cNvSpPr/>
            <p:nvPr/>
          </p:nvSpPr>
          <p:spPr>
            <a:xfrm>
              <a:off x="4855464" y="2958633"/>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68" name="Rectangle 167"/>
            <p:cNvSpPr/>
            <p:nvPr/>
          </p:nvSpPr>
          <p:spPr>
            <a:xfrm>
              <a:off x="4855464" y="3235228"/>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69" name="Rectangle 168"/>
            <p:cNvSpPr/>
            <p:nvPr/>
          </p:nvSpPr>
          <p:spPr>
            <a:xfrm>
              <a:off x="4855464" y="351129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70" name="Rectangle 169"/>
            <p:cNvSpPr/>
            <p:nvPr/>
          </p:nvSpPr>
          <p:spPr>
            <a:xfrm>
              <a:off x="4855464" y="378561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71" name="Rectangle 170"/>
            <p:cNvSpPr/>
            <p:nvPr/>
          </p:nvSpPr>
          <p:spPr>
            <a:xfrm>
              <a:off x="4855464" y="598017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72" name="Rectangle 171"/>
            <p:cNvSpPr/>
            <p:nvPr/>
          </p:nvSpPr>
          <p:spPr>
            <a:xfrm>
              <a:off x="4855464" y="570585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73" name="Rectangle 172"/>
            <p:cNvSpPr/>
            <p:nvPr/>
          </p:nvSpPr>
          <p:spPr>
            <a:xfrm>
              <a:off x="4855464" y="543153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74" name="Rectangle 173"/>
            <p:cNvSpPr/>
            <p:nvPr/>
          </p:nvSpPr>
          <p:spPr>
            <a:xfrm>
              <a:off x="4855464" y="405993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75" name="Rectangle 174"/>
            <p:cNvSpPr/>
            <p:nvPr/>
          </p:nvSpPr>
          <p:spPr>
            <a:xfrm>
              <a:off x="4855464" y="433425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76" name="Rectangle 175"/>
            <p:cNvSpPr/>
            <p:nvPr/>
          </p:nvSpPr>
          <p:spPr>
            <a:xfrm>
              <a:off x="4855464" y="460857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77" name="Rectangle 176"/>
            <p:cNvSpPr/>
            <p:nvPr/>
          </p:nvSpPr>
          <p:spPr>
            <a:xfrm>
              <a:off x="4855464" y="488289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78" name="Rectangle 177"/>
            <p:cNvSpPr/>
            <p:nvPr/>
          </p:nvSpPr>
          <p:spPr>
            <a:xfrm>
              <a:off x="4855464" y="515721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91" name="Rectangle 190"/>
            <p:cNvSpPr/>
            <p:nvPr/>
          </p:nvSpPr>
          <p:spPr>
            <a:xfrm>
              <a:off x="4855464" y="625449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93" name="Rectangle 192"/>
            <p:cNvSpPr/>
            <p:nvPr/>
          </p:nvSpPr>
          <p:spPr>
            <a:xfrm>
              <a:off x="5943600" y="2958633"/>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94" name="Rectangle 193"/>
            <p:cNvSpPr/>
            <p:nvPr/>
          </p:nvSpPr>
          <p:spPr>
            <a:xfrm>
              <a:off x="5943600" y="3235228"/>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95" name="Rectangle 194"/>
            <p:cNvSpPr/>
            <p:nvPr/>
          </p:nvSpPr>
          <p:spPr>
            <a:xfrm>
              <a:off x="5943600" y="351129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96" name="Rectangle 195"/>
            <p:cNvSpPr/>
            <p:nvPr/>
          </p:nvSpPr>
          <p:spPr>
            <a:xfrm>
              <a:off x="5943600" y="378561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97" name="Rectangle 196"/>
            <p:cNvSpPr/>
            <p:nvPr/>
          </p:nvSpPr>
          <p:spPr>
            <a:xfrm>
              <a:off x="5943600" y="598017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98" name="Rectangle 197"/>
            <p:cNvSpPr/>
            <p:nvPr/>
          </p:nvSpPr>
          <p:spPr>
            <a:xfrm>
              <a:off x="5943600" y="570585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99" name="Rectangle 198"/>
            <p:cNvSpPr/>
            <p:nvPr/>
          </p:nvSpPr>
          <p:spPr>
            <a:xfrm>
              <a:off x="5943600" y="543153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00" name="Rectangle 199"/>
            <p:cNvSpPr/>
            <p:nvPr/>
          </p:nvSpPr>
          <p:spPr>
            <a:xfrm>
              <a:off x="5943600" y="405993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01" name="Rectangle 200"/>
            <p:cNvSpPr/>
            <p:nvPr/>
          </p:nvSpPr>
          <p:spPr>
            <a:xfrm>
              <a:off x="5943600" y="433425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02" name="Rectangle 201"/>
            <p:cNvSpPr/>
            <p:nvPr/>
          </p:nvSpPr>
          <p:spPr>
            <a:xfrm>
              <a:off x="5943600" y="460857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03" name="Rectangle 202"/>
            <p:cNvSpPr/>
            <p:nvPr/>
          </p:nvSpPr>
          <p:spPr>
            <a:xfrm>
              <a:off x="5943600" y="488289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04" name="Rectangle 203"/>
            <p:cNvSpPr/>
            <p:nvPr/>
          </p:nvSpPr>
          <p:spPr>
            <a:xfrm>
              <a:off x="5943600" y="515721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17" name="Rectangle 216"/>
            <p:cNvSpPr/>
            <p:nvPr/>
          </p:nvSpPr>
          <p:spPr>
            <a:xfrm>
              <a:off x="5943600" y="6254496"/>
              <a:ext cx="1088136"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19" name="Rectangle 218"/>
            <p:cNvSpPr/>
            <p:nvPr/>
          </p:nvSpPr>
          <p:spPr>
            <a:xfrm>
              <a:off x="7034283" y="2958633"/>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20" name="Rectangle 219"/>
            <p:cNvSpPr/>
            <p:nvPr/>
          </p:nvSpPr>
          <p:spPr>
            <a:xfrm>
              <a:off x="7034283" y="3235228"/>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21" name="Rectangle 220"/>
            <p:cNvSpPr/>
            <p:nvPr/>
          </p:nvSpPr>
          <p:spPr>
            <a:xfrm>
              <a:off x="7031736" y="3511296"/>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22" name="Rectangle 221"/>
            <p:cNvSpPr/>
            <p:nvPr/>
          </p:nvSpPr>
          <p:spPr>
            <a:xfrm>
              <a:off x="7031736" y="3785616"/>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23" name="Rectangle 222"/>
            <p:cNvSpPr/>
            <p:nvPr/>
          </p:nvSpPr>
          <p:spPr>
            <a:xfrm>
              <a:off x="7031736" y="5980176"/>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24" name="Rectangle 223"/>
            <p:cNvSpPr/>
            <p:nvPr/>
          </p:nvSpPr>
          <p:spPr>
            <a:xfrm>
              <a:off x="7031736" y="5705856"/>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25" name="Rectangle 224"/>
            <p:cNvSpPr/>
            <p:nvPr/>
          </p:nvSpPr>
          <p:spPr>
            <a:xfrm>
              <a:off x="7031736" y="5431536"/>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26" name="Rectangle 225"/>
            <p:cNvSpPr/>
            <p:nvPr/>
          </p:nvSpPr>
          <p:spPr>
            <a:xfrm>
              <a:off x="7031736" y="4059936"/>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27" name="Rectangle 226"/>
            <p:cNvSpPr/>
            <p:nvPr/>
          </p:nvSpPr>
          <p:spPr>
            <a:xfrm>
              <a:off x="7031736" y="4334256"/>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28" name="Rectangle 227"/>
            <p:cNvSpPr/>
            <p:nvPr/>
          </p:nvSpPr>
          <p:spPr>
            <a:xfrm>
              <a:off x="7031736" y="4608576"/>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29" name="Rectangle 228"/>
            <p:cNvSpPr/>
            <p:nvPr/>
          </p:nvSpPr>
          <p:spPr>
            <a:xfrm>
              <a:off x="7031736" y="4882896"/>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30" name="Rectangle 229"/>
            <p:cNvSpPr/>
            <p:nvPr/>
          </p:nvSpPr>
          <p:spPr>
            <a:xfrm>
              <a:off x="7031736" y="5157216"/>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243" name="Rectangle 242"/>
            <p:cNvSpPr/>
            <p:nvPr/>
          </p:nvSpPr>
          <p:spPr>
            <a:xfrm>
              <a:off x="7031736" y="6254496"/>
              <a:ext cx="1280160" cy="2743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grpSp>
      <p:sp>
        <p:nvSpPr>
          <p:cNvPr id="2" name="Rectangle 1">
            <a:hlinkClick r:id="rId3"/>
            <a:extLst>
              <a:ext uri="{FF2B5EF4-FFF2-40B4-BE49-F238E27FC236}">
                <a16:creationId xmlns:a16="http://schemas.microsoft.com/office/drawing/2014/main" id="{23D9E505-BB7E-4D8F-B270-ACECF37AF895}"/>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3"/>
            <a:extLst>
              <a:ext uri="{FF2B5EF4-FFF2-40B4-BE49-F238E27FC236}">
                <a16:creationId xmlns:a16="http://schemas.microsoft.com/office/drawing/2014/main" id="{6E377C8D-D4A8-46BC-9AA1-C917B82288A0}"/>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02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1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0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8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3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6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1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8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3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5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1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4"/>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80"/>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0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8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236"/>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5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210"/>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53"/>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7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06"/>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83"/>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235"/>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57"/>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209"/>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52"/>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78"/>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05"/>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182"/>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234"/>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56"/>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208"/>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51"/>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77"/>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104"/>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181"/>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233"/>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155"/>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207"/>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50"/>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grpId="0" nodeType="clickEffect">
                                  <p:stCondLst>
                                    <p:cond delay="0"/>
                                  </p:stCondLst>
                                  <p:childTnLst>
                                    <p:set>
                                      <p:cBhvr>
                                        <p:cTn id="270" dur="1" fill="hold">
                                          <p:stCondLst>
                                            <p:cond delay="0"/>
                                          </p:stCondLst>
                                        </p:cTn>
                                        <p:tgtEl>
                                          <p:spTgt spid="76"/>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103"/>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180"/>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232"/>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154"/>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206"/>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49"/>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grpId="0" nodeType="clickEffect">
                                  <p:stCondLst>
                                    <p:cond delay="0"/>
                                  </p:stCondLst>
                                  <p:childTnLst>
                                    <p:set>
                                      <p:cBhvr>
                                        <p:cTn id="298" dur="1" fill="hold">
                                          <p:stCondLst>
                                            <p:cond delay="0"/>
                                          </p:stCondLst>
                                        </p:cTn>
                                        <p:tgtEl>
                                          <p:spTgt spid="75"/>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grpId="0" nodeType="clickEffect">
                                  <p:stCondLst>
                                    <p:cond delay="0"/>
                                  </p:stCondLst>
                                  <p:childTnLst>
                                    <p:set>
                                      <p:cBhvr>
                                        <p:cTn id="302" dur="1" fill="hold">
                                          <p:stCondLst>
                                            <p:cond delay="0"/>
                                          </p:stCondLst>
                                        </p:cTn>
                                        <p:tgtEl>
                                          <p:spTgt spid="102"/>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179"/>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ntr" presetSubtype="0" fill="hold" grpId="0" nodeType="clickEffect">
                                  <p:stCondLst>
                                    <p:cond delay="0"/>
                                  </p:stCondLst>
                                  <p:childTnLst>
                                    <p:set>
                                      <p:cBhvr>
                                        <p:cTn id="310" dur="1" fill="hold">
                                          <p:stCondLst>
                                            <p:cond delay="0"/>
                                          </p:stCondLst>
                                        </p:cTn>
                                        <p:tgtEl>
                                          <p:spTgt spid="231"/>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grpId="0" nodeType="clickEffect">
                                  <p:stCondLst>
                                    <p:cond delay="0"/>
                                  </p:stCondLst>
                                  <p:childTnLst>
                                    <p:set>
                                      <p:cBhvr>
                                        <p:cTn id="314" dur="1" fill="hold">
                                          <p:stCondLst>
                                            <p:cond delay="0"/>
                                          </p:stCondLst>
                                        </p:cTn>
                                        <p:tgtEl>
                                          <p:spTgt spid="153"/>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205"/>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17"/>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grpId="0" nodeType="clickEffect">
                                  <p:stCondLst>
                                    <p:cond delay="0"/>
                                  </p:stCondLst>
                                  <p:childTnLst>
                                    <p:set>
                                      <p:cBhvr>
                                        <p:cTn id="326" dur="1" fill="hold">
                                          <p:stCondLst>
                                            <p:cond delay="0"/>
                                          </p:stCondLst>
                                        </p:cTn>
                                        <p:tgtEl>
                                          <p:spTgt spid="62"/>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grpId="0" nodeType="clickEffect">
                                  <p:stCondLst>
                                    <p:cond delay="0"/>
                                  </p:stCondLst>
                                  <p:childTnLst>
                                    <p:set>
                                      <p:cBhvr>
                                        <p:cTn id="330" dur="1" fill="hold">
                                          <p:stCondLst>
                                            <p:cond delay="0"/>
                                          </p:stCondLst>
                                        </p:cTn>
                                        <p:tgtEl>
                                          <p:spTgt spid="101"/>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grpId="0" nodeType="clickEffect">
                                  <p:stCondLst>
                                    <p:cond delay="0"/>
                                  </p:stCondLst>
                                  <p:childTnLst>
                                    <p:set>
                                      <p:cBhvr>
                                        <p:cTn id="334" dur="1" fill="hold">
                                          <p:stCondLst>
                                            <p:cond delay="0"/>
                                          </p:stCondLst>
                                        </p:cTn>
                                        <p:tgtEl>
                                          <p:spTgt spid="166"/>
                                        </p:tgtEl>
                                        <p:attrNameLst>
                                          <p:attrName>style.visibility</p:attrName>
                                        </p:attrNameLst>
                                      </p:cBhvr>
                                      <p:to>
                                        <p:strVal val="visible"/>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grpId="0" nodeType="clickEffect">
                                  <p:stCondLst>
                                    <p:cond delay="0"/>
                                  </p:stCondLst>
                                  <p:childTnLst>
                                    <p:set>
                                      <p:cBhvr>
                                        <p:cTn id="338" dur="1" fill="hold">
                                          <p:stCondLst>
                                            <p:cond delay="0"/>
                                          </p:stCondLst>
                                        </p:cTn>
                                        <p:tgtEl>
                                          <p:spTgt spid="218"/>
                                        </p:tgtEl>
                                        <p:attrNameLst>
                                          <p:attrName>style.visibility</p:attrName>
                                        </p:attrNameLst>
                                      </p:cBhvr>
                                      <p:to>
                                        <p:strVal val="visible"/>
                                      </p:to>
                                    </p:set>
                                  </p:childTnLst>
                                </p:cTn>
                              </p:par>
                            </p:childTnLst>
                          </p:cTn>
                        </p:par>
                      </p:childTnLst>
                    </p:cTn>
                  </p:par>
                  <p:par>
                    <p:cTn id="339" fill="hold">
                      <p:stCondLst>
                        <p:cond delay="indefinite"/>
                      </p:stCondLst>
                      <p:childTnLst>
                        <p:par>
                          <p:cTn id="340" fill="hold">
                            <p:stCondLst>
                              <p:cond delay="0"/>
                            </p:stCondLst>
                            <p:childTnLst>
                              <p:par>
                                <p:cTn id="341" presetID="1" presetClass="entr" presetSubtype="0" fill="hold" grpId="0" nodeType="clickEffect">
                                  <p:stCondLst>
                                    <p:cond delay="0"/>
                                  </p:stCondLst>
                                  <p:childTnLst>
                                    <p:set>
                                      <p:cBhvr>
                                        <p:cTn id="342" dur="1" fill="hold">
                                          <p:stCondLst>
                                            <p:cond delay="0"/>
                                          </p:stCondLst>
                                        </p:cTn>
                                        <p:tgtEl>
                                          <p:spTgt spid="140"/>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grpId="0" nodeType="clickEffect">
                                  <p:stCondLst>
                                    <p:cond delay="0"/>
                                  </p:stCondLst>
                                  <p:childTnLst>
                                    <p:set>
                                      <p:cBhvr>
                                        <p:cTn id="346"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9" grpId="0"/>
      <p:bldP spid="50" grpId="0"/>
      <p:bldP spid="51" grpId="0"/>
      <p:bldP spid="52" grpId="0"/>
      <p:bldP spid="53" grpId="0"/>
      <p:bldP spid="54" grpId="0"/>
      <p:bldP spid="55" grpId="0"/>
      <p:bldP spid="56" grpId="0"/>
      <p:bldP spid="57" grpId="0"/>
      <p:bldP spid="58" grpId="0"/>
      <p:bldP spid="59" grpId="0"/>
      <p:bldP spid="60" grpId="0"/>
      <p:bldP spid="62" grpId="0"/>
      <p:bldP spid="75" grpId="0"/>
      <p:bldP spid="76" grpId="0"/>
      <p:bldP spid="77" grpId="0"/>
      <p:bldP spid="78" grpId="0"/>
      <p:bldP spid="79" grpId="0"/>
      <p:bldP spid="80" grpId="0"/>
      <p:bldP spid="81" grpId="0"/>
      <p:bldP spid="82" grpId="0"/>
      <p:bldP spid="83" grpId="0"/>
      <p:bldP spid="84" grpId="0"/>
      <p:bldP spid="85" grpId="0"/>
      <p:bldP spid="101" grpId="0"/>
      <p:bldP spid="102" grpId="0"/>
      <p:bldP spid="103" grpId="0"/>
      <p:bldP spid="104" grpId="0"/>
      <p:bldP spid="105" grpId="0"/>
      <p:bldP spid="106" grpId="0"/>
      <p:bldP spid="107" grpId="0"/>
      <p:bldP spid="108" grpId="0"/>
      <p:bldP spid="109" grpId="0"/>
      <p:bldP spid="110" grpId="0"/>
      <p:bldP spid="111" grpId="0"/>
      <p:bldP spid="112" grpId="0"/>
      <p:bldP spid="140" grpId="0"/>
      <p:bldP spid="153" grpId="0"/>
      <p:bldP spid="154" grpId="0"/>
      <p:bldP spid="155" grpId="0"/>
      <p:bldP spid="156" grpId="0"/>
      <p:bldP spid="157" grpId="0"/>
      <p:bldP spid="158" grpId="0"/>
      <p:bldP spid="159" grpId="0"/>
      <p:bldP spid="160" grpId="0"/>
      <p:bldP spid="161" grpId="0"/>
      <p:bldP spid="162" grpId="0"/>
      <p:bldP spid="163" grpId="0"/>
      <p:bldP spid="166" grpId="0"/>
      <p:bldP spid="179" grpId="0"/>
      <p:bldP spid="180" grpId="0"/>
      <p:bldP spid="181" grpId="0"/>
      <p:bldP spid="182" grpId="0"/>
      <p:bldP spid="183" grpId="0"/>
      <p:bldP spid="184" grpId="0"/>
      <p:bldP spid="185" grpId="0"/>
      <p:bldP spid="186" grpId="0"/>
      <p:bldP spid="187" grpId="0"/>
      <p:bldP spid="188" grpId="0"/>
      <p:bldP spid="189" grpId="0"/>
      <p:bldP spid="192" grpId="0"/>
      <p:bldP spid="205" grpId="0"/>
      <p:bldP spid="206" grpId="0"/>
      <p:bldP spid="207" grpId="0"/>
      <p:bldP spid="208" grpId="0"/>
      <p:bldP spid="209" grpId="0"/>
      <p:bldP spid="210" grpId="0"/>
      <p:bldP spid="211" grpId="0"/>
      <p:bldP spid="212" grpId="0"/>
      <p:bldP spid="213" grpId="0"/>
      <p:bldP spid="214" grpId="0"/>
      <p:bldP spid="215" grpId="0"/>
      <p:bldP spid="218" grpId="0"/>
      <p:bldP spid="231" grpId="0"/>
      <p:bldP spid="232" grpId="0"/>
      <p:bldP spid="233" grpId="0"/>
      <p:bldP spid="234" grpId="0"/>
      <p:bldP spid="235" grpId="0"/>
      <p:bldP spid="236" grpId="0"/>
      <p:bldP spid="237" grpId="0"/>
      <p:bldP spid="238" grpId="0"/>
      <p:bldP spid="239" grpId="0"/>
      <p:bldP spid="240" grpId="0"/>
      <p:bldP spid="241" grpId="0"/>
      <p:bldP spid="2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516" y="4812512"/>
            <a:ext cx="813160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(d) How much interest is paid over the life of the loan?</a:t>
            </a:r>
          </a:p>
        </p:txBody>
      </p:sp>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5" name="Rectangle 4"/>
          <p:cNvSpPr/>
          <p:nvPr/>
        </p:nvSpPr>
        <p:spPr>
          <a:xfrm>
            <a:off x="417893" y="4047860"/>
            <a:ext cx="55146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(b) What are the monthly payments? </a:t>
            </a:r>
          </a:p>
        </p:txBody>
      </p:sp>
      <p:sp>
        <p:nvSpPr>
          <p:cNvPr id="6" name="Rectangle 5"/>
          <p:cNvSpPr/>
          <p:nvPr/>
        </p:nvSpPr>
        <p:spPr>
          <a:xfrm>
            <a:off x="429943" y="4417192"/>
            <a:ext cx="58256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 What is the balance after 4 years? </a:t>
            </a:r>
          </a:p>
        </p:txBody>
      </p:sp>
      <p:sp>
        <p:nvSpPr>
          <p:cNvPr id="7" name="Rectangle 6"/>
          <p:cNvSpPr/>
          <p:nvPr/>
        </p:nvSpPr>
        <p:spPr>
          <a:xfrm>
            <a:off x="437891" y="3271364"/>
            <a:ext cx="8124854" cy="830997"/>
          </a:xfrm>
          <a:prstGeom prst="rect">
            <a:avLst/>
          </a:prstGeom>
        </p:spPr>
        <p:txBody>
          <a:bodyPr wrap="square">
            <a:spAutoFit/>
          </a:bodyPr>
          <a:lstStyle/>
          <a:p>
            <a:pPr marL="465138" marR="0" lvl="0" indent="-465138"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(a) What is the total amount of payments over the life of the loan? </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1" name="Rectangle 10">
            <a:hlinkClick r:id="rId2"/>
            <a:extLst>
              <a:ext uri="{FF2B5EF4-FFF2-40B4-BE49-F238E27FC236}">
                <a16:creationId xmlns:a16="http://schemas.microsoft.com/office/drawing/2014/main" id="{D310080F-AB13-45CF-862C-79ADDDC0653A}"/>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2"/>
            <a:extLst>
              <a:ext uri="{FF2B5EF4-FFF2-40B4-BE49-F238E27FC236}">
                <a16:creationId xmlns:a16="http://schemas.microsoft.com/office/drawing/2014/main" id="{822A9D7B-053A-48EF-BEC0-4F30649C4FD9}"/>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2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5" name="Rectangle 4"/>
          <p:cNvSpPr/>
          <p:nvPr/>
        </p:nvSpPr>
        <p:spPr>
          <a:xfrm>
            <a:off x="417893" y="4047860"/>
            <a:ext cx="526458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In 10 years with monthly payments </a:t>
            </a:r>
          </a:p>
        </p:txBody>
      </p:sp>
      <p:sp>
        <p:nvSpPr>
          <p:cNvPr id="6" name="Rectangle 5"/>
          <p:cNvSpPr/>
          <p:nvPr/>
        </p:nvSpPr>
        <p:spPr>
          <a:xfrm>
            <a:off x="3642230" y="4509525"/>
            <a:ext cx="203934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10 </a:t>
            </a:r>
            <a:r>
              <a:rPr kumimoji="0" lang="en-GB" sz="2400" b="0" i="0" u="none" strike="noStrike" kern="1200" cap="none" spc="0" normalizeH="0" baseline="0" noProof="0" dirty="0">
                <a:ln>
                  <a:noFill/>
                </a:ln>
                <a:solidFill>
                  <a:prstClr val="black"/>
                </a:solidFill>
                <a:effectLst/>
                <a:uLnTx/>
                <a:uFillTx/>
                <a:latin typeface="Comic Sans MS"/>
                <a:ea typeface="+mn-ea"/>
                <a:cs typeface="+mn-cs"/>
                <a:sym typeface="Symbol" panose="05050102010706020507" pitchFamily="18" charset="2"/>
              </a:rPr>
              <a:t> 12 = 120</a:t>
            </a:r>
            <a:endParaRPr kumimoji="0" lang="en-GB" sz="24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7" name="Rectangle 6"/>
          <p:cNvSpPr/>
          <p:nvPr/>
        </p:nvSpPr>
        <p:spPr>
          <a:xfrm>
            <a:off x="437891" y="3271364"/>
            <a:ext cx="8124854" cy="830997"/>
          </a:xfrm>
          <a:prstGeom prst="rect">
            <a:avLst/>
          </a:prstGeom>
        </p:spPr>
        <p:txBody>
          <a:bodyPr wrap="square">
            <a:spAutoFit/>
          </a:bodyPr>
          <a:lstStyle/>
          <a:p>
            <a:pPr marL="465138" marR="0" lvl="0" indent="-465138"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(a) What is the total amount of payments over the life of the loan? </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0" name="Rectangle 9"/>
          <p:cNvSpPr/>
          <p:nvPr/>
        </p:nvSpPr>
        <p:spPr>
          <a:xfrm>
            <a:off x="3050184" y="3640696"/>
            <a:ext cx="213391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a:ea typeface="+mn-ea"/>
                <a:cs typeface="+mn-cs"/>
                <a:sym typeface="Symbol" panose="05050102010706020507" pitchFamily="18" charset="2"/>
              </a:rPr>
              <a:t>120 payments</a:t>
            </a:r>
            <a:endParaRPr kumimoji="0" lang="en-GB" sz="2400" b="0" i="0" u="none" strike="noStrike" kern="1200" cap="none" spc="0" normalizeH="0" baseline="0" noProof="0" dirty="0">
              <a:ln>
                <a:noFill/>
              </a:ln>
              <a:solidFill>
                <a:srgbClr val="FF0000"/>
              </a:solidFill>
              <a:effectLst/>
              <a:uLnTx/>
              <a:uFillTx/>
              <a:latin typeface="Comic Sans MS"/>
              <a:ea typeface="+mn-ea"/>
              <a:cs typeface="+mn-cs"/>
            </a:endParaRPr>
          </a:p>
        </p:txBody>
      </p:sp>
      <p:sp>
        <p:nvSpPr>
          <p:cNvPr id="2" name="Rectangle 1">
            <a:hlinkClick r:id="rId2"/>
            <a:extLst>
              <a:ext uri="{FF2B5EF4-FFF2-40B4-BE49-F238E27FC236}">
                <a16:creationId xmlns:a16="http://schemas.microsoft.com/office/drawing/2014/main" id="{64607EF7-DF02-4ED5-BC2B-8825FE0B7FC8}"/>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2"/>
            <a:extLst>
              <a:ext uri="{FF2B5EF4-FFF2-40B4-BE49-F238E27FC236}">
                <a16:creationId xmlns:a16="http://schemas.microsoft.com/office/drawing/2014/main" id="{653D9D68-FAC4-44D9-A14F-932E40C9EACC}"/>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076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681" y="908540"/>
            <a:ext cx="853244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The Federal Perkins Loan is a low-interest loan for both undergraduate and graduate students. The interest rate for a Perkins loan is 5% compounded monthly with monthly payments and the borrower has up to 10 years to repay. </a:t>
            </a:r>
          </a:p>
        </p:txBody>
      </p:sp>
      <p:sp>
        <p:nvSpPr>
          <p:cNvPr id="4" name="Rectangle 3"/>
          <p:cNvSpPr/>
          <p:nvPr/>
        </p:nvSpPr>
        <p:spPr>
          <a:xfrm>
            <a:off x="353968" y="2478200"/>
            <a:ext cx="828092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Suppose a student has a $19,000 Perkins Loan and will take 10 years to repay it. </a:t>
            </a:r>
          </a:p>
        </p:txBody>
      </p:sp>
      <p:sp>
        <p:nvSpPr>
          <p:cNvPr id="5" name="Rectangle 4"/>
          <p:cNvSpPr/>
          <p:nvPr/>
        </p:nvSpPr>
        <p:spPr>
          <a:xfrm>
            <a:off x="395681" y="3221348"/>
            <a:ext cx="551465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(b) What are the monthly payments? </a:t>
            </a:r>
          </a:p>
        </p:txBody>
      </p:sp>
      <p:sp>
        <p:nvSpPr>
          <p:cNvPr id="6" name="Rectangle 5"/>
          <p:cNvSpPr/>
          <p:nvPr/>
        </p:nvSpPr>
        <p:spPr>
          <a:xfrm>
            <a:off x="434515" y="3721864"/>
            <a:ext cx="849360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We will use a GDC to solve this question</a:t>
            </a:r>
          </a:p>
        </p:txBody>
      </p:sp>
      <p:sp>
        <p:nvSpPr>
          <p:cNvPr id="8" name="Rectangle 4"/>
          <p:cNvSpPr txBox="1">
            <a:spLocks noChangeArrowheads="1"/>
          </p:cNvSpPr>
          <p:nvPr/>
        </p:nvSpPr>
        <p:spPr>
          <a:xfrm>
            <a:off x="349250" y="34915"/>
            <a:ext cx="8229600" cy="660411"/>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4617B"/>
                </a:solidFill>
                <a:effectLst/>
                <a:uLnTx/>
                <a:uFillTx/>
                <a:latin typeface="Comic Sans MS"/>
                <a:ea typeface="+mj-ea"/>
                <a:cs typeface="+mj-cs"/>
              </a:rPr>
              <a:t>Amortization</a:t>
            </a:r>
            <a:endParaRPr kumimoji="0" lang="en-GB" sz="3600" b="0" i="0" u="none" strike="noStrike" kern="1200" cap="none" spc="0" normalizeH="0" baseline="0" noProof="0" dirty="0">
              <a:ln>
                <a:noFill/>
              </a:ln>
              <a:solidFill>
                <a:srgbClr val="04617B"/>
              </a:solidFill>
              <a:effectLst/>
              <a:uLnTx/>
              <a:uFillTx/>
              <a:latin typeface="Comic Sans MS"/>
              <a:ea typeface="+mj-ea"/>
              <a:cs typeface="+mj-cs"/>
            </a:endParaRPr>
          </a:p>
        </p:txBody>
      </p:sp>
      <p:sp>
        <p:nvSpPr>
          <p:cNvPr id="9" name="Text Box 5"/>
          <p:cNvSpPr txBox="1">
            <a:spLocks noChangeArrowheads="1"/>
          </p:cNvSpPr>
          <p:nvPr/>
        </p:nvSpPr>
        <p:spPr bwMode="auto">
          <a:xfrm>
            <a:off x="323336" y="548492"/>
            <a:ext cx="2055325" cy="461665"/>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mic Sans MS"/>
                <a:ea typeface="+mn-ea"/>
                <a:cs typeface="+mn-cs"/>
              </a:rPr>
              <a:t>Example 2:</a:t>
            </a:r>
            <a:endParaRPr kumimoji="0" lang="en-GB" sz="240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7" name="Rectangle 6">
            <a:hlinkClick r:id="rId2"/>
            <a:extLst>
              <a:ext uri="{FF2B5EF4-FFF2-40B4-BE49-F238E27FC236}">
                <a16:creationId xmlns:a16="http://schemas.microsoft.com/office/drawing/2014/main" id="{06C79B3A-966C-4416-936D-DB107355C97F}"/>
              </a:ext>
            </a:extLst>
          </p:cNvPr>
          <p:cNvSpPr/>
          <p:nvPr/>
        </p:nvSpPr>
        <p:spPr>
          <a:xfrm>
            <a:off x="8077200" y="104667"/>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2"/>
            <a:extLst>
              <a:ext uri="{FF2B5EF4-FFF2-40B4-BE49-F238E27FC236}">
                <a16:creationId xmlns:a16="http://schemas.microsoft.com/office/drawing/2014/main" id="{E1F11007-904F-4D86-B837-888E564CB4CC}"/>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63F7467-FE22-45CE-BA5D-6A53C4136AC3}"/>
              </a:ext>
            </a:extLst>
          </p:cNvPr>
          <p:cNvSpPr/>
          <p:nvPr/>
        </p:nvSpPr>
        <p:spPr>
          <a:xfrm>
            <a:off x="4494487" y="4115345"/>
            <a:ext cx="16002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a:ea typeface="+mn-ea"/>
                <a:cs typeface="+mn-cs"/>
              </a:rPr>
              <a:t>CASIO</a:t>
            </a:r>
          </a:p>
        </p:txBody>
      </p:sp>
      <p:pic>
        <p:nvPicPr>
          <p:cNvPr id="17" name="Picture 16">
            <a:hlinkClick r:id="rId3" action="ppaction://hlinksldjump"/>
            <a:extLst>
              <a:ext uri="{FF2B5EF4-FFF2-40B4-BE49-F238E27FC236}">
                <a16:creationId xmlns:a16="http://schemas.microsoft.com/office/drawing/2014/main" id="{35EB2679-4CF5-41BE-9837-0068E34982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02811" y="4554096"/>
            <a:ext cx="1045384" cy="2036565"/>
          </a:xfrm>
          <a:prstGeom prst="rect">
            <a:avLst/>
          </a:prstGeom>
        </p:spPr>
      </p:pic>
    </p:spTree>
    <p:extLst>
      <p:ext uri="{BB962C8B-B14F-4D97-AF65-F5344CB8AC3E}">
        <p14:creationId xmlns:p14="http://schemas.microsoft.com/office/powerpoint/2010/main" val="98957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Comic Sans MS"/>
        <a:ea typeface=""/>
        <a:cs typeface=""/>
      </a:majorFont>
      <a:minorFont>
        <a:latin typeface="Comic Sans MS"/>
        <a:ea typeface=""/>
        <a:cs typeface=""/>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template 4a_IBAA" id="{E61D574A-8E4A-4107-90BE-BF39A6C50380}" vid="{50C39C6F-0C17-4473-B963-55431EE41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3a_IBAI</Template>
  <TotalTime>1394</TotalTime>
  <Words>3300</Words>
  <Application>Microsoft Office PowerPoint</Application>
  <PresentationFormat>On-screen Show (4:3)</PresentationFormat>
  <Paragraphs>680</Paragraphs>
  <Slides>37</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Cambria Math</vt:lpstr>
      <vt:lpstr>Candara Light</vt:lpstr>
      <vt:lpstr>Comic Sans MS</vt:lpstr>
      <vt:lpstr>Symbol</vt:lpstr>
      <vt:lpstr>Times New Roman</vt:lpstr>
      <vt:lpstr>Wingdings</vt:lpstr>
      <vt:lpstr>Wingdings 2</vt:lpstr>
      <vt:lpstr>Theme1</vt:lpstr>
      <vt:lpstr>Annuities and Amortization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Annuities using technology</vt:lpstr>
      <vt:lpstr>PowerPoint Presentation</vt:lpstr>
      <vt:lpstr>PowerPoint Presentation</vt:lpstr>
      <vt:lpstr>PowerPoint Presentation</vt:lpstr>
      <vt:lpstr>PowerPoint Presentation</vt:lpstr>
      <vt:lpstr>Using a GDC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Annuities and amortization</dc:title>
  <dc:creator>Mathssupport</dc:creator>
  <cp:lastModifiedBy>Orlando Hurtado</cp:lastModifiedBy>
  <cp:revision>31</cp:revision>
  <dcterms:created xsi:type="dcterms:W3CDTF">2020-09-11T16:01:25Z</dcterms:created>
  <dcterms:modified xsi:type="dcterms:W3CDTF">2023-08-11T13:35:14Z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ies>
</file>