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1"/>
  </p:notesMasterIdLst>
  <p:handoutMasterIdLst>
    <p:handoutMasterId r:id="rId12"/>
  </p:handoutMasterIdLst>
  <p:sldIdLst>
    <p:sldId id="256" r:id="rId2"/>
    <p:sldId id="259" r:id="rId3"/>
    <p:sldId id="260" r:id="rId4"/>
    <p:sldId id="270" r:id="rId5"/>
    <p:sldId id="261" r:id="rId6"/>
    <p:sldId id="271" r:id="rId7"/>
    <p:sldId id="262" r:id="rId8"/>
    <p:sldId id="263" r:id="rId9"/>
    <p:sldId id="316" r:id="rId10"/>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99"/>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5" d="100"/>
          <a:sy n="65" d="100"/>
        </p:scale>
        <p:origin x="147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8/11/2023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5D7F010-4B14-4102-942D-BD2E99B6677C}" type="slidenum">
              <a:rPr kumimoji="0" lang="en-GB"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822231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11 August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5062" y="6116497"/>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899686124"/>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50961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2451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98706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dirty="0"/>
              <a:t>www.mathssupport.org</a:t>
            </a: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4177" y="6114973"/>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71085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4597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dirty="0"/>
              <a:t>www.mathssupport.org</a:t>
            </a:r>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88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dirty="0"/>
              <a:t>www.mathssupport.org</a:t>
            </a:r>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52691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dirty="0"/>
              <a:t>www.mathssupport.org</a:t>
            </a:r>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046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9237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dirty="0"/>
              <a:t>www.mathssupport.org</a:t>
            </a:r>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1187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8/11/2023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dirty="0">
                <a:solidFill>
                  <a:schemeClr val="tx2">
                    <a:shade val="90000"/>
                  </a:schemeClr>
                </a:solidFill>
              </a:rPr>
              <a:t>www.mathssupport.org</a:t>
            </a: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52975" y="76200"/>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08743042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mathssupport.org/" TargetMode="External"/><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5" Type="http://schemas.openxmlformats.org/officeDocument/2006/relationships/hyperlink" Target="mailto:info@mathssupport.org" TargetMode="Externa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1676400"/>
            <a:ext cx="7848600" cy="1295400"/>
          </a:xfrm>
        </p:spPr>
        <p:txBody>
          <a:bodyPr>
            <a:normAutofit fontScale="90000"/>
          </a:bodyPr>
          <a:lstStyle/>
          <a:p>
            <a:r>
              <a:rPr lang="en-GB" sz="4000" dirty="0">
                <a:latin typeface="Comic Sans MS" pitchFamily="66" charset="0"/>
              </a:rPr>
              <a:t>Upper and lower bounds of rounded numbers</a:t>
            </a:r>
            <a:endParaRPr lang="en-US" dirty="0"/>
          </a:p>
        </p:txBody>
      </p:sp>
      <p:sp>
        <p:nvSpPr>
          <p:cNvPr id="4" name="Subtitle 4"/>
          <p:cNvSpPr>
            <a:spLocks noGrp="1"/>
          </p:cNvSpPr>
          <p:nvPr>
            <p:ph type="subTitle" idx="1"/>
          </p:nvPr>
        </p:nvSpPr>
        <p:spPr>
          <a:xfrm>
            <a:off x="1295400" y="3200400"/>
            <a:ext cx="6400800" cy="1600200"/>
          </a:xfrm>
        </p:spPr>
        <p:txBody>
          <a:bodyPr/>
          <a:lstStyle/>
          <a:p>
            <a:pPr marL="633413" indent="-633413" algn="l"/>
            <a:r>
              <a:rPr lang="en-US" dirty="0"/>
              <a:t>LO: To determine the boundaries of a rounded number.</a:t>
            </a:r>
            <a:endParaRPr lang="en-GB" dirty="0"/>
          </a:p>
        </p:txBody>
      </p:sp>
      <p:sp>
        <p:nvSpPr>
          <p:cNvPr id="2" name="Rectangle 1">
            <a:hlinkClick r:id="rId2"/>
            <a:extLst>
              <a:ext uri="{FF2B5EF4-FFF2-40B4-BE49-F238E27FC236}">
                <a16:creationId xmlns:a16="http://schemas.microsoft.com/office/drawing/2014/main" id="{56040916-78C6-4C8E-8C5A-A588E3D4322B}"/>
              </a:ext>
            </a:extLst>
          </p:cNvPr>
          <p:cNvSpPr/>
          <p:nvPr/>
        </p:nvSpPr>
        <p:spPr>
          <a:xfrm>
            <a:off x="8077200" y="6139377"/>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2"/>
            <a:extLst>
              <a:ext uri="{FF2B5EF4-FFF2-40B4-BE49-F238E27FC236}">
                <a16:creationId xmlns:a16="http://schemas.microsoft.com/office/drawing/2014/main" id="{988CC872-AB86-44E9-B5B8-7E8FD390653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ate Placeholder 6">
            <a:extLst>
              <a:ext uri="{FF2B5EF4-FFF2-40B4-BE49-F238E27FC236}">
                <a16:creationId xmlns:a16="http://schemas.microsoft.com/office/drawing/2014/main" id="{45B19374-0E4D-4150-9120-5AFE3168CAF7}"/>
              </a:ext>
            </a:extLst>
          </p:cNvPr>
          <p:cNvSpPr>
            <a:spLocks noGrp="1"/>
          </p:cNvSpPr>
          <p:nvPr>
            <p:ph type="dt" sz="half" idx="10"/>
          </p:nvPr>
        </p:nvSpPr>
        <p:spPr/>
        <p:txBody>
          <a:bodyPr/>
          <a:lstStyle/>
          <a:p>
            <a:fld id="{AB02CCF8-096F-46F8-B3EF-AB96677325D0}" type="datetime3">
              <a:rPr lang="en-US" smtClean="0"/>
              <a:t>11 August 2023</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1" name="Picture 7"/>
          <p:cNvPicPr>
            <a:picLocks noChangeAspect="1" noChangeArrowheads="1"/>
          </p:cNvPicPr>
          <p:nvPr/>
        </p:nvPicPr>
        <p:blipFill>
          <a:blip r:embed="rId2" cstate="print"/>
          <a:srcRect/>
          <a:stretch>
            <a:fillRect/>
          </a:stretch>
        </p:blipFill>
        <p:spPr bwMode="auto">
          <a:xfrm>
            <a:off x="539750" y="634509"/>
            <a:ext cx="4608513" cy="1633537"/>
          </a:xfrm>
          <a:prstGeom prst="rect">
            <a:avLst/>
          </a:prstGeom>
          <a:noFill/>
          <a:ln w="9525">
            <a:noFill/>
            <a:miter lim="800000"/>
            <a:headEnd/>
            <a:tailEnd/>
          </a:ln>
          <a:effectLst/>
        </p:spPr>
      </p:pic>
      <p:sp>
        <p:nvSpPr>
          <p:cNvPr id="11269" name="Line 5"/>
          <p:cNvSpPr>
            <a:spLocks noChangeShapeType="1"/>
          </p:cNvSpPr>
          <p:nvPr/>
        </p:nvSpPr>
        <p:spPr bwMode="auto">
          <a:xfrm flipV="1">
            <a:off x="539750" y="1067896"/>
            <a:ext cx="0" cy="1150938"/>
          </a:xfrm>
          <a:prstGeom prst="line">
            <a:avLst/>
          </a:prstGeom>
          <a:noFill/>
          <a:ln w="57150">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1270" name="Line 6"/>
          <p:cNvSpPr>
            <a:spLocks noChangeShapeType="1"/>
          </p:cNvSpPr>
          <p:nvPr/>
        </p:nvSpPr>
        <p:spPr bwMode="auto">
          <a:xfrm flipV="1">
            <a:off x="5003800" y="1139334"/>
            <a:ext cx="0" cy="1150937"/>
          </a:xfrm>
          <a:prstGeom prst="line">
            <a:avLst/>
          </a:prstGeom>
          <a:noFill/>
          <a:ln w="57150">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1272" name="Text Box 8"/>
          <p:cNvSpPr txBox="1">
            <a:spLocks noChangeArrowheads="1"/>
          </p:cNvSpPr>
          <p:nvPr/>
        </p:nvSpPr>
        <p:spPr bwMode="auto">
          <a:xfrm>
            <a:off x="250825" y="4955684"/>
            <a:ext cx="8713788" cy="1446550"/>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The scale of the ruler is in centimetres. We approximate the length of the fish by recording the value at the nearest centimetre mark, that both fish are 11 cm long. So, a fish 11 cm long could be 10.5 cm to 11.5 cm long. </a:t>
            </a:r>
            <a:endParaRPr kumimoji="0" lang="en-US" sz="22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1274" name="Line 10"/>
          <p:cNvSpPr>
            <a:spLocks noChangeShapeType="1"/>
          </p:cNvSpPr>
          <p:nvPr/>
        </p:nvSpPr>
        <p:spPr bwMode="auto">
          <a:xfrm flipV="1">
            <a:off x="539750" y="3010996"/>
            <a:ext cx="0" cy="1150938"/>
          </a:xfrm>
          <a:prstGeom prst="line">
            <a:avLst/>
          </a:prstGeom>
          <a:noFill/>
          <a:ln w="57150">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1275" name="Line 11"/>
          <p:cNvSpPr>
            <a:spLocks noChangeShapeType="1"/>
          </p:cNvSpPr>
          <p:nvPr/>
        </p:nvSpPr>
        <p:spPr bwMode="auto">
          <a:xfrm flipV="1">
            <a:off x="5219700" y="3010996"/>
            <a:ext cx="0" cy="1150938"/>
          </a:xfrm>
          <a:prstGeom prst="line">
            <a:avLst/>
          </a:prstGeom>
          <a:noFill/>
          <a:ln w="57150">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charset="0"/>
              <a:ea typeface="+mn-ea"/>
              <a:cs typeface="+mn-cs"/>
            </a:endParaRPr>
          </a:p>
        </p:txBody>
      </p:sp>
      <p:pic>
        <p:nvPicPr>
          <p:cNvPr id="11276" name="Picture 12"/>
          <p:cNvPicPr>
            <a:picLocks noChangeAspect="1" noChangeArrowheads="1"/>
          </p:cNvPicPr>
          <p:nvPr/>
        </p:nvPicPr>
        <p:blipFill>
          <a:blip r:embed="rId3" cstate="print"/>
          <a:srcRect/>
          <a:stretch>
            <a:fillRect/>
          </a:stretch>
        </p:blipFill>
        <p:spPr bwMode="auto">
          <a:xfrm>
            <a:off x="539750" y="2723659"/>
            <a:ext cx="4824413" cy="1296987"/>
          </a:xfrm>
          <a:prstGeom prst="rect">
            <a:avLst/>
          </a:prstGeom>
          <a:noFill/>
          <a:ln w="9525">
            <a:noFill/>
            <a:miter lim="800000"/>
            <a:headEnd/>
            <a:tailEnd/>
          </a:ln>
          <a:effectLst/>
        </p:spPr>
      </p:pic>
      <p:sp>
        <p:nvSpPr>
          <p:cNvPr id="11278" name="Text Box 14"/>
          <p:cNvSpPr txBox="1">
            <a:spLocks noChangeArrowheads="1"/>
          </p:cNvSpPr>
          <p:nvPr/>
        </p:nvSpPr>
        <p:spPr bwMode="auto">
          <a:xfrm>
            <a:off x="5435600" y="1139334"/>
            <a:ext cx="3384550" cy="579437"/>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omic Sans MS" pitchFamily="66" charset="0"/>
                <a:ea typeface="+mn-ea"/>
                <a:cs typeface="+mn-cs"/>
              </a:rPr>
              <a:t>It’s 11 cm long</a:t>
            </a:r>
            <a:endParaRPr kumimoji="0" lang="en-US" sz="32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1279" name="Text Box 15"/>
          <p:cNvSpPr txBox="1">
            <a:spLocks noChangeArrowheads="1"/>
          </p:cNvSpPr>
          <p:nvPr/>
        </p:nvSpPr>
        <p:spPr bwMode="auto">
          <a:xfrm>
            <a:off x="5508625" y="3296746"/>
            <a:ext cx="3384550" cy="579438"/>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omic Sans MS" pitchFamily="66" charset="0"/>
                <a:ea typeface="+mn-ea"/>
                <a:cs typeface="+mn-cs"/>
              </a:rPr>
              <a:t>It’s 11 cm long</a:t>
            </a:r>
            <a:endParaRPr kumimoji="0" lang="en-US" sz="32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pic>
        <p:nvPicPr>
          <p:cNvPr id="48129" name="Picture 1"/>
          <p:cNvPicPr>
            <a:picLocks noChangeAspect="1" noChangeArrowheads="1"/>
          </p:cNvPicPr>
          <p:nvPr/>
        </p:nvPicPr>
        <p:blipFill>
          <a:blip r:embed="rId4" cstate="print"/>
          <a:srcRect/>
          <a:stretch>
            <a:fillRect/>
          </a:stretch>
        </p:blipFill>
        <p:spPr bwMode="auto">
          <a:xfrm>
            <a:off x="237028" y="2147421"/>
            <a:ext cx="8810625" cy="666750"/>
          </a:xfrm>
          <a:prstGeom prst="rect">
            <a:avLst/>
          </a:prstGeom>
          <a:noFill/>
          <a:ln w="9525">
            <a:noFill/>
            <a:miter lim="800000"/>
            <a:headEnd/>
            <a:tailEnd/>
          </a:ln>
        </p:spPr>
      </p:pic>
      <p:pic>
        <p:nvPicPr>
          <p:cNvPr id="48130" name="Picture 2"/>
          <p:cNvPicPr>
            <a:picLocks noChangeAspect="1" noChangeArrowheads="1"/>
          </p:cNvPicPr>
          <p:nvPr/>
        </p:nvPicPr>
        <p:blipFill>
          <a:blip r:embed="rId4" cstate="print"/>
          <a:srcRect/>
          <a:stretch>
            <a:fillRect/>
          </a:stretch>
        </p:blipFill>
        <p:spPr bwMode="auto">
          <a:xfrm>
            <a:off x="254007" y="4050354"/>
            <a:ext cx="8810625" cy="666750"/>
          </a:xfrm>
          <a:prstGeom prst="rect">
            <a:avLst/>
          </a:prstGeom>
          <a:noFill/>
          <a:ln w="9525">
            <a:noFill/>
            <a:miter lim="800000"/>
            <a:headEnd/>
            <a:tailEnd/>
          </a:ln>
        </p:spPr>
      </p:pic>
      <p:sp>
        <p:nvSpPr>
          <p:cNvPr id="13" name="Rectangle 4"/>
          <p:cNvSpPr txBox="1">
            <a:spLocks noChangeArrowheads="1"/>
          </p:cNvSpPr>
          <p:nvPr/>
        </p:nvSpPr>
        <p:spPr>
          <a:xfrm>
            <a:off x="222790" y="10055"/>
            <a:ext cx="7772400" cy="609600"/>
          </a:xfrm>
          <a:prstGeom prst="rect">
            <a:avLst/>
          </a:prstGeom>
          <a:noFill/>
          <a:ln/>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rgbClr val="5B0091"/>
                </a:solidFill>
                <a:effectLst/>
                <a:uLnTx/>
                <a:uFillTx/>
                <a:latin typeface="Comic Sans MS"/>
                <a:ea typeface="+mj-ea"/>
                <a:cs typeface="+mj-cs"/>
              </a:rPr>
              <a:t>Measuring with a ruler in </a:t>
            </a:r>
            <a:r>
              <a:rPr kumimoji="0" lang="en-US" sz="2800" b="0" i="0" u="none" strike="noStrike" kern="1200" cap="none" spc="0" normalizeH="0" baseline="0" noProof="0" dirty="0" err="1">
                <a:ln>
                  <a:noFill/>
                </a:ln>
                <a:solidFill>
                  <a:srgbClr val="5B0091"/>
                </a:solidFill>
                <a:effectLst/>
                <a:uLnTx/>
                <a:uFillTx/>
                <a:latin typeface="Comic Sans MS"/>
                <a:ea typeface="+mj-ea"/>
                <a:cs typeface="+mj-cs"/>
              </a:rPr>
              <a:t>centimetres</a:t>
            </a:r>
            <a:endParaRPr kumimoji="0" lang="en-GB" sz="2800" b="0" i="0" u="none" strike="noStrike" kern="1200" cap="none" spc="0" normalizeH="0" baseline="0" noProof="0" dirty="0">
              <a:ln>
                <a:noFill/>
              </a:ln>
              <a:solidFill>
                <a:srgbClr val="04617B"/>
              </a:solidFill>
              <a:effectLst/>
              <a:uLnTx/>
              <a:uFillTx/>
              <a:latin typeface="Comic Sans MS"/>
              <a:ea typeface="+mj-ea"/>
              <a:cs typeface="+mj-cs"/>
            </a:endParaRPr>
          </a:p>
        </p:txBody>
      </p:sp>
      <p:sp>
        <p:nvSpPr>
          <p:cNvPr id="2" name="Rectangle 1">
            <a:hlinkClick r:id="rId5"/>
            <a:extLst>
              <a:ext uri="{FF2B5EF4-FFF2-40B4-BE49-F238E27FC236}">
                <a16:creationId xmlns:a16="http://schemas.microsoft.com/office/drawing/2014/main" id="{169285A1-CF7E-4202-8BF6-2E5B9E6A44C9}"/>
              </a:ext>
            </a:extLst>
          </p:cNvPr>
          <p:cNvSpPr/>
          <p:nvPr/>
        </p:nvSpPr>
        <p:spPr>
          <a:xfrm>
            <a:off x="8077200" y="104667"/>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5"/>
            <a:extLst>
              <a:ext uri="{FF2B5EF4-FFF2-40B4-BE49-F238E27FC236}">
                <a16:creationId xmlns:a16="http://schemas.microsoft.com/office/drawing/2014/main" id="{BFE8122A-8BF4-48B6-A394-B30A6C81EF48}"/>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48129"/>
                                        </p:tgtEl>
                                        <p:attrNameLst>
                                          <p:attrName>style.visibility</p:attrName>
                                        </p:attrNameLst>
                                      </p:cBhvr>
                                      <p:to>
                                        <p:strVal val="visible"/>
                                      </p:to>
                                    </p:set>
                                    <p:anim calcmode="lin" valueType="num">
                                      <p:cBhvr additive="base">
                                        <p:cTn id="11" dur="2000" fill="hold"/>
                                        <p:tgtEl>
                                          <p:spTgt spid="48129"/>
                                        </p:tgtEl>
                                        <p:attrNameLst>
                                          <p:attrName>ppt_x</p:attrName>
                                        </p:attrNameLst>
                                      </p:cBhvr>
                                      <p:tavLst>
                                        <p:tav tm="0">
                                          <p:val>
                                            <p:strVal val="1+#ppt_w/2"/>
                                          </p:val>
                                        </p:tav>
                                        <p:tav tm="100000">
                                          <p:val>
                                            <p:strVal val="#ppt_x"/>
                                          </p:val>
                                        </p:tav>
                                      </p:tavLst>
                                    </p:anim>
                                    <p:anim calcmode="lin" valueType="num">
                                      <p:cBhvr additive="base">
                                        <p:cTn id="12" dur="2000" fill="hold"/>
                                        <p:tgtEl>
                                          <p:spTgt spid="48129"/>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269"/>
                                        </p:tgtEl>
                                        <p:attrNameLst>
                                          <p:attrName>style.visibility</p:attrName>
                                        </p:attrNameLst>
                                      </p:cBhvr>
                                      <p:to>
                                        <p:strVal val="visible"/>
                                      </p:to>
                                    </p:set>
                                    <p:animEffect transition="in" filter="wipe(down)">
                                      <p:cBhvr>
                                        <p:cTn id="17" dur="500"/>
                                        <p:tgtEl>
                                          <p:spTgt spid="1126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270"/>
                                        </p:tgtEl>
                                        <p:attrNameLst>
                                          <p:attrName>style.visibility</p:attrName>
                                        </p:attrNameLst>
                                      </p:cBhvr>
                                      <p:to>
                                        <p:strVal val="visible"/>
                                      </p:to>
                                    </p:set>
                                    <p:animEffect transition="in" filter="wipe(down)">
                                      <p:cBhvr>
                                        <p:cTn id="22" dur="500"/>
                                        <p:tgtEl>
                                          <p:spTgt spid="11270"/>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7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7" presetClass="entr" presetSubtype="2" fill="hold" nodeType="clickEffect">
                                  <p:stCondLst>
                                    <p:cond delay="0"/>
                                  </p:stCondLst>
                                  <p:childTnLst>
                                    <p:set>
                                      <p:cBhvr>
                                        <p:cTn id="34" dur="1" fill="hold">
                                          <p:stCondLst>
                                            <p:cond delay="0"/>
                                          </p:stCondLst>
                                        </p:cTn>
                                        <p:tgtEl>
                                          <p:spTgt spid="48130"/>
                                        </p:tgtEl>
                                        <p:attrNameLst>
                                          <p:attrName>style.visibility</p:attrName>
                                        </p:attrNameLst>
                                      </p:cBhvr>
                                      <p:to>
                                        <p:strVal val="visible"/>
                                      </p:to>
                                    </p:set>
                                    <p:anim calcmode="lin" valueType="num">
                                      <p:cBhvr additive="base">
                                        <p:cTn id="35" dur="2000" fill="hold"/>
                                        <p:tgtEl>
                                          <p:spTgt spid="48130"/>
                                        </p:tgtEl>
                                        <p:attrNameLst>
                                          <p:attrName>ppt_x</p:attrName>
                                        </p:attrNameLst>
                                      </p:cBhvr>
                                      <p:tavLst>
                                        <p:tav tm="0">
                                          <p:val>
                                            <p:strVal val="1+#ppt_w/2"/>
                                          </p:val>
                                        </p:tav>
                                        <p:tav tm="100000">
                                          <p:val>
                                            <p:strVal val="#ppt_x"/>
                                          </p:val>
                                        </p:tav>
                                      </p:tavLst>
                                    </p:anim>
                                    <p:anim calcmode="lin" valueType="num">
                                      <p:cBhvr additive="base">
                                        <p:cTn id="36" dur="2000" fill="hold"/>
                                        <p:tgtEl>
                                          <p:spTgt spid="4813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1274"/>
                                        </p:tgtEl>
                                        <p:attrNameLst>
                                          <p:attrName>style.visibility</p:attrName>
                                        </p:attrNameLst>
                                      </p:cBhvr>
                                      <p:to>
                                        <p:strVal val="visible"/>
                                      </p:to>
                                    </p:set>
                                    <p:animEffect transition="in" filter="wipe(down)">
                                      <p:cBhvr>
                                        <p:cTn id="41" dur="500"/>
                                        <p:tgtEl>
                                          <p:spTgt spid="1127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11275"/>
                                        </p:tgtEl>
                                        <p:attrNameLst>
                                          <p:attrName>style.visibility</p:attrName>
                                        </p:attrNameLst>
                                      </p:cBhvr>
                                      <p:to>
                                        <p:strVal val="visible"/>
                                      </p:to>
                                    </p:set>
                                    <p:animEffect transition="in" filter="wipe(down)">
                                      <p:cBhvr>
                                        <p:cTn id="46" dur="500"/>
                                        <p:tgtEl>
                                          <p:spTgt spid="11275"/>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27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2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animBg="1"/>
      <p:bldP spid="11270" grpId="0" animBg="1"/>
      <p:bldP spid="11272" grpId="0"/>
      <p:bldP spid="11274" grpId="0" animBg="1"/>
      <p:bldP spid="11275" grpId="0" animBg="1"/>
      <p:bldP spid="11278" grpId="0"/>
      <p:bldP spid="1127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3" name="Picture 5" descr="rule003"/>
          <p:cNvPicPr>
            <a:picLocks noChangeAspect="1" noChangeArrowheads="1"/>
          </p:cNvPicPr>
          <p:nvPr/>
        </p:nvPicPr>
        <p:blipFill>
          <a:blip r:embed="rId2" cstate="print"/>
          <a:srcRect b="57965"/>
          <a:stretch>
            <a:fillRect/>
          </a:stretch>
        </p:blipFill>
        <p:spPr bwMode="auto">
          <a:xfrm>
            <a:off x="274199" y="2030636"/>
            <a:ext cx="8789987" cy="649287"/>
          </a:xfrm>
          <a:prstGeom prst="rect">
            <a:avLst/>
          </a:prstGeom>
          <a:noFill/>
          <a:ln w="9525">
            <a:noFill/>
            <a:miter lim="800000"/>
            <a:headEnd/>
            <a:tailEnd/>
          </a:ln>
        </p:spPr>
      </p:pic>
      <p:sp>
        <p:nvSpPr>
          <p:cNvPr id="12294" name="Line 6"/>
          <p:cNvSpPr>
            <a:spLocks noChangeShapeType="1"/>
          </p:cNvSpPr>
          <p:nvPr/>
        </p:nvSpPr>
        <p:spPr bwMode="auto">
          <a:xfrm flipV="1">
            <a:off x="539750" y="938233"/>
            <a:ext cx="0" cy="1150938"/>
          </a:xfrm>
          <a:prstGeom prst="line">
            <a:avLst/>
          </a:prstGeom>
          <a:noFill/>
          <a:ln w="31750">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2295" name="Line 7"/>
          <p:cNvSpPr>
            <a:spLocks noChangeShapeType="1"/>
          </p:cNvSpPr>
          <p:nvPr/>
        </p:nvSpPr>
        <p:spPr bwMode="auto">
          <a:xfrm flipV="1">
            <a:off x="4932363" y="951136"/>
            <a:ext cx="0" cy="1150937"/>
          </a:xfrm>
          <a:prstGeom prst="line">
            <a:avLst/>
          </a:prstGeom>
          <a:noFill/>
          <a:ln w="31750">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charset="0"/>
              <a:ea typeface="+mn-ea"/>
              <a:cs typeface="+mn-cs"/>
            </a:endParaRPr>
          </a:p>
        </p:txBody>
      </p:sp>
      <p:pic>
        <p:nvPicPr>
          <p:cNvPr id="12296" name="Picture 8"/>
          <p:cNvPicPr>
            <a:picLocks noChangeAspect="1" noChangeArrowheads="1"/>
          </p:cNvPicPr>
          <p:nvPr/>
        </p:nvPicPr>
        <p:blipFill>
          <a:blip r:embed="rId3" cstate="print"/>
          <a:srcRect/>
          <a:stretch>
            <a:fillRect/>
          </a:stretch>
        </p:blipFill>
        <p:spPr bwMode="auto">
          <a:xfrm>
            <a:off x="539552" y="427311"/>
            <a:ext cx="4537075" cy="1633537"/>
          </a:xfrm>
          <a:prstGeom prst="rect">
            <a:avLst/>
          </a:prstGeom>
          <a:noFill/>
          <a:ln w="9525">
            <a:noFill/>
            <a:miter lim="800000"/>
            <a:headEnd/>
            <a:tailEnd/>
          </a:ln>
          <a:effectLst/>
        </p:spPr>
      </p:pic>
      <p:pic>
        <p:nvPicPr>
          <p:cNvPr id="12298" name="Picture 10" descr="rule003"/>
          <p:cNvPicPr>
            <a:picLocks noChangeAspect="1" noChangeArrowheads="1"/>
          </p:cNvPicPr>
          <p:nvPr/>
        </p:nvPicPr>
        <p:blipFill>
          <a:blip r:embed="rId2" cstate="print"/>
          <a:srcRect b="62692"/>
          <a:stretch>
            <a:fillRect/>
          </a:stretch>
        </p:blipFill>
        <p:spPr bwMode="auto">
          <a:xfrm>
            <a:off x="250825" y="5064226"/>
            <a:ext cx="8789988" cy="576263"/>
          </a:xfrm>
          <a:prstGeom prst="rect">
            <a:avLst/>
          </a:prstGeom>
          <a:noFill/>
          <a:ln w="9525">
            <a:noFill/>
            <a:miter lim="800000"/>
            <a:headEnd/>
            <a:tailEnd/>
          </a:ln>
        </p:spPr>
      </p:pic>
      <p:sp>
        <p:nvSpPr>
          <p:cNvPr id="12299" name="Line 11"/>
          <p:cNvSpPr>
            <a:spLocks noChangeShapeType="1"/>
          </p:cNvSpPr>
          <p:nvPr/>
        </p:nvSpPr>
        <p:spPr bwMode="auto">
          <a:xfrm flipV="1">
            <a:off x="539750" y="3955493"/>
            <a:ext cx="0" cy="1150937"/>
          </a:xfrm>
          <a:prstGeom prst="line">
            <a:avLst/>
          </a:prstGeom>
          <a:noFill/>
          <a:ln w="31750">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2300" name="Line 12"/>
          <p:cNvSpPr>
            <a:spLocks noChangeShapeType="1"/>
          </p:cNvSpPr>
          <p:nvPr/>
        </p:nvSpPr>
        <p:spPr bwMode="auto">
          <a:xfrm flipV="1">
            <a:off x="5292725" y="3955493"/>
            <a:ext cx="0" cy="1150937"/>
          </a:xfrm>
          <a:prstGeom prst="line">
            <a:avLst/>
          </a:prstGeom>
          <a:noFill/>
          <a:ln w="31750">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charset="0"/>
              <a:ea typeface="+mn-ea"/>
              <a:cs typeface="+mn-cs"/>
            </a:endParaRPr>
          </a:p>
        </p:txBody>
      </p:sp>
      <p:pic>
        <p:nvPicPr>
          <p:cNvPr id="12301" name="Picture 13"/>
          <p:cNvPicPr>
            <a:picLocks noChangeAspect="1" noChangeArrowheads="1"/>
          </p:cNvPicPr>
          <p:nvPr/>
        </p:nvPicPr>
        <p:blipFill>
          <a:blip r:embed="rId4" cstate="print"/>
          <a:srcRect/>
          <a:stretch>
            <a:fillRect/>
          </a:stretch>
        </p:blipFill>
        <p:spPr bwMode="auto">
          <a:xfrm>
            <a:off x="525682" y="3767796"/>
            <a:ext cx="4928616" cy="1305535"/>
          </a:xfrm>
          <a:prstGeom prst="rect">
            <a:avLst/>
          </a:prstGeom>
          <a:noFill/>
          <a:ln w="9525">
            <a:noFill/>
            <a:miter lim="800000"/>
            <a:headEnd/>
            <a:tailEnd/>
          </a:ln>
          <a:effectLst/>
        </p:spPr>
      </p:pic>
      <p:sp>
        <p:nvSpPr>
          <p:cNvPr id="12302" name="Text Box 14"/>
          <p:cNvSpPr txBox="1">
            <a:spLocks noChangeArrowheads="1"/>
          </p:cNvSpPr>
          <p:nvPr/>
        </p:nvSpPr>
        <p:spPr bwMode="auto">
          <a:xfrm>
            <a:off x="5148064" y="951136"/>
            <a:ext cx="3384550" cy="523220"/>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omic Sans MS" pitchFamily="66" charset="0"/>
                <a:ea typeface="+mn-ea"/>
                <a:cs typeface="+mn-cs"/>
              </a:rPr>
              <a:t>It’s 10.6 cm long</a:t>
            </a:r>
            <a:endParaRPr kumimoji="0" 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2303" name="Text Box 15"/>
          <p:cNvSpPr txBox="1">
            <a:spLocks noChangeArrowheads="1"/>
          </p:cNvSpPr>
          <p:nvPr/>
        </p:nvSpPr>
        <p:spPr bwMode="auto">
          <a:xfrm>
            <a:off x="5507930" y="3851849"/>
            <a:ext cx="3384550" cy="523220"/>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omic Sans MS" pitchFamily="66" charset="0"/>
                <a:ea typeface="+mn-ea"/>
                <a:cs typeface="+mn-cs"/>
              </a:rPr>
              <a:t>It’s 11.5 cm long</a:t>
            </a:r>
            <a:endParaRPr kumimoji="0" 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2305" name="Text Box 17"/>
          <p:cNvSpPr txBox="1">
            <a:spLocks noChangeArrowheads="1"/>
          </p:cNvSpPr>
          <p:nvPr/>
        </p:nvSpPr>
        <p:spPr bwMode="auto">
          <a:xfrm>
            <a:off x="107950" y="2725961"/>
            <a:ext cx="8784530" cy="461665"/>
          </a:xfrm>
          <a:prstGeom prst="rect">
            <a:avLst/>
          </a:prstGeom>
          <a:solidFill>
            <a:schemeClr val="bg1"/>
          </a:solidFill>
          <a:ln w="9525">
            <a:noFill/>
            <a:miter lim="800000"/>
            <a:headEnd/>
            <a:tailEnd/>
          </a:ln>
          <a:effec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The measuring device is accurate to the nearest half mm</a:t>
            </a:r>
            <a:endParaRPr kumimoji="0" lang="en-US" sz="24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9" name="18 Rectángulo"/>
          <p:cNvSpPr/>
          <p:nvPr/>
        </p:nvSpPr>
        <p:spPr>
          <a:xfrm>
            <a:off x="323528" y="5712855"/>
            <a:ext cx="8496944" cy="461665"/>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The actual length is in the range 114.5 mm to 115.5 mm</a:t>
            </a:r>
            <a:endParaRPr kumimoji="0" lang="en-GB" sz="24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7" name="Text Box 14"/>
          <p:cNvSpPr txBox="1">
            <a:spLocks noChangeArrowheads="1"/>
          </p:cNvSpPr>
          <p:nvPr/>
        </p:nvSpPr>
        <p:spPr bwMode="auto">
          <a:xfrm>
            <a:off x="5148064" y="1446456"/>
            <a:ext cx="3995936" cy="52322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omic Sans MS" pitchFamily="66" charset="0"/>
                <a:ea typeface="+mn-ea"/>
                <a:cs typeface="+mn-cs"/>
              </a:rPr>
              <a:t>Which is 106 mm long</a:t>
            </a:r>
            <a:endParaRPr kumimoji="0" 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8" name="Text Box 14"/>
          <p:cNvSpPr txBox="1">
            <a:spLocks noChangeArrowheads="1"/>
          </p:cNvSpPr>
          <p:nvPr/>
        </p:nvSpPr>
        <p:spPr bwMode="auto">
          <a:xfrm>
            <a:off x="179512" y="3155223"/>
            <a:ext cx="8712968" cy="461665"/>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The actual length is in the range 105.5 mm to 106.5 mm</a:t>
            </a:r>
            <a:endParaRPr kumimoji="0" lang="en-US" sz="24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21" name="Text Box 14"/>
          <p:cNvSpPr txBox="1">
            <a:spLocks noChangeArrowheads="1"/>
          </p:cNvSpPr>
          <p:nvPr/>
        </p:nvSpPr>
        <p:spPr bwMode="auto">
          <a:xfrm>
            <a:off x="179513" y="3502385"/>
            <a:ext cx="5760466" cy="430887"/>
          </a:xfrm>
          <a:prstGeom prst="rect">
            <a:avLst/>
          </a:prstGeom>
          <a:noFill/>
          <a:ln w="9525">
            <a:noFill/>
            <a:miter lim="800000"/>
            <a:headEnd/>
            <a:tailEnd/>
          </a:ln>
          <a:effectLst/>
        </p:spPr>
        <p:txBody>
          <a:bodyPr wrap="square">
            <a:spAutoFit/>
          </a:bodyPr>
          <a:lstStyle/>
          <a:p>
            <a:pPr lvl="0">
              <a:spcBef>
                <a:spcPct val="50000"/>
              </a:spcBef>
              <a:defRPr/>
            </a:pPr>
            <a:r>
              <a:rPr kumimoji="0" lang="en-GB" sz="2200" b="0" i="0" u="none" strike="noStrike" kern="1200" cap="none" spc="0" normalizeH="0" baseline="0" noProof="0" dirty="0">
                <a:ln>
                  <a:noFill/>
                </a:ln>
                <a:solidFill>
                  <a:prstClr val="black"/>
                </a:solidFill>
                <a:effectLst/>
                <a:uLnTx/>
                <a:uFillTx/>
                <a:latin typeface="Comic Sans MS" pitchFamily="66" charset="0"/>
              </a:rPr>
              <a:t>Which is </a:t>
            </a:r>
            <a:r>
              <a:rPr lang="en-GB" sz="2200" dirty="0">
                <a:solidFill>
                  <a:prstClr val="black"/>
                </a:solidFill>
                <a:latin typeface="Comic Sans MS" pitchFamily="66" charset="0"/>
              </a:rPr>
              <a:t>in between 10.55 </a:t>
            </a:r>
            <a:r>
              <a:rPr kumimoji="0" lang="en-GB" sz="2200" b="0" i="0" u="none" strike="noStrike" kern="1200" cap="none" spc="0" normalizeH="0" baseline="0" noProof="0" dirty="0">
                <a:ln>
                  <a:noFill/>
                </a:ln>
                <a:solidFill>
                  <a:prstClr val="black"/>
                </a:solidFill>
                <a:effectLst/>
                <a:uLnTx/>
                <a:uFillTx/>
                <a:latin typeface="Comic Sans MS" pitchFamily="66" charset="0"/>
              </a:rPr>
              <a:t>cm to 10.65 cm</a:t>
            </a:r>
            <a:endParaRPr kumimoji="0" lang="en-US" sz="2200" b="0" i="0" u="none" strike="noStrike" kern="1200" cap="none" spc="0" normalizeH="0" baseline="0" noProof="0" dirty="0">
              <a:ln>
                <a:noFill/>
              </a:ln>
              <a:solidFill>
                <a:prstClr val="black"/>
              </a:solidFill>
              <a:effectLst/>
              <a:uLnTx/>
              <a:uFillTx/>
              <a:latin typeface="Comic Sans MS" pitchFamily="66" charset="0"/>
            </a:endParaRPr>
          </a:p>
        </p:txBody>
      </p:sp>
      <p:sp>
        <p:nvSpPr>
          <p:cNvPr id="22" name="Text Box 15"/>
          <p:cNvSpPr txBox="1">
            <a:spLocks noChangeArrowheads="1"/>
          </p:cNvSpPr>
          <p:nvPr/>
        </p:nvSpPr>
        <p:spPr bwMode="auto">
          <a:xfrm>
            <a:off x="5435401" y="4336741"/>
            <a:ext cx="3707904" cy="52322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omic Sans MS" pitchFamily="66" charset="0"/>
                <a:ea typeface="+mn-ea"/>
                <a:cs typeface="+mn-cs"/>
              </a:rPr>
              <a:t>Which is 115 mm long</a:t>
            </a:r>
            <a:endParaRPr kumimoji="0" 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23" name="Text Box 14"/>
          <p:cNvSpPr txBox="1">
            <a:spLocks noChangeArrowheads="1"/>
          </p:cNvSpPr>
          <p:nvPr/>
        </p:nvSpPr>
        <p:spPr bwMode="auto">
          <a:xfrm>
            <a:off x="282477" y="6126866"/>
            <a:ext cx="5785517" cy="43088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Which is in between 11.45 cm to 11.55 cm</a:t>
            </a:r>
            <a:endParaRPr kumimoji="0" lang="en-US" sz="22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20" name="Rectangle 4"/>
          <p:cNvSpPr txBox="1">
            <a:spLocks noChangeArrowheads="1"/>
          </p:cNvSpPr>
          <p:nvPr/>
        </p:nvSpPr>
        <p:spPr>
          <a:xfrm>
            <a:off x="222790" y="10055"/>
            <a:ext cx="7772400" cy="609600"/>
          </a:xfrm>
          <a:prstGeom prst="rect">
            <a:avLst/>
          </a:prstGeom>
          <a:noFill/>
          <a:ln/>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rgbClr val="5B0091"/>
                </a:solidFill>
                <a:effectLst/>
                <a:uLnTx/>
                <a:uFillTx/>
                <a:latin typeface="Comic Sans MS"/>
                <a:ea typeface="+mj-ea"/>
                <a:cs typeface="+mj-cs"/>
              </a:rPr>
              <a:t>Measuring with a ruler in </a:t>
            </a:r>
            <a:r>
              <a:rPr kumimoji="0" lang="en-GB" sz="2800" b="0" i="0" u="none" strike="noStrike" kern="1200" cap="none" spc="0" normalizeH="0" baseline="0" dirty="0">
                <a:ln>
                  <a:noFill/>
                </a:ln>
                <a:solidFill>
                  <a:srgbClr val="5B0091"/>
                </a:solidFill>
                <a:effectLst/>
                <a:uLnTx/>
                <a:uFillTx/>
                <a:latin typeface="Comic Sans MS"/>
                <a:ea typeface="+mj-ea"/>
                <a:cs typeface="+mj-cs"/>
              </a:rPr>
              <a:t>millimetres</a:t>
            </a:r>
            <a:endParaRPr kumimoji="0" lang="en-GB" sz="2800" b="0" i="0" u="none" strike="noStrike" kern="1200" cap="none" spc="0" normalizeH="0" baseline="0" dirty="0">
              <a:ln>
                <a:noFill/>
              </a:ln>
              <a:solidFill>
                <a:srgbClr val="04617B"/>
              </a:solidFill>
              <a:effectLst/>
              <a:uLnTx/>
              <a:uFillTx/>
              <a:latin typeface="Comic Sans MS"/>
              <a:ea typeface="+mj-ea"/>
              <a:cs typeface="+mj-cs"/>
            </a:endParaRPr>
          </a:p>
        </p:txBody>
      </p:sp>
      <p:sp>
        <p:nvSpPr>
          <p:cNvPr id="2" name="Rectangle 1">
            <a:hlinkClick r:id="rId5"/>
            <a:extLst>
              <a:ext uri="{FF2B5EF4-FFF2-40B4-BE49-F238E27FC236}">
                <a16:creationId xmlns:a16="http://schemas.microsoft.com/office/drawing/2014/main" id="{6359BA3C-C8DB-45FB-B16B-2BFA1CF0C4EA}"/>
              </a:ext>
            </a:extLst>
          </p:cNvPr>
          <p:cNvSpPr/>
          <p:nvPr/>
        </p:nvSpPr>
        <p:spPr>
          <a:xfrm>
            <a:off x="8077200" y="104667"/>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5"/>
            <a:extLst>
              <a:ext uri="{FF2B5EF4-FFF2-40B4-BE49-F238E27FC236}">
                <a16:creationId xmlns:a16="http://schemas.microsoft.com/office/drawing/2014/main" id="{4C992095-7070-4608-9759-38BA81699818}"/>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 Box 14">
            <a:extLst>
              <a:ext uri="{FF2B5EF4-FFF2-40B4-BE49-F238E27FC236}">
                <a16:creationId xmlns:a16="http://schemas.microsoft.com/office/drawing/2014/main" id="{602E1C01-C7BF-454D-B534-96D471FB3E6B}"/>
              </a:ext>
            </a:extLst>
          </p:cNvPr>
          <p:cNvSpPr txBox="1">
            <a:spLocks noChangeArrowheads="1"/>
          </p:cNvSpPr>
          <p:nvPr/>
        </p:nvSpPr>
        <p:spPr bwMode="auto">
          <a:xfrm>
            <a:off x="5837493" y="3502385"/>
            <a:ext cx="3226693" cy="430887"/>
          </a:xfrm>
          <a:prstGeom prst="rect">
            <a:avLst/>
          </a:prstGeom>
          <a:noFill/>
          <a:ln w="9525">
            <a:noFill/>
            <a:miter lim="800000"/>
            <a:headEnd/>
            <a:tailEnd/>
          </a:ln>
          <a:effectLst/>
        </p:spPr>
        <p:txBody>
          <a:bodyPr wrap="square">
            <a:spAutoFit/>
          </a:bodyPr>
          <a:lstStyle/>
          <a:p>
            <a:pPr lvl="0">
              <a:spcBef>
                <a:spcPct val="50000"/>
              </a:spcBef>
              <a:defRPr/>
            </a:pPr>
            <a:r>
              <a:rPr lang="en-GB" sz="2200" dirty="0">
                <a:solidFill>
                  <a:prstClr val="black"/>
                </a:solidFill>
                <a:cs typeface="Times New Roman" panose="02020603050405020304" pitchFamily="18" charset="0"/>
              </a:rPr>
              <a:t>⸫ 10.55 </a:t>
            </a:r>
            <a:r>
              <a:rPr kumimoji="0" lang="en-GB" sz="2200" b="0" i="0" u="none" strike="noStrike" kern="1200" cap="none" spc="0" normalizeH="0" baseline="0" noProof="0" dirty="0">
                <a:ln>
                  <a:noFill/>
                </a:ln>
                <a:solidFill>
                  <a:prstClr val="black"/>
                </a:solidFill>
                <a:effectLst/>
                <a:uLnTx/>
                <a:uFillTx/>
                <a:cs typeface="Times New Roman" panose="02020603050405020304" pitchFamily="18" charset="0"/>
              </a:rPr>
              <a:t>cm &lt; </a:t>
            </a:r>
            <a:r>
              <a:rPr kumimoji="0" lang="en-GB" sz="2200" b="0" i="1" u="none" strike="noStrike" kern="1200" cap="none" spc="0" normalizeH="0" baseline="0" noProof="0" dirty="0">
                <a:ln>
                  <a:noFill/>
                </a:ln>
                <a:solidFill>
                  <a:prstClr val="black"/>
                </a:solidFill>
                <a:effectLst/>
                <a:uLnTx/>
                <a:uFillTx/>
                <a:cs typeface="Times New Roman" panose="02020603050405020304" pitchFamily="18" charset="0"/>
              </a:rPr>
              <a:t>l</a:t>
            </a:r>
            <a:r>
              <a:rPr kumimoji="0" lang="en-GB" sz="2200" b="0" i="0" u="none" strike="noStrike" kern="1200" cap="none" spc="0" normalizeH="0" baseline="0" noProof="0" dirty="0">
                <a:ln>
                  <a:noFill/>
                </a:ln>
                <a:solidFill>
                  <a:prstClr val="black"/>
                </a:solidFill>
                <a:effectLst/>
                <a:uLnTx/>
                <a:uFillTx/>
                <a:cs typeface="Times New Roman" panose="02020603050405020304" pitchFamily="18" charset="0"/>
              </a:rPr>
              <a:t> &lt; 10.65 cm</a:t>
            </a:r>
            <a:endParaRPr kumimoji="0" lang="en-US" sz="2200" b="0" i="0" u="none" strike="noStrike" kern="1200" cap="none" spc="0" normalizeH="0" baseline="0" noProof="0" dirty="0">
              <a:ln>
                <a:noFill/>
              </a:ln>
              <a:solidFill>
                <a:prstClr val="black"/>
              </a:solidFill>
              <a:effectLst/>
              <a:uLnTx/>
              <a:uFillTx/>
              <a:cs typeface="Times New Roman" panose="02020603050405020304" pitchFamily="18" charset="0"/>
            </a:endParaRPr>
          </a:p>
        </p:txBody>
      </p:sp>
      <p:sp>
        <p:nvSpPr>
          <p:cNvPr id="25" name="Text Box 14">
            <a:extLst>
              <a:ext uri="{FF2B5EF4-FFF2-40B4-BE49-F238E27FC236}">
                <a16:creationId xmlns:a16="http://schemas.microsoft.com/office/drawing/2014/main" id="{7F7D42FE-BD0F-4641-9C2B-CE78ED6953BE}"/>
              </a:ext>
            </a:extLst>
          </p:cNvPr>
          <p:cNvSpPr txBox="1">
            <a:spLocks noChangeArrowheads="1"/>
          </p:cNvSpPr>
          <p:nvPr/>
        </p:nvSpPr>
        <p:spPr bwMode="auto">
          <a:xfrm>
            <a:off x="5814120" y="6122313"/>
            <a:ext cx="3226693" cy="430887"/>
          </a:xfrm>
          <a:prstGeom prst="rect">
            <a:avLst/>
          </a:prstGeom>
          <a:noFill/>
          <a:ln w="9525">
            <a:noFill/>
            <a:miter lim="800000"/>
            <a:headEnd/>
            <a:tailEnd/>
          </a:ln>
          <a:effectLst/>
        </p:spPr>
        <p:txBody>
          <a:bodyPr wrap="square">
            <a:spAutoFit/>
          </a:bodyPr>
          <a:lstStyle/>
          <a:p>
            <a:pPr lvl="0">
              <a:spcBef>
                <a:spcPct val="50000"/>
              </a:spcBef>
              <a:defRPr/>
            </a:pPr>
            <a:r>
              <a:rPr lang="en-GB" sz="2200" dirty="0">
                <a:solidFill>
                  <a:prstClr val="black"/>
                </a:solidFill>
                <a:cs typeface="Times New Roman" panose="02020603050405020304" pitchFamily="18" charset="0"/>
              </a:rPr>
              <a:t>⸫ 11.45 </a:t>
            </a:r>
            <a:r>
              <a:rPr kumimoji="0" lang="en-GB" sz="2200" b="0" i="0" u="none" strike="noStrike" kern="1200" cap="none" spc="0" normalizeH="0" baseline="0" noProof="0" dirty="0">
                <a:ln>
                  <a:noFill/>
                </a:ln>
                <a:solidFill>
                  <a:prstClr val="black"/>
                </a:solidFill>
                <a:effectLst/>
                <a:uLnTx/>
                <a:uFillTx/>
                <a:cs typeface="Times New Roman" panose="02020603050405020304" pitchFamily="18" charset="0"/>
              </a:rPr>
              <a:t>cm &lt; </a:t>
            </a:r>
            <a:r>
              <a:rPr kumimoji="0" lang="en-GB" sz="2200" b="0" i="1" u="none" strike="noStrike" kern="1200" cap="none" spc="0" normalizeH="0" baseline="0" noProof="0" dirty="0">
                <a:ln>
                  <a:noFill/>
                </a:ln>
                <a:solidFill>
                  <a:prstClr val="black"/>
                </a:solidFill>
                <a:effectLst/>
                <a:uLnTx/>
                <a:uFillTx/>
                <a:cs typeface="Times New Roman" panose="02020603050405020304" pitchFamily="18" charset="0"/>
              </a:rPr>
              <a:t>l</a:t>
            </a:r>
            <a:r>
              <a:rPr kumimoji="0" lang="en-GB" sz="2200" b="0" i="0" u="none" strike="noStrike" kern="1200" cap="none" spc="0" normalizeH="0" baseline="0" noProof="0" dirty="0">
                <a:ln>
                  <a:noFill/>
                </a:ln>
                <a:solidFill>
                  <a:prstClr val="black"/>
                </a:solidFill>
                <a:effectLst/>
                <a:uLnTx/>
                <a:uFillTx/>
                <a:cs typeface="Times New Roman" panose="02020603050405020304" pitchFamily="18" charset="0"/>
              </a:rPr>
              <a:t> &lt; 11.55 cm</a:t>
            </a:r>
            <a:endParaRPr kumimoji="0" lang="en-US" sz="2200" b="0" i="0" u="none" strike="noStrike" kern="1200" cap="none" spc="0" normalizeH="0" baseline="0" noProof="0" dirty="0">
              <a:ln>
                <a:noFill/>
              </a:ln>
              <a:solidFill>
                <a:prstClr val="black"/>
              </a:solidFill>
              <a:effectLst/>
              <a:uLnTx/>
              <a:uFillTx/>
              <a:cs typeface="Times New Roman" panose="02020603050405020304" pitchFamily="18" charset="0"/>
            </a:endParaRPr>
          </a:p>
        </p:txBody>
      </p:sp>
      <p:sp>
        <p:nvSpPr>
          <p:cNvPr id="12307" name="Cloud"/>
          <p:cNvSpPr>
            <a:spLocks noChangeAspect="1" noEditPoints="1" noChangeArrowheads="1"/>
          </p:cNvSpPr>
          <p:nvPr/>
        </p:nvSpPr>
        <p:spPr bwMode="auto">
          <a:xfrm>
            <a:off x="3773554" y="1657128"/>
            <a:ext cx="5328146" cy="252095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CCFFFF"/>
          </a:solidFill>
          <a:ln w="9525">
            <a:solidFill>
              <a:srgbClr val="000000"/>
            </a:solidFill>
            <a:miter lim="800000"/>
            <a:headEnd/>
            <a:tailEnd/>
          </a:ln>
          <a:effectLst>
            <a:outerShdw dist="107763" dir="2700000" algn="ctr" rotWithShape="0">
              <a:srgbClr val="808080"/>
            </a:outerShdw>
          </a:effectLst>
        </p:spPr>
        <p:txBody>
          <a:bodyPr lIns="0" rIns="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omic Sans MS" pitchFamily="66" charset="0"/>
                <a:ea typeface="+mn-ea"/>
                <a:cs typeface="+mn-cs"/>
              </a:rPr>
              <a:t>A measurement is accurate to </a:t>
            </a:r>
            <a:r>
              <a:rPr kumimoji="0" lang="en-US" sz="2800" b="0" i="0" u="none" strike="noStrike" kern="1200" cap="none" spc="0" normalizeH="0" baseline="0" noProof="0" dirty="0">
                <a:ln>
                  <a:noFill/>
                </a:ln>
                <a:solidFill>
                  <a:prstClr val="black"/>
                </a:solidFill>
                <a:effectLst/>
                <a:uLnTx/>
                <a:uFillTx/>
                <a:latin typeface="Comic Sans MS" pitchFamily="66" charset="0"/>
                <a:ea typeface="+mn-ea"/>
                <a:cs typeface="Arial" charset="0"/>
              </a:rPr>
              <a:t>± half of the smallest division on the scale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12293"/>
                                        </p:tgtEl>
                                        <p:attrNameLst>
                                          <p:attrName>style.visibility</p:attrName>
                                        </p:attrNameLst>
                                      </p:cBhvr>
                                      <p:to>
                                        <p:strVal val="visible"/>
                                      </p:to>
                                    </p:set>
                                    <p:anim calcmode="lin" valueType="num">
                                      <p:cBhvr additive="base">
                                        <p:cTn id="11" dur="2000" fill="hold"/>
                                        <p:tgtEl>
                                          <p:spTgt spid="12293"/>
                                        </p:tgtEl>
                                        <p:attrNameLst>
                                          <p:attrName>ppt_x</p:attrName>
                                        </p:attrNameLst>
                                      </p:cBhvr>
                                      <p:tavLst>
                                        <p:tav tm="0">
                                          <p:val>
                                            <p:strVal val="1+#ppt_w/2"/>
                                          </p:val>
                                        </p:tav>
                                        <p:tav tm="100000">
                                          <p:val>
                                            <p:strVal val="#ppt_x"/>
                                          </p:val>
                                        </p:tav>
                                      </p:tavLst>
                                    </p:anim>
                                    <p:anim calcmode="lin" valueType="num">
                                      <p:cBhvr additive="base">
                                        <p:cTn id="12" dur="2000" fill="hold"/>
                                        <p:tgtEl>
                                          <p:spTgt spid="1229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294"/>
                                        </p:tgtEl>
                                        <p:attrNameLst>
                                          <p:attrName>style.visibility</p:attrName>
                                        </p:attrNameLst>
                                      </p:cBhvr>
                                      <p:to>
                                        <p:strVal val="visible"/>
                                      </p:to>
                                    </p:set>
                                    <p:animEffect transition="in" filter="wipe(down)">
                                      <p:cBhvr>
                                        <p:cTn id="17" dur="500"/>
                                        <p:tgtEl>
                                          <p:spTgt spid="12294"/>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2295"/>
                                        </p:tgtEl>
                                        <p:attrNameLst>
                                          <p:attrName>style.visibility</p:attrName>
                                        </p:attrNameLst>
                                      </p:cBhvr>
                                      <p:to>
                                        <p:strVal val="visible"/>
                                      </p:to>
                                    </p:set>
                                    <p:animEffect transition="in" filter="wipe(down)">
                                      <p:cBhvr>
                                        <p:cTn id="20" dur="500"/>
                                        <p:tgtEl>
                                          <p:spTgt spid="12295"/>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30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30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childTnLst>
                                    <p:set>
                                      <p:cBhvr>
                                        <p:cTn id="39" dur="1" fill="hold">
                                          <p:stCondLst>
                                            <p:cond delay="0"/>
                                          </p:stCondLst>
                                        </p:cTn>
                                        <p:tgtEl>
                                          <p:spTgt spid="21"/>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1230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7" presetClass="entr" presetSubtype="2" fill="hold" nodeType="clickEffect">
                                  <p:stCondLst>
                                    <p:cond delay="0"/>
                                  </p:stCondLst>
                                  <p:childTnLst>
                                    <p:set>
                                      <p:cBhvr>
                                        <p:cTn id="51" dur="1" fill="hold">
                                          <p:stCondLst>
                                            <p:cond delay="0"/>
                                          </p:stCondLst>
                                        </p:cTn>
                                        <p:tgtEl>
                                          <p:spTgt spid="12298"/>
                                        </p:tgtEl>
                                        <p:attrNameLst>
                                          <p:attrName>style.visibility</p:attrName>
                                        </p:attrNameLst>
                                      </p:cBhvr>
                                      <p:to>
                                        <p:strVal val="visible"/>
                                      </p:to>
                                    </p:set>
                                    <p:anim calcmode="lin" valueType="num">
                                      <p:cBhvr additive="base">
                                        <p:cTn id="52" dur="2000" fill="hold"/>
                                        <p:tgtEl>
                                          <p:spTgt spid="12298"/>
                                        </p:tgtEl>
                                        <p:attrNameLst>
                                          <p:attrName>ppt_x</p:attrName>
                                        </p:attrNameLst>
                                      </p:cBhvr>
                                      <p:tavLst>
                                        <p:tav tm="0">
                                          <p:val>
                                            <p:strVal val="1+#ppt_w/2"/>
                                          </p:val>
                                        </p:tav>
                                        <p:tav tm="100000">
                                          <p:val>
                                            <p:strVal val="#ppt_x"/>
                                          </p:val>
                                        </p:tav>
                                      </p:tavLst>
                                    </p:anim>
                                    <p:anim calcmode="lin" valueType="num">
                                      <p:cBhvr additive="base">
                                        <p:cTn id="53" dur="2000" fill="hold"/>
                                        <p:tgtEl>
                                          <p:spTgt spid="12298"/>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2299"/>
                                        </p:tgtEl>
                                        <p:attrNameLst>
                                          <p:attrName>style.visibility</p:attrName>
                                        </p:attrNameLst>
                                      </p:cBhvr>
                                      <p:to>
                                        <p:strVal val="visible"/>
                                      </p:to>
                                    </p:set>
                                    <p:animEffect transition="in" filter="wipe(down)">
                                      <p:cBhvr>
                                        <p:cTn id="58" dur="500"/>
                                        <p:tgtEl>
                                          <p:spTgt spid="12299"/>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12300"/>
                                        </p:tgtEl>
                                        <p:attrNameLst>
                                          <p:attrName>style.visibility</p:attrName>
                                        </p:attrNameLst>
                                      </p:cBhvr>
                                      <p:to>
                                        <p:strVal val="visible"/>
                                      </p:to>
                                    </p:set>
                                    <p:animEffect transition="in" filter="wipe(down)">
                                      <p:cBhvr>
                                        <p:cTn id="61" dur="500"/>
                                        <p:tgtEl>
                                          <p:spTgt spid="12300"/>
                                        </p:tgtEl>
                                      </p:cBhvr>
                                    </p:animEffec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2303"/>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2"/>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19"/>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23"/>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25"/>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12307"/>
                                        </p:tgtEl>
                                        <p:attrNameLst>
                                          <p:attrName>style.visibility</p:attrName>
                                        </p:attrNameLst>
                                      </p:cBhvr>
                                      <p:to>
                                        <p:strVal val="visible"/>
                                      </p:to>
                                    </p:set>
                                    <p:animEffect transition="in" filter="dissolve">
                                      <p:cBhvr>
                                        <p:cTn id="86" dur="500"/>
                                        <p:tgtEl>
                                          <p:spTgt spid="12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animBg="1"/>
      <p:bldP spid="12295" grpId="0" animBg="1"/>
      <p:bldP spid="12299" grpId="0" animBg="1"/>
      <p:bldP spid="12300" grpId="0" animBg="1"/>
      <p:bldP spid="12302" grpId="0"/>
      <p:bldP spid="12303" grpId="0"/>
      <p:bldP spid="12305" grpId="0" animBg="1"/>
      <p:bldP spid="19" grpId="0"/>
      <p:bldP spid="17" grpId="0"/>
      <p:bldP spid="18" grpId="0"/>
      <p:bldP spid="21" grpId="0"/>
      <p:bldP spid="22" grpId="0"/>
      <p:bldP spid="23" grpId="0"/>
      <p:bldP spid="24" grpId="0"/>
      <p:bldP spid="25" grpId="0"/>
      <p:bldP spid="1230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20" name="Rectangle 4"/>
          <p:cNvSpPr>
            <a:spLocks noGrp="1" noChangeArrowheads="1"/>
          </p:cNvSpPr>
          <p:nvPr>
            <p:ph type="title" idx="4294967295"/>
          </p:nvPr>
        </p:nvSpPr>
        <p:spPr>
          <a:xfrm>
            <a:off x="0" y="9525"/>
            <a:ext cx="7772400" cy="609600"/>
          </a:xfrm>
          <a:noFill/>
          <a:ln/>
        </p:spPr>
        <p:txBody>
          <a:bodyPr>
            <a:normAutofit/>
          </a:bodyPr>
          <a:lstStyle/>
          <a:p>
            <a:r>
              <a:rPr lang="en-US" sz="2800" dirty="0">
                <a:solidFill>
                  <a:srgbClr val="5B0091"/>
                </a:solidFill>
                <a:latin typeface="+mn-lt"/>
              </a:rPr>
              <a:t>Upper and lower bounds for continuous data</a:t>
            </a:r>
            <a:endParaRPr lang="en-GB" sz="2800" dirty="0">
              <a:latin typeface="+mn-lt"/>
            </a:endParaRPr>
          </a:p>
        </p:txBody>
      </p:sp>
      <p:sp>
        <p:nvSpPr>
          <p:cNvPr id="137221" name="Text Box 5"/>
          <p:cNvSpPr txBox="1">
            <a:spLocks noChangeArrowheads="1"/>
          </p:cNvSpPr>
          <p:nvPr/>
        </p:nvSpPr>
        <p:spPr bwMode="auto">
          <a:xfrm>
            <a:off x="323850" y="1196975"/>
            <a:ext cx="4933950" cy="830997"/>
          </a:xfrm>
          <a:prstGeom prst="rect">
            <a:avLst/>
          </a:prstGeom>
          <a:noFill/>
          <a:ln w="9525">
            <a:noFill/>
            <a:miter lim="800000"/>
            <a:headEnd/>
            <a:tailEnd/>
          </a:ln>
          <a:effec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Arial" charset="0"/>
                <a:ea typeface="+mn-ea"/>
                <a:cs typeface="+mn-cs"/>
              </a:rPr>
              <a:t>The height of the Eiffel Tower is 324 meters to the nearest meter.</a:t>
            </a:r>
            <a:endParaRPr kumimoji="0" lang="en-GB" sz="2400" b="0" i="0" u="none" strike="noStrike" kern="1200" cap="none" spc="0" normalizeH="0" baseline="0" noProof="0">
              <a:ln>
                <a:noFill/>
              </a:ln>
              <a:solidFill>
                <a:prstClr val="black"/>
              </a:solidFill>
              <a:effectLst/>
              <a:uLnTx/>
              <a:uFillTx/>
              <a:latin typeface="Arial" charset="0"/>
              <a:ea typeface="+mn-ea"/>
              <a:cs typeface="+mn-cs"/>
            </a:endParaRPr>
          </a:p>
        </p:txBody>
      </p:sp>
      <p:sp>
        <p:nvSpPr>
          <p:cNvPr id="137232" name="Text Box 16"/>
          <p:cNvSpPr txBox="1">
            <a:spLocks noChangeArrowheads="1"/>
          </p:cNvSpPr>
          <p:nvPr/>
        </p:nvSpPr>
        <p:spPr bwMode="auto">
          <a:xfrm>
            <a:off x="1381125" y="2403475"/>
            <a:ext cx="6413935" cy="461665"/>
          </a:xfrm>
          <a:prstGeom prst="rect">
            <a:avLst/>
          </a:prstGeom>
          <a:solidFill>
            <a:srgbClr val="FFFFCC"/>
          </a:solidFill>
          <a:ln w="28575">
            <a:solidFill>
              <a:schemeClr val="tx1"/>
            </a:solidFill>
            <a:miter lim="800000"/>
            <a:headEnd/>
            <a:tailEnd/>
          </a:ln>
          <a:effec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Arial" charset="0"/>
                <a:ea typeface="+mn-ea"/>
                <a:cs typeface="+mn-cs"/>
              </a:rPr>
              <a:t>What is the least this measurement could be?</a:t>
            </a:r>
            <a:endParaRPr kumimoji="0" lang="en-GB" sz="2400" b="0" i="0" u="none" strike="noStrike" kern="1200" cap="none" spc="0" normalizeH="0" baseline="0" noProof="0">
              <a:ln>
                <a:noFill/>
              </a:ln>
              <a:solidFill>
                <a:prstClr val="black"/>
              </a:solidFill>
              <a:effectLst/>
              <a:uLnTx/>
              <a:uFillTx/>
              <a:latin typeface="Arial" charset="0"/>
              <a:ea typeface="+mn-ea"/>
              <a:cs typeface="+mn-cs"/>
            </a:endParaRPr>
          </a:p>
        </p:txBody>
      </p:sp>
      <p:sp>
        <p:nvSpPr>
          <p:cNvPr id="137233" name="Text Box 17"/>
          <p:cNvSpPr txBox="1">
            <a:spLocks noChangeArrowheads="1"/>
          </p:cNvSpPr>
          <p:nvPr/>
        </p:nvSpPr>
        <p:spPr bwMode="auto">
          <a:xfrm>
            <a:off x="365125" y="3082925"/>
            <a:ext cx="8550275" cy="830997"/>
          </a:xfrm>
          <a:prstGeom prst="rect">
            <a:avLst/>
          </a:prstGeom>
          <a:noFill/>
          <a:ln w="9525">
            <a:noFill/>
            <a:miter lim="800000"/>
            <a:headEnd/>
            <a:tailEnd/>
          </a:ln>
          <a:effec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Arial" charset="0"/>
                <a:ea typeface="+mn-ea"/>
                <a:cs typeface="+mn-cs"/>
              </a:rPr>
              <a:t>The </a:t>
            </a:r>
            <a:r>
              <a:rPr kumimoji="0" lang="en-US" sz="2400" b="0" i="1" u="none" strike="noStrike" kern="1200" cap="none" spc="0" normalizeH="0" baseline="0" noProof="0">
                <a:ln>
                  <a:noFill/>
                </a:ln>
                <a:solidFill>
                  <a:prstClr val="black"/>
                </a:solidFill>
                <a:effectLst/>
                <a:uLnTx/>
                <a:uFillTx/>
                <a:latin typeface="Arial" charset="0"/>
                <a:ea typeface="+mn-ea"/>
                <a:cs typeface="+mn-cs"/>
              </a:rPr>
              <a:t>least</a:t>
            </a:r>
            <a:r>
              <a:rPr kumimoji="0" lang="en-US" sz="2400" b="0" i="0" u="none" strike="noStrike" kern="1200" cap="none" spc="0" normalizeH="0" baseline="0" noProof="0">
                <a:ln>
                  <a:noFill/>
                </a:ln>
                <a:solidFill>
                  <a:prstClr val="black"/>
                </a:solidFill>
                <a:effectLst/>
                <a:uLnTx/>
                <a:uFillTx/>
                <a:latin typeface="Arial" charset="0"/>
                <a:ea typeface="+mn-ea"/>
                <a:cs typeface="+mn-cs"/>
              </a:rPr>
              <a:t> this measurement could be before being rounded </a:t>
            </a:r>
            <a:r>
              <a:rPr kumimoji="0" lang="en-US" sz="2400" b="0" i="1" u="none" strike="noStrike" kern="1200" cap="none" spc="0" normalizeH="0" baseline="0" noProof="0">
                <a:ln>
                  <a:noFill/>
                </a:ln>
                <a:solidFill>
                  <a:prstClr val="black"/>
                </a:solidFill>
                <a:effectLst/>
                <a:uLnTx/>
                <a:uFillTx/>
                <a:latin typeface="Arial" charset="0"/>
                <a:ea typeface="+mn-ea"/>
                <a:cs typeface="+mn-cs"/>
              </a:rPr>
              <a:t>up</a:t>
            </a:r>
            <a:r>
              <a:rPr kumimoji="0" lang="en-US" sz="2400" b="0" i="0" u="none" strike="noStrike" kern="1200" cap="none" spc="0" normalizeH="0" baseline="0" noProof="0">
                <a:ln>
                  <a:noFill/>
                </a:ln>
                <a:solidFill>
                  <a:prstClr val="black"/>
                </a:solidFill>
                <a:effectLst/>
                <a:uLnTx/>
                <a:uFillTx/>
                <a:latin typeface="Arial" charset="0"/>
                <a:ea typeface="+mn-ea"/>
                <a:cs typeface="+mn-cs"/>
              </a:rPr>
              <a:t> is:</a:t>
            </a:r>
            <a:endParaRPr kumimoji="0" lang="en-GB" sz="2400" b="0" i="0" u="none" strike="noStrike" kern="1200" cap="none" spc="0" normalizeH="0" baseline="0" noProof="0">
              <a:ln>
                <a:noFill/>
              </a:ln>
              <a:solidFill>
                <a:prstClr val="black"/>
              </a:solidFill>
              <a:effectLst/>
              <a:uLnTx/>
              <a:uFillTx/>
              <a:latin typeface="Arial" charset="0"/>
              <a:ea typeface="+mn-ea"/>
              <a:cs typeface="+mn-cs"/>
            </a:endParaRPr>
          </a:p>
        </p:txBody>
      </p:sp>
      <p:sp>
        <p:nvSpPr>
          <p:cNvPr id="137234" name="Text Box 18"/>
          <p:cNvSpPr txBox="1">
            <a:spLocks noChangeArrowheads="1"/>
          </p:cNvSpPr>
          <p:nvPr/>
        </p:nvSpPr>
        <p:spPr bwMode="auto">
          <a:xfrm>
            <a:off x="3716338" y="3581400"/>
            <a:ext cx="1285875" cy="457200"/>
          </a:xfrm>
          <a:prstGeom prst="rect">
            <a:avLst/>
          </a:prstGeom>
          <a:noFill/>
          <a:ln w="9525">
            <a:noFill/>
            <a:miter lim="800000"/>
            <a:headEnd/>
            <a:tailEnd/>
          </a:ln>
          <a:effec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Arial" charset="0"/>
                <a:ea typeface="+mn-ea"/>
                <a:cs typeface="+mn-cs"/>
              </a:rPr>
              <a:t>323.5 m</a:t>
            </a:r>
            <a:endParaRPr kumimoji="0" lang="en-GB" sz="2400" b="0" i="0" u="none" strike="noStrike" kern="1200" cap="none" spc="0" normalizeH="0" baseline="0" noProof="0">
              <a:ln>
                <a:noFill/>
              </a:ln>
              <a:solidFill>
                <a:prstClr val="black"/>
              </a:solidFill>
              <a:effectLst/>
              <a:uLnTx/>
              <a:uFillTx/>
              <a:latin typeface="Arial" charset="0"/>
              <a:ea typeface="+mn-ea"/>
              <a:cs typeface="+mn-cs"/>
            </a:endParaRPr>
          </a:p>
        </p:txBody>
      </p:sp>
      <p:sp>
        <p:nvSpPr>
          <p:cNvPr id="137235" name="Text Box 19"/>
          <p:cNvSpPr txBox="1">
            <a:spLocks noChangeArrowheads="1"/>
          </p:cNvSpPr>
          <p:nvPr/>
        </p:nvSpPr>
        <p:spPr bwMode="auto">
          <a:xfrm>
            <a:off x="1373188" y="4384675"/>
            <a:ext cx="6429965" cy="461665"/>
          </a:xfrm>
          <a:prstGeom prst="rect">
            <a:avLst/>
          </a:prstGeom>
          <a:solidFill>
            <a:srgbClr val="FFFFCC"/>
          </a:solidFill>
          <a:ln w="28575">
            <a:solidFill>
              <a:schemeClr val="tx1"/>
            </a:solidFill>
            <a:miter lim="800000"/>
            <a:headEnd/>
            <a:tailEnd/>
          </a:ln>
          <a:effec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Arial" charset="0"/>
                <a:ea typeface="+mn-ea"/>
                <a:cs typeface="+mn-cs"/>
              </a:rPr>
              <a:t>What is the most this measurement could be?</a:t>
            </a:r>
            <a:endParaRPr kumimoji="0" lang="en-GB" sz="2400" b="0" i="0" u="none" strike="noStrike" kern="1200" cap="none" spc="0" normalizeH="0" baseline="0" noProof="0">
              <a:ln>
                <a:noFill/>
              </a:ln>
              <a:solidFill>
                <a:prstClr val="black"/>
              </a:solidFill>
              <a:effectLst/>
              <a:uLnTx/>
              <a:uFillTx/>
              <a:latin typeface="Arial" charset="0"/>
              <a:ea typeface="+mn-ea"/>
              <a:cs typeface="+mn-cs"/>
            </a:endParaRPr>
          </a:p>
        </p:txBody>
      </p:sp>
      <p:sp>
        <p:nvSpPr>
          <p:cNvPr id="137236" name="Text Box 20"/>
          <p:cNvSpPr txBox="1">
            <a:spLocks noChangeArrowheads="1"/>
          </p:cNvSpPr>
          <p:nvPr/>
        </p:nvSpPr>
        <p:spPr bwMode="auto">
          <a:xfrm>
            <a:off x="381000" y="5064125"/>
            <a:ext cx="8662988" cy="830997"/>
          </a:xfrm>
          <a:prstGeom prst="rect">
            <a:avLst/>
          </a:prstGeom>
          <a:noFill/>
          <a:ln w="9525">
            <a:noFill/>
            <a:miter lim="800000"/>
            <a:headEnd/>
            <a:tailEnd/>
          </a:ln>
          <a:effec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Arial" charset="0"/>
                <a:ea typeface="+mn-ea"/>
                <a:cs typeface="+mn-cs"/>
              </a:rPr>
              <a:t>The </a:t>
            </a:r>
            <a:r>
              <a:rPr kumimoji="0" lang="en-US" sz="2400" b="0" i="1" u="none" strike="noStrike" kern="1200" cap="none" spc="0" normalizeH="0" baseline="0" noProof="0">
                <a:ln>
                  <a:noFill/>
                </a:ln>
                <a:solidFill>
                  <a:prstClr val="black"/>
                </a:solidFill>
                <a:effectLst/>
                <a:uLnTx/>
                <a:uFillTx/>
                <a:latin typeface="Arial" charset="0"/>
                <a:ea typeface="+mn-ea"/>
                <a:cs typeface="+mn-cs"/>
              </a:rPr>
              <a:t>most</a:t>
            </a:r>
            <a:r>
              <a:rPr kumimoji="0" lang="en-US" sz="2400" b="0" i="0" u="none" strike="noStrike" kern="1200" cap="none" spc="0" normalizeH="0" baseline="0" noProof="0">
                <a:ln>
                  <a:noFill/>
                </a:ln>
                <a:solidFill>
                  <a:prstClr val="black"/>
                </a:solidFill>
                <a:effectLst/>
                <a:uLnTx/>
                <a:uFillTx/>
                <a:latin typeface="Arial" charset="0"/>
                <a:ea typeface="+mn-ea"/>
                <a:cs typeface="+mn-cs"/>
              </a:rPr>
              <a:t> this measurement could be before being rounded </a:t>
            </a:r>
            <a:r>
              <a:rPr kumimoji="0" lang="en-US" sz="2400" b="0" i="1" u="none" strike="noStrike" kern="1200" cap="none" spc="0" normalizeH="0" baseline="0" noProof="0">
                <a:ln>
                  <a:noFill/>
                </a:ln>
                <a:solidFill>
                  <a:prstClr val="black"/>
                </a:solidFill>
                <a:effectLst/>
                <a:uLnTx/>
                <a:uFillTx/>
                <a:latin typeface="Arial" charset="0"/>
                <a:ea typeface="+mn-ea"/>
                <a:cs typeface="+mn-cs"/>
              </a:rPr>
              <a:t>down</a:t>
            </a:r>
            <a:r>
              <a:rPr kumimoji="0" lang="en-US" sz="2400" b="0" i="0" u="none" strike="noStrike" kern="1200" cap="none" spc="0" normalizeH="0" baseline="0" noProof="0">
                <a:ln>
                  <a:noFill/>
                </a:ln>
                <a:solidFill>
                  <a:prstClr val="black"/>
                </a:solidFill>
                <a:effectLst/>
                <a:uLnTx/>
                <a:uFillTx/>
                <a:latin typeface="Arial" charset="0"/>
                <a:ea typeface="+mn-ea"/>
                <a:cs typeface="+mn-cs"/>
              </a:rPr>
              <a:t> is up to but not including:</a:t>
            </a:r>
            <a:endParaRPr kumimoji="0" lang="en-GB" sz="2400" b="0" i="0" u="none" strike="noStrike" kern="1200" cap="none" spc="0" normalizeH="0" baseline="0" noProof="0">
              <a:ln>
                <a:noFill/>
              </a:ln>
              <a:solidFill>
                <a:prstClr val="black"/>
              </a:solidFill>
              <a:effectLst/>
              <a:uLnTx/>
              <a:uFillTx/>
              <a:latin typeface="Arial" charset="0"/>
              <a:ea typeface="+mn-ea"/>
              <a:cs typeface="+mn-cs"/>
            </a:endParaRPr>
          </a:p>
        </p:txBody>
      </p:sp>
      <p:sp>
        <p:nvSpPr>
          <p:cNvPr id="137237" name="Text Box 21"/>
          <p:cNvSpPr txBox="1">
            <a:spLocks noChangeArrowheads="1"/>
          </p:cNvSpPr>
          <p:nvPr/>
        </p:nvSpPr>
        <p:spPr bwMode="auto">
          <a:xfrm>
            <a:off x="3732213" y="5924550"/>
            <a:ext cx="1285875" cy="457200"/>
          </a:xfrm>
          <a:prstGeom prst="rect">
            <a:avLst/>
          </a:prstGeom>
          <a:noFill/>
          <a:ln w="9525">
            <a:noFill/>
            <a:miter lim="800000"/>
            <a:headEnd/>
            <a:tailEnd/>
          </a:ln>
          <a:effectLst/>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Arial" charset="0"/>
                <a:ea typeface="+mn-ea"/>
                <a:cs typeface="+mn-cs"/>
              </a:rPr>
              <a:t>324.5 m</a:t>
            </a:r>
            <a:endParaRPr kumimoji="0" lang="en-GB" sz="2400" b="0" i="0" u="none" strike="noStrike" kern="1200" cap="none" spc="0" normalizeH="0" baseline="0" noProof="0">
              <a:ln>
                <a:noFill/>
              </a:ln>
              <a:solidFill>
                <a:prstClr val="black"/>
              </a:solidFill>
              <a:effectLst/>
              <a:uLnTx/>
              <a:uFillTx/>
              <a:latin typeface="Arial" charset="0"/>
              <a:ea typeface="+mn-ea"/>
              <a:cs typeface="+mn-cs"/>
            </a:endParaRPr>
          </a:p>
        </p:txBody>
      </p:sp>
      <p:pic>
        <p:nvPicPr>
          <p:cNvPr id="137239" name="Picture 23" descr="eiffel tower"/>
          <p:cNvPicPr>
            <a:picLocks noChangeAspect="1" noChangeArrowheads="1"/>
          </p:cNvPicPr>
          <p:nvPr/>
        </p:nvPicPr>
        <p:blipFill>
          <a:blip r:embed="rId3" cstate="print"/>
          <a:srcRect/>
          <a:stretch>
            <a:fillRect/>
          </a:stretch>
        </p:blipFill>
        <p:spPr bwMode="auto">
          <a:xfrm>
            <a:off x="5940425" y="836613"/>
            <a:ext cx="1009650" cy="1427162"/>
          </a:xfrm>
          <a:prstGeom prst="rect">
            <a:avLst/>
          </a:prstGeom>
          <a:noFill/>
        </p:spPr>
      </p:pic>
      <p:sp>
        <p:nvSpPr>
          <p:cNvPr id="2" name="Rectangle 1">
            <a:hlinkClick r:id="rId4"/>
            <a:extLst>
              <a:ext uri="{FF2B5EF4-FFF2-40B4-BE49-F238E27FC236}">
                <a16:creationId xmlns:a16="http://schemas.microsoft.com/office/drawing/2014/main" id="{9ECCAB61-34F2-461D-AC17-3D8C32FB7E21}"/>
              </a:ext>
            </a:extLst>
          </p:cNvPr>
          <p:cNvSpPr/>
          <p:nvPr/>
        </p:nvSpPr>
        <p:spPr>
          <a:xfrm>
            <a:off x="8077200" y="104667"/>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4"/>
            <a:extLst>
              <a:ext uri="{FF2B5EF4-FFF2-40B4-BE49-F238E27FC236}">
                <a16:creationId xmlns:a16="http://schemas.microsoft.com/office/drawing/2014/main" id="{772B3FE2-5AB1-41C7-9507-8BD2117AA44E}"/>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2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72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72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72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72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72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32" grpId="0" animBg="1"/>
      <p:bldP spid="137233" grpId="0"/>
      <p:bldP spid="137234" grpId="0"/>
      <p:bldP spid="137235" grpId="0" animBg="1"/>
      <p:bldP spid="137236" grpId="0"/>
      <p:bldP spid="1372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79" name="Group 67"/>
          <p:cNvGraphicFramePr>
            <a:graphicFrameLocks noGrp="1"/>
          </p:cNvGraphicFramePr>
          <p:nvPr/>
        </p:nvGraphicFramePr>
        <p:xfrm>
          <a:off x="250825" y="2394168"/>
          <a:ext cx="8712200" cy="3627120"/>
        </p:xfrm>
        <a:graphic>
          <a:graphicData uri="http://schemas.openxmlformats.org/drawingml/2006/table">
            <a:tbl>
              <a:tblPr/>
              <a:tblGrid>
                <a:gridCol w="2160588">
                  <a:extLst>
                    <a:ext uri="{9D8B030D-6E8A-4147-A177-3AD203B41FA5}">
                      <a16:colId xmlns:a16="http://schemas.microsoft.com/office/drawing/2014/main" val="20000"/>
                    </a:ext>
                  </a:extLst>
                </a:gridCol>
                <a:gridCol w="2016125">
                  <a:extLst>
                    <a:ext uri="{9D8B030D-6E8A-4147-A177-3AD203B41FA5}">
                      <a16:colId xmlns:a16="http://schemas.microsoft.com/office/drawing/2014/main" val="20001"/>
                    </a:ext>
                  </a:extLst>
                </a:gridCol>
                <a:gridCol w="2232025">
                  <a:extLst>
                    <a:ext uri="{9D8B030D-6E8A-4147-A177-3AD203B41FA5}">
                      <a16:colId xmlns:a16="http://schemas.microsoft.com/office/drawing/2014/main" val="20002"/>
                    </a:ext>
                  </a:extLst>
                </a:gridCol>
                <a:gridCol w="2303462">
                  <a:extLst>
                    <a:ext uri="{9D8B030D-6E8A-4147-A177-3AD203B41FA5}">
                      <a16:colId xmlns:a16="http://schemas.microsoft.com/office/drawing/2014/main" val="20003"/>
                    </a:ext>
                  </a:extLst>
                </a:gridCol>
              </a:tblGrid>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Units</a:t>
                      </a: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Size</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Lower B.</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Upper B.</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metres</a:t>
                      </a: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21 m</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20.5 m</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21.5 m</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centimetres</a:t>
                      </a: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7 cm</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6.5 cm</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7.5 cm</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litres</a:t>
                      </a: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36 litres</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35.5 litres</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36.5 litres</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kilograms</a:t>
                      </a: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56 kg</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55.5 kg</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56.6 kg</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hours</a:t>
                      </a: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180 hours</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179.5 hours</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180.5 hours</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minutes</a:t>
                      </a: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53 minutes</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52.5 minutes</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rPr>
                        <a:t>53.5 minutes</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3380" name="Text Box 68"/>
          <p:cNvSpPr txBox="1">
            <a:spLocks noChangeArrowheads="1"/>
          </p:cNvSpPr>
          <p:nvPr/>
        </p:nvSpPr>
        <p:spPr bwMode="auto">
          <a:xfrm>
            <a:off x="395288" y="1119405"/>
            <a:ext cx="8353425" cy="1066800"/>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omic Sans MS" pitchFamily="66" charset="0"/>
                <a:ea typeface="+mn-ea"/>
                <a:cs typeface="+mn-cs"/>
              </a:rPr>
              <a:t>Here are some more examples of upper and lower bounds</a:t>
            </a:r>
            <a:endParaRPr kumimoji="0" lang="en-US" sz="32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6" name="9 Rectángulo"/>
          <p:cNvSpPr/>
          <p:nvPr/>
        </p:nvSpPr>
        <p:spPr>
          <a:xfrm>
            <a:off x="2771800" y="2991911"/>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7" name="10 Rectángulo"/>
          <p:cNvSpPr/>
          <p:nvPr/>
        </p:nvSpPr>
        <p:spPr>
          <a:xfrm>
            <a:off x="4932040" y="2991911"/>
            <a:ext cx="165618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8" name="11 Rectángulo"/>
          <p:cNvSpPr/>
          <p:nvPr/>
        </p:nvSpPr>
        <p:spPr>
          <a:xfrm>
            <a:off x="7144295" y="2991911"/>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9" name="12 Rectángulo"/>
          <p:cNvSpPr/>
          <p:nvPr/>
        </p:nvSpPr>
        <p:spPr>
          <a:xfrm>
            <a:off x="2768352" y="3518738"/>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0" name="9 Rectángulo"/>
          <p:cNvSpPr/>
          <p:nvPr/>
        </p:nvSpPr>
        <p:spPr>
          <a:xfrm>
            <a:off x="4968044" y="3477562"/>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1" name="10 Rectángulo"/>
          <p:cNvSpPr/>
          <p:nvPr/>
        </p:nvSpPr>
        <p:spPr>
          <a:xfrm>
            <a:off x="7108291" y="3477562"/>
            <a:ext cx="165618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2" name="11 Rectángulo"/>
          <p:cNvSpPr/>
          <p:nvPr/>
        </p:nvSpPr>
        <p:spPr>
          <a:xfrm>
            <a:off x="2624336" y="4063166"/>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3" name="12 Rectángulo"/>
          <p:cNvSpPr/>
          <p:nvPr/>
        </p:nvSpPr>
        <p:spPr>
          <a:xfrm>
            <a:off x="4716016" y="4027708"/>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4" name="12 Rectángulo"/>
          <p:cNvSpPr/>
          <p:nvPr/>
        </p:nvSpPr>
        <p:spPr>
          <a:xfrm>
            <a:off x="7020272" y="4027708"/>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 name="9 Rectángulo"/>
          <p:cNvSpPr/>
          <p:nvPr/>
        </p:nvSpPr>
        <p:spPr>
          <a:xfrm>
            <a:off x="2750903" y="4554215"/>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 name="10 Rectángulo"/>
          <p:cNvSpPr/>
          <p:nvPr/>
        </p:nvSpPr>
        <p:spPr>
          <a:xfrm>
            <a:off x="4911143" y="4554215"/>
            <a:ext cx="165618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 name="11 Rectángulo"/>
          <p:cNvSpPr/>
          <p:nvPr/>
        </p:nvSpPr>
        <p:spPr>
          <a:xfrm>
            <a:off x="7123398" y="4554215"/>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 name="12 Rectángulo"/>
          <p:cNvSpPr/>
          <p:nvPr/>
        </p:nvSpPr>
        <p:spPr>
          <a:xfrm>
            <a:off x="2628354" y="5081042"/>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9" name="9 Rectángulo"/>
          <p:cNvSpPr/>
          <p:nvPr/>
        </p:nvSpPr>
        <p:spPr>
          <a:xfrm>
            <a:off x="4651994" y="5070358"/>
            <a:ext cx="1900225"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 name="10 Rectángulo"/>
          <p:cNvSpPr/>
          <p:nvPr/>
        </p:nvSpPr>
        <p:spPr>
          <a:xfrm>
            <a:off x="6876256" y="5039866"/>
            <a:ext cx="1867322"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1" name="11 Rectángulo"/>
          <p:cNvSpPr/>
          <p:nvPr/>
        </p:nvSpPr>
        <p:spPr>
          <a:xfrm>
            <a:off x="2483769" y="5596894"/>
            <a:ext cx="18318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2" name="12 Rectángulo"/>
          <p:cNvSpPr/>
          <p:nvPr/>
        </p:nvSpPr>
        <p:spPr>
          <a:xfrm>
            <a:off x="4514280" y="5590012"/>
            <a:ext cx="2048597"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3" name="12 Rectángulo"/>
          <p:cNvSpPr/>
          <p:nvPr/>
        </p:nvSpPr>
        <p:spPr>
          <a:xfrm>
            <a:off x="6732240" y="5590012"/>
            <a:ext cx="2158777"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4" name="Rectangle 4"/>
          <p:cNvSpPr txBox="1">
            <a:spLocks noChangeArrowheads="1"/>
          </p:cNvSpPr>
          <p:nvPr/>
        </p:nvSpPr>
        <p:spPr>
          <a:xfrm>
            <a:off x="179512" y="9228"/>
            <a:ext cx="7772400" cy="609600"/>
          </a:xfrm>
          <a:prstGeom prst="rect">
            <a:avLst/>
          </a:prstGeom>
          <a:noFill/>
          <a:ln/>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a:ln>
                  <a:noFill/>
                </a:ln>
                <a:solidFill>
                  <a:srgbClr val="5B0091"/>
                </a:solidFill>
                <a:effectLst/>
                <a:uLnTx/>
                <a:uFillTx/>
                <a:latin typeface="Comic Sans MS"/>
                <a:ea typeface="+mj-ea"/>
                <a:cs typeface="+mj-cs"/>
              </a:rPr>
              <a:t>Upper and lower bounds for continuous data</a:t>
            </a:r>
            <a:endParaRPr kumimoji="0" lang="en-GB" sz="2800" b="0" i="0" u="none" strike="noStrike" kern="1200" cap="none" spc="0" normalizeH="0" baseline="0" noProof="0" dirty="0">
              <a:ln>
                <a:noFill/>
              </a:ln>
              <a:solidFill>
                <a:srgbClr val="04617B"/>
              </a:solidFill>
              <a:effectLst/>
              <a:uLnTx/>
              <a:uFillTx/>
              <a:latin typeface="Comic Sans MS"/>
              <a:ea typeface="+mj-ea"/>
              <a:cs typeface="+mj-cs"/>
            </a:endParaRPr>
          </a:p>
        </p:txBody>
      </p:sp>
      <p:sp>
        <p:nvSpPr>
          <p:cNvPr id="2" name="Rectangle 1">
            <a:hlinkClick r:id="rId2"/>
            <a:extLst>
              <a:ext uri="{FF2B5EF4-FFF2-40B4-BE49-F238E27FC236}">
                <a16:creationId xmlns:a16="http://schemas.microsoft.com/office/drawing/2014/main" id="{F1618C41-C563-4CEB-B5F6-B9B1A3570200}"/>
              </a:ext>
            </a:extLst>
          </p:cNvPr>
          <p:cNvSpPr/>
          <p:nvPr/>
        </p:nvSpPr>
        <p:spPr>
          <a:xfrm>
            <a:off x="8077200" y="104667"/>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2"/>
            <a:extLst>
              <a:ext uri="{FF2B5EF4-FFF2-40B4-BE49-F238E27FC236}">
                <a16:creationId xmlns:a16="http://schemas.microsoft.com/office/drawing/2014/main" id="{57281FB2-941F-4E3A-8A40-033FC9BA6CCA}"/>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ChangeArrowheads="1"/>
          </p:cNvSpPr>
          <p:nvPr/>
        </p:nvSpPr>
        <p:spPr bwMode="auto">
          <a:xfrm>
            <a:off x="4716016" y="1602154"/>
            <a:ext cx="2953072" cy="1178774"/>
          </a:xfrm>
          <a:prstGeom prst="rect">
            <a:avLst/>
          </a:prstGeom>
          <a:noFill/>
          <a:ln w="38100">
            <a:solidFill>
              <a:schemeClr val="tx1"/>
            </a:solidFill>
            <a:miter lim="800000"/>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4341" name="Text Box 5"/>
          <p:cNvSpPr txBox="1">
            <a:spLocks noChangeArrowheads="1"/>
          </p:cNvSpPr>
          <p:nvPr/>
        </p:nvSpPr>
        <p:spPr bwMode="auto">
          <a:xfrm>
            <a:off x="5580384" y="1181991"/>
            <a:ext cx="1871663" cy="46166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10 cm</a:t>
            </a:r>
            <a:endParaRPr kumimoji="0" lang="en-US" sz="24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4342" name="Text Box 6"/>
          <p:cNvSpPr txBox="1">
            <a:spLocks noChangeArrowheads="1"/>
          </p:cNvSpPr>
          <p:nvPr/>
        </p:nvSpPr>
        <p:spPr bwMode="auto">
          <a:xfrm>
            <a:off x="7701606" y="1901822"/>
            <a:ext cx="1150937" cy="46166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4 cm</a:t>
            </a:r>
            <a:endParaRPr kumimoji="0" lang="en-US" sz="24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graphicFrame>
        <p:nvGraphicFramePr>
          <p:cNvPr id="14406" name="Group 70"/>
          <p:cNvGraphicFramePr>
            <a:graphicFrameLocks noGrp="1"/>
          </p:cNvGraphicFramePr>
          <p:nvPr>
            <p:extLst>
              <p:ext uri="{D42A27DB-BD31-4B8C-83A1-F6EECF244321}">
                <p14:modId xmlns:p14="http://schemas.microsoft.com/office/powerpoint/2010/main" val="984560750"/>
              </p:ext>
            </p:extLst>
          </p:nvPr>
        </p:nvGraphicFramePr>
        <p:xfrm>
          <a:off x="1259632" y="2996952"/>
          <a:ext cx="6551613" cy="1371600"/>
        </p:xfrm>
        <a:graphic>
          <a:graphicData uri="http://schemas.openxmlformats.org/drawingml/2006/table">
            <a:tbl>
              <a:tblPr/>
              <a:tblGrid>
                <a:gridCol w="2016125">
                  <a:extLst>
                    <a:ext uri="{9D8B030D-6E8A-4147-A177-3AD203B41FA5}">
                      <a16:colId xmlns:a16="http://schemas.microsoft.com/office/drawing/2014/main" val="20000"/>
                    </a:ext>
                  </a:extLst>
                </a:gridCol>
                <a:gridCol w="2232025">
                  <a:extLst>
                    <a:ext uri="{9D8B030D-6E8A-4147-A177-3AD203B41FA5}">
                      <a16:colId xmlns:a16="http://schemas.microsoft.com/office/drawing/2014/main" val="20001"/>
                    </a:ext>
                  </a:extLst>
                </a:gridCol>
                <a:gridCol w="2303463">
                  <a:extLst>
                    <a:ext uri="{9D8B030D-6E8A-4147-A177-3AD203B41FA5}">
                      <a16:colId xmlns:a16="http://schemas.microsoft.com/office/drawing/2014/main" val="20002"/>
                    </a:ext>
                  </a:extLst>
                </a:gridCol>
              </a:tblGrid>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Size</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a:ln>
                            <a:noFill/>
                          </a:ln>
                          <a:solidFill>
                            <a:srgbClr val="0066CC"/>
                          </a:solidFill>
                          <a:effectLst/>
                          <a:latin typeface="Comic Sans MS" pitchFamily="66" charset="0"/>
                        </a:rPr>
                        <a:t>Lower B.</a:t>
                      </a:r>
                      <a:endParaRPr kumimoji="0" lang="en-US" sz="2400" b="0" i="0" u="none" strike="noStrike" cap="none" normalizeH="0" baseline="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a:ln>
                            <a:noFill/>
                          </a:ln>
                          <a:solidFill>
                            <a:srgbClr val="0066CC"/>
                          </a:solidFill>
                          <a:effectLst/>
                          <a:latin typeface="Comic Sans MS" pitchFamily="66" charset="0"/>
                        </a:rPr>
                        <a:t>Upper B.</a:t>
                      </a:r>
                      <a:endParaRPr kumimoji="0" lang="en-US" sz="2400" b="0" i="0" u="none" strike="noStrike" cap="none" normalizeH="0" baseline="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10 cm</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FF0000"/>
                          </a:solidFill>
                          <a:effectLst/>
                          <a:latin typeface="Comic Sans MS" pitchFamily="66" charset="0"/>
                        </a:rPr>
                        <a:t>9.5 cm</a:t>
                      </a:r>
                      <a:endParaRPr kumimoji="0" lang="en-US" sz="2400" b="0" i="0" u="none" strike="noStrike" cap="none" normalizeH="0" baseline="0" dirty="0">
                        <a:ln>
                          <a:noFill/>
                        </a:ln>
                        <a:solidFill>
                          <a:srgbClr val="FF00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FF00"/>
                          </a:solidFill>
                          <a:effectLst/>
                          <a:latin typeface="Comic Sans MS" pitchFamily="66" charset="0"/>
                        </a:rPr>
                        <a:t>10.5 cm</a:t>
                      </a:r>
                      <a:endParaRPr kumimoji="0" lang="en-US" sz="2400" b="0" i="0" u="none" strike="noStrike" cap="none" normalizeH="0" baseline="0" dirty="0">
                        <a:ln>
                          <a:noFill/>
                        </a:ln>
                        <a:solidFill>
                          <a:srgbClr val="00FF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4 cm</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FF0000"/>
                          </a:solidFill>
                          <a:effectLst/>
                          <a:latin typeface="Comic Sans MS" pitchFamily="66" charset="0"/>
                        </a:rPr>
                        <a:t>3.5 cm</a:t>
                      </a:r>
                      <a:endParaRPr kumimoji="0" lang="en-US" sz="2400" b="0" i="0" u="none" strike="noStrike" cap="none" normalizeH="0" baseline="0" dirty="0">
                        <a:ln>
                          <a:noFill/>
                        </a:ln>
                        <a:solidFill>
                          <a:srgbClr val="FF00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FF00"/>
                          </a:solidFill>
                          <a:effectLst/>
                          <a:latin typeface="Comic Sans MS" pitchFamily="66" charset="0"/>
                        </a:rPr>
                        <a:t>4.5 cm</a:t>
                      </a:r>
                      <a:endParaRPr kumimoji="0" lang="en-US" sz="2400" b="0" i="0" u="none" strike="noStrike" cap="none" normalizeH="0" baseline="0" dirty="0">
                        <a:ln>
                          <a:noFill/>
                        </a:ln>
                        <a:solidFill>
                          <a:srgbClr val="00FF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4387" name="Text Box 51"/>
          <p:cNvSpPr txBox="1">
            <a:spLocks noChangeArrowheads="1"/>
          </p:cNvSpPr>
          <p:nvPr/>
        </p:nvSpPr>
        <p:spPr bwMode="auto">
          <a:xfrm>
            <a:off x="70991" y="1601796"/>
            <a:ext cx="4427984" cy="95410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omic Sans MS" pitchFamily="66" charset="0"/>
                <a:ea typeface="+mn-ea"/>
                <a:cs typeface="+mn-cs"/>
              </a:rPr>
              <a:t>What are the boundary values for its perimeter?</a:t>
            </a:r>
            <a:endParaRPr kumimoji="0" 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4388" name="Text Box 52"/>
          <p:cNvSpPr txBox="1">
            <a:spLocks noChangeArrowheads="1"/>
          </p:cNvSpPr>
          <p:nvPr/>
        </p:nvSpPr>
        <p:spPr bwMode="auto">
          <a:xfrm>
            <a:off x="0" y="4648200"/>
            <a:ext cx="9143999" cy="1015663"/>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srgbClr val="0066CC"/>
                </a:solidFill>
                <a:effectLst/>
                <a:uLnTx/>
                <a:uFillTx/>
                <a:latin typeface="Comic Sans MS" pitchFamily="66" charset="0"/>
                <a:ea typeface="+mn-ea"/>
                <a:cs typeface="+mn-cs"/>
              </a:rPr>
              <a:t>Lower Boundary of the Perimeter </a:t>
            </a:r>
            <a:r>
              <a:rPr kumimoji="0" lang="en-GB" sz="24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a:t>
            </a:r>
            <a:r>
              <a:rPr kumimoji="0" lang="en-GB" sz="2400" b="0" i="0" u="none" strike="noStrike" kern="1200" cap="none" spc="0" normalizeH="0" baseline="0" noProof="0" dirty="0">
                <a:ln>
                  <a:noFill/>
                </a:ln>
                <a:solidFill>
                  <a:srgbClr val="0066CC"/>
                </a:solidFill>
                <a:effectLst/>
                <a:uLnTx/>
                <a:uFillTx/>
                <a:latin typeface="Comic Sans MS" pitchFamily="66" charset="0"/>
                <a:ea typeface="+mn-ea"/>
                <a:cs typeface="+mn-cs"/>
              </a:rPr>
              <a:t> 2 x </a:t>
            </a:r>
            <a:r>
              <a:rPr kumimoji="0" lang="en-GB" sz="2400" b="0" i="0" u="none" strike="noStrike" kern="1200" cap="none" spc="0" normalizeH="0" baseline="0" noProof="0" dirty="0">
                <a:ln>
                  <a:noFill/>
                </a:ln>
                <a:solidFill>
                  <a:srgbClr val="FF0000"/>
                </a:solidFill>
                <a:effectLst/>
                <a:uLnTx/>
                <a:uFillTx/>
                <a:latin typeface="Comic Sans MS" pitchFamily="66" charset="0"/>
                <a:ea typeface="+mn-ea"/>
                <a:cs typeface="+mn-cs"/>
              </a:rPr>
              <a:t>9.5</a:t>
            </a:r>
            <a:r>
              <a:rPr kumimoji="0" lang="en-GB" sz="2400" b="0" i="0" u="none" strike="noStrike" kern="1200" cap="none" spc="0" normalizeH="0" baseline="0" noProof="0" dirty="0">
                <a:ln>
                  <a:noFill/>
                </a:ln>
                <a:solidFill>
                  <a:srgbClr val="0066CC"/>
                </a:solidFill>
                <a:effectLst/>
                <a:uLnTx/>
                <a:uFillTx/>
                <a:latin typeface="Comic Sans MS" pitchFamily="66" charset="0"/>
                <a:ea typeface="+mn-ea"/>
                <a:cs typeface="+mn-cs"/>
              </a:rPr>
              <a:t> + 2 x </a:t>
            </a:r>
            <a:r>
              <a:rPr kumimoji="0" lang="en-GB" sz="2400" b="0" i="0" u="none" strike="noStrike" kern="1200" cap="none" spc="0" normalizeH="0" baseline="0" noProof="0" dirty="0">
                <a:ln>
                  <a:noFill/>
                </a:ln>
                <a:solidFill>
                  <a:srgbClr val="FF0000"/>
                </a:solidFill>
                <a:effectLst/>
                <a:uLnTx/>
                <a:uFillTx/>
                <a:latin typeface="Comic Sans MS" pitchFamily="66" charset="0"/>
                <a:ea typeface="+mn-ea"/>
                <a:cs typeface="+mn-cs"/>
              </a:rPr>
              <a:t>3.5</a:t>
            </a:r>
            <a:r>
              <a:rPr kumimoji="0" lang="en-GB" sz="2400" b="0" i="0" u="none" strike="noStrike" kern="1200" cap="none" spc="0" normalizeH="0" baseline="0" noProof="0" dirty="0">
                <a:ln>
                  <a:noFill/>
                </a:ln>
                <a:solidFill>
                  <a:srgbClr val="0066CC"/>
                </a:solidFill>
                <a:effectLst/>
                <a:uLnTx/>
                <a:uFillTx/>
                <a:latin typeface="Comic Sans MS" pitchFamily="66" charset="0"/>
                <a:ea typeface="+mn-ea"/>
                <a:cs typeface="+mn-cs"/>
              </a:rPr>
              <a:t> </a:t>
            </a:r>
            <a:r>
              <a:rPr kumimoji="0" lang="en-GB" sz="24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 26 cm</a:t>
            </a:r>
            <a:endParaRPr kumimoji="0" lang="en-GB" sz="2400" b="0" i="0" u="none" strike="noStrike" kern="1200" cap="none" spc="0" normalizeH="0" baseline="30000" noProof="0" dirty="0">
              <a:ln>
                <a:noFill/>
              </a:ln>
              <a:solidFill>
                <a:srgbClr val="0066CC"/>
              </a:solidFill>
              <a:effectLst/>
              <a:uLnTx/>
              <a:uFillTx/>
              <a:latin typeface="Comic Sans MS" pitchFamily="66" charset="0"/>
              <a:ea typeface="+mn-ea"/>
              <a:cs typeface="+mn-cs"/>
              <a:sym typeface="Wingdings" pitchFamily="2" charset="2"/>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Upper Boundary of the Perimeter  </a:t>
            </a:r>
            <a:r>
              <a:rPr kumimoji="0" lang="en-GB" sz="2400" b="0" i="0" u="none" strike="noStrike" kern="1200" cap="none" spc="0" normalizeH="0" baseline="0" noProof="0" dirty="0">
                <a:ln>
                  <a:noFill/>
                </a:ln>
                <a:solidFill>
                  <a:srgbClr val="0066CC"/>
                </a:solidFill>
                <a:effectLst/>
                <a:uLnTx/>
                <a:uFillTx/>
                <a:latin typeface="Comic Sans MS" pitchFamily="66" charset="0"/>
                <a:ea typeface="+mn-ea"/>
                <a:cs typeface="+mn-cs"/>
              </a:rPr>
              <a:t>2 x </a:t>
            </a:r>
            <a:r>
              <a:rPr kumimoji="0" lang="en-GB" sz="2400" b="0" i="0" u="none" strike="noStrike" kern="1200" cap="none" spc="0" normalizeH="0" baseline="0" noProof="0" dirty="0">
                <a:ln>
                  <a:noFill/>
                </a:ln>
                <a:solidFill>
                  <a:srgbClr val="00FF00"/>
                </a:solidFill>
                <a:effectLst/>
                <a:uLnTx/>
                <a:uFillTx/>
                <a:latin typeface="Comic Sans MS" pitchFamily="66" charset="0"/>
                <a:ea typeface="+mn-ea"/>
                <a:cs typeface="+mn-cs"/>
                <a:sym typeface="Wingdings" pitchFamily="2" charset="2"/>
              </a:rPr>
              <a:t>10.5</a:t>
            </a:r>
            <a:r>
              <a:rPr kumimoji="0" lang="en-GB" sz="24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 + </a:t>
            </a:r>
            <a:r>
              <a:rPr kumimoji="0" lang="en-GB" sz="2400" b="0" i="0" u="none" strike="noStrike" kern="1200" cap="none" spc="0" normalizeH="0" baseline="0" noProof="0" dirty="0">
                <a:ln>
                  <a:noFill/>
                </a:ln>
                <a:solidFill>
                  <a:srgbClr val="0066CC"/>
                </a:solidFill>
                <a:effectLst/>
                <a:uLnTx/>
                <a:uFillTx/>
                <a:latin typeface="Comic Sans MS" pitchFamily="66" charset="0"/>
                <a:ea typeface="+mn-ea"/>
                <a:cs typeface="+mn-cs"/>
              </a:rPr>
              <a:t>2 x </a:t>
            </a:r>
            <a:r>
              <a:rPr kumimoji="0" lang="en-GB" sz="2400" b="0" i="0" u="none" strike="noStrike" kern="1200" cap="none" spc="0" normalizeH="0" baseline="0" noProof="0" dirty="0">
                <a:ln>
                  <a:noFill/>
                </a:ln>
                <a:solidFill>
                  <a:srgbClr val="00FF00"/>
                </a:solidFill>
                <a:effectLst/>
                <a:uLnTx/>
                <a:uFillTx/>
                <a:latin typeface="Comic Sans MS" pitchFamily="66" charset="0"/>
                <a:ea typeface="+mn-ea"/>
                <a:cs typeface="+mn-cs"/>
                <a:sym typeface="Wingdings" pitchFamily="2" charset="2"/>
              </a:rPr>
              <a:t>4.5</a:t>
            </a:r>
            <a:r>
              <a:rPr kumimoji="0" lang="en-GB" sz="24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 = 30 cm</a:t>
            </a:r>
            <a:endParaRPr kumimoji="0" lang="en-US" sz="24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endParaRPr>
          </a:p>
        </p:txBody>
      </p:sp>
      <p:sp>
        <p:nvSpPr>
          <p:cNvPr id="8" name="Text Box 51"/>
          <p:cNvSpPr txBox="1">
            <a:spLocks noChangeArrowheads="1"/>
          </p:cNvSpPr>
          <p:nvPr/>
        </p:nvSpPr>
        <p:spPr bwMode="auto">
          <a:xfrm>
            <a:off x="70991" y="636705"/>
            <a:ext cx="9144000" cy="95410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omic Sans MS" pitchFamily="66" charset="0"/>
                <a:ea typeface="+mn-ea"/>
                <a:cs typeface="+mn-cs"/>
              </a:rPr>
              <a:t>A rectangular block of wood was measured as 10 cm by 4 cm</a:t>
            </a:r>
            <a:endParaRPr kumimoji="0" 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9" name="Text Box 51"/>
          <p:cNvSpPr txBox="1">
            <a:spLocks noChangeArrowheads="1"/>
          </p:cNvSpPr>
          <p:nvPr/>
        </p:nvSpPr>
        <p:spPr bwMode="auto">
          <a:xfrm>
            <a:off x="0" y="5800328"/>
            <a:ext cx="9144000" cy="461665"/>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The perimeter is between 26 cm and 30 cm, which is 28 </a:t>
            </a: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sym typeface="Symbol"/>
              </a:rPr>
              <a:t> 2cm</a:t>
            </a:r>
            <a:endParaRPr kumimoji="0" lang="en-US" sz="24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0" name="9 Rectángulo"/>
          <p:cNvSpPr/>
          <p:nvPr/>
        </p:nvSpPr>
        <p:spPr>
          <a:xfrm>
            <a:off x="3421361" y="3522298"/>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1" name="10 Rectángulo"/>
          <p:cNvSpPr/>
          <p:nvPr/>
        </p:nvSpPr>
        <p:spPr>
          <a:xfrm>
            <a:off x="5758644" y="3522298"/>
            <a:ext cx="165618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2" name="11 Rectángulo"/>
          <p:cNvSpPr/>
          <p:nvPr/>
        </p:nvSpPr>
        <p:spPr>
          <a:xfrm>
            <a:off x="3581400" y="3971926"/>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3" name="12 Rectángulo"/>
          <p:cNvSpPr/>
          <p:nvPr/>
        </p:nvSpPr>
        <p:spPr>
          <a:xfrm>
            <a:off x="5724127" y="3975281"/>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 name="Rectangle 4"/>
          <p:cNvSpPr txBox="1">
            <a:spLocks noChangeArrowheads="1"/>
          </p:cNvSpPr>
          <p:nvPr/>
        </p:nvSpPr>
        <p:spPr>
          <a:xfrm>
            <a:off x="92918" y="-18588"/>
            <a:ext cx="7772400" cy="609600"/>
          </a:xfrm>
          <a:prstGeom prst="rect">
            <a:avLst/>
          </a:prstGeom>
          <a:noFill/>
          <a:ln/>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rgbClr val="5B0091"/>
                </a:solidFill>
                <a:effectLst/>
                <a:uLnTx/>
                <a:uFillTx/>
                <a:latin typeface="Comic Sans MS"/>
                <a:ea typeface="+mj-ea"/>
                <a:cs typeface="+mj-cs"/>
              </a:rPr>
              <a:t>Upper and lower bounds for calculations</a:t>
            </a:r>
            <a:endParaRPr kumimoji="0" lang="en-GB" sz="2800" b="0" i="0" u="none" strike="noStrike" kern="1200" cap="none" spc="0" normalizeH="0" baseline="0" noProof="0" dirty="0">
              <a:ln>
                <a:noFill/>
              </a:ln>
              <a:solidFill>
                <a:srgbClr val="04617B"/>
              </a:solidFill>
              <a:effectLst/>
              <a:uLnTx/>
              <a:uFillTx/>
              <a:latin typeface="Comic Sans MS"/>
              <a:ea typeface="+mj-ea"/>
              <a:cs typeface="+mj-cs"/>
            </a:endParaRPr>
          </a:p>
        </p:txBody>
      </p:sp>
      <p:sp>
        <p:nvSpPr>
          <p:cNvPr id="2" name="Rectangle 1">
            <a:hlinkClick r:id="rId2"/>
            <a:extLst>
              <a:ext uri="{FF2B5EF4-FFF2-40B4-BE49-F238E27FC236}">
                <a16:creationId xmlns:a16="http://schemas.microsoft.com/office/drawing/2014/main" id="{6EDFE3A6-18D5-4FA2-A160-A477D312463A}"/>
              </a:ext>
            </a:extLst>
          </p:cNvPr>
          <p:cNvSpPr/>
          <p:nvPr/>
        </p:nvSpPr>
        <p:spPr>
          <a:xfrm>
            <a:off x="8077200" y="104667"/>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2"/>
            <a:extLst>
              <a:ext uri="{FF2B5EF4-FFF2-40B4-BE49-F238E27FC236}">
                <a16:creationId xmlns:a16="http://schemas.microsoft.com/office/drawing/2014/main" id="{CBAF6875-7894-4E96-8D4F-11F826878452}"/>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406"/>
                                        </p:tgtEl>
                                        <p:attrNameLst>
                                          <p:attrName>style.visibility</p:attrName>
                                        </p:attrNameLst>
                                      </p:cBhvr>
                                      <p:to>
                                        <p:strVal val="visible"/>
                                      </p:to>
                                    </p:set>
                                    <p:animEffect transition="in" filter="dissolve">
                                      <p:cBhvr>
                                        <p:cTn id="7" dur="500"/>
                                        <p:tgtEl>
                                          <p:spTgt spid="1440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14388">
                                            <p:txEl>
                                              <p:pRg st="0" end="0"/>
                                            </p:txEl>
                                          </p:spTgt>
                                        </p:tgtEl>
                                        <p:attrNameLst>
                                          <p:attrName>style.visibility</p:attrName>
                                        </p:attrNameLst>
                                      </p:cBhvr>
                                      <p:to>
                                        <p:strVal val="visible"/>
                                      </p:to>
                                    </p:set>
                                    <p:animEffect transition="in" filter="dissolve">
                                      <p:cBhvr>
                                        <p:cTn id="28" dur="500"/>
                                        <p:tgtEl>
                                          <p:spTgt spid="14388">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14388">
                                            <p:txEl>
                                              <p:pRg st="1" end="1"/>
                                            </p:txEl>
                                          </p:spTgt>
                                        </p:tgtEl>
                                        <p:attrNameLst>
                                          <p:attrName>style.visibility</p:attrName>
                                        </p:attrNameLst>
                                      </p:cBhvr>
                                      <p:to>
                                        <p:strVal val="visible"/>
                                      </p:to>
                                    </p:set>
                                    <p:animEffect transition="in" filter="dissolve">
                                      <p:cBhvr>
                                        <p:cTn id="33" dur="500"/>
                                        <p:tgtEl>
                                          <p:spTgt spid="14388">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animBg="1"/>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406" name="Group 70"/>
          <p:cNvGraphicFramePr>
            <a:graphicFrameLocks noGrp="1"/>
          </p:cNvGraphicFramePr>
          <p:nvPr>
            <p:extLst>
              <p:ext uri="{D42A27DB-BD31-4B8C-83A1-F6EECF244321}">
                <p14:modId xmlns:p14="http://schemas.microsoft.com/office/powerpoint/2010/main" val="1414783985"/>
              </p:ext>
            </p:extLst>
          </p:nvPr>
        </p:nvGraphicFramePr>
        <p:xfrm>
          <a:off x="1368993" y="2636912"/>
          <a:ext cx="6551613" cy="1371600"/>
        </p:xfrm>
        <a:graphic>
          <a:graphicData uri="http://schemas.openxmlformats.org/drawingml/2006/table">
            <a:tbl>
              <a:tblPr/>
              <a:tblGrid>
                <a:gridCol w="2016125">
                  <a:extLst>
                    <a:ext uri="{9D8B030D-6E8A-4147-A177-3AD203B41FA5}">
                      <a16:colId xmlns:a16="http://schemas.microsoft.com/office/drawing/2014/main" val="20000"/>
                    </a:ext>
                  </a:extLst>
                </a:gridCol>
                <a:gridCol w="2232025">
                  <a:extLst>
                    <a:ext uri="{9D8B030D-6E8A-4147-A177-3AD203B41FA5}">
                      <a16:colId xmlns:a16="http://schemas.microsoft.com/office/drawing/2014/main" val="20001"/>
                    </a:ext>
                  </a:extLst>
                </a:gridCol>
                <a:gridCol w="2303463">
                  <a:extLst>
                    <a:ext uri="{9D8B030D-6E8A-4147-A177-3AD203B41FA5}">
                      <a16:colId xmlns:a16="http://schemas.microsoft.com/office/drawing/2014/main" val="20002"/>
                    </a:ext>
                  </a:extLst>
                </a:gridCol>
              </a:tblGrid>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Size</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Lower B.</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Upper B.</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10 cm</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FF0000"/>
                          </a:solidFill>
                          <a:effectLst/>
                          <a:latin typeface="Comic Sans MS" pitchFamily="66" charset="0"/>
                        </a:rPr>
                        <a:t>9.5 cm</a:t>
                      </a:r>
                      <a:endParaRPr kumimoji="0" lang="en-US" sz="2400" b="0" i="0" u="none" strike="noStrike" cap="none" normalizeH="0" baseline="0" dirty="0">
                        <a:ln>
                          <a:noFill/>
                        </a:ln>
                        <a:solidFill>
                          <a:srgbClr val="FF00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FF00"/>
                          </a:solidFill>
                          <a:effectLst/>
                          <a:latin typeface="Comic Sans MS" pitchFamily="66" charset="0"/>
                        </a:rPr>
                        <a:t>10.5 cm</a:t>
                      </a:r>
                      <a:endParaRPr kumimoji="0" lang="en-US" sz="2400" b="0" i="0" u="none" strike="noStrike" cap="none" normalizeH="0" baseline="0" dirty="0">
                        <a:ln>
                          <a:noFill/>
                        </a:ln>
                        <a:solidFill>
                          <a:srgbClr val="00FF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4 cm</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FF0000"/>
                          </a:solidFill>
                          <a:effectLst/>
                          <a:latin typeface="Comic Sans MS" pitchFamily="66" charset="0"/>
                        </a:rPr>
                        <a:t>3.5 cm</a:t>
                      </a:r>
                      <a:endParaRPr kumimoji="0" lang="en-US" sz="2400" b="0" i="0" u="none" strike="noStrike" cap="none" normalizeH="0" baseline="0" dirty="0">
                        <a:ln>
                          <a:noFill/>
                        </a:ln>
                        <a:solidFill>
                          <a:srgbClr val="FF00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FF00"/>
                          </a:solidFill>
                          <a:effectLst/>
                          <a:latin typeface="Comic Sans MS" pitchFamily="66" charset="0"/>
                        </a:rPr>
                        <a:t>4.5 cm</a:t>
                      </a:r>
                      <a:endParaRPr kumimoji="0" lang="en-US" sz="2400" b="0" i="0" u="none" strike="noStrike" cap="none" normalizeH="0" baseline="0" dirty="0">
                        <a:ln>
                          <a:noFill/>
                        </a:ln>
                        <a:solidFill>
                          <a:srgbClr val="00FF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4388" name="Text Box 52"/>
          <p:cNvSpPr txBox="1">
            <a:spLocks noChangeArrowheads="1"/>
          </p:cNvSpPr>
          <p:nvPr/>
        </p:nvSpPr>
        <p:spPr bwMode="auto">
          <a:xfrm>
            <a:off x="250825" y="4191000"/>
            <a:ext cx="8642350" cy="846386"/>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rPr>
              <a:t>Lower Bound Area </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rPr>
              <a:t> </a:t>
            </a:r>
            <a:r>
              <a:rPr kumimoji="0" lang="en-GB" sz="2200" b="0" i="0" u="none" strike="noStrike" kern="1200" cap="none" spc="0" normalizeH="0" baseline="0" noProof="0" dirty="0">
                <a:ln>
                  <a:noFill/>
                </a:ln>
                <a:solidFill>
                  <a:srgbClr val="FF0000"/>
                </a:solidFill>
                <a:effectLst/>
                <a:uLnTx/>
                <a:uFillTx/>
                <a:latin typeface="Comic Sans MS" pitchFamily="66" charset="0"/>
                <a:ea typeface="+mn-ea"/>
                <a:cs typeface="+mn-cs"/>
              </a:rPr>
              <a:t>9.5</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rPr>
              <a:t> x </a:t>
            </a:r>
            <a:r>
              <a:rPr kumimoji="0" lang="en-GB" sz="2200" b="0" i="0" u="none" strike="noStrike" kern="1200" cap="none" spc="0" normalizeH="0" baseline="0" noProof="0" dirty="0">
                <a:ln>
                  <a:noFill/>
                </a:ln>
                <a:solidFill>
                  <a:srgbClr val="FF0000"/>
                </a:solidFill>
                <a:effectLst/>
                <a:uLnTx/>
                <a:uFillTx/>
                <a:latin typeface="Comic Sans MS" pitchFamily="66" charset="0"/>
                <a:ea typeface="+mn-ea"/>
                <a:cs typeface="+mn-cs"/>
              </a:rPr>
              <a:t>3.5</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rPr>
              <a:t> </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 33.25 cm</a:t>
            </a:r>
            <a:r>
              <a:rPr kumimoji="0" lang="en-GB" sz="2200" b="0" i="0" u="none" strike="noStrike" kern="1200" cap="none" spc="0" normalizeH="0" baseline="30000" noProof="0" dirty="0">
                <a:ln>
                  <a:noFill/>
                </a:ln>
                <a:solidFill>
                  <a:srgbClr val="0066CC"/>
                </a:solidFill>
                <a:effectLst/>
                <a:uLnTx/>
                <a:uFillTx/>
                <a:latin typeface="Comic Sans MS" pitchFamily="66" charset="0"/>
                <a:ea typeface="+mn-ea"/>
                <a:cs typeface="+mn-cs"/>
                <a:sym typeface="Wingdings" pitchFamily="2" charset="2"/>
              </a:rPr>
              <a:t>2</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Upper Bound Area  </a:t>
            </a:r>
            <a:r>
              <a:rPr kumimoji="0" lang="en-GB" sz="2200" b="0" i="0" u="none" strike="noStrike" kern="1200" cap="none" spc="0" normalizeH="0" baseline="0" noProof="0" dirty="0">
                <a:ln>
                  <a:noFill/>
                </a:ln>
                <a:solidFill>
                  <a:srgbClr val="00FF00"/>
                </a:solidFill>
                <a:effectLst/>
                <a:uLnTx/>
                <a:uFillTx/>
                <a:latin typeface="Comic Sans MS" pitchFamily="66" charset="0"/>
                <a:ea typeface="+mn-ea"/>
                <a:cs typeface="+mn-cs"/>
                <a:sym typeface="Wingdings" pitchFamily="2" charset="2"/>
              </a:rPr>
              <a:t>10.5</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 x </a:t>
            </a:r>
            <a:r>
              <a:rPr kumimoji="0" lang="en-GB" sz="2200" b="0" i="0" u="none" strike="noStrike" kern="1200" cap="none" spc="0" normalizeH="0" baseline="0" noProof="0" dirty="0">
                <a:ln>
                  <a:noFill/>
                </a:ln>
                <a:solidFill>
                  <a:srgbClr val="00FF00"/>
                </a:solidFill>
                <a:effectLst/>
                <a:uLnTx/>
                <a:uFillTx/>
                <a:latin typeface="Comic Sans MS" pitchFamily="66" charset="0"/>
                <a:ea typeface="+mn-ea"/>
                <a:cs typeface="+mn-cs"/>
                <a:sym typeface="Wingdings" pitchFamily="2" charset="2"/>
              </a:rPr>
              <a:t>4.5</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 = 47.25 cm</a:t>
            </a:r>
            <a:r>
              <a:rPr kumimoji="0" lang="en-GB" sz="2200" b="0" i="0" u="none" strike="noStrike" kern="1200" cap="none" spc="0" normalizeH="0" baseline="30000" noProof="0" dirty="0">
                <a:ln>
                  <a:noFill/>
                </a:ln>
                <a:solidFill>
                  <a:srgbClr val="0066CC"/>
                </a:solidFill>
                <a:effectLst/>
                <a:uLnTx/>
                <a:uFillTx/>
                <a:latin typeface="Comic Sans MS" pitchFamily="66" charset="0"/>
                <a:ea typeface="+mn-ea"/>
                <a:cs typeface="+mn-cs"/>
                <a:sym typeface="Wingdings" pitchFamily="2" charset="2"/>
              </a:rPr>
              <a:t>2</a:t>
            </a:r>
            <a:endParaRPr kumimoji="0" lang="en-US"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endParaRPr>
          </a:p>
        </p:txBody>
      </p:sp>
      <p:sp>
        <p:nvSpPr>
          <p:cNvPr id="9" name="Text Box 51"/>
          <p:cNvSpPr txBox="1">
            <a:spLocks noChangeArrowheads="1"/>
          </p:cNvSpPr>
          <p:nvPr/>
        </p:nvSpPr>
        <p:spPr bwMode="auto">
          <a:xfrm>
            <a:off x="0" y="5031496"/>
            <a:ext cx="9144000" cy="769441"/>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The Area is between 33.25 cm</a:t>
            </a:r>
            <a:r>
              <a:rPr kumimoji="0" lang="en-GB" sz="2200" b="0" i="0" u="none" strike="noStrike" kern="1200" cap="none" spc="0" normalizeH="0" baseline="30000" noProof="0" dirty="0">
                <a:ln>
                  <a:noFill/>
                </a:ln>
                <a:solidFill>
                  <a:prstClr val="black"/>
                </a:solidFill>
                <a:effectLst/>
                <a:uLnTx/>
                <a:uFillTx/>
                <a:latin typeface="Comic Sans MS" pitchFamily="66" charset="0"/>
                <a:ea typeface="+mn-ea"/>
                <a:cs typeface="+mn-cs"/>
              </a:rPr>
              <a:t>2</a:t>
            </a: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 and 47.25 cm</a:t>
            </a:r>
            <a:r>
              <a:rPr kumimoji="0" lang="en-GB" sz="2200" b="0" i="0" u="none" strike="noStrike" kern="1200" cap="none" spc="0" normalizeH="0" baseline="30000" noProof="0" dirty="0">
                <a:ln>
                  <a:noFill/>
                </a:ln>
                <a:solidFill>
                  <a:prstClr val="black"/>
                </a:solidFill>
                <a:effectLst/>
                <a:uLnTx/>
                <a:uFillTx/>
                <a:latin typeface="Comic Sans MS" pitchFamily="66" charset="0"/>
                <a:ea typeface="+mn-ea"/>
                <a:cs typeface="+mn-cs"/>
              </a:rPr>
              <a:t>2</a:t>
            </a: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 This could also be represented as</a:t>
            </a:r>
            <a:endParaRPr kumimoji="0" lang="en-GB" sz="2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0" name="9 Rectángulo"/>
          <p:cNvSpPr/>
          <p:nvPr/>
        </p:nvSpPr>
        <p:spPr>
          <a:xfrm>
            <a:off x="5580112" y="5872945"/>
            <a:ext cx="3393878" cy="461665"/>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which is 40.25 </a:t>
            </a: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sym typeface="Symbol"/>
              </a:rPr>
              <a:t> 7</a:t>
            </a: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 cm</a:t>
            </a:r>
            <a:r>
              <a:rPr kumimoji="0" lang="en-GB" sz="2400" b="0" i="0" u="none" strike="noStrike" kern="1200" cap="none" spc="0" normalizeH="0" baseline="30000" noProof="0" dirty="0">
                <a:ln>
                  <a:noFill/>
                </a:ln>
                <a:solidFill>
                  <a:prstClr val="black"/>
                </a:solidFill>
                <a:effectLst/>
                <a:uLnTx/>
                <a:uFillTx/>
                <a:latin typeface="Comic Sans MS" pitchFamily="66" charset="0"/>
                <a:ea typeface="+mn-ea"/>
                <a:cs typeface="+mn-cs"/>
              </a:rPr>
              <a:t>2</a:t>
            </a:r>
            <a:endParaRPr kumimoji="0" lang="en-GB" sz="24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1" name="10 Rectángulo"/>
          <p:cNvSpPr/>
          <p:nvPr/>
        </p:nvSpPr>
        <p:spPr>
          <a:xfrm>
            <a:off x="1385849" y="5800937"/>
            <a:ext cx="1745991" cy="369332"/>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pitchFamily="66" charset="0"/>
                <a:ea typeface="+mn-ea"/>
                <a:cs typeface="+mn-cs"/>
              </a:rPr>
              <a:t>33.25 + 47.25 </a:t>
            </a:r>
            <a:endParaRPr kumimoji="0" lang="en-GB"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2" name="11 Rectángulo"/>
          <p:cNvSpPr/>
          <p:nvPr/>
        </p:nvSpPr>
        <p:spPr>
          <a:xfrm>
            <a:off x="3341413" y="5800937"/>
            <a:ext cx="1662635" cy="369332"/>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pitchFamily="66" charset="0"/>
                <a:ea typeface="+mn-ea"/>
                <a:cs typeface="+mn-cs"/>
              </a:rPr>
              <a:t>47.25 - 33.25</a:t>
            </a:r>
            <a:endParaRPr kumimoji="0" lang="en-GB" sz="1800" b="0" i="0" u="none" strike="noStrike" kern="1200" cap="none" spc="0" normalizeH="0" baseline="0" noProof="0" dirty="0">
              <a:ln>
                <a:noFill/>
              </a:ln>
              <a:solidFill>
                <a:prstClr val="black"/>
              </a:solidFill>
              <a:effectLst/>
              <a:uLnTx/>
              <a:uFillTx/>
              <a:latin typeface="Arial" charset="0"/>
              <a:ea typeface="+mn-ea"/>
              <a:cs typeface="+mn-cs"/>
            </a:endParaRPr>
          </a:p>
        </p:txBody>
      </p:sp>
      <p:cxnSp>
        <p:nvCxnSpPr>
          <p:cNvPr id="14" name="13 Conector recto"/>
          <p:cNvCxnSpPr/>
          <p:nvPr/>
        </p:nvCxnSpPr>
        <p:spPr>
          <a:xfrm>
            <a:off x="3341413" y="6160977"/>
            <a:ext cx="1584176"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4 Conector recto"/>
          <p:cNvCxnSpPr/>
          <p:nvPr/>
        </p:nvCxnSpPr>
        <p:spPr>
          <a:xfrm>
            <a:off x="1385849" y="6160977"/>
            <a:ext cx="1584176"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15 Rectángulo"/>
          <p:cNvSpPr/>
          <p:nvPr/>
        </p:nvSpPr>
        <p:spPr>
          <a:xfrm>
            <a:off x="1961913" y="6160977"/>
            <a:ext cx="325730" cy="369332"/>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pitchFamily="66" charset="0"/>
                <a:ea typeface="+mn-ea"/>
                <a:cs typeface="+mn-cs"/>
              </a:rPr>
              <a:t>2</a:t>
            </a:r>
            <a:endParaRPr kumimoji="0" lang="en-GB"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7" name="16 Rectángulo"/>
          <p:cNvSpPr/>
          <p:nvPr/>
        </p:nvSpPr>
        <p:spPr>
          <a:xfrm>
            <a:off x="3951787" y="6160977"/>
            <a:ext cx="325730" cy="369332"/>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pitchFamily="66" charset="0"/>
                <a:ea typeface="+mn-ea"/>
                <a:cs typeface="+mn-cs"/>
              </a:rPr>
              <a:t>2</a:t>
            </a:r>
            <a:endParaRPr kumimoji="0" lang="en-GB"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8" name="17 Rectángulo"/>
          <p:cNvSpPr/>
          <p:nvPr/>
        </p:nvSpPr>
        <p:spPr>
          <a:xfrm>
            <a:off x="3059832" y="5901081"/>
            <a:ext cx="340158" cy="430887"/>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sym typeface="Symbol"/>
              </a:rPr>
              <a:t></a:t>
            </a:r>
            <a:endParaRPr kumimoji="0" lang="en-GB" sz="2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0" name="19 Rectángulo"/>
          <p:cNvSpPr/>
          <p:nvPr/>
        </p:nvSpPr>
        <p:spPr>
          <a:xfrm>
            <a:off x="4932040" y="5872945"/>
            <a:ext cx="663964" cy="430887"/>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cm</a:t>
            </a:r>
            <a:r>
              <a:rPr kumimoji="0" lang="en-GB" sz="2200" b="0" i="0" u="none" strike="noStrike" kern="1200" cap="none" spc="0" normalizeH="0" baseline="30000" noProof="0" dirty="0">
                <a:ln>
                  <a:noFill/>
                </a:ln>
                <a:solidFill>
                  <a:prstClr val="black"/>
                </a:solidFill>
                <a:effectLst/>
                <a:uLnTx/>
                <a:uFillTx/>
                <a:latin typeface="Comic Sans MS" pitchFamily="66" charset="0"/>
                <a:ea typeface="+mn-ea"/>
                <a:cs typeface="+mn-cs"/>
              </a:rPr>
              <a:t>2</a:t>
            </a:r>
            <a:endParaRPr kumimoji="0" lang="en-GB" sz="2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9" name="9 Rectángulo"/>
          <p:cNvSpPr/>
          <p:nvPr/>
        </p:nvSpPr>
        <p:spPr>
          <a:xfrm>
            <a:off x="3610446" y="3123587"/>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2" name="10 Rectángulo"/>
          <p:cNvSpPr/>
          <p:nvPr/>
        </p:nvSpPr>
        <p:spPr>
          <a:xfrm>
            <a:off x="6070997" y="3136788"/>
            <a:ext cx="165618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3" name="11 Rectángulo"/>
          <p:cNvSpPr/>
          <p:nvPr/>
        </p:nvSpPr>
        <p:spPr>
          <a:xfrm>
            <a:off x="3485429" y="3620685"/>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4" name="12 Rectángulo"/>
          <p:cNvSpPr/>
          <p:nvPr/>
        </p:nvSpPr>
        <p:spPr>
          <a:xfrm>
            <a:off x="5942336" y="3588466"/>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5" name="Rectangle 4"/>
          <p:cNvSpPr>
            <a:spLocks noChangeArrowheads="1"/>
          </p:cNvSpPr>
          <p:nvPr/>
        </p:nvSpPr>
        <p:spPr bwMode="auto">
          <a:xfrm>
            <a:off x="4716016" y="1365139"/>
            <a:ext cx="2953072" cy="1178774"/>
          </a:xfrm>
          <a:prstGeom prst="rect">
            <a:avLst/>
          </a:prstGeom>
          <a:noFill/>
          <a:ln w="38100">
            <a:solidFill>
              <a:schemeClr val="tx1"/>
            </a:solidFill>
            <a:miter lim="800000"/>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26" name="Text Box 5"/>
          <p:cNvSpPr txBox="1">
            <a:spLocks noChangeArrowheads="1"/>
          </p:cNvSpPr>
          <p:nvPr/>
        </p:nvSpPr>
        <p:spPr bwMode="auto">
          <a:xfrm>
            <a:off x="5571968" y="980728"/>
            <a:ext cx="1871663" cy="46166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10 cm</a:t>
            </a:r>
            <a:endParaRPr kumimoji="0" lang="en-US" sz="24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27" name="Text Box 6"/>
          <p:cNvSpPr txBox="1">
            <a:spLocks noChangeArrowheads="1"/>
          </p:cNvSpPr>
          <p:nvPr/>
        </p:nvSpPr>
        <p:spPr bwMode="auto">
          <a:xfrm>
            <a:off x="7701606" y="1664807"/>
            <a:ext cx="1150937" cy="46166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4 cm</a:t>
            </a:r>
            <a:endParaRPr kumimoji="0" lang="en-US" sz="24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28" name="Text Box 51"/>
          <p:cNvSpPr txBox="1">
            <a:spLocks noChangeArrowheads="1"/>
          </p:cNvSpPr>
          <p:nvPr/>
        </p:nvSpPr>
        <p:spPr bwMode="auto">
          <a:xfrm>
            <a:off x="70990" y="1601796"/>
            <a:ext cx="4612507" cy="95410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omic Sans MS" pitchFamily="66" charset="0"/>
                <a:ea typeface="+mn-ea"/>
                <a:cs typeface="+mn-cs"/>
              </a:rPr>
              <a:t>What are the boundary values for its actual area?</a:t>
            </a:r>
            <a:endParaRPr kumimoji="0" 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29" name="Text Box 51"/>
          <p:cNvSpPr txBox="1">
            <a:spLocks noChangeArrowheads="1"/>
          </p:cNvSpPr>
          <p:nvPr/>
        </p:nvSpPr>
        <p:spPr bwMode="auto">
          <a:xfrm>
            <a:off x="70990" y="592244"/>
            <a:ext cx="9144000" cy="95410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omic Sans MS" pitchFamily="66" charset="0"/>
                <a:ea typeface="+mn-ea"/>
                <a:cs typeface="+mn-cs"/>
              </a:rPr>
              <a:t>A rectangular block of wood was measured as 10 cm by 4 cm</a:t>
            </a:r>
            <a:endParaRPr kumimoji="0" 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31" name="Rectangle 4"/>
          <p:cNvSpPr txBox="1">
            <a:spLocks noChangeArrowheads="1"/>
          </p:cNvSpPr>
          <p:nvPr/>
        </p:nvSpPr>
        <p:spPr>
          <a:xfrm>
            <a:off x="92918" y="-18588"/>
            <a:ext cx="7772400" cy="609600"/>
          </a:xfrm>
          <a:prstGeom prst="rect">
            <a:avLst/>
          </a:prstGeom>
          <a:noFill/>
          <a:ln/>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rgbClr val="5B0091"/>
                </a:solidFill>
                <a:effectLst/>
                <a:uLnTx/>
                <a:uFillTx/>
                <a:latin typeface="Comic Sans MS"/>
                <a:ea typeface="+mj-ea"/>
                <a:cs typeface="+mj-cs"/>
              </a:rPr>
              <a:t>Upper and lower bounds for calculations</a:t>
            </a:r>
            <a:endParaRPr kumimoji="0" lang="en-GB" sz="2800" b="0" i="0" u="none" strike="noStrike" kern="1200" cap="none" spc="0" normalizeH="0" baseline="0" noProof="0" dirty="0">
              <a:ln>
                <a:noFill/>
              </a:ln>
              <a:solidFill>
                <a:srgbClr val="04617B"/>
              </a:solidFill>
              <a:effectLst/>
              <a:uLnTx/>
              <a:uFillTx/>
              <a:latin typeface="Comic Sans MS"/>
              <a:ea typeface="+mj-ea"/>
              <a:cs typeface="+mj-cs"/>
            </a:endParaRPr>
          </a:p>
        </p:txBody>
      </p:sp>
      <p:sp>
        <p:nvSpPr>
          <p:cNvPr id="2" name="Rectangle 1">
            <a:hlinkClick r:id="rId2"/>
            <a:extLst>
              <a:ext uri="{FF2B5EF4-FFF2-40B4-BE49-F238E27FC236}">
                <a16:creationId xmlns:a16="http://schemas.microsoft.com/office/drawing/2014/main" id="{5CF4715E-F2E9-4076-B058-F41096365B9C}"/>
              </a:ext>
            </a:extLst>
          </p:cNvPr>
          <p:cNvSpPr/>
          <p:nvPr/>
        </p:nvSpPr>
        <p:spPr>
          <a:xfrm>
            <a:off x="8077200" y="104667"/>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2"/>
            <a:extLst>
              <a:ext uri="{FF2B5EF4-FFF2-40B4-BE49-F238E27FC236}">
                <a16:creationId xmlns:a16="http://schemas.microsoft.com/office/drawing/2014/main" id="{E548F386-36CA-47C0-AF51-B905DDB02A57}"/>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406"/>
                                        </p:tgtEl>
                                        <p:attrNameLst>
                                          <p:attrName>style.visibility</p:attrName>
                                        </p:attrNameLst>
                                      </p:cBhvr>
                                      <p:to>
                                        <p:strVal val="visible"/>
                                      </p:to>
                                    </p:set>
                                    <p:animEffect transition="in" filter="dissolve">
                                      <p:cBhvr>
                                        <p:cTn id="7" dur="500"/>
                                        <p:tgtEl>
                                          <p:spTgt spid="1440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0" nodeType="clickEffect">
                                  <p:stCondLst>
                                    <p:cond delay="0"/>
                                  </p:stCondLst>
                                  <p:childTnLst>
                                    <p:set>
                                      <p:cBhvr>
                                        <p:cTn id="15" dur="1" fill="hold">
                                          <p:stCondLst>
                                            <p:cond delay="0"/>
                                          </p:stCondLst>
                                        </p:cTn>
                                        <p:tgtEl>
                                          <p:spTgt spid="22"/>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0" nodeType="clickEffect">
                                  <p:stCondLst>
                                    <p:cond delay="0"/>
                                  </p:stCondLst>
                                  <p:childTnLst>
                                    <p:set>
                                      <p:cBhvr>
                                        <p:cTn id="19" dur="1" fill="hold">
                                          <p:stCondLst>
                                            <p:cond delay="0"/>
                                          </p:stCondLst>
                                        </p:cTn>
                                        <p:tgtEl>
                                          <p:spTgt spid="23"/>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0" nodeType="clickEffect">
                                  <p:stCondLst>
                                    <p:cond delay="0"/>
                                  </p:stCondLst>
                                  <p:childTnLst>
                                    <p:set>
                                      <p:cBhvr>
                                        <p:cTn id="23" dur="1" fill="hold">
                                          <p:stCondLst>
                                            <p:cond delay="0"/>
                                          </p:stCondLst>
                                        </p:cTn>
                                        <p:tgtEl>
                                          <p:spTgt spid="2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14388">
                                            <p:txEl>
                                              <p:pRg st="0" end="0"/>
                                            </p:txEl>
                                          </p:spTgt>
                                        </p:tgtEl>
                                        <p:attrNameLst>
                                          <p:attrName>style.visibility</p:attrName>
                                        </p:attrNameLst>
                                      </p:cBhvr>
                                      <p:to>
                                        <p:strVal val="visible"/>
                                      </p:to>
                                    </p:set>
                                    <p:animEffect transition="in" filter="dissolve">
                                      <p:cBhvr>
                                        <p:cTn id="28" dur="500"/>
                                        <p:tgtEl>
                                          <p:spTgt spid="14388">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14388">
                                            <p:txEl>
                                              <p:pRg st="1" end="1"/>
                                            </p:txEl>
                                          </p:spTgt>
                                        </p:tgtEl>
                                        <p:attrNameLst>
                                          <p:attrName>style.visibility</p:attrName>
                                        </p:attrNameLst>
                                      </p:cBhvr>
                                      <p:to>
                                        <p:strVal val="visible"/>
                                      </p:to>
                                    </p:set>
                                    <p:animEffect transition="in" filter="dissolve">
                                      <p:cBhvr>
                                        <p:cTn id="33" dur="500"/>
                                        <p:tgtEl>
                                          <p:spTgt spid="14388">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down)">
                                      <p:cBhvr>
                                        <p:cTn id="46" dur="500"/>
                                        <p:tgtEl>
                                          <p:spTgt spid="15"/>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down)">
                                      <p:cBhvr>
                                        <p:cTn id="63" dur="500"/>
                                        <p:tgtEl>
                                          <p:spTgt spid="14"/>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7"/>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0"/>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6" grpId="0"/>
      <p:bldP spid="17" grpId="0"/>
      <p:bldP spid="18" grpId="0"/>
      <p:bldP spid="20" grpId="0"/>
      <p:bldP spid="19" grpId="0" animBg="1"/>
      <p:bldP spid="22" grpId="0" animBg="1"/>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AutoShape 4"/>
          <p:cNvSpPr>
            <a:spLocks noChangeArrowheads="1"/>
          </p:cNvSpPr>
          <p:nvPr/>
        </p:nvSpPr>
        <p:spPr bwMode="auto">
          <a:xfrm>
            <a:off x="1019175" y="715652"/>
            <a:ext cx="2880320" cy="1224136"/>
          </a:xfrm>
          <a:prstGeom prst="cube">
            <a:avLst>
              <a:gd name="adj" fmla="val 25000"/>
            </a:avLst>
          </a:prstGeom>
          <a:solidFill>
            <a:srgbClr val="C0C0C0"/>
          </a:solidFill>
          <a:ln w="9525">
            <a:solidFill>
              <a:schemeClr val="tx1"/>
            </a:solidFill>
            <a:miter lim="800000"/>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5365" name="Text Box 5"/>
          <p:cNvSpPr txBox="1">
            <a:spLocks noChangeArrowheads="1"/>
          </p:cNvSpPr>
          <p:nvPr/>
        </p:nvSpPr>
        <p:spPr bwMode="auto">
          <a:xfrm>
            <a:off x="1811734" y="1939788"/>
            <a:ext cx="1223963" cy="46166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20 cm</a:t>
            </a:r>
            <a:endParaRPr kumimoji="0" lang="en-US" sz="24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5366" name="Text Box 6"/>
          <p:cNvSpPr txBox="1">
            <a:spLocks noChangeArrowheads="1"/>
          </p:cNvSpPr>
          <p:nvPr/>
        </p:nvSpPr>
        <p:spPr bwMode="auto">
          <a:xfrm>
            <a:off x="3686535" y="1610054"/>
            <a:ext cx="1223962" cy="46166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6 cm</a:t>
            </a:r>
            <a:endParaRPr kumimoji="0" lang="en-US" sz="24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5367" name="Text Box 7"/>
          <p:cNvSpPr txBox="1">
            <a:spLocks noChangeArrowheads="1"/>
          </p:cNvSpPr>
          <p:nvPr/>
        </p:nvSpPr>
        <p:spPr bwMode="auto">
          <a:xfrm>
            <a:off x="82947" y="915131"/>
            <a:ext cx="1079500" cy="46166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itchFamily="66" charset="0"/>
                <a:ea typeface="+mn-ea"/>
                <a:cs typeface="+mn-cs"/>
              </a:rPr>
              <a:t>8 cm</a:t>
            </a:r>
            <a:endParaRPr kumimoji="0" lang="en-US" sz="24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5368" name="Text Box 8"/>
          <p:cNvSpPr txBox="1">
            <a:spLocks noChangeArrowheads="1"/>
          </p:cNvSpPr>
          <p:nvPr/>
        </p:nvSpPr>
        <p:spPr bwMode="auto">
          <a:xfrm>
            <a:off x="4067944" y="685800"/>
            <a:ext cx="5076056" cy="95410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omic Sans MS" pitchFamily="66" charset="0"/>
                <a:ea typeface="+mn-ea"/>
                <a:cs typeface="+mn-cs"/>
              </a:rPr>
              <a:t>What are the boundary values for the actual volume?</a:t>
            </a:r>
            <a:endParaRPr kumimoji="0" 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graphicFrame>
        <p:nvGraphicFramePr>
          <p:cNvPr id="15395" name="Group 35"/>
          <p:cNvGraphicFramePr>
            <a:graphicFrameLocks noGrp="1"/>
          </p:cNvGraphicFramePr>
          <p:nvPr>
            <p:extLst>
              <p:ext uri="{D42A27DB-BD31-4B8C-83A1-F6EECF244321}">
                <p14:modId xmlns:p14="http://schemas.microsoft.com/office/powerpoint/2010/main" val="1188040231"/>
              </p:ext>
            </p:extLst>
          </p:nvPr>
        </p:nvGraphicFramePr>
        <p:xfrm>
          <a:off x="1116013" y="2420121"/>
          <a:ext cx="6551612" cy="1828800"/>
        </p:xfrm>
        <a:graphic>
          <a:graphicData uri="http://schemas.openxmlformats.org/drawingml/2006/table">
            <a:tbl>
              <a:tblPr/>
              <a:tblGrid>
                <a:gridCol w="2016125">
                  <a:extLst>
                    <a:ext uri="{9D8B030D-6E8A-4147-A177-3AD203B41FA5}">
                      <a16:colId xmlns:a16="http://schemas.microsoft.com/office/drawing/2014/main" val="20000"/>
                    </a:ext>
                  </a:extLst>
                </a:gridCol>
                <a:gridCol w="2232025">
                  <a:extLst>
                    <a:ext uri="{9D8B030D-6E8A-4147-A177-3AD203B41FA5}">
                      <a16:colId xmlns:a16="http://schemas.microsoft.com/office/drawing/2014/main" val="20001"/>
                    </a:ext>
                  </a:extLst>
                </a:gridCol>
                <a:gridCol w="2303462">
                  <a:extLst>
                    <a:ext uri="{9D8B030D-6E8A-4147-A177-3AD203B41FA5}">
                      <a16:colId xmlns:a16="http://schemas.microsoft.com/office/drawing/2014/main" val="20002"/>
                    </a:ext>
                  </a:extLst>
                </a:gridCol>
              </a:tblGrid>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Size</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Lower B.</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a:ln>
                            <a:noFill/>
                          </a:ln>
                          <a:solidFill>
                            <a:srgbClr val="0066CC"/>
                          </a:solidFill>
                          <a:effectLst/>
                          <a:latin typeface="Comic Sans MS" pitchFamily="66" charset="0"/>
                        </a:rPr>
                        <a:t>Upper B.</a:t>
                      </a:r>
                      <a:endParaRPr kumimoji="0" lang="en-US" sz="2400" b="0" i="0" u="none" strike="noStrike" cap="none" normalizeH="0" baseline="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20 cm</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FF0000"/>
                          </a:solidFill>
                          <a:effectLst/>
                          <a:latin typeface="Comic Sans MS" pitchFamily="66" charset="0"/>
                        </a:rPr>
                        <a:t>19.5 cm</a:t>
                      </a:r>
                      <a:endParaRPr kumimoji="0" lang="en-US" sz="2400" b="0" i="0" u="none" strike="noStrike" cap="none" normalizeH="0" baseline="0" dirty="0">
                        <a:ln>
                          <a:noFill/>
                        </a:ln>
                        <a:solidFill>
                          <a:srgbClr val="FF00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FF00"/>
                          </a:solidFill>
                          <a:effectLst/>
                          <a:latin typeface="Comic Sans MS" pitchFamily="66" charset="0"/>
                        </a:rPr>
                        <a:t>20.5 cm</a:t>
                      </a:r>
                      <a:endParaRPr kumimoji="0" lang="en-US" sz="2400" b="0" i="0" u="none" strike="noStrike" cap="none" normalizeH="0" baseline="0" dirty="0">
                        <a:ln>
                          <a:noFill/>
                        </a:ln>
                        <a:solidFill>
                          <a:srgbClr val="00FF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37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6 cm</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FF0000"/>
                          </a:solidFill>
                          <a:effectLst/>
                          <a:latin typeface="Comic Sans MS" pitchFamily="66" charset="0"/>
                        </a:rPr>
                        <a:t>5.5 cm</a:t>
                      </a:r>
                      <a:endParaRPr kumimoji="0" lang="en-US" sz="2400" b="0" i="0" u="none" strike="noStrike" cap="none" normalizeH="0" baseline="0" dirty="0">
                        <a:ln>
                          <a:noFill/>
                        </a:ln>
                        <a:solidFill>
                          <a:srgbClr val="FF00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FF00"/>
                          </a:solidFill>
                          <a:effectLst/>
                          <a:latin typeface="Comic Sans MS" pitchFamily="66" charset="0"/>
                        </a:rPr>
                        <a:t>6.5 cm</a:t>
                      </a:r>
                      <a:endParaRPr kumimoji="0" lang="en-US" sz="2400" b="0" i="0" u="none" strike="noStrike" cap="none" normalizeH="0" baseline="0" dirty="0">
                        <a:ln>
                          <a:noFill/>
                        </a:ln>
                        <a:solidFill>
                          <a:srgbClr val="00FF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66CC"/>
                          </a:solidFill>
                          <a:effectLst/>
                          <a:latin typeface="Comic Sans MS" pitchFamily="66" charset="0"/>
                        </a:rPr>
                        <a:t>8 cm</a:t>
                      </a:r>
                      <a:endParaRPr kumimoji="0" lang="en-US" sz="2400" b="0" i="0" u="none" strike="noStrike" cap="none" normalizeH="0" baseline="0" dirty="0">
                        <a:ln>
                          <a:noFill/>
                        </a:ln>
                        <a:solidFill>
                          <a:srgbClr val="0066CC"/>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FF0000"/>
                          </a:solidFill>
                          <a:effectLst/>
                          <a:latin typeface="Comic Sans MS" pitchFamily="66" charset="0"/>
                        </a:rPr>
                        <a:t>7.5 cm</a:t>
                      </a:r>
                      <a:endParaRPr kumimoji="0" lang="en-US" sz="2400" b="0" i="0" u="none" strike="noStrike" cap="none" normalizeH="0" baseline="0" dirty="0">
                        <a:ln>
                          <a:noFill/>
                        </a:ln>
                        <a:solidFill>
                          <a:srgbClr val="FF00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rgbClr val="00FF00"/>
                          </a:solidFill>
                          <a:effectLst/>
                          <a:latin typeface="Comic Sans MS" pitchFamily="66" charset="0"/>
                        </a:rPr>
                        <a:t>8.5 cm</a:t>
                      </a:r>
                      <a:endParaRPr kumimoji="0" lang="en-US" sz="2400" b="0" i="0" u="none" strike="noStrike" cap="none" normalizeH="0" baseline="0" dirty="0">
                        <a:ln>
                          <a:noFill/>
                        </a:ln>
                        <a:solidFill>
                          <a:srgbClr val="00FF00"/>
                        </a:solidFill>
                        <a:effectLst/>
                        <a:latin typeface="Comic Sans MS" pitchFamily="66"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5394" name="Text Box 34"/>
          <p:cNvSpPr txBox="1">
            <a:spLocks noChangeArrowheads="1"/>
          </p:cNvSpPr>
          <p:nvPr/>
        </p:nvSpPr>
        <p:spPr bwMode="auto">
          <a:xfrm>
            <a:off x="216024" y="4266631"/>
            <a:ext cx="8820472" cy="846386"/>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rPr>
              <a:t>Lower Boundary of the Volume </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rPr>
              <a:t> </a:t>
            </a:r>
            <a:r>
              <a:rPr kumimoji="0" lang="en-GB" sz="2200" b="0" i="0" u="none" strike="noStrike" kern="1200" cap="none" spc="0" normalizeH="0" baseline="0" noProof="0" dirty="0">
                <a:ln>
                  <a:noFill/>
                </a:ln>
                <a:solidFill>
                  <a:srgbClr val="FF0000"/>
                </a:solidFill>
                <a:effectLst/>
                <a:uLnTx/>
                <a:uFillTx/>
                <a:latin typeface="Comic Sans MS" pitchFamily="66" charset="0"/>
                <a:ea typeface="+mn-ea"/>
                <a:cs typeface="+mn-cs"/>
              </a:rPr>
              <a:t>19.5</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rPr>
              <a:t> x </a:t>
            </a:r>
            <a:r>
              <a:rPr kumimoji="0" lang="en-GB" sz="2200" b="0" i="0" u="none" strike="noStrike" kern="1200" cap="none" spc="0" normalizeH="0" baseline="0" noProof="0" dirty="0">
                <a:ln>
                  <a:noFill/>
                </a:ln>
                <a:solidFill>
                  <a:srgbClr val="FF0000"/>
                </a:solidFill>
                <a:effectLst/>
                <a:uLnTx/>
                <a:uFillTx/>
                <a:latin typeface="Comic Sans MS" pitchFamily="66" charset="0"/>
                <a:ea typeface="+mn-ea"/>
                <a:cs typeface="+mn-cs"/>
              </a:rPr>
              <a:t>5.5</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rPr>
              <a:t> x </a:t>
            </a:r>
            <a:r>
              <a:rPr kumimoji="0" lang="en-GB" sz="2200" b="0" i="0" u="none" strike="noStrike" kern="1200" cap="none" spc="0" normalizeH="0" baseline="0" noProof="0" dirty="0">
                <a:ln>
                  <a:noFill/>
                </a:ln>
                <a:solidFill>
                  <a:srgbClr val="FF0000"/>
                </a:solidFill>
                <a:effectLst/>
                <a:uLnTx/>
                <a:uFillTx/>
                <a:latin typeface="Comic Sans MS" pitchFamily="66" charset="0"/>
                <a:ea typeface="+mn-ea"/>
                <a:cs typeface="+mn-cs"/>
              </a:rPr>
              <a:t>7.5</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rPr>
              <a:t> </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 804.375 cm</a:t>
            </a:r>
            <a:r>
              <a:rPr kumimoji="0" lang="en-GB" sz="2200" b="0" i="0" u="none" strike="noStrike" kern="1200" cap="none" spc="0" normalizeH="0" baseline="30000" noProof="0" dirty="0">
                <a:ln>
                  <a:noFill/>
                </a:ln>
                <a:solidFill>
                  <a:srgbClr val="0066CC"/>
                </a:solidFill>
                <a:effectLst/>
                <a:uLnTx/>
                <a:uFillTx/>
                <a:latin typeface="Comic Sans MS" pitchFamily="66" charset="0"/>
                <a:ea typeface="+mn-ea"/>
                <a:cs typeface="+mn-cs"/>
                <a:sym typeface="Wingdings" pitchFamily="2" charset="2"/>
              </a:rPr>
              <a:t>3</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Upper Boundary of the Volume  </a:t>
            </a:r>
            <a:r>
              <a:rPr kumimoji="0" lang="en-GB" sz="2200" b="0" i="0" u="none" strike="noStrike" kern="1200" cap="none" spc="0" normalizeH="0" baseline="0" noProof="0" dirty="0">
                <a:ln>
                  <a:noFill/>
                </a:ln>
                <a:solidFill>
                  <a:srgbClr val="00FF00"/>
                </a:solidFill>
                <a:effectLst/>
                <a:uLnTx/>
                <a:uFillTx/>
                <a:latin typeface="Comic Sans MS" pitchFamily="66" charset="0"/>
                <a:ea typeface="+mn-ea"/>
                <a:cs typeface="+mn-cs"/>
                <a:sym typeface="Wingdings" pitchFamily="2" charset="2"/>
              </a:rPr>
              <a:t>20.5</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 x </a:t>
            </a:r>
            <a:r>
              <a:rPr kumimoji="0" lang="en-GB" sz="2200" b="0" i="0" u="none" strike="noStrike" kern="1200" cap="none" spc="0" normalizeH="0" baseline="0" noProof="0" dirty="0">
                <a:ln>
                  <a:noFill/>
                </a:ln>
                <a:solidFill>
                  <a:srgbClr val="00FF00"/>
                </a:solidFill>
                <a:effectLst/>
                <a:uLnTx/>
                <a:uFillTx/>
                <a:latin typeface="Comic Sans MS" pitchFamily="66" charset="0"/>
                <a:ea typeface="+mn-ea"/>
                <a:cs typeface="+mn-cs"/>
                <a:sym typeface="Wingdings" pitchFamily="2" charset="2"/>
              </a:rPr>
              <a:t>6.5</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  x </a:t>
            </a:r>
            <a:r>
              <a:rPr kumimoji="0" lang="en-GB" sz="2200" b="0" i="0" u="none" strike="noStrike" kern="1200" cap="none" spc="0" normalizeH="0" baseline="0" noProof="0" dirty="0">
                <a:ln>
                  <a:noFill/>
                </a:ln>
                <a:solidFill>
                  <a:srgbClr val="00FF00"/>
                </a:solidFill>
                <a:effectLst/>
                <a:uLnTx/>
                <a:uFillTx/>
                <a:latin typeface="Comic Sans MS" pitchFamily="66" charset="0"/>
                <a:ea typeface="+mn-ea"/>
                <a:cs typeface="+mn-cs"/>
                <a:sym typeface="Wingdings" pitchFamily="2" charset="2"/>
              </a:rPr>
              <a:t>8.5</a:t>
            </a:r>
            <a:r>
              <a:rPr kumimoji="0" lang="en-GB"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rPr>
              <a:t> = 1132.625 cm</a:t>
            </a:r>
            <a:r>
              <a:rPr kumimoji="0" lang="en-GB" sz="2200" b="0" i="0" u="none" strike="noStrike" kern="1200" cap="none" spc="0" normalizeH="0" baseline="30000" noProof="0" dirty="0">
                <a:ln>
                  <a:noFill/>
                </a:ln>
                <a:solidFill>
                  <a:srgbClr val="0066CC"/>
                </a:solidFill>
                <a:effectLst/>
                <a:uLnTx/>
                <a:uFillTx/>
                <a:latin typeface="Comic Sans MS" pitchFamily="66" charset="0"/>
                <a:ea typeface="+mn-ea"/>
                <a:cs typeface="+mn-cs"/>
                <a:sym typeface="Wingdings" pitchFamily="2" charset="2"/>
              </a:rPr>
              <a:t>3</a:t>
            </a:r>
            <a:endParaRPr kumimoji="0" lang="en-US" sz="2200" b="0" i="0" u="none" strike="noStrike" kern="1200" cap="none" spc="0" normalizeH="0" baseline="0" noProof="0" dirty="0">
              <a:ln>
                <a:noFill/>
              </a:ln>
              <a:solidFill>
                <a:srgbClr val="0066CC"/>
              </a:solidFill>
              <a:effectLst/>
              <a:uLnTx/>
              <a:uFillTx/>
              <a:latin typeface="Comic Sans MS" pitchFamily="66" charset="0"/>
              <a:ea typeface="+mn-ea"/>
              <a:cs typeface="+mn-cs"/>
              <a:sym typeface="Wingdings" pitchFamily="2" charset="2"/>
            </a:endParaRPr>
          </a:p>
        </p:txBody>
      </p:sp>
      <p:sp>
        <p:nvSpPr>
          <p:cNvPr id="11" name="Text Box 51"/>
          <p:cNvSpPr txBox="1">
            <a:spLocks noChangeArrowheads="1"/>
          </p:cNvSpPr>
          <p:nvPr/>
        </p:nvSpPr>
        <p:spPr bwMode="auto">
          <a:xfrm>
            <a:off x="0" y="5041009"/>
            <a:ext cx="9144000" cy="43088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The Volume is between 804.375 cm</a:t>
            </a:r>
            <a:r>
              <a:rPr kumimoji="0" lang="en-GB" sz="2200" b="0" i="0" u="none" strike="noStrike" kern="1200" cap="none" spc="0" normalizeH="0" baseline="30000" noProof="0" dirty="0">
                <a:ln>
                  <a:noFill/>
                </a:ln>
                <a:solidFill>
                  <a:prstClr val="black"/>
                </a:solidFill>
                <a:effectLst/>
                <a:uLnTx/>
                <a:uFillTx/>
                <a:latin typeface="Comic Sans MS" pitchFamily="66" charset="0"/>
                <a:ea typeface="+mn-ea"/>
                <a:cs typeface="+mn-cs"/>
              </a:rPr>
              <a:t>3</a:t>
            </a: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 and 1132.625 cm</a:t>
            </a:r>
            <a:r>
              <a:rPr kumimoji="0" lang="en-GB" sz="2200" b="0" i="0" u="none" strike="noStrike" kern="1200" cap="none" spc="0" normalizeH="0" baseline="30000" noProof="0" dirty="0">
                <a:ln>
                  <a:noFill/>
                </a:ln>
                <a:solidFill>
                  <a:prstClr val="black"/>
                </a:solidFill>
                <a:effectLst/>
                <a:uLnTx/>
                <a:uFillTx/>
                <a:latin typeface="Comic Sans MS" pitchFamily="66" charset="0"/>
                <a:ea typeface="+mn-ea"/>
                <a:cs typeface="+mn-cs"/>
              </a:rPr>
              <a:t>3</a:t>
            </a: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 This could</a:t>
            </a:r>
            <a:endParaRPr kumimoji="0" lang="en-US" sz="22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
        <p:nvSpPr>
          <p:cNvPr id="12" name="11 Rectángulo"/>
          <p:cNvSpPr/>
          <p:nvPr/>
        </p:nvSpPr>
        <p:spPr>
          <a:xfrm>
            <a:off x="2313838" y="6166914"/>
            <a:ext cx="3969356" cy="430887"/>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which is 968.5 </a:t>
            </a: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sym typeface="Symbol"/>
              </a:rPr>
              <a:t> 164.125</a:t>
            </a: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 cm</a:t>
            </a:r>
            <a:r>
              <a:rPr kumimoji="0" lang="en-GB" sz="2200" b="0" i="0" u="none" strike="noStrike" kern="1200" cap="none" spc="0" normalizeH="0" baseline="30000" noProof="0" dirty="0">
                <a:ln>
                  <a:noFill/>
                </a:ln>
                <a:solidFill>
                  <a:prstClr val="black"/>
                </a:solidFill>
                <a:effectLst/>
                <a:uLnTx/>
                <a:uFillTx/>
                <a:latin typeface="Comic Sans MS" pitchFamily="66" charset="0"/>
                <a:ea typeface="+mn-ea"/>
                <a:cs typeface="+mn-cs"/>
              </a:rPr>
              <a:t>3</a:t>
            </a:r>
            <a:endParaRPr kumimoji="0" lang="en-GB" sz="2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3" name="12 Rectángulo"/>
          <p:cNvSpPr/>
          <p:nvPr/>
        </p:nvSpPr>
        <p:spPr>
          <a:xfrm>
            <a:off x="3347864" y="5473057"/>
            <a:ext cx="2377574" cy="369332"/>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pitchFamily="66" charset="0"/>
                <a:ea typeface="+mn-ea"/>
                <a:cs typeface="+mn-cs"/>
              </a:rPr>
              <a:t>804.375 + 1132.625 </a:t>
            </a:r>
            <a:endParaRPr kumimoji="0" lang="en-GB"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4" name="13 Rectángulo"/>
          <p:cNvSpPr/>
          <p:nvPr/>
        </p:nvSpPr>
        <p:spPr>
          <a:xfrm>
            <a:off x="5747325" y="5473057"/>
            <a:ext cx="2300630" cy="369332"/>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pitchFamily="66" charset="0"/>
                <a:ea typeface="+mn-ea"/>
                <a:cs typeface="+mn-cs"/>
              </a:rPr>
              <a:t>1132.625 – 804.375</a:t>
            </a:r>
            <a:endParaRPr kumimoji="0" lang="en-GB" sz="1800" b="0" i="0" u="none" strike="noStrike" kern="1200" cap="none" spc="0" normalizeH="0" baseline="0" noProof="0" dirty="0">
              <a:ln>
                <a:noFill/>
              </a:ln>
              <a:solidFill>
                <a:prstClr val="black"/>
              </a:solidFill>
              <a:effectLst/>
              <a:uLnTx/>
              <a:uFillTx/>
              <a:latin typeface="Arial" charset="0"/>
              <a:ea typeface="+mn-ea"/>
              <a:cs typeface="+mn-cs"/>
            </a:endParaRPr>
          </a:p>
        </p:txBody>
      </p:sp>
      <p:cxnSp>
        <p:nvCxnSpPr>
          <p:cNvPr id="15" name="14 Conector recto"/>
          <p:cNvCxnSpPr/>
          <p:nvPr/>
        </p:nvCxnSpPr>
        <p:spPr>
          <a:xfrm>
            <a:off x="5845801" y="5833097"/>
            <a:ext cx="2038567"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a:off x="3458189" y="5833097"/>
            <a:ext cx="2049915"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16 Rectángulo"/>
          <p:cNvSpPr/>
          <p:nvPr/>
        </p:nvSpPr>
        <p:spPr>
          <a:xfrm>
            <a:off x="4178269" y="5833097"/>
            <a:ext cx="325730" cy="369332"/>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pitchFamily="66" charset="0"/>
                <a:ea typeface="+mn-ea"/>
                <a:cs typeface="+mn-cs"/>
              </a:rPr>
              <a:t>2</a:t>
            </a:r>
            <a:endParaRPr kumimoji="0" lang="en-GB"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8" name="17 Rectángulo"/>
          <p:cNvSpPr/>
          <p:nvPr/>
        </p:nvSpPr>
        <p:spPr>
          <a:xfrm>
            <a:off x="6456175" y="5833097"/>
            <a:ext cx="325730" cy="369332"/>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pitchFamily="66" charset="0"/>
                <a:ea typeface="+mn-ea"/>
                <a:cs typeface="+mn-cs"/>
              </a:rPr>
              <a:t>2</a:t>
            </a:r>
            <a:endParaRPr kumimoji="0" lang="en-GB"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9" name="18 Rectángulo"/>
          <p:cNvSpPr/>
          <p:nvPr/>
        </p:nvSpPr>
        <p:spPr>
          <a:xfrm>
            <a:off x="5564220" y="5573201"/>
            <a:ext cx="340158" cy="430887"/>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sym typeface="Symbol"/>
              </a:rPr>
              <a:t></a:t>
            </a:r>
            <a:endParaRPr kumimoji="0" lang="en-GB" sz="2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0" name="19 Rectángulo"/>
          <p:cNvSpPr/>
          <p:nvPr/>
        </p:nvSpPr>
        <p:spPr>
          <a:xfrm>
            <a:off x="8028384" y="5545065"/>
            <a:ext cx="663964" cy="430887"/>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cm</a:t>
            </a:r>
            <a:r>
              <a:rPr kumimoji="0" lang="en-GB" sz="2200" b="0" i="0" u="none" strike="noStrike" kern="1200" cap="none" spc="0" normalizeH="0" baseline="30000" noProof="0" dirty="0">
                <a:ln>
                  <a:noFill/>
                </a:ln>
                <a:solidFill>
                  <a:prstClr val="black"/>
                </a:solidFill>
                <a:effectLst/>
                <a:uLnTx/>
                <a:uFillTx/>
                <a:latin typeface="Comic Sans MS" pitchFamily="66" charset="0"/>
                <a:ea typeface="+mn-ea"/>
                <a:cs typeface="+mn-cs"/>
              </a:rPr>
              <a:t>3</a:t>
            </a:r>
            <a:endParaRPr kumimoji="0" lang="en-GB" sz="2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1" name="20 Rectángulo"/>
          <p:cNvSpPr/>
          <p:nvPr/>
        </p:nvSpPr>
        <p:spPr>
          <a:xfrm>
            <a:off x="35496" y="5554357"/>
            <a:ext cx="3172663" cy="430887"/>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pitchFamily="66" charset="0"/>
                <a:ea typeface="+mn-ea"/>
                <a:cs typeface="+mn-cs"/>
              </a:rPr>
              <a:t>also be represented as</a:t>
            </a:r>
            <a:endParaRPr kumimoji="0" lang="en-GB" sz="2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2" name="21 Rectángulo"/>
          <p:cNvSpPr/>
          <p:nvPr/>
        </p:nvSpPr>
        <p:spPr>
          <a:xfrm>
            <a:off x="3635896" y="2924177"/>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3" name="22 Rectángulo"/>
          <p:cNvSpPr/>
          <p:nvPr/>
        </p:nvSpPr>
        <p:spPr>
          <a:xfrm>
            <a:off x="5868144" y="2924177"/>
            <a:ext cx="165618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4" name="23 Rectángulo"/>
          <p:cNvSpPr/>
          <p:nvPr/>
        </p:nvSpPr>
        <p:spPr>
          <a:xfrm>
            <a:off x="3563888" y="3356225"/>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5" name="24 Rectángulo"/>
          <p:cNvSpPr/>
          <p:nvPr/>
        </p:nvSpPr>
        <p:spPr>
          <a:xfrm>
            <a:off x="5868144" y="3356225"/>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6" name="25 Rectángulo"/>
          <p:cNvSpPr/>
          <p:nvPr/>
        </p:nvSpPr>
        <p:spPr>
          <a:xfrm>
            <a:off x="3563888" y="3860281"/>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7" name="26 Rectángulo"/>
          <p:cNvSpPr/>
          <p:nvPr/>
        </p:nvSpPr>
        <p:spPr>
          <a:xfrm>
            <a:off x="5868144" y="3860281"/>
            <a:ext cx="158417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8" name="Rectangle 4"/>
          <p:cNvSpPr txBox="1">
            <a:spLocks noChangeArrowheads="1"/>
          </p:cNvSpPr>
          <p:nvPr/>
        </p:nvSpPr>
        <p:spPr>
          <a:xfrm>
            <a:off x="92918" y="-18588"/>
            <a:ext cx="7772400" cy="609600"/>
          </a:xfrm>
          <a:prstGeom prst="rect">
            <a:avLst/>
          </a:prstGeom>
          <a:noFill/>
          <a:ln/>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rgbClr val="5B0091"/>
                </a:solidFill>
                <a:effectLst/>
                <a:uLnTx/>
                <a:uFillTx/>
                <a:latin typeface="Comic Sans MS"/>
                <a:ea typeface="+mj-ea"/>
                <a:cs typeface="+mj-cs"/>
              </a:rPr>
              <a:t>Upper and lower bounds for calculations</a:t>
            </a:r>
            <a:endParaRPr kumimoji="0" lang="en-GB" sz="2800" b="0" i="0" u="none" strike="noStrike" kern="1200" cap="none" spc="0" normalizeH="0" baseline="0" noProof="0" dirty="0">
              <a:ln>
                <a:noFill/>
              </a:ln>
              <a:solidFill>
                <a:srgbClr val="04617B"/>
              </a:solidFill>
              <a:effectLst/>
              <a:uLnTx/>
              <a:uFillTx/>
              <a:latin typeface="Comic Sans MS"/>
              <a:ea typeface="+mj-ea"/>
              <a:cs typeface="+mj-cs"/>
            </a:endParaRPr>
          </a:p>
        </p:txBody>
      </p:sp>
      <p:sp>
        <p:nvSpPr>
          <p:cNvPr id="2" name="Rectangle 1">
            <a:hlinkClick r:id="rId2"/>
            <a:extLst>
              <a:ext uri="{FF2B5EF4-FFF2-40B4-BE49-F238E27FC236}">
                <a16:creationId xmlns:a16="http://schemas.microsoft.com/office/drawing/2014/main" id="{A6613675-89AD-4CA8-B29F-A6AE6F8A2DA8}"/>
              </a:ext>
            </a:extLst>
          </p:cNvPr>
          <p:cNvSpPr/>
          <p:nvPr/>
        </p:nvSpPr>
        <p:spPr>
          <a:xfrm>
            <a:off x="8077200" y="104667"/>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2"/>
            <a:extLst>
              <a:ext uri="{FF2B5EF4-FFF2-40B4-BE49-F238E27FC236}">
                <a16:creationId xmlns:a16="http://schemas.microsoft.com/office/drawing/2014/main" id="{754FD009-9AF1-4495-80AA-961D9C3FC0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395"/>
                                        </p:tgtEl>
                                        <p:attrNameLst>
                                          <p:attrName>style.visibility</p:attrName>
                                        </p:attrNameLst>
                                      </p:cBhvr>
                                      <p:to>
                                        <p:strVal val="visible"/>
                                      </p:to>
                                    </p:set>
                                    <p:animEffect transition="in" filter="dissolve">
                                      <p:cBhvr>
                                        <p:cTn id="7" dur="500"/>
                                        <p:tgtEl>
                                          <p:spTgt spid="1539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0" nodeType="clickEffect">
                                  <p:stCondLst>
                                    <p:cond delay="0"/>
                                  </p:stCondLst>
                                  <p:childTnLst>
                                    <p:set>
                                      <p:cBhvr>
                                        <p:cTn id="15" dur="1" fill="hold">
                                          <p:stCondLst>
                                            <p:cond delay="0"/>
                                          </p:stCondLst>
                                        </p:cTn>
                                        <p:tgtEl>
                                          <p:spTgt spid="2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0" nodeType="clickEffect">
                                  <p:stCondLst>
                                    <p:cond delay="0"/>
                                  </p:stCondLst>
                                  <p:childTnLst>
                                    <p:set>
                                      <p:cBhvr>
                                        <p:cTn id="19" dur="1" fill="hold">
                                          <p:stCondLst>
                                            <p:cond delay="0"/>
                                          </p:stCondLst>
                                        </p:cTn>
                                        <p:tgtEl>
                                          <p:spTgt spid="24"/>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0" nodeType="clickEffect">
                                  <p:stCondLst>
                                    <p:cond delay="0"/>
                                  </p:stCondLst>
                                  <p:childTnLst>
                                    <p:set>
                                      <p:cBhvr>
                                        <p:cTn id="23" dur="1" fill="hold">
                                          <p:stCondLst>
                                            <p:cond delay="0"/>
                                          </p:stCondLst>
                                        </p:cTn>
                                        <p:tgtEl>
                                          <p:spTgt spid="2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0" nodeType="clickEffect">
                                  <p:stCondLst>
                                    <p:cond delay="0"/>
                                  </p:stCondLst>
                                  <p:childTnLst>
                                    <p:set>
                                      <p:cBhvr>
                                        <p:cTn id="27" dur="1" fill="hold">
                                          <p:stCondLst>
                                            <p:cond delay="0"/>
                                          </p:stCondLst>
                                        </p:cTn>
                                        <p:tgtEl>
                                          <p:spTgt spid="2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27"/>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15394">
                                            <p:txEl>
                                              <p:pRg st="0" end="0"/>
                                            </p:txEl>
                                          </p:spTgt>
                                        </p:tgtEl>
                                        <p:attrNameLst>
                                          <p:attrName>style.visibility</p:attrName>
                                        </p:attrNameLst>
                                      </p:cBhvr>
                                      <p:to>
                                        <p:strVal val="visible"/>
                                      </p:to>
                                    </p:set>
                                    <p:animEffect transition="in" filter="dissolve">
                                      <p:cBhvr>
                                        <p:cTn id="36" dur="500"/>
                                        <p:tgtEl>
                                          <p:spTgt spid="15394">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15394">
                                            <p:txEl>
                                              <p:pRg st="1" end="1"/>
                                            </p:txEl>
                                          </p:spTgt>
                                        </p:tgtEl>
                                        <p:attrNameLst>
                                          <p:attrName>style.visibility</p:attrName>
                                        </p:attrNameLst>
                                      </p:cBhvr>
                                      <p:to>
                                        <p:strVal val="visible"/>
                                      </p:to>
                                    </p:set>
                                    <p:animEffect transition="in" filter="dissolve">
                                      <p:cBhvr>
                                        <p:cTn id="41" dur="500"/>
                                        <p:tgtEl>
                                          <p:spTgt spid="15394">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15"/>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8"/>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0"/>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7" grpId="0"/>
      <p:bldP spid="18" grpId="0"/>
      <p:bldP spid="19" grpId="0"/>
      <p:bldP spid="20" grpId="0"/>
      <p:bldP spid="21" grpId="0"/>
      <p:bldP spid="22" grpId="0" animBg="1"/>
      <p:bldP spid="23" grpId="0" animBg="1"/>
      <p:bldP spid="24" grpId="0" animBg="1"/>
      <p:bldP spid="25" grpId="0" animBg="1"/>
      <p:bldP spid="2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hlinkClick r:id="rId2"/>
            <a:extLst>
              <a:ext uri="{FF2B5EF4-FFF2-40B4-BE49-F238E27FC236}">
                <a16:creationId xmlns:a16="http://schemas.microsoft.com/office/drawing/2014/main" id="{385B5B7E-21DC-4261-B654-DEFEDE6D8129}"/>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2"/>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A close up of a cage&#10;&#10;Description automatically generated">
            <a:hlinkClick r:id="rId3"/>
            <a:extLst>
              <a:ext uri="{FF2B5EF4-FFF2-40B4-BE49-F238E27FC236}">
                <a16:creationId xmlns:a16="http://schemas.microsoft.com/office/drawing/2014/main" id="{9FE5A879-C7D0-4547-9AC8-3648FB7BFF6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814723" y="851144"/>
            <a:ext cx="5514553" cy="3542980"/>
          </a:xfrm>
          <a:prstGeom prst="rect">
            <a:avLst/>
          </a:prstGeom>
        </p:spPr>
      </p:pic>
      <p:sp>
        <p:nvSpPr>
          <p:cNvPr id="15" name="TextBox 14">
            <a:extLst>
              <a:ext uri="{FF2B5EF4-FFF2-40B4-BE49-F238E27FC236}">
                <a16:creationId xmlns:a16="http://schemas.microsoft.com/office/drawing/2014/main" id="{1012E2E1-8434-40D2-9BB1-5A68D7D63E20}"/>
              </a:ext>
            </a:extLst>
          </p:cNvPr>
          <p:cNvSpPr txBox="1"/>
          <p:nvPr/>
        </p:nvSpPr>
        <p:spPr>
          <a:xfrm>
            <a:off x="1524000" y="205115"/>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Thank you for using resources from</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16" name="TextBox 15">
            <a:extLst>
              <a:ext uri="{FF2B5EF4-FFF2-40B4-BE49-F238E27FC236}">
                <a16:creationId xmlns:a16="http://schemas.microsoft.com/office/drawing/2014/main" id="{16B1D8DC-22A0-42C8-BD01-324CB5CE9F92}"/>
              </a:ext>
            </a:extLst>
          </p:cNvPr>
          <p:cNvSpPr txBox="1"/>
          <p:nvPr/>
        </p:nvSpPr>
        <p:spPr>
          <a:xfrm>
            <a:off x="2298911" y="4966156"/>
            <a:ext cx="4546178"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https://www.mathssupport.org</a:t>
            </a: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srgbClr val="0000CC"/>
              </a:solidFill>
              <a:effectLst/>
              <a:uLnTx/>
              <a:uFillTx/>
              <a:latin typeface="Times New Roman" pitchFamily="18" charset="0"/>
              <a:ea typeface="+mn-ea"/>
              <a:cs typeface="+mn-cs"/>
            </a:endParaRPr>
          </a:p>
        </p:txBody>
      </p:sp>
      <p:sp>
        <p:nvSpPr>
          <p:cNvPr id="17" name="TextBox 16">
            <a:extLst>
              <a:ext uri="{FF2B5EF4-FFF2-40B4-BE49-F238E27FC236}">
                <a16:creationId xmlns:a16="http://schemas.microsoft.com/office/drawing/2014/main" id="{E52EF190-A8D3-44E3-A299-88908F72E8AB}"/>
              </a:ext>
            </a:extLst>
          </p:cNvPr>
          <p:cNvSpPr txBox="1"/>
          <p:nvPr/>
        </p:nvSpPr>
        <p:spPr>
          <a:xfrm>
            <a:off x="647700" y="5498068"/>
            <a:ext cx="78486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If you have a special request, drop us an email</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18" name="TextBox 17">
            <a:extLst>
              <a:ext uri="{FF2B5EF4-FFF2-40B4-BE49-F238E27FC236}">
                <a16:creationId xmlns:a16="http://schemas.microsoft.com/office/drawing/2014/main" id="{5C95591D-6ACE-4DA9-8615-62EAE8C277EA}"/>
              </a:ext>
            </a:extLst>
          </p:cNvPr>
          <p:cNvSpPr txBox="1"/>
          <p:nvPr/>
        </p:nvSpPr>
        <p:spPr>
          <a:xfrm>
            <a:off x="2780928" y="6029980"/>
            <a:ext cx="3582144"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hlinkClick r:id="rId5">
                  <a:extLst>
                    <a:ext uri="{A12FA001-AC4F-418D-AE19-62706E023703}">
                      <ahyp:hlinkClr xmlns:ahyp="http://schemas.microsoft.com/office/drawing/2018/hyperlinkcolor" val="tx"/>
                    </a:ext>
                  </a:extLst>
                </a:hlinkClick>
              </a:rPr>
              <a:t>info@mathssupport.org</a:t>
            </a: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srgbClr val="0000CC"/>
              </a:solidFill>
              <a:effectLst/>
              <a:uLnTx/>
              <a:uFillTx/>
              <a:latin typeface="Times New Roman" pitchFamily="18" charset="0"/>
              <a:ea typeface="+mn-ea"/>
              <a:cs typeface="+mn-cs"/>
            </a:endParaRPr>
          </a:p>
        </p:txBody>
      </p:sp>
      <p:sp>
        <p:nvSpPr>
          <p:cNvPr id="19" name="TextBox 18">
            <a:extLst>
              <a:ext uri="{FF2B5EF4-FFF2-40B4-BE49-F238E27FC236}">
                <a16:creationId xmlns:a16="http://schemas.microsoft.com/office/drawing/2014/main" id="{2BA1F821-A185-4A85-9AB1-B4586A569EAF}"/>
              </a:ext>
            </a:extLst>
          </p:cNvPr>
          <p:cNvSpPr txBox="1"/>
          <p:nvPr/>
        </p:nvSpPr>
        <p:spPr>
          <a:xfrm>
            <a:off x="1371600" y="4442936"/>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For more resources visit our website</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6705131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ustom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emplate 4a_IBAA" id="{E61D574A-8E4A-4107-90BE-BF39A6C50380}" vid="{50C39C6F-0C17-4473-B963-55431EE415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3a_IBAI</Template>
  <TotalTime>26</TotalTime>
  <Words>673</Words>
  <Application>Microsoft Office PowerPoint</Application>
  <PresentationFormat>On-screen Show (4:3)</PresentationFormat>
  <Paragraphs>133</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Comic Sans MS</vt:lpstr>
      <vt:lpstr>Times New Roman</vt:lpstr>
      <vt:lpstr>Wingdings 2</vt:lpstr>
      <vt:lpstr>Theme1</vt:lpstr>
      <vt:lpstr>Upper and lower bounds of rounded numbers</vt:lpstr>
      <vt:lpstr>PowerPoint Presentation</vt:lpstr>
      <vt:lpstr>PowerPoint Presentation</vt:lpstr>
      <vt:lpstr>Upper and lower bounds for continuous data</vt:lpstr>
      <vt:lpstr>PowerPoint Presentation</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Upper and lower bounds of rounded numbers</dc:title>
  <dc:creator>Mathssupport</dc:creator>
  <cp:lastModifiedBy>Orlando Hurtado</cp:lastModifiedBy>
  <cp:revision>5</cp:revision>
  <dcterms:created xsi:type="dcterms:W3CDTF">2020-09-11T15:38:54Z</dcterms:created>
  <dcterms:modified xsi:type="dcterms:W3CDTF">2023-08-11T13:10:59Z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