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36"/>
  </p:notesMasterIdLst>
  <p:handoutMasterIdLst>
    <p:handoutMasterId r:id="rId37"/>
  </p:handoutMasterIdLst>
  <p:sldIdLst>
    <p:sldId id="285" r:id="rId2"/>
    <p:sldId id="277" r:id="rId3"/>
    <p:sldId id="284" r:id="rId4"/>
    <p:sldId id="286" r:id="rId5"/>
    <p:sldId id="272" r:id="rId6"/>
    <p:sldId id="288" r:id="rId7"/>
    <p:sldId id="289" r:id="rId8"/>
    <p:sldId id="290" r:id="rId9"/>
    <p:sldId id="283" r:id="rId10"/>
    <p:sldId id="273" r:id="rId11"/>
    <p:sldId id="287" r:id="rId12"/>
    <p:sldId id="274" r:id="rId13"/>
    <p:sldId id="275" r:id="rId14"/>
    <p:sldId id="276" r:id="rId15"/>
    <p:sldId id="278" r:id="rId16"/>
    <p:sldId id="279" r:id="rId17"/>
    <p:sldId id="291" r:id="rId18"/>
    <p:sldId id="257" r:id="rId19"/>
    <p:sldId id="258" r:id="rId20"/>
    <p:sldId id="259" r:id="rId21"/>
    <p:sldId id="260" r:id="rId22"/>
    <p:sldId id="261" r:id="rId23"/>
    <p:sldId id="262" r:id="rId24"/>
    <p:sldId id="263" r:id="rId25"/>
    <p:sldId id="264" r:id="rId26"/>
    <p:sldId id="265" r:id="rId27"/>
    <p:sldId id="266" r:id="rId28"/>
    <p:sldId id="267" r:id="rId29"/>
    <p:sldId id="268" r:id="rId30"/>
    <p:sldId id="269" r:id="rId31"/>
    <p:sldId id="280" r:id="rId32"/>
    <p:sldId id="281" r:id="rId33"/>
    <p:sldId id="282" r:id="rId34"/>
    <p:sldId id="315" r:id="rId35"/>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0099"/>
    <a:srgbClr val="99CCFF"/>
    <a:srgbClr val="FF7C80"/>
    <a:srgbClr val="33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65" d="100"/>
          <a:sy n="65" d="100"/>
        </p:scale>
        <p:origin x="147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8/11/2023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0D5BD1D-943D-40E9-B9F1-AC923FA3EDA6}" type="slidenum">
              <a:rPr lang="en-GB" altLang="en-US" smtClean="0"/>
              <a:pPr/>
              <a:t>1</a:t>
            </a:fld>
            <a:endParaRPr lang="en-GB" altLang="en-US"/>
          </a:p>
        </p:txBody>
      </p:sp>
    </p:spTree>
    <p:extLst>
      <p:ext uri="{BB962C8B-B14F-4D97-AF65-F5344CB8AC3E}">
        <p14:creationId xmlns:p14="http://schemas.microsoft.com/office/powerpoint/2010/main" val="3911942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1D1EFB-ACA2-4820-8A76-935453527501}" type="slidenum">
              <a:rPr lang="en-GB" altLang="en-US"/>
              <a:pPr eaLnBrk="1" hangingPunct="1"/>
              <a:t>32</a:t>
            </a:fld>
            <a:endParaRPr lang="en-GB" altLang="en-US"/>
          </a:p>
        </p:txBody>
      </p:sp>
      <p:sp>
        <p:nvSpPr>
          <p:cNvPr id="35843" name="Rectangle 2"/>
          <p:cNvSpPr>
            <a:spLocks noGrp="1" noRot="1" noChangeAspect="1" noChangeArrowheads="1" noTextEdit="1"/>
          </p:cNvSpPr>
          <p:nvPr>
            <p:ph type="sldImg"/>
          </p:nvPr>
        </p:nvSpPr>
        <p:spPr bwMode="auto">
          <a:xfrm>
            <a:off x="1457325" y="685800"/>
            <a:ext cx="3941763" cy="2955925"/>
          </a:xfrm>
          <a:solidFill>
            <a:srgbClr val="FFFFFF"/>
          </a:solidFill>
          <a:ln>
            <a:solidFill>
              <a:srgbClr val="000000"/>
            </a:solidFill>
            <a:miter lim="800000"/>
            <a:headEnd/>
            <a:tailEnd/>
          </a:ln>
        </p:spPr>
      </p:sp>
      <p:sp>
        <p:nvSpPr>
          <p:cNvPr id="35844" name="Rectangle 3"/>
          <p:cNvSpPr>
            <a:spLocks noGrp="1" noChangeArrowheads="1"/>
          </p:cNvSpPr>
          <p:nvPr>
            <p:ph type="body" idx="1"/>
          </p:nvPr>
        </p:nvSpPr>
        <p:spPr bwMode="auto">
          <a:xfrm>
            <a:off x="381000" y="3779838"/>
            <a:ext cx="6172200" cy="4608512"/>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pPr>
            <a:r>
              <a:rPr lang="en-GB" altLang="en-US"/>
              <a:t>Explain that there can be many ways to estimate the answer to a problem.</a:t>
            </a:r>
          </a:p>
          <a:p>
            <a:pPr eaLnBrk="1" hangingPunct="1">
              <a:lnSpc>
                <a:spcPct val="90000"/>
              </a:lnSpc>
            </a:pPr>
            <a:r>
              <a:rPr lang="en-GB" altLang="en-US"/>
              <a:t>For example we could estimate 3.5 </a:t>
            </a:r>
            <a:r>
              <a:rPr lang="en-US" altLang="en-US">
                <a:cs typeface="Times New Roman" panose="02020603050405020304" pitchFamily="18" charset="0"/>
              </a:rPr>
              <a:t>×</a:t>
            </a:r>
            <a:r>
              <a:rPr lang="en-GB" altLang="en-US"/>
              <a:t> 17.5 to be approximately equal to: </a:t>
            </a:r>
          </a:p>
          <a:p>
            <a:pPr eaLnBrk="1" hangingPunct="1">
              <a:lnSpc>
                <a:spcPct val="90000"/>
              </a:lnSpc>
            </a:pPr>
            <a:r>
              <a:rPr lang="en-GB" altLang="en-US" b="1"/>
              <a:t>4 </a:t>
            </a:r>
            <a:r>
              <a:rPr lang="en-US" altLang="en-US" b="1">
                <a:cs typeface="Times New Roman" panose="02020603050405020304" pitchFamily="18" charset="0"/>
              </a:rPr>
              <a:t>×</a:t>
            </a:r>
            <a:r>
              <a:rPr lang="en-GB" altLang="en-US" b="1"/>
              <a:t> 20</a:t>
            </a:r>
            <a:r>
              <a:rPr lang="en-GB" altLang="en-US"/>
              <a:t>, if we only need a rough estimate it is best to choose numbers we can work with easily in our heads – it may not give the most accurate answer but we can at least have the correct order of magnitude.</a:t>
            </a:r>
          </a:p>
          <a:p>
            <a:pPr eaLnBrk="1" hangingPunct="1">
              <a:lnSpc>
                <a:spcPct val="90000"/>
              </a:lnSpc>
            </a:pPr>
            <a:r>
              <a:rPr lang="en-GB" altLang="en-US" b="1"/>
              <a:t>3 </a:t>
            </a:r>
            <a:r>
              <a:rPr lang="en-US" altLang="en-US" b="1">
                <a:cs typeface="Times New Roman" panose="02020603050405020304" pitchFamily="18" charset="0"/>
              </a:rPr>
              <a:t>×</a:t>
            </a:r>
            <a:r>
              <a:rPr lang="en-GB" altLang="en-US" b="1"/>
              <a:t> 18</a:t>
            </a:r>
            <a:r>
              <a:rPr lang="en-GB" altLang="en-US"/>
              <a:t>, round 3.5 down and 17.5 up. (Also, discuss mental strategies for calculating 3 </a:t>
            </a:r>
            <a:r>
              <a:rPr lang="en-US" altLang="en-US" b="1">
                <a:cs typeface="Times New Roman" panose="02020603050405020304" pitchFamily="18" charset="0"/>
              </a:rPr>
              <a:t>×</a:t>
            </a:r>
            <a:r>
              <a:rPr lang="en-GB" altLang="en-US"/>
              <a:t> 18. For example, 3 </a:t>
            </a:r>
            <a:r>
              <a:rPr lang="en-US" altLang="en-US" b="1">
                <a:cs typeface="Times New Roman" panose="02020603050405020304" pitchFamily="18" charset="0"/>
              </a:rPr>
              <a:t>×</a:t>
            </a:r>
            <a:r>
              <a:rPr lang="en-GB" altLang="en-US"/>
              <a:t> 20 is 60, subtract 3 </a:t>
            </a:r>
            <a:r>
              <a:rPr lang="en-US" altLang="en-US" b="1">
                <a:cs typeface="Times New Roman" panose="02020603050405020304" pitchFamily="18" charset="0"/>
              </a:rPr>
              <a:t>×</a:t>
            </a:r>
            <a:r>
              <a:rPr lang="en-GB" altLang="en-US"/>
              <a:t> 2, 6, equals 54. Or 3 </a:t>
            </a:r>
            <a:r>
              <a:rPr lang="en-US" altLang="en-US" b="1">
                <a:cs typeface="Times New Roman" panose="02020603050405020304" pitchFamily="18" charset="0"/>
              </a:rPr>
              <a:t>×</a:t>
            </a:r>
            <a:r>
              <a:rPr lang="en-GB" altLang="en-US"/>
              <a:t> 10 is 30, plus 3 x 8, 24, equals 54.)</a:t>
            </a:r>
          </a:p>
          <a:p>
            <a:pPr eaLnBrk="1" hangingPunct="1">
              <a:lnSpc>
                <a:spcPct val="90000"/>
              </a:lnSpc>
            </a:pPr>
            <a:r>
              <a:rPr lang="en-GB" altLang="en-US" b="1"/>
              <a:t>4 </a:t>
            </a:r>
            <a:r>
              <a:rPr lang="en-US" altLang="en-US" b="1">
                <a:cs typeface="Times New Roman" panose="02020603050405020304" pitchFamily="18" charset="0"/>
              </a:rPr>
              <a:t>×</a:t>
            </a:r>
            <a:r>
              <a:rPr lang="en-GB" altLang="en-US" b="1"/>
              <a:t> 17</a:t>
            </a:r>
            <a:r>
              <a:rPr lang="en-GB" altLang="en-US"/>
              <a:t>, round 3.5 up and 17.5 down. (Also, discuss mental strategies for calculating 4 </a:t>
            </a:r>
            <a:r>
              <a:rPr lang="en-US" altLang="en-US" b="1">
                <a:cs typeface="Times New Roman" panose="02020603050405020304" pitchFamily="18" charset="0"/>
              </a:rPr>
              <a:t>×</a:t>
            </a:r>
            <a:r>
              <a:rPr lang="en-GB" altLang="en-US"/>
              <a:t> 17. For example, double 17 is 34, and double 34 is 68. Or 4 </a:t>
            </a:r>
            <a:r>
              <a:rPr lang="en-US" altLang="en-US" b="1">
                <a:cs typeface="Times New Roman" panose="02020603050405020304" pitchFamily="18" charset="0"/>
              </a:rPr>
              <a:t>×</a:t>
            </a:r>
            <a:r>
              <a:rPr lang="en-GB" altLang="en-US"/>
              <a:t> 10 is 40, plus 4 </a:t>
            </a:r>
            <a:r>
              <a:rPr lang="en-US" altLang="en-US" b="1">
                <a:cs typeface="Times New Roman" panose="02020603050405020304" pitchFamily="18" charset="0"/>
              </a:rPr>
              <a:t>×</a:t>
            </a:r>
            <a:r>
              <a:rPr lang="en-GB" altLang="en-US"/>
              <a:t> 7, 28, equals 68.)</a:t>
            </a:r>
          </a:p>
          <a:p>
            <a:pPr eaLnBrk="1" hangingPunct="1">
              <a:lnSpc>
                <a:spcPct val="90000"/>
              </a:lnSpc>
            </a:pPr>
            <a:r>
              <a:rPr lang="en-GB" altLang="en-US"/>
              <a:t>Discuss the last approximation. We know that 3 </a:t>
            </a:r>
            <a:r>
              <a:rPr lang="en-US" altLang="en-US" b="1">
                <a:cs typeface="Times New Roman" panose="02020603050405020304" pitchFamily="18" charset="0"/>
              </a:rPr>
              <a:t>×</a:t>
            </a:r>
            <a:r>
              <a:rPr lang="en-GB" altLang="en-US"/>
              <a:t> 17 must be below the actual answer because we’ve rounded both numbers down and we know that 4 </a:t>
            </a:r>
            <a:r>
              <a:rPr lang="en-US" altLang="en-US" b="1">
                <a:cs typeface="Times New Roman" panose="02020603050405020304" pitchFamily="18" charset="0"/>
              </a:rPr>
              <a:t>×</a:t>
            </a:r>
            <a:r>
              <a:rPr lang="en-GB" altLang="en-US"/>
              <a:t> 18 must be above the actual answer because we’ve rounded both answers up. Therefore the answer must lie between 51 and 72.</a:t>
            </a:r>
          </a:p>
          <a:p>
            <a:pPr eaLnBrk="1" hangingPunct="1">
              <a:lnSpc>
                <a:spcPct val="90000"/>
              </a:lnSpc>
            </a:pPr>
            <a:r>
              <a:rPr lang="en-GB" altLang="en-US"/>
              <a:t>Discuss the benefits of each approximation.</a:t>
            </a:r>
          </a:p>
          <a:p>
            <a:pPr eaLnBrk="1" hangingPunct="1">
              <a:lnSpc>
                <a:spcPct val="90000"/>
              </a:lnSpc>
            </a:pPr>
            <a:r>
              <a:rPr lang="en-GB" altLang="en-US"/>
              <a:t>4 </a:t>
            </a:r>
            <a:r>
              <a:rPr lang="en-US" altLang="en-US" b="1">
                <a:cs typeface="Times New Roman" panose="02020603050405020304" pitchFamily="18" charset="0"/>
              </a:rPr>
              <a:t>×</a:t>
            </a:r>
            <a:r>
              <a:rPr lang="en-GB" altLang="en-US"/>
              <a:t> 20 is the least accurate, but it is the easiest to work out.</a:t>
            </a:r>
          </a:p>
          <a:p>
            <a:pPr eaLnBrk="1" hangingPunct="1">
              <a:lnSpc>
                <a:spcPct val="90000"/>
              </a:lnSpc>
            </a:pPr>
            <a:r>
              <a:rPr lang="en-GB" altLang="en-US"/>
              <a:t>3 </a:t>
            </a:r>
            <a:r>
              <a:rPr lang="en-US" altLang="en-US" b="1">
                <a:cs typeface="Times New Roman" panose="02020603050405020304" pitchFamily="18" charset="0"/>
              </a:rPr>
              <a:t>×</a:t>
            </a:r>
            <a:r>
              <a:rPr lang="en-GB" altLang="en-US"/>
              <a:t> 18 and 4 </a:t>
            </a:r>
            <a:r>
              <a:rPr lang="en-US" altLang="en-US" b="1">
                <a:cs typeface="Times New Roman" panose="02020603050405020304" pitchFamily="18" charset="0"/>
              </a:rPr>
              <a:t>×</a:t>
            </a:r>
            <a:r>
              <a:rPr lang="en-GB" altLang="en-US"/>
              <a:t> 17 are similarly accurate – it depends on which one you would rather work out in you head. Since we have a strategy for multiplying by 4 (doubling and then doubling again) it may be sensible to use that approximation.</a:t>
            </a:r>
          </a:p>
          <a:p>
            <a:pPr eaLnBrk="1" hangingPunct="1">
              <a:lnSpc>
                <a:spcPct val="90000"/>
              </a:lnSpc>
            </a:pPr>
            <a:r>
              <a:rPr lang="en-GB" altLang="en-US"/>
              <a:t>Lastly, how can we work out what number is half-way between 51 and 72?</a:t>
            </a:r>
          </a:p>
          <a:p>
            <a:pPr eaLnBrk="1" hangingPunct="1">
              <a:lnSpc>
                <a:spcPct val="90000"/>
              </a:lnSpc>
            </a:pPr>
            <a:r>
              <a:rPr lang="en-GB" altLang="en-US"/>
              <a:t>Establish that we can work out 51 + 72 and divide by 2 to get </a:t>
            </a:r>
            <a:r>
              <a:rPr lang="en-GB" altLang="en-US">
                <a:cs typeface="Times New Roman" panose="02020603050405020304" pitchFamily="18" charset="0"/>
              </a:rPr>
              <a:t>61.5.</a:t>
            </a:r>
          </a:p>
          <a:p>
            <a:pPr eaLnBrk="1" hangingPunct="1">
              <a:lnSpc>
                <a:spcPct val="90000"/>
              </a:lnSpc>
            </a:pPr>
            <a:r>
              <a:rPr lang="en-GB" altLang="en-US">
                <a:cs typeface="Times New Roman" panose="02020603050405020304" pitchFamily="18" charset="0"/>
              </a:rPr>
              <a:t>3.5 </a:t>
            </a:r>
            <a:r>
              <a:rPr lang="en-US" altLang="en-US" b="1">
                <a:cs typeface="Times New Roman" panose="02020603050405020304" pitchFamily="18" charset="0"/>
              </a:rPr>
              <a:t>×</a:t>
            </a:r>
            <a:r>
              <a:rPr lang="en-GB" altLang="en-US">
                <a:cs typeface="Times New Roman" panose="02020603050405020304" pitchFamily="18" charset="0"/>
              </a:rPr>
              <a:t> 17.5 is actually 61.25, so 61.5 is an excellent approximation. The disadvantage of this approximation is that there is a lot of mental maths to do.</a:t>
            </a:r>
          </a:p>
          <a:p>
            <a:pPr eaLnBrk="1" hangingPunct="1">
              <a:lnSpc>
                <a:spcPct val="90000"/>
              </a:lnSpc>
            </a:pPr>
            <a:r>
              <a:rPr lang="en-GB" altLang="en-US">
                <a:cs typeface="Times New Roman" panose="02020603050405020304" pitchFamily="18" charset="0"/>
              </a:rPr>
              <a:t>It is also worth pointing out that when multiplying two numbers it is preferable to either round both numbers up or round both numbers down.</a:t>
            </a:r>
          </a:p>
        </p:txBody>
      </p:sp>
    </p:spTree>
    <p:extLst>
      <p:ext uri="{BB962C8B-B14F-4D97-AF65-F5344CB8AC3E}">
        <p14:creationId xmlns:p14="http://schemas.microsoft.com/office/powerpoint/2010/main" val="39578919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0AF85D-8047-4E4A-B4A9-C9881407B0C2}" type="slidenum">
              <a:rPr lang="en-GB" altLang="en-US"/>
              <a:pPr eaLnBrk="1" hangingPunct="1"/>
              <a:t>33</a:t>
            </a:fld>
            <a:endParaRPr lang="en-GB" altLang="en-US"/>
          </a:p>
        </p:txBody>
      </p:sp>
      <p:sp>
        <p:nvSpPr>
          <p:cNvPr id="36867" name="Rectangle 2"/>
          <p:cNvSpPr>
            <a:spLocks noGrp="1" noRot="1" noChangeAspect="1" noChangeArrowheads="1" noTextEdit="1"/>
          </p:cNvSpPr>
          <p:nvPr>
            <p:ph type="sldImg"/>
          </p:nvPr>
        </p:nvSpPr>
        <p:spPr bwMode="auto">
          <a:xfrm>
            <a:off x="1543050" y="685800"/>
            <a:ext cx="3771900" cy="2828925"/>
          </a:xfrm>
          <a:solidFill>
            <a:srgbClr val="FFFFFF"/>
          </a:solidFill>
          <a:ln>
            <a:solidFill>
              <a:srgbClr val="000000"/>
            </a:solidFill>
            <a:miter lim="800000"/>
            <a:headEnd/>
            <a:tailEnd/>
          </a:ln>
        </p:spPr>
      </p:sp>
      <p:sp>
        <p:nvSpPr>
          <p:cNvPr id="36868" name="Rectangle 3"/>
          <p:cNvSpPr>
            <a:spLocks noGrp="1" noChangeArrowheads="1"/>
          </p:cNvSpPr>
          <p:nvPr>
            <p:ph type="body" idx="1"/>
          </p:nvPr>
        </p:nvSpPr>
        <p:spPr bwMode="auto">
          <a:xfrm>
            <a:off x="609600" y="3563938"/>
            <a:ext cx="5715000" cy="4752975"/>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altLang="en-US"/>
              <a:t>Stress that we must round to numbers that we can use to work out an answer mentally.</a:t>
            </a:r>
          </a:p>
          <a:p>
            <a:pPr eaLnBrk="1" hangingPunct="1"/>
            <a:r>
              <a:rPr lang="en-GB" altLang="en-US"/>
              <a:t>If we were multiplying 4948 by 58 then 5000 </a:t>
            </a:r>
            <a:r>
              <a:rPr lang="en-US" altLang="en-US">
                <a:cs typeface="Times New Roman" panose="02020603050405020304" pitchFamily="18" charset="0"/>
              </a:rPr>
              <a:t>×</a:t>
            </a:r>
            <a:r>
              <a:rPr lang="en-GB" altLang="en-US"/>
              <a:t> 60 would be the easiest approximation to do in our heads (if not the most accurate). </a:t>
            </a:r>
          </a:p>
          <a:p>
            <a:pPr eaLnBrk="1" hangingPunct="1"/>
            <a:r>
              <a:rPr lang="en-GB" altLang="en-US"/>
              <a:t>However, 5000 and 60 are not good numbers to choose when dividing because 60 does not divide exactly into 5000.  Establish that we should always try to round to a number that we can divide by mentally.</a:t>
            </a:r>
          </a:p>
          <a:p>
            <a:pPr eaLnBrk="1" hangingPunct="1"/>
            <a:r>
              <a:rPr lang="en-GB" altLang="en-US"/>
              <a:t>We can either round 58 down to</a:t>
            </a:r>
            <a:r>
              <a:rPr lang="en-GB" altLang="en-US">
                <a:cs typeface="Times New Roman" panose="02020603050405020304" pitchFamily="18" charset="0"/>
              </a:rPr>
              <a:t> 50 because we know that 50 divides exactly into 5000 or we can round 58 up to 60 and round 4948 to the closest multiple of 60.</a:t>
            </a:r>
          </a:p>
          <a:p>
            <a:pPr eaLnBrk="1" hangingPunct="1"/>
            <a:r>
              <a:rPr lang="en-GB" altLang="en-US">
                <a:cs typeface="Times New Roman" panose="02020603050405020304" pitchFamily="18" charset="0"/>
              </a:rPr>
              <a:t>Explain that rounding 4948 to 4950 would make an even better approximation because 4950 is closer to 4948 than 5000.</a:t>
            </a:r>
          </a:p>
          <a:p>
            <a:pPr eaLnBrk="1" hangingPunct="1"/>
            <a:r>
              <a:rPr lang="en-GB" altLang="en-US" b="1" i="1">
                <a:cs typeface="Times New Roman" panose="02020603050405020304" pitchFamily="18" charset="0"/>
              </a:rPr>
              <a:t>If we wanted to round 58 to 60 to get a closer approximation, what would be a sensible number to round 4948 to? Think of your 6 times table.</a:t>
            </a:r>
          </a:p>
          <a:p>
            <a:pPr eaLnBrk="1" hangingPunct="1"/>
            <a:r>
              <a:rPr lang="en-GB" altLang="en-US" b="1" i="1">
                <a:cs typeface="Times New Roman" panose="02020603050405020304" pitchFamily="18" charset="0"/>
              </a:rPr>
              <a:t>How about 4800? Because 6 </a:t>
            </a:r>
            <a:r>
              <a:rPr lang="en-US" altLang="en-US" b="1" i="1">
                <a:cs typeface="Times New Roman" panose="02020603050405020304" pitchFamily="18" charset="0"/>
              </a:rPr>
              <a:t>×</a:t>
            </a:r>
            <a:r>
              <a:rPr lang="en-GB" altLang="en-US" b="1" i="1">
                <a:cs typeface="Times New Roman" panose="02020603050405020304" pitchFamily="18" charset="0"/>
              </a:rPr>
              <a:t> 8 = 48</a:t>
            </a:r>
            <a:r>
              <a:rPr lang="en-GB" altLang="en-US">
                <a:cs typeface="Times New Roman" panose="02020603050405020304" pitchFamily="18" charset="0"/>
              </a:rPr>
              <a:t> (4800 ÷ 60 = 80).</a:t>
            </a:r>
          </a:p>
          <a:p>
            <a:pPr eaLnBrk="1" hangingPunct="1"/>
            <a:r>
              <a:rPr lang="en-GB" altLang="en-US">
                <a:cs typeface="Times New Roman" panose="02020603050405020304" pitchFamily="18" charset="0"/>
              </a:rPr>
              <a:t>Check the actual answer using a calculator to establish that 4948 ÷ 58 = 85.31 (to 2 decimal places).</a:t>
            </a:r>
          </a:p>
          <a:p>
            <a:pPr eaLnBrk="1" hangingPunct="1"/>
            <a:r>
              <a:rPr lang="en-GB" altLang="en-US">
                <a:cs typeface="Times New Roman" panose="02020603050405020304" pitchFamily="18" charset="0"/>
              </a:rPr>
              <a:t>Conclude that the last approximation, although a bit more difficult to work out mentally was the most accurate.</a:t>
            </a:r>
          </a:p>
          <a:p>
            <a:pPr eaLnBrk="1" hangingPunct="1"/>
            <a:r>
              <a:rPr lang="en-GB" altLang="en-US">
                <a:cs typeface="Times New Roman" panose="02020603050405020304" pitchFamily="18" charset="0"/>
              </a:rPr>
              <a:t>Stress again that when estimating answers it is most important to find the right balance between approximating to numbers that we can confidently work with mentally and choosing numbers that are as close as possible to those in the original problem.</a:t>
            </a:r>
          </a:p>
          <a:p>
            <a:pPr eaLnBrk="1" hangingPunct="1"/>
            <a:r>
              <a:rPr lang="en-GB" altLang="en-US">
                <a:cs typeface="Times New Roman" panose="02020603050405020304" pitchFamily="18" charset="0"/>
              </a:rPr>
              <a:t>Also, when dividing it is preferable to either round both numbers up or both numbers down.</a:t>
            </a:r>
          </a:p>
        </p:txBody>
      </p:sp>
    </p:spTree>
    <p:extLst>
      <p:ext uri="{BB962C8B-B14F-4D97-AF65-F5344CB8AC3E}">
        <p14:creationId xmlns:p14="http://schemas.microsoft.com/office/powerpoint/2010/main" val="1228123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59D3EC-606A-4BDF-A05F-3FEEE384A16B}" type="slidenum">
              <a:rPr lang="en-GB" altLang="en-US"/>
              <a:pPr eaLnBrk="1" hangingPunct="1"/>
              <a:t>2</a:t>
            </a:fld>
            <a:endParaRPr lang="en-GB" altLang="en-US"/>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Talk through the example. </a:t>
            </a:r>
          </a:p>
          <a:p>
            <a:pPr eaLnBrk="1" hangingPunct="1">
              <a:spcBef>
                <a:spcPct val="0"/>
              </a:spcBef>
            </a:pPr>
            <a:r>
              <a:rPr lang="en-GB" altLang="en-US"/>
              <a:t>Emphasize that 2.75241302 is not equal to 2.8. 2.8 is an approximation.</a:t>
            </a:r>
          </a:p>
        </p:txBody>
      </p:sp>
    </p:spTree>
    <p:extLst>
      <p:ext uri="{BB962C8B-B14F-4D97-AF65-F5344CB8AC3E}">
        <p14:creationId xmlns:p14="http://schemas.microsoft.com/office/powerpoint/2010/main" val="3887085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59D3EC-606A-4BDF-A05F-3FEEE384A16B}" type="slidenum">
              <a:rPr lang="en-GB" altLang="en-US"/>
              <a:pPr eaLnBrk="1" hangingPunct="1"/>
              <a:t>3</a:t>
            </a:fld>
            <a:endParaRPr lang="en-GB" altLang="en-US"/>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Talk through the example. </a:t>
            </a:r>
          </a:p>
          <a:p>
            <a:pPr eaLnBrk="1" hangingPunct="1">
              <a:spcBef>
                <a:spcPct val="0"/>
              </a:spcBef>
            </a:pPr>
            <a:r>
              <a:rPr lang="en-GB" altLang="en-US"/>
              <a:t>Emphasize that 2.75241302 is not equal to 2.8. 2.8 is an approximation.</a:t>
            </a:r>
          </a:p>
        </p:txBody>
      </p:sp>
    </p:spTree>
    <p:extLst>
      <p:ext uri="{BB962C8B-B14F-4D97-AF65-F5344CB8AC3E}">
        <p14:creationId xmlns:p14="http://schemas.microsoft.com/office/powerpoint/2010/main" val="337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59D3EC-606A-4BDF-A05F-3FEEE384A16B}" type="slidenum">
              <a:rPr lang="en-GB" altLang="en-US"/>
              <a:pPr eaLnBrk="1" hangingPunct="1"/>
              <a:t>4</a:t>
            </a:fld>
            <a:endParaRPr lang="en-GB" altLang="en-US"/>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Talk through the example. </a:t>
            </a:r>
          </a:p>
          <a:p>
            <a:pPr eaLnBrk="1" hangingPunct="1">
              <a:spcBef>
                <a:spcPct val="0"/>
              </a:spcBef>
            </a:pPr>
            <a:r>
              <a:rPr lang="en-GB" altLang="en-US"/>
              <a:t>Emphasize that 2.75241302 is not equal to 2.8. 2.8 is an approximation.</a:t>
            </a:r>
          </a:p>
        </p:txBody>
      </p:sp>
    </p:spTree>
    <p:extLst>
      <p:ext uri="{BB962C8B-B14F-4D97-AF65-F5344CB8AC3E}">
        <p14:creationId xmlns:p14="http://schemas.microsoft.com/office/powerpoint/2010/main" val="3338464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59D3EC-606A-4BDF-A05F-3FEEE384A16B}" type="slidenum">
              <a:rPr lang="en-GB" altLang="en-US"/>
              <a:pPr eaLnBrk="1" hangingPunct="1"/>
              <a:t>8</a:t>
            </a:fld>
            <a:endParaRPr lang="en-GB" altLang="en-US"/>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Talk through the example. </a:t>
            </a:r>
          </a:p>
          <a:p>
            <a:pPr eaLnBrk="1" hangingPunct="1">
              <a:spcBef>
                <a:spcPct val="0"/>
              </a:spcBef>
            </a:pPr>
            <a:r>
              <a:rPr lang="en-GB" altLang="en-US"/>
              <a:t>Emphasize that 2.75241302 is not equal to 2.8. 2.8 is an approximation.</a:t>
            </a:r>
          </a:p>
        </p:txBody>
      </p:sp>
    </p:spTree>
    <p:extLst>
      <p:ext uri="{BB962C8B-B14F-4D97-AF65-F5344CB8AC3E}">
        <p14:creationId xmlns:p14="http://schemas.microsoft.com/office/powerpoint/2010/main" val="2988661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0BB049-589F-465F-A11C-D7D8FBA453B6}" type="slidenum">
              <a:rPr lang="en-GB" altLang="en-US"/>
              <a:pPr eaLnBrk="1" hangingPunct="1"/>
              <a:t>15</a:t>
            </a:fld>
            <a:endParaRPr lang="en-GB" altLang="en-US"/>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480091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CB1207-80DE-42F9-BD72-F1F6D9EFCD6A}" type="slidenum">
              <a:rPr lang="en-GB" altLang="en-US"/>
              <a:pPr eaLnBrk="1" hangingPunct="1"/>
              <a:t>16</a:t>
            </a:fld>
            <a:endParaRPr lang="en-GB" altLang="en-US"/>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3097647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59D3EC-606A-4BDF-A05F-3FEEE384A16B}" type="slidenum">
              <a:rPr lang="en-GB" altLang="en-US"/>
              <a:pPr eaLnBrk="1" hangingPunct="1"/>
              <a:t>17</a:t>
            </a:fld>
            <a:endParaRPr lang="en-GB" altLang="en-US"/>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Talk through the example. </a:t>
            </a:r>
          </a:p>
          <a:p>
            <a:pPr eaLnBrk="1" hangingPunct="1">
              <a:spcBef>
                <a:spcPct val="0"/>
              </a:spcBef>
            </a:pPr>
            <a:r>
              <a:rPr lang="en-GB" altLang="en-US"/>
              <a:t>Emphasize that 2.75241302 is not equal to 2.8. 2.8 is an approximation.</a:t>
            </a:r>
          </a:p>
        </p:txBody>
      </p:sp>
    </p:spTree>
    <p:extLst>
      <p:ext uri="{BB962C8B-B14F-4D97-AF65-F5344CB8AC3E}">
        <p14:creationId xmlns:p14="http://schemas.microsoft.com/office/powerpoint/2010/main" val="2929926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5ABD06-8BE0-4B03-B0B0-DDB37B44EA0F}" type="slidenum">
              <a:rPr lang="en-GB" altLang="en-US"/>
              <a:pPr eaLnBrk="1" hangingPunct="1"/>
              <a:t>31</a:t>
            </a:fld>
            <a:endParaRPr lang="en-GB" altLang="en-US"/>
          </a:p>
        </p:txBody>
      </p:sp>
      <p:sp>
        <p:nvSpPr>
          <p:cNvPr id="34819"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34820" name="Rectangle 3"/>
          <p:cNvSpPr>
            <a:spLocks noGrp="1" noChangeArrowheads="1"/>
          </p:cNvSpPr>
          <p:nvPr>
            <p:ph type="body" idx="1"/>
          </p:nvPr>
        </p:nvSpPr>
        <p:spPr bwMode="auto">
          <a:xfrm>
            <a:off x="914400" y="4343400"/>
            <a:ext cx="5029200" cy="41148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altLang="en-US"/>
              <a:t>Explain that there are times when there is no need to calculate an exact answer and an estimate is sufficient.</a:t>
            </a:r>
          </a:p>
          <a:p>
            <a:pPr eaLnBrk="1" hangingPunct="1"/>
            <a:r>
              <a:rPr lang="en-GB" altLang="en-US"/>
              <a:t>For example, we might be doing some supermarket shopping and we might want to keep track of how much we are spending. </a:t>
            </a:r>
          </a:p>
          <a:p>
            <a:pPr eaLnBrk="1" hangingPunct="1"/>
            <a:r>
              <a:rPr lang="en-GB" altLang="en-US"/>
              <a:t>In maths, it is often useful to estimate an answer before doing a calculation (as we did in the starter activity) or after we’ve done a calculation to make sure our answer is sensible.</a:t>
            </a:r>
          </a:p>
          <a:p>
            <a:pPr eaLnBrk="1" hangingPunct="1"/>
            <a:r>
              <a:rPr lang="en-GB" altLang="en-US"/>
              <a:t>Calculators can be very useful for working things out, but only if we press the right buttons! We should always check that the answer given by our calculator is sensible.</a:t>
            </a:r>
          </a:p>
          <a:p>
            <a:pPr eaLnBrk="1" hangingPunct="1"/>
            <a:r>
              <a:rPr lang="en-GB" altLang="en-US"/>
              <a:t>Introduce the notation </a:t>
            </a:r>
            <a:r>
              <a:rPr lang="en-GB" altLang="en-US">
                <a:sym typeface="Symbol" panose="05050102010706020507" pitchFamily="18" charset="2"/>
              </a:rPr>
              <a:t>.</a:t>
            </a:r>
          </a:p>
          <a:p>
            <a:pPr eaLnBrk="1" hangingPunct="1"/>
            <a:r>
              <a:rPr lang="en-GB" altLang="en-US">
                <a:sym typeface="Symbol" panose="05050102010706020507" pitchFamily="18" charset="2"/>
              </a:rPr>
              <a:t>Introduce the rule that the product of two numbers must end in the same digit as the product of the end digits of the numbers.</a:t>
            </a:r>
          </a:p>
          <a:p>
            <a:pPr eaLnBrk="1" hangingPunct="1"/>
            <a:r>
              <a:rPr lang="en-GB" altLang="en-US">
                <a:sym typeface="Symbol" panose="05050102010706020507" pitchFamily="18" charset="2"/>
              </a:rPr>
              <a:t>Ask pupils if they can work out what Martin did wrong whey he calculated 39 </a:t>
            </a:r>
            <a:r>
              <a:rPr lang="en-US" altLang="en-US" b="1">
                <a:cs typeface="Times New Roman" panose="02020603050405020304" pitchFamily="18" charset="0"/>
              </a:rPr>
              <a:t>×</a:t>
            </a:r>
            <a:r>
              <a:rPr lang="en-GB" altLang="en-US">
                <a:sym typeface="Symbol" panose="05050102010706020507" pitchFamily="18" charset="2"/>
              </a:rPr>
              <a:t> 72 (he typed 39 </a:t>
            </a:r>
            <a:r>
              <a:rPr lang="en-US" altLang="en-US" b="1">
                <a:cs typeface="Times New Roman" panose="02020603050405020304" pitchFamily="18" charset="0"/>
              </a:rPr>
              <a:t>×</a:t>
            </a:r>
            <a:r>
              <a:rPr lang="en-GB" altLang="en-US">
                <a:sym typeface="Symbol" panose="05050102010706020507" pitchFamily="18" charset="2"/>
              </a:rPr>
              <a:t> 27 into his calculator by mistake).</a:t>
            </a:r>
          </a:p>
        </p:txBody>
      </p:sp>
    </p:spTree>
    <p:extLst>
      <p:ext uri="{BB962C8B-B14F-4D97-AF65-F5344CB8AC3E}">
        <p14:creationId xmlns:p14="http://schemas.microsoft.com/office/powerpoint/2010/main" val="33024517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BC5FDF6F-438B-4719-B23F-CF9DE862B1F0}" type="datetime3">
              <a:rPr lang="en-US" smtClean="0"/>
              <a:pPr/>
              <a:t>11 August 2023</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899686124"/>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350961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24515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98706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endParaRPr lang="en-US"/>
          </a:p>
        </p:txBody>
      </p:sp>
      <p:sp>
        <p:nvSpPr>
          <p:cNvPr id="5" name="4 Marcador de pie de página"/>
          <p:cNvSpPr>
            <a:spLocks noGrp="1"/>
          </p:cNvSpPr>
          <p:nvPr>
            <p:ph type="ftr" sz="quarter" idx="11"/>
          </p:nvPr>
        </p:nvSpPr>
        <p:spPr>
          <a:xfrm>
            <a:off x="800100" y="6172200"/>
            <a:ext cx="4000500" cy="457200"/>
          </a:xfrm>
        </p:spPr>
        <p:txBody>
          <a:bodyPr/>
          <a:lstStyle/>
          <a:p>
            <a:r>
              <a:rPr lang="en-US" dirty="0"/>
              <a:t>www.mathssupport.org</a:t>
            </a:r>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710857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45977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endParaRPr lang="en-US"/>
          </a:p>
        </p:txBody>
      </p:sp>
      <p:sp>
        <p:nvSpPr>
          <p:cNvPr id="8" name="7 Marcador de pie de página"/>
          <p:cNvSpPr>
            <a:spLocks noGrp="1"/>
          </p:cNvSpPr>
          <p:nvPr>
            <p:ph type="ftr" sz="quarter" idx="11"/>
          </p:nvPr>
        </p:nvSpPr>
        <p:spPr/>
        <p:txBody>
          <a:bodyPr/>
          <a:lstStyle/>
          <a:p>
            <a:r>
              <a:rPr lang="en-US" dirty="0"/>
              <a:t>www.mathssupport.org</a:t>
            </a:r>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01882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endParaRPr lang="en-US"/>
          </a:p>
        </p:txBody>
      </p:sp>
      <p:sp>
        <p:nvSpPr>
          <p:cNvPr id="4" name="3 Marcador de pie de página"/>
          <p:cNvSpPr>
            <a:spLocks noGrp="1"/>
          </p:cNvSpPr>
          <p:nvPr>
            <p:ph type="ftr" sz="quarter" idx="11"/>
          </p:nvPr>
        </p:nvSpPr>
        <p:spPr/>
        <p:txBody>
          <a:bodyPr/>
          <a:lstStyle/>
          <a:p>
            <a:r>
              <a:rPr lang="en-US" dirty="0"/>
              <a:t>www.mathssupport.org</a:t>
            </a:r>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52691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r>
              <a:rPr lang="en-US" dirty="0"/>
              <a:t>www.mathssupport.org</a:t>
            </a:r>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11046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9237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a:xfrm>
            <a:off x="914400" y="6172200"/>
            <a:ext cx="3886200" cy="457200"/>
          </a:xfrm>
        </p:spPr>
        <p:txBody>
          <a:bodyPr/>
          <a:lstStyle/>
          <a:p>
            <a:r>
              <a:rPr lang="en-US" dirty="0"/>
              <a:t>www.mathssupport.org</a:t>
            </a:r>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1187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8/11/2023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dirty="0">
                <a:solidFill>
                  <a:schemeClr val="tx2">
                    <a:shade val="90000"/>
                  </a:schemeClr>
                </a:solidFill>
              </a:rPr>
              <a:t>www.mathssupport.org</a:t>
            </a: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08743042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2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2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2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2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2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2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www.mathssupport.org/" TargetMode="External"/><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5" Type="http://schemas.openxmlformats.org/officeDocument/2006/relationships/hyperlink" Target="mailto:info@mathssupport.org" TargetMode="Externa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latin typeface="Comic Sans MS" panose="030F0702030302020204" pitchFamily="66" charset="0"/>
              </a:rPr>
              <a:t>Rounding numbers and estimation</a:t>
            </a:r>
            <a:endParaRPr lang="en-GB" dirty="0">
              <a:latin typeface="Comic Sans MS" panose="030F0702030302020204" pitchFamily="66" charset="0"/>
            </a:endParaRPr>
          </a:p>
        </p:txBody>
      </p:sp>
      <p:sp>
        <p:nvSpPr>
          <p:cNvPr id="3" name="Subtitle 2"/>
          <p:cNvSpPr>
            <a:spLocks noGrp="1"/>
          </p:cNvSpPr>
          <p:nvPr>
            <p:ph type="subTitle" idx="1"/>
          </p:nvPr>
        </p:nvSpPr>
        <p:spPr>
          <a:xfrm>
            <a:off x="533400" y="3228536"/>
            <a:ext cx="7854696" cy="776528"/>
          </a:xfrm>
        </p:spPr>
        <p:txBody>
          <a:bodyPr>
            <a:normAutofit fontScale="92500"/>
          </a:bodyPr>
          <a:lstStyle/>
          <a:p>
            <a:r>
              <a:rPr lang="en-US" dirty="0">
                <a:latin typeface="Comic Sans MS" panose="030F0702030302020204" pitchFamily="66" charset="0"/>
              </a:rPr>
              <a:t>LO: Round a number to a given degree of accuracy</a:t>
            </a:r>
            <a:endParaRPr lang="en-GB" dirty="0">
              <a:latin typeface="Comic Sans MS" panose="030F0702030302020204" pitchFamily="66" charset="0"/>
            </a:endParaRPr>
          </a:p>
        </p:txBody>
      </p:sp>
      <p:sp>
        <p:nvSpPr>
          <p:cNvPr id="4" name="Date Placeholder 3"/>
          <p:cNvSpPr>
            <a:spLocks noGrp="1"/>
          </p:cNvSpPr>
          <p:nvPr>
            <p:ph type="dt" sz="half" idx="10"/>
          </p:nvPr>
        </p:nvSpPr>
        <p:spPr>
          <a:xfrm>
            <a:off x="4139952" y="188640"/>
            <a:ext cx="4752528" cy="365125"/>
          </a:xfrm>
        </p:spPr>
        <p:txBody>
          <a:bodyPr/>
          <a:lstStyle/>
          <a:p>
            <a:pPr>
              <a:defRPr/>
            </a:pPr>
            <a:fld id="{C2994394-24C1-4191-8E9F-894E28B8A8C4}" type="datetime2">
              <a:rPr lang="en-US" sz="2400" smtClean="0">
                <a:cs typeface="Times New Roman" panose="02020603050405020304" pitchFamily="18" charset="0"/>
              </a:rPr>
              <a:t>Friday, August 11, 2023</a:t>
            </a:fld>
            <a:endParaRPr lang="en-GB" sz="2400" dirty="0">
              <a:cs typeface="Times New Roman" panose="02020603050405020304" pitchFamily="18" charset="0"/>
            </a:endParaRPr>
          </a:p>
        </p:txBody>
      </p:sp>
      <p:sp>
        <p:nvSpPr>
          <p:cNvPr id="6" name="Rectangle 5">
            <a:hlinkClick r:id="rId3"/>
            <a:extLst>
              <a:ext uri="{FF2B5EF4-FFF2-40B4-BE49-F238E27FC236}">
                <a16:creationId xmlns:a16="http://schemas.microsoft.com/office/drawing/2014/main" id="{885C5925-8CD8-441C-90E9-7D206E5D4448}"/>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hlinkClick r:id="rId3"/>
            <a:extLst>
              <a:ext uri="{FF2B5EF4-FFF2-40B4-BE49-F238E27FC236}">
                <a16:creationId xmlns:a16="http://schemas.microsoft.com/office/drawing/2014/main" id="{023DB1AC-59FE-4163-B76C-7A097F71EED1}"/>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53604711"/>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3"/>
          <p:cNvSpPr txBox="1">
            <a:spLocks noChangeArrowheads="1"/>
          </p:cNvSpPr>
          <p:nvPr/>
        </p:nvSpPr>
        <p:spPr bwMode="auto">
          <a:xfrm>
            <a:off x="571500" y="1054100"/>
            <a:ext cx="8001000" cy="1200150"/>
          </a:xfrm>
          <a:prstGeom prst="rect">
            <a:avLst/>
          </a:prstGeom>
          <a:noFill/>
          <a:ln w="47625" cmpd="thickThin">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dirty="0">
                <a:latin typeface="Comic Sans MS" panose="030F0702030302020204" pitchFamily="66" charset="0"/>
              </a:rPr>
              <a:t>It is often necessary/convenient/sensible to give </a:t>
            </a:r>
            <a:r>
              <a:rPr lang="en-GB" altLang="en-US" sz="2400" dirty="0">
                <a:solidFill>
                  <a:srgbClr val="FF0000"/>
                </a:solidFill>
                <a:latin typeface="Comic Sans MS" panose="030F0702030302020204" pitchFamily="66" charset="0"/>
              </a:rPr>
              <a:t>approximations  </a:t>
            </a:r>
            <a:r>
              <a:rPr lang="en-GB" altLang="en-US" sz="2400" dirty="0">
                <a:latin typeface="Comic Sans MS" panose="030F0702030302020204" pitchFamily="66" charset="0"/>
              </a:rPr>
              <a:t>to real life situations or as answers to certain calculations.   </a:t>
            </a:r>
          </a:p>
        </p:txBody>
      </p:sp>
      <p:sp>
        <p:nvSpPr>
          <p:cNvPr id="7175" name="Text Box 6"/>
          <p:cNvSpPr txBox="1">
            <a:spLocks noChangeArrowheads="1"/>
          </p:cNvSpPr>
          <p:nvPr/>
        </p:nvSpPr>
        <p:spPr bwMode="auto">
          <a:xfrm>
            <a:off x="1066800" y="2971800"/>
            <a:ext cx="7010400" cy="3046413"/>
          </a:xfrm>
          <a:prstGeom prst="rect">
            <a:avLst/>
          </a:prstGeom>
          <a:noFill/>
          <a:ln w="57150" cmpd="thickThin">
            <a:solidFill>
              <a:schemeClr val="accent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dirty="0">
                <a:latin typeface="Comic Sans MS" panose="030F0702030302020204" pitchFamily="66" charset="0"/>
              </a:rPr>
              <a:t>For example if a case of wine containing 6 bottles costs £25 then you could price a single bottle by calculating </a:t>
            </a:r>
            <a:r>
              <a:rPr lang="en-GB" altLang="en-US" sz="2400" dirty="0">
                <a:solidFill>
                  <a:schemeClr val="accent2"/>
                </a:solidFill>
                <a:latin typeface="Comic Sans MS" panose="030F0702030302020204" pitchFamily="66" charset="0"/>
              </a:rPr>
              <a:t>£25 </a:t>
            </a:r>
            <a:r>
              <a:rPr lang="en-GB" altLang="en-US" sz="2400" dirty="0">
                <a:solidFill>
                  <a:schemeClr val="accent2"/>
                </a:solidFill>
                <a:latin typeface="Comic Sans MS" panose="030F0702030302020204" pitchFamily="66" charset="0"/>
                <a:sym typeface="Symbol" panose="05050102010706020507" pitchFamily="18" charset="2"/>
              </a:rPr>
              <a:t> 6</a:t>
            </a:r>
            <a:r>
              <a:rPr lang="en-GB" altLang="en-US" sz="2400" dirty="0">
                <a:latin typeface="Comic Sans MS" panose="030F0702030302020204" pitchFamily="66" charset="0"/>
                <a:sym typeface="Symbol" panose="05050102010706020507" pitchFamily="18" charset="2"/>
              </a:rPr>
              <a:t> = £4.166666667. </a:t>
            </a:r>
            <a:r>
              <a:rPr lang="en-GB" altLang="en-US" sz="2400" dirty="0">
                <a:latin typeface="Comic Sans MS" panose="030F0702030302020204" pitchFamily="66" charset="0"/>
              </a:rPr>
              <a:t> It would be pointless to write out all the numbers on your calculator display. Since we are dealing with money (pounds and pence) we only need 2 decimal places (2 </a:t>
            </a:r>
            <a:r>
              <a:rPr lang="en-GB" altLang="en-US" sz="2400" dirty="0" err="1">
                <a:latin typeface="Comic Sans MS" panose="030F0702030302020204" pitchFamily="66" charset="0"/>
              </a:rPr>
              <a:t>d.p</a:t>
            </a:r>
            <a:r>
              <a:rPr lang="en-GB" altLang="en-US" sz="2400" b="1" dirty="0" err="1">
                <a:latin typeface="Comic Sans MS" panose="030F0702030302020204" pitchFamily="66" charset="0"/>
              </a:rPr>
              <a:t>.</a:t>
            </a:r>
            <a:r>
              <a:rPr lang="en-GB" altLang="en-US" sz="2400" dirty="0">
                <a:latin typeface="Comic Sans MS" panose="030F0702030302020204" pitchFamily="66" charset="0"/>
              </a:rPr>
              <a:t>) So it  would be much better to write down £4.17. </a:t>
            </a:r>
          </a:p>
        </p:txBody>
      </p:sp>
      <p:sp>
        <p:nvSpPr>
          <p:cNvPr id="3" name="Rectangle 15">
            <a:extLst>
              <a:ext uri="{FF2B5EF4-FFF2-40B4-BE49-F238E27FC236}">
                <a16:creationId xmlns:a16="http://schemas.microsoft.com/office/drawing/2014/main" id="{DDD80C43-E7D5-4C35-BCCE-9D9CBBDB503F}"/>
              </a:ext>
            </a:extLst>
          </p:cNvPr>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 decimal places</a:t>
            </a:r>
            <a:endParaRPr lang="en-GB" altLang="en-US" sz="2800" dirty="0">
              <a:latin typeface="Comic Sans MS" panose="030F0702030302020204" pitchFamily="66" charset="0"/>
            </a:endParaRPr>
          </a:p>
        </p:txBody>
      </p:sp>
      <p:sp>
        <p:nvSpPr>
          <p:cNvPr id="4" name="Rectangle 3">
            <a:hlinkClick r:id="rId2"/>
            <a:extLst>
              <a:ext uri="{FF2B5EF4-FFF2-40B4-BE49-F238E27FC236}">
                <a16:creationId xmlns:a16="http://schemas.microsoft.com/office/drawing/2014/main" id="{A2FE3801-995F-418E-9BC8-53976F818A30}"/>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hlinkClick r:id="rId2"/>
            <a:extLst>
              <a:ext uri="{FF2B5EF4-FFF2-40B4-BE49-F238E27FC236}">
                <a16:creationId xmlns:a16="http://schemas.microsoft.com/office/drawing/2014/main" id="{DADCC97B-9407-443B-BDC9-7B711C7071B0}"/>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dissolve">
                                      <p:cBhvr>
                                        <p:cTn id="7"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69888" y="996950"/>
            <a:ext cx="7848600" cy="2728913"/>
            <a:chOff x="288" y="384"/>
            <a:chExt cx="4944" cy="1719"/>
          </a:xfrm>
        </p:grpSpPr>
        <p:sp>
          <p:nvSpPr>
            <p:cNvPr id="6174" name="Text Box 3"/>
            <p:cNvSpPr txBox="1">
              <a:spLocks noChangeArrowheads="1"/>
            </p:cNvSpPr>
            <p:nvPr/>
          </p:nvSpPr>
          <p:spPr bwMode="auto">
            <a:xfrm>
              <a:off x="1632" y="384"/>
              <a:ext cx="2544" cy="294"/>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a:latin typeface="Comic Sans MS" panose="030F0702030302020204" pitchFamily="66" charset="0"/>
                </a:rPr>
                <a:t>Decimal Places (Rounding)</a:t>
              </a:r>
            </a:p>
          </p:txBody>
        </p:sp>
        <p:sp>
          <p:nvSpPr>
            <p:cNvPr id="6175" name="Text Box 4"/>
            <p:cNvSpPr txBox="1">
              <a:spLocks noChangeArrowheads="1"/>
            </p:cNvSpPr>
            <p:nvPr/>
          </p:nvSpPr>
          <p:spPr bwMode="auto">
            <a:xfrm>
              <a:off x="432" y="1776"/>
              <a:ext cx="139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4 . 8 3 2 5 </a:t>
              </a:r>
            </a:p>
          </p:txBody>
        </p:sp>
        <p:sp>
          <p:nvSpPr>
            <p:cNvPr id="6176" name="Text Box 5"/>
            <p:cNvSpPr txBox="1">
              <a:spLocks noChangeArrowheads="1"/>
            </p:cNvSpPr>
            <p:nvPr/>
          </p:nvSpPr>
          <p:spPr bwMode="auto">
            <a:xfrm>
              <a:off x="336" y="816"/>
              <a:ext cx="4896" cy="275"/>
            </a:xfrm>
            <a:prstGeom prst="rect">
              <a:avLst/>
            </a:prstGeom>
            <a:solidFill>
              <a:srgbClr val="FFCCFF"/>
            </a:solidFill>
            <a:ln w="9525">
              <a:solidFill>
                <a:srgbClr val="FF0000"/>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200">
                  <a:latin typeface="Comic Sans MS" panose="030F0702030302020204" pitchFamily="66" charset="0"/>
                </a:rPr>
                <a:t>Numbers can be rounded to 1,2, 3 or more decimal places.</a:t>
              </a:r>
            </a:p>
          </p:txBody>
        </p:sp>
        <p:sp>
          <p:nvSpPr>
            <p:cNvPr id="6177" name="Text Box 6"/>
            <p:cNvSpPr txBox="1">
              <a:spLocks noChangeArrowheads="1"/>
            </p:cNvSpPr>
            <p:nvPr/>
          </p:nvSpPr>
          <p:spPr bwMode="auto">
            <a:xfrm>
              <a:off x="288" y="1200"/>
              <a:ext cx="16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to </a:t>
              </a:r>
              <a:r>
                <a:rPr lang="en-GB" altLang="en-US" sz="2400" u="sng">
                  <a:solidFill>
                    <a:srgbClr val="FF0000"/>
                  </a:solidFill>
                  <a:latin typeface="Comic Sans MS" panose="030F0702030302020204" pitchFamily="66" charset="0"/>
                </a:rPr>
                <a:t>1 d.p</a:t>
              </a:r>
            </a:p>
          </p:txBody>
        </p:sp>
      </p:grpSp>
      <p:sp>
        <p:nvSpPr>
          <p:cNvPr id="4103" name="Line 7"/>
          <p:cNvSpPr>
            <a:spLocks noChangeShapeType="1"/>
          </p:cNvSpPr>
          <p:nvPr/>
        </p:nvSpPr>
        <p:spPr bwMode="auto">
          <a:xfrm>
            <a:off x="1484313" y="3044825"/>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 name="Group 8"/>
          <p:cNvGrpSpPr>
            <a:grpSpLocks/>
          </p:cNvGrpSpPr>
          <p:nvPr/>
        </p:nvGrpSpPr>
        <p:grpSpPr bwMode="auto">
          <a:xfrm>
            <a:off x="703263" y="3659188"/>
            <a:ext cx="2209800" cy="1092200"/>
            <a:chOff x="480" y="2064"/>
            <a:chExt cx="1392" cy="688"/>
          </a:xfrm>
        </p:grpSpPr>
        <p:sp>
          <p:nvSpPr>
            <p:cNvPr id="6172" name="Text Box 9"/>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6173" name="Line 10"/>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4" name="Group 11"/>
          <p:cNvGrpSpPr>
            <a:grpSpLocks/>
          </p:cNvGrpSpPr>
          <p:nvPr/>
        </p:nvGrpSpPr>
        <p:grpSpPr bwMode="auto">
          <a:xfrm>
            <a:off x="1370013" y="4883150"/>
            <a:ext cx="762000" cy="1052513"/>
            <a:chOff x="816" y="2832"/>
            <a:chExt cx="480" cy="663"/>
          </a:xfrm>
        </p:grpSpPr>
        <p:sp>
          <p:nvSpPr>
            <p:cNvPr id="6170" name="Line 12"/>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171" name="Text Box 13"/>
            <p:cNvSpPr txBox="1">
              <a:spLocks noChangeArrowheads="1"/>
            </p:cNvSpPr>
            <p:nvPr/>
          </p:nvSpPr>
          <p:spPr bwMode="auto">
            <a:xfrm>
              <a:off x="816" y="3168"/>
              <a:ext cx="48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4.8</a:t>
              </a:r>
            </a:p>
          </p:txBody>
        </p:sp>
      </p:grpSp>
      <p:sp>
        <p:nvSpPr>
          <p:cNvPr id="4110" name="Text Box 14"/>
          <p:cNvSpPr txBox="1">
            <a:spLocks noChangeArrowheads="1"/>
          </p:cNvSpPr>
          <p:nvPr/>
        </p:nvSpPr>
        <p:spPr bwMode="auto">
          <a:xfrm>
            <a:off x="3371850" y="322103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4. 8 4 2 5</a:t>
            </a:r>
          </a:p>
        </p:txBody>
      </p:sp>
      <p:grpSp>
        <p:nvGrpSpPr>
          <p:cNvPr id="5" name="Group 15"/>
          <p:cNvGrpSpPr>
            <a:grpSpLocks/>
          </p:cNvGrpSpPr>
          <p:nvPr/>
        </p:nvGrpSpPr>
        <p:grpSpPr bwMode="auto">
          <a:xfrm>
            <a:off x="3371850" y="3678238"/>
            <a:ext cx="2209800" cy="1092200"/>
            <a:chOff x="480" y="2064"/>
            <a:chExt cx="1392" cy="688"/>
          </a:xfrm>
        </p:grpSpPr>
        <p:sp>
          <p:nvSpPr>
            <p:cNvPr id="6168" name="Text Box 16"/>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6169" name="Line 17"/>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4114" name="Line 18"/>
          <p:cNvSpPr>
            <a:spLocks noChangeShapeType="1"/>
          </p:cNvSpPr>
          <p:nvPr/>
        </p:nvSpPr>
        <p:spPr bwMode="auto">
          <a:xfrm>
            <a:off x="4133850" y="3144838"/>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6" name="Group 19"/>
          <p:cNvGrpSpPr>
            <a:grpSpLocks/>
          </p:cNvGrpSpPr>
          <p:nvPr/>
        </p:nvGrpSpPr>
        <p:grpSpPr bwMode="auto">
          <a:xfrm>
            <a:off x="3981450" y="4897438"/>
            <a:ext cx="762000" cy="1052512"/>
            <a:chOff x="816" y="2832"/>
            <a:chExt cx="480" cy="663"/>
          </a:xfrm>
        </p:grpSpPr>
        <p:sp>
          <p:nvSpPr>
            <p:cNvPr id="6166" name="Line 20"/>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167" name="Text Box 21"/>
            <p:cNvSpPr txBox="1">
              <a:spLocks noChangeArrowheads="1"/>
            </p:cNvSpPr>
            <p:nvPr/>
          </p:nvSpPr>
          <p:spPr bwMode="auto">
            <a:xfrm>
              <a:off x="816" y="3168"/>
              <a:ext cx="48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4.8</a:t>
              </a:r>
            </a:p>
          </p:txBody>
        </p:sp>
      </p:grpSp>
      <p:sp>
        <p:nvSpPr>
          <p:cNvPr id="4118" name="Text Box 22"/>
          <p:cNvSpPr txBox="1">
            <a:spLocks noChangeArrowheads="1"/>
          </p:cNvSpPr>
          <p:nvPr/>
        </p:nvSpPr>
        <p:spPr bwMode="auto">
          <a:xfrm>
            <a:off x="6137275" y="321468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4. 8 5 2 5</a:t>
            </a:r>
          </a:p>
        </p:txBody>
      </p:sp>
      <p:grpSp>
        <p:nvGrpSpPr>
          <p:cNvPr id="7" name="Group 23"/>
          <p:cNvGrpSpPr>
            <a:grpSpLocks/>
          </p:cNvGrpSpPr>
          <p:nvPr/>
        </p:nvGrpSpPr>
        <p:grpSpPr bwMode="auto">
          <a:xfrm>
            <a:off x="6137275" y="3671888"/>
            <a:ext cx="2209800" cy="1092200"/>
            <a:chOff x="480" y="2064"/>
            <a:chExt cx="1392" cy="688"/>
          </a:xfrm>
        </p:grpSpPr>
        <p:sp>
          <p:nvSpPr>
            <p:cNvPr id="6164" name="Text Box 24"/>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6165" name="Line 25"/>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4122" name="Line 26"/>
          <p:cNvSpPr>
            <a:spLocks noChangeShapeType="1"/>
          </p:cNvSpPr>
          <p:nvPr/>
        </p:nvSpPr>
        <p:spPr bwMode="auto">
          <a:xfrm>
            <a:off x="6899275" y="3138488"/>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8" name="Group 27"/>
          <p:cNvGrpSpPr>
            <a:grpSpLocks/>
          </p:cNvGrpSpPr>
          <p:nvPr/>
        </p:nvGrpSpPr>
        <p:grpSpPr bwMode="auto">
          <a:xfrm>
            <a:off x="6746875" y="4891088"/>
            <a:ext cx="762000" cy="1052512"/>
            <a:chOff x="816" y="2832"/>
            <a:chExt cx="480" cy="663"/>
          </a:xfrm>
        </p:grpSpPr>
        <p:sp>
          <p:nvSpPr>
            <p:cNvPr id="6162" name="Line 28"/>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163" name="Text Box 29"/>
            <p:cNvSpPr txBox="1">
              <a:spLocks noChangeArrowheads="1"/>
            </p:cNvSpPr>
            <p:nvPr/>
          </p:nvSpPr>
          <p:spPr bwMode="auto">
            <a:xfrm>
              <a:off x="816" y="3168"/>
              <a:ext cx="48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4.9</a:t>
              </a:r>
            </a:p>
          </p:txBody>
        </p:sp>
      </p:grpSp>
      <p:sp>
        <p:nvSpPr>
          <p:cNvPr id="4126" name="Text Box 30"/>
          <p:cNvSpPr txBox="1">
            <a:spLocks noChangeArrowheads="1"/>
          </p:cNvSpPr>
          <p:nvPr/>
        </p:nvSpPr>
        <p:spPr bwMode="auto">
          <a:xfrm>
            <a:off x="1876425" y="48260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4127" name="Text Box 31"/>
          <p:cNvSpPr txBox="1">
            <a:spLocks noChangeArrowheads="1"/>
          </p:cNvSpPr>
          <p:nvPr/>
        </p:nvSpPr>
        <p:spPr bwMode="auto">
          <a:xfrm>
            <a:off x="4627563" y="4848225"/>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4128" name="Text Box 32"/>
          <p:cNvSpPr txBox="1">
            <a:spLocks noChangeArrowheads="1"/>
          </p:cNvSpPr>
          <p:nvPr/>
        </p:nvSpPr>
        <p:spPr bwMode="auto">
          <a:xfrm>
            <a:off x="7378700" y="48704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9" name="Rectangle 15">
            <a:extLst>
              <a:ext uri="{FF2B5EF4-FFF2-40B4-BE49-F238E27FC236}">
                <a16:creationId xmlns:a16="http://schemas.microsoft.com/office/drawing/2014/main" id="{EE1776D9-5DB0-43C8-830D-744D1135F99E}"/>
              </a:ext>
            </a:extLst>
          </p:cNvPr>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 decimal places</a:t>
            </a:r>
            <a:endParaRPr lang="en-GB" altLang="en-US" sz="2800" dirty="0">
              <a:latin typeface="Comic Sans MS" panose="030F0702030302020204" pitchFamily="66" charset="0"/>
            </a:endParaRPr>
          </a:p>
        </p:txBody>
      </p:sp>
      <p:sp>
        <p:nvSpPr>
          <p:cNvPr id="10" name="Rectangle 9">
            <a:hlinkClick r:id="rId4"/>
            <a:extLst>
              <a:ext uri="{FF2B5EF4-FFF2-40B4-BE49-F238E27FC236}">
                <a16:creationId xmlns:a16="http://schemas.microsoft.com/office/drawing/2014/main" id="{1BA30594-EE61-4A91-8343-993B3FD3C903}"/>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hlinkClick r:id="rId4"/>
            <a:extLst>
              <a:ext uri="{FF2B5EF4-FFF2-40B4-BE49-F238E27FC236}">
                <a16:creationId xmlns:a16="http://schemas.microsoft.com/office/drawing/2014/main" id="{791572E1-3DBB-432F-866F-98432573B4A1}"/>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70986941"/>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103"/>
                                        </p:tgtEl>
                                        <p:attrNameLst>
                                          <p:attrName>style.visibility</p:attrName>
                                        </p:attrNameLst>
                                      </p:cBhvr>
                                      <p:to>
                                        <p:strVal val="visible"/>
                                      </p:to>
                                    </p:set>
                                    <p:animEffect transition="in" filter="wipe(up)">
                                      <p:cBhvr>
                                        <p:cTn id="12" dur="500"/>
                                        <p:tgtEl>
                                          <p:spTgt spid="4103"/>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126"/>
                                        </p:tgtEl>
                                        <p:attrNameLst>
                                          <p:attrName>style.visibility</p:attrName>
                                        </p:attrNameLst>
                                      </p:cBhvr>
                                      <p:to>
                                        <p:strVal val="visible"/>
                                      </p:to>
                                    </p:set>
                                    <p:animEffect transition="in" filter="dissolve">
                                      <p:cBhvr>
                                        <p:cTn id="22" dur="500"/>
                                        <p:tgtEl>
                                          <p:spTgt spid="4126"/>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110"/>
                                        </p:tgtEl>
                                        <p:attrNameLst>
                                          <p:attrName>style.visibility</p:attrName>
                                        </p:attrNameLst>
                                      </p:cBhvr>
                                      <p:to>
                                        <p:strVal val="visible"/>
                                      </p:to>
                                    </p:set>
                                    <p:animEffect transition="in" filter="wipe(left)">
                                      <p:cBhvr>
                                        <p:cTn id="32" dur="500"/>
                                        <p:tgtEl>
                                          <p:spTgt spid="4110"/>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4114"/>
                                        </p:tgtEl>
                                        <p:attrNameLst>
                                          <p:attrName>style.visibility</p:attrName>
                                        </p:attrNameLst>
                                      </p:cBhvr>
                                      <p:to>
                                        <p:strVal val="visible"/>
                                      </p:to>
                                    </p:set>
                                    <p:animEffect transition="in" filter="wipe(up)">
                                      <p:cBhvr>
                                        <p:cTn id="37" dur="500"/>
                                        <p:tgtEl>
                                          <p:spTgt spid="4114"/>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down)">
                                      <p:cBhvr>
                                        <p:cTn id="42" dur="500"/>
                                        <p:tgtEl>
                                          <p:spTgt spid="5"/>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127"/>
                                        </p:tgtEl>
                                        <p:attrNameLst>
                                          <p:attrName>style.visibility</p:attrName>
                                        </p:attrNameLst>
                                      </p:cBhvr>
                                      <p:to>
                                        <p:strVal val="visible"/>
                                      </p:to>
                                    </p:set>
                                    <p:animEffect transition="in" filter="dissolve">
                                      <p:cBhvr>
                                        <p:cTn id="47" dur="500"/>
                                        <p:tgtEl>
                                          <p:spTgt spid="4127"/>
                                        </p:tgtEl>
                                      </p:cBhvr>
                                    </p:animEffect>
                                  </p:childTnLst>
                                  <p:subTnLst>
                                    <p:audio>
                                      <p:cMediaNode>
                                        <p:cTn display="0" masterRel="sameClick">
                                          <p:stCondLst>
                                            <p:cond evt="begin" delay="0">
                                              <p:tn val="45"/>
                                            </p:cond>
                                          </p:stCondLst>
                                          <p:endCondLst>
                                            <p:cond evt="onStopAudio" delay="0">
                                              <p:tgtEl>
                                                <p:sldTgt/>
                                              </p:tgtEl>
                                            </p:cond>
                                          </p:endCondLst>
                                        </p:cTn>
                                        <p:tgtEl>
                                          <p:sndTgt r:embed="rId3" name="chimes.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up)">
                                      <p:cBhvr>
                                        <p:cTn id="52" dur="500"/>
                                        <p:tgtEl>
                                          <p:spTgt spid="6"/>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4118"/>
                                        </p:tgtEl>
                                        <p:attrNameLst>
                                          <p:attrName>style.visibility</p:attrName>
                                        </p:attrNameLst>
                                      </p:cBhvr>
                                      <p:to>
                                        <p:strVal val="visible"/>
                                      </p:to>
                                    </p:set>
                                    <p:animEffect transition="in" filter="wipe(left)">
                                      <p:cBhvr>
                                        <p:cTn id="57" dur="500"/>
                                        <p:tgtEl>
                                          <p:spTgt spid="4118"/>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4122"/>
                                        </p:tgtEl>
                                        <p:attrNameLst>
                                          <p:attrName>style.visibility</p:attrName>
                                        </p:attrNameLst>
                                      </p:cBhvr>
                                      <p:to>
                                        <p:strVal val="visible"/>
                                      </p:to>
                                    </p:set>
                                    <p:animEffect transition="in" filter="wipe(up)">
                                      <p:cBhvr>
                                        <p:cTn id="62" dur="500"/>
                                        <p:tgtEl>
                                          <p:spTgt spid="4122"/>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down)">
                                      <p:cBhvr>
                                        <p:cTn id="67" dur="500"/>
                                        <p:tgtEl>
                                          <p:spTgt spid="7"/>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4128"/>
                                        </p:tgtEl>
                                        <p:attrNameLst>
                                          <p:attrName>style.visibility</p:attrName>
                                        </p:attrNameLst>
                                      </p:cBhvr>
                                      <p:to>
                                        <p:strVal val="visible"/>
                                      </p:to>
                                    </p:set>
                                    <p:animEffect transition="in" filter="dissolve">
                                      <p:cBhvr>
                                        <p:cTn id="72" dur="500"/>
                                        <p:tgtEl>
                                          <p:spTgt spid="4128"/>
                                        </p:tgtEl>
                                      </p:cBhvr>
                                    </p:animEffect>
                                  </p:childTnLst>
                                  <p:subTnLst>
                                    <p:audio>
                                      <p:cMediaNode>
                                        <p:cTn display="0" masterRel="sameClick">
                                          <p:stCondLst>
                                            <p:cond evt="begin" delay="0">
                                              <p:tn val="70"/>
                                            </p:cond>
                                          </p:stCondLst>
                                          <p:endCondLst>
                                            <p:cond evt="onStopAudio" delay="0">
                                              <p:tgtEl>
                                                <p:sldTgt/>
                                              </p:tgtEl>
                                            </p:cond>
                                          </p:endCondLst>
                                        </p:cTn>
                                        <p:tgtEl>
                                          <p:sndTgt r:embed="rId3" name="chimes.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wipe(up)">
                                      <p:cBhvr>
                                        <p:cTn id="77" dur="500"/>
                                        <p:tgtEl>
                                          <p:spTgt spid="8"/>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P spid="4110" grpId="0" autoUpdateAnimBg="0"/>
      <p:bldP spid="4114" grpId="0" animBg="1"/>
      <p:bldP spid="4118" grpId="0" autoUpdateAnimBg="0"/>
      <p:bldP spid="4122" grpId="0" animBg="1"/>
      <p:bldP spid="4126" grpId="0" animBg="1" autoUpdateAnimBg="0"/>
      <p:bldP spid="4127" grpId="0" animBg="1" autoUpdateAnimBg="0"/>
      <p:bldP spid="4128"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450850" y="811213"/>
            <a:ext cx="8015288" cy="3194050"/>
            <a:chOff x="293" y="415"/>
            <a:chExt cx="5049" cy="2012"/>
          </a:xfrm>
        </p:grpSpPr>
        <p:sp>
          <p:nvSpPr>
            <p:cNvPr id="9251" name="Text Box 3"/>
            <p:cNvSpPr txBox="1">
              <a:spLocks noChangeArrowheads="1"/>
            </p:cNvSpPr>
            <p:nvPr/>
          </p:nvSpPr>
          <p:spPr bwMode="auto">
            <a:xfrm>
              <a:off x="293" y="415"/>
              <a:ext cx="16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to </a:t>
              </a:r>
              <a:r>
                <a:rPr lang="en-GB" altLang="en-US" sz="2400" u="sng">
                  <a:solidFill>
                    <a:srgbClr val="FF0000"/>
                  </a:solidFill>
                  <a:latin typeface="Comic Sans MS" panose="030F0702030302020204" pitchFamily="66" charset="0"/>
                </a:rPr>
                <a:t>1 d.p</a:t>
              </a:r>
            </a:p>
          </p:txBody>
        </p:sp>
        <p:sp>
          <p:nvSpPr>
            <p:cNvPr id="9252" name="Text Box 4"/>
            <p:cNvSpPr txBox="1">
              <a:spLocks noChangeArrowheads="1"/>
            </p:cNvSpPr>
            <p:nvPr/>
          </p:nvSpPr>
          <p:spPr bwMode="auto">
            <a:xfrm>
              <a:off x="413" y="796"/>
              <a:ext cx="139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4 . 8 3 2 5 </a:t>
              </a:r>
            </a:p>
          </p:txBody>
        </p:sp>
        <p:sp>
          <p:nvSpPr>
            <p:cNvPr id="9253" name="Line 5"/>
            <p:cNvSpPr>
              <a:spLocks noChangeShapeType="1"/>
            </p:cNvSpPr>
            <p:nvPr/>
          </p:nvSpPr>
          <p:spPr bwMode="auto">
            <a:xfrm>
              <a:off x="971" y="694"/>
              <a:ext cx="0" cy="48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9254" name="Group 6"/>
            <p:cNvGrpSpPr>
              <a:grpSpLocks/>
            </p:cNvGrpSpPr>
            <p:nvPr/>
          </p:nvGrpSpPr>
          <p:grpSpPr bwMode="auto">
            <a:xfrm>
              <a:off x="479" y="1081"/>
              <a:ext cx="1392" cy="591"/>
              <a:chOff x="480" y="2161"/>
              <a:chExt cx="1392" cy="591"/>
            </a:xfrm>
          </p:grpSpPr>
          <p:sp>
            <p:nvSpPr>
              <p:cNvPr id="9274" name="Text Box 7"/>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9275" name="Line 8"/>
              <p:cNvSpPr>
                <a:spLocks noChangeShapeType="1"/>
              </p:cNvSpPr>
              <p:nvPr/>
            </p:nvSpPr>
            <p:spPr bwMode="auto">
              <a:xfrm flipV="1">
                <a:off x="1056" y="2161"/>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9255" name="Group 9"/>
            <p:cNvGrpSpPr>
              <a:grpSpLocks/>
            </p:cNvGrpSpPr>
            <p:nvPr/>
          </p:nvGrpSpPr>
          <p:grpSpPr bwMode="auto">
            <a:xfrm>
              <a:off x="845" y="1755"/>
              <a:ext cx="480" cy="663"/>
              <a:chOff x="816" y="2832"/>
              <a:chExt cx="480" cy="663"/>
            </a:xfrm>
          </p:grpSpPr>
          <p:sp>
            <p:nvSpPr>
              <p:cNvPr id="9272" name="Line 10"/>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9273" name="Text Box 11"/>
              <p:cNvSpPr txBox="1">
                <a:spLocks noChangeArrowheads="1"/>
              </p:cNvSpPr>
              <p:nvPr/>
            </p:nvSpPr>
            <p:spPr bwMode="auto">
              <a:xfrm>
                <a:off x="816" y="3168"/>
                <a:ext cx="48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4.8</a:t>
                </a:r>
              </a:p>
            </p:txBody>
          </p:sp>
        </p:grpSp>
        <p:sp>
          <p:nvSpPr>
            <p:cNvPr id="9256" name="Text Box 12"/>
            <p:cNvSpPr txBox="1">
              <a:spLocks noChangeArrowheads="1"/>
            </p:cNvSpPr>
            <p:nvPr/>
          </p:nvSpPr>
          <p:spPr bwMode="auto">
            <a:xfrm>
              <a:off x="2160" y="805"/>
              <a:ext cx="144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4. 8 4 2 5</a:t>
              </a:r>
            </a:p>
          </p:txBody>
        </p:sp>
        <p:grpSp>
          <p:nvGrpSpPr>
            <p:cNvPr id="9257" name="Group 13"/>
            <p:cNvGrpSpPr>
              <a:grpSpLocks/>
            </p:cNvGrpSpPr>
            <p:nvPr/>
          </p:nvGrpSpPr>
          <p:grpSpPr bwMode="auto">
            <a:xfrm>
              <a:off x="2160" y="1093"/>
              <a:ext cx="1392" cy="591"/>
              <a:chOff x="480" y="2161"/>
              <a:chExt cx="1392" cy="591"/>
            </a:xfrm>
          </p:grpSpPr>
          <p:sp>
            <p:nvSpPr>
              <p:cNvPr id="9270" name="Text Box 14"/>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9271" name="Line 15"/>
              <p:cNvSpPr>
                <a:spLocks noChangeShapeType="1"/>
              </p:cNvSpPr>
              <p:nvPr/>
            </p:nvSpPr>
            <p:spPr bwMode="auto">
              <a:xfrm flipV="1">
                <a:off x="1056" y="2161"/>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9258" name="Line 16"/>
            <p:cNvSpPr>
              <a:spLocks noChangeShapeType="1"/>
            </p:cNvSpPr>
            <p:nvPr/>
          </p:nvSpPr>
          <p:spPr bwMode="auto">
            <a:xfrm>
              <a:off x="2640" y="757"/>
              <a:ext cx="0" cy="48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9259" name="Group 17"/>
            <p:cNvGrpSpPr>
              <a:grpSpLocks/>
            </p:cNvGrpSpPr>
            <p:nvPr/>
          </p:nvGrpSpPr>
          <p:grpSpPr bwMode="auto">
            <a:xfrm>
              <a:off x="2544" y="1764"/>
              <a:ext cx="480" cy="663"/>
              <a:chOff x="816" y="2832"/>
              <a:chExt cx="480" cy="663"/>
            </a:xfrm>
          </p:grpSpPr>
          <p:sp>
            <p:nvSpPr>
              <p:cNvPr id="9268" name="Line 18"/>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9269" name="Text Box 19"/>
              <p:cNvSpPr txBox="1">
                <a:spLocks noChangeArrowheads="1"/>
              </p:cNvSpPr>
              <p:nvPr/>
            </p:nvSpPr>
            <p:spPr bwMode="auto">
              <a:xfrm>
                <a:off x="816" y="3168"/>
                <a:ext cx="48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4.8</a:t>
                </a:r>
              </a:p>
            </p:txBody>
          </p:sp>
        </p:grpSp>
        <p:sp>
          <p:nvSpPr>
            <p:cNvPr id="9260" name="Text Box 20"/>
            <p:cNvSpPr txBox="1">
              <a:spLocks noChangeArrowheads="1"/>
            </p:cNvSpPr>
            <p:nvPr/>
          </p:nvSpPr>
          <p:spPr bwMode="auto">
            <a:xfrm>
              <a:off x="3902" y="801"/>
              <a:ext cx="144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4. 8 5 2 5</a:t>
              </a:r>
            </a:p>
          </p:txBody>
        </p:sp>
        <p:grpSp>
          <p:nvGrpSpPr>
            <p:cNvPr id="9261" name="Group 21"/>
            <p:cNvGrpSpPr>
              <a:grpSpLocks/>
            </p:cNvGrpSpPr>
            <p:nvPr/>
          </p:nvGrpSpPr>
          <p:grpSpPr bwMode="auto">
            <a:xfrm>
              <a:off x="3902" y="1089"/>
              <a:ext cx="1392" cy="591"/>
              <a:chOff x="480" y="2161"/>
              <a:chExt cx="1392" cy="591"/>
            </a:xfrm>
          </p:grpSpPr>
          <p:sp>
            <p:nvSpPr>
              <p:cNvPr id="9266" name="Text Box 22"/>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9267" name="Line 23"/>
              <p:cNvSpPr>
                <a:spLocks noChangeShapeType="1"/>
              </p:cNvSpPr>
              <p:nvPr/>
            </p:nvSpPr>
            <p:spPr bwMode="auto">
              <a:xfrm flipV="1">
                <a:off x="1056" y="2161"/>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9262" name="Line 24"/>
            <p:cNvSpPr>
              <a:spLocks noChangeShapeType="1"/>
            </p:cNvSpPr>
            <p:nvPr/>
          </p:nvSpPr>
          <p:spPr bwMode="auto">
            <a:xfrm>
              <a:off x="4382" y="753"/>
              <a:ext cx="0" cy="48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9263" name="Group 25"/>
            <p:cNvGrpSpPr>
              <a:grpSpLocks/>
            </p:cNvGrpSpPr>
            <p:nvPr/>
          </p:nvGrpSpPr>
          <p:grpSpPr bwMode="auto">
            <a:xfrm>
              <a:off x="4286" y="1760"/>
              <a:ext cx="480" cy="663"/>
              <a:chOff x="816" y="2832"/>
              <a:chExt cx="480" cy="663"/>
            </a:xfrm>
          </p:grpSpPr>
          <p:sp>
            <p:nvSpPr>
              <p:cNvPr id="9264" name="Line 26"/>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9265" name="Text Box 27"/>
              <p:cNvSpPr txBox="1">
                <a:spLocks noChangeArrowheads="1"/>
              </p:cNvSpPr>
              <p:nvPr/>
            </p:nvSpPr>
            <p:spPr bwMode="auto">
              <a:xfrm>
                <a:off x="816" y="3168"/>
                <a:ext cx="48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4.9</a:t>
                </a:r>
              </a:p>
            </p:txBody>
          </p:sp>
        </p:grpSp>
      </p:grpSp>
      <p:sp>
        <p:nvSpPr>
          <p:cNvPr id="5148" name="Text Box 28"/>
          <p:cNvSpPr txBox="1">
            <a:spLocks noChangeArrowheads="1"/>
          </p:cNvSpPr>
          <p:nvPr/>
        </p:nvSpPr>
        <p:spPr bwMode="auto">
          <a:xfrm>
            <a:off x="693738" y="403383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4. 8 6 2 5</a:t>
            </a:r>
          </a:p>
        </p:txBody>
      </p:sp>
      <p:grpSp>
        <p:nvGrpSpPr>
          <p:cNvPr id="18" name="Group 29"/>
          <p:cNvGrpSpPr>
            <a:grpSpLocks/>
          </p:cNvGrpSpPr>
          <p:nvPr/>
        </p:nvGrpSpPr>
        <p:grpSpPr bwMode="auto">
          <a:xfrm>
            <a:off x="693738" y="4491038"/>
            <a:ext cx="2209800" cy="1092200"/>
            <a:chOff x="480" y="2064"/>
            <a:chExt cx="1392" cy="688"/>
          </a:xfrm>
        </p:grpSpPr>
        <p:sp>
          <p:nvSpPr>
            <p:cNvPr id="9249" name="Text Box 30"/>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9250" name="Line 31"/>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5152" name="Line 32"/>
          <p:cNvSpPr>
            <a:spLocks noChangeShapeType="1"/>
          </p:cNvSpPr>
          <p:nvPr/>
        </p:nvSpPr>
        <p:spPr bwMode="auto">
          <a:xfrm>
            <a:off x="1455738" y="3957638"/>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19" name="Group 33"/>
          <p:cNvGrpSpPr>
            <a:grpSpLocks/>
          </p:cNvGrpSpPr>
          <p:nvPr/>
        </p:nvGrpSpPr>
        <p:grpSpPr bwMode="auto">
          <a:xfrm>
            <a:off x="1303338" y="5710238"/>
            <a:ext cx="762000" cy="1052512"/>
            <a:chOff x="816" y="2832"/>
            <a:chExt cx="480" cy="663"/>
          </a:xfrm>
        </p:grpSpPr>
        <p:sp>
          <p:nvSpPr>
            <p:cNvPr id="9247" name="Line 34"/>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9248" name="Text Box 35"/>
            <p:cNvSpPr txBox="1">
              <a:spLocks noChangeArrowheads="1"/>
            </p:cNvSpPr>
            <p:nvPr/>
          </p:nvSpPr>
          <p:spPr bwMode="auto">
            <a:xfrm>
              <a:off x="816" y="3168"/>
              <a:ext cx="48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4.9</a:t>
              </a:r>
            </a:p>
          </p:txBody>
        </p:sp>
      </p:grpSp>
      <p:sp>
        <p:nvSpPr>
          <p:cNvPr id="5156" name="Text Box 36"/>
          <p:cNvSpPr txBox="1">
            <a:spLocks noChangeArrowheads="1"/>
          </p:cNvSpPr>
          <p:nvPr/>
        </p:nvSpPr>
        <p:spPr bwMode="auto">
          <a:xfrm>
            <a:off x="3417888" y="403383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4. 8 7 2 5</a:t>
            </a:r>
          </a:p>
        </p:txBody>
      </p:sp>
      <p:grpSp>
        <p:nvGrpSpPr>
          <p:cNvPr id="20" name="Group 37"/>
          <p:cNvGrpSpPr>
            <a:grpSpLocks/>
          </p:cNvGrpSpPr>
          <p:nvPr/>
        </p:nvGrpSpPr>
        <p:grpSpPr bwMode="auto">
          <a:xfrm>
            <a:off x="3417888" y="4491038"/>
            <a:ext cx="2209800" cy="1092200"/>
            <a:chOff x="480" y="2064"/>
            <a:chExt cx="1392" cy="688"/>
          </a:xfrm>
        </p:grpSpPr>
        <p:sp>
          <p:nvSpPr>
            <p:cNvPr id="9245" name="Text Box 38"/>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9246" name="Line 39"/>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5160" name="Line 40"/>
          <p:cNvSpPr>
            <a:spLocks noChangeShapeType="1"/>
          </p:cNvSpPr>
          <p:nvPr/>
        </p:nvSpPr>
        <p:spPr bwMode="auto">
          <a:xfrm>
            <a:off x="4179888" y="3957638"/>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1" name="Group 41"/>
          <p:cNvGrpSpPr>
            <a:grpSpLocks/>
          </p:cNvGrpSpPr>
          <p:nvPr/>
        </p:nvGrpSpPr>
        <p:grpSpPr bwMode="auto">
          <a:xfrm>
            <a:off x="4027488" y="5710238"/>
            <a:ext cx="762000" cy="1052512"/>
            <a:chOff x="816" y="2832"/>
            <a:chExt cx="480" cy="663"/>
          </a:xfrm>
        </p:grpSpPr>
        <p:sp>
          <p:nvSpPr>
            <p:cNvPr id="9243" name="Line 42"/>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9244" name="Text Box 43"/>
            <p:cNvSpPr txBox="1">
              <a:spLocks noChangeArrowheads="1"/>
            </p:cNvSpPr>
            <p:nvPr/>
          </p:nvSpPr>
          <p:spPr bwMode="auto">
            <a:xfrm>
              <a:off x="816" y="3168"/>
              <a:ext cx="48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4.9</a:t>
              </a:r>
            </a:p>
          </p:txBody>
        </p:sp>
      </p:grpSp>
      <p:sp>
        <p:nvSpPr>
          <p:cNvPr id="5164" name="Text Box 44"/>
          <p:cNvSpPr txBox="1">
            <a:spLocks noChangeArrowheads="1"/>
          </p:cNvSpPr>
          <p:nvPr/>
        </p:nvSpPr>
        <p:spPr bwMode="auto">
          <a:xfrm>
            <a:off x="6199188" y="403383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4. 8 9 2 5</a:t>
            </a:r>
          </a:p>
        </p:txBody>
      </p:sp>
      <p:grpSp>
        <p:nvGrpSpPr>
          <p:cNvPr id="22" name="Group 45"/>
          <p:cNvGrpSpPr>
            <a:grpSpLocks/>
          </p:cNvGrpSpPr>
          <p:nvPr/>
        </p:nvGrpSpPr>
        <p:grpSpPr bwMode="auto">
          <a:xfrm>
            <a:off x="6199188" y="4491038"/>
            <a:ext cx="2209800" cy="1092200"/>
            <a:chOff x="480" y="2064"/>
            <a:chExt cx="1392" cy="688"/>
          </a:xfrm>
        </p:grpSpPr>
        <p:sp>
          <p:nvSpPr>
            <p:cNvPr id="9241" name="Text Box 46"/>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9242" name="Line 47"/>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5168" name="Line 48"/>
          <p:cNvSpPr>
            <a:spLocks noChangeShapeType="1"/>
          </p:cNvSpPr>
          <p:nvPr/>
        </p:nvSpPr>
        <p:spPr bwMode="auto">
          <a:xfrm>
            <a:off x="6961188" y="3957638"/>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3" name="Group 49"/>
          <p:cNvGrpSpPr>
            <a:grpSpLocks/>
          </p:cNvGrpSpPr>
          <p:nvPr/>
        </p:nvGrpSpPr>
        <p:grpSpPr bwMode="auto">
          <a:xfrm>
            <a:off x="6808788" y="5710238"/>
            <a:ext cx="762000" cy="1052512"/>
            <a:chOff x="4298" y="3657"/>
            <a:chExt cx="480" cy="663"/>
          </a:xfrm>
        </p:grpSpPr>
        <p:sp>
          <p:nvSpPr>
            <p:cNvPr id="9239" name="Line 50"/>
            <p:cNvSpPr>
              <a:spLocks noChangeShapeType="1"/>
            </p:cNvSpPr>
            <p:nvPr/>
          </p:nvSpPr>
          <p:spPr bwMode="auto">
            <a:xfrm>
              <a:off x="4490" y="3657"/>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9240" name="Text Box 51"/>
            <p:cNvSpPr txBox="1">
              <a:spLocks noChangeArrowheads="1"/>
            </p:cNvSpPr>
            <p:nvPr/>
          </p:nvSpPr>
          <p:spPr bwMode="auto">
            <a:xfrm>
              <a:off x="4298" y="3993"/>
              <a:ext cx="48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4.9</a:t>
              </a:r>
            </a:p>
          </p:txBody>
        </p:sp>
      </p:grpSp>
      <p:grpSp>
        <p:nvGrpSpPr>
          <p:cNvPr id="9231" name="Group 52"/>
          <p:cNvGrpSpPr>
            <a:grpSpLocks/>
          </p:cNvGrpSpPr>
          <p:nvPr/>
        </p:nvGrpSpPr>
        <p:grpSpPr bwMode="auto">
          <a:xfrm>
            <a:off x="1973263" y="2886829"/>
            <a:ext cx="6435725" cy="450850"/>
            <a:chOff x="1255" y="1718"/>
            <a:chExt cx="4054" cy="284"/>
          </a:xfrm>
        </p:grpSpPr>
        <p:sp>
          <p:nvSpPr>
            <p:cNvPr id="9236" name="Text Box 53"/>
            <p:cNvSpPr txBox="1">
              <a:spLocks noChangeArrowheads="1"/>
            </p:cNvSpPr>
            <p:nvPr/>
          </p:nvSpPr>
          <p:spPr bwMode="auto">
            <a:xfrm>
              <a:off x="1255" y="1718"/>
              <a:ext cx="588" cy="256"/>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9237" name="Text Box 54"/>
            <p:cNvSpPr txBox="1">
              <a:spLocks noChangeArrowheads="1"/>
            </p:cNvSpPr>
            <p:nvPr/>
          </p:nvSpPr>
          <p:spPr bwMode="auto">
            <a:xfrm>
              <a:off x="2988" y="1732"/>
              <a:ext cx="588" cy="256"/>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9238" name="Text Box 55"/>
            <p:cNvSpPr txBox="1">
              <a:spLocks noChangeArrowheads="1"/>
            </p:cNvSpPr>
            <p:nvPr/>
          </p:nvSpPr>
          <p:spPr bwMode="auto">
            <a:xfrm>
              <a:off x="4721" y="1746"/>
              <a:ext cx="588" cy="256"/>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grpSp>
      <p:sp>
        <p:nvSpPr>
          <p:cNvPr id="5176" name="Text Box 56"/>
          <p:cNvSpPr txBox="1">
            <a:spLocks noChangeArrowheads="1"/>
          </p:cNvSpPr>
          <p:nvPr/>
        </p:nvSpPr>
        <p:spPr bwMode="auto">
          <a:xfrm>
            <a:off x="1943100" y="5673725"/>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5177" name="Text Box 57"/>
          <p:cNvSpPr txBox="1">
            <a:spLocks noChangeArrowheads="1"/>
          </p:cNvSpPr>
          <p:nvPr/>
        </p:nvSpPr>
        <p:spPr bwMode="auto">
          <a:xfrm>
            <a:off x="4694238" y="56959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5178" name="Text Box 58"/>
          <p:cNvSpPr txBox="1">
            <a:spLocks noChangeArrowheads="1"/>
          </p:cNvSpPr>
          <p:nvPr/>
        </p:nvSpPr>
        <p:spPr bwMode="auto">
          <a:xfrm>
            <a:off x="7445375" y="5718175"/>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2" name="Rectangle 15">
            <a:extLst>
              <a:ext uri="{FF2B5EF4-FFF2-40B4-BE49-F238E27FC236}">
                <a16:creationId xmlns:a16="http://schemas.microsoft.com/office/drawing/2014/main" id="{E3423565-F9F1-40DD-82F8-0843F1AB49E0}"/>
              </a:ext>
            </a:extLst>
          </p:cNvPr>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 decimal places</a:t>
            </a:r>
            <a:endParaRPr lang="en-GB" altLang="en-US" sz="2800" dirty="0">
              <a:latin typeface="Comic Sans MS" panose="030F0702030302020204" pitchFamily="66" charset="0"/>
            </a:endParaRPr>
          </a:p>
        </p:txBody>
      </p:sp>
      <p:sp>
        <p:nvSpPr>
          <p:cNvPr id="3" name="Rectangle 2">
            <a:hlinkClick r:id="rId4"/>
            <a:extLst>
              <a:ext uri="{FF2B5EF4-FFF2-40B4-BE49-F238E27FC236}">
                <a16:creationId xmlns:a16="http://schemas.microsoft.com/office/drawing/2014/main" id="{C0094CB7-AA9B-4F11-BE3F-30BB4C820662}"/>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hlinkClick r:id="rId4"/>
            <a:extLst>
              <a:ext uri="{FF2B5EF4-FFF2-40B4-BE49-F238E27FC236}">
                <a16:creationId xmlns:a16="http://schemas.microsoft.com/office/drawing/2014/main" id="{04C14ACA-05B9-42E3-9FE3-30895A7400D1}"/>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48"/>
                                        </p:tgtEl>
                                        <p:attrNameLst>
                                          <p:attrName>style.visibility</p:attrName>
                                        </p:attrNameLst>
                                      </p:cBhvr>
                                      <p:to>
                                        <p:strVal val="visible"/>
                                      </p:to>
                                    </p:set>
                                    <p:animEffect transition="in" filter="wipe(left)">
                                      <p:cBhvr>
                                        <p:cTn id="7" dur="500"/>
                                        <p:tgtEl>
                                          <p:spTgt spid="5148"/>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152"/>
                                        </p:tgtEl>
                                        <p:attrNameLst>
                                          <p:attrName>style.visibility</p:attrName>
                                        </p:attrNameLst>
                                      </p:cBhvr>
                                      <p:to>
                                        <p:strVal val="visible"/>
                                      </p:to>
                                    </p:set>
                                    <p:animEffect transition="in" filter="wipe(up)">
                                      <p:cBhvr>
                                        <p:cTn id="12" dur="500"/>
                                        <p:tgtEl>
                                          <p:spTgt spid="5152"/>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176"/>
                                        </p:tgtEl>
                                        <p:attrNameLst>
                                          <p:attrName>style.visibility</p:attrName>
                                        </p:attrNameLst>
                                      </p:cBhvr>
                                      <p:to>
                                        <p:strVal val="visible"/>
                                      </p:to>
                                    </p:set>
                                    <p:animEffect transition="in" filter="dissolve">
                                      <p:cBhvr>
                                        <p:cTn id="22" dur="500"/>
                                        <p:tgtEl>
                                          <p:spTgt spid="5176"/>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up)">
                                      <p:cBhvr>
                                        <p:cTn id="27" dur="500"/>
                                        <p:tgtEl>
                                          <p:spTgt spid="19"/>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156"/>
                                        </p:tgtEl>
                                        <p:attrNameLst>
                                          <p:attrName>style.visibility</p:attrName>
                                        </p:attrNameLst>
                                      </p:cBhvr>
                                      <p:to>
                                        <p:strVal val="visible"/>
                                      </p:to>
                                    </p:set>
                                    <p:animEffect transition="in" filter="wipe(left)">
                                      <p:cBhvr>
                                        <p:cTn id="32" dur="500"/>
                                        <p:tgtEl>
                                          <p:spTgt spid="5156"/>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160"/>
                                        </p:tgtEl>
                                        <p:attrNameLst>
                                          <p:attrName>style.visibility</p:attrName>
                                        </p:attrNameLst>
                                      </p:cBhvr>
                                      <p:to>
                                        <p:strVal val="visible"/>
                                      </p:to>
                                    </p:set>
                                    <p:animEffect transition="in" filter="wipe(up)">
                                      <p:cBhvr>
                                        <p:cTn id="37" dur="500"/>
                                        <p:tgtEl>
                                          <p:spTgt spid="5160"/>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down)">
                                      <p:cBhvr>
                                        <p:cTn id="42" dur="500"/>
                                        <p:tgtEl>
                                          <p:spTgt spid="20"/>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177"/>
                                        </p:tgtEl>
                                        <p:attrNameLst>
                                          <p:attrName>style.visibility</p:attrName>
                                        </p:attrNameLst>
                                      </p:cBhvr>
                                      <p:to>
                                        <p:strVal val="visible"/>
                                      </p:to>
                                    </p:set>
                                    <p:animEffect transition="in" filter="dissolve">
                                      <p:cBhvr>
                                        <p:cTn id="47" dur="500"/>
                                        <p:tgtEl>
                                          <p:spTgt spid="5177"/>
                                        </p:tgtEl>
                                      </p:cBhvr>
                                    </p:animEffect>
                                  </p:childTnLst>
                                  <p:subTnLst>
                                    <p:audio>
                                      <p:cMediaNode>
                                        <p:cTn display="0" masterRel="sameClick">
                                          <p:stCondLst>
                                            <p:cond evt="begin" delay="0">
                                              <p:tn val="45"/>
                                            </p:cond>
                                          </p:stCondLst>
                                          <p:endCondLst>
                                            <p:cond evt="onStopAudio" delay="0">
                                              <p:tgtEl>
                                                <p:sldTgt/>
                                              </p:tgtEl>
                                            </p:cond>
                                          </p:endCondLst>
                                        </p:cTn>
                                        <p:tgtEl>
                                          <p:sndTgt r:embed="rId3" name="chimes.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up)">
                                      <p:cBhvr>
                                        <p:cTn id="52" dur="500"/>
                                        <p:tgtEl>
                                          <p:spTgt spid="21"/>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5164"/>
                                        </p:tgtEl>
                                        <p:attrNameLst>
                                          <p:attrName>style.visibility</p:attrName>
                                        </p:attrNameLst>
                                      </p:cBhvr>
                                      <p:to>
                                        <p:strVal val="visible"/>
                                      </p:to>
                                    </p:set>
                                    <p:animEffect transition="in" filter="wipe(left)">
                                      <p:cBhvr>
                                        <p:cTn id="57" dur="500"/>
                                        <p:tgtEl>
                                          <p:spTgt spid="5164"/>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5168"/>
                                        </p:tgtEl>
                                        <p:attrNameLst>
                                          <p:attrName>style.visibility</p:attrName>
                                        </p:attrNameLst>
                                      </p:cBhvr>
                                      <p:to>
                                        <p:strVal val="visible"/>
                                      </p:to>
                                    </p:set>
                                    <p:animEffect transition="in" filter="wipe(up)">
                                      <p:cBhvr>
                                        <p:cTn id="62" dur="500"/>
                                        <p:tgtEl>
                                          <p:spTgt spid="5168"/>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wipe(down)">
                                      <p:cBhvr>
                                        <p:cTn id="67" dur="500"/>
                                        <p:tgtEl>
                                          <p:spTgt spid="22"/>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5178"/>
                                        </p:tgtEl>
                                        <p:attrNameLst>
                                          <p:attrName>style.visibility</p:attrName>
                                        </p:attrNameLst>
                                      </p:cBhvr>
                                      <p:to>
                                        <p:strVal val="visible"/>
                                      </p:to>
                                    </p:set>
                                    <p:animEffect transition="in" filter="dissolve">
                                      <p:cBhvr>
                                        <p:cTn id="72" dur="500"/>
                                        <p:tgtEl>
                                          <p:spTgt spid="5178"/>
                                        </p:tgtEl>
                                      </p:cBhvr>
                                    </p:animEffect>
                                  </p:childTnLst>
                                  <p:subTnLst>
                                    <p:audio>
                                      <p:cMediaNode>
                                        <p:cTn display="0" masterRel="sameClick">
                                          <p:stCondLst>
                                            <p:cond evt="begin" delay="0">
                                              <p:tn val="70"/>
                                            </p:cond>
                                          </p:stCondLst>
                                          <p:endCondLst>
                                            <p:cond evt="onStopAudio" delay="0">
                                              <p:tgtEl>
                                                <p:sldTgt/>
                                              </p:tgtEl>
                                            </p:cond>
                                          </p:endCondLst>
                                        </p:cTn>
                                        <p:tgtEl>
                                          <p:sndTgt r:embed="rId3" name="chimes.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up)">
                                      <p:cBhvr>
                                        <p:cTn id="77" dur="500"/>
                                        <p:tgtEl>
                                          <p:spTgt spid="23"/>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8" grpId="0" autoUpdateAnimBg="0"/>
      <p:bldP spid="5152" grpId="0" animBg="1"/>
      <p:bldP spid="5156" grpId="0" autoUpdateAnimBg="0"/>
      <p:bldP spid="5160" grpId="0" animBg="1"/>
      <p:bldP spid="5164" grpId="0" autoUpdateAnimBg="0"/>
      <p:bldP spid="5168" grpId="0" animBg="1"/>
      <p:bldP spid="5176" grpId="0" animBg="1" autoUpdateAnimBg="0"/>
      <p:bldP spid="5177" grpId="0" animBg="1" autoUpdateAnimBg="0"/>
      <p:bldP spid="5178"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431800" y="15875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to </a:t>
            </a:r>
            <a:r>
              <a:rPr lang="en-GB" altLang="en-US" sz="2400" u="sng">
                <a:solidFill>
                  <a:srgbClr val="FF0000"/>
                </a:solidFill>
                <a:latin typeface="Comic Sans MS" panose="030F0702030302020204" pitchFamily="66" charset="0"/>
              </a:rPr>
              <a:t>2 d.p</a:t>
            </a:r>
          </a:p>
        </p:txBody>
      </p:sp>
      <p:sp>
        <p:nvSpPr>
          <p:cNvPr id="6147" name="Text Box 3"/>
          <p:cNvSpPr txBox="1">
            <a:spLocks noChangeArrowheads="1"/>
          </p:cNvSpPr>
          <p:nvPr/>
        </p:nvSpPr>
        <p:spPr bwMode="auto">
          <a:xfrm>
            <a:off x="442913" y="730250"/>
            <a:ext cx="228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5. 8 4 2 5</a:t>
            </a:r>
          </a:p>
        </p:txBody>
      </p:sp>
      <p:grpSp>
        <p:nvGrpSpPr>
          <p:cNvPr id="2" name="Group 4"/>
          <p:cNvGrpSpPr>
            <a:grpSpLocks/>
          </p:cNvGrpSpPr>
          <p:nvPr/>
        </p:nvGrpSpPr>
        <p:grpSpPr bwMode="auto">
          <a:xfrm>
            <a:off x="785813" y="1147763"/>
            <a:ext cx="2209800" cy="1252537"/>
            <a:chOff x="480" y="2064"/>
            <a:chExt cx="1392" cy="639"/>
          </a:xfrm>
        </p:grpSpPr>
        <p:sp>
          <p:nvSpPr>
            <p:cNvPr id="10295" name="Text Box 5"/>
            <p:cNvSpPr txBox="1">
              <a:spLocks noChangeArrowheads="1"/>
            </p:cNvSpPr>
            <p:nvPr/>
          </p:nvSpPr>
          <p:spPr bwMode="auto">
            <a:xfrm>
              <a:off x="480" y="2496"/>
              <a:ext cx="1392" cy="207"/>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0296" name="Line 6"/>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6151" name="Line 7"/>
          <p:cNvSpPr>
            <a:spLocks noChangeShapeType="1"/>
          </p:cNvSpPr>
          <p:nvPr/>
        </p:nvSpPr>
        <p:spPr bwMode="auto">
          <a:xfrm>
            <a:off x="1552575" y="554038"/>
            <a:ext cx="1588" cy="94138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 name="Group 8"/>
          <p:cNvGrpSpPr>
            <a:grpSpLocks/>
          </p:cNvGrpSpPr>
          <p:nvPr/>
        </p:nvGrpSpPr>
        <p:grpSpPr bwMode="auto">
          <a:xfrm>
            <a:off x="1204913" y="2451100"/>
            <a:ext cx="1200150" cy="1179513"/>
            <a:chOff x="816" y="1644"/>
            <a:chExt cx="756" cy="601"/>
          </a:xfrm>
        </p:grpSpPr>
        <p:sp>
          <p:nvSpPr>
            <p:cNvPr id="10293" name="Line 9"/>
            <p:cNvSpPr>
              <a:spLocks noChangeShapeType="1"/>
            </p:cNvSpPr>
            <p:nvPr/>
          </p:nvSpPr>
          <p:spPr bwMode="auto">
            <a:xfrm>
              <a:off x="1092" y="164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0294" name="Text Box 10"/>
            <p:cNvSpPr txBox="1">
              <a:spLocks noChangeArrowheads="1"/>
            </p:cNvSpPr>
            <p:nvPr/>
          </p:nvSpPr>
          <p:spPr bwMode="auto">
            <a:xfrm>
              <a:off x="816" y="1980"/>
              <a:ext cx="756"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5.84</a:t>
              </a:r>
            </a:p>
          </p:txBody>
        </p:sp>
      </p:grpSp>
      <p:sp>
        <p:nvSpPr>
          <p:cNvPr id="6155" name="Text Box 11"/>
          <p:cNvSpPr txBox="1">
            <a:spLocks noChangeArrowheads="1"/>
          </p:cNvSpPr>
          <p:nvPr/>
        </p:nvSpPr>
        <p:spPr bwMode="auto">
          <a:xfrm>
            <a:off x="3208338" y="723900"/>
            <a:ext cx="228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1. 4 2 6 1</a:t>
            </a:r>
          </a:p>
        </p:txBody>
      </p:sp>
      <p:grpSp>
        <p:nvGrpSpPr>
          <p:cNvPr id="4" name="Group 12"/>
          <p:cNvGrpSpPr>
            <a:grpSpLocks/>
          </p:cNvGrpSpPr>
          <p:nvPr/>
        </p:nvGrpSpPr>
        <p:grpSpPr bwMode="auto">
          <a:xfrm>
            <a:off x="3497263" y="1116013"/>
            <a:ext cx="2209800" cy="1252537"/>
            <a:chOff x="480" y="2064"/>
            <a:chExt cx="1392" cy="639"/>
          </a:xfrm>
        </p:grpSpPr>
        <p:sp>
          <p:nvSpPr>
            <p:cNvPr id="10291" name="Text Box 13"/>
            <p:cNvSpPr txBox="1">
              <a:spLocks noChangeArrowheads="1"/>
            </p:cNvSpPr>
            <p:nvPr/>
          </p:nvSpPr>
          <p:spPr bwMode="auto">
            <a:xfrm>
              <a:off x="480" y="2496"/>
              <a:ext cx="1392" cy="207"/>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0292" name="Line 14"/>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6159" name="Line 15"/>
          <p:cNvSpPr>
            <a:spLocks noChangeShapeType="1"/>
          </p:cNvSpPr>
          <p:nvPr/>
        </p:nvSpPr>
        <p:spPr bwMode="auto">
          <a:xfrm>
            <a:off x="4256088" y="552450"/>
            <a:ext cx="1587" cy="941388"/>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16"/>
          <p:cNvGrpSpPr>
            <a:grpSpLocks/>
          </p:cNvGrpSpPr>
          <p:nvPr/>
        </p:nvGrpSpPr>
        <p:grpSpPr bwMode="auto">
          <a:xfrm>
            <a:off x="3935413" y="2416175"/>
            <a:ext cx="1009650" cy="1201738"/>
            <a:chOff x="2536" y="1624"/>
            <a:chExt cx="636" cy="613"/>
          </a:xfrm>
        </p:grpSpPr>
        <p:sp>
          <p:nvSpPr>
            <p:cNvPr id="10289" name="Line 17"/>
            <p:cNvSpPr>
              <a:spLocks noChangeShapeType="1"/>
            </p:cNvSpPr>
            <p:nvPr/>
          </p:nvSpPr>
          <p:spPr bwMode="auto">
            <a:xfrm>
              <a:off x="2800" y="162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0290" name="Text Box 18"/>
            <p:cNvSpPr txBox="1">
              <a:spLocks noChangeArrowheads="1"/>
            </p:cNvSpPr>
            <p:nvPr/>
          </p:nvSpPr>
          <p:spPr bwMode="auto">
            <a:xfrm>
              <a:off x="2536" y="1972"/>
              <a:ext cx="636"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1.43</a:t>
              </a:r>
            </a:p>
          </p:txBody>
        </p:sp>
      </p:grpSp>
      <p:sp>
        <p:nvSpPr>
          <p:cNvPr id="6163" name="Text Box 19"/>
          <p:cNvSpPr txBox="1">
            <a:spLocks noChangeArrowheads="1"/>
          </p:cNvSpPr>
          <p:nvPr/>
        </p:nvSpPr>
        <p:spPr bwMode="auto">
          <a:xfrm>
            <a:off x="6180138" y="762000"/>
            <a:ext cx="228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0. 6 0 8 3</a:t>
            </a:r>
          </a:p>
        </p:txBody>
      </p:sp>
      <p:grpSp>
        <p:nvGrpSpPr>
          <p:cNvPr id="6" name="Group 20"/>
          <p:cNvGrpSpPr>
            <a:grpSpLocks/>
          </p:cNvGrpSpPr>
          <p:nvPr/>
        </p:nvGrpSpPr>
        <p:grpSpPr bwMode="auto">
          <a:xfrm>
            <a:off x="6519863" y="1154113"/>
            <a:ext cx="2209800" cy="1252537"/>
            <a:chOff x="480" y="2064"/>
            <a:chExt cx="1392" cy="639"/>
          </a:xfrm>
        </p:grpSpPr>
        <p:sp>
          <p:nvSpPr>
            <p:cNvPr id="10287" name="Text Box 21"/>
            <p:cNvSpPr txBox="1">
              <a:spLocks noChangeArrowheads="1"/>
            </p:cNvSpPr>
            <p:nvPr/>
          </p:nvSpPr>
          <p:spPr bwMode="auto">
            <a:xfrm>
              <a:off x="480" y="2496"/>
              <a:ext cx="1392" cy="207"/>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0288" name="Line 22"/>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6167" name="Line 23"/>
          <p:cNvSpPr>
            <a:spLocks noChangeShapeType="1"/>
          </p:cNvSpPr>
          <p:nvPr/>
        </p:nvSpPr>
        <p:spPr bwMode="auto">
          <a:xfrm>
            <a:off x="7285038" y="590550"/>
            <a:ext cx="1587" cy="941388"/>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7" name="Group 24"/>
          <p:cNvGrpSpPr>
            <a:grpSpLocks/>
          </p:cNvGrpSpPr>
          <p:nvPr/>
        </p:nvGrpSpPr>
        <p:grpSpPr bwMode="auto">
          <a:xfrm>
            <a:off x="6926263" y="2473325"/>
            <a:ext cx="1009650" cy="1201738"/>
            <a:chOff x="2536" y="1624"/>
            <a:chExt cx="636" cy="613"/>
          </a:xfrm>
        </p:grpSpPr>
        <p:sp>
          <p:nvSpPr>
            <p:cNvPr id="10285" name="Line 25"/>
            <p:cNvSpPr>
              <a:spLocks noChangeShapeType="1"/>
            </p:cNvSpPr>
            <p:nvPr/>
          </p:nvSpPr>
          <p:spPr bwMode="auto">
            <a:xfrm>
              <a:off x="2800" y="162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0286" name="Text Box 26"/>
            <p:cNvSpPr txBox="1">
              <a:spLocks noChangeArrowheads="1"/>
            </p:cNvSpPr>
            <p:nvPr/>
          </p:nvSpPr>
          <p:spPr bwMode="auto">
            <a:xfrm>
              <a:off x="2536" y="1972"/>
              <a:ext cx="636"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0.61</a:t>
              </a:r>
            </a:p>
          </p:txBody>
        </p:sp>
      </p:grpSp>
      <p:sp>
        <p:nvSpPr>
          <p:cNvPr id="6171" name="Text Box 27"/>
          <p:cNvSpPr txBox="1">
            <a:spLocks noChangeArrowheads="1"/>
          </p:cNvSpPr>
          <p:nvPr/>
        </p:nvSpPr>
        <p:spPr bwMode="auto">
          <a:xfrm>
            <a:off x="503238" y="393223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0. 2 9 4 3</a:t>
            </a:r>
          </a:p>
        </p:txBody>
      </p:sp>
      <p:grpSp>
        <p:nvGrpSpPr>
          <p:cNvPr id="8" name="Group 28"/>
          <p:cNvGrpSpPr>
            <a:grpSpLocks/>
          </p:cNvGrpSpPr>
          <p:nvPr/>
        </p:nvGrpSpPr>
        <p:grpSpPr bwMode="auto">
          <a:xfrm>
            <a:off x="842963" y="4286250"/>
            <a:ext cx="2209800" cy="1252538"/>
            <a:chOff x="480" y="2064"/>
            <a:chExt cx="1392" cy="639"/>
          </a:xfrm>
        </p:grpSpPr>
        <p:sp>
          <p:nvSpPr>
            <p:cNvPr id="10283" name="Text Box 29"/>
            <p:cNvSpPr txBox="1">
              <a:spLocks noChangeArrowheads="1"/>
            </p:cNvSpPr>
            <p:nvPr/>
          </p:nvSpPr>
          <p:spPr bwMode="auto">
            <a:xfrm>
              <a:off x="480" y="2496"/>
              <a:ext cx="1392" cy="207"/>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0284" name="Line 30"/>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6175" name="Line 31"/>
          <p:cNvSpPr>
            <a:spLocks noChangeShapeType="1"/>
          </p:cNvSpPr>
          <p:nvPr/>
        </p:nvSpPr>
        <p:spPr bwMode="auto">
          <a:xfrm>
            <a:off x="1608138" y="3760788"/>
            <a:ext cx="1587" cy="94138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9" name="Group 32"/>
          <p:cNvGrpSpPr>
            <a:grpSpLocks/>
          </p:cNvGrpSpPr>
          <p:nvPr/>
        </p:nvGrpSpPr>
        <p:grpSpPr bwMode="auto">
          <a:xfrm>
            <a:off x="1325563" y="5594350"/>
            <a:ext cx="1009650" cy="1201738"/>
            <a:chOff x="2536" y="1624"/>
            <a:chExt cx="636" cy="613"/>
          </a:xfrm>
        </p:grpSpPr>
        <p:sp>
          <p:nvSpPr>
            <p:cNvPr id="10281" name="Line 33"/>
            <p:cNvSpPr>
              <a:spLocks noChangeShapeType="1"/>
            </p:cNvSpPr>
            <p:nvPr/>
          </p:nvSpPr>
          <p:spPr bwMode="auto">
            <a:xfrm>
              <a:off x="2800" y="162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0282" name="Text Box 34"/>
            <p:cNvSpPr txBox="1">
              <a:spLocks noChangeArrowheads="1"/>
            </p:cNvSpPr>
            <p:nvPr/>
          </p:nvSpPr>
          <p:spPr bwMode="auto">
            <a:xfrm>
              <a:off x="2536" y="1972"/>
              <a:ext cx="636"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0.29</a:t>
              </a:r>
            </a:p>
          </p:txBody>
        </p:sp>
      </p:grpSp>
      <p:sp>
        <p:nvSpPr>
          <p:cNvPr id="6179" name="Text Box 35"/>
          <p:cNvSpPr txBox="1">
            <a:spLocks noChangeArrowheads="1"/>
          </p:cNvSpPr>
          <p:nvPr/>
        </p:nvSpPr>
        <p:spPr bwMode="auto">
          <a:xfrm>
            <a:off x="3265488" y="393223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0. 5 5 5 0</a:t>
            </a:r>
          </a:p>
        </p:txBody>
      </p:sp>
      <p:grpSp>
        <p:nvGrpSpPr>
          <p:cNvPr id="10" name="Group 36"/>
          <p:cNvGrpSpPr>
            <a:grpSpLocks/>
          </p:cNvGrpSpPr>
          <p:nvPr/>
        </p:nvGrpSpPr>
        <p:grpSpPr bwMode="auto">
          <a:xfrm>
            <a:off x="3586163" y="4343400"/>
            <a:ext cx="2209800" cy="1252538"/>
            <a:chOff x="480" y="2064"/>
            <a:chExt cx="1392" cy="639"/>
          </a:xfrm>
        </p:grpSpPr>
        <p:sp>
          <p:nvSpPr>
            <p:cNvPr id="10279" name="Text Box 37"/>
            <p:cNvSpPr txBox="1">
              <a:spLocks noChangeArrowheads="1"/>
            </p:cNvSpPr>
            <p:nvPr/>
          </p:nvSpPr>
          <p:spPr bwMode="auto">
            <a:xfrm>
              <a:off x="480" y="2496"/>
              <a:ext cx="1392" cy="207"/>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0280" name="Line 38"/>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6183" name="Line 39"/>
          <p:cNvSpPr>
            <a:spLocks noChangeShapeType="1"/>
          </p:cNvSpPr>
          <p:nvPr/>
        </p:nvSpPr>
        <p:spPr bwMode="auto">
          <a:xfrm>
            <a:off x="4370388" y="3760788"/>
            <a:ext cx="1587" cy="94138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11" name="Group 40"/>
          <p:cNvGrpSpPr>
            <a:grpSpLocks/>
          </p:cNvGrpSpPr>
          <p:nvPr/>
        </p:nvGrpSpPr>
        <p:grpSpPr bwMode="auto">
          <a:xfrm>
            <a:off x="4068763" y="5656263"/>
            <a:ext cx="1009650" cy="1201737"/>
            <a:chOff x="2536" y="1624"/>
            <a:chExt cx="636" cy="613"/>
          </a:xfrm>
        </p:grpSpPr>
        <p:sp>
          <p:nvSpPr>
            <p:cNvPr id="10277" name="Line 41"/>
            <p:cNvSpPr>
              <a:spLocks noChangeShapeType="1"/>
            </p:cNvSpPr>
            <p:nvPr/>
          </p:nvSpPr>
          <p:spPr bwMode="auto">
            <a:xfrm>
              <a:off x="2800" y="162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0278" name="Text Box 42"/>
            <p:cNvSpPr txBox="1">
              <a:spLocks noChangeArrowheads="1"/>
            </p:cNvSpPr>
            <p:nvPr/>
          </p:nvSpPr>
          <p:spPr bwMode="auto">
            <a:xfrm>
              <a:off x="2536" y="1972"/>
              <a:ext cx="636"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0.56</a:t>
              </a:r>
            </a:p>
          </p:txBody>
        </p:sp>
      </p:grpSp>
      <p:sp>
        <p:nvSpPr>
          <p:cNvPr id="6187" name="Text Box 43"/>
          <p:cNvSpPr txBox="1">
            <a:spLocks noChangeArrowheads="1"/>
          </p:cNvSpPr>
          <p:nvPr/>
        </p:nvSpPr>
        <p:spPr bwMode="auto">
          <a:xfrm>
            <a:off x="6294438" y="393223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0. 3 9 7 0</a:t>
            </a:r>
          </a:p>
        </p:txBody>
      </p:sp>
      <p:grpSp>
        <p:nvGrpSpPr>
          <p:cNvPr id="12" name="Group 44"/>
          <p:cNvGrpSpPr>
            <a:grpSpLocks/>
          </p:cNvGrpSpPr>
          <p:nvPr/>
        </p:nvGrpSpPr>
        <p:grpSpPr bwMode="auto">
          <a:xfrm>
            <a:off x="6615113" y="4305300"/>
            <a:ext cx="2209800" cy="1252538"/>
            <a:chOff x="480" y="2064"/>
            <a:chExt cx="1392" cy="639"/>
          </a:xfrm>
        </p:grpSpPr>
        <p:sp>
          <p:nvSpPr>
            <p:cNvPr id="10275" name="Text Box 45"/>
            <p:cNvSpPr txBox="1">
              <a:spLocks noChangeArrowheads="1"/>
            </p:cNvSpPr>
            <p:nvPr/>
          </p:nvSpPr>
          <p:spPr bwMode="auto">
            <a:xfrm>
              <a:off x="480" y="2496"/>
              <a:ext cx="1392" cy="207"/>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0276" name="Line 46"/>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6191" name="Line 47"/>
          <p:cNvSpPr>
            <a:spLocks noChangeShapeType="1"/>
          </p:cNvSpPr>
          <p:nvPr/>
        </p:nvSpPr>
        <p:spPr bwMode="auto">
          <a:xfrm>
            <a:off x="7399338" y="3760788"/>
            <a:ext cx="1587" cy="94138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13" name="Group 48"/>
          <p:cNvGrpSpPr>
            <a:grpSpLocks/>
          </p:cNvGrpSpPr>
          <p:nvPr/>
        </p:nvGrpSpPr>
        <p:grpSpPr bwMode="auto">
          <a:xfrm>
            <a:off x="7116763" y="5594350"/>
            <a:ext cx="1009650" cy="1201738"/>
            <a:chOff x="2536" y="1624"/>
            <a:chExt cx="636" cy="613"/>
          </a:xfrm>
        </p:grpSpPr>
        <p:sp>
          <p:nvSpPr>
            <p:cNvPr id="10273" name="Line 49"/>
            <p:cNvSpPr>
              <a:spLocks noChangeShapeType="1"/>
            </p:cNvSpPr>
            <p:nvPr/>
          </p:nvSpPr>
          <p:spPr bwMode="auto">
            <a:xfrm>
              <a:off x="2800" y="162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0274" name="Text Box 50"/>
            <p:cNvSpPr txBox="1">
              <a:spLocks noChangeArrowheads="1"/>
            </p:cNvSpPr>
            <p:nvPr/>
          </p:nvSpPr>
          <p:spPr bwMode="auto">
            <a:xfrm>
              <a:off x="2536" y="1972"/>
              <a:ext cx="636"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0.40</a:t>
              </a:r>
            </a:p>
          </p:txBody>
        </p:sp>
      </p:grpSp>
      <p:sp>
        <p:nvSpPr>
          <p:cNvPr id="6195" name="Text Box 51"/>
          <p:cNvSpPr txBox="1">
            <a:spLocks noChangeArrowheads="1"/>
          </p:cNvSpPr>
          <p:nvPr/>
        </p:nvSpPr>
        <p:spPr bwMode="auto">
          <a:xfrm>
            <a:off x="2027238" y="25844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6196" name="Text Box 52"/>
          <p:cNvSpPr txBox="1">
            <a:spLocks noChangeArrowheads="1"/>
          </p:cNvSpPr>
          <p:nvPr/>
        </p:nvSpPr>
        <p:spPr bwMode="auto">
          <a:xfrm>
            <a:off x="4778375" y="2606675"/>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6197" name="Text Box 53"/>
          <p:cNvSpPr txBox="1">
            <a:spLocks noChangeArrowheads="1"/>
          </p:cNvSpPr>
          <p:nvPr/>
        </p:nvSpPr>
        <p:spPr bwMode="auto">
          <a:xfrm>
            <a:off x="7529513" y="26289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6198" name="Text Box 54"/>
          <p:cNvSpPr txBox="1">
            <a:spLocks noChangeArrowheads="1"/>
          </p:cNvSpPr>
          <p:nvPr/>
        </p:nvSpPr>
        <p:spPr bwMode="auto">
          <a:xfrm>
            <a:off x="2054225" y="56705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6199" name="Text Box 55"/>
          <p:cNvSpPr txBox="1">
            <a:spLocks noChangeArrowheads="1"/>
          </p:cNvSpPr>
          <p:nvPr/>
        </p:nvSpPr>
        <p:spPr bwMode="auto">
          <a:xfrm>
            <a:off x="4775200" y="5654675"/>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6200" name="Text Box 56"/>
          <p:cNvSpPr txBox="1">
            <a:spLocks noChangeArrowheads="1"/>
          </p:cNvSpPr>
          <p:nvPr/>
        </p:nvSpPr>
        <p:spPr bwMode="auto">
          <a:xfrm>
            <a:off x="7878763" y="5703888"/>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14" name="Rectangle 13">
            <a:hlinkClick r:id="rId4"/>
            <a:extLst>
              <a:ext uri="{FF2B5EF4-FFF2-40B4-BE49-F238E27FC236}">
                <a16:creationId xmlns:a16="http://schemas.microsoft.com/office/drawing/2014/main" id="{DF868736-2F01-4D0C-A22A-AD90EC3D5347}"/>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4"/>
            <a:extLst>
              <a:ext uri="{FF2B5EF4-FFF2-40B4-BE49-F238E27FC236}">
                <a16:creationId xmlns:a16="http://schemas.microsoft.com/office/drawing/2014/main" id="{AC38AA59-ABB6-487F-9EB2-7829E3CEF936}"/>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wipe(left)">
                                      <p:cBhvr>
                                        <p:cTn id="7" dur="500"/>
                                        <p:tgtEl>
                                          <p:spTgt spid="6147"/>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151"/>
                                        </p:tgtEl>
                                        <p:attrNameLst>
                                          <p:attrName>style.visibility</p:attrName>
                                        </p:attrNameLst>
                                      </p:cBhvr>
                                      <p:to>
                                        <p:strVal val="visible"/>
                                      </p:to>
                                    </p:set>
                                    <p:animEffect transition="in" filter="wipe(up)">
                                      <p:cBhvr>
                                        <p:cTn id="12" dur="500"/>
                                        <p:tgtEl>
                                          <p:spTgt spid="6151"/>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95"/>
                                        </p:tgtEl>
                                        <p:attrNameLst>
                                          <p:attrName>style.visibility</p:attrName>
                                        </p:attrNameLst>
                                      </p:cBhvr>
                                      <p:to>
                                        <p:strVal val="visible"/>
                                      </p:to>
                                    </p:set>
                                    <p:animEffect transition="in" filter="dissolve">
                                      <p:cBhvr>
                                        <p:cTn id="22" dur="500"/>
                                        <p:tgtEl>
                                          <p:spTgt spid="6195"/>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up)">
                                      <p:cBhvr>
                                        <p:cTn id="27" dur="500"/>
                                        <p:tgtEl>
                                          <p:spTgt spid="3"/>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155"/>
                                        </p:tgtEl>
                                        <p:attrNameLst>
                                          <p:attrName>style.visibility</p:attrName>
                                        </p:attrNameLst>
                                      </p:cBhvr>
                                      <p:to>
                                        <p:strVal val="visible"/>
                                      </p:to>
                                    </p:set>
                                    <p:animEffect transition="in" filter="wipe(left)">
                                      <p:cBhvr>
                                        <p:cTn id="32" dur="500"/>
                                        <p:tgtEl>
                                          <p:spTgt spid="6155"/>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6159"/>
                                        </p:tgtEl>
                                        <p:attrNameLst>
                                          <p:attrName>style.visibility</p:attrName>
                                        </p:attrNameLst>
                                      </p:cBhvr>
                                      <p:to>
                                        <p:strVal val="visible"/>
                                      </p:to>
                                    </p:set>
                                    <p:animEffect transition="in" filter="wipe(up)">
                                      <p:cBhvr>
                                        <p:cTn id="37" dur="500"/>
                                        <p:tgtEl>
                                          <p:spTgt spid="6159"/>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196"/>
                                        </p:tgtEl>
                                        <p:attrNameLst>
                                          <p:attrName>style.visibility</p:attrName>
                                        </p:attrNameLst>
                                      </p:cBhvr>
                                      <p:to>
                                        <p:strVal val="visible"/>
                                      </p:to>
                                    </p:set>
                                    <p:animEffect transition="in" filter="dissolve">
                                      <p:cBhvr>
                                        <p:cTn id="47" dur="500"/>
                                        <p:tgtEl>
                                          <p:spTgt spid="6196"/>
                                        </p:tgtEl>
                                      </p:cBhvr>
                                    </p:animEffect>
                                  </p:childTnLst>
                                  <p:subTnLst>
                                    <p:audio>
                                      <p:cMediaNode>
                                        <p:cTn display="0" masterRel="sameClick">
                                          <p:stCondLst>
                                            <p:cond evt="begin" delay="0">
                                              <p:tn val="45"/>
                                            </p:cond>
                                          </p:stCondLst>
                                          <p:endCondLst>
                                            <p:cond evt="onStopAudio" delay="0">
                                              <p:tgtEl>
                                                <p:sldTgt/>
                                              </p:tgtEl>
                                            </p:cond>
                                          </p:endCondLst>
                                        </p:cTn>
                                        <p:tgtEl>
                                          <p:sndTgt r:embed="rId3" name="chimes.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up)">
                                      <p:cBhvr>
                                        <p:cTn id="52" dur="500"/>
                                        <p:tgtEl>
                                          <p:spTgt spid="5"/>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6163"/>
                                        </p:tgtEl>
                                        <p:attrNameLst>
                                          <p:attrName>style.visibility</p:attrName>
                                        </p:attrNameLst>
                                      </p:cBhvr>
                                      <p:to>
                                        <p:strVal val="visible"/>
                                      </p:to>
                                    </p:set>
                                    <p:animEffect transition="in" filter="wipe(left)">
                                      <p:cBhvr>
                                        <p:cTn id="57" dur="500"/>
                                        <p:tgtEl>
                                          <p:spTgt spid="6163"/>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6167"/>
                                        </p:tgtEl>
                                        <p:attrNameLst>
                                          <p:attrName>style.visibility</p:attrName>
                                        </p:attrNameLst>
                                      </p:cBhvr>
                                      <p:to>
                                        <p:strVal val="visible"/>
                                      </p:to>
                                    </p:set>
                                    <p:animEffect transition="in" filter="wipe(up)">
                                      <p:cBhvr>
                                        <p:cTn id="62" dur="500"/>
                                        <p:tgtEl>
                                          <p:spTgt spid="6167"/>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wipe(down)">
                                      <p:cBhvr>
                                        <p:cTn id="67" dur="500"/>
                                        <p:tgtEl>
                                          <p:spTgt spid="6"/>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6197"/>
                                        </p:tgtEl>
                                        <p:attrNameLst>
                                          <p:attrName>style.visibility</p:attrName>
                                        </p:attrNameLst>
                                      </p:cBhvr>
                                      <p:to>
                                        <p:strVal val="visible"/>
                                      </p:to>
                                    </p:set>
                                    <p:animEffect transition="in" filter="dissolve">
                                      <p:cBhvr>
                                        <p:cTn id="72" dur="500"/>
                                        <p:tgtEl>
                                          <p:spTgt spid="6197"/>
                                        </p:tgtEl>
                                      </p:cBhvr>
                                    </p:animEffect>
                                  </p:childTnLst>
                                  <p:subTnLst>
                                    <p:audio>
                                      <p:cMediaNode>
                                        <p:cTn display="0" masterRel="sameClick">
                                          <p:stCondLst>
                                            <p:cond evt="begin" delay="0">
                                              <p:tn val="70"/>
                                            </p:cond>
                                          </p:stCondLst>
                                          <p:endCondLst>
                                            <p:cond evt="onStopAudio" delay="0">
                                              <p:tgtEl>
                                                <p:sldTgt/>
                                              </p:tgtEl>
                                            </p:cond>
                                          </p:endCondLst>
                                        </p:cTn>
                                        <p:tgtEl>
                                          <p:sndTgt r:embed="rId3" name="chimes.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7"/>
                                        </p:tgtEl>
                                        <p:attrNameLst>
                                          <p:attrName>style.visibility</p:attrName>
                                        </p:attrNameLst>
                                      </p:cBhvr>
                                      <p:to>
                                        <p:strVal val="visible"/>
                                      </p:to>
                                    </p:set>
                                    <p:animEffect transition="in" filter="wipe(up)">
                                      <p:cBhvr>
                                        <p:cTn id="77" dur="500"/>
                                        <p:tgtEl>
                                          <p:spTgt spid="7"/>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6171"/>
                                        </p:tgtEl>
                                        <p:attrNameLst>
                                          <p:attrName>style.visibility</p:attrName>
                                        </p:attrNameLst>
                                      </p:cBhvr>
                                      <p:to>
                                        <p:strVal val="visible"/>
                                      </p:to>
                                    </p:set>
                                    <p:animEffect transition="in" filter="wipe(left)">
                                      <p:cBhvr>
                                        <p:cTn id="82" dur="500"/>
                                        <p:tgtEl>
                                          <p:spTgt spid="6171"/>
                                        </p:tgtEl>
                                      </p:cBhvr>
                                    </p:animEffect>
                                  </p:childTnLst>
                                  <p:subTnLst>
                                    <p:audio>
                                      <p:cMediaNode>
                                        <p:cTn display="0" masterRel="sameClick">
                                          <p:stCondLst>
                                            <p:cond evt="begin" delay="0">
                                              <p:tn val="80"/>
                                            </p:cond>
                                          </p:stCondLst>
                                          <p:endCondLst>
                                            <p:cond evt="onStopAudio" delay="0">
                                              <p:tgtEl>
                                                <p:sldTgt/>
                                              </p:tgtEl>
                                            </p:cond>
                                          </p:endCondLst>
                                        </p:cTn>
                                        <p:tgtEl>
                                          <p:sndTgt r:embed="rId2" name="whoosh.wav"/>
                                        </p:tgtEl>
                                      </p:cMediaNode>
                                    </p:audio>
                                  </p:sub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1" fill="hold" grpId="0" nodeType="clickEffect">
                                  <p:stCondLst>
                                    <p:cond delay="0"/>
                                  </p:stCondLst>
                                  <p:childTnLst>
                                    <p:set>
                                      <p:cBhvr>
                                        <p:cTn id="86" dur="1" fill="hold">
                                          <p:stCondLst>
                                            <p:cond delay="0"/>
                                          </p:stCondLst>
                                        </p:cTn>
                                        <p:tgtEl>
                                          <p:spTgt spid="6175"/>
                                        </p:tgtEl>
                                        <p:attrNameLst>
                                          <p:attrName>style.visibility</p:attrName>
                                        </p:attrNameLst>
                                      </p:cBhvr>
                                      <p:to>
                                        <p:strVal val="visible"/>
                                      </p:to>
                                    </p:set>
                                    <p:animEffect transition="in" filter="wipe(up)">
                                      <p:cBhvr>
                                        <p:cTn id="87" dur="500"/>
                                        <p:tgtEl>
                                          <p:spTgt spid="6175"/>
                                        </p:tgtEl>
                                      </p:cBhvr>
                                    </p:animEffect>
                                  </p:childTnLst>
                                  <p:subTnLst>
                                    <p:audio>
                                      <p:cMediaNode>
                                        <p:cTn display="0" masterRel="sameClick">
                                          <p:stCondLst>
                                            <p:cond evt="begin" delay="0">
                                              <p:tn val="85"/>
                                            </p:cond>
                                          </p:stCondLst>
                                          <p:endCondLst>
                                            <p:cond evt="onStopAudio" delay="0">
                                              <p:tgtEl>
                                                <p:sldTgt/>
                                              </p:tgtEl>
                                            </p:cond>
                                          </p:endCondLst>
                                        </p:cTn>
                                        <p:tgtEl>
                                          <p:sndTgt r:embed="rId2" name="whoosh.wav"/>
                                        </p:tgtEl>
                                      </p:cMediaNode>
                                    </p:audio>
                                  </p:sub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4" fill="hold" nodeType="clickEffect">
                                  <p:stCondLst>
                                    <p:cond delay="0"/>
                                  </p:stCondLst>
                                  <p:childTnLst>
                                    <p:set>
                                      <p:cBhvr>
                                        <p:cTn id="91" dur="1" fill="hold">
                                          <p:stCondLst>
                                            <p:cond delay="0"/>
                                          </p:stCondLst>
                                        </p:cTn>
                                        <p:tgtEl>
                                          <p:spTgt spid="8"/>
                                        </p:tgtEl>
                                        <p:attrNameLst>
                                          <p:attrName>style.visibility</p:attrName>
                                        </p:attrNameLst>
                                      </p:cBhvr>
                                      <p:to>
                                        <p:strVal val="visible"/>
                                      </p:to>
                                    </p:set>
                                    <p:animEffect transition="in" filter="wipe(down)">
                                      <p:cBhvr>
                                        <p:cTn id="92" dur="500"/>
                                        <p:tgtEl>
                                          <p:spTgt spid="8"/>
                                        </p:tgtEl>
                                      </p:cBhvr>
                                    </p:animEffect>
                                  </p:childTnLst>
                                  <p:subTnLst>
                                    <p:audio>
                                      <p:cMediaNode>
                                        <p:cTn display="0" masterRel="sameClick">
                                          <p:stCondLst>
                                            <p:cond evt="begin" delay="0">
                                              <p:tn val="90"/>
                                            </p:cond>
                                          </p:stCondLst>
                                          <p:endCondLst>
                                            <p:cond evt="onStopAudio" delay="0">
                                              <p:tgtEl>
                                                <p:sldTgt/>
                                              </p:tgtEl>
                                            </p:cond>
                                          </p:endCondLst>
                                        </p:cTn>
                                        <p:tgtEl>
                                          <p:sndTgt r:embed="rId2" name="whoosh.wav"/>
                                        </p:tgtEl>
                                      </p:cMediaNode>
                                    </p:audio>
                                  </p:sub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6198"/>
                                        </p:tgtEl>
                                        <p:attrNameLst>
                                          <p:attrName>style.visibility</p:attrName>
                                        </p:attrNameLst>
                                      </p:cBhvr>
                                      <p:to>
                                        <p:strVal val="visible"/>
                                      </p:to>
                                    </p:set>
                                    <p:animEffect transition="in" filter="dissolve">
                                      <p:cBhvr>
                                        <p:cTn id="97" dur="500"/>
                                        <p:tgtEl>
                                          <p:spTgt spid="6198"/>
                                        </p:tgtEl>
                                      </p:cBhvr>
                                    </p:animEffect>
                                  </p:childTnLst>
                                  <p:subTnLst>
                                    <p:audio>
                                      <p:cMediaNode>
                                        <p:cTn display="0" masterRel="sameClick">
                                          <p:stCondLst>
                                            <p:cond evt="begin" delay="0">
                                              <p:tn val="95"/>
                                            </p:cond>
                                          </p:stCondLst>
                                          <p:endCondLst>
                                            <p:cond evt="onStopAudio" delay="0">
                                              <p:tgtEl>
                                                <p:sldTgt/>
                                              </p:tgtEl>
                                            </p:cond>
                                          </p:endCondLst>
                                        </p:cTn>
                                        <p:tgtEl>
                                          <p:sndTgt r:embed="rId3" name="chimes.wav"/>
                                        </p:tgtEl>
                                      </p:cMediaNode>
                                    </p:audio>
                                  </p:sub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1" fill="hold" nodeType="clickEffect">
                                  <p:stCondLst>
                                    <p:cond delay="0"/>
                                  </p:stCondLst>
                                  <p:childTnLst>
                                    <p:set>
                                      <p:cBhvr>
                                        <p:cTn id="101" dur="1" fill="hold">
                                          <p:stCondLst>
                                            <p:cond delay="0"/>
                                          </p:stCondLst>
                                        </p:cTn>
                                        <p:tgtEl>
                                          <p:spTgt spid="9"/>
                                        </p:tgtEl>
                                        <p:attrNameLst>
                                          <p:attrName>style.visibility</p:attrName>
                                        </p:attrNameLst>
                                      </p:cBhvr>
                                      <p:to>
                                        <p:strVal val="visible"/>
                                      </p:to>
                                    </p:set>
                                    <p:animEffect transition="in" filter="wipe(up)">
                                      <p:cBhvr>
                                        <p:cTn id="102" dur="500"/>
                                        <p:tgtEl>
                                          <p:spTgt spid="9"/>
                                        </p:tgtEl>
                                      </p:cBhvr>
                                    </p:animEffect>
                                  </p:childTnLst>
                                  <p:subTnLst>
                                    <p:audio>
                                      <p:cMediaNode>
                                        <p:cTn display="0" masterRel="sameClick">
                                          <p:stCondLst>
                                            <p:cond evt="begin" delay="0">
                                              <p:tn val="100"/>
                                            </p:cond>
                                          </p:stCondLst>
                                          <p:endCondLst>
                                            <p:cond evt="onStopAudio" delay="0">
                                              <p:tgtEl>
                                                <p:sldTgt/>
                                              </p:tgtEl>
                                            </p:cond>
                                          </p:endCondLst>
                                        </p:cTn>
                                        <p:tgtEl>
                                          <p:sndTgt r:embed="rId2" name="whoosh.wav"/>
                                        </p:tgtEl>
                                      </p:cMediaNode>
                                    </p:audio>
                                  </p:sub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grpId="0" nodeType="clickEffect">
                                  <p:stCondLst>
                                    <p:cond delay="0"/>
                                  </p:stCondLst>
                                  <p:childTnLst>
                                    <p:set>
                                      <p:cBhvr>
                                        <p:cTn id="106" dur="1" fill="hold">
                                          <p:stCondLst>
                                            <p:cond delay="0"/>
                                          </p:stCondLst>
                                        </p:cTn>
                                        <p:tgtEl>
                                          <p:spTgt spid="6179"/>
                                        </p:tgtEl>
                                        <p:attrNameLst>
                                          <p:attrName>style.visibility</p:attrName>
                                        </p:attrNameLst>
                                      </p:cBhvr>
                                      <p:to>
                                        <p:strVal val="visible"/>
                                      </p:to>
                                    </p:set>
                                    <p:animEffect transition="in" filter="wipe(left)">
                                      <p:cBhvr>
                                        <p:cTn id="107" dur="500"/>
                                        <p:tgtEl>
                                          <p:spTgt spid="6179"/>
                                        </p:tgtEl>
                                      </p:cBhvr>
                                    </p:animEffect>
                                  </p:childTnLst>
                                  <p:subTnLst>
                                    <p:audio>
                                      <p:cMediaNode>
                                        <p:cTn display="0" masterRel="sameClick">
                                          <p:stCondLst>
                                            <p:cond evt="begin" delay="0">
                                              <p:tn val="105"/>
                                            </p:cond>
                                          </p:stCondLst>
                                          <p:endCondLst>
                                            <p:cond evt="onStopAudio" delay="0">
                                              <p:tgtEl>
                                                <p:sldTgt/>
                                              </p:tgtEl>
                                            </p:cond>
                                          </p:endCondLst>
                                        </p:cTn>
                                        <p:tgtEl>
                                          <p:sndTgt r:embed="rId2" name="whoosh.wav"/>
                                        </p:tgtEl>
                                      </p:cMediaNode>
                                    </p:audio>
                                  </p:sub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1" fill="hold" grpId="0" nodeType="clickEffect">
                                  <p:stCondLst>
                                    <p:cond delay="0"/>
                                  </p:stCondLst>
                                  <p:childTnLst>
                                    <p:set>
                                      <p:cBhvr>
                                        <p:cTn id="111" dur="1" fill="hold">
                                          <p:stCondLst>
                                            <p:cond delay="0"/>
                                          </p:stCondLst>
                                        </p:cTn>
                                        <p:tgtEl>
                                          <p:spTgt spid="6183"/>
                                        </p:tgtEl>
                                        <p:attrNameLst>
                                          <p:attrName>style.visibility</p:attrName>
                                        </p:attrNameLst>
                                      </p:cBhvr>
                                      <p:to>
                                        <p:strVal val="visible"/>
                                      </p:to>
                                    </p:set>
                                    <p:animEffect transition="in" filter="wipe(up)">
                                      <p:cBhvr>
                                        <p:cTn id="112" dur="500"/>
                                        <p:tgtEl>
                                          <p:spTgt spid="6183"/>
                                        </p:tgtEl>
                                      </p:cBhvr>
                                    </p:animEffect>
                                  </p:childTnLst>
                                  <p:subTnLst>
                                    <p:audio>
                                      <p:cMediaNode>
                                        <p:cTn display="0" masterRel="sameClick">
                                          <p:stCondLst>
                                            <p:cond evt="begin" delay="0">
                                              <p:tn val="110"/>
                                            </p:cond>
                                          </p:stCondLst>
                                          <p:endCondLst>
                                            <p:cond evt="onStopAudio" delay="0">
                                              <p:tgtEl>
                                                <p:sldTgt/>
                                              </p:tgtEl>
                                            </p:cond>
                                          </p:endCondLst>
                                        </p:cTn>
                                        <p:tgtEl>
                                          <p:sndTgt r:embed="rId2" name="whoosh.wav"/>
                                        </p:tgtEl>
                                      </p:cMediaNode>
                                    </p:audio>
                                  </p:sub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4" fill="hold" nodeType="clickEffect">
                                  <p:stCondLst>
                                    <p:cond delay="0"/>
                                  </p:stCondLst>
                                  <p:childTnLst>
                                    <p:set>
                                      <p:cBhvr>
                                        <p:cTn id="116" dur="1" fill="hold">
                                          <p:stCondLst>
                                            <p:cond delay="0"/>
                                          </p:stCondLst>
                                        </p:cTn>
                                        <p:tgtEl>
                                          <p:spTgt spid="10"/>
                                        </p:tgtEl>
                                        <p:attrNameLst>
                                          <p:attrName>style.visibility</p:attrName>
                                        </p:attrNameLst>
                                      </p:cBhvr>
                                      <p:to>
                                        <p:strVal val="visible"/>
                                      </p:to>
                                    </p:set>
                                    <p:animEffect transition="in" filter="wipe(down)">
                                      <p:cBhvr>
                                        <p:cTn id="117" dur="500"/>
                                        <p:tgtEl>
                                          <p:spTgt spid="10"/>
                                        </p:tgtEl>
                                      </p:cBhvr>
                                    </p:animEffect>
                                  </p:childTnLst>
                                  <p:subTnLst>
                                    <p:audio>
                                      <p:cMediaNode>
                                        <p:cTn display="0" masterRel="sameClick">
                                          <p:stCondLst>
                                            <p:cond evt="begin" delay="0">
                                              <p:tn val="115"/>
                                            </p:cond>
                                          </p:stCondLst>
                                          <p:endCondLst>
                                            <p:cond evt="onStopAudio" delay="0">
                                              <p:tgtEl>
                                                <p:sldTgt/>
                                              </p:tgtEl>
                                            </p:cond>
                                          </p:endCondLst>
                                        </p:cTn>
                                        <p:tgtEl>
                                          <p:sndTgt r:embed="rId2" name="whoosh.wav"/>
                                        </p:tgtEl>
                                      </p:cMediaNode>
                                    </p:audio>
                                  </p:subTnLst>
                                </p:cTn>
                              </p:par>
                            </p:childTnLst>
                          </p:cTn>
                        </p:par>
                      </p:childTnLst>
                    </p:cTn>
                  </p:par>
                  <p:par>
                    <p:cTn id="118" fill="hold" nodeType="clickPar">
                      <p:stCondLst>
                        <p:cond delay="indefinite"/>
                      </p:stCondLst>
                      <p:childTnLst>
                        <p:par>
                          <p:cTn id="119" fill="hold" nodeType="withGroup">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6199"/>
                                        </p:tgtEl>
                                        <p:attrNameLst>
                                          <p:attrName>style.visibility</p:attrName>
                                        </p:attrNameLst>
                                      </p:cBhvr>
                                      <p:to>
                                        <p:strVal val="visible"/>
                                      </p:to>
                                    </p:set>
                                    <p:animEffect transition="in" filter="dissolve">
                                      <p:cBhvr>
                                        <p:cTn id="122" dur="500"/>
                                        <p:tgtEl>
                                          <p:spTgt spid="6199"/>
                                        </p:tgtEl>
                                      </p:cBhvr>
                                    </p:animEffect>
                                  </p:childTnLst>
                                  <p:subTnLst>
                                    <p:audio>
                                      <p:cMediaNode>
                                        <p:cTn display="0" masterRel="sameClick">
                                          <p:stCondLst>
                                            <p:cond evt="begin" delay="0">
                                              <p:tn val="120"/>
                                            </p:cond>
                                          </p:stCondLst>
                                          <p:endCondLst>
                                            <p:cond evt="onStopAudio" delay="0">
                                              <p:tgtEl>
                                                <p:sldTgt/>
                                              </p:tgtEl>
                                            </p:cond>
                                          </p:endCondLst>
                                        </p:cTn>
                                        <p:tgtEl>
                                          <p:sndTgt r:embed="rId3" name="chimes.wav"/>
                                        </p:tgtEl>
                                      </p:cMediaNode>
                                    </p:audio>
                                  </p:sub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1" fill="hold" nodeType="clickEffect">
                                  <p:stCondLst>
                                    <p:cond delay="0"/>
                                  </p:stCondLst>
                                  <p:childTnLst>
                                    <p:set>
                                      <p:cBhvr>
                                        <p:cTn id="126" dur="1" fill="hold">
                                          <p:stCondLst>
                                            <p:cond delay="0"/>
                                          </p:stCondLst>
                                        </p:cTn>
                                        <p:tgtEl>
                                          <p:spTgt spid="11"/>
                                        </p:tgtEl>
                                        <p:attrNameLst>
                                          <p:attrName>style.visibility</p:attrName>
                                        </p:attrNameLst>
                                      </p:cBhvr>
                                      <p:to>
                                        <p:strVal val="visible"/>
                                      </p:to>
                                    </p:set>
                                    <p:animEffect transition="in" filter="wipe(up)">
                                      <p:cBhvr>
                                        <p:cTn id="127" dur="500"/>
                                        <p:tgtEl>
                                          <p:spTgt spid="11"/>
                                        </p:tgtEl>
                                      </p:cBhvr>
                                    </p:animEffect>
                                  </p:childTnLst>
                                  <p:subTnLst>
                                    <p:audio>
                                      <p:cMediaNode>
                                        <p:cTn display="0" masterRel="sameClick">
                                          <p:stCondLst>
                                            <p:cond evt="begin" delay="0">
                                              <p:tn val="125"/>
                                            </p:cond>
                                          </p:stCondLst>
                                          <p:endCondLst>
                                            <p:cond evt="onStopAudio" delay="0">
                                              <p:tgtEl>
                                                <p:sldTgt/>
                                              </p:tgtEl>
                                            </p:cond>
                                          </p:endCondLst>
                                        </p:cTn>
                                        <p:tgtEl>
                                          <p:sndTgt r:embed="rId2" name="whoosh.wav"/>
                                        </p:tgtEl>
                                      </p:cMediaNode>
                                    </p:audio>
                                  </p:subTnLst>
                                </p:cTn>
                              </p:par>
                            </p:childTnLst>
                          </p:cTn>
                        </p:par>
                      </p:childTnLst>
                    </p:cTn>
                  </p:par>
                  <p:par>
                    <p:cTn id="128" fill="hold" nodeType="clickPar">
                      <p:stCondLst>
                        <p:cond delay="indefinite"/>
                      </p:stCondLst>
                      <p:childTnLst>
                        <p:par>
                          <p:cTn id="129" fill="hold" nodeType="withGroup">
                            <p:stCondLst>
                              <p:cond delay="0"/>
                            </p:stCondLst>
                            <p:childTnLst>
                              <p:par>
                                <p:cTn id="130" presetID="22" presetClass="entr" presetSubtype="8" fill="hold" grpId="0" nodeType="clickEffect">
                                  <p:stCondLst>
                                    <p:cond delay="0"/>
                                  </p:stCondLst>
                                  <p:childTnLst>
                                    <p:set>
                                      <p:cBhvr>
                                        <p:cTn id="131" dur="1" fill="hold">
                                          <p:stCondLst>
                                            <p:cond delay="0"/>
                                          </p:stCondLst>
                                        </p:cTn>
                                        <p:tgtEl>
                                          <p:spTgt spid="6187"/>
                                        </p:tgtEl>
                                        <p:attrNameLst>
                                          <p:attrName>style.visibility</p:attrName>
                                        </p:attrNameLst>
                                      </p:cBhvr>
                                      <p:to>
                                        <p:strVal val="visible"/>
                                      </p:to>
                                    </p:set>
                                    <p:animEffect transition="in" filter="wipe(left)">
                                      <p:cBhvr>
                                        <p:cTn id="132" dur="500"/>
                                        <p:tgtEl>
                                          <p:spTgt spid="6187"/>
                                        </p:tgtEl>
                                      </p:cBhvr>
                                    </p:animEffect>
                                  </p:childTnLst>
                                  <p:subTnLst>
                                    <p:audio>
                                      <p:cMediaNode>
                                        <p:cTn display="0" masterRel="sameClick">
                                          <p:stCondLst>
                                            <p:cond evt="begin" delay="0">
                                              <p:tn val="130"/>
                                            </p:cond>
                                          </p:stCondLst>
                                          <p:endCondLst>
                                            <p:cond evt="onStopAudio" delay="0">
                                              <p:tgtEl>
                                                <p:sldTgt/>
                                              </p:tgtEl>
                                            </p:cond>
                                          </p:endCondLst>
                                        </p:cTn>
                                        <p:tgtEl>
                                          <p:sndTgt r:embed="rId2" name="whoosh.wav"/>
                                        </p:tgtEl>
                                      </p:cMediaNode>
                                    </p:audio>
                                  </p:subTnLst>
                                </p:cTn>
                              </p:par>
                            </p:childTnLst>
                          </p:cTn>
                        </p:par>
                      </p:childTnLst>
                    </p:cTn>
                  </p:par>
                  <p:par>
                    <p:cTn id="133" fill="hold" nodeType="clickPar">
                      <p:stCondLst>
                        <p:cond delay="indefinite"/>
                      </p:stCondLst>
                      <p:childTnLst>
                        <p:par>
                          <p:cTn id="134" fill="hold" nodeType="withGroup">
                            <p:stCondLst>
                              <p:cond delay="0"/>
                            </p:stCondLst>
                            <p:childTnLst>
                              <p:par>
                                <p:cTn id="135" presetID="22" presetClass="entr" presetSubtype="1" fill="hold" grpId="0" nodeType="clickEffect">
                                  <p:stCondLst>
                                    <p:cond delay="0"/>
                                  </p:stCondLst>
                                  <p:childTnLst>
                                    <p:set>
                                      <p:cBhvr>
                                        <p:cTn id="136" dur="1" fill="hold">
                                          <p:stCondLst>
                                            <p:cond delay="0"/>
                                          </p:stCondLst>
                                        </p:cTn>
                                        <p:tgtEl>
                                          <p:spTgt spid="6191"/>
                                        </p:tgtEl>
                                        <p:attrNameLst>
                                          <p:attrName>style.visibility</p:attrName>
                                        </p:attrNameLst>
                                      </p:cBhvr>
                                      <p:to>
                                        <p:strVal val="visible"/>
                                      </p:to>
                                    </p:set>
                                    <p:animEffect transition="in" filter="wipe(up)">
                                      <p:cBhvr>
                                        <p:cTn id="137" dur="500"/>
                                        <p:tgtEl>
                                          <p:spTgt spid="6191"/>
                                        </p:tgtEl>
                                      </p:cBhvr>
                                    </p:animEffect>
                                  </p:childTnLst>
                                  <p:subTnLst>
                                    <p:audio>
                                      <p:cMediaNode>
                                        <p:cTn display="0" masterRel="sameClick">
                                          <p:stCondLst>
                                            <p:cond evt="begin" delay="0">
                                              <p:tn val="135"/>
                                            </p:cond>
                                          </p:stCondLst>
                                          <p:endCondLst>
                                            <p:cond evt="onStopAudio" delay="0">
                                              <p:tgtEl>
                                                <p:sldTgt/>
                                              </p:tgtEl>
                                            </p:cond>
                                          </p:endCondLst>
                                        </p:cTn>
                                        <p:tgtEl>
                                          <p:sndTgt r:embed="rId2" name="whoosh.wav"/>
                                        </p:tgtEl>
                                      </p:cMediaNode>
                                    </p:audio>
                                  </p:subTnLst>
                                </p:cTn>
                              </p:par>
                            </p:childTnLst>
                          </p:cTn>
                        </p:par>
                      </p:childTnLst>
                    </p:cTn>
                  </p:par>
                  <p:par>
                    <p:cTn id="138" fill="hold" nodeType="clickPar">
                      <p:stCondLst>
                        <p:cond delay="indefinite"/>
                      </p:stCondLst>
                      <p:childTnLst>
                        <p:par>
                          <p:cTn id="139" fill="hold" nodeType="withGroup">
                            <p:stCondLst>
                              <p:cond delay="0"/>
                            </p:stCondLst>
                            <p:childTnLst>
                              <p:par>
                                <p:cTn id="140" presetID="22" presetClass="entr" presetSubtype="4" fill="hold" nodeType="clickEffect">
                                  <p:stCondLst>
                                    <p:cond delay="0"/>
                                  </p:stCondLst>
                                  <p:childTnLst>
                                    <p:set>
                                      <p:cBhvr>
                                        <p:cTn id="141" dur="1" fill="hold">
                                          <p:stCondLst>
                                            <p:cond delay="0"/>
                                          </p:stCondLst>
                                        </p:cTn>
                                        <p:tgtEl>
                                          <p:spTgt spid="12"/>
                                        </p:tgtEl>
                                        <p:attrNameLst>
                                          <p:attrName>style.visibility</p:attrName>
                                        </p:attrNameLst>
                                      </p:cBhvr>
                                      <p:to>
                                        <p:strVal val="visible"/>
                                      </p:to>
                                    </p:set>
                                    <p:animEffect transition="in" filter="wipe(down)">
                                      <p:cBhvr>
                                        <p:cTn id="142" dur="500"/>
                                        <p:tgtEl>
                                          <p:spTgt spid="12"/>
                                        </p:tgtEl>
                                      </p:cBhvr>
                                    </p:animEffect>
                                  </p:childTnLst>
                                  <p:subTnLst>
                                    <p:audio>
                                      <p:cMediaNode>
                                        <p:cTn display="0" masterRel="sameClick">
                                          <p:stCondLst>
                                            <p:cond evt="begin" delay="0">
                                              <p:tn val="140"/>
                                            </p:cond>
                                          </p:stCondLst>
                                          <p:endCondLst>
                                            <p:cond evt="onStopAudio" delay="0">
                                              <p:tgtEl>
                                                <p:sldTgt/>
                                              </p:tgtEl>
                                            </p:cond>
                                          </p:endCondLst>
                                        </p:cTn>
                                        <p:tgtEl>
                                          <p:sndTgt r:embed="rId2" name="whoosh.wav"/>
                                        </p:tgtEl>
                                      </p:cMediaNode>
                                    </p:audio>
                                  </p:subTnLst>
                                </p:cTn>
                              </p:par>
                            </p:childTnLst>
                          </p:cTn>
                        </p:par>
                      </p:childTnLst>
                    </p:cTn>
                  </p:par>
                  <p:par>
                    <p:cTn id="143" fill="hold" nodeType="clickPar">
                      <p:stCondLst>
                        <p:cond delay="indefinite"/>
                      </p:stCondLst>
                      <p:childTnLst>
                        <p:par>
                          <p:cTn id="144" fill="hold" nodeType="withGroup">
                            <p:stCondLst>
                              <p:cond delay="0"/>
                            </p:stCondLst>
                            <p:childTnLst>
                              <p:par>
                                <p:cTn id="145" presetID="9" presetClass="entr" presetSubtype="0" fill="hold" grpId="0" nodeType="clickEffect">
                                  <p:stCondLst>
                                    <p:cond delay="0"/>
                                  </p:stCondLst>
                                  <p:childTnLst>
                                    <p:set>
                                      <p:cBhvr>
                                        <p:cTn id="146" dur="1" fill="hold">
                                          <p:stCondLst>
                                            <p:cond delay="0"/>
                                          </p:stCondLst>
                                        </p:cTn>
                                        <p:tgtEl>
                                          <p:spTgt spid="6200"/>
                                        </p:tgtEl>
                                        <p:attrNameLst>
                                          <p:attrName>style.visibility</p:attrName>
                                        </p:attrNameLst>
                                      </p:cBhvr>
                                      <p:to>
                                        <p:strVal val="visible"/>
                                      </p:to>
                                    </p:set>
                                    <p:animEffect transition="in" filter="dissolve">
                                      <p:cBhvr>
                                        <p:cTn id="147" dur="500"/>
                                        <p:tgtEl>
                                          <p:spTgt spid="6200"/>
                                        </p:tgtEl>
                                      </p:cBhvr>
                                    </p:animEffect>
                                  </p:childTnLst>
                                  <p:subTnLst>
                                    <p:audio>
                                      <p:cMediaNode>
                                        <p:cTn display="0" masterRel="sameClick">
                                          <p:stCondLst>
                                            <p:cond evt="begin" delay="0">
                                              <p:tn val="145"/>
                                            </p:cond>
                                          </p:stCondLst>
                                          <p:endCondLst>
                                            <p:cond evt="onStopAudio" delay="0">
                                              <p:tgtEl>
                                                <p:sldTgt/>
                                              </p:tgtEl>
                                            </p:cond>
                                          </p:endCondLst>
                                        </p:cTn>
                                        <p:tgtEl>
                                          <p:sndTgt r:embed="rId3" name="chimes.wav"/>
                                        </p:tgtEl>
                                      </p:cMediaNode>
                                    </p:audio>
                                  </p:subTnLst>
                                </p:cTn>
                              </p:par>
                            </p:childTnLst>
                          </p:cTn>
                        </p:par>
                      </p:childTnLst>
                    </p:cTn>
                  </p:par>
                  <p:par>
                    <p:cTn id="148" fill="hold" nodeType="clickPar">
                      <p:stCondLst>
                        <p:cond delay="indefinite"/>
                      </p:stCondLst>
                      <p:childTnLst>
                        <p:par>
                          <p:cTn id="149" fill="hold" nodeType="withGroup">
                            <p:stCondLst>
                              <p:cond delay="0"/>
                            </p:stCondLst>
                            <p:childTnLst>
                              <p:par>
                                <p:cTn id="150" presetID="22" presetClass="entr" presetSubtype="1" fill="hold" nodeType="clickEffect">
                                  <p:stCondLst>
                                    <p:cond delay="0"/>
                                  </p:stCondLst>
                                  <p:childTnLst>
                                    <p:set>
                                      <p:cBhvr>
                                        <p:cTn id="151" dur="1" fill="hold">
                                          <p:stCondLst>
                                            <p:cond delay="0"/>
                                          </p:stCondLst>
                                        </p:cTn>
                                        <p:tgtEl>
                                          <p:spTgt spid="13"/>
                                        </p:tgtEl>
                                        <p:attrNameLst>
                                          <p:attrName>style.visibility</p:attrName>
                                        </p:attrNameLst>
                                      </p:cBhvr>
                                      <p:to>
                                        <p:strVal val="visible"/>
                                      </p:to>
                                    </p:set>
                                    <p:animEffect transition="in" filter="wipe(up)">
                                      <p:cBhvr>
                                        <p:cTn id="152" dur="500"/>
                                        <p:tgtEl>
                                          <p:spTgt spid="13"/>
                                        </p:tgtEl>
                                      </p:cBhvr>
                                    </p:animEffect>
                                  </p:childTnLst>
                                  <p:subTnLst>
                                    <p:audio>
                                      <p:cMediaNode>
                                        <p:cTn display="0" masterRel="sameClick">
                                          <p:stCondLst>
                                            <p:cond evt="begin" delay="0">
                                              <p:tn val="150"/>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utoUpdateAnimBg="0"/>
      <p:bldP spid="6151" grpId="0" animBg="1"/>
      <p:bldP spid="6155" grpId="0" autoUpdateAnimBg="0"/>
      <p:bldP spid="6159" grpId="0" animBg="1"/>
      <p:bldP spid="6163" grpId="0" autoUpdateAnimBg="0"/>
      <p:bldP spid="6167" grpId="0" animBg="1"/>
      <p:bldP spid="6171" grpId="0" autoUpdateAnimBg="0"/>
      <p:bldP spid="6175" grpId="0" animBg="1"/>
      <p:bldP spid="6179" grpId="0" autoUpdateAnimBg="0"/>
      <p:bldP spid="6183" grpId="0" animBg="1"/>
      <p:bldP spid="6187" grpId="0" autoUpdateAnimBg="0"/>
      <p:bldP spid="6191" grpId="0" animBg="1"/>
      <p:bldP spid="6195" grpId="0" animBg="1" autoUpdateAnimBg="0"/>
      <p:bldP spid="6196" grpId="0" animBg="1" autoUpdateAnimBg="0"/>
      <p:bldP spid="6197" grpId="0" animBg="1" autoUpdateAnimBg="0"/>
      <p:bldP spid="6198" grpId="0" animBg="1" autoUpdateAnimBg="0"/>
      <p:bldP spid="6199" grpId="0" animBg="1" autoUpdateAnimBg="0"/>
      <p:bldP spid="6200"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33350" y="328613"/>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to </a:t>
            </a:r>
            <a:r>
              <a:rPr lang="en-GB" altLang="en-US" sz="2400" u="sng">
                <a:solidFill>
                  <a:srgbClr val="FF0000"/>
                </a:solidFill>
                <a:latin typeface="Comic Sans MS" panose="030F0702030302020204" pitchFamily="66" charset="0"/>
              </a:rPr>
              <a:t>3 d.p</a:t>
            </a:r>
          </a:p>
        </p:txBody>
      </p:sp>
      <p:sp>
        <p:nvSpPr>
          <p:cNvPr id="7171" name="Text Box 3"/>
          <p:cNvSpPr txBox="1">
            <a:spLocks noChangeArrowheads="1"/>
          </p:cNvSpPr>
          <p:nvPr/>
        </p:nvSpPr>
        <p:spPr bwMode="auto">
          <a:xfrm>
            <a:off x="144463" y="914400"/>
            <a:ext cx="228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5. 8 4 2 5 4</a:t>
            </a:r>
          </a:p>
        </p:txBody>
      </p:sp>
      <p:grpSp>
        <p:nvGrpSpPr>
          <p:cNvPr id="2" name="Group 4"/>
          <p:cNvGrpSpPr>
            <a:grpSpLocks/>
          </p:cNvGrpSpPr>
          <p:nvPr/>
        </p:nvGrpSpPr>
        <p:grpSpPr bwMode="auto">
          <a:xfrm>
            <a:off x="825500" y="1390650"/>
            <a:ext cx="2209800" cy="1092200"/>
            <a:chOff x="480" y="2064"/>
            <a:chExt cx="1392" cy="688"/>
          </a:xfrm>
        </p:grpSpPr>
        <p:sp>
          <p:nvSpPr>
            <p:cNvPr id="11319" name="Text Box 5"/>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1320" name="Line 6"/>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7175" name="Line 7"/>
          <p:cNvSpPr>
            <a:spLocks noChangeShapeType="1"/>
          </p:cNvSpPr>
          <p:nvPr/>
        </p:nvSpPr>
        <p:spPr bwMode="auto">
          <a:xfrm>
            <a:off x="1549400" y="785813"/>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 name="Group 8"/>
          <p:cNvGrpSpPr>
            <a:grpSpLocks/>
          </p:cNvGrpSpPr>
          <p:nvPr/>
        </p:nvGrpSpPr>
        <p:grpSpPr bwMode="auto">
          <a:xfrm>
            <a:off x="1301750" y="2609850"/>
            <a:ext cx="1200150" cy="990600"/>
            <a:chOff x="816" y="1644"/>
            <a:chExt cx="756" cy="624"/>
          </a:xfrm>
        </p:grpSpPr>
        <p:sp>
          <p:nvSpPr>
            <p:cNvPr id="11317" name="Line 9"/>
            <p:cNvSpPr>
              <a:spLocks noChangeShapeType="1"/>
            </p:cNvSpPr>
            <p:nvPr/>
          </p:nvSpPr>
          <p:spPr bwMode="auto">
            <a:xfrm>
              <a:off x="1092" y="164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18" name="Text Box 10"/>
            <p:cNvSpPr txBox="1">
              <a:spLocks noChangeArrowheads="1"/>
            </p:cNvSpPr>
            <p:nvPr/>
          </p:nvSpPr>
          <p:spPr bwMode="auto">
            <a:xfrm>
              <a:off x="816" y="1980"/>
              <a:ext cx="75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a:solidFill>
                    <a:srgbClr val="3366FF"/>
                  </a:solidFill>
                  <a:latin typeface="Comic Sans MS" panose="030F0702030302020204" pitchFamily="66" charset="0"/>
                </a:rPr>
                <a:t>5.843</a:t>
              </a:r>
            </a:p>
          </p:txBody>
        </p:sp>
      </p:grpSp>
      <p:sp>
        <p:nvSpPr>
          <p:cNvPr id="7179" name="Text Box 11"/>
          <p:cNvSpPr txBox="1">
            <a:spLocks noChangeArrowheads="1"/>
          </p:cNvSpPr>
          <p:nvPr/>
        </p:nvSpPr>
        <p:spPr bwMode="auto">
          <a:xfrm>
            <a:off x="2909888" y="908050"/>
            <a:ext cx="228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1. 4 2 6 1 8</a:t>
            </a:r>
          </a:p>
        </p:txBody>
      </p:sp>
      <p:grpSp>
        <p:nvGrpSpPr>
          <p:cNvPr id="4" name="Group 12"/>
          <p:cNvGrpSpPr>
            <a:grpSpLocks/>
          </p:cNvGrpSpPr>
          <p:nvPr/>
        </p:nvGrpSpPr>
        <p:grpSpPr bwMode="auto">
          <a:xfrm>
            <a:off x="3536950" y="1358900"/>
            <a:ext cx="2209800" cy="1092200"/>
            <a:chOff x="480" y="2064"/>
            <a:chExt cx="1392" cy="688"/>
          </a:xfrm>
        </p:grpSpPr>
        <p:sp>
          <p:nvSpPr>
            <p:cNvPr id="11315" name="Text Box 13"/>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1316" name="Line 14"/>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7183" name="Line 15"/>
          <p:cNvSpPr>
            <a:spLocks noChangeShapeType="1"/>
          </p:cNvSpPr>
          <p:nvPr/>
        </p:nvSpPr>
        <p:spPr bwMode="auto">
          <a:xfrm>
            <a:off x="4252913" y="784225"/>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16"/>
          <p:cNvGrpSpPr>
            <a:grpSpLocks/>
          </p:cNvGrpSpPr>
          <p:nvPr/>
        </p:nvGrpSpPr>
        <p:grpSpPr bwMode="auto">
          <a:xfrm>
            <a:off x="4032250" y="2578100"/>
            <a:ext cx="1009650" cy="1009650"/>
            <a:chOff x="2536" y="1624"/>
            <a:chExt cx="636" cy="636"/>
          </a:xfrm>
        </p:grpSpPr>
        <p:sp>
          <p:nvSpPr>
            <p:cNvPr id="11313" name="Line 17"/>
            <p:cNvSpPr>
              <a:spLocks noChangeShapeType="1"/>
            </p:cNvSpPr>
            <p:nvPr/>
          </p:nvSpPr>
          <p:spPr bwMode="auto">
            <a:xfrm>
              <a:off x="2800" y="162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14" name="Text Box 18"/>
            <p:cNvSpPr txBox="1">
              <a:spLocks noChangeArrowheads="1"/>
            </p:cNvSpPr>
            <p:nvPr/>
          </p:nvSpPr>
          <p:spPr bwMode="auto">
            <a:xfrm>
              <a:off x="2536" y="1972"/>
              <a:ext cx="6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a:solidFill>
                    <a:srgbClr val="3366FF"/>
                  </a:solidFill>
                  <a:latin typeface="Comic Sans MS" panose="030F0702030302020204" pitchFamily="66" charset="0"/>
                </a:rPr>
                <a:t>1.426</a:t>
              </a:r>
            </a:p>
          </p:txBody>
        </p:sp>
      </p:grpSp>
      <p:sp>
        <p:nvSpPr>
          <p:cNvPr id="7187" name="Text Box 19"/>
          <p:cNvSpPr txBox="1">
            <a:spLocks noChangeArrowheads="1"/>
          </p:cNvSpPr>
          <p:nvPr/>
        </p:nvSpPr>
        <p:spPr bwMode="auto">
          <a:xfrm>
            <a:off x="5881688" y="946150"/>
            <a:ext cx="228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0. 6 0 8 3 4</a:t>
            </a:r>
          </a:p>
        </p:txBody>
      </p:sp>
      <p:grpSp>
        <p:nvGrpSpPr>
          <p:cNvPr id="6" name="Group 20"/>
          <p:cNvGrpSpPr>
            <a:grpSpLocks/>
          </p:cNvGrpSpPr>
          <p:nvPr/>
        </p:nvGrpSpPr>
        <p:grpSpPr bwMode="auto">
          <a:xfrm>
            <a:off x="6559550" y="1397000"/>
            <a:ext cx="2209800" cy="1092200"/>
            <a:chOff x="480" y="2064"/>
            <a:chExt cx="1392" cy="688"/>
          </a:xfrm>
        </p:grpSpPr>
        <p:sp>
          <p:nvSpPr>
            <p:cNvPr id="11311" name="Text Box 21"/>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1312" name="Line 22"/>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7191" name="Line 23"/>
          <p:cNvSpPr>
            <a:spLocks noChangeShapeType="1"/>
          </p:cNvSpPr>
          <p:nvPr/>
        </p:nvSpPr>
        <p:spPr bwMode="auto">
          <a:xfrm>
            <a:off x="7281863" y="822325"/>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7" name="Group 24"/>
          <p:cNvGrpSpPr>
            <a:grpSpLocks/>
          </p:cNvGrpSpPr>
          <p:nvPr/>
        </p:nvGrpSpPr>
        <p:grpSpPr bwMode="auto">
          <a:xfrm>
            <a:off x="7004050" y="2616200"/>
            <a:ext cx="1009650" cy="1009650"/>
            <a:chOff x="2536" y="1624"/>
            <a:chExt cx="636" cy="636"/>
          </a:xfrm>
        </p:grpSpPr>
        <p:sp>
          <p:nvSpPr>
            <p:cNvPr id="11309" name="Line 25"/>
            <p:cNvSpPr>
              <a:spLocks noChangeShapeType="1"/>
            </p:cNvSpPr>
            <p:nvPr/>
          </p:nvSpPr>
          <p:spPr bwMode="auto">
            <a:xfrm>
              <a:off x="2800" y="162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10" name="Text Box 26"/>
            <p:cNvSpPr txBox="1">
              <a:spLocks noChangeArrowheads="1"/>
            </p:cNvSpPr>
            <p:nvPr/>
          </p:nvSpPr>
          <p:spPr bwMode="auto">
            <a:xfrm>
              <a:off x="2536" y="1972"/>
              <a:ext cx="6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a:solidFill>
                    <a:srgbClr val="3366FF"/>
                  </a:solidFill>
                  <a:latin typeface="Comic Sans MS" panose="030F0702030302020204" pitchFamily="66" charset="0"/>
                </a:rPr>
                <a:t>0.608</a:t>
              </a:r>
            </a:p>
          </p:txBody>
        </p:sp>
      </p:grpSp>
      <p:sp>
        <p:nvSpPr>
          <p:cNvPr id="7195" name="Text Box 27"/>
          <p:cNvSpPr txBox="1">
            <a:spLocks noChangeArrowheads="1"/>
          </p:cNvSpPr>
          <p:nvPr/>
        </p:nvSpPr>
        <p:spPr bwMode="auto">
          <a:xfrm>
            <a:off x="204788" y="411638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6. 2 9 4 7 1</a:t>
            </a:r>
          </a:p>
        </p:txBody>
      </p:sp>
      <p:grpSp>
        <p:nvGrpSpPr>
          <p:cNvPr id="8" name="Group 28"/>
          <p:cNvGrpSpPr>
            <a:grpSpLocks/>
          </p:cNvGrpSpPr>
          <p:nvPr/>
        </p:nvGrpSpPr>
        <p:grpSpPr bwMode="auto">
          <a:xfrm>
            <a:off x="882650" y="4567238"/>
            <a:ext cx="2209800" cy="1092200"/>
            <a:chOff x="480" y="2064"/>
            <a:chExt cx="1392" cy="688"/>
          </a:xfrm>
        </p:grpSpPr>
        <p:sp>
          <p:nvSpPr>
            <p:cNvPr id="11307" name="Text Box 29"/>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1308" name="Line 30"/>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7199" name="Line 31"/>
          <p:cNvSpPr>
            <a:spLocks noChangeShapeType="1"/>
          </p:cNvSpPr>
          <p:nvPr/>
        </p:nvSpPr>
        <p:spPr bwMode="auto">
          <a:xfrm>
            <a:off x="1604963" y="3992563"/>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9" name="Group 32"/>
          <p:cNvGrpSpPr>
            <a:grpSpLocks/>
          </p:cNvGrpSpPr>
          <p:nvPr/>
        </p:nvGrpSpPr>
        <p:grpSpPr bwMode="auto">
          <a:xfrm>
            <a:off x="1327150" y="5786438"/>
            <a:ext cx="1009650" cy="1009650"/>
            <a:chOff x="2536" y="1624"/>
            <a:chExt cx="636" cy="636"/>
          </a:xfrm>
        </p:grpSpPr>
        <p:sp>
          <p:nvSpPr>
            <p:cNvPr id="11305" name="Line 33"/>
            <p:cNvSpPr>
              <a:spLocks noChangeShapeType="1"/>
            </p:cNvSpPr>
            <p:nvPr/>
          </p:nvSpPr>
          <p:spPr bwMode="auto">
            <a:xfrm>
              <a:off x="2800" y="162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06" name="Text Box 34"/>
            <p:cNvSpPr txBox="1">
              <a:spLocks noChangeArrowheads="1"/>
            </p:cNvSpPr>
            <p:nvPr/>
          </p:nvSpPr>
          <p:spPr bwMode="auto">
            <a:xfrm>
              <a:off x="2536" y="1972"/>
              <a:ext cx="6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a:solidFill>
                    <a:srgbClr val="3366FF"/>
                  </a:solidFill>
                  <a:latin typeface="Comic Sans MS" panose="030F0702030302020204" pitchFamily="66" charset="0"/>
                </a:rPr>
                <a:t>6.295</a:t>
              </a:r>
            </a:p>
          </p:txBody>
        </p:sp>
      </p:grpSp>
      <p:sp>
        <p:nvSpPr>
          <p:cNvPr id="7203" name="Text Box 35"/>
          <p:cNvSpPr txBox="1">
            <a:spLocks noChangeArrowheads="1"/>
          </p:cNvSpPr>
          <p:nvPr/>
        </p:nvSpPr>
        <p:spPr bwMode="auto">
          <a:xfrm>
            <a:off x="2967038" y="411638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5. 4 0 0 9 7</a:t>
            </a:r>
          </a:p>
        </p:txBody>
      </p:sp>
      <p:grpSp>
        <p:nvGrpSpPr>
          <p:cNvPr id="10" name="Group 36"/>
          <p:cNvGrpSpPr>
            <a:grpSpLocks/>
          </p:cNvGrpSpPr>
          <p:nvPr/>
        </p:nvGrpSpPr>
        <p:grpSpPr bwMode="auto">
          <a:xfrm>
            <a:off x="3644900" y="4567238"/>
            <a:ext cx="2209800" cy="1092200"/>
            <a:chOff x="480" y="2064"/>
            <a:chExt cx="1392" cy="688"/>
          </a:xfrm>
        </p:grpSpPr>
        <p:sp>
          <p:nvSpPr>
            <p:cNvPr id="11303" name="Text Box 37"/>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1304" name="Line 38"/>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7207" name="Line 39"/>
          <p:cNvSpPr>
            <a:spLocks noChangeShapeType="1"/>
          </p:cNvSpPr>
          <p:nvPr/>
        </p:nvSpPr>
        <p:spPr bwMode="auto">
          <a:xfrm>
            <a:off x="4367213" y="3992563"/>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11" name="Group 40"/>
          <p:cNvGrpSpPr>
            <a:grpSpLocks/>
          </p:cNvGrpSpPr>
          <p:nvPr/>
        </p:nvGrpSpPr>
        <p:grpSpPr bwMode="auto">
          <a:xfrm>
            <a:off x="4089400" y="5786438"/>
            <a:ext cx="1009650" cy="1009650"/>
            <a:chOff x="2536" y="1624"/>
            <a:chExt cx="636" cy="636"/>
          </a:xfrm>
        </p:grpSpPr>
        <p:sp>
          <p:nvSpPr>
            <p:cNvPr id="11301" name="Line 41"/>
            <p:cNvSpPr>
              <a:spLocks noChangeShapeType="1"/>
            </p:cNvSpPr>
            <p:nvPr/>
          </p:nvSpPr>
          <p:spPr bwMode="auto">
            <a:xfrm>
              <a:off x="2800" y="162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02" name="Text Box 42"/>
            <p:cNvSpPr txBox="1">
              <a:spLocks noChangeArrowheads="1"/>
            </p:cNvSpPr>
            <p:nvPr/>
          </p:nvSpPr>
          <p:spPr bwMode="auto">
            <a:xfrm>
              <a:off x="2536" y="1972"/>
              <a:ext cx="6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a:solidFill>
                    <a:srgbClr val="3366FF"/>
                  </a:solidFill>
                  <a:latin typeface="Comic Sans MS" panose="030F0702030302020204" pitchFamily="66" charset="0"/>
                </a:rPr>
                <a:t>5.401</a:t>
              </a:r>
            </a:p>
          </p:txBody>
        </p:sp>
      </p:grpSp>
      <p:sp>
        <p:nvSpPr>
          <p:cNvPr id="7211" name="Text Box 43"/>
          <p:cNvSpPr txBox="1">
            <a:spLocks noChangeArrowheads="1"/>
          </p:cNvSpPr>
          <p:nvPr/>
        </p:nvSpPr>
        <p:spPr bwMode="auto">
          <a:xfrm>
            <a:off x="5995988" y="411638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0. 3 9 9 7 7</a:t>
            </a:r>
          </a:p>
        </p:txBody>
      </p:sp>
      <p:grpSp>
        <p:nvGrpSpPr>
          <p:cNvPr id="12" name="Group 44"/>
          <p:cNvGrpSpPr>
            <a:grpSpLocks/>
          </p:cNvGrpSpPr>
          <p:nvPr/>
        </p:nvGrpSpPr>
        <p:grpSpPr bwMode="auto">
          <a:xfrm>
            <a:off x="6673850" y="4567238"/>
            <a:ext cx="2209800" cy="1092200"/>
            <a:chOff x="480" y="2064"/>
            <a:chExt cx="1392" cy="688"/>
          </a:xfrm>
        </p:grpSpPr>
        <p:sp>
          <p:nvSpPr>
            <p:cNvPr id="11299" name="Text Box 45"/>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1300" name="Line 46"/>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7215" name="Line 47"/>
          <p:cNvSpPr>
            <a:spLocks noChangeShapeType="1"/>
          </p:cNvSpPr>
          <p:nvPr/>
        </p:nvSpPr>
        <p:spPr bwMode="auto">
          <a:xfrm>
            <a:off x="7396163" y="3992563"/>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13" name="Group 48"/>
          <p:cNvGrpSpPr>
            <a:grpSpLocks/>
          </p:cNvGrpSpPr>
          <p:nvPr/>
        </p:nvGrpSpPr>
        <p:grpSpPr bwMode="auto">
          <a:xfrm>
            <a:off x="7118350" y="5786438"/>
            <a:ext cx="1009650" cy="1009650"/>
            <a:chOff x="2536" y="1624"/>
            <a:chExt cx="636" cy="636"/>
          </a:xfrm>
        </p:grpSpPr>
        <p:sp>
          <p:nvSpPr>
            <p:cNvPr id="11297" name="Line 49"/>
            <p:cNvSpPr>
              <a:spLocks noChangeShapeType="1"/>
            </p:cNvSpPr>
            <p:nvPr/>
          </p:nvSpPr>
          <p:spPr bwMode="auto">
            <a:xfrm>
              <a:off x="2800" y="162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298" name="Text Box 50"/>
            <p:cNvSpPr txBox="1">
              <a:spLocks noChangeArrowheads="1"/>
            </p:cNvSpPr>
            <p:nvPr/>
          </p:nvSpPr>
          <p:spPr bwMode="auto">
            <a:xfrm>
              <a:off x="2536" y="1972"/>
              <a:ext cx="6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a:solidFill>
                    <a:srgbClr val="3366FF"/>
                  </a:solidFill>
                  <a:latin typeface="Comic Sans MS" panose="030F0702030302020204" pitchFamily="66" charset="0"/>
                </a:rPr>
                <a:t>0.400</a:t>
              </a:r>
            </a:p>
          </p:txBody>
        </p:sp>
      </p:grpSp>
      <p:sp>
        <p:nvSpPr>
          <p:cNvPr id="7219" name="Text Box 51"/>
          <p:cNvSpPr txBox="1">
            <a:spLocks noChangeArrowheads="1"/>
          </p:cNvSpPr>
          <p:nvPr/>
        </p:nvSpPr>
        <p:spPr bwMode="auto">
          <a:xfrm>
            <a:off x="2117725" y="2589213"/>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7220" name="Text Box 52"/>
          <p:cNvSpPr txBox="1">
            <a:spLocks noChangeArrowheads="1"/>
          </p:cNvSpPr>
          <p:nvPr/>
        </p:nvSpPr>
        <p:spPr bwMode="auto">
          <a:xfrm>
            <a:off x="4868863" y="2611438"/>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7221" name="Text Box 53"/>
          <p:cNvSpPr txBox="1">
            <a:spLocks noChangeArrowheads="1"/>
          </p:cNvSpPr>
          <p:nvPr/>
        </p:nvSpPr>
        <p:spPr bwMode="auto">
          <a:xfrm>
            <a:off x="7620000" y="2633663"/>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7222" name="Text Box 54"/>
          <p:cNvSpPr txBox="1">
            <a:spLocks noChangeArrowheads="1"/>
          </p:cNvSpPr>
          <p:nvPr/>
        </p:nvSpPr>
        <p:spPr bwMode="auto">
          <a:xfrm>
            <a:off x="2068513" y="5732463"/>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7223" name="Text Box 55"/>
          <p:cNvSpPr txBox="1">
            <a:spLocks noChangeArrowheads="1"/>
          </p:cNvSpPr>
          <p:nvPr/>
        </p:nvSpPr>
        <p:spPr bwMode="auto">
          <a:xfrm>
            <a:off x="4789488" y="5754688"/>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7224" name="Text Box 56"/>
          <p:cNvSpPr txBox="1">
            <a:spLocks noChangeArrowheads="1"/>
          </p:cNvSpPr>
          <p:nvPr/>
        </p:nvSpPr>
        <p:spPr bwMode="auto">
          <a:xfrm>
            <a:off x="7874000" y="57467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14" name="Rectangle 13">
            <a:hlinkClick r:id="rId4"/>
            <a:extLst>
              <a:ext uri="{FF2B5EF4-FFF2-40B4-BE49-F238E27FC236}">
                <a16:creationId xmlns:a16="http://schemas.microsoft.com/office/drawing/2014/main" id="{A5C352AE-D56A-4CC1-B667-6CA95886769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4"/>
            <a:extLst>
              <a:ext uri="{FF2B5EF4-FFF2-40B4-BE49-F238E27FC236}">
                <a16:creationId xmlns:a16="http://schemas.microsoft.com/office/drawing/2014/main" id="{57E52F5A-3C7A-4129-96D9-261F0373CBED}"/>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wipe(left)">
                                      <p:cBhvr>
                                        <p:cTn id="7" dur="500"/>
                                        <p:tgtEl>
                                          <p:spTgt spid="7171"/>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175"/>
                                        </p:tgtEl>
                                        <p:attrNameLst>
                                          <p:attrName>style.visibility</p:attrName>
                                        </p:attrNameLst>
                                      </p:cBhvr>
                                      <p:to>
                                        <p:strVal val="visible"/>
                                      </p:to>
                                    </p:set>
                                    <p:animEffect transition="in" filter="wipe(up)">
                                      <p:cBhvr>
                                        <p:cTn id="12" dur="500"/>
                                        <p:tgtEl>
                                          <p:spTgt spid="7175"/>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219"/>
                                        </p:tgtEl>
                                        <p:attrNameLst>
                                          <p:attrName>style.visibility</p:attrName>
                                        </p:attrNameLst>
                                      </p:cBhvr>
                                      <p:to>
                                        <p:strVal val="visible"/>
                                      </p:to>
                                    </p:set>
                                    <p:animEffect transition="in" filter="dissolve">
                                      <p:cBhvr>
                                        <p:cTn id="22" dur="500"/>
                                        <p:tgtEl>
                                          <p:spTgt spid="7219"/>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up)">
                                      <p:cBhvr>
                                        <p:cTn id="27" dur="500"/>
                                        <p:tgtEl>
                                          <p:spTgt spid="3"/>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179"/>
                                        </p:tgtEl>
                                        <p:attrNameLst>
                                          <p:attrName>style.visibility</p:attrName>
                                        </p:attrNameLst>
                                      </p:cBhvr>
                                      <p:to>
                                        <p:strVal val="visible"/>
                                      </p:to>
                                    </p:set>
                                    <p:animEffect transition="in" filter="wipe(left)">
                                      <p:cBhvr>
                                        <p:cTn id="32" dur="500"/>
                                        <p:tgtEl>
                                          <p:spTgt spid="7179"/>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7183"/>
                                        </p:tgtEl>
                                        <p:attrNameLst>
                                          <p:attrName>style.visibility</p:attrName>
                                        </p:attrNameLst>
                                      </p:cBhvr>
                                      <p:to>
                                        <p:strVal val="visible"/>
                                      </p:to>
                                    </p:set>
                                    <p:animEffect transition="in" filter="wipe(up)">
                                      <p:cBhvr>
                                        <p:cTn id="37" dur="500"/>
                                        <p:tgtEl>
                                          <p:spTgt spid="7183"/>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220"/>
                                        </p:tgtEl>
                                        <p:attrNameLst>
                                          <p:attrName>style.visibility</p:attrName>
                                        </p:attrNameLst>
                                      </p:cBhvr>
                                      <p:to>
                                        <p:strVal val="visible"/>
                                      </p:to>
                                    </p:set>
                                    <p:animEffect transition="in" filter="dissolve">
                                      <p:cBhvr>
                                        <p:cTn id="47" dur="500"/>
                                        <p:tgtEl>
                                          <p:spTgt spid="7220"/>
                                        </p:tgtEl>
                                      </p:cBhvr>
                                    </p:animEffect>
                                  </p:childTnLst>
                                  <p:subTnLst>
                                    <p:audio>
                                      <p:cMediaNode>
                                        <p:cTn display="0" masterRel="sameClick">
                                          <p:stCondLst>
                                            <p:cond evt="begin" delay="0">
                                              <p:tn val="45"/>
                                            </p:cond>
                                          </p:stCondLst>
                                          <p:endCondLst>
                                            <p:cond evt="onStopAudio" delay="0">
                                              <p:tgtEl>
                                                <p:sldTgt/>
                                              </p:tgtEl>
                                            </p:cond>
                                          </p:endCondLst>
                                        </p:cTn>
                                        <p:tgtEl>
                                          <p:sndTgt r:embed="rId3" name="chimes.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up)">
                                      <p:cBhvr>
                                        <p:cTn id="52" dur="500"/>
                                        <p:tgtEl>
                                          <p:spTgt spid="5"/>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7187"/>
                                        </p:tgtEl>
                                        <p:attrNameLst>
                                          <p:attrName>style.visibility</p:attrName>
                                        </p:attrNameLst>
                                      </p:cBhvr>
                                      <p:to>
                                        <p:strVal val="visible"/>
                                      </p:to>
                                    </p:set>
                                    <p:animEffect transition="in" filter="wipe(left)">
                                      <p:cBhvr>
                                        <p:cTn id="57" dur="500"/>
                                        <p:tgtEl>
                                          <p:spTgt spid="7187"/>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7191"/>
                                        </p:tgtEl>
                                        <p:attrNameLst>
                                          <p:attrName>style.visibility</p:attrName>
                                        </p:attrNameLst>
                                      </p:cBhvr>
                                      <p:to>
                                        <p:strVal val="visible"/>
                                      </p:to>
                                    </p:set>
                                    <p:animEffect transition="in" filter="wipe(up)">
                                      <p:cBhvr>
                                        <p:cTn id="62" dur="500"/>
                                        <p:tgtEl>
                                          <p:spTgt spid="7191"/>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wipe(down)">
                                      <p:cBhvr>
                                        <p:cTn id="67" dur="500"/>
                                        <p:tgtEl>
                                          <p:spTgt spid="6"/>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7221"/>
                                        </p:tgtEl>
                                        <p:attrNameLst>
                                          <p:attrName>style.visibility</p:attrName>
                                        </p:attrNameLst>
                                      </p:cBhvr>
                                      <p:to>
                                        <p:strVal val="visible"/>
                                      </p:to>
                                    </p:set>
                                    <p:animEffect transition="in" filter="dissolve">
                                      <p:cBhvr>
                                        <p:cTn id="72" dur="500"/>
                                        <p:tgtEl>
                                          <p:spTgt spid="7221"/>
                                        </p:tgtEl>
                                      </p:cBhvr>
                                    </p:animEffect>
                                  </p:childTnLst>
                                  <p:subTnLst>
                                    <p:audio>
                                      <p:cMediaNode>
                                        <p:cTn display="0" masterRel="sameClick">
                                          <p:stCondLst>
                                            <p:cond evt="begin" delay="0">
                                              <p:tn val="70"/>
                                            </p:cond>
                                          </p:stCondLst>
                                          <p:endCondLst>
                                            <p:cond evt="onStopAudio" delay="0">
                                              <p:tgtEl>
                                                <p:sldTgt/>
                                              </p:tgtEl>
                                            </p:cond>
                                          </p:endCondLst>
                                        </p:cTn>
                                        <p:tgtEl>
                                          <p:sndTgt r:embed="rId3" name="chimes.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7"/>
                                        </p:tgtEl>
                                        <p:attrNameLst>
                                          <p:attrName>style.visibility</p:attrName>
                                        </p:attrNameLst>
                                      </p:cBhvr>
                                      <p:to>
                                        <p:strVal val="visible"/>
                                      </p:to>
                                    </p:set>
                                    <p:animEffect transition="in" filter="wipe(up)">
                                      <p:cBhvr>
                                        <p:cTn id="77" dur="500"/>
                                        <p:tgtEl>
                                          <p:spTgt spid="7"/>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7195"/>
                                        </p:tgtEl>
                                        <p:attrNameLst>
                                          <p:attrName>style.visibility</p:attrName>
                                        </p:attrNameLst>
                                      </p:cBhvr>
                                      <p:to>
                                        <p:strVal val="visible"/>
                                      </p:to>
                                    </p:set>
                                    <p:animEffect transition="in" filter="wipe(left)">
                                      <p:cBhvr>
                                        <p:cTn id="82" dur="500"/>
                                        <p:tgtEl>
                                          <p:spTgt spid="7195"/>
                                        </p:tgtEl>
                                      </p:cBhvr>
                                    </p:animEffect>
                                  </p:childTnLst>
                                  <p:subTnLst>
                                    <p:audio>
                                      <p:cMediaNode>
                                        <p:cTn display="0" masterRel="sameClick">
                                          <p:stCondLst>
                                            <p:cond evt="begin" delay="0">
                                              <p:tn val="80"/>
                                            </p:cond>
                                          </p:stCondLst>
                                          <p:endCondLst>
                                            <p:cond evt="onStopAudio" delay="0">
                                              <p:tgtEl>
                                                <p:sldTgt/>
                                              </p:tgtEl>
                                            </p:cond>
                                          </p:endCondLst>
                                        </p:cTn>
                                        <p:tgtEl>
                                          <p:sndTgt r:embed="rId2" name="whoosh.wav"/>
                                        </p:tgtEl>
                                      </p:cMediaNode>
                                    </p:audio>
                                  </p:sub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1" fill="hold" grpId="0" nodeType="clickEffect">
                                  <p:stCondLst>
                                    <p:cond delay="0"/>
                                  </p:stCondLst>
                                  <p:childTnLst>
                                    <p:set>
                                      <p:cBhvr>
                                        <p:cTn id="86" dur="1" fill="hold">
                                          <p:stCondLst>
                                            <p:cond delay="0"/>
                                          </p:stCondLst>
                                        </p:cTn>
                                        <p:tgtEl>
                                          <p:spTgt spid="7199"/>
                                        </p:tgtEl>
                                        <p:attrNameLst>
                                          <p:attrName>style.visibility</p:attrName>
                                        </p:attrNameLst>
                                      </p:cBhvr>
                                      <p:to>
                                        <p:strVal val="visible"/>
                                      </p:to>
                                    </p:set>
                                    <p:animEffect transition="in" filter="wipe(up)">
                                      <p:cBhvr>
                                        <p:cTn id="87" dur="500"/>
                                        <p:tgtEl>
                                          <p:spTgt spid="7199"/>
                                        </p:tgtEl>
                                      </p:cBhvr>
                                    </p:animEffect>
                                  </p:childTnLst>
                                  <p:subTnLst>
                                    <p:audio>
                                      <p:cMediaNode>
                                        <p:cTn display="0" masterRel="sameClick">
                                          <p:stCondLst>
                                            <p:cond evt="begin" delay="0">
                                              <p:tn val="85"/>
                                            </p:cond>
                                          </p:stCondLst>
                                          <p:endCondLst>
                                            <p:cond evt="onStopAudio" delay="0">
                                              <p:tgtEl>
                                                <p:sldTgt/>
                                              </p:tgtEl>
                                            </p:cond>
                                          </p:endCondLst>
                                        </p:cTn>
                                        <p:tgtEl>
                                          <p:sndTgt r:embed="rId2" name="whoosh.wav"/>
                                        </p:tgtEl>
                                      </p:cMediaNode>
                                    </p:audio>
                                  </p:sub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4" fill="hold" nodeType="clickEffect">
                                  <p:stCondLst>
                                    <p:cond delay="0"/>
                                  </p:stCondLst>
                                  <p:childTnLst>
                                    <p:set>
                                      <p:cBhvr>
                                        <p:cTn id="91" dur="1" fill="hold">
                                          <p:stCondLst>
                                            <p:cond delay="0"/>
                                          </p:stCondLst>
                                        </p:cTn>
                                        <p:tgtEl>
                                          <p:spTgt spid="8"/>
                                        </p:tgtEl>
                                        <p:attrNameLst>
                                          <p:attrName>style.visibility</p:attrName>
                                        </p:attrNameLst>
                                      </p:cBhvr>
                                      <p:to>
                                        <p:strVal val="visible"/>
                                      </p:to>
                                    </p:set>
                                    <p:animEffect transition="in" filter="wipe(down)">
                                      <p:cBhvr>
                                        <p:cTn id="92" dur="500"/>
                                        <p:tgtEl>
                                          <p:spTgt spid="8"/>
                                        </p:tgtEl>
                                      </p:cBhvr>
                                    </p:animEffect>
                                  </p:childTnLst>
                                  <p:subTnLst>
                                    <p:audio>
                                      <p:cMediaNode>
                                        <p:cTn display="0" masterRel="sameClick">
                                          <p:stCondLst>
                                            <p:cond evt="begin" delay="0">
                                              <p:tn val="90"/>
                                            </p:cond>
                                          </p:stCondLst>
                                          <p:endCondLst>
                                            <p:cond evt="onStopAudio" delay="0">
                                              <p:tgtEl>
                                                <p:sldTgt/>
                                              </p:tgtEl>
                                            </p:cond>
                                          </p:endCondLst>
                                        </p:cTn>
                                        <p:tgtEl>
                                          <p:sndTgt r:embed="rId2" name="whoosh.wav"/>
                                        </p:tgtEl>
                                      </p:cMediaNode>
                                    </p:audio>
                                  </p:sub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7222"/>
                                        </p:tgtEl>
                                        <p:attrNameLst>
                                          <p:attrName>style.visibility</p:attrName>
                                        </p:attrNameLst>
                                      </p:cBhvr>
                                      <p:to>
                                        <p:strVal val="visible"/>
                                      </p:to>
                                    </p:set>
                                    <p:animEffect transition="in" filter="dissolve">
                                      <p:cBhvr>
                                        <p:cTn id="97" dur="500"/>
                                        <p:tgtEl>
                                          <p:spTgt spid="7222"/>
                                        </p:tgtEl>
                                      </p:cBhvr>
                                    </p:animEffect>
                                  </p:childTnLst>
                                  <p:subTnLst>
                                    <p:audio>
                                      <p:cMediaNode>
                                        <p:cTn display="0" masterRel="sameClick">
                                          <p:stCondLst>
                                            <p:cond evt="begin" delay="0">
                                              <p:tn val="95"/>
                                            </p:cond>
                                          </p:stCondLst>
                                          <p:endCondLst>
                                            <p:cond evt="onStopAudio" delay="0">
                                              <p:tgtEl>
                                                <p:sldTgt/>
                                              </p:tgtEl>
                                            </p:cond>
                                          </p:endCondLst>
                                        </p:cTn>
                                        <p:tgtEl>
                                          <p:sndTgt r:embed="rId3" name="chimes.wav"/>
                                        </p:tgtEl>
                                      </p:cMediaNode>
                                    </p:audio>
                                  </p:sub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1" fill="hold" nodeType="clickEffect">
                                  <p:stCondLst>
                                    <p:cond delay="0"/>
                                  </p:stCondLst>
                                  <p:childTnLst>
                                    <p:set>
                                      <p:cBhvr>
                                        <p:cTn id="101" dur="1" fill="hold">
                                          <p:stCondLst>
                                            <p:cond delay="0"/>
                                          </p:stCondLst>
                                        </p:cTn>
                                        <p:tgtEl>
                                          <p:spTgt spid="9"/>
                                        </p:tgtEl>
                                        <p:attrNameLst>
                                          <p:attrName>style.visibility</p:attrName>
                                        </p:attrNameLst>
                                      </p:cBhvr>
                                      <p:to>
                                        <p:strVal val="visible"/>
                                      </p:to>
                                    </p:set>
                                    <p:animEffect transition="in" filter="wipe(up)">
                                      <p:cBhvr>
                                        <p:cTn id="102" dur="500"/>
                                        <p:tgtEl>
                                          <p:spTgt spid="9"/>
                                        </p:tgtEl>
                                      </p:cBhvr>
                                    </p:animEffect>
                                  </p:childTnLst>
                                  <p:subTnLst>
                                    <p:audio>
                                      <p:cMediaNode>
                                        <p:cTn display="0" masterRel="sameClick">
                                          <p:stCondLst>
                                            <p:cond evt="begin" delay="0">
                                              <p:tn val="100"/>
                                            </p:cond>
                                          </p:stCondLst>
                                          <p:endCondLst>
                                            <p:cond evt="onStopAudio" delay="0">
                                              <p:tgtEl>
                                                <p:sldTgt/>
                                              </p:tgtEl>
                                            </p:cond>
                                          </p:endCondLst>
                                        </p:cTn>
                                        <p:tgtEl>
                                          <p:sndTgt r:embed="rId2" name="whoosh.wav"/>
                                        </p:tgtEl>
                                      </p:cMediaNode>
                                    </p:audio>
                                  </p:sub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grpId="0" nodeType="clickEffect">
                                  <p:stCondLst>
                                    <p:cond delay="0"/>
                                  </p:stCondLst>
                                  <p:childTnLst>
                                    <p:set>
                                      <p:cBhvr>
                                        <p:cTn id="106" dur="1" fill="hold">
                                          <p:stCondLst>
                                            <p:cond delay="0"/>
                                          </p:stCondLst>
                                        </p:cTn>
                                        <p:tgtEl>
                                          <p:spTgt spid="7203"/>
                                        </p:tgtEl>
                                        <p:attrNameLst>
                                          <p:attrName>style.visibility</p:attrName>
                                        </p:attrNameLst>
                                      </p:cBhvr>
                                      <p:to>
                                        <p:strVal val="visible"/>
                                      </p:to>
                                    </p:set>
                                    <p:animEffect transition="in" filter="wipe(left)">
                                      <p:cBhvr>
                                        <p:cTn id="107" dur="500"/>
                                        <p:tgtEl>
                                          <p:spTgt spid="7203"/>
                                        </p:tgtEl>
                                      </p:cBhvr>
                                    </p:animEffect>
                                  </p:childTnLst>
                                  <p:subTnLst>
                                    <p:audio>
                                      <p:cMediaNode>
                                        <p:cTn display="0" masterRel="sameClick">
                                          <p:stCondLst>
                                            <p:cond evt="begin" delay="0">
                                              <p:tn val="105"/>
                                            </p:cond>
                                          </p:stCondLst>
                                          <p:endCondLst>
                                            <p:cond evt="onStopAudio" delay="0">
                                              <p:tgtEl>
                                                <p:sldTgt/>
                                              </p:tgtEl>
                                            </p:cond>
                                          </p:endCondLst>
                                        </p:cTn>
                                        <p:tgtEl>
                                          <p:sndTgt r:embed="rId2" name="whoosh.wav"/>
                                        </p:tgtEl>
                                      </p:cMediaNode>
                                    </p:audio>
                                  </p:sub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1" fill="hold" grpId="0" nodeType="clickEffect">
                                  <p:stCondLst>
                                    <p:cond delay="0"/>
                                  </p:stCondLst>
                                  <p:childTnLst>
                                    <p:set>
                                      <p:cBhvr>
                                        <p:cTn id="111" dur="1" fill="hold">
                                          <p:stCondLst>
                                            <p:cond delay="0"/>
                                          </p:stCondLst>
                                        </p:cTn>
                                        <p:tgtEl>
                                          <p:spTgt spid="7207"/>
                                        </p:tgtEl>
                                        <p:attrNameLst>
                                          <p:attrName>style.visibility</p:attrName>
                                        </p:attrNameLst>
                                      </p:cBhvr>
                                      <p:to>
                                        <p:strVal val="visible"/>
                                      </p:to>
                                    </p:set>
                                    <p:animEffect transition="in" filter="wipe(up)">
                                      <p:cBhvr>
                                        <p:cTn id="112" dur="500"/>
                                        <p:tgtEl>
                                          <p:spTgt spid="7207"/>
                                        </p:tgtEl>
                                      </p:cBhvr>
                                    </p:animEffect>
                                  </p:childTnLst>
                                  <p:subTnLst>
                                    <p:audio>
                                      <p:cMediaNode>
                                        <p:cTn display="0" masterRel="sameClick">
                                          <p:stCondLst>
                                            <p:cond evt="begin" delay="0">
                                              <p:tn val="110"/>
                                            </p:cond>
                                          </p:stCondLst>
                                          <p:endCondLst>
                                            <p:cond evt="onStopAudio" delay="0">
                                              <p:tgtEl>
                                                <p:sldTgt/>
                                              </p:tgtEl>
                                            </p:cond>
                                          </p:endCondLst>
                                        </p:cTn>
                                        <p:tgtEl>
                                          <p:sndTgt r:embed="rId2" name="whoosh.wav"/>
                                        </p:tgtEl>
                                      </p:cMediaNode>
                                    </p:audio>
                                  </p:sub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4" fill="hold" nodeType="clickEffect">
                                  <p:stCondLst>
                                    <p:cond delay="0"/>
                                  </p:stCondLst>
                                  <p:childTnLst>
                                    <p:set>
                                      <p:cBhvr>
                                        <p:cTn id="116" dur="1" fill="hold">
                                          <p:stCondLst>
                                            <p:cond delay="0"/>
                                          </p:stCondLst>
                                        </p:cTn>
                                        <p:tgtEl>
                                          <p:spTgt spid="10"/>
                                        </p:tgtEl>
                                        <p:attrNameLst>
                                          <p:attrName>style.visibility</p:attrName>
                                        </p:attrNameLst>
                                      </p:cBhvr>
                                      <p:to>
                                        <p:strVal val="visible"/>
                                      </p:to>
                                    </p:set>
                                    <p:animEffect transition="in" filter="wipe(down)">
                                      <p:cBhvr>
                                        <p:cTn id="117" dur="500"/>
                                        <p:tgtEl>
                                          <p:spTgt spid="10"/>
                                        </p:tgtEl>
                                      </p:cBhvr>
                                    </p:animEffect>
                                  </p:childTnLst>
                                  <p:subTnLst>
                                    <p:audio>
                                      <p:cMediaNode>
                                        <p:cTn display="0" masterRel="sameClick">
                                          <p:stCondLst>
                                            <p:cond evt="begin" delay="0">
                                              <p:tn val="115"/>
                                            </p:cond>
                                          </p:stCondLst>
                                          <p:endCondLst>
                                            <p:cond evt="onStopAudio" delay="0">
                                              <p:tgtEl>
                                                <p:sldTgt/>
                                              </p:tgtEl>
                                            </p:cond>
                                          </p:endCondLst>
                                        </p:cTn>
                                        <p:tgtEl>
                                          <p:sndTgt r:embed="rId2" name="whoosh.wav"/>
                                        </p:tgtEl>
                                      </p:cMediaNode>
                                    </p:audio>
                                  </p:subTnLst>
                                </p:cTn>
                              </p:par>
                            </p:childTnLst>
                          </p:cTn>
                        </p:par>
                      </p:childTnLst>
                    </p:cTn>
                  </p:par>
                  <p:par>
                    <p:cTn id="118" fill="hold" nodeType="clickPar">
                      <p:stCondLst>
                        <p:cond delay="indefinite"/>
                      </p:stCondLst>
                      <p:childTnLst>
                        <p:par>
                          <p:cTn id="119" fill="hold" nodeType="withGroup">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7223"/>
                                        </p:tgtEl>
                                        <p:attrNameLst>
                                          <p:attrName>style.visibility</p:attrName>
                                        </p:attrNameLst>
                                      </p:cBhvr>
                                      <p:to>
                                        <p:strVal val="visible"/>
                                      </p:to>
                                    </p:set>
                                    <p:animEffect transition="in" filter="dissolve">
                                      <p:cBhvr>
                                        <p:cTn id="122" dur="500"/>
                                        <p:tgtEl>
                                          <p:spTgt spid="7223"/>
                                        </p:tgtEl>
                                      </p:cBhvr>
                                    </p:animEffect>
                                  </p:childTnLst>
                                  <p:subTnLst>
                                    <p:audio>
                                      <p:cMediaNode>
                                        <p:cTn display="0" masterRel="sameClick">
                                          <p:stCondLst>
                                            <p:cond evt="begin" delay="0">
                                              <p:tn val="120"/>
                                            </p:cond>
                                          </p:stCondLst>
                                          <p:endCondLst>
                                            <p:cond evt="onStopAudio" delay="0">
                                              <p:tgtEl>
                                                <p:sldTgt/>
                                              </p:tgtEl>
                                            </p:cond>
                                          </p:endCondLst>
                                        </p:cTn>
                                        <p:tgtEl>
                                          <p:sndTgt r:embed="rId3" name="chimes.wav"/>
                                        </p:tgtEl>
                                      </p:cMediaNode>
                                    </p:audio>
                                  </p:sub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1" fill="hold" nodeType="clickEffect">
                                  <p:stCondLst>
                                    <p:cond delay="0"/>
                                  </p:stCondLst>
                                  <p:childTnLst>
                                    <p:set>
                                      <p:cBhvr>
                                        <p:cTn id="126" dur="1" fill="hold">
                                          <p:stCondLst>
                                            <p:cond delay="0"/>
                                          </p:stCondLst>
                                        </p:cTn>
                                        <p:tgtEl>
                                          <p:spTgt spid="11"/>
                                        </p:tgtEl>
                                        <p:attrNameLst>
                                          <p:attrName>style.visibility</p:attrName>
                                        </p:attrNameLst>
                                      </p:cBhvr>
                                      <p:to>
                                        <p:strVal val="visible"/>
                                      </p:to>
                                    </p:set>
                                    <p:animEffect transition="in" filter="wipe(up)">
                                      <p:cBhvr>
                                        <p:cTn id="127" dur="500"/>
                                        <p:tgtEl>
                                          <p:spTgt spid="11"/>
                                        </p:tgtEl>
                                      </p:cBhvr>
                                    </p:animEffect>
                                  </p:childTnLst>
                                  <p:subTnLst>
                                    <p:audio>
                                      <p:cMediaNode>
                                        <p:cTn display="0" masterRel="sameClick">
                                          <p:stCondLst>
                                            <p:cond evt="begin" delay="0">
                                              <p:tn val="125"/>
                                            </p:cond>
                                          </p:stCondLst>
                                          <p:endCondLst>
                                            <p:cond evt="onStopAudio" delay="0">
                                              <p:tgtEl>
                                                <p:sldTgt/>
                                              </p:tgtEl>
                                            </p:cond>
                                          </p:endCondLst>
                                        </p:cTn>
                                        <p:tgtEl>
                                          <p:sndTgt r:embed="rId2" name="whoosh.wav"/>
                                        </p:tgtEl>
                                      </p:cMediaNode>
                                    </p:audio>
                                  </p:subTnLst>
                                </p:cTn>
                              </p:par>
                            </p:childTnLst>
                          </p:cTn>
                        </p:par>
                      </p:childTnLst>
                    </p:cTn>
                  </p:par>
                  <p:par>
                    <p:cTn id="128" fill="hold" nodeType="clickPar">
                      <p:stCondLst>
                        <p:cond delay="indefinite"/>
                      </p:stCondLst>
                      <p:childTnLst>
                        <p:par>
                          <p:cTn id="129" fill="hold" nodeType="withGroup">
                            <p:stCondLst>
                              <p:cond delay="0"/>
                            </p:stCondLst>
                            <p:childTnLst>
                              <p:par>
                                <p:cTn id="130" presetID="22" presetClass="entr" presetSubtype="8" fill="hold" grpId="0" nodeType="clickEffect">
                                  <p:stCondLst>
                                    <p:cond delay="0"/>
                                  </p:stCondLst>
                                  <p:childTnLst>
                                    <p:set>
                                      <p:cBhvr>
                                        <p:cTn id="131" dur="1" fill="hold">
                                          <p:stCondLst>
                                            <p:cond delay="0"/>
                                          </p:stCondLst>
                                        </p:cTn>
                                        <p:tgtEl>
                                          <p:spTgt spid="7211"/>
                                        </p:tgtEl>
                                        <p:attrNameLst>
                                          <p:attrName>style.visibility</p:attrName>
                                        </p:attrNameLst>
                                      </p:cBhvr>
                                      <p:to>
                                        <p:strVal val="visible"/>
                                      </p:to>
                                    </p:set>
                                    <p:animEffect transition="in" filter="wipe(left)">
                                      <p:cBhvr>
                                        <p:cTn id="132" dur="500"/>
                                        <p:tgtEl>
                                          <p:spTgt spid="7211"/>
                                        </p:tgtEl>
                                      </p:cBhvr>
                                    </p:animEffect>
                                  </p:childTnLst>
                                  <p:subTnLst>
                                    <p:audio>
                                      <p:cMediaNode>
                                        <p:cTn display="0" masterRel="sameClick">
                                          <p:stCondLst>
                                            <p:cond evt="begin" delay="0">
                                              <p:tn val="130"/>
                                            </p:cond>
                                          </p:stCondLst>
                                          <p:endCondLst>
                                            <p:cond evt="onStopAudio" delay="0">
                                              <p:tgtEl>
                                                <p:sldTgt/>
                                              </p:tgtEl>
                                            </p:cond>
                                          </p:endCondLst>
                                        </p:cTn>
                                        <p:tgtEl>
                                          <p:sndTgt r:embed="rId2" name="whoosh.wav"/>
                                        </p:tgtEl>
                                      </p:cMediaNode>
                                    </p:audio>
                                  </p:subTnLst>
                                </p:cTn>
                              </p:par>
                            </p:childTnLst>
                          </p:cTn>
                        </p:par>
                      </p:childTnLst>
                    </p:cTn>
                  </p:par>
                  <p:par>
                    <p:cTn id="133" fill="hold" nodeType="clickPar">
                      <p:stCondLst>
                        <p:cond delay="indefinite"/>
                      </p:stCondLst>
                      <p:childTnLst>
                        <p:par>
                          <p:cTn id="134" fill="hold" nodeType="withGroup">
                            <p:stCondLst>
                              <p:cond delay="0"/>
                            </p:stCondLst>
                            <p:childTnLst>
                              <p:par>
                                <p:cTn id="135" presetID="22" presetClass="entr" presetSubtype="1" fill="hold" grpId="0" nodeType="clickEffect">
                                  <p:stCondLst>
                                    <p:cond delay="0"/>
                                  </p:stCondLst>
                                  <p:childTnLst>
                                    <p:set>
                                      <p:cBhvr>
                                        <p:cTn id="136" dur="1" fill="hold">
                                          <p:stCondLst>
                                            <p:cond delay="0"/>
                                          </p:stCondLst>
                                        </p:cTn>
                                        <p:tgtEl>
                                          <p:spTgt spid="7215"/>
                                        </p:tgtEl>
                                        <p:attrNameLst>
                                          <p:attrName>style.visibility</p:attrName>
                                        </p:attrNameLst>
                                      </p:cBhvr>
                                      <p:to>
                                        <p:strVal val="visible"/>
                                      </p:to>
                                    </p:set>
                                    <p:animEffect transition="in" filter="wipe(up)">
                                      <p:cBhvr>
                                        <p:cTn id="137" dur="500"/>
                                        <p:tgtEl>
                                          <p:spTgt spid="7215"/>
                                        </p:tgtEl>
                                      </p:cBhvr>
                                    </p:animEffect>
                                  </p:childTnLst>
                                  <p:subTnLst>
                                    <p:audio>
                                      <p:cMediaNode>
                                        <p:cTn display="0" masterRel="sameClick">
                                          <p:stCondLst>
                                            <p:cond evt="begin" delay="0">
                                              <p:tn val="135"/>
                                            </p:cond>
                                          </p:stCondLst>
                                          <p:endCondLst>
                                            <p:cond evt="onStopAudio" delay="0">
                                              <p:tgtEl>
                                                <p:sldTgt/>
                                              </p:tgtEl>
                                            </p:cond>
                                          </p:endCondLst>
                                        </p:cTn>
                                        <p:tgtEl>
                                          <p:sndTgt r:embed="rId2" name="whoosh.wav"/>
                                        </p:tgtEl>
                                      </p:cMediaNode>
                                    </p:audio>
                                  </p:subTnLst>
                                </p:cTn>
                              </p:par>
                            </p:childTnLst>
                          </p:cTn>
                        </p:par>
                      </p:childTnLst>
                    </p:cTn>
                  </p:par>
                  <p:par>
                    <p:cTn id="138" fill="hold" nodeType="clickPar">
                      <p:stCondLst>
                        <p:cond delay="indefinite"/>
                      </p:stCondLst>
                      <p:childTnLst>
                        <p:par>
                          <p:cTn id="139" fill="hold" nodeType="withGroup">
                            <p:stCondLst>
                              <p:cond delay="0"/>
                            </p:stCondLst>
                            <p:childTnLst>
                              <p:par>
                                <p:cTn id="140" presetID="22" presetClass="entr" presetSubtype="4" fill="hold" nodeType="clickEffect">
                                  <p:stCondLst>
                                    <p:cond delay="0"/>
                                  </p:stCondLst>
                                  <p:childTnLst>
                                    <p:set>
                                      <p:cBhvr>
                                        <p:cTn id="141" dur="1" fill="hold">
                                          <p:stCondLst>
                                            <p:cond delay="0"/>
                                          </p:stCondLst>
                                        </p:cTn>
                                        <p:tgtEl>
                                          <p:spTgt spid="12"/>
                                        </p:tgtEl>
                                        <p:attrNameLst>
                                          <p:attrName>style.visibility</p:attrName>
                                        </p:attrNameLst>
                                      </p:cBhvr>
                                      <p:to>
                                        <p:strVal val="visible"/>
                                      </p:to>
                                    </p:set>
                                    <p:animEffect transition="in" filter="wipe(down)">
                                      <p:cBhvr>
                                        <p:cTn id="142" dur="500"/>
                                        <p:tgtEl>
                                          <p:spTgt spid="12"/>
                                        </p:tgtEl>
                                      </p:cBhvr>
                                    </p:animEffect>
                                  </p:childTnLst>
                                  <p:subTnLst>
                                    <p:audio>
                                      <p:cMediaNode>
                                        <p:cTn display="0" masterRel="sameClick">
                                          <p:stCondLst>
                                            <p:cond evt="begin" delay="0">
                                              <p:tn val="140"/>
                                            </p:cond>
                                          </p:stCondLst>
                                          <p:endCondLst>
                                            <p:cond evt="onStopAudio" delay="0">
                                              <p:tgtEl>
                                                <p:sldTgt/>
                                              </p:tgtEl>
                                            </p:cond>
                                          </p:endCondLst>
                                        </p:cTn>
                                        <p:tgtEl>
                                          <p:sndTgt r:embed="rId2" name="whoosh.wav"/>
                                        </p:tgtEl>
                                      </p:cMediaNode>
                                    </p:audio>
                                  </p:subTnLst>
                                </p:cTn>
                              </p:par>
                            </p:childTnLst>
                          </p:cTn>
                        </p:par>
                      </p:childTnLst>
                    </p:cTn>
                  </p:par>
                  <p:par>
                    <p:cTn id="143" fill="hold" nodeType="clickPar">
                      <p:stCondLst>
                        <p:cond delay="indefinite"/>
                      </p:stCondLst>
                      <p:childTnLst>
                        <p:par>
                          <p:cTn id="144" fill="hold" nodeType="withGroup">
                            <p:stCondLst>
                              <p:cond delay="0"/>
                            </p:stCondLst>
                            <p:childTnLst>
                              <p:par>
                                <p:cTn id="145" presetID="9" presetClass="entr" presetSubtype="0" fill="hold" grpId="0" nodeType="clickEffect">
                                  <p:stCondLst>
                                    <p:cond delay="0"/>
                                  </p:stCondLst>
                                  <p:childTnLst>
                                    <p:set>
                                      <p:cBhvr>
                                        <p:cTn id="146" dur="1" fill="hold">
                                          <p:stCondLst>
                                            <p:cond delay="0"/>
                                          </p:stCondLst>
                                        </p:cTn>
                                        <p:tgtEl>
                                          <p:spTgt spid="7224"/>
                                        </p:tgtEl>
                                        <p:attrNameLst>
                                          <p:attrName>style.visibility</p:attrName>
                                        </p:attrNameLst>
                                      </p:cBhvr>
                                      <p:to>
                                        <p:strVal val="visible"/>
                                      </p:to>
                                    </p:set>
                                    <p:animEffect transition="in" filter="dissolve">
                                      <p:cBhvr>
                                        <p:cTn id="147" dur="500"/>
                                        <p:tgtEl>
                                          <p:spTgt spid="7224"/>
                                        </p:tgtEl>
                                      </p:cBhvr>
                                    </p:animEffect>
                                  </p:childTnLst>
                                  <p:subTnLst>
                                    <p:audio>
                                      <p:cMediaNode>
                                        <p:cTn display="0" masterRel="sameClick">
                                          <p:stCondLst>
                                            <p:cond evt="begin" delay="0">
                                              <p:tn val="145"/>
                                            </p:cond>
                                          </p:stCondLst>
                                          <p:endCondLst>
                                            <p:cond evt="onStopAudio" delay="0">
                                              <p:tgtEl>
                                                <p:sldTgt/>
                                              </p:tgtEl>
                                            </p:cond>
                                          </p:endCondLst>
                                        </p:cTn>
                                        <p:tgtEl>
                                          <p:sndTgt r:embed="rId3" name="chimes.wav"/>
                                        </p:tgtEl>
                                      </p:cMediaNode>
                                    </p:audio>
                                  </p:subTnLst>
                                </p:cTn>
                              </p:par>
                            </p:childTnLst>
                          </p:cTn>
                        </p:par>
                      </p:childTnLst>
                    </p:cTn>
                  </p:par>
                  <p:par>
                    <p:cTn id="148" fill="hold" nodeType="clickPar">
                      <p:stCondLst>
                        <p:cond delay="indefinite"/>
                      </p:stCondLst>
                      <p:childTnLst>
                        <p:par>
                          <p:cTn id="149" fill="hold" nodeType="withGroup">
                            <p:stCondLst>
                              <p:cond delay="0"/>
                            </p:stCondLst>
                            <p:childTnLst>
                              <p:par>
                                <p:cTn id="150" presetID="22" presetClass="entr" presetSubtype="1" fill="hold" nodeType="clickEffect">
                                  <p:stCondLst>
                                    <p:cond delay="0"/>
                                  </p:stCondLst>
                                  <p:childTnLst>
                                    <p:set>
                                      <p:cBhvr>
                                        <p:cTn id="151" dur="1" fill="hold">
                                          <p:stCondLst>
                                            <p:cond delay="0"/>
                                          </p:stCondLst>
                                        </p:cTn>
                                        <p:tgtEl>
                                          <p:spTgt spid="13"/>
                                        </p:tgtEl>
                                        <p:attrNameLst>
                                          <p:attrName>style.visibility</p:attrName>
                                        </p:attrNameLst>
                                      </p:cBhvr>
                                      <p:to>
                                        <p:strVal val="visible"/>
                                      </p:to>
                                    </p:set>
                                    <p:animEffect transition="in" filter="wipe(up)">
                                      <p:cBhvr>
                                        <p:cTn id="152" dur="500"/>
                                        <p:tgtEl>
                                          <p:spTgt spid="13"/>
                                        </p:tgtEl>
                                      </p:cBhvr>
                                    </p:animEffect>
                                  </p:childTnLst>
                                  <p:subTnLst>
                                    <p:audio>
                                      <p:cMediaNode>
                                        <p:cTn display="0" masterRel="sameClick">
                                          <p:stCondLst>
                                            <p:cond evt="begin" delay="0">
                                              <p:tn val="150"/>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utoUpdateAnimBg="0"/>
      <p:bldP spid="7175" grpId="0" animBg="1"/>
      <p:bldP spid="7179" grpId="0" autoUpdateAnimBg="0"/>
      <p:bldP spid="7183" grpId="0" animBg="1"/>
      <p:bldP spid="7187" grpId="0" autoUpdateAnimBg="0"/>
      <p:bldP spid="7191" grpId="0" animBg="1"/>
      <p:bldP spid="7195" grpId="0" autoUpdateAnimBg="0"/>
      <p:bldP spid="7199" grpId="0" animBg="1"/>
      <p:bldP spid="7203" grpId="0" autoUpdateAnimBg="0"/>
      <p:bldP spid="7207" grpId="0" animBg="1"/>
      <p:bldP spid="7211" grpId="0" autoUpdateAnimBg="0"/>
      <p:bldP spid="7215" grpId="0" animBg="1"/>
      <p:bldP spid="7219" grpId="0" animBg="1" autoUpdateAnimBg="0"/>
      <p:bldP spid="7220" grpId="0" animBg="1" autoUpdateAnimBg="0"/>
      <p:bldP spid="7221" grpId="0" animBg="1" autoUpdateAnimBg="0"/>
      <p:bldP spid="7222" grpId="0" animBg="1" autoUpdateAnimBg="0"/>
      <p:bldP spid="7223" grpId="0" animBg="1" autoUpdateAnimBg="0"/>
      <p:bldP spid="7224"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ext Box 6"/>
          <p:cNvSpPr txBox="1">
            <a:spLocks noChangeArrowheads="1"/>
          </p:cNvSpPr>
          <p:nvPr/>
        </p:nvSpPr>
        <p:spPr bwMode="auto">
          <a:xfrm>
            <a:off x="365125" y="1106488"/>
            <a:ext cx="8474075" cy="830262"/>
          </a:xfrm>
          <a:prstGeom prst="rect">
            <a:avLst/>
          </a:prstGeom>
          <a:noFill/>
          <a:ln w="9525">
            <a:noFill/>
            <a:miter lim="800000"/>
            <a:headEnd/>
            <a:tailEnd/>
          </a:ln>
        </p:spPr>
        <p:txBody>
          <a:bodyPr>
            <a:spAutoFit/>
          </a:bodyPr>
          <a:lstStyle/>
          <a:p>
            <a:pPr>
              <a:defRPr/>
            </a:pPr>
            <a:r>
              <a:rPr lang="en-GB" sz="2400">
                <a:latin typeface="Comic Sans MS" panose="030F0702030302020204" pitchFamily="66" charset="0"/>
              </a:rPr>
              <a:t>Numbers can also be rounded to a given number of </a:t>
            </a:r>
            <a:r>
              <a:rPr lang="en-GB" sz="2400" b="1">
                <a:solidFill>
                  <a:srgbClr val="FF6600"/>
                </a:solidFill>
                <a:latin typeface="Comic Sans MS" panose="030F0702030302020204" pitchFamily="66" charset="0"/>
              </a:rPr>
              <a:t>significant figures</a:t>
            </a:r>
            <a:r>
              <a:rPr lang="en-GB" sz="2400">
                <a:latin typeface="Comic Sans MS" panose="030F0702030302020204" pitchFamily="66" charset="0"/>
              </a:rPr>
              <a:t>.</a:t>
            </a:r>
          </a:p>
        </p:txBody>
      </p:sp>
      <p:sp>
        <p:nvSpPr>
          <p:cNvPr id="142343" name="Text Box 7"/>
          <p:cNvSpPr txBox="1">
            <a:spLocks noChangeArrowheads="1"/>
          </p:cNvSpPr>
          <p:nvPr/>
        </p:nvSpPr>
        <p:spPr bwMode="auto">
          <a:xfrm>
            <a:off x="365125" y="2097088"/>
            <a:ext cx="8169275" cy="830262"/>
          </a:xfrm>
          <a:prstGeom prst="rect">
            <a:avLst/>
          </a:prstGeom>
          <a:noFill/>
          <a:ln w="9525">
            <a:noFill/>
            <a:miter lim="800000"/>
            <a:headEnd/>
            <a:tailEnd/>
          </a:ln>
        </p:spPr>
        <p:txBody>
          <a:bodyPr>
            <a:spAutoFit/>
          </a:bodyPr>
          <a:lstStyle/>
          <a:p>
            <a:pPr>
              <a:defRPr/>
            </a:pPr>
            <a:r>
              <a:rPr lang="en-GB" sz="2400">
                <a:latin typeface="Comic Sans MS" panose="030F0702030302020204" pitchFamily="66" charset="0"/>
              </a:rPr>
              <a:t>The first significant figure of a number is the first digit which is not a zero.</a:t>
            </a:r>
          </a:p>
        </p:txBody>
      </p:sp>
      <p:grpSp>
        <p:nvGrpSpPr>
          <p:cNvPr id="2" name="Group 8"/>
          <p:cNvGrpSpPr>
            <a:grpSpLocks/>
          </p:cNvGrpSpPr>
          <p:nvPr/>
        </p:nvGrpSpPr>
        <p:grpSpPr bwMode="auto">
          <a:xfrm>
            <a:off x="365125" y="3124200"/>
            <a:ext cx="4895850" cy="919163"/>
            <a:chOff x="230" y="1968"/>
            <a:chExt cx="3084" cy="579"/>
          </a:xfrm>
        </p:grpSpPr>
        <p:sp>
          <p:nvSpPr>
            <p:cNvPr id="8211" name="Text Box 9"/>
            <p:cNvSpPr txBox="1">
              <a:spLocks noChangeArrowheads="1"/>
            </p:cNvSpPr>
            <p:nvPr/>
          </p:nvSpPr>
          <p:spPr bwMode="auto">
            <a:xfrm>
              <a:off x="230" y="1968"/>
              <a:ext cx="1274" cy="291"/>
            </a:xfrm>
            <a:prstGeom prst="rect">
              <a:avLst/>
            </a:prstGeom>
            <a:noFill/>
            <a:ln w="9525">
              <a:noFill/>
              <a:miter lim="800000"/>
              <a:headEnd/>
              <a:tailEnd/>
            </a:ln>
          </p:spPr>
          <p:txBody>
            <a:bodyPr wrap="none">
              <a:spAutoFit/>
            </a:bodyPr>
            <a:lstStyle/>
            <a:p>
              <a:pPr>
                <a:defRPr/>
              </a:pPr>
              <a:r>
                <a:rPr lang="en-GB" sz="2400">
                  <a:latin typeface="Comic Sans MS" panose="030F0702030302020204" pitchFamily="66" charset="0"/>
                </a:rPr>
                <a:t>For example,</a:t>
              </a:r>
            </a:p>
          </p:txBody>
        </p:sp>
        <p:sp>
          <p:nvSpPr>
            <p:cNvPr id="8212" name="Text Box 10"/>
            <p:cNvSpPr txBox="1">
              <a:spLocks noChangeArrowheads="1"/>
            </p:cNvSpPr>
            <p:nvPr/>
          </p:nvSpPr>
          <p:spPr bwMode="auto">
            <a:xfrm>
              <a:off x="2287" y="2256"/>
              <a:ext cx="1027" cy="291"/>
            </a:xfrm>
            <a:prstGeom prst="rect">
              <a:avLst/>
            </a:prstGeom>
            <a:noFill/>
            <a:ln w="9525">
              <a:noFill/>
              <a:miter lim="800000"/>
              <a:headEnd/>
              <a:tailEnd/>
            </a:ln>
          </p:spPr>
          <p:txBody>
            <a:bodyPr wrap="none">
              <a:spAutoFit/>
            </a:bodyPr>
            <a:lstStyle/>
            <a:p>
              <a:pPr>
                <a:defRPr/>
              </a:pPr>
              <a:r>
                <a:rPr lang="en-GB" sz="2400">
                  <a:latin typeface="Comic Sans MS" panose="030F0702030302020204" pitchFamily="66" charset="0"/>
                </a:rPr>
                <a:t>4 890 351</a:t>
              </a:r>
            </a:p>
          </p:txBody>
        </p:sp>
      </p:grpSp>
      <p:grpSp>
        <p:nvGrpSpPr>
          <p:cNvPr id="3" name="Group 11"/>
          <p:cNvGrpSpPr>
            <a:grpSpLocks/>
          </p:cNvGrpSpPr>
          <p:nvPr/>
        </p:nvGrpSpPr>
        <p:grpSpPr bwMode="auto">
          <a:xfrm>
            <a:off x="365125" y="4840288"/>
            <a:ext cx="5180013" cy="820737"/>
            <a:chOff x="230" y="3049"/>
            <a:chExt cx="3263" cy="517"/>
          </a:xfrm>
        </p:grpSpPr>
        <p:sp>
          <p:nvSpPr>
            <p:cNvPr id="8209" name="Text Box 12"/>
            <p:cNvSpPr txBox="1">
              <a:spLocks noChangeArrowheads="1"/>
            </p:cNvSpPr>
            <p:nvPr/>
          </p:nvSpPr>
          <p:spPr bwMode="auto">
            <a:xfrm>
              <a:off x="230" y="3049"/>
              <a:ext cx="431" cy="291"/>
            </a:xfrm>
            <a:prstGeom prst="rect">
              <a:avLst/>
            </a:prstGeom>
            <a:noFill/>
            <a:ln w="9525">
              <a:noFill/>
              <a:miter lim="800000"/>
              <a:headEnd/>
              <a:tailEnd/>
            </a:ln>
          </p:spPr>
          <p:txBody>
            <a:bodyPr wrap="none">
              <a:spAutoFit/>
            </a:bodyPr>
            <a:lstStyle/>
            <a:p>
              <a:pPr>
                <a:defRPr/>
              </a:pPr>
              <a:r>
                <a:rPr lang="en-GB" sz="2400">
                  <a:latin typeface="Comic Sans MS" panose="030F0702030302020204" pitchFamily="66" charset="0"/>
                </a:rPr>
                <a:t>and</a:t>
              </a:r>
            </a:p>
          </p:txBody>
        </p:sp>
        <p:sp>
          <p:nvSpPr>
            <p:cNvPr id="8210" name="Text Box 13"/>
            <p:cNvSpPr txBox="1">
              <a:spLocks noChangeArrowheads="1"/>
            </p:cNvSpPr>
            <p:nvPr/>
          </p:nvSpPr>
          <p:spPr bwMode="auto">
            <a:xfrm>
              <a:off x="2383" y="3275"/>
              <a:ext cx="1110" cy="291"/>
            </a:xfrm>
            <a:prstGeom prst="rect">
              <a:avLst/>
            </a:prstGeom>
            <a:noFill/>
            <a:ln w="9525">
              <a:noFill/>
              <a:miter lim="800000"/>
              <a:headEnd/>
              <a:tailEnd/>
            </a:ln>
          </p:spPr>
          <p:txBody>
            <a:bodyPr wrap="none">
              <a:spAutoFit/>
            </a:bodyPr>
            <a:lstStyle/>
            <a:p>
              <a:pPr>
                <a:defRPr/>
              </a:pPr>
              <a:r>
                <a:rPr lang="en-GB" sz="2400">
                  <a:latin typeface="Comic Sans MS" panose="030F0702030302020204" pitchFamily="66" charset="0"/>
                </a:rPr>
                <a:t>0.0007506</a:t>
              </a:r>
            </a:p>
          </p:txBody>
        </p:sp>
      </p:grpSp>
      <p:grpSp>
        <p:nvGrpSpPr>
          <p:cNvPr id="4" name="Group 14"/>
          <p:cNvGrpSpPr>
            <a:grpSpLocks/>
          </p:cNvGrpSpPr>
          <p:nvPr/>
        </p:nvGrpSpPr>
        <p:grpSpPr bwMode="auto">
          <a:xfrm>
            <a:off x="2305050" y="5199063"/>
            <a:ext cx="5307013" cy="1220787"/>
            <a:chOff x="1452" y="3275"/>
            <a:chExt cx="3343" cy="769"/>
          </a:xfrm>
        </p:grpSpPr>
        <p:sp>
          <p:nvSpPr>
            <p:cNvPr id="8206" name="Text Box 15"/>
            <p:cNvSpPr txBox="1">
              <a:spLocks noChangeArrowheads="1"/>
            </p:cNvSpPr>
            <p:nvPr/>
          </p:nvSpPr>
          <p:spPr bwMode="auto">
            <a:xfrm>
              <a:off x="1452" y="3753"/>
              <a:ext cx="3343" cy="291"/>
            </a:xfrm>
            <a:prstGeom prst="rect">
              <a:avLst/>
            </a:prstGeom>
            <a:noFill/>
            <a:ln w="9525">
              <a:noFill/>
              <a:miter lim="800000"/>
              <a:headEnd/>
              <a:tailEnd/>
            </a:ln>
          </p:spPr>
          <p:txBody>
            <a:bodyPr wrap="none">
              <a:spAutoFit/>
            </a:bodyPr>
            <a:lstStyle/>
            <a:p>
              <a:pPr>
                <a:defRPr/>
              </a:pPr>
              <a:r>
                <a:rPr lang="en-GB" sz="2400" b="1">
                  <a:solidFill>
                    <a:srgbClr val="FF6600"/>
                  </a:solidFill>
                  <a:latin typeface="Comic Sans MS" panose="030F0702030302020204" pitchFamily="66" charset="0"/>
                </a:rPr>
                <a:t>This is the first significant figure</a:t>
              </a:r>
            </a:p>
          </p:txBody>
        </p:sp>
        <p:sp>
          <p:nvSpPr>
            <p:cNvPr id="8207" name="Text Box 16"/>
            <p:cNvSpPr txBox="1">
              <a:spLocks noChangeArrowheads="1"/>
            </p:cNvSpPr>
            <p:nvPr/>
          </p:nvSpPr>
          <p:spPr bwMode="auto">
            <a:xfrm>
              <a:off x="2383" y="3275"/>
              <a:ext cx="1110" cy="291"/>
            </a:xfrm>
            <a:prstGeom prst="rect">
              <a:avLst/>
            </a:prstGeom>
            <a:solidFill>
              <a:schemeClr val="bg1"/>
            </a:solidFill>
            <a:ln w="9525">
              <a:noFill/>
              <a:miter lim="800000"/>
              <a:headEnd/>
              <a:tailEnd/>
            </a:ln>
          </p:spPr>
          <p:txBody>
            <a:bodyPr wrap="none">
              <a:spAutoFit/>
            </a:bodyPr>
            <a:lstStyle/>
            <a:p>
              <a:pPr>
                <a:defRPr/>
              </a:pPr>
              <a:r>
                <a:rPr lang="en-GB" sz="2400">
                  <a:latin typeface="Comic Sans MS" panose="030F0702030302020204" pitchFamily="66" charset="0"/>
                </a:rPr>
                <a:t>0.000</a:t>
              </a:r>
              <a:r>
                <a:rPr lang="en-GB" sz="2400">
                  <a:solidFill>
                    <a:srgbClr val="FF6600"/>
                  </a:solidFill>
                  <a:latin typeface="Comic Sans MS" panose="030F0702030302020204" pitchFamily="66" charset="0"/>
                </a:rPr>
                <a:t>7</a:t>
              </a:r>
              <a:r>
                <a:rPr lang="en-GB" sz="2400">
                  <a:latin typeface="Comic Sans MS" panose="030F0702030302020204" pitchFamily="66" charset="0"/>
                </a:rPr>
                <a:t>506</a:t>
              </a:r>
            </a:p>
          </p:txBody>
        </p:sp>
        <p:sp>
          <p:nvSpPr>
            <p:cNvPr id="8208" name="Line 17"/>
            <p:cNvSpPr>
              <a:spLocks noChangeShapeType="1"/>
            </p:cNvSpPr>
            <p:nvPr/>
          </p:nvSpPr>
          <p:spPr bwMode="auto">
            <a:xfrm flipV="1">
              <a:off x="2748" y="3538"/>
              <a:ext cx="192" cy="192"/>
            </a:xfrm>
            <a:prstGeom prst="line">
              <a:avLst/>
            </a:prstGeom>
            <a:noFill/>
            <a:ln w="28575">
              <a:solidFill>
                <a:srgbClr val="FF6600"/>
              </a:solidFill>
              <a:round/>
              <a:headEnd/>
              <a:tailEnd type="triangle" w="med" len="med"/>
            </a:ln>
          </p:spPr>
          <p:txBody>
            <a:bodyPr/>
            <a:lstStyle/>
            <a:p>
              <a:pPr>
                <a:defRPr/>
              </a:pPr>
              <a:endParaRPr lang="en-GB" sz="2400">
                <a:latin typeface="Comic Sans MS" panose="030F0702030302020204" pitchFamily="66" charset="0"/>
              </a:endParaRPr>
            </a:p>
          </p:txBody>
        </p:sp>
      </p:grpSp>
      <p:grpSp>
        <p:nvGrpSpPr>
          <p:cNvPr id="5" name="Group 18"/>
          <p:cNvGrpSpPr>
            <a:grpSpLocks/>
          </p:cNvGrpSpPr>
          <p:nvPr/>
        </p:nvGrpSpPr>
        <p:grpSpPr bwMode="auto">
          <a:xfrm>
            <a:off x="1295400" y="3581400"/>
            <a:ext cx="5307013" cy="1220788"/>
            <a:chOff x="816" y="2256"/>
            <a:chExt cx="3343" cy="769"/>
          </a:xfrm>
        </p:grpSpPr>
        <p:sp>
          <p:nvSpPr>
            <p:cNvPr id="8203" name="Text Box 19"/>
            <p:cNvSpPr txBox="1">
              <a:spLocks noChangeArrowheads="1"/>
            </p:cNvSpPr>
            <p:nvPr/>
          </p:nvSpPr>
          <p:spPr bwMode="auto">
            <a:xfrm>
              <a:off x="816" y="2734"/>
              <a:ext cx="3343" cy="291"/>
            </a:xfrm>
            <a:prstGeom prst="rect">
              <a:avLst/>
            </a:prstGeom>
            <a:noFill/>
            <a:ln w="9525">
              <a:noFill/>
              <a:miter lim="800000"/>
              <a:headEnd/>
              <a:tailEnd/>
            </a:ln>
          </p:spPr>
          <p:txBody>
            <a:bodyPr wrap="none">
              <a:spAutoFit/>
            </a:bodyPr>
            <a:lstStyle/>
            <a:p>
              <a:pPr>
                <a:defRPr/>
              </a:pPr>
              <a:r>
                <a:rPr lang="en-GB" sz="2400" b="1">
                  <a:solidFill>
                    <a:srgbClr val="FF6600"/>
                  </a:solidFill>
                  <a:latin typeface="Comic Sans MS" panose="030F0702030302020204" pitchFamily="66" charset="0"/>
                </a:rPr>
                <a:t>This is the first significant figure</a:t>
              </a:r>
            </a:p>
          </p:txBody>
        </p:sp>
        <p:sp>
          <p:nvSpPr>
            <p:cNvPr id="8204" name="Text Box 20"/>
            <p:cNvSpPr txBox="1">
              <a:spLocks noChangeArrowheads="1"/>
            </p:cNvSpPr>
            <p:nvPr/>
          </p:nvSpPr>
          <p:spPr bwMode="auto">
            <a:xfrm>
              <a:off x="2287" y="2256"/>
              <a:ext cx="1027" cy="291"/>
            </a:xfrm>
            <a:prstGeom prst="rect">
              <a:avLst/>
            </a:prstGeom>
            <a:solidFill>
              <a:schemeClr val="bg1"/>
            </a:solidFill>
            <a:ln w="9525">
              <a:noFill/>
              <a:miter lim="800000"/>
              <a:headEnd/>
              <a:tailEnd/>
            </a:ln>
          </p:spPr>
          <p:txBody>
            <a:bodyPr wrap="none">
              <a:spAutoFit/>
            </a:bodyPr>
            <a:lstStyle/>
            <a:p>
              <a:pPr>
                <a:defRPr/>
              </a:pPr>
              <a:r>
                <a:rPr lang="en-GB" sz="2400">
                  <a:solidFill>
                    <a:srgbClr val="FF6600"/>
                  </a:solidFill>
                  <a:latin typeface="Comic Sans MS" panose="030F0702030302020204" pitchFamily="66" charset="0"/>
                </a:rPr>
                <a:t>4 </a:t>
              </a:r>
              <a:r>
                <a:rPr lang="en-GB" sz="2400">
                  <a:latin typeface="Comic Sans MS" panose="030F0702030302020204" pitchFamily="66" charset="0"/>
                </a:rPr>
                <a:t>890 351</a:t>
              </a:r>
            </a:p>
          </p:txBody>
        </p:sp>
        <p:sp>
          <p:nvSpPr>
            <p:cNvPr id="8205" name="Line 21"/>
            <p:cNvSpPr>
              <a:spLocks noChangeShapeType="1"/>
            </p:cNvSpPr>
            <p:nvPr/>
          </p:nvSpPr>
          <p:spPr bwMode="auto">
            <a:xfrm flipV="1">
              <a:off x="2112" y="2519"/>
              <a:ext cx="192" cy="192"/>
            </a:xfrm>
            <a:prstGeom prst="line">
              <a:avLst/>
            </a:prstGeom>
            <a:noFill/>
            <a:ln w="28575">
              <a:solidFill>
                <a:srgbClr val="FF6600"/>
              </a:solidFill>
              <a:round/>
              <a:headEnd/>
              <a:tailEnd type="triangle" w="med" len="med"/>
            </a:ln>
          </p:spPr>
          <p:txBody>
            <a:bodyPr/>
            <a:lstStyle/>
            <a:p>
              <a:pPr>
                <a:defRPr/>
              </a:pPr>
              <a:endParaRPr lang="en-GB" sz="2400">
                <a:latin typeface="Comic Sans MS" panose="030F0702030302020204" pitchFamily="66" charset="0"/>
              </a:endParaRPr>
            </a:p>
          </p:txBody>
        </p:sp>
      </p:grpSp>
      <p:sp>
        <p:nvSpPr>
          <p:cNvPr id="19" name="Rectangle 15"/>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 to significant figures</a:t>
            </a:r>
            <a:endParaRPr lang="en-GB" altLang="en-US" sz="2800" dirty="0">
              <a:latin typeface="Comic Sans MS" panose="030F0702030302020204" pitchFamily="66" charset="0"/>
            </a:endParaRPr>
          </a:p>
        </p:txBody>
      </p:sp>
      <p:sp>
        <p:nvSpPr>
          <p:cNvPr id="6" name="Rectangle 5">
            <a:hlinkClick r:id="rId3"/>
            <a:extLst>
              <a:ext uri="{FF2B5EF4-FFF2-40B4-BE49-F238E27FC236}">
                <a16:creationId xmlns:a16="http://schemas.microsoft.com/office/drawing/2014/main" id="{80800437-C7F5-4079-BE9C-B4ACB44F8C32}"/>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3"/>
            <a:extLst>
              <a:ext uri="{FF2B5EF4-FFF2-40B4-BE49-F238E27FC236}">
                <a16:creationId xmlns:a16="http://schemas.microsoft.com/office/drawing/2014/main" id="{261E4AC9-B43E-4190-B0B1-73E807C1C068}"/>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234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43"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5" name="Group 6"/>
          <p:cNvGrpSpPr>
            <a:grpSpLocks/>
          </p:cNvGrpSpPr>
          <p:nvPr/>
        </p:nvGrpSpPr>
        <p:grpSpPr bwMode="auto">
          <a:xfrm>
            <a:off x="365125" y="2711450"/>
            <a:ext cx="4895850" cy="919163"/>
            <a:chOff x="230" y="1968"/>
            <a:chExt cx="3084" cy="579"/>
          </a:xfrm>
        </p:grpSpPr>
        <p:sp>
          <p:nvSpPr>
            <p:cNvPr id="9276" name="Text Box 7"/>
            <p:cNvSpPr txBox="1">
              <a:spLocks noChangeArrowheads="1"/>
            </p:cNvSpPr>
            <p:nvPr/>
          </p:nvSpPr>
          <p:spPr bwMode="auto">
            <a:xfrm>
              <a:off x="230" y="1968"/>
              <a:ext cx="1274" cy="291"/>
            </a:xfrm>
            <a:prstGeom prst="rect">
              <a:avLst/>
            </a:prstGeom>
            <a:noFill/>
            <a:ln w="9525">
              <a:noFill/>
              <a:miter lim="800000"/>
              <a:headEnd/>
              <a:tailEnd/>
            </a:ln>
          </p:spPr>
          <p:txBody>
            <a:bodyPr wrap="none">
              <a:spAutoFit/>
            </a:bodyPr>
            <a:lstStyle/>
            <a:p>
              <a:pPr>
                <a:defRPr/>
              </a:pPr>
              <a:r>
                <a:rPr lang="en-GB" sz="2400">
                  <a:latin typeface="Comic Sans MS" panose="030F0702030302020204" pitchFamily="66" charset="0"/>
                </a:rPr>
                <a:t>For example,</a:t>
              </a:r>
            </a:p>
          </p:txBody>
        </p:sp>
        <p:sp>
          <p:nvSpPr>
            <p:cNvPr id="9277" name="Text Box 8"/>
            <p:cNvSpPr txBox="1">
              <a:spLocks noChangeArrowheads="1"/>
            </p:cNvSpPr>
            <p:nvPr/>
          </p:nvSpPr>
          <p:spPr bwMode="auto">
            <a:xfrm>
              <a:off x="2287" y="2256"/>
              <a:ext cx="1027" cy="291"/>
            </a:xfrm>
            <a:prstGeom prst="rect">
              <a:avLst/>
            </a:prstGeom>
            <a:noFill/>
            <a:ln w="9525">
              <a:noFill/>
              <a:miter lim="800000"/>
              <a:headEnd/>
              <a:tailEnd/>
            </a:ln>
          </p:spPr>
          <p:txBody>
            <a:bodyPr wrap="none">
              <a:spAutoFit/>
            </a:bodyPr>
            <a:lstStyle/>
            <a:p>
              <a:pPr>
                <a:defRPr/>
              </a:pPr>
              <a:r>
                <a:rPr lang="en-GB" sz="2400">
                  <a:latin typeface="Comic Sans MS" panose="030F0702030302020204" pitchFamily="66" charset="0"/>
                </a:rPr>
                <a:t>4 890 351</a:t>
              </a:r>
            </a:p>
          </p:txBody>
        </p:sp>
      </p:grpSp>
      <p:grpSp>
        <p:nvGrpSpPr>
          <p:cNvPr id="13316" name="Group 9"/>
          <p:cNvGrpSpPr>
            <a:grpSpLocks/>
          </p:cNvGrpSpPr>
          <p:nvPr/>
        </p:nvGrpSpPr>
        <p:grpSpPr bwMode="auto">
          <a:xfrm>
            <a:off x="365125" y="4427538"/>
            <a:ext cx="5180013" cy="820737"/>
            <a:chOff x="230" y="3049"/>
            <a:chExt cx="3263" cy="517"/>
          </a:xfrm>
        </p:grpSpPr>
        <p:sp>
          <p:nvSpPr>
            <p:cNvPr id="9274" name="Text Box 10"/>
            <p:cNvSpPr txBox="1">
              <a:spLocks noChangeArrowheads="1"/>
            </p:cNvSpPr>
            <p:nvPr/>
          </p:nvSpPr>
          <p:spPr bwMode="auto">
            <a:xfrm>
              <a:off x="230" y="3049"/>
              <a:ext cx="437" cy="288"/>
            </a:xfrm>
            <a:prstGeom prst="rect">
              <a:avLst/>
            </a:prstGeom>
            <a:noFill/>
            <a:ln w="9525">
              <a:noFill/>
              <a:miter lim="800000"/>
              <a:headEnd/>
              <a:tailEnd/>
            </a:ln>
          </p:spPr>
          <p:txBody>
            <a:bodyPr wrap="none">
              <a:spAutoFit/>
            </a:bodyPr>
            <a:lstStyle/>
            <a:p>
              <a:pPr>
                <a:defRPr/>
              </a:pPr>
              <a:r>
                <a:rPr lang="en-GB" sz="2400">
                  <a:latin typeface="Comic Sans MS" panose="030F0702030302020204" pitchFamily="66" charset="0"/>
                </a:rPr>
                <a:t>and</a:t>
              </a:r>
            </a:p>
          </p:txBody>
        </p:sp>
        <p:sp>
          <p:nvSpPr>
            <p:cNvPr id="9275" name="Text Box 11"/>
            <p:cNvSpPr txBox="1">
              <a:spLocks noChangeArrowheads="1"/>
            </p:cNvSpPr>
            <p:nvPr/>
          </p:nvSpPr>
          <p:spPr bwMode="auto">
            <a:xfrm>
              <a:off x="2383" y="3275"/>
              <a:ext cx="1110" cy="291"/>
            </a:xfrm>
            <a:prstGeom prst="rect">
              <a:avLst/>
            </a:prstGeom>
            <a:noFill/>
            <a:ln w="9525">
              <a:noFill/>
              <a:miter lim="800000"/>
              <a:headEnd/>
              <a:tailEnd/>
            </a:ln>
          </p:spPr>
          <p:txBody>
            <a:bodyPr wrap="none">
              <a:spAutoFit/>
            </a:bodyPr>
            <a:lstStyle/>
            <a:p>
              <a:pPr>
                <a:defRPr/>
              </a:pPr>
              <a:r>
                <a:rPr lang="en-GB" sz="2400">
                  <a:latin typeface="Comic Sans MS" panose="030F0702030302020204" pitchFamily="66" charset="0"/>
                </a:rPr>
                <a:t>0.0007506</a:t>
              </a:r>
            </a:p>
          </p:txBody>
        </p:sp>
      </p:grpSp>
      <p:grpSp>
        <p:nvGrpSpPr>
          <p:cNvPr id="13317" name="Group 12"/>
          <p:cNvGrpSpPr>
            <a:grpSpLocks/>
          </p:cNvGrpSpPr>
          <p:nvPr/>
        </p:nvGrpSpPr>
        <p:grpSpPr bwMode="auto">
          <a:xfrm>
            <a:off x="2305050" y="4786313"/>
            <a:ext cx="5307013" cy="1220787"/>
            <a:chOff x="1452" y="3275"/>
            <a:chExt cx="3343" cy="769"/>
          </a:xfrm>
        </p:grpSpPr>
        <p:sp>
          <p:nvSpPr>
            <p:cNvPr id="9271" name="Text Box 13"/>
            <p:cNvSpPr txBox="1">
              <a:spLocks noChangeArrowheads="1"/>
            </p:cNvSpPr>
            <p:nvPr/>
          </p:nvSpPr>
          <p:spPr bwMode="auto">
            <a:xfrm>
              <a:off x="1452" y="3753"/>
              <a:ext cx="3343" cy="291"/>
            </a:xfrm>
            <a:prstGeom prst="rect">
              <a:avLst/>
            </a:prstGeom>
            <a:noFill/>
            <a:ln w="9525">
              <a:noFill/>
              <a:miter lim="800000"/>
              <a:headEnd/>
              <a:tailEnd/>
            </a:ln>
          </p:spPr>
          <p:txBody>
            <a:bodyPr wrap="none">
              <a:spAutoFit/>
            </a:bodyPr>
            <a:lstStyle/>
            <a:p>
              <a:pPr>
                <a:defRPr/>
              </a:pPr>
              <a:r>
                <a:rPr lang="en-GB" sz="2400" b="1">
                  <a:solidFill>
                    <a:srgbClr val="FF6600"/>
                  </a:solidFill>
                  <a:latin typeface="Comic Sans MS" panose="030F0702030302020204" pitchFamily="66" charset="0"/>
                </a:rPr>
                <a:t>This is the first significant figure</a:t>
              </a:r>
            </a:p>
          </p:txBody>
        </p:sp>
        <p:sp>
          <p:nvSpPr>
            <p:cNvPr id="9272" name="Text Box 14"/>
            <p:cNvSpPr txBox="1">
              <a:spLocks noChangeArrowheads="1"/>
            </p:cNvSpPr>
            <p:nvPr/>
          </p:nvSpPr>
          <p:spPr bwMode="auto">
            <a:xfrm>
              <a:off x="2383" y="3275"/>
              <a:ext cx="1110" cy="291"/>
            </a:xfrm>
            <a:prstGeom prst="rect">
              <a:avLst/>
            </a:prstGeom>
            <a:solidFill>
              <a:schemeClr val="bg1"/>
            </a:solidFill>
            <a:ln w="9525">
              <a:noFill/>
              <a:miter lim="800000"/>
              <a:headEnd/>
              <a:tailEnd/>
            </a:ln>
          </p:spPr>
          <p:txBody>
            <a:bodyPr wrap="none">
              <a:spAutoFit/>
            </a:bodyPr>
            <a:lstStyle/>
            <a:p>
              <a:pPr>
                <a:defRPr/>
              </a:pPr>
              <a:r>
                <a:rPr lang="en-GB" sz="2400">
                  <a:latin typeface="Comic Sans MS" panose="030F0702030302020204" pitchFamily="66" charset="0"/>
                </a:rPr>
                <a:t>0.000</a:t>
              </a:r>
              <a:r>
                <a:rPr lang="en-GB" sz="2400">
                  <a:solidFill>
                    <a:srgbClr val="FF6600"/>
                  </a:solidFill>
                  <a:latin typeface="Comic Sans MS" panose="030F0702030302020204" pitchFamily="66" charset="0"/>
                </a:rPr>
                <a:t>7</a:t>
              </a:r>
              <a:r>
                <a:rPr lang="en-GB" sz="2400">
                  <a:latin typeface="Comic Sans MS" panose="030F0702030302020204" pitchFamily="66" charset="0"/>
                </a:rPr>
                <a:t>506</a:t>
              </a:r>
            </a:p>
          </p:txBody>
        </p:sp>
        <p:sp>
          <p:nvSpPr>
            <p:cNvPr id="9273" name="Line 15"/>
            <p:cNvSpPr>
              <a:spLocks noChangeShapeType="1"/>
            </p:cNvSpPr>
            <p:nvPr/>
          </p:nvSpPr>
          <p:spPr bwMode="auto">
            <a:xfrm flipV="1">
              <a:off x="2748" y="3538"/>
              <a:ext cx="192" cy="192"/>
            </a:xfrm>
            <a:prstGeom prst="line">
              <a:avLst/>
            </a:prstGeom>
            <a:noFill/>
            <a:ln w="28575">
              <a:solidFill>
                <a:srgbClr val="FF6600"/>
              </a:solidFill>
              <a:round/>
              <a:headEnd/>
              <a:tailEnd type="triangle" w="med" len="med"/>
            </a:ln>
          </p:spPr>
          <p:txBody>
            <a:bodyPr/>
            <a:lstStyle/>
            <a:p>
              <a:pPr>
                <a:defRPr/>
              </a:pPr>
              <a:endParaRPr lang="en-GB" sz="2400">
                <a:latin typeface="Comic Sans MS" panose="030F0702030302020204" pitchFamily="66" charset="0"/>
              </a:endParaRPr>
            </a:p>
          </p:txBody>
        </p:sp>
      </p:grpSp>
      <p:grpSp>
        <p:nvGrpSpPr>
          <p:cNvPr id="13318" name="Group 16"/>
          <p:cNvGrpSpPr>
            <a:grpSpLocks/>
          </p:cNvGrpSpPr>
          <p:nvPr/>
        </p:nvGrpSpPr>
        <p:grpSpPr bwMode="auto">
          <a:xfrm>
            <a:off x="1295400" y="3168650"/>
            <a:ext cx="5307013" cy="1220788"/>
            <a:chOff x="816" y="2256"/>
            <a:chExt cx="3343" cy="769"/>
          </a:xfrm>
        </p:grpSpPr>
        <p:sp>
          <p:nvSpPr>
            <p:cNvPr id="9268" name="Text Box 17"/>
            <p:cNvSpPr txBox="1">
              <a:spLocks noChangeArrowheads="1"/>
            </p:cNvSpPr>
            <p:nvPr/>
          </p:nvSpPr>
          <p:spPr bwMode="auto">
            <a:xfrm>
              <a:off x="816" y="2734"/>
              <a:ext cx="3343" cy="291"/>
            </a:xfrm>
            <a:prstGeom prst="rect">
              <a:avLst/>
            </a:prstGeom>
            <a:noFill/>
            <a:ln w="9525">
              <a:noFill/>
              <a:miter lim="800000"/>
              <a:headEnd/>
              <a:tailEnd/>
            </a:ln>
          </p:spPr>
          <p:txBody>
            <a:bodyPr wrap="none">
              <a:spAutoFit/>
            </a:bodyPr>
            <a:lstStyle/>
            <a:p>
              <a:pPr>
                <a:defRPr/>
              </a:pPr>
              <a:r>
                <a:rPr lang="en-GB" sz="2400" b="1">
                  <a:solidFill>
                    <a:srgbClr val="FF6600"/>
                  </a:solidFill>
                  <a:latin typeface="Comic Sans MS" panose="030F0702030302020204" pitchFamily="66" charset="0"/>
                </a:rPr>
                <a:t>This is the first significant figure</a:t>
              </a:r>
            </a:p>
          </p:txBody>
        </p:sp>
        <p:sp>
          <p:nvSpPr>
            <p:cNvPr id="9269" name="Text Box 18"/>
            <p:cNvSpPr txBox="1">
              <a:spLocks noChangeArrowheads="1"/>
            </p:cNvSpPr>
            <p:nvPr/>
          </p:nvSpPr>
          <p:spPr bwMode="auto">
            <a:xfrm>
              <a:off x="2287" y="2256"/>
              <a:ext cx="1027" cy="291"/>
            </a:xfrm>
            <a:prstGeom prst="rect">
              <a:avLst/>
            </a:prstGeom>
            <a:solidFill>
              <a:schemeClr val="bg1"/>
            </a:solidFill>
            <a:ln w="9525">
              <a:noFill/>
              <a:miter lim="800000"/>
              <a:headEnd/>
              <a:tailEnd/>
            </a:ln>
          </p:spPr>
          <p:txBody>
            <a:bodyPr wrap="none">
              <a:spAutoFit/>
            </a:bodyPr>
            <a:lstStyle/>
            <a:p>
              <a:pPr>
                <a:defRPr/>
              </a:pPr>
              <a:r>
                <a:rPr lang="en-GB" sz="2400">
                  <a:solidFill>
                    <a:srgbClr val="FF6600"/>
                  </a:solidFill>
                  <a:latin typeface="Comic Sans MS" panose="030F0702030302020204" pitchFamily="66" charset="0"/>
                </a:rPr>
                <a:t>4 </a:t>
              </a:r>
              <a:r>
                <a:rPr lang="en-GB" sz="2400">
                  <a:latin typeface="Comic Sans MS" panose="030F0702030302020204" pitchFamily="66" charset="0"/>
                </a:rPr>
                <a:t>890 351</a:t>
              </a:r>
            </a:p>
          </p:txBody>
        </p:sp>
        <p:sp>
          <p:nvSpPr>
            <p:cNvPr id="9270" name="Line 19"/>
            <p:cNvSpPr>
              <a:spLocks noChangeShapeType="1"/>
            </p:cNvSpPr>
            <p:nvPr/>
          </p:nvSpPr>
          <p:spPr bwMode="auto">
            <a:xfrm flipV="1">
              <a:off x="2112" y="2519"/>
              <a:ext cx="192" cy="192"/>
            </a:xfrm>
            <a:prstGeom prst="line">
              <a:avLst/>
            </a:prstGeom>
            <a:noFill/>
            <a:ln w="28575">
              <a:solidFill>
                <a:srgbClr val="FF6600"/>
              </a:solidFill>
              <a:round/>
              <a:headEnd/>
              <a:tailEnd type="triangle" w="med" len="med"/>
            </a:ln>
          </p:spPr>
          <p:txBody>
            <a:bodyPr/>
            <a:lstStyle/>
            <a:p>
              <a:pPr>
                <a:defRPr/>
              </a:pPr>
              <a:endParaRPr lang="en-GB" sz="2400">
                <a:latin typeface="Comic Sans MS" panose="030F0702030302020204" pitchFamily="66" charset="0"/>
              </a:endParaRPr>
            </a:p>
          </p:txBody>
        </p:sp>
      </p:grpSp>
      <p:sp>
        <p:nvSpPr>
          <p:cNvPr id="9225" name="Text Box 20"/>
          <p:cNvSpPr txBox="1">
            <a:spLocks noChangeArrowheads="1"/>
          </p:cNvSpPr>
          <p:nvPr/>
        </p:nvSpPr>
        <p:spPr bwMode="auto">
          <a:xfrm>
            <a:off x="365125" y="990600"/>
            <a:ext cx="8245475" cy="1200150"/>
          </a:xfrm>
          <a:prstGeom prst="rect">
            <a:avLst/>
          </a:prstGeom>
          <a:noFill/>
          <a:ln w="9525">
            <a:noFill/>
            <a:miter lim="800000"/>
            <a:headEnd/>
            <a:tailEnd/>
          </a:ln>
        </p:spPr>
        <p:txBody>
          <a:bodyPr>
            <a:spAutoFit/>
          </a:bodyPr>
          <a:lstStyle/>
          <a:p>
            <a:pPr>
              <a:defRPr/>
            </a:pPr>
            <a:r>
              <a:rPr lang="en-GB" sz="2400">
                <a:latin typeface="Comic Sans MS" panose="030F0702030302020204" pitchFamily="66" charset="0"/>
              </a:rPr>
              <a:t>The second, third and fourth significant figures are the digits immediately following the first significant figure, including zeros.</a:t>
            </a:r>
          </a:p>
        </p:txBody>
      </p:sp>
      <p:grpSp>
        <p:nvGrpSpPr>
          <p:cNvPr id="6" name="Group 21"/>
          <p:cNvGrpSpPr>
            <a:grpSpLocks/>
          </p:cNvGrpSpPr>
          <p:nvPr/>
        </p:nvGrpSpPr>
        <p:grpSpPr bwMode="auto">
          <a:xfrm>
            <a:off x="1370013" y="3167063"/>
            <a:ext cx="6704012" cy="2855912"/>
            <a:chOff x="864" y="2256"/>
            <a:chExt cx="4223" cy="1799"/>
          </a:xfrm>
        </p:grpSpPr>
        <p:sp>
          <p:nvSpPr>
            <p:cNvPr id="9255" name="Rectangle 22"/>
            <p:cNvSpPr>
              <a:spLocks noChangeArrowheads="1"/>
            </p:cNvSpPr>
            <p:nvPr/>
          </p:nvSpPr>
          <p:spPr bwMode="auto">
            <a:xfrm>
              <a:off x="1152" y="3744"/>
              <a:ext cx="720" cy="288"/>
            </a:xfrm>
            <a:prstGeom prst="rect">
              <a:avLst/>
            </a:prstGeom>
            <a:solidFill>
              <a:schemeClr val="bg1"/>
            </a:solidFill>
            <a:ln w="9525">
              <a:noFill/>
              <a:miter lim="800000"/>
              <a:headEnd/>
              <a:tailEnd/>
            </a:ln>
          </p:spPr>
          <p:txBody>
            <a:bodyPr wrap="none" anchor="ctr"/>
            <a:lstStyle/>
            <a:p>
              <a:pPr>
                <a:defRPr/>
              </a:pPr>
              <a:endParaRPr lang="en-US" sz="2400">
                <a:latin typeface="Comic Sans MS" panose="030F0702030302020204" pitchFamily="66" charset="0"/>
              </a:endParaRPr>
            </a:p>
          </p:txBody>
        </p:sp>
        <p:grpSp>
          <p:nvGrpSpPr>
            <p:cNvPr id="13350" name="Group 23"/>
            <p:cNvGrpSpPr>
              <a:grpSpLocks/>
            </p:cNvGrpSpPr>
            <p:nvPr/>
          </p:nvGrpSpPr>
          <p:grpSpPr bwMode="auto">
            <a:xfrm>
              <a:off x="1556" y="3275"/>
              <a:ext cx="3531" cy="780"/>
              <a:chOff x="1556" y="3275"/>
              <a:chExt cx="3531" cy="780"/>
            </a:xfrm>
          </p:grpSpPr>
          <p:sp>
            <p:nvSpPr>
              <p:cNvPr id="9264" name="Rectangle 24"/>
              <p:cNvSpPr>
                <a:spLocks noChangeArrowheads="1"/>
              </p:cNvSpPr>
              <p:nvPr/>
            </p:nvSpPr>
            <p:spPr bwMode="auto">
              <a:xfrm>
                <a:off x="2688" y="3504"/>
                <a:ext cx="384" cy="288"/>
              </a:xfrm>
              <a:prstGeom prst="rect">
                <a:avLst/>
              </a:prstGeom>
              <a:solidFill>
                <a:schemeClr val="bg1"/>
              </a:solidFill>
              <a:ln w="9525">
                <a:noFill/>
                <a:miter lim="800000"/>
                <a:headEnd/>
                <a:tailEnd/>
              </a:ln>
            </p:spPr>
            <p:txBody>
              <a:bodyPr wrap="none" anchor="ctr"/>
              <a:lstStyle/>
              <a:p>
                <a:pPr>
                  <a:defRPr/>
                </a:pPr>
                <a:endParaRPr lang="en-US" sz="2400">
                  <a:latin typeface="Comic Sans MS" panose="030F0702030302020204" pitchFamily="66" charset="0"/>
                </a:endParaRPr>
              </a:p>
            </p:txBody>
          </p:sp>
          <p:sp>
            <p:nvSpPr>
              <p:cNvPr id="9265" name="Line 25"/>
              <p:cNvSpPr>
                <a:spLocks noChangeShapeType="1"/>
              </p:cNvSpPr>
              <p:nvPr/>
            </p:nvSpPr>
            <p:spPr bwMode="auto">
              <a:xfrm flipV="1">
                <a:off x="2852" y="3549"/>
                <a:ext cx="192" cy="192"/>
              </a:xfrm>
              <a:prstGeom prst="line">
                <a:avLst/>
              </a:prstGeom>
              <a:noFill/>
              <a:ln w="28575">
                <a:solidFill>
                  <a:srgbClr val="FF6600"/>
                </a:solidFill>
                <a:round/>
                <a:headEnd/>
                <a:tailEnd type="triangle" w="med" len="med"/>
              </a:ln>
            </p:spPr>
            <p:txBody>
              <a:bodyPr/>
              <a:lstStyle/>
              <a:p>
                <a:pPr>
                  <a:defRPr/>
                </a:pPr>
                <a:endParaRPr lang="en-GB" sz="2400">
                  <a:latin typeface="Comic Sans MS" panose="030F0702030302020204" pitchFamily="66" charset="0"/>
                </a:endParaRPr>
              </a:p>
            </p:txBody>
          </p:sp>
          <p:sp>
            <p:nvSpPr>
              <p:cNvPr id="9266" name="Text Box 26"/>
              <p:cNvSpPr txBox="1">
                <a:spLocks noChangeArrowheads="1"/>
              </p:cNvSpPr>
              <p:nvPr/>
            </p:nvSpPr>
            <p:spPr bwMode="auto">
              <a:xfrm>
                <a:off x="2383" y="3275"/>
                <a:ext cx="1110" cy="291"/>
              </a:xfrm>
              <a:prstGeom prst="rect">
                <a:avLst/>
              </a:prstGeom>
              <a:solidFill>
                <a:schemeClr val="bg1"/>
              </a:solidFill>
              <a:ln w="9525">
                <a:noFill/>
                <a:miter lim="800000"/>
                <a:headEnd/>
                <a:tailEnd/>
              </a:ln>
            </p:spPr>
            <p:txBody>
              <a:bodyPr wrap="none">
                <a:spAutoFit/>
              </a:bodyPr>
              <a:lstStyle/>
              <a:p>
                <a:pPr>
                  <a:defRPr/>
                </a:pPr>
                <a:r>
                  <a:rPr lang="en-GB" sz="2400">
                    <a:solidFill>
                      <a:srgbClr val="000066"/>
                    </a:solidFill>
                    <a:latin typeface="Comic Sans MS" panose="030F0702030302020204" pitchFamily="66" charset="0"/>
                  </a:rPr>
                  <a:t>0.0007</a:t>
                </a:r>
                <a:r>
                  <a:rPr lang="en-GB" sz="2400">
                    <a:solidFill>
                      <a:srgbClr val="FF6600"/>
                    </a:solidFill>
                    <a:latin typeface="Comic Sans MS" panose="030F0702030302020204" pitchFamily="66" charset="0"/>
                  </a:rPr>
                  <a:t>5</a:t>
                </a:r>
                <a:r>
                  <a:rPr lang="en-GB" sz="2400">
                    <a:latin typeface="Comic Sans MS" panose="030F0702030302020204" pitchFamily="66" charset="0"/>
                  </a:rPr>
                  <a:t>06</a:t>
                </a:r>
              </a:p>
            </p:txBody>
          </p:sp>
          <p:sp>
            <p:nvSpPr>
              <p:cNvPr id="9267" name="Text Box 27"/>
              <p:cNvSpPr txBox="1">
                <a:spLocks noChangeArrowheads="1"/>
              </p:cNvSpPr>
              <p:nvPr/>
            </p:nvSpPr>
            <p:spPr bwMode="auto">
              <a:xfrm>
                <a:off x="1556" y="3764"/>
                <a:ext cx="3531" cy="291"/>
              </a:xfrm>
              <a:prstGeom prst="rect">
                <a:avLst/>
              </a:prstGeom>
              <a:solidFill>
                <a:schemeClr val="bg1"/>
              </a:solidFill>
              <a:ln w="9525">
                <a:noFill/>
                <a:miter lim="800000"/>
                <a:headEnd/>
                <a:tailEnd/>
              </a:ln>
            </p:spPr>
            <p:txBody>
              <a:bodyPr wrap="none">
                <a:spAutoFit/>
              </a:bodyPr>
              <a:lstStyle/>
              <a:p>
                <a:pPr>
                  <a:defRPr/>
                </a:pPr>
                <a:r>
                  <a:rPr lang="en-GB" sz="2400" b="1">
                    <a:solidFill>
                      <a:srgbClr val="FF6600"/>
                    </a:solidFill>
                    <a:latin typeface="Comic Sans MS" panose="030F0702030302020204" pitchFamily="66" charset="0"/>
                  </a:rPr>
                  <a:t>This is the second significant figure</a:t>
                </a:r>
              </a:p>
            </p:txBody>
          </p:sp>
        </p:grpSp>
        <p:grpSp>
          <p:nvGrpSpPr>
            <p:cNvPr id="13351" name="Group 28"/>
            <p:cNvGrpSpPr>
              <a:grpSpLocks/>
            </p:cNvGrpSpPr>
            <p:nvPr/>
          </p:nvGrpSpPr>
          <p:grpSpPr bwMode="auto">
            <a:xfrm>
              <a:off x="864" y="2256"/>
              <a:ext cx="3695" cy="780"/>
              <a:chOff x="864" y="2256"/>
              <a:chExt cx="3695" cy="780"/>
            </a:xfrm>
          </p:grpSpPr>
          <p:grpSp>
            <p:nvGrpSpPr>
              <p:cNvPr id="13352" name="Group 29"/>
              <p:cNvGrpSpPr>
                <a:grpSpLocks/>
              </p:cNvGrpSpPr>
              <p:nvPr/>
            </p:nvGrpSpPr>
            <p:grpSpPr bwMode="auto">
              <a:xfrm>
                <a:off x="864" y="2256"/>
                <a:ext cx="3695" cy="780"/>
                <a:chOff x="864" y="2256"/>
                <a:chExt cx="3695" cy="780"/>
              </a:xfrm>
            </p:grpSpPr>
            <p:sp>
              <p:nvSpPr>
                <p:cNvPr id="9260" name="Line 30"/>
                <p:cNvSpPr>
                  <a:spLocks noChangeShapeType="1"/>
                </p:cNvSpPr>
                <p:nvPr/>
              </p:nvSpPr>
              <p:spPr bwMode="auto">
                <a:xfrm flipV="1">
                  <a:off x="2324" y="2530"/>
                  <a:ext cx="192" cy="192"/>
                </a:xfrm>
                <a:prstGeom prst="line">
                  <a:avLst/>
                </a:prstGeom>
                <a:noFill/>
                <a:ln w="28575">
                  <a:solidFill>
                    <a:srgbClr val="FF6600"/>
                  </a:solidFill>
                  <a:round/>
                  <a:headEnd/>
                  <a:tailEnd type="triangle" w="med" len="med"/>
                </a:ln>
              </p:spPr>
              <p:txBody>
                <a:bodyPr/>
                <a:lstStyle/>
                <a:p>
                  <a:pPr>
                    <a:defRPr/>
                  </a:pPr>
                  <a:endParaRPr lang="en-GB" sz="2400">
                    <a:latin typeface="Comic Sans MS" panose="030F0702030302020204" pitchFamily="66" charset="0"/>
                  </a:endParaRPr>
                </a:p>
              </p:txBody>
            </p:sp>
            <p:sp>
              <p:nvSpPr>
                <p:cNvPr id="9261" name="Text Box 31"/>
                <p:cNvSpPr txBox="1">
                  <a:spLocks noChangeArrowheads="1"/>
                </p:cNvSpPr>
                <p:nvPr/>
              </p:nvSpPr>
              <p:spPr bwMode="auto">
                <a:xfrm>
                  <a:off x="2287" y="2256"/>
                  <a:ext cx="1027" cy="291"/>
                </a:xfrm>
                <a:prstGeom prst="rect">
                  <a:avLst/>
                </a:prstGeom>
                <a:solidFill>
                  <a:schemeClr val="bg1"/>
                </a:solidFill>
                <a:ln w="9525">
                  <a:noFill/>
                  <a:miter lim="800000"/>
                  <a:headEnd/>
                  <a:tailEnd/>
                </a:ln>
              </p:spPr>
              <p:txBody>
                <a:bodyPr wrap="none">
                  <a:spAutoFit/>
                </a:bodyPr>
                <a:lstStyle/>
                <a:p>
                  <a:pPr>
                    <a:defRPr/>
                  </a:pPr>
                  <a:r>
                    <a:rPr lang="en-GB" sz="2400">
                      <a:solidFill>
                        <a:srgbClr val="000066"/>
                      </a:solidFill>
                      <a:latin typeface="Comic Sans MS" panose="030F0702030302020204" pitchFamily="66" charset="0"/>
                    </a:rPr>
                    <a:t>4</a:t>
                  </a:r>
                  <a:r>
                    <a:rPr lang="en-GB" sz="2400">
                      <a:solidFill>
                        <a:srgbClr val="3399FF"/>
                      </a:solidFill>
                      <a:latin typeface="Comic Sans MS" panose="030F0702030302020204" pitchFamily="66" charset="0"/>
                    </a:rPr>
                    <a:t> </a:t>
                  </a:r>
                  <a:r>
                    <a:rPr lang="en-GB" sz="2400">
                      <a:solidFill>
                        <a:srgbClr val="FF6600"/>
                      </a:solidFill>
                      <a:latin typeface="Comic Sans MS" panose="030F0702030302020204" pitchFamily="66" charset="0"/>
                    </a:rPr>
                    <a:t>8</a:t>
                  </a:r>
                  <a:r>
                    <a:rPr lang="en-GB" sz="2400">
                      <a:latin typeface="Comic Sans MS" panose="030F0702030302020204" pitchFamily="66" charset="0"/>
                    </a:rPr>
                    <a:t>90 351</a:t>
                  </a:r>
                </a:p>
              </p:txBody>
            </p:sp>
            <p:sp>
              <p:nvSpPr>
                <p:cNvPr id="9262" name="Rectangle 32"/>
                <p:cNvSpPr>
                  <a:spLocks noChangeArrowheads="1"/>
                </p:cNvSpPr>
                <p:nvPr/>
              </p:nvSpPr>
              <p:spPr bwMode="auto">
                <a:xfrm>
                  <a:off x="864" y="2784"/>
                  <a:ext cx="240" cy="192"/>
                </a:xfrm>
                <a:prstGeom prst="rect">
                  <a:avLst/>
                </a:prstGeom>
                <a:solidFill>
                  <a:schemeClr val="bg1"/>
                </a:solidFill>
                <a:ln w="9525">
                  <a:noFill/>
                  <a:miter lim="800000"/>
                  <a:headEnd/>
                  <a:tailEnd/>
                </a:ln>
              </p:spPr>
              <p:txBody>
                <a:bodyPr wrap="none" anchor="ctr"/>
                <a:lstStyle/>
                <a:p>
                  <a:pPr>
                    <a:defRPr/>
                  </a:pPr>
                  <a:endParaRPr lang="en-US" sz="2400">
                    <a:latin typeface="Comic Sans MS" panose="030F0702030302020204" pitchFamily="66" charset="0"/>
                  </a:endParaRPr>
                </a:p>
              </p:txBody>
            </p:sp>
            <p:sp>
              <p:nvSpPr>
                <p:cNvPr id="9263" name="Text Box 33"/>
                <p:cNvSpPr txBox="1">
                  <a:spLocks noChangeArrowheads="1"/>
                </p:cNvSpPr>
                <p:nvPr/>
              </p:nvSpPr>
              <p:spPr bwMode="auto">
                <a:xfrm>
                  <a:off x="1028" y="2745"/>
                  <a:ext cx="3531" cy="291"/>
                </a:xfrm>
                <a:prstGeom prst="rect">
                  <a:avLst/>
                </a:prstGeom>
                <a:solidFill>
                  <a:schemeClr val="bg1"/>
                </a:solidFill>
                <a:ln w="9525">
                  <a:noFill/>
                  <a:miter lim="800000"/>
                  <a:headEnd/>
                  <a:tailEnd/>
                </a:ln>
              </p:spPr>
              <p:txBody>
                <a:bodyPr wrap="none">
                  <a:spAutoFit/>
                </a:bodyPr>
                <a:lstStyle/>
                <a:p>
                  <a:pPr>
                    <a:defRPr/>
                  </a:pPr>
                  <a:r>
                    <a:rPr lang="en-GB" sz="2400" b="1">
                      <a:solidFill>
                        <a:srgbClr val="FF6600"/>
                      </a:solidFill>
                      <a:latin typeface="Comic Sans MS" panose="030F0702030302020204" pitchFamily="66" charset="0"/>
                    </a:rPr>
                    <a:t>This is the second significant figure</a:t>
                  </a:r>
                </a:p>
              </p:txBody>
            </p:sp>
          </p:grpSp>
          <p:sp>
            <p:nvSpPr>
              <p:cNvPr id="9259" name="Rectangle 34"/>
              <p:cNvSpPr>
                <a:spLocks noChangeArrowheads="1"/>
              </p:cNvSpPr>
              <p:nvPr/>
            </p:nvSpPr>
            <p:spPr bwMode="auto">
              <a:xfrm>
                <a:off x="2064" y="2496"/>
                <a:ext cx="240" cy="240"/>
              </a:xfrm>
              <a:prstGeom prst="rect">
                <a:avLst/>
              </a:prstGeom>
              <a:solidFill>
                <a:schemeClr val="bg1"/>
              </a:solidFill>
              <a:ln w="9525">
                <a:noFill/>
                <a:miter lim="800000"/>
                <a:headEnd/>
                <a:tailEnd/>
              </a:ln>
            </p:spPr>
            <p:txBody>
              <a:bodyPr wrap="none" anchor="ctr"/>
              <a:lstStyle/>
              <a:p>
                <a:pPr>
                  <a:defRPr/>
                </a:pPr>
                <a:endParaRPr lang="en-US" sz="2400">
                  <a:latin typeface="Comic Sans MS" panose="030F0702030302020204" pitchFamily="66" charset="0"/>
                </a:endParaRPr>
              </a:p>
            </p:txBody>
          </p:sp>
        </p:grpSp>
      </p:grpSp>
      <p:grpSp>
        <p:nvGrpSpPr>
          <p:cNvPr id="10" name="Group 35"/>
          <p:cNvGrpSpPr>
            <a:grpSpLocks/>
          </p:cNvGrpSpPr>
          <p:nvPr/>
        </p:nvGrpSpPr>
        <p:grpSpPr bwMode="auto">
          <a:xfrm>
            <a:off x="1370013" y="3167063"/>
            <a:ext cx="6673850" cy="2855912"/>
            <a:chOff x="864" y="2256"/>
            <a:chExt cx="4204" cy="1799"/>
          </a:xfrm>
        </p:grpSpPr>
        <p:grpSp>
          <p:nvGrpSpPr>
            <p:cNvPr id="13337" name="Group 36"/>
            <p:cNvGrpSpPr>
              <a:grpSpLocks/>
            </p:cNvGrpSpPr>
            <p:nvPr/>
          </p:nvGrpSpPr>
          <p:grpSpPr bwMode="auto">
            <a:xfrm>
              <a:off x="864" y="2256"/>
              <a:ext cx="3676" cy="780"/>
              <a:chOff x="1536" y="1392"/>
              <a:chExt cx="3676" cy="780"/>
            </a:xfrm>
          </p:grpSpPr>
          <p:sp>
            <p:nvSpPr>
              <p:cNvPr id="9250" name="Rectangle 37"/>
              <p:cNvSpPr>
                <a:spLocks noChangeArrowheads="1"/>
              </p:cNvSpPr>
              <p:nvPr/>
            </p:nvSpPr>
            <p:spPr bwMode="auto">
              <a:xfrm>
                <a:off x="2736" y="1632"/>
                <a:ext cx="480" cy="240"/>
              </a:xfrm>
              <a:prstGeom prst="rect">
                <a:avLst/>
              </a:prstGeom>
              <a:solidFill>
                <a:schemeClr val="bg1"/>
              </a:solidFill>
              <a:ln w="9525">
                <a:noFill/>
                <a:miter lim="800000"/>
                <a:headEnd/>
                <a:tailEnd/>
              </a:ln>
            </p:spPr>
            <p:txBody>
              <a:bodyPr wrap="none" anchor="ctr"/>
              <a:lstStyle/>
              <a:p>
                <a:pPr>
                  <a:defRPr/>
                </a:pPr>
                <a:endParaRPr lang="en-US" sz="2400">
                  <a:latin typeface="Comic Sans MS" panose="030F0702030302020204" pitchFamily="66" charset="0"/>
                </a:endParaRPr>
              </a:p>
            </p:txBody>
          </p:sp>
          <p:sp>
            <p:nvSpPr>
              <p:cNvPr id="9251" name="Rectangle 38"/>
              <p:cNvSpPr>
                <a:spLocks noChangeArrowheads="1"/>
              </p:cNvSpPr>
              <p:nvPr/>
            </p:nvSpPr>
            <p:spPr bwMode="auto">
              <a:xfrm>
                <a:off x="1536" y="1920"/>
                <a:ext cx="432" cy="240"/>
              </a:xfrm>
              <a:prstGeom prst="rect">
                <a:avLst/>
              </a:prstGeom>
              <a:solidFill>
                <a:schemeClr val="bg1"/>
              </a:solidFill>
              <a:ln w="9525">
                <a:noFill/>
                <a:miter lim="800000"/>
                <a:headEnd/>
                <a:tailEnd/>
              </a:ln>
            </p:spPr>
            <p:txBody>
              <a:bodyPr wrap="none" anchor="ctr"/>
              <a:lstStyle/>
              <a:p>
                <a:pPr>
                  <a:defRPr/>
                </a:pPr>
                <a:endParaRPr lang="en-US" sz="2400">
                  <a:latin typeface="Comic Sans MS" panose="030F0702030302020204" pitchFamily="66" charset="0"/>
                </a:endParaRPr>
              </a:p>
            </p:txBody>
          </p:sp>
          <p:sp>
            <p:nvSpPr>
              <p:cNvPr id="9252" name="Line 39"/>
              <p:cNvSpPr>
                <a:spLocks noChangeShapeType="1"/>
              </p:cNvSpPr>
              <p:nvPr/>
            </p:nvSpPr>
            <p:spPr bwMode="auto">
              <a:xfrm flipV="1">
                <a:off x="3132" y="1666"/>
                <a:ext cx="192" cy="192"/>
              </a:xfrm>
              <a:prstGeom prst="line">
                <a:avLst/>
              </a:prstGeom>
              <a:noFill/>
              <a:ln w="28575">
                <a:solidFill>
                  <a:srgbClr val="FF6600"/>
                </a:solidFill>
                <a:round/>
                <a:headEnd/>
                <a:tailEnd type="triangle" w="med" len="med"/>
              </a:ln>
            </p:spPr>
            <p:txBody>
              <a:bodyPr/>
              <a:lstStyle/>
              <a:p>
                <a:pPr>
                  <a:defRPr/>
                </a:pPr>
                <a:endParaRPr lang="en-GB" sz="2400">
                  <a:latin typeface="Comic Sans MS" panose="030F0702030302020204" pitchFamily="66" charset="0"/>
                </a:endParaRPr>
              </a:p>
            </p:txBody>
          </p:sp>
          <p:sp>
            <p:nvSpPr>
              <p:cNvPr id="9253" name="Text Box 40"/>
              <p:cNvSpPr txBox="1">
                <a:spLocks noChangeArrowheads="1"/>
              </p:cNvSpPr>
              <p:nvPr/>
            </p:nvSpPr>
            <p:spPr bwMode="auto">
              <a:xfrm>
                <a:off x="2959" y="1392"/>
                <a:ext cx="1027" cy="291"/>
              </a:xfrm>
              <a:prstGeom prst="rect">
                <a:avLst/>
              </a:prstGeom>
              <a:solidFill>
                <a:schemeClr val="bg1"/>
              </a:solidFill>
              <a:ln w="9525">
                <a:noFill/>
                <a:miter lim="800000"/>
                <a:headEnd/>
                <a:tailEnd/>
              </a:ln>
            </p:spPr>
            <p:txBody>
              <a:bodyPr wrap="none">
                <a:spAutoFit/>
              </a:bodyPr>
              <a:lstStyle/>
              <a:p>
                <a:pPr>
                  <a:defRPr/>
                </a:pPr>
                <a:r>
                  <a:rPr lang="en-GB" sz="2400">
                    <a:solidFill>
                      <a:srgbClr val="000066"/>
                    </a:solidFill>
                    <a:latin typeface="Comic Sans MS" panose="030F0702030302020204" pitchFamily="66" charset="0"/>
                  </a:rPr>
                  <a:t>4</a:t>
                </a:r>
                <a:r>
                  <a:rPr lang="en-GB" sz="2400">
                    <a:solidFill>
                      <a:srgbClr val="3399FF"/>
                    </a:solidFill>
                    <a:latin typeface="Comic Sans MS" panose="030F0702030302020204" pitchFamily="66" charset="0"/>
                  </a:rPr>
                  <a:t> </a:t>
                </a:r>
                <a:r>
                  <a:rPr lang="en-GB" sz="2400">
                    <a:solidFill>
                      <a:srgbClr val="000066"/>
                    </a:solidFill>
                    <a:latin typeface="Comic Sans MS" panose="030F0702030302020204" pitchFamily="66" charset="0"/>
                  </a:rPr>
                  <a:t>8</a:t>
                </a:r>
                <a:r>
                  <a:rPr lang="en-GB" sz="2400">
                    <a:solidFill>
                      <a:srgbClr val="FF6600"/>
                    </a:solidFill>
                    <a:latin typeface="Comic Sans MS" panose="030F0702030302020204" pitchFamily="66" charset="0"/>
                  </a:rPr>
                  <a:t>9</a:t>
                </a:r>
                <a:r>
                  <a:rPr lang="en-GB" sz="2400">
                    <a:latin typeface="Comic Sans MS" panose="030F0702030302020204" pitchFamily="66" charset="0"/>
                  </a:rPr>
                  <a:t>0</a:t>
                </a:r>
                <a:r>
                  <a:rPr lang="en-GB" sz="2400">
                    <a:solidFill>
                      <a:srgbClr val="FF6600"/>
                    </a:solidFill>
                    <a:latin typeface="Comic Sans MS" panose="030F0702030302020204" pitchFamily="66" charset="0"/>
                  </a:rPr>
                  <a:t> </a:t>
                </a:r>
                <a:r>
                  <a:rPr lang="en-GB" sz="2400">
                    <a:latin typeface="Comic Sans MS" panose="030F0702030302020204" pitchFamily="66" charset="0"/>
                  </a:rPr>
                  <a:t>351</a:t>
                </a:r>
              </a:p>
            </p:txBody>
          </p:sp>
          <p:sp>
            <p:nvSpPr>
              <p:cNvPr id="9254" name="Text Box 41"/>
              <p:cNvSpPr txBox="1">
                <a:spLocks noChangeArrowheads="1"/>
              </p:cNvSpPr>
              <p:nvPr/>
            </p:nvSpPr>
            <p:spPr bwMode="auto">
              <a:xfrm>
                <a:off x="1836" y="1881"/>
                <a:ext cx="3376" cy="291"/>
              </a:xfrm>
              <a:prstGeom prst="rect">
                <a:avLst/>
              </a:prstGeom>
              <a:solidFill>
                <a:schemeClr val="bg1"/>
              </a:solidFill>
              <a:ln w="9525">
                <a:noFill/>
                <a:miter lim="800000"/>
                <a:headEnd/>
                <a:tailEnd/>
              </a:ln>
            </p:spPr>
            <p:txBody>
              <a:bodyPr wrap="none">
                <a:spAutoFit/>
              </a:bodyPr>
              <a:lstStyle/>
              <a:p>
                <a:pPr>
                  <a:defRPr/>
                </a:pPr>
                <a:r>
                  <a:rPr lang="en-GB" sz="2400" b="1">
                    <a:solidFill>
                      <a:srgbClr val="FF6600"/>
                    </a:solidFill>
                    <a:latin typeface="Comic Sans MS" panose="030F0702030302020204" pitchFamily="66" charset="0"/>
                  </a:rPr>
                  <a:t>This is the third significant figure</a:t>
                </a:r>
              </a:p>
            </p:txBody>
          </p:sp>
        </p:grpSp>
        <p:grpSp>
          <p:nvGrpSpPr>
            <p:cNvPr id="13338" name="Group 42"/>
            <p:cNvGrpSpPr>
              <a:grpSpLocks/>
            </p:cNvGrpSpPr>
            <p:nvPr/>
          </p:nvGrpSpPr>
          <p:grpSpPr bwMode="auto">
            <a:xfrm>
              <a:off x="1392" y="3275"/>
              <a:ext cx="3676" cy="780"/>
              <a:chOff x="3456" y="2016"/>
              <a:chExt cx="3676" cy="780"/>
            </a:xfrm>
          </p:grpSpPr>
          <p:sp>
            <p:nvSpPr>
              <p:cNvPr id="9245" name="Rectangle 43"/>
              <p:cNvSpPr>
                <a:spLocks noChangeArrowheads="1"/>
              </p:cNvSpPr>
              <p:nvPr/>
            </p:nvSpPr>
            <p:spPr bwMode="auto">
              <a:xfrm>
                <a:off x="4656" y="2256"/>
                <a:ext cx="480" cy="240"/>
              </a:xfrm>
              <a:prstGeom prst="rect">
                <a:avLst/>
              </a:prstGeom>
              <a:solidFill>
                <a:schemeClr val="bg1"/>
              </a:solidFill>
              <a:ln w="9525">
                <a:noFill/>
                <a:miter lim="800000"/>
                <a:headEnd/>
                <a:tailEnd/>
              </a:ln>
            </p:spPr>
            <p:txBody>
              <a:bodyPr wrap="none" anchor="ctr"/>
              <a:lstStyle/>
              <a:p>
                <a:pPr>
                  <a:defRPr/>
                </a:pPr>
                <a:endParaRPr lang="en-US" sz="2400">
                  <a:latin typeface="Comic Sans MS" panose="030F0702030302020204" pitchFamily="66" charset="0"/>
                </a:endParaRPr>
              </a:p>
            </p:txBody>
          </p:sp>
          <p:sp>
            <p:nvSpPr>
              <p:cNvPr id="9246" name="Rectangle 44"/>
              <p:cNvSpPr>
                <a:spLocks noChangeArrowheads="1"/>
              </p:cNvSpPr>
              <p:nvPr/>
            </p:nvSpPr>
            <p:spPr bwMode="auto">
              <a:xfrm>
                <a:off x="3456" y="2544"/>
                <a:ext cx="432" cy="240"/>
              </a:xfrm>
              <a:prstGeom prst="rect">
                <a:avLst/>
              </a:prstGeom>
              <a:solidFill>
                <a:schemeClr val="bg1"/>
              </a:solidFill>
              <a:ln w="9525">
                <a:noFill/>
                <a:miter lim="800000"/>
                <a:headEnd/>
                <a:tailEnd/>
              </a:ln>
            </p:spPr>
            <p:txBody>
              <a:bodyPr wrap="none" anchor="ctr"/>
              <a:lstStyle/>
              <a:p>
                <a:pPr>
                  <a:defRPr/>
                </a:pPr>
                <a:endParaRPr lang="en-US" sz="2400">
                  <a:latin typeface="Comic Sans MS" panose="030F0702030302020204" pitchFamily="66" charset="0"/>
                </a:endParaRPr>
              </a:p>
            </p:txBody>
          </p:sp>
          <p:sp>
            <p:nvSpPr>
              <p:cNvPr id="9247" name="Line 45"/>
              <p:cNvSpPr>
                <a:spLocks noChangeShapeType="1"/>
              </p:cNvSpPr>
              <p:nvPr/>
            </p:nvSpPr>
            <p:spPr bwMode="auto">
              <a:xfrm flipV="1">
                <a:off x="5052" y="2290"/>
                <a:ext cx="192" cy="192"/>
              </a:xfrm>
              <a:prstGeom prst="line">
                <a:avLst/>
              </a:prstGeom>
              <a:noFill/>
              <a:ln w="28575">
                <a:solidFill>
                  <a:srgbClr val="FF6600"/>
                </a:solidFill>
                <a:round/>
                <a:headEnd/>
                <a:tailEnd type="triangle" w="med" len="med"/>
              </a:ln>
            </p:spPr>
            <p:txBody>
              <a:bodyPr/>
              <a:lstStyle/>
              <a:p>
                <a:pPr>
                  <a:defRPr/>
                </a:pPr>
                <a:endParaRPr lang="en-GB" sz="2400">
                  <a:latin typeface="Comic Sans MS" panose="030F0702030302020204" pitchFamily="66" charset="0"/>
                </a:endParaRPr>
              </a:p>
            </p:txBody>
          </p:sp>
          <p:sp>
            <p:nvSpPr>
              <p:cNvPr id="9248" name="Text Box 46"/>
              <p:cNvSpPr txBox="1">
                <a:spLocks noChangeArrowheads="1"/>
              </p:cNvSpPr>
              <p:nvPr/>
            </p:nvSpPr>
            <p:spPr bwMode="auto">
              <a:xfrm>
                <a:off x="4447" y="2016"/>
                <a:ext cx="1110" cy="291"/>
              </a:xfrm>
              <a:prstGeom prst="rect">
                <a:avLst/>
              </a:prstGeom>
              <a:solidFill>
                <a:schemeClr val="bg1"/>
              </a:solidFill>
              <a:ln w="9525">
                <a:noFill/>
                <a:miter lim="800000"/>
                <a:headEnd/>
                <a:tailEnd/>
              </a:ln>
            </p:spPr>
            <p:txBody>
              <a:bodyPr wrap="none">
                <a:spAutoFit/>
              </a:bodyPr>
              <a:lstStyle/>
              <a:p>
                <a:pPr>
                  <a:defRPr/>
                </a:pPr>
                <a:r>
                  <a:rPr lang="en-GB" sz="2400">
                    <a:solidFill>
                      <a:srgbClr val="000066"/>
                    </a:solidFill>
                    <a:latin typeface="Comic Sans MS" panose="030F0702030302020204" pitchFamily="66" charset="0"/>
                  </a:rPr>
                  <a:t>0.00075</a:t>
                </a:r>
                <a:r>
                  <a:rPr lang="en-GB" sz="2400">
                    <a:solidFill>
                      <a:srgbClr val="FF6600"/>
                    </a:solidFill>
                    <a:latin typeface="Comic Sans MS" panose="030F0702030302020204" pitchFamily="66" charset="0"/>
                  </a:rPr>
                  <a:t>0</a:t>
                </a:r>
                <a:r>
                  <a:rPr lang="en-GB" sz="2400">
                    <a:latin typeface="Comic Sans MS" panose="030F0702030302020204" pitchFamily="66" charset="0"/>
                  </a:rPr>
                  <a:t>6</a:t>
                </a:r>
              </a:p>
            </p:txBody>
          </p:sp>
          <p:sp>
            <p:nvSpPr>
              <p:cNvPr id="9249" name="Text Box 47"/>
              <p:cNvSpPr txBox="1">
                <a:spLocks noChangeArrowheads="1"/>
              </p:cNvSpPr>
              <p:nvPr/>
            </p:nvSpPr>
            <p:spPr bwMode="auto">
              <a:xfrm>
                <a:off x="3756" y="2505"/>
                <a:ext cx="3376" cy="291"/>
              </a:xfrm>
              <a:prstGeom prst="rect">
                <a:avLst/>
              </a:prstGeom>
              <a:solidFill>
                <a:schemeClr val="bg1"/>
              </a:solidFill>
              <a:ln w="9525">
                <a:noFill/>
                <a:miter lim="800000"/>
                <a:headEnd/>
                <a:tailEnd/>
              </a:ln>
            </p:spPr>
            <p:txBody>
              <a:bodyPr wrap="none">
                <a:spAutoFit/>
              </a:bodyPr>
              <a:lstStyle/>
              <a:p>
                <a:pPr>
                  <a:defRPr/>
                </a:pPr>
                <a:r>
                  <a:rPr lang="en-GB" sz="2400" b="1">
                    <a:solidFill>
                      <a:srgbClr val="FF6600"/>
                    </a:solidFill>
                    <a:latin typeface="Comic Sans MS" panose="030F0702030302020204" pitchFamily="66" charset="0"/>
                  </a:rPr>
                  <a:t>This is the third significant figure</a:t>
                </a:r>
              </a:p>
            </p:txBody>
          </p:sp>
        </p:grpSp>
      </p:grpSp>
      <p:grpSp>
        <p:nvGrpSpPr>
          <p:cNvPr id="13" name="Group 48"/>
          <p:cNvGrpSpPr>
            <a:grpSpLocks/>
          </p:cNvGrpSpPr>
          <p:nvPr/>
        </p:nvGrpSpPr>
        <p:grpSpPr bwMode="auto">
          <a:xfrm>
            <a:off x="1600200" y="3167063"/>
            <a:ext cx="6808788" cy="2855912"/>
            <a:chOff x="1008" y="2256"/>
            <a:chExt cx="4289" cy="1799"/>
          </a:xfrm>
        </p:grpSpPr>
        <p:grpSp>
          <p:nvGrpSpPr>
            <p:cNvPr id="13323" name="Group 49"/>
            <p:cNvGrpSpPr>
              <a:grpSpLocks/>
            </p:cNvGrpSpPr>
            <p:nvPr/>
          </p:nvGrpSpPr>
          <p:grpSpPr bwMode="auto">
            <a:xfrm>
              <a:off x="1008" y="2256"/>
              <a:ext cx="4289" cy="1799"/>
              <a:chOff x="1008" y="2256"/>
              <a:chExt cx="4289" cy="1799"/>
            </a:xfrm>
          </p:grpSpPr>
          <p:grpSp>
            <p:nvGrpSpPr>
              <p:cNvPr id="13325" name="Group 50"/>
              <p:cNvGrpSpPr>
                <a:grpSpLocks/>
              </p:cNvGrpSpPr>
              <p:nvPr/>
            </p:nvGrpSpPr>
            <p:grpSpPr bwMode="auto">
              <a:xfrm>
                <a:off x="1008" y="2256"/>
                <a:ext cx="3761" cy="780"/>
                <a:chOff x="1008" y="1152"/>
                <a:chExt cx="3761" cy="780"/>
              </a:xfrm>
            </p:grpSpPr>
            <p:sp>
              <p:nvSpPr>
                <p:cNvPr id="9238" name="Rectangle 51"/>
                <p:cNvSpPr>
                  <a:spLocks noChangeArrowheads="1"/>
                </p:cNvSpPr>
                <p:nvPr/>
              </p:nvSpPr>
              <p:spPr bwMode="auto">
                <a:xfrm>
                  <a:off x="1008" y="1632"/>
                  <a:ext cx="528" cy="240"/>
                </a:xfrm>
                <a:prstGeom prst="rect">
                  <a:avLst/>
                </a:prstGeom>
                <a:solidFill>
                  <a:schemeClr val="bg1"/>
                </a:solidFill>
                <a:ln w="9525">
                  <a:noFill/>
                  <a:miter lim="800000"/>
                  <a:headEnd/>
                  <a:tailEnd/>
                </a:ln>
              </p:spPr>
              <p:txBody>
                <a:bodyPr wrap="none" anchor="ctr"/>
                <a:lstStyle/>
                <a:p>
                  <a:pPr>
                    <a:defRPr/>
                  </a:pPr>
                  <a:endParaRPr lang="en-US" sz="2400">
                    <a:latin typeface="Comic Sans MS" panose="030F0702030302020204" pitchFamily="66" charset="0"/>
                  </a:endParaRPr>
                </a:p>
              </p:txBody>
            </p:sp>
            <p:sp>
              <p:nvSpPr>
                <p:cNvPr id="9239" name="Rectangle 52"/>
                <p:cNvSpPr>
                  <a:spLocks noChangeArrowheads="1"/>
                </p:cNvSpPr>
                <p:nvPr/>
              </p:nvSpPr>
              <p:spPr bwMode="auto">
                <a:xfrm>
                  <a:off x="2064" y="1392"/>
                  <a:ext cx="624" cy="240"/>
                </a:xfrm>
                <a:prstGeom prst="rect">
                  <a:avLst/>
                </a:prstGeom>
                <a:solidFill>
                  <a:schemeClr val="bg1"/>
                </a:solidFill>
                <a:ln w="9525">
                  <a:noFill/>
                  <a:miter lim="800000"/>
                  <a:headEnd/>
                  <a:tailEnd/>
                </a:ln>
              </p:spPr>
              <p:txBody>
                <a:bodyPr wrap="none" anchor="ctr"/>
                <a:lstStyle/>
                <a:p>
                  <a:pPr>
                    <a:defRPr/>
                  </a:pPr>
                  <a:endParaRPr lang="en-US" sz="2400">
                    <a:latin typeface="Comic Sans MS" panose="030F0702030302020204" pitchFamily="66" charset="0"/>
                  </a:endParaRPr>
                </a:p>
              </p:txBody>
            </p:sp>
            <p:sp>
              <p:nvSpPr>
                <p:cNvPr id="9240" name="Line 53"/>
                <p:cNvSpPr>
                  <a:spLocks noChangeShapeType="1"/>
                </p:cNvSpPr>
                <p:nvPr/>
              </p:nvSpPr>
              <p:spPr bwMode="auto">
                <a:xfrm flipV="1">
                  <a:off x="2556" y="1426"/>
                  <a:ext cx="192" cy="192"/>
                </a:xfrm>
                <a:prstGeom prst="line">
                  <a:avLst/>
                </a:prstGeom>
                <a:noFill/>
                <a:ln w="28575">
                  <a:solidFill>
                    <a:srgbClr val="FF6600"/>
                  </a:solidFill>
                  <a:round/>
                  <a:headEnd/>
                  <a:tailEnd type="triangle" w="med" len="med"/>
                </a:ln>
              </p:spPr>
              <p:txBody>
                <a:bodyPr/>
                <a:lstStyle/>
                <a:p>
                  <a:pPr>
                    <a:defRPr/>
                  </a:pPr>
                  <a:endParaRPr lang="en-GB" sz="2400">
                    <a:latin typeface="Comic Sans MS" panose="030F0702030302020204" pitchFamily="66" charset="0"/>
                  </a:endParaRPr>
                </a:p>
              </p:txBody>
            </p:sp>
            <p:sp>
              <p:nvSpPr>
                <p:cNvPr id="9241" name="Text Box 54"/>
                <p:cNvSpPr txBox="1">
                  <a:spLocks noChangeArrowheads="1"/>
                </p:cNvSpPr>
                <p:nvPr/>
              </p:nvSpPr>
              <p:spPr bwMode="auto">
                <a:xfrm>
                  <a:off x="2287" y="1152"/>
                  <a:ext cx="1027" cy="291"/>
                </a:xfrm>
                <a:prstGeom prst="rect">
                  <a:avLst/>
                </a:prstGeom>
                <a:solidFill>
                  <a:schemeClr val="bg1"/>
                </a:solidFill>
                <a:ln w="9525">
                  <a:noFill/>
                  <a:miter lim="800000"/>
                  <a:headEnd/>
                  <a:tailEnd/>
                </a:ln>
              </p:spPr>
              <p:txBody>
                <a:bodyPr wrap="none">
                  <a:spAutoFit/>
                </a:bodyPr>
                <a:lstStyle/>
                <a:p>
                  <a:pPr>
                    <a:defRPr/>
                  </a:pPr>
                  <a:r>
                    <a:rPr lang="en-GB" sz="2400">
                      <a:solidFill>
                        <a:srgbClr val="000066"/>
                      </a:solidFill>
                      <a:latin typeface="Comic Sans MS" panose="030F0702030302020204" pitchFamily="66" charset="0"/>
                    </a:rPr>
                    <a:t>4</a:t>
                  </a:r>
                  <a:r>
                    <a:rPr lang="en-GB" sz="2400">
                      <a:solidFill>
                        <a:srgbClr val="3399FF"/>
                      </a:solidFill>
                      <a:latin typeface="Comic Sans MS" panose="030F0702030302020204" pitchFamily="66" charset="0"/>
                    </a:rPr>
                    <a:t> </a:t>
                  </a:r>
                  <a:r>
                    <a:rPr lang="en-GB" sz="2400">
                      <a:solidFill>
                        <a:srgbClr val="000066"/>
                      </a:solidFill>
                      <a:latin typeface="Comic Sans MS" panose="030F0702030302020204" pitchFamily="66" charset="0"/>
                    </a:rPr>
                    <a:t>89</a:t>
                  </a:r>
                  <a:r>
                    <a:rPr lang="en-GB" sz="2400">
                      <a:solidFill>
                        <a:srgbClr val="FF6600"/>
                      </a:solidFill>
                      <a:latin typeface="Comic Sans MS" panose="030F0702030302020204" pitchFamily="66" charset="0"/>
                    </a:rPr>
                    <a:t>0</a:t>
                  </a:r>
                  <a:r>
                    <a:rPr lang="en-GB" sz="2400">
                      <a:solidFill>
                        <a:srgbClr val="9900CC"/>
                      </a:solidFill>
                      <a:latin typeface="Comic Sans MS" panose="030F0702030302020204" pitchFamily="66" charset="0"/>
                    </a:rPr>
                    <a:t> </a:t>
                  </a:r>
                  <a:r>
                    <a:rPr lang="en-GB" sz="2400">
                      <a:latin typeface="Comic Sans MS" panose="030F0702030302020204" pitchFamily="66" charset="0"/>
                    </a:rPr>
                    <a:t>351</a:t>
                  </a:r>
                </a:p>
              </p:txBody>
            </p:sp>
            <p:sp>
              <p:nvSpPr>
                <p:cNvPr id="9242" name="Text Box 55"/>
                <p:cNvSpPr txBox="1">
                  <a:spLocks noChangeArrowheads="1"/>
                </p:cNvSpPr>
                <p:nvPr/>
              </p:nvSpPr>
              <p:spPr bwMode="auto">
                <a:xfrm>
                  <a:off x="1260" y="1641"/>
                  <a:ext cx="3509" cy="291"/>
                </a:xfrm>
                <a:prstGeom prst="rect">
                  <a:avLst/>
                </a:prstGeom>
                <a:solidFill>
                  <a:schemeClr val="bg1"/>
                </a:solidFill>
                <a:ln w="9525">
                  <a:noFill/>
                  <a:miter lim="800000"/>
                  <a:headEnd/>
                  <a:tailEnd/>
                </a:ln>
              </p:spPr>
              <p:txBody>
                <a:bodyPr wrap="none">
                  <a:spAutoFit/>
                </a:bodyPr>
                <a:lstStyle/>
                <a:p>
                  <a:pPr>
                    <a:defRPr/>
                  </a:pPr>
                  <a:r>
                    <a:rPr lang="en-GB" sz="2400" b="1">
                      <a:solidFill>
                        <a:srgbClr val="FF6600"/>
                      </a:solidFill>
                      <a:latin typeface="Comic Sans MS" panose="030F0702030302020204" pitchFamily="66" charset="0"/>
                    </a:rPr>
                    <a:t>This is the fourth significant figure</a:t>
                  </a:r>
                </a:p>
              </p:txBody>
            </p:sp>
          </p:grpSp>
          <p:grpSp>
            <p:nvGrpSpPr>
              <p:cNvPr id="13326" name="Group 56"/>
              <p:cNvGrpSpPr>
                <a:grpSpLocks/>
              </p:cNvGrpSpPr>
              <p:nvPr/>
            </p:nvGrpSpPr>
            <p:grpSpPr bwMode="auto">
              <a:xfrm>
                <a:off x="1536" y="3275"/>
                <a:ext cx="3761" cy="780"/>
                <a:chOff x="1104" y="1344"/>
                <a:chExt cx="3761" cy="780"/>
              </a:xfrm>
            </p:grpSpPr>
            <p:sp>
              <p:nvSpPr>
                <p:cNvPr id="9233" name="Rectangle 57"/>
                <p:cNvSpPr>
                  <a:spLocks noChangeArrowheads="1"/>
                </p:cNvSpPr>
                <p:nvPr/>
              </p:nvSpPr>
              <p:spPr bwMode="auto">
                <a:xfrm>
                  <a:off x="1104" y="1824"/>
                  <a:ext cx="528" cy="240"/>
                </a:xfrm>
                <a:prstGeom prst="rect">
                  <a:avLst/>
                </a:prstGeom>
                <a:solidFill>
                  <a:schemeClr val="bg1"/>
                </a:solidFill>
                <a:ln w="9525">
                  <a:noFill/>
                  <a:miter lim="800000"/>
                  <a:headEnd/>
                  <a:tailEnd/>
                </a:ln>
              </p:spPr>
              <p:txBody>
                <a:bodyPr wrap="none" anchor="ctr"/>
                <a:lstStyle/>
                <a:p>
                  <a:pPr>
                    <a:defRPr/>
                  </a:pPr>
                  <a:endParaRPr lang="en-US" sz="2400">
                    <a:latin typeface="Comic Sans MS" panose="030F0702030302020204" pitchFamily="66" charset="0"/>
                  </a:endParaRPr>
                </a:p>
              </p:txBody>
            </p:sp>
            <p:sp>
              <p:nvSpPr>
                <p:cNvPr id="9234" name="Rectangle 58"/>
                <p:cNvSpPr>
                  <a:spLocks noChangeArrowheads="1"/>
                </p:cNvSpPr>
                <p:nvPr/>
              </p:nvSpPr>
              <p:spPr bwMode="auto">
                <a:xfrm>
                  <a:off x="2160" y="1584"/>
                  <a:ext cx="624" cy="240"/>
                </a:xfrm>
                <a:prstGeom prst="rect">
                  <a:avLst/>
                </a:prstGeom>
                <a:solidFill>
                  <a:schemeClr val="bg1"/>
                </a:solidFill>
                <a:ln w="9525">
                  <a:noFill/>
                  <a:miter lim="800000"/>
                  <a:headEnd/>
                  <a:tailEnd/>
                </a:ln>
              </p:spPr>
              <p:txBody>
                <a:bodyPr wrap="none" anchor="ctr"/>
                <a:lstStyle/>
                <a:p>
                  <a:pPr>
                    <a:defRPr/>
                  </a:pPr>
                  <a:endParaRPr lang="en-US" sz="2400">
                    <a:latin typeface="Comic Sans MS" panose="030F0702030302020204" pitchFamily="66" charset="0"/>
                  </a:endParaRPr>
                </a:p>
              </p:txBody>
            </p:sp>
            <p:sp>
              <p:nvSpPr>
                <p:cNvPr id="9235" name="Line 59"/>
                <p:cNvSpPr>
                  <a:spLocks noChangeShapeType="1"/>
                </p:cNvSpPr>
                <p:nvPr/>
              </p:nvSpPr>
              <p:spPr bwMode="auto">
                <a:xfrm flipV="1">
                  <a:off x="2652" y="1618"/>
                  <a:ext cx="192" cy="192"/>
                </a:xfrm>
                <a:prstGeom prst="line">
                  <a:avLst/>
                </a:prstGeom>
                <a:noFill/>
                <a:ln w="28575">
                  <a:solidFill>
                    <a:srgbClr val="FF6600"/>
                  </a:solidFill>
                  <a:round/>
                  <a:headEnd/>
                  <a:tailEnd type="triangle" w="med" len="med"/>
                </a:ln>
              </p:spPr>
              <p:txBody>
                <a:bodyPr/>
                <a:lstStyle/>
                <a:p>
                  <a:pPr>
                    <a:defRPr/>
                  </a:pPr>
                  <a:endParaRPr lang="en-GB" sz="2400">
                    <a:latin typeface="Comic Sans MS" panose="030F0702030302020204" pitchFamily="66" charset="0"/>
                  </a:endParaRPr>
                </a:p>
              </p:txBody>
            </p:sp>
            <p:sp>
              <p:nvSpPr>
                <p:cNvPr id="9236" name="Text Box 60"/>
                <p:cNvSpPr txBox="1">
                  <a:spLocks noChangeArrowheads="1"/>
                </p:cNvSpPr>
                <p:nvPr/>
              </p:nvSpPr>
              <p:spPr bwMode="auto">
                <a:xfrm>
                  <a:off x="1951" y="1344"/>
                  <a:ext cx="1110" cy="291"/>
                </a:xfrm>
                <a:prstGeom prst="rect">
                  <a:avLst/>
                </a:prstGeom>
                <a:solidFill>
                  <a:schemeClr val="bg1"/>
                </a:solidFill>
                <a:ln w="9525">
                  <a:noFill/>
                  <a:miter lim="800000"/>
                  <a:headEnd/>
                  <a:tailEnd/>
                </a:ln>
              </p:spPr>
              <p:txBody>
                <a:bodyPr wrap="none">
                  <a:spAutoFit/>
                </a:bodyPr>
                <a:lstStyle/>
                <a:p>
                  <a:pPr>
                    <a:defRPr/>
                  </a:pPr>
                  <a:r>
                    <a:rPr lang="en-GB" sz="2400">
                      <a:solidFill>
                        <a:srgbClr val="000066"/>
                      </a:solidFill>
                      <a:latin typeface="Comic Sans MS" panose="030F0702030302020204" pitchFamily="66" charset="0"/>
                    </a:rPr>
                    <a:t>0.000750</a:t>
                  </a:r>
                  <a:r>
                    <a:rPr lang="en-GB" sz="2400">
                      <a:solidFill>
                        <a:srgbClr val="FF6600"/>
                      </a:solidFill>
                      <a:latin typeface="Comic Sans MS" panose="030F0702030302020204" pitchFamily="66" charset="0"/>
                    </a:rPr>
                    <a:t>6</a:t>
                  </a:r>
                </a:p>
              </p:txBody>
            </p:sp>
            <p:sp>
              <p:nvSpPr>
                <p:cNvPr id="9237" name="Text Box 61"/>
                <p:cNvSpPr txBox="1">
                  <a:spLocks noChangeArrowheads="1"/>
                </p:cNvSpPr>
                <p:nvPr/>
              </p:nvSpPr>
              <p:spPr bwMode="auto">
                <a:xfrm>
                  <a:off x="1356" y="1833"/>
                  <a:ext cx="3509" cy="291"/>
                </a:xfrm>
                <a:prstGeom prst="rect">
                  <a:avLst/>
                </a:prstGeom>
                <a:solidFill>
                  <a:schemeClr val="bg1"/>
                </a:solidFill>
                <a:ln w="9525">
                  <a:noFill/>
                  <a:miter lim="800000"/>
                  <a:headEnd/>
                  <a:tailEnd/>
                </a:ln>
              </p:spPr>
              <p:txBody>
                <a:bodyPr wrap="none">
                  <a:spAutoFit/>
                </a:bodyPr>
                <a:lstStyle/>
                <a:p>
                  <a:pPr>
                    <a:defRPr/>
                  </a:pPr>
                  <a:r>
                    <a:rPr lang="en-GB" sz="2400" b="1">
                      <a:solidFill>
                        <a:srgbClr val="FF6600"/>
                      </a:solidFill>
                      <a:latin typeface="Comic Sans MS" panose="030F0702030302020204" pitchFamily="66" charset="0"/>
                    </a:rPr>
                    <a:t>This is the fourth significant figure</a:t>
                  </a:r>
                </a:p>
              </p:txBody>
            </p:sp>
          </p:grpSp>
        </p:grpSp>
        <p:sp>
          <p:nvSpPr>
            <p:cNvPr id="9230" name="Rectangle 62"/>
            <p:cNvSpPr>
              <a:spLocks noChangeArrowheads="1"/>
            </p:cNvSpPr>
            <p:nvPr/>
          </p:nvSpPr>
          <p:spPr bwMode="auto">
            <a:xfrm>
              <a:off x="1392" y="3803"/>
              <a:ext cx="240" cy="192"/>
            </a:xfrm>
            <a:prstGeom prst="rect">
              <a:avLst/>
            </a:prstGeom>
            <a:solidFill>
              <a:schemeClr val="bg1"/>
            </a:solidFill>
            <a:ln w="9525">
              <a:noFill/>
              <a:miter lim="800000"/>
              <a:headEnd/>
              <a:tailEnd/>
            </a:ln>
          </p:spPr>
          <p:txBody>
            <a:bodyPr wrap="none" anchor="ctr"/>
            <a:lstStyle/>
            <a:p>
              <a:pPr>
                <a:defRPr/>
              </a:pPr>
              <a:endParaRPr lang="en-US" sz="2400">
                <a:latin typeface="Comic Sans MS" panose="030F0702030302020204" pitchFamily="66" charset="0"/>
              </a:endParaRPr>
            </a:p>
          </p:txBody>
        </p:sp>
      </p:grpSp>
      <p:sp>
        <p:nvSpPr>
          <p:cNvPr id="60" name="Rectangle 15"/>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 to significant figures</a:t>
            </a:r>
            <a:endParaRPr lang="en-GB" altLang="en-US" sz="2800" dirty="0">
              <a:latin typeface="Comic Sans MS" panose="030F0702030302020204" pitchFamily="66" charset="0"/>
            </a:endParaRPr>
          </a:p>
        </p:txBody>
      </p:sp>
      <p:sp>
        <p:nvSpPr>
          <p:cNvPr id="2" name="Rectangle 1">
            <a:hlinkClick r:id="rId3"/>
            <a:extLst>
              <a:ext uri="{FF2B5EF4-FFF2-40B4-BE49-F238E27FC236}">
                <a16:creationId xmlns:a16="http://schemas.microsoft.com/office/drawing/2014/main" id="{E455BB00-F59C-42BC-9E2E-DAF3162580E4}"/>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3"/>
            <a:extLst>
              <a:ext uri="{FF2B5EF4-FFF2-40B4-BE49-F238E27FC236}">
                <a16:creationId xmlns:a16="http://schemas.microsoft.com/office/drawing/2014/main" id="{852354C5-0A60-4F26-A7CF-1466D5CBAF9F}"/>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50" name="Text Box 10"/>
          <p:cNvSpPr txBox="1">
            <a:spLocks noChangeArrowheads="1"/>
          </p:cNvSpPr>
          <p:nvPr/>
        </p:nvSpPr>
        <p:spPr bwMode="auto">
          <a:xfrm>
            <a:off x="411781" y="949808"/>
            <a:ext cx="8314409" cy="461665"/>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Rounding numbers correct to </a:t>
            </a:r>
            <a:r>
              <a:rPr lang="en-GB" sz="2400" b="1" i="1" dirty="0">
                <a:solidFill>
                  <a:srgbClr val="FF6600"/>
                </a:solidFill>
                <a:latin typeface="Times New Roman" panose="02020603050405020304" pitchFamily="18" charset="0"/>
                <a:cs typeface="Times New Roman" panose="02020603050405020304" pitchFamily="18" charset="0"/>
              </a:rPr>
              <a:t>n</a:t>
            </a:r>
            <a:r>
              <a:rPr lang="en-GB" sz="2400" dirty="0">
                <a:latin typeface="Comic Sans MS" panose="030F0702030302020204" pitchFamily="66" charset="0"/>
              </a:rPr>
              <a:t> significant figures (sf).</a:t>
            </a:r>
          </a:p>
        </p:txBody>
      </p:sp>
      <p:sp>
        <p:nvSpPr>
          <p:cNvPr id="138251" name="Text Box 11"/>
          <p:cNvSpPr txBox="1">
            <a:spLocks noChangeArrowheads="1"/>
          </p:cNvSpPr>
          <p:nvPr/>
        </p:nvSpPr>
        <p:spPr bwMode="auto">
          <a:xfrm>
            <a:off x="411781" y="1877745"/>
            <a:ext cx="8170393" cy="830997"/>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The following rules apply when rounding numbers correct to </a:t>
            </a:r>
            <a:r>
              <a:rPr lang="en-GB" sz="2400" b="1" i="1" dirty="0">
                <a:solidFill>
                  <a:srgbClr val="FF6600"/>
                </a:solidFill>
                <a:latin typeface="Times New Roman" panose="02020603050405020304" pitchFamily="18" charset="0"/>
                <a:cs typeface="Times New Roman" panose="02020603050405020304" pitchFamily="18" charset="0"/>
              </a:rPr>
              <a:t>n</a:t>
            </a:r>
            <a:r>
              <a:rPr lang="en-GB" sz="2400" dirty="0">
                <a:latin typeface="Comic Sans MS" panose="030F0702030302020204" pitchFamily="66" charset="0"/>
              </a:rPr>
              <a:t> significant figures (sf).</a:t>
            </a:r>
          </a:p>
        </p:txBody>
      </p:sp>
      <p:sp>
        <p:nvSpPr>
          <p:cNvPr id="138252" name="Text Box 12"/>
          <p:cNvSpPr txBox="1">
            <a:spLocks noChangeArrowheads="1"/>
          </p:cNvSpPr>
          <p:nvPr/>
        </p:nvSpPr>
        <p:spPr bwMode="auto">
          <a:xfrm>
            <a:off x="438675" y="3015001"/>
            <a:ext cx="8147818" cy="830997"/>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If the (n + 1)</a:t>
            </a:r>
            <a:r>
              <a:rPr lang="en-GB" sz="2400" dirty="0" err="1">
                <a:latin typeface="Comic Sans MS" panose="030F0702030302020204" pitchFamily="66" charset="0"/>
              </a:rPr>
              <a:t>th</a:t>
            </a:r>
            <a:r>
              <a:rPr lang="en-GB" sz="2400" dirty="0">
                <a:latin typeface="Comic Sans MS" panose="030F0702030302020204" pitchFamily="66" charset="0"/>
              </a:rPr>
              <a:t> figure is less than 5 then keep the nth figure unchanged,</a:t>
            </a:r>
          </a:p>
        </p:txBody>
      </p:sp>
      <p:sp>
        <p:nvSpPr>
          <p:cNvPr id="138253" name="Text Box 13"/>
          <p:cNvSpPr txBox="1">
            <a:spLocks noChangeArrowheads="1"/>
          </p:cNvSpPr>
          <p:nvPr/>
        </p:nvSpPr>
        <p:spPr bwMode="auto">
          <a:xfrm>
            <a:off x="411781" y="4778541"/>
            <a:ext cx="8502972" cy="1569660"/>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In both cases all the figures to the right of figure n should be deleted if they are to the right of the decimal point and should be replaced by zeros if they are to the left of the decimal point.</a:t>
            </a:r>
          </a:p>
        </p:txBody>
      </p:sp>
      <p:sp>
        <p:nvSpPr>
          <p:cNvPr id="13" name="Rectangle 15"/>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 to significant figures</a:t>
            </a:r>
            <a:endParaRPr lang="en-GB" altLang="en-US" sz="2800" dirty="0">
              <a:latin typeface="Comic Sans MS" panose="030F0702030302020204" pitchFamily="66" charset="0"/>
            </a:endParaRPr>
          </a:p>
        </p:txBody>
      </p:sp>
      <p:sp>
        <p:nvSpPr>
          <p:cNvPr id="7" name="Text Box 12"/>
          <p:cNvSpPr txBox="1">
            <a:spLocks noChangeArrowheads="1"/>
          </p:cNvSpPr>
          <p:nvPr/>
        </p:nvSpPr>
        <p:spPr bwMode="auto">
          <a:xfrm>
            <a:off x="411781" y="3896771"/>
            <a:ext cx="8147818" cy="830997"/>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If the (n + 1)</a:t>
            </a:r>
            <a:r>
              <a:rPr lang="en-GB" sz="2400" dirty="0" err="1">
                <a:latin typeface="Comic Sans MS" panose="030F0702030302020204" pitchFamily="66" charset="0"/>
              </a:rPr>
              <a:t>th</a:t>
            </a:r>
            <a:r>
              <a:rPr lang="en-GB" sz="2400" dirty="0">
                <a:latin typeface="Comic Sans MS" panose="030F0702030302020204" pitchFamily="66" charset="0"/>
              </a:rPr>
              <a:t> figure is 5 or more then add 1 to the nth figure,</a:t>
            </a:r>
          </a:p>
        </p:txBody>
      </p:sp>
      <p:sp>
        <p:nvSpPr>
          <p:cNvPr id="2" name="Rectangle 1">
            <a:hlinkClick r:id="rId3"/>
            <a:extLst>
              <a:ext uri="{FF2B5EF4-FFF2-40B4-BE49-F238E27FC236}">
                <a16:creationId xmlns:a16="http://schemas.microsoft.com/office/drawing/2014/main" id="{D80DE4AE-E72F-492D-823C-DF6647CD5327}"/>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3"/>
            <a:extLst>
              <a:ext uri="{FF2B5EF4-FFF2-40B4-BE49-F238E27FC236}">
                <a16:creationId xmlns:a16="http://schemas.microsoft.com/office/drawing/2014/main" id="{F7E1262D-C7EE-4C28-A433-2253120270BF}"/>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05772335"/>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825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82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82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51" grpId="0" autoUpdateAnimBg="0"/>
      <p:bldP spid="138252" grpId="0" autoUpdateAnimBg="0"/>
      <p:bldP spid="138253" grpId="0" autoUpdateAnimBg="0"/>
      <p:bldP spid="7"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Rectangle 3"/>
          <p:cNvSpPr>
            <a:spLocks noChangeArrowheads="1"/>
          </p:cNvSpPr>
          <p:nvPr/>
        </p:nvSpPr>
        <p:spPr bwMode="auto">
          <a:xfrm>
            <a:off x="914400" y="2978225"/>
            <a:ext cx="7078663" cy="2307833"/>
          </a:xfrm>
          <a:prstGeom prst="rect">
            <a:avLst/>
          </a:prstGeom>
          <a:noFill/>
          <a:ln w="57150" cmpd="thickThin">
            <a:solidFill>
              <a:schemeClr val="accent2"/>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dirty="0">
                <a:latin typeface="Comic Sans MS" panose="030F0702030302020204" pitchFamily="66" charset="0"/>
              </a:rPr>
              <a:t>If you read in the Saturday sports section of the paper that the attendance at a football match was exactly 43,786 and a friend </a:t>
            </a:r>
            <a:r>
              <a:rPr lang="en-GB" altLang="en-US" dirty="0">
                <a:latin typeface="Comic Sans MS" panose="030F0702030302020204" pitchFamily="66" charset="0"/>
              </a:rPr>
              <a:t>at school on Monday asked </a:t>
            </a:r>
            <a:r>
              <a:rPr lang="en-GB" altLang="en-US" sz="2400" dirty="0">
                <a:latin typeface="Comic Sans MS" panose="030F0702030302020204" pitchFamily="66" charset="0"/>
              </a:rPr>
              <a:t>you about the attendance, you would probably say about </a:t>
            </a:r>
            <a:r>
              <a:rPr lang="en-GB" altLang="en-US" sz="2400" dirty="0">
                <a:solidFill>
                  <a:srgbClr val="0000FF"/>
                </a:solidFill>
                <a:latin typeface="Comic Sans MS" panose="030F0702030302020204" pitchFamily="66" charset="0"/>
              </a:rPr>
              <a:t>44,000.</a:t>
            </a:r>
            <a:r>
              <a:rPr lang="en-GB" altLang="en-US" sz="2400" dirty="0">
                <a:latin typeface="Comic Sans MS" panose="030F0702030302020204" pitchFamily="66" charset="0"/>
              </a:rPr>
              <a:t> In this case you are giving an approximate answer to 2 </a:t>
            </a:r>
            <a:r>
              <a:rPr lang="en-GB" altLang="en-US" sz="2400" dirty="0" err="1">
                <a:latin typeface="Comic Sans MS" panose="030F0702030302020204" pitchFamily="66" charset="0"/>
              </a:rPr>
              <a:t>S.f.</a:t>
            </a:r>
            <a:r>
              <a:rPr lang="en-GB" altLang="en-US" sz="2400" dirty="0">
                <a:latin typeface="Comic Sans MS" panose="030F0702030302020204" pitchFamily="66" charset="0"/>
              </a:rPr>
              <a:t>   </a:t>
            </a:r>
          </a:p>
        </p:txBody>
      </p:sp>
      <p:sp>
        <p:nvSpPr>
          <p:cNvPr id="14341" name="Text Box 7"/>
          <p:cNvSpPr txBox="1">
            <a:spLocks noChangeArrowheads="1"/>
          </p:cNvSpPr>
          <p:nvPr/>
        </p:nvSpPr>
        <p:spPr bwMode="auto">
          <a:xfrm>
            <a:off x="453231" y="1231855"/>
            <a:ext cx="8001000" cy="1200150"/>
          </a:xfrm>
          <a:prstGeom prst="rect">
            <a:avLst/>
          </a:prstGeom>
          <a:noFill/>
          <a:ln w="57150" cmpd="thickThin">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dirty="0">
                <a:latin typeface="Comic Sans MS" panose="030F0702030302020204" pitchFamily="66" charset="0"/>
              </a:rPr>
              <a:t>It is often necessary/convenient/sensible to give </a:t>
            </a:r>
            <a:r>
              <a:rPr lang="en-GB" altLang="en-US" sz="2400" dirty="0">
                <a:solidFill>
                  <a:srgbClr val="FF0000"/>
                </a:solidFill>
                <a:latin typeface="Comic Sans MS" panose="030F0702030302020204" pitchFamily="66" charset="0"/>
              </a:rPr>
              <a:t>approximations  </a:t>
            </a:r>
            <a:r>
              <a:rPr lang="en-GB" altLang="en-US" sz="2400" dirty="0">
                <a:latin typeface="Comic Sans MS" panose="030F0702030302020204" pitchFamily="66" charset="0"/>
              </a:rPr>
              <a:t>to real life situations or as answers to certain calculations.   </a:t>
            </a:r>
          </a:p>
        </p:txBody>
      </p:sp>
      <p:sp>
        <p:nvSpPr>
          <p:cNvPr id="8" name="Rectangle 15"/>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 to significant figures</a:t>
            </a:r>
            <a:endParaRPr lang="en-GB" altLang="en-US" sz="2800" dirty="0">
              <a:latin typeface="Comic Sans MS" panose="030F0702030302020204" pitchFamily="66" charset="0"/>
            </a:endParaRPr>
          </a:p>
        </p:txBody>
      </p:sp>
      <p:sp>
        <p:nvSpPr>
          <p:cNvPr id="4" name="Rectangle 3">
            <a:hlinkClick r:id="rId2"/>
            <a:extLst>
              <a:ext uri="{FF2B5EF4-FFF2-40B4-BE49-F238E27FC236}">
                <a16:creationId xmlns:a16="http://schemas.microsoft.com/office/drawing/2014/main" id="{14A9A272-0A66-4CB9-9B6C-E1295E80B003}"/>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hlinkClick r:id="rId2"/>
            <a:extLst>
              <a:ext uri="{FF2B5EF4-FFF2-40B4-BE49-F238E27FC236}">
                <a16:creationId xmlns:a16="http://schemas.microsoft.com/office/drawing/2014/main" id="{FA807204-155E-4BB4-99D3-070D649C642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066800" y="3451249"/>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4 . 3 3 2 5 </a:t>
            </a:r>
          </a:p>
        </p:txBody>
      </p:sp>
      <p:grpSp>
        <p:nvGrpSpPr>
          <p:cNvPr id="2" name="Group 3"/>
          <p:cNvGrpSpPr>
            <a:grpSpLocks/>
          </p:cNvGrpSpPr>
          <p:nvPr/>
        </p:nvGrpSpPr>
        <p:grpSpPr bwMode="auto">
          <a:xfrm>
            <a:off x="533400" y="708049"/>
            <a:ext cx="7772400" cy="2514600"/>
            <a:chOff x="336" y="240"/>
            <a:chExt cx="4896" cy="1584"/>
          </a:xfrm>
        </p:grpSpPr>
        <p:sp>
          <p:nvSpPr>
            <p:cNvPr id="15395" name="Text Box 4"/>
            <p:cNvSpPr txBox="1">
              <a:spLocks noChangeArrowheads="1"/>
            </p:cNvSpPr>
            <p:nvPr/>
          </p:nvSpPr>
          <p:spPr bwMode="auto">
            <a:xfrm>
              <a:off x="1152" y="240"/>
              <a:ext cx="3216" cy="294"/>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a:latin typeface="Comic Sans MS" panose="030F0702030302020204" pitchFamily="66" charset="0"/>
                </a:rPr>
                <a:t>Significant Figures (Rounding)</a:t>
              </a:r>
            </a:p>
          </p:txBody>
        </p:sp>
        <p:sp>
          <p:nvSpPr>
            <p:cNvPr id="15396" name="Text Box 5"/>
            <p:cNvSpPr txBox="1">
              <a:spLocks noChangeArrowheads="1"/>
            </p:cNvSpPr>
            <p:nvPr/>
          </p:nvSpPr>
          <p:spPr bwMode="auto">
            <a:xfrm>
              <a:off x="336" y="672"/>
              <a:ext cx="4896" cy="697"/>
            </a:xfrm>
            <a:prstGeom prst="rect">
              <a:avLst/>
            </a:prstGeom>
            <a:solidFill>
              <a:srgbClr val="FFCCFF"/>
            </a:solidFill>
            <a:ln w="9525">
              <a:solidFill>
                <a:srgbClr val="FF0000"/>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200">
                  <a:latin typeface="Comic Sans MS" panose="030F0702030302020204" pitchFamily="66" charset="0"/>
                </a:rPr>
                <a:t>Numbers can be rounded to 1,2, 3 or more significant figures. We count the number of figures from the </a:t>
              </a:r>
              <a:r>
                <a:rPr lang="en-GB" altLang="en-US" sz="2200">
                  <a:solidFill>
                    <a:srgbClr val="FF0000"/>
                  </a:solidFill>
                  <a:latin typeface="Comic Sans MS" panose="030F0702030302020204" pitchFamily="66" charset="0"/>
                </a:rPr>
                <a:t>first</a:t>
              </a:r>
              <a:r>
                <a:rPr lang="en-GB" altLang="en-US" sz="2200">
                  <a:latin typeface="Comic Sans MS" panose="030F0702030302020204" pitchFamily="66" charset="0"/>
                </a:rPr>
                <a:t> </a:t>
              </a:r>
              <a:r>
                <a:rPr lang="en-GB" altLang="en-US" sz="2200">
                  <a:solidFill>
                    <a:srgbClr val="FF0000"/>
                  </a:solidFill>
                  <a:latin typeface="Comic Sans MS" panose="030F0702030302020204" pitchFamily="66" charset="0"/>
                </a:rPr>
                <a:t>non-zero</a:t>
              </a:r>
              <a:r>
                <a:rPr lang="en-GB" altLang="en-US" sz="2200">
                  <a:latin typeface="Comic Sans MS" panose="030F0702030302020204" pitchFamily="66" charset="0"/>
                </a:rPr>
                <a:t> digit.</a:t>
              </a:r>
            </a:p>
          </p:txBody>
        </p:sp>
        <p:sp>
          <p:nvSpPr>
            <p:cNvPr id="15397" name="Text Box 6"/>
            <p:cNvSpPr txBox="1">
              <a:spLocks noChangeArrowheads="1"/>
            </p:cNvSpPr>
            <p:nvPr/>
          </p:nvSpPr>
          <p:spPr bwMode="auto">
            <a:xfrm>
              <a:off x="384" y="1536"/>
              <a:ext cx="16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to </a:t>
              </a:r>
              <a:r>
                <a:rPr lang="en-GB" altLang="en-US" sz="2400" u="sng">
                  <a:solidFill>
                    <a:srgbClr val="FF0000"/>
                  </a:solidFill>
                  <a:latin typeface="Comic Sans MS" panose="030F0702030302020204" pitchFamily="66" charset="0"/>
                </a:rPr>
                <a:t>1 s.f</a:t>
              </a:r>
            </a:p>
          </p:txBody>
        </p:sp>
      </p:grpSp>
      <p:sp>
        <p:nvSpPr>
          <p:cNvPr id="4103" name="Line 7"/>
          <p:cNvSpPr>
            <a:spLocks noChangeShapeType="1"/>
          </p:cNvSpPr>
          <p:nvPr/>
        </p:nvSpPr>
        <p:spPr bwMode="auto">
          <a:xfrm>
            <a:off x="1600200" y="3375049"/>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 name="Group 8"/>
          <p:cNvGrpSpPr>
            <a:grpSpLocks/>
          </p:cNvGrpSpPr>
          <p:nvPr/>
        </p:nvGrpSpPr>
        <p:grpSpPr bwMode="auto">
          <a:xfrm>
            <a:off x="808038" y="3960837"/>
            <a:ext cx="2209800" cy="1092200"/>
            <a:chOff x="480" y="2064"/>
            <a:chExt cx="1392" cy="688"/>
          </a:xfrm>
        </p:grpSpPr>
        <p:sp>
          <p:nvSpPr>
            <p:cNvPr id="15393" name="Text Box 9"/>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5394" name="Line 10"/>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4" name="Group 11"/>
          <p:cNvGrpSpPr>
            <a:grpSpLocks/>
          </p:cNvGrpSpPr>
          <p:nvPr/>
        </p:nvGrpSpPr>
        <p:grpSpPr bwMode="auto">
          <a:xfrm>
            <a:off x="1474788" y="5184799"/>
            <a:ext cx="762000" cy="1052513"/>
            <a:chOff x="816" y="2832"/>
            <a:chExt cx="480" cy="663"/>
          </a:xfrm>
        </p:grpSpPr>
        <p:sp>
          <p:nvSpPr>
            <p:cNvPr id="15391" name="Line 12"/>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5392" name="Text Box 13"/>
            <p:cNvSpPr txBox="1">
              <a:spLocks noChangeArrowheads="1"/>
            </p:cNvSpPr>
            <p:nvPr/>
          </p:nvSpPr>
          <p:spPr bwMode="auto">
            <a:xfrm>
              <a:off x="816" y="3168"/>
              <a:ext cx="48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4</a:t>
              </a:r>
            </a:p>
          </p:txBody>
        </p:sp>
      </p:grpSp>
      <p:sp>
        <p:nvSpPr>
          <p:cNvPr id="4110" name="Text Box 14"/>
          <p:cNvSpPr txBox="1">
            <a:spLocks noChangeArrowheads="1"/>
          </p:cNvSpPr>
          <p:nvPr/>
        </p:nvSpPr>
        <p:spPr bwMode="auto">
          <a:xfrm>
            <a:off x="3316288" y="3500462"/>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   5. 7 4 2 5</a:t>
            </a:r>
          </a:p>
        </p:txBody>
      </p:sp>
      <p:grpSp>
        <p:nvGrpSpPr>
          <p:cNvPr id="5" name="Group 15"/>
          <p:cNvGrpSpPr>
            <a:grpSpLocks/>
          </p:cNvGrpSpPr>
          <p:nvPr/>
        </p:nvGrpSpPr>
        <p:grpSpPr bwMode="auto">
          <a:xfrm>
            <a:off x="3316288" y="3957662"/>
            <a:ext cx="2209800" cy="1092200"/>
            <a:chOff x="480" y="2064"/>
            <a:chExt cx="1392" cy="688"/>
          </a:xfrm>
        </p:grpSpPr>
        <p:sp>
          <p:nvSpPr>
            <p:cNvPr id="15389" name="Text Box 16"/>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5390" name="Line 17"/>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4114" name="Line 18"/>
          <p:cNvSpPr>
            <a:spLocks noChangeShapeType="1"/>
          </p:cNvSpPr>
          <p:nvPr/>
        </p:nvSpPr>
        <p:spPr bwMode="auto">
          <a:xfrm>
            <a:off x="4078288" y="3424262"/>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6" name="Group 19"/>
          <p:cNvGrpSpPr>
            <a:grpSpLocks/>
          </p:cNvGrpSpPr>
          <p:nvPr/>
        </p:nvGrpSpPr>
        <p:grpSpPr bwMode="auto">
          <a:xfrm>
            <a:off x="3925888" y="5176862"/>
            <a:ext cx="762000" cy="1052512"/>
            <a:chOff x="816" y="2832"/>
            <a:chExt cx="480" cy="663"/>
          </a:xfrm>
        </p:grpSpPr>
        <p:sp>
          <p:nvSpPr>
            <p:cNvPr id="15387" name="Line 20"/>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5388" name="Text Box 21"/>
            <p:cNvSpPr txBox="1">
              <a:spLocks noChangeArrowheads="1"/>
            </p:cNvSpPr>
            <p:nvPr/>
          </p:nvSpPr>
          <p:spPr bwMode="auto">
            <a:xfrm>
              <a:off x="816" y="3168"/>
              <a:ext cx="48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6</a:t>
              </a:r>
            </a:p>
          </p:txBody>
        </p:sp>
      </p:grpSp>
      <p:sp>
        <p:nvSpPr>
          <p:cNvPr id="4118" name="Text Box 22"/>
          <p:cNvSpPr txBox="1">
            <a:spLocks noChangeArrowheads="1"/>
          </p:cNvSpPr>
          <p:nvPr/>
        </p:nvSpPr>
        <p:spPr bwMode="auto">
          <a:xfrm>
            <a:off x="5791200" y="3451249"/>
            <a:ext cx="228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0. 0 4 2 5</a:t>
            </a:r>
          </a:p>
        </p:txBody>
      </p:sp>
      <p:grpSp>
        <p:nvGrpSpPr>
          <p:cNvPr id="7" name="Group 23"/>
          <p:cNvGrpSpPr>
            <a:grpSpLocks/>
          </p:cNvGrpSpPr>
          <p:nvPr/>
        </p:nvGrpSpPr>
        <p:grpSpPr bwMode="auto">
          <a:xfrm>
            <a:off x="6096000" y="3908449"/>
            <a:ext cx="2209800" cy="1092200"/>
            <a:chOff x="480" y="2064"/>
            <a:chExt cx="1392" cy="688"/>
          </a:xfrm>
        </p:grpSpPr>
        <p:sp>
          <p:nvSpPr>
            <p:cNvPr id="15385" name="Text Box 24"/>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5386" name="Line 25"/>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4122" name="Line 26"/>
          <p:cNvSpPr>
            <a:spLocks noChangeShapeType="1"/>
          </p:cNvSpPr>
          <p:nvPr/>
        </p:nvSpPr>
        <p:spPr bwMode="auto">
          <a:xfrm>
            <a:off x="6896100" y="3375049"/>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8" name="Group 27"/>
          <p:cNvGrpSpPr>
            <a:grpSpLocks/>
          </p:cNvGrpSpPr>
          <p:nvPr/>
        </p:nvGrpSpPr>
        <p:grpSpPr bwMode="auto">
          <a:xfrm>
            <a:off x="6553200" y="5127649"/>
            <a:ext cx="990600" cy="1052513"/>
            <a:chOff x="4128" y="3024"/>
            <a:chExt cx="624" cy="663"/>
          </a:xfrm>
        </p:grpSpPr>
        <p:sp>
          <p:nvSpPr>
            <p:cNvPr id="15383" name="Line 28"/>
            <p:cNvSpPr>
              <a:spLocks noChangeShapeType="1"/>
            </p:cNvSpPr>
            <p:nvPr/>
          </p:nvSpPr>
          <p:spPr bwMode="auto">
            <a:xfrm>
              <a:off x="4416" y="3024"/>
              <a:ext cx="1"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5384" name="Text Box 29"/>
            <p:cNvSpPr txBox="1">
              <a:spLocks noChangeArrowheads="1"/>
            </p:cNvSpPr>
            <p:nvPr/>
          </p:nvSpPr>
          <p:spPr bwMode="auto">
            <a:xfrm>
              <a:off x="4128" y="3360"/>
              <a:ext cx="62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0.04</a:t>
              </a:r>
            </a:p>
          </p:txBody>
        </p:sp>
      </p:grpSp>
      <p:sp>
        <p:nvSpPr>
          <p:cNvPr id="4126" name="Text Box 30"/>
          <p:cNvSpPr txBox="1">
            <a:spLocks noChangeArrowheads="1"/>
          </p:cNvSpPr>
          <p:nvPr/>
        </p:nvSpPr>
        <p:spPr bwMode="auto">
          <a:xfrm>
            <a:off x="1981200" y="5127649"/>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4127" name="Text Box 31"/>
          <p:cNvSpPr txBox="1">
            <a:spLocks noChangeArrowheads="1"/>
          </p:cNvSpPr>
          <p:nvPr/>
        </p:nvSpPr>
        <p:spPr bwMode="auto">
          <a:xfrm>
            <a:off x="4572000" y="5127649"/>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4128" name="Text Box 32"/>
          <p:cNvSpPr txBox="1">
            <a:spLocks noChangeArrowheads="1"/>
          </p:cNvSpPr>
          <p:nvPr/>
        </p:nvSpPr>
        <p:spPr bwMode="auto">
          <a:xfrm>
            <a:off x="7337425" y="5107012"/>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grpSp>
        <p:nvGrpSpPr>
          <p:cNvPr id="9" name="Group 34"/>
          <p:cNvGrpSpPr>
            <a:grpSpLocks/>
          </p:cNvGrpSpPr>
          <p:nvPr/>
        </p:nvGrpSpPr>
        <p:grpSpPr bwMode="auto">
          <a:xfrm>
            <a:off x="6692900" y="2574949"/>
            <a:ext cx="1993900" cy="1016000"/>
            <a:chOff x="4216" y="1416"/>
            <a:chExt cx="1256" cy="640"/>
          </a:xfrm>
        </p:grpSpPr>
        <p:grpSp>
          <p:nvGrpSpPr>
            <p:cNvPr id="15379" name="Group 35"/>
            <p:cNvGrpSpPr>
              <a:grpSpLocks/>
            </p:cNvGrpSpPr>
            <p:nvPr/>
          </p:nvGrpSpPr>
          <p:grpSpPr bwMode="auto">
            <a:xfrm>
              <a:off x="4216" y="1680"/>
              <a:ext cx="432" cy="288"/>
              <a:chOff x="4216" y="1680"/>
              <a:chExt cx="432" cy="288"/>
            </a:xfrm>
          </p:grpSpPr>
          <p:sp>
            <p:nvSpPr>
              <p:cNvPr id="15381" name="Line 36"/>
              <p:cNvSpPr>
                <a:spLocks noChangeShapeType="1"/>
              </p:cNvSpPr>
              <p:nvPr/>
            </p:nvSpPr>
            <p:spPr bwMode="auto">
              <a:xfrm>
                <a:off x="4224" y="1680"/>
                <a:ext cx="0" cy="288"/>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5382" name="Line 37"/>
              <p:cNvSpPr>
                <a:spLocks noChangeShapeType="1"/>
              </p:cNvSpPr>
              <p:nvPr/>
            </p:nvSpPr>
            <p:spPr bwMode="auto">
              <a:xfrm>
                <a:off x="4216" y="1692"/>
                <a:ext cx="432"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15380" name="Text Box 38"/>
            <p:cNvSpPr txBox="1">
              <a:spLocks noChangeArrowheads="1"/>
            </p:cNvSpPr>
            <p:nvPr/>
          </p:nvSpPr>
          <p:spPr bwMode="auto">
            <a:xfrm>
              <a:off x="4644" y="1416"/>
              <a:ext cx="828" cy="64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First non-zero digit.</a:t>
              </a:r>
            </a:p>
          </p:txBody>
        </p:sp>
      </p:grpSp>
      <p:sp>
        <p:nvSpPr>
          <p:cNvPr id="10" name="Rectangle 9">
            <a:hlinkClick r:id="rId4"/>
            <a:extLst>
              <a:ext uri="{FF2B5EF4-FFF2-40B4-BE49-F238E27FC236}">
                <a16:creationId xmlns:a16="http://schemas.microsoft.com/office/drawing/2014/main" id="{0E875CA1-78E4-4713-8D68-6E909406370F}"/>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hlinkClick r:id="rId4"/>
            <a:extLst>
              <a:ext uri="{FF2B5EF4-FFF2-40B4-BE49-F238E27FC236}">
                <a16:creationId xmlns:a16="http://schemas.microsoft.com/office/drawing/2014/main" id="{9F24052B-1819-488B-9552-A212B5D18CA6}"/>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wipe(left)">
                                      <p:cBhvr>
                                        <p:cTn id="12" dur="500"/>
                                        <p:tgtEl>
                                          <p:spTgt spid="4098"/>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103"/>
                                        </p:tgtEl>
                                        <p:attrNameLst>
                                          <p:attrName>style.visibility</p:attrName>
                                        </p:attrNameLst>
                                      </p:cBhvr>
                                      <p:to>
                                        <p:strVal val="visible"/>
                                      </p:to>
                                    </p:set>
                                    <p:animEffect transition="in" filter="wipe(up)">
                                      <p:cBhvr>
                                        <p:cTn id="17" dur="500"/>
                                        <p:tgtEl>
                                          <p:spTgt spid="4103"/>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subTnLst>
                                    <p:audio>
                                      <p:cMediaNode>
                                        <p:cTn display="0" masterRel="sameClick">
                                          <p:stCondLst>
                                            <p:cond evt="begin" delay="0">
                                              <p:tn val="20"/>
                                            </p:cond>
                                          </p:stCondLst>
                                          <p:endCondLst>
                                            <p:cond evt="onStopAudio" delay="0">
                                              <p:tgtEl>
                                                <p:sldTgt/>
                                              </p:tgtEl>
                                            </p:cond>
                                          </p:endCondLst>
                                        </p:cTn>
                                        <p:tgtEl>
                                          <p:sndTgt r:embed="rId2" name="whoosh.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126"/>
                                        </p:tgtEl>
                                        <p:attrNameLst>
                                          <p:attrName>style.visibility</p:attrName>
                                        </p:attrNameLst>
                                      </p:cBhvr>
                                      <p:to>
                                        <p:strVal val="visible"/>
                                      </p:to>
                                    </p:set>
                                    <p:animEffect transition="in" filter="dissolve">
                                      <p:cBhvr>
                                        <p:cTn id="27" dur="500"/>
                                        <p:tgtEl>
                                          <p:spTgt spid="4126"/>
                                        </p:tgtEl>
                                      </p:cBhvr>
                                    </p:animEffect>
                                  </p:childTnLst>
                                  <p:subTnLst>
                                    <p:audio>
                                      <p:cMediaNode>
                                        <p:cTn display="0" masterRel="sameClick">
                                          <p:stCondLst>
                                            <p:cond evt="begin" delay="0">
                                              <p:tn val="25"/>
                                            </p:cond>
                                          </p:stCondLst>
                                          <p:endCondLst>
                                            <p:cond evt="onStopAudio" delay="0">
                                              <p:tgtEl>
                                                <p:sldTgt/>
                                              </p:tgtEl>
                                            </p:cond>
                                          </p:endCondLst>
                                        </p:cTn>
                                        <p:tgtEl>
                                          <p:sndTgt r:embed="rId3" name="chimes.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up)">
                                      <p:cBhvr>
                                        <p:cTn id="32" dur="500"/>
                                        <p:tgtEl>
                                          <p:spTgt spid="4"/>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110"/>
                                        </p:tgtEl>
                                        <p:attrNameLst>
                                          <p:attrName>style.visibility</p:attrName>
                                        </p:attrNameLst>
                                      </p:cBhvr>
                                      <p:to>
                                        <p:strVal val="visible"/>
                                      </p:to>
                                    </p:set>
                                    <p:animEffect transition="in" filter="wipe(left)">
                                      <p:cBhvr>
                                        <p:cTn id="37" dur="500"/>
                                        <p:tgtEl>
                                          <p:spTgt spid="4110"/>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4114"/>
                                        </p:tgtEl>
                                        <p:attrNameLst>
                                          <p:attrName>style.visibility</p:attrName>
                                        </p:attrNameLst>
                                      </p:cBhvr>
                                      <p:to>
                                        <p:strVal val="visible"/>
                                      </p:to>
                                    </p:set>
                                    <p:animEffect transition="in" filter="wipe(up)">
                                      <p:cBhvr>
                                        <p:cTn id="42" dur="500"/>
                                        <p:tgtEl>
                                          <p:spTgt spid="4114"/>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down)">
                                      <p:cBhvr>
                                        <p:cTn id="47" dur="500"/>
                                        <p:tgtEl>
                                          <p:spTgt spid="5"/>
                                        </p:tgtEl>
                                      </p:cBhvr>
                                    </p:animEffect>
                                  </p:childTnLst>
                                  <p:subTnLst>
                                    <p:audio>
                                      <p:cMediaNode>
                                        <p:cTn display="0" masterRel="sameClick">
                                          <p:stCondLst>
                                            <p:cond evt="begin" delay="0">
                                              <p:tn val="45"/>
                                            </p:cond>
                                          </p:stCondLst>
                                          <p:endCondLst>
                                            <p:cond evt="onStopAudio" delay="0">
                                              <p:tgtEl>
                                                <p:sldTgt/>
                                              </p:tgtEl>
                                            </p:cond>
                                          </p:endCondLst>
                                        </p:cTn>
                                        <p:tgtEl>
                                          <p:sndTgt r:embed="rId2" name="whoosh.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127"/>
                                        </p:tgtEl>
                                        <p:attrNameLst>
                                          <p:attrName>style.visibility</p:attrName>
                                        </p:attrNameLst>
                                      </p:cBhvr>
                                      <p:to>
                                        <p:strVal val="visible"/>
                                      </p:to>
                                    </p:set>
                                    <p:animEffect transition="in" filter="dissolve">
                                      <p:cBhvr>
                                        <p:cTn id="52" dur="500"/>
                                        <p:tgtEl>
                                          <p:spTgt spid="4127"/>
                                        </p:tgtEl>
                                      </p:cBhvr>
                                    </p:animEffect>
                                  </p:childTnLst>
                                  <p:subTnLst>
                                    <p:audio>
                                      <p:cMediaNode>
                                        <p:cTn display="0" masterRel="sameClick">
                                          <p:stCondLst>
                                            <p:cond evt="begin" delay="0">
                                              <p:tn val="50"/>
                                            </p:cond>
                                          </p:stCondLst>
                                          <p:endCondLst>
                                            <p:cond evt="onStopAudio" delay="0">
                                              <p:tgtEl>
                                                <p:sldTgt/>
                                              </p:tgtEl>
                                            </p:cond>
                                          </p:endCondLst>
                                        </p:cTn>
                                        <p:tgtEl>
                                          <p:sndTgt r:embed="rId3" name="chimes.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wipe(up)">
                                      <p:cBhvr>
                                        <p:cTn id="57" dur="500"/>
                                        <p:tgtEl>
                                          <p:spTgt spid="6"/>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118"/>
                                        </p:tgtEl>
                                        <p:attrNameLst>
                                          <p:attrName>style.visibility</p:attrName>
                                        </p:attrNameLst>
                                      </p:cBhvr>
                                      <p:to>
                                        <p:strVal val="visible"/>
                                      </p:to>
                                    </p:set>
                                    <p:animEffect transition="in" filter="wipe(left)">
                                      <p:cBhvr>
                                        <p:cTn id="62" dur="500"/>
                                        <p:tgtEl>
                                          <p:spTgt spid="4118"/>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18" presetClass="entr" presetSubtype="12" fill="hold" nodeType="click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strips(downLeft)">
                                      <p:cBhvr>
                                        <p:cTn id="67" dur="500"/>
                                        <p:tgtEl>
                                          <p:spTgt spid="9"/>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4122"/>
                                        </p:tgtEl>
                                        <p:attrNameLst>
                                          <p:attrName>style.visibility</p:attrName>
                                        </p:attrNameLst>
                                      </p:cBhvr>
                                      <p:to>
                                        <p:strVal val="visible"/>
                                      </p:to>
                                    </p:set>
                                    <p:animEffect transition="in" filter="wipe(up)">
                                      <p:cBhvr>
                                        <p:cTn id="72" dur="500"/>
                                        <p:tgtEl>
                                          <p:spTgt spid="4122"/>
                                        </p:tgtEl>
                                      </p:cBhvr>
                                    </p:animEffect>
                                  </p:childTnLst>
                                  <p:subTnLst>
                                    <p:audio>
                                      <p:cMediaNode>
                                        <p:cTn display="0" masterRel="sameClick">
                                          <p:stCondLst>
                                            <p:cond evt="begin" delay="0">
                                              <p:tn val="70"/>
                                            </p:cond>
                                          </p:stCondLst>
                                          <p:endCondLst>
                                            <p:cond evt="onStopAudio" delay="0">
                                              <p:tgtEl>
                                                <p:sldTgt/>
                                              </p:tgtEl>
                                            </p:cond>
                                          </p:endCondLst>
                                        </p:cTn>
                                        <p:tgtEl>
                                          <p:sndTgt r:embed="rId2" name="whoosh.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4" fill="hold" nodeType="clickEffect">
                                  <p:stCondLst>
                                    <p:cond delay="0"/>
                                  </p:stCondLst>
                                  <p:childTnLst>
                                    <p:set>
                                      <p:cBhvr>
                                        <p:cTn id="76" dur="1" fill="hold">
                                          <p:stCondLst>
                                            <p:cond delay="0"/>
                                          </p:stCondLst>
                                        </p:cTn>
                                        <p:tgtEl>
                                          <p:spTgt spid="7"/>
                                        </p:tgtEl>
                                        <p:attrNameLst>
                                          <p:attrName>style.visibility</p:attrName>
                                        </p:attrNameLst>
                                      </p:cBhvr>
                                      <p:to>
                                        <p:strVal val="visible"/>
                                      </p:to>
                                    </p:set>
                                    <p:animEffect transition="in" filter="wipe(down)">
                                      <p:cBhvr>
                                        <p:cTn id="77" dur="500"/>
                                        <p:tgtEl>
                                          <p:spTgt spid="7"/>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par>
                    <p:cTn id="78" fill="hold" nodeType="clickPar">
                      <p:stCondLst>
                        <p:cond delay="indefinite"/>
                      </p:stCondLst>
                      <p:childTnLst>
                        <p:par>
                          <p:cTn id="79" fill="hold" nodeType="withGroup">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4128"/>
                                        </p:tgtEl>
                                        <p:attrNameLst>
                                          <p:attrName>style.visibility</p:attrName>
                                        </p:attrNameLst>
                                      </p:cBhvr>
                                      <p:to>
                                        <p:strVal val="visible"/>
                                      </p:to>
                                    </p:set>
                                    <p:animEffect transition="in" filter="dissolve">
                                      <p:cBhvr>
                                        <p:cTn id="82" dur="500"/>
                                        <p:tgtEl>
                                          <p:spTgt spid="4128"/>
                                        </p:tgtEl>
                                      </p:cBhvr>
                                    </p:animEffect>
                                  </p:childTnLst>
                                  <p:subTnLst>
                                    <p:audio>
                                      <p:cMediaNode>
                                        <p:cTn display="0" masterRel="sameClick">
                                          <p:stCondLst>
                                            <p:cond evt="begin" delay="0">
                                              <p:tn val="80"/>
                                            </p:cond>
                                          </p:stCondLst>
                                          <p:endCondLst>
                                            <p:cond evt="onStopAudio" delay="0">
                                              <p:tgtEl>
                                                <p:sldTgt/>
                                              </p:tgtEl>
                                            </p:cond>
                                          </p:endCondLst>
                                        </p:cTn>
                                        <p:tgtEl>
                                          <p:sndTgt r:embed="rId3" name="chimes.wav"/>
                                        </p:tgtEl>
                                      </p:cMediaNode>
                                    </p:audio>
                                  </p:sub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1" fill="hold" nodeType="clickEffect">
                                  <p:stCondLst>
                                    <p:cond delay="0"/>
                                  </p:stCondLst>
                                  <p:childTnLst>
                                    <p:set>
                                      <p:cBhvr>
                                        <p:cTn id="86" dur="1" fill="hold">
                                          <p:stCondLst>
                                            <p:cond delay="0"/>
                                          </p:stCondLst>
                                        </p:cTn>
                                        <p:tgtEl>
                                          <p:spTgt spid="8"/>
                                        </p:tgtEl>
                                        <p:attrNameLst>
                                          <p:attrName>style.visibility</p:attrName>
                                        </p:attrNameLst>
                                      </p:cBhvr>
                                      <p:to>
                                        <p:strVal val="visible"/>
                                      </p:to>
                                    </p:set>
                                    <p:animEffect transition="in" filter="wipe(up)">
                                      <p:cBhvr>
                                        <p:cTn id="87" dur="500"/>
                                        <p:tgtEl>
                                          <p:spTgt spid="8"/>
                                        </p:tgtEl>
                                      </p:cBhvr>
                                    </p:animEffect>
                                  </p:childTnLst>
                                  <p:subTnLst>
                                    <p:audio>
                                      <p:cMediaNode>
                                        <p:cTn display="0" masterRel="sameClick">
                                          <p:stCondLst>
                                            <p:cond evt="begin" delay="0">
                                              <p:tn val="8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103" grpId="0" animBg="1"/>
      <p:bldP spid="4110" grpId="0" autoUpdateAnimBg="0"/>
      <p:bldP spid="4114" grpId="0" animBg="1"/>
      <p:bldP spid="4118" grpId="0" autoUpdateAnimBg="0"/>
      <p:bldP spid="4122" grpId="0" animBg="1"/>
      <p:bldP spid="4126" grpId="0" animBg="1" autoUpdateAnimBg="0"/>
      <p:bldP spid="4127" grpId="0" animBg="1" autoUpdateAnimBg="0"/>
      <p:bldP spid="4128"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50" name="Text Box 10"/>
          <p:cNvSpPr txBox="1">
            <a:spLocks noChangeArrowheads="1"/>
          </p:cNvSpPr>
          <p:nvPr/>
        </p:nvSpPr>
        <p:spPr bwMode="auto">
          <a:xfrm>
            <a:off x="410961" y="685800"/>
            <a:ext cx="8317234" cy="830997"/>
          </a:xfrm>
          <a:prstGeom prst="rect">
            <a:avLst/>
          </a:prstGeom>
          <a:noFill/>
          <a:ln w="9525">
            <a:noFill/>
            <a:miter lim="800000"/>
            <a:headEnd/>
            <a:tailEnd/>
          </a:ln>
        </p:spPr>
        <p:txBody>
          <a:bodyPr wrap="square">
            <a:spAutoFit/>
          </a:bodyPr>
          <a:lstStyle/>
          <a:p>
            <a:pPr>
              <a:defRPr/>
            </a:pPr>
            <a:r>
              <a:rPr lang="en-GB" sz="2400" b="1" dirty="0">
                <a:solidFill>
                  <a:srgbClr val="FF6600"/>
                </a:solidFill>
                <a:latin typeface="Comic Sans MS" panose="030F0702030302020204" pitchFamily="66" charset="0"/>
              </a:rPr>
              <a:t>Rounding</a:t>
            </a:r>
            <a:r>
              <a:rPr lang="en-GB" sz="2400" dirty="0">
                <a:latin typeface="Comic Sans MS" panose="030F0702030302020204" pitchFamily="66" charset="0"/>
              </a:rPr>
              <a:t> a number is the process of approximating this number to a given degree of accuracy.</a:t>
            </a:r>
          </a:p>
        </p:txBody>
      </p:sp>
      <p:sp>
        <p:nvSpPr>
          <p:cNvPr id="138251" name="Text Box 11"/>
          <p:cNvSpPr txBox="1">
            <a:spLocks noChangeArrowheads="1"/>
          </p:cNvSpPr>
          <p:nvPr/>
        </p:nvSpPr>
        <p:spPr bwMode="auto">
          <a:xfrm>
            <a:off x="381000" y="1717210"/>
            <a:ext cx="8291835" cy="830997"/>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We round a number when we don’t need the exact value of that number, we need only an estimate of it.</a:t>
            </a:r>
          </a:p>
        </p:txBody>
      </p:sp>
      <p:sp>
        <p:nvSpPr>
          <p:cNvPr id="138253" name="Text Box 13"/>
          <p:cNvSpPr txBox="1">
            <a:spLocks noChangeArrowheads="1"/>
          </p:cNvSpPr>
          <p:nvPr/>
        </p:nvSpPr>
        <p:spPr bwMode="auto">
          <a:xfrm>
            <a:off x="413955" y="4199188"/>
            <a:ext cx="1703405" cy="461665"/>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Example:</a:t>
            </a:r>
          </a:p>
        </p:txBody>
      </p:sp>
      <p:sp>
        <p:nvSpPr>
          <p:cNvPr id="138254" name="Text Box 14"/>
          <p:cNvSpPr txBox="1">
            <a:spLocks noChangeArrowheads="1"/>
          </p:cNvSpPr>
          <p:nvPr/>
        </p:nvSpPr>
        <p:spPr bwMode="auto">
          <a:xfrm>
            <a:off x="721680" y="4649840"/>
            <a:ext cx="7805737" cy="830997"/>
          </a:xfrm>
          <a:prstGeom prst="rect">
            <a:avLst/>
          </a:prstGeom>
          <a:noFill/>
          <a:ln w="9525">
            <a:noFill/>
            <a:miter lim="800000"/>
            <a:headEnd/>
            <a:tailEnd/>
          </a:ln>
        </p:spPr>
        <p:txBody>
          <a:bodyPr>
            <a:spAutoFit/>
          </a:bodyPr>
          <a:lstStyle/>
          <a:p>
            <a:pPr>
              <a:defRPr/>
            </a:pPr>
            <a:r>
              <a:rPr lang="en-GB" sz="2400" dirty="0">
                <a:latin typeface="Comic Sans MS" panose="030F0702030302020204" pitchFamily="66" charset="0"/>
              </a:rPr>
              <a:t>“About 12 000 people went to the football match last Sunday.”</a:t>
            </a:r>
          </a:p>
        </p:txBody>
      </p:sp>
      <p:sp>
        <p:nvSpPr>
          <p:cNvPr id="5132" name="Rectangle 15"/>
          <p:cNvSpPr>
            <a:spLocks noGrp="1" noChangeArrowheads="1"/>
          </p:cNvSpPr>
          <p:nvPr>
            <p:ph type="title" idx="4294967295"/>
          </p:nvPr>
        </p:nvSpPr>
        <p:spPr>
          <a:xfrm>
            <a:off x="323528" y="164935"/>
            <a:ext cx="7669213" cy="520700"/>
          </a:xfrm>
          <a:noFill/>
        </p:spPr>
        <p:txBody>
          <a:bodyPr>
            <a:normAutofit fontScale="90000"/>
          </a:bodyPr>
          <a:lstStyle/>
          <a:p>
            <a:r>
              <a:rPr lang="en-GB" altLang="en-US" sz="2800" b="1" dirty="0">
                <a:solidFill>
                  <a:srgbClr val="5B0091"/>
                </a:solidFill>
                <a:latin typeface="Comic Sans MS" panose="030F0702030302020204" pitchFamily="66" charset="0"/>
              </a:rPr>
              <a:t>Rounding</a:t>
            </a:r>
            <a:endParaRPr lang="en-GB" altLang="en-US" sz="2800" dirty="0">
              <a:latin typeface="Comic Sans MS" panose="030F0702030302020204" pitchFamily="66" charset="0"/>
            </a:endParaRPr>
          </a:p>
        </p:txBody>
      </p:sp>
      <p:sp>
        <p:nvSpPr>
          <p:cNvPr id="13" name="Text Box 3"/>
          <p:cNvSpPr txBox="1">
            <a:spLocks noChangeArrowheads="1"/>
          </p:cNvSpPr>
          <p:nvPr/>
        </p:nvSpPr>
        <p:spPr bwMode="auto">
          <a:xfrm>
            <a:off x="526417" y="2748620"/>
            <a:ext cx="8001000" cy="1200150"/>
          </a:xfrm>
          <a:prstGeom prst="rect">
            <a:avLst/>
          </a:prstGeom>
          <a:noFill/>
          <a:ln w="57150" cmpd="thickThin">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a:latin typeface="Comic Sans MS" panose="030F0702030302020204" pitchFamily="66" charset="0"/>
              </a:rPr>
              <a:t>It is often necessary/convenient/sensible to give </a:t>
            </a:r>
            <a:r>
              <a:rPr lang="en-GB" altLang="en-US" sz="2400">
                <a:solidFill>
                  <a:srgbClr val="FF0000"/>
                </a:solidFill>
                <a:latin typeface="Comic Sans MS" panose="030F0702030302020204" pitchFamily="66" charset="0"/>
              </a:rPr>
              <a:t>approximations  </a:t>
            </a:r>
            <a:r>
              <a:rPr lang="en-GB" altLang="en-US" sz="2400">
                <a:latin typeface="Comic Sans MS" panose="030F0702030302020204" pitchFamily="66" charset="0"/>
              </a:rPr>
              <a:t>to real life situations or as answers to certain calculations.   </a:t>
            </a:r>
          </a:p>
        </p:txBody>
      </p:sp>
      <p:sp>
        <p:nvSpPr>
          <p:cNvPr id="14" name="Text Box 14"/>
          <p:cNvSpPr txBox="1">
            <a:spLocks noChangeArrowheads="1"/>
          </p:cNvSpPr>
          <p:nvPr/>
        </p:nvSpPr>
        <p:spPr bwMode="auto">
          <a:xfrm>
            <a:off x="661709" y="5480837"/>
            <a:ext cx="8216513" cy="830997"/>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“Loss of habitats and biological diversity continues, with more than 10 000 species considered under threat.”</a:t>
            </a:r>
          </a:p>
        </p:txBody>
      </p:sp>
      <p:sp>
        <p:nvSpPr>
          <p:cNvPr id="2" name="Rectangle 1">
            <a:hlinkClick r:id="rId3"/>
            <a:extLst>
              <a:ext uri="{FF2B5EF4-FFF2-40B4-BE49-F238E27FC236}">
                <a16:creationId xmlns:a16="http://schemas.microsoft.com/office/drawing/2014/main" id="{C1CD2548-7C7C-494D-8111-BD016A00D85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3"/>
            <a:extLst>
              <a:ext uri="{FF2B5EF4-FFF2-40B4-BE49-F238E27FC236}">
                <a16:creationId xmlns:a16="http://schemas.microsoft.com/office/drawing/2014/main" id="{72E32A74-9583-4EC3-8F5F-93772DE77F6F}"/>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8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825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dissolv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138253"/>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13825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50" grpId="0" autoUpdateAnimBg="0"/>
      <p:bldP spid="138251" grpId="0" autoUpdateAnimBg="0"/>
      <p:bldP spid="138253" grpId="0" autoUpdateAnimBg="0"/>
      <p:bldP spid="138254" grpId="0" autoUpdateAnimBg="0"/>
      <p:bldP spid="13" grpId="0" animBg="1" autoUpdateAnimBg="0"/>
      <p:bldP spid="14"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590550" y="1557114"/>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to </a:t>
            </a:r>
            <a:r>
              <a:rPr lang="en-GB" altLang="en-US" sz="2400" u="sng">
                <a:solidFill>
                  <a:srgbClr val="FF0000"/>
                </a:solidFill>
                <a:latin typeface="Comic Sans MS" panose="030F0702030302020204" pitchFamily="66" charset="0"/>
              </a:rPr>
              <a:t>1 s.f</a:t>
            </a:r>
          </a:p>
        </p:txBody>
      </p:sp>
      <p:sp>
        <p:nvSpPr>
          <p:cNvPr id="5124" name="Text Box 4"/>
          <p:cNvSpPr txBox="1">
            <a:spLocks noChangeArrowheads="1"/>
          </p:cNvSpPr>
          <p:nvPr/>
        </p:nvSpPr>
        <p:spPr bwMode="auto">
          <a:xfrm>
            <a:off x="876300" y="3057302"/>
            <a:ext cx="2209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0 . 0  7 6 </a:t>
            </a:r>
          </a:p>
        </p:txBody>
      </p:sp>
      <p:sp>
        <p:nvSpPr>
          <p:cNvPr id="5125" name="Line 5"/>
          <p:cNvSpPr>
            <a:spLocks noChangeShapeType="1"/>
          </p:cNvSpPr>
          <p:nvPr/>
        </p:nvSpPr>
        <p:spPr bwMode="auto">
          <a:xfrm>
            <a:off x="2209800" y="2923952"/>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 name="Group 6"/>
          <p:cNvGrpSpPr>
            <a:grpSpLocks/>
          </p:cNvGrpSpPr>
          <p:nvPr/>
        </p:nvGrpSpPr>
        <p:grpSpPr bwMode="auto">
          <a:xfrm>
            <a:off x="1398588" y="3528789"/>
            <a:ext cx="2209800" cy="1092200"/>
            <a:chOff x="480" y="2064"/>
            <a:chExt cx="1392" cy="688"/>
          </a:xfrm>
        </p:grpSpPr>
        <p:sp>
          <p:nvSpPr>
            <p:cNvPr id="16414" name="Text Box 7"/>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6415" name="Line 8"/>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3" name="Group 9"/>
          <p:cNvGrpSpPr>
            <a:grpSpLocks/>
          </p:cNvGrpSpPr>
          <p:nvPr/>
        </p:nvGrpSpPr>
        <p:grpSpPr bwMode="auto">
          <a:xfrm>
            <a:off x="1893888" y="4752752"/>
            <a:ext cx="1200150" cy="1052512"/>
            <a:chOff x="737" y="3657"/>
            <a:chExt cx="756" cy="663"/>
          </a:xfrm>
        </p:grpSpPr>
        <p:sp>
          <p:nvSpPr>
            <p:cNvPr id="16412" name="Line 10"/>
            <p:cNvSpPr>
              <a:spLocks noChangeShapeType="1"/>
            </p:cNvSpPr>
            <p:nvPr/>
          </p:nvSpPr>
          <p:spPr bwMode="auto">
            <a:xfrm>
              <a:off x="1013" y="3657"/>
              <a:ext cx="1"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6413" name="Text Box 11"/>
            <p:cNvSpPr txBox="1">
              <a:spLocks noChangeArrowheads="1"/>
            </p:cNvSpPr>
            <p:nvPr/>
          </p:nvSpPr>
          <p:spPr bwMode="auto">
            <a:xfrm>
              <a:off x="737" y="3993"/>
              <a:ext cx="75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0.08</a:t>
              </a:r>
            </a:p>
          </p:txBody>
        </p:sp>
      </p:grpSp>
      <p:sp>
        <p:nvSpPr>
          <p:cNvPr id="5132" name="Text Box 12"/>
          <p:cNvSpPr txBox="1">
            <a:spLocks noChangeArrowheads="1"/>
          </p:cNvSpPr>
          <p:nvPr/>
        </p:nvSpPr>
        <p:spPr bwMode="auto">
          <a:xfrm>
            <a:off x="4973638" y="3038252"/>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   0. 0 0 1 5</a:t>
            </a:r>
          </a:p>
        </p:txBody>
      </p:sp>
      <p:grpSp>
        <p:nvGrpSpPr>
          <p:cNvPr id="4" name="Group 13"/>
          <p:cNvGrpSpPr>
            <a:grpSpLocks/>
          </p:cNvGrpSpPr>
          <p:nvPr/>
        </p:nvGrpSpPr>
        <p:grpSpPr bwMode="auto">
          <a:xfrm>
            <a:off x="5964238" y="3571652"/>
            <a:ext cx="2209800" cy="1092200"/>
            <a:chOff x="480" y="2064"/>
            <a:chExt cx="1392" cy="688"/>
          </a:xfrm>
        </p:grpSpPr>
        <p:sp>
          <p:nvSpPr>
            <p:cNvPr id="16410" name="Text Box 14"/>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6411" name="Line 15"/>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5136" name="Line 16"/>
          <p:cNvSpPr>
            <a:spLocks noChangeShapeType="1"/>
          </p:cNvSpPr>
          <p:nvPr/>
        </p:nvSpPr>
        <p:spPr bwMode="auto">
          <a:xfrm>
            <a:off x="6669088" y="2866802"/>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17"/>
          <p:cNvGrpSpPr>
            <a:grpSpLocks/>
          </p:cNvGrpSpPr>
          <p:nvPr/>
        </p:nvGrpSpPr>
        <p:grpSpPr bwMode="auto">
          <a:xfrm>
            <a:off x="6249988" y="4714652"/>
            <a:ext cx="1466850" cy="1052512"/>
            <a:chOff x="4213" y="3657"/>
            <a:chExt cx="924" cy="663"/>
          </a:xfrm>
        </p:grpSpPr>
        <p:sp>
          <p:nvSpPr>
            <p:cNvPr id="16408" name="Line 18"/>
            <p:cNvSpPr>
              <a:spLocks noChangeShapeType="1"/>
            </p:cNvSpPr>
            <p:nvPr/>
          </p:nvSpPr>
          <p:spPr bwMode="auto">
            <a:xfrm>
              <a:off x="4621" y="3657"/>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6409" name="Text Box 19"/>
            <p:cNvSpPr txBox="1">
              <a:spLocks noChangeArrowheads="1"/>
            </p:cNvSpPr>
            <p:nvPr/>
          </p:nvSpPr>
          <p:spPr bwMode="auto">
            <a:xfrm>
              <a:off x="4213" y="3993"/>
              <a:ext cx="92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0.002</a:t>
              </a:r>
            </a:p>
          </p:txBody>
        </p:sp>
      </p:grpSp>
      <p:sp>
        <p:nvSpPr>
          <p:cNvPr id="5140" name="Text Box 20"/>
          <p:cNvSpPr txBox="1">
            <a:spLocks noChangeArrowheads="1"/>
          </p:cNvSpPr>
          <p:nvPr/>
        </p:nvSpPr>
        <p:spPr bwMode="auto">
          <a:xfrm>
            <a:off x="2533650" y="4695602"/>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5141" name="Text Box 21"/>
          <p:cNvSpPr txBox="1">
            <a:spLocks noChangeArrowheads="1"/>
          </p:cNvSpPr>
          <p:nvPr/>
        </p:nvSpPr>
        <p:spPr bwMode="auto">
          <a:xfrm>
            <a:off x="7219950" y="4741639"/>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grpSp>
        <p:nvGrpSpPr>
          <p:cNvPr id="6" name="Group 22"/>
          <p:cNvGrpSpPr>
            <a:grpSpLocks/>
          </p:cNvGrpSpPr>
          <p:nvPr/>
        </p:nvGrpSpPr>
        <p:grpSpPr bwMode="auto">
          <a:xfrm>
            <a:off x="2006600" y="2295302"/>
            <a:ext cx="1993900" cy="1016000"/>
            <a:chOff x="4216" y="1416"/>
            <a:chExt cx="1256" cy="640"/>
          </a:xfrm>
        </p:grpSpPr>
        <p:grpSp>
          <p:nvGrpSpPr>
            <p:cNvPr id="16404" name="Group 23"/>
            <p:cNvGrpSpPr>
              <a:grpSpLocks/>
            </p:cNvGrpSpPr>
            <p:nvPr/>
          </p:nvGrpSpPr>
          <p:grpSpPr bwMode="auto">
            <a:xfrm>
              <a:off x="4216" y="1680"/>
              <a:ext cx="432" cy="288"/>
              <a:chOff x="4216" y="1680"/>
              <a:chExt cx="432" cy="288"/>
            </a:xfrm>
          </p:grpSpPr>
          <p:sp>
            <p:nvSpPr>
              <p:cNvPr id="16406" name="Line 24"/>
              <p:cNvSpPr>
                <a:spLocks noChangeShapeType="1"/>
              </p:cNvSpPr>
              <p:nvPr/>
            </p:nvSpPr>
            <p:spPr bwMode="auto">
              <a:xfrm>
                <a:off x="4224" y="1680"/>
                <a:ext cx="0" cy="288"/>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6407" name="Line 25"/>
              <p:cNvSpPr>
                <a:spLocks noChangeShapeType="1"/>
              </p:cNvSpPr>
              <p:nvPr/>
            </p:nvSpPr>
            <p:spPr bwMode="auto">
              <a:xfrm>
                <a:off x="4216" y="1692"/>
                <a:ext cx="432"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16405" name="Text Box 26"/>
            <p:cNvSpPr txBox="1">
              <a:spLocks noChangeArrowheads="1"/>
            </p:cNvSpPr>
            <p:nvPr/>
          </p:nvSpPr>
          <p:spPr bwMode="auto">
            <a:xfrm>
              <a:off x="4644" y="1416"/>
              <a:ext cx="828" cy="64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First non-zero digit.</a:t>
              </a:r>
            </a:p>
          </p:txBody>
        </p:sp>
      </p:grpSp>
      <p:grpSp>
        <p:nvGrpSpPr>
          <p:cNvPr id="8" name="Group 27"/>
          <p:cNvGrpSpPr>
            <a:grpSpLocks/>
          </p:cNvGrpSpPr>
          <p:nvPr/>
        </p:nvGrpSpPr>
        <p:grpSpPr bwMode="auto">
          <a:xfrm>
            <a:off x="6540500" y="2247677"/>
            <a:ext cx="1993900" cy="1016000"/>
            <a:chOff x="4216" y="1416"/>
            <a:chExt cx="1256" cy="640"/>
          </a:xfrm>
        </p:grpSpPr>
        <p:grpSp>
          <p:nvGrpSpPr>
            <p:cNvPr id="16400" name="Group 28"/>
            <p:cNvGrpSpPr>
              <a:grpSpLocks/>
            </p:cNvGrpSpPr>
            <p:nvPr/>
          </p:nvGrpSpPr>
          <p:grpSpPr bwMode="auto">
            <a:xfrm>
              <a:off x="4216" y="1680"/>
              <a:ext cx="432" cy="288"/>
              <a:chOff x="4216" y="1680"/>
              <a:chExt cx="432" cy="288"/>
            </a:xfrm>
          </p:grpSpPr>
          <p:sp>
            <p:nvSpPr>
              <p:cNvPr id="16402" name="Line 29"/>
              <p:cNvSpPr>
                <a:spLocks noChangeShapeType="1"/>
              </p:cNvSpPr>
              <p:nvPr/>
            </p:nvSpPr>
            <p:spPr bwMode="auto">
              <a:xfrm>
                <a:off x="4224" y="1680"/>
                <a:ext cx="0" cy="288"/>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6403" name="Line 30"/>
              <p:cNvSpPr>
                <a:spLocks noChangeShapeType="1"/>
              </p:cNvSpPr>
              <p:nvPr/>
            </p:nvSpPr>
            <p:spPr bwMode="auto">
              <a:xfrm>
                <a:off x="4216" y="1692"/>
                <a:ext cx="432"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16401" name="Text Box 31"/>
            <p:cNvSpPr txBox="1">
              <a:spLocks noChangeArrowheads="1"/>
            </p:cNvSpPr>
            <p:nvPr/>
          </p:nvSpPr>
          <p:spPr bwMode="auto">
            <a:xfrm>
              <a:off x="4644" y="1416"/>
              <a:ext cx="828" cy="64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First non-zero digit.</a:t>
              </a:r>
            </a:p>
          </p:txBody>
        </p:sp>
      </p:grpSp>
      <p:sp>
        <p:nvSpPr>
          <p:cNvPr id="16399" name="Text Box 32"/>
          <p:cNvSpPr txBox="1">
            <a:spLocks noChangeArrowheads="1"/>
          </p:cNvSpPr>
          <p:nvPr/>
        </p:nvSpPr>
        <p:spPr bwMode="auto">
          <a:xfrm>
            <a:off x="1847850" y="1004664"/>
            <a:ext cx="5105400" cy="466725"/>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a:latin typeface="Comic Sans MS" panose="030F0702030302020204" pitchFamily="66" charset="0"/>
              </a:rPr>
              <a:t>Significant Figures (Rounding)</a:t>
            </a:r>
          </a:p>
        </p:txBody>
      </p:sp>
      <p:sp>
        <p:nvSpPr>
          <p:cNvPr id="7" name="Rectangle 6">
            <a:hlinkClick r:id="rId4"/>
            <a:extLst>
              <a:ext uri="{FF2B5EF4-FFF2-40B4-BE49-F238E27FC236}">
                <a16:creationId xmlns:a16="http://schemas.microsoft.com/office/drawing/2014/main" id="{849E255B-4325-4526-8457-CAE6B9825B38}"/>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hlinkClick r:id="rId4"/>
            <a:extLst>
              <a:ext uri="{FF2B5EF4-FFF2-40B4-BE49-F238E27FC236}">
                <a16:creationId xmlns:a16="http://schemas.microsoft.com/office/drawing/2014/main" id="{64270D3B-CFBE-49E4-AA3D-76339E035141}"/>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wipe(left)">
                                      <p:cBhvr>
                                        <p:cTn id="7" dur="500"/>
                                        <p:tgtEl>
                                          <p:spTgt spid="5124"/>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125"/>
                                        </p:tgtEl>
                                        <p:attrNameLst>
                                          <p:attrName>style.visibility</p:attrName>
                                        </p:attrNameLst>
                                      </p:cBhvr>
                                      <p:to>
                                        <p:strVal val="visible"/>
                                      </p:to>
                                    </p:set>
                                    <p:animEffect transition="in" filter="wipe(up)">
                                      <p:cBhvr>
                                        <p:cTn id="17" dur="500"/>
                                        <p:tgtEl>
                                          <p:spTgt spid="5125"/>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500"/>
                                        <p:tgtEl>
                                          <p:spTgt spid="2"/>
                                        </p:tgtEl>
                                      </p:cBhvr>
                                    </p:animEffect>
                                  </p:childTnLst>
                                  <p:subTnLst>
                                    <p:audio>
                                      <p:cMediaNode>
                                        <p:cTn display="0" masterRel="sameClick">
                                          <p:stCondLst>
                                            <p:cond evt="begin" delay="0">
                                              <p:tn val="20"/>
                                            </p:cond>
                                          </p:stCondLst>
                                          <p:endCondLst>
                                            <p:cond evt="onStopAudio" delay="0">
                                              <p:tgtEl>
                                                <p:sldTgt/>
                                              </p:tgtEl>
                                            </p:cond>
                                          </p:endCondLst>
                                        </p:cTn>
                                        <p:tgtEl>
                                          <p:sndTgt r:embed="rId2" name="whoosh.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140"/>
                                        </p:tgtEl>
                                        <p:attrNameLst>
                                          <p:attrName>style.visibility</p:attrName>
                                        </p:attrNameLst>
                                      </p:cBhvr>
                                      <p:to>
                                        <p:strVal val="visible"/>
                                      </p:to>
                                    </p:set>
                                    <p:animEffect transition="in" filter="dissolve">
                                      <p:cBhvr>
                                        <p:cTn id="27" dur="500"/>
                                        <p:tgtEl>
                                          <p:spTgt spid="5140"/>
                                        </p:tgtEl>
                                      </p:cBhvr>
                                    </p:animEffect>
                                  </p:childTnLst>
                                  <p:subTnLst>
                                    <p:audio>
                                      <p:cMediaNode>
                                        <p:cTn display="0" masterRel="sameClick">
                                          <p:stCondLst>
                                            <p:cond evt="begin" delay="0">
                                              <p:tn val="25"/>
                                            </p:cond>
                                          </p:stCondLst>
                                          <p:endCondLst>
                                            <p:cond evt="onStopAudio" delay="0">
                                              <p:tgtEl>
                                                <p:sldTgt/>
                                              </p:tgtEl>
                                            </p:cond>
                                          </p:endCondLst>
                                        </p:cTn>
                                        <p:tgtEl>
                                          <p:sndTgt r:embed="rId3" name="chimes.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up)">
                                      <p:cBhvr>
                                        <p:cTn id="32" dur="500"/>
                                        <p:tgtEl>
                                          <p:spTgt spid="3"/>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132"/>
                                        </p:tgtEl>
                                        <p:attrNameLst>
                                          <p:attrName>style.visibility</p:attrName>
                                        </p:attrNameLst>
                                      </p:cBhvr>
                                      <p:to>
                                        <p:strVal val="visible"/>
                                      </p:to>
                                    </p:set>
                                    <p:animEffect transition="in" filter="wipe(left)">
                                      <p:cBhvr>
                                        <p:cTn id="37" dur="500"/>
                                        <p:tgtEl>
                                          <p:spTgt spid="5132"/>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strips(downLeft)">
                                      <p:cBhvr>
                                        <p:cTn id="42" dur="500"/>
                                        <p:tgtEl>
                                          <p:spTgt spid="8"/>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136"/>
                                        </p:tgtEl>
                                        <p:attrNameLst>
                                          <p:attrName>style.visibility</p:attrName>
                                        </p:attrNameLst>
                                      </p:cBhvr>
                                      <p:to>
                                        <p:strVal val="visible"/>
                                      </p:to>
                                    </p:set>
                                    <p:animEffect transition="in" filter="wipe(up)">
                                      <p:cBhvr>
                                        <p:cTn id="47" dur="500"/>
                                        <p:tgtEl>
                                          <p:spTgt spid="5136"/>
                                        </p:tgtEl>
                                      </p:cBhvr>
                                    </p:animEffect>
                                  </p:childTnLst>
                                  <p:subTnLst>
                                    <p:audio>
                                      <p:cMediaNode>
                                        <p:cTn display="0" masterRel="sameClick">
                                          <p:stCondLst>
                                            <p:cond evt="begin" delay="0">
                                              <p:tn val="45"/>
                                            </p:cond>
                                          </p:stCondLst>
                                          <p:endCondLst>
                                            <p:cond evt="onStopAudio" delay="0">
                                              <p:tgtEl>
                                                <p:sldTgt/>
                                              </p:tgtEl>
                                            </p:cond>
                                          </p:endCondLst>
                                        </p:cTn>
                                        <p:tgtEl>
                                          <p:sndTgt r:embed="rId2" name="whoosh.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wipe(down)">
                                      <p:cBhvr>
                                        <p:cTn id="52" dur="500"/>
                                        <p:tgtEl>
                                          <p:spTgt spid="4"/>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141"/>
                                        </p:tgtEl>
                                        <p:attrNameLst>
                                          <p:attrName>style.visibility</p:attrName>
                                        </p:attrNameLst>
                                      </p:cBhvr>
                                      <p:to>
                                        <p:strVal val="visible"/>
                                      </p:to>
                                    </p:set>
                                    <p:animEffect transition="in" filter="dissolve">
                                      <p:cBhvr>
                                        <p:cTn id="57" dur="500"/>
                                        <p:tgtEl>
                                          <p:spTgt spid="5141"/>
                                        </p:tgtEl>
                                      </p:cBhvr>
                                    </p:animEffect>
                                  </p:childTnLst>
                                  <p:subTnLst>
                                    <p:audio>
                                      <p:cMediaNode>
                                        <p:cTn display="0" masterRel="sameClick">
                                          <p:stCondLst>
                                            <p:cond evt="begin" delay="0">
                                              <p:tn val="55"/>
                                            </p:cond>
                                          </p:stCondLst>
                                          <p:endCondLst>
                                            <p:cond evt="onStopAudio" delay="0">
                                              <p:tgtEl>
                                                <p:sldTgt/>
                                              </p:tgtEl>
                                            </p:cond>
                                          </p:endCondLst>
                                        </p:cTn>
                                        <p:tgtEl>
                                          <p:sndTgt r:embed="rId3" name="chimes.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wipe(up)">
                                      <p:cBhvr>
                                        <p:cTn id="62" dur="500"/>
                                        <p:tgtEl>
                                          <p:spTgt spid="5"/>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utoUpdateAnimBg="0"/>
      <p:bldP spid="5125" grpId="0" animBg="1"/>
      <p:bldP spid="5132" grpId="0" autoUpdateAnimBg="0"/>
      <p:bldP spid="5136" grpId="0" animBg="1"/>
      <p:bldP spid="5140" grpId="0" animBg="1" autoUpdateAnimBg="0"/>
      <p:bldP spid="5141"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028700" y="2913285"/>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1 . 4 7 2 9 </a:t>
            </a:r>
          </a:p>
        </p:txBody>
      </p:sp>
      <p:sp>
        <p:nvSpPr>
          <p:cNvPr id="6147" name="Line 3"/>
          <p:cNvSpPr>
            <a:spLocks noChangeShapeType="1"/>
          </p:cNvSpPr>
          <p:nvPr/>
        </p:nvSpPr>
        <p:spPr bwMode="auto">
          <a:xfrm>
            <a:off x="1866900" y="2779935"/>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 name="Group 4"/>
          <p:cNvGrpSpPr>
            <a:grpSpLocks/>
          </p:cNvGrpSpPr>
          <p:nvPr/>
        </p:nvGrpSpPr>
        <p:grpSpPr bwMode="auto">
          <a:xfrm>
            <a:off x="1074738" y="3384773"/>
            <a:ext cx="2209800" cy="1092200"/>
            <a:chOff x="480" y="2064"/>
            <a:chExt cx="1392" cy="688"/>
          </a:xfrm>
        </p:grpSpPr>
        <p:sp>
          <p:nvSpPr>
            <p:cNvPr id="17433" name="Text Box 5"/>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7434" name="Line 6"/>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3" name="Group 7"/>
          <p:cNvGrpSpPr>
            <a:grpSpLocks/>
          </p:cNvGrpSpPr>
          <p:nvPr/>
        </p:nvGrpSpPr>
        <p:grpSpPr bwMode="auto">
          <a:xfrm>
            <a:off x="1741488" y="4608735"/>
            <a:ext cx="762000" cy="1052513"/>
            <a:chOff x="816" y="2832"/>
            <a:chExt cx="480" cy="663"/>
          </a:xfrm>
        </p:grpSpPr>
        <p:sp>
          <p:nvSpPr>
            <p:cNvPr id="17431" name="Line 8"/>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7432" name="Text Box 9"/>
            <p:cNvSpPr txBox="1">
              <a:spLocks noChangeArrowheads="1"/>
            </p:cNvSpPr>
            <p:nvPr/>
          </p:nvSpPr>
          <p:spPr bwMode="auto">
            <a:xfrm>
              <a:off x="816" y="3168"/>
              <a:ext cx="48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1.5</a:t>
              </a:r>
            </a:p>
          </p:txBody>
        </p:sp>
      </p:grpSp>
      <p:sp>
        <p:nvSpPr>
          <p:cNvPr id="6154" name="Text Box 10"/>
          <p:cNvSpPr txBox="1">
            <a:spLocks noChangeArrowheads="1"/>
          </p:cNvSpPr>
          <p:nvPr/>
        </p:nvSpPr>
        <p:spPr bwMode="auto">
          <a:xfrm>
            <a:off x="5124450" y="2932335"/>
            <a:ext cx="228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0. 0 5 3 5</a:t>
            </a:r>
          </a:p>
        </p:txBody>
      </p:sp>
      <p:grpSp>
        <p:nvGrpSpPr>
          <p:cNvPr id="4" name="Group 11"/>
          <p:cNvGrpSpPr>
            <a:grpSpLocks/>
          </p:cNvGrpSpPr>
          <p:nvPr/>
        </p:nvGrpSpPr>
        <p:grpSpPr bwMode="auto">
          <a:xfrm>
            <a:off x="5772150" y="3351435"/>
            <a:ext cx="2209800" cy="1092200"/>
            <a:chOff x="480" y="2064"/>
            <a:chExt cx="1392" cy="688"/>
          </a:xfrm>
        </p:grpSpPr>
        <p:sp>
          <p:nvSpPr>
            <p:cNvPr id="17429" name="Text Box 12"/>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7430" name="Line 13"/>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6158" name="Line 14"/>
          <p:cNvSpPr>
            <a:spLocks noChangeShapeType="1"/>
          </p:cNvSpPr>
          <p:nvPr/>
        </p:nvSpPr>
        <p:spPr bwMode="auto">
          <a:xfrm>
            <a:off x="6515100" y="2818035"/>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15"/>
          <p:cNvGrpSpPr>
            <a:grpSpLocks/>
          </p:cNvGrpSpPr>
          <p:nvPr/>
        </p:nvGrpSpPr>
        <p:grpSpPr bwMode="auto">
          <a:xfrm>
            <a:off x="6156325" y="4545235"/>
            <a:ext cx="1222375" cy="1052513"/>
            <a:chOff x="4128" y="3024"/>
            <a:chExt cx="624" cy="663"/>
          </a:xfrm>
        </p:grpSpPr>
        <p:sp>
          <p:nvSpPr>
            <p:cNvPr id="17427" name="Line 16"/>
            <p:cNvSpPr>
              <a:spLocks noChangeShapeType="1"/>
            </p:cNvSpPr>
            <p:nvPr/>
          </p:nvSpPr>
          <p:spPr bwMode="auto">
            <a:xfrm>
              <a:off x="4416" y="3024"/>
              <a:ext cx="1"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7428" name="Text Box 17"/>
            <p:cNvSpPr txBox="1">
              <a:spLocks noChangeArrowheads="1"/>
            </p:cNvSpPr>
            <p:nvPr/>
          </p:nvSpPr>
          <p:spPr bwMode="auto">
            <a:xfrm>
              <a:off x="4128" y="3360"/>
              <a:ext cx="62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0.054</a:t>
              </a:r>
            </a:p>
          </p:txBody>
        </p:sp>
      </p:grpSp>
      <p:sp>
        <p:nvSpPr>
          <p:cNvPr id="6162" name="Text Box 18"/>
          <p:cNvSpPr txBox="1">
            <a:spLocks noChangeArrowheads="1"/>
          </p:cNvSpPr>
          <p:nvPr/>
        </p:nvSpPr>
        <p:spPr bwMode="auto">
          <a:xfrm>
            <a:off x="2247900" y="4551585"/>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6163" name="Text Box 19"/>
          <p:cNvSpPr txBox="1">
            <a:spLocks noChangeArrowheads="1"/>
          </p:cNvSpPr>
          <p:nvPr/>
        </p:nvSpPr>
        <p:spPr bwMode="auto">
          <a:xfrm>
            <a:off x="7013575" y="4549998"/>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grpSp>
        <p:nvGrpSpPr>
          <p:cNvPr id="6" name="Group 20"/>
          <p:cNvGrpSpPr>
            <a:grpSpLocks/>
          </p:cNvGrpSpPr>
          <p:nvPr/>
        </p:nvGrpSpPr>
        <p:grpSpPr bwMode="auto">
          <a:xfrm>
            <a:off x="6026150" y="2056035"/>
            <a:ext cx="1993900" cy="1016000"/>
            <a:chOff x="4216" y="1416"/>
            <a:chExt cx="1256" cy="640"/>
          </a:xfrm>
        </p:grpSpPr>
        <p:grpSp>
          <p:nvGrpSpPr>
            <p:cNvPr id="17423" name="Group 21"/>
            <p:cNvGrpSpPr>
              <a:grpSpLocks/>
            </p:cNvGrpSpPr>
            <p:nvPr/>
          </p:nvGrpSpPr>
          <p:grpSpPr bwMode="auto">
            <a:xfrm>
              <a:off x="4216" y="1680"/>
              <a:ext cx="432" cy="288"/>
              <a:chOff x="4216" y="1680"/>
              <a:chExt cx="432" cy="288"/>
            </a:xfrm>
          </p:grpSpPr>
          <p:sp>
            <p:nvSpPr>
              <p:cNvPr id="17425" name="Line 22"/>
              <p:cNvSpPr>
                <a:spLocks noChangeShapeType="1"/>
              </p:cNvSpPr>
              <p:nvPr/>
            </p:nvSpPr>
            <p:spPr bwMode="auto">
              <a:xfrm>
                <a:off x="4224" y="1680"/>
                <a:ext cx="0" cy="288"/>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7426" name="Line 23"/>
              <p:cNvSpPr>
                <a:spLocks noChangeShapeType="1"/>
              </p:cNvSpPr>
              <p:nvPr/>
            </p:nvSpPr>
            <p:spPr bwMode="auto">
              <a:xfrm>
                <a:off x="4216" y="1692"/>
                <a:ext cx="432"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17424" name="Text Box 24"/>
            <p:cNvSpPr txBox="1">
              <a:spLocks noChangeArrowheads="1"/>
            </p:cNvSpPr>
            <p:nvPr/>
          </p:nvSpPr>
          <p:spPr bwMode="auto">
            <a:xfrm>
              <a:off x="4644" y="1416"/>
              <a:ext cx="828" cy="64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First non-zero digit.</a:t>
              </a:r>
            </a:p>
          </p:txBody>
        </p:sp>
      </p:grpSp>
      <p:sp>
        <p:nvSpPr>
          <p:cNvPr id="17421" name="Text Box 25"/>
          <p:cNvSpPr txBox="1">
            <a:spLocks noChangeArrowheads="1"/>
          </p:cNvSpPr>
          <p:nvPr/>
        </p:nvSpPr>
        <p:spPr bwMode="auto">
          <a:xfrm>
            <a:off x="1847850" y="951135"/>
            <a:ext cx="5105400" cy="466725"/>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a:latin typeface="Comic Sans MS" panose="030F0702030302020204" pitchFamily="66" charset="0"/>
              </a:rPr>
              <a:t>Significant Figures (Rounding)</a:t>
            </a:r>
          </a:p>
        </p:txBody>
      </p:sp>
      <p:sp>
        <p:nvSpPr>
          <p:cNvPr id="17422" name="Text Box 26"/>
          <p:cNvSpPr txBox="1">
            <a:spLocks noChangeArrowheads="1"/>
          </p:cNvSpPr>
          <p:nvPr/>
        </p:nvSpPr>
        <p:spPr bwMode="auto">
          <a:xfrm>
            <a:off x="495300" y="1484535"/>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to </a:t>
            </a:r>
            <a:r>
              <a:rPr lang="en-GB" altLang="en-US" sz="2400" u="sng">
                <a:solidFill>
                  <a:srgbClr val="FF0000"/>
                </a:solidFill>
                <a:latin typeface="Comic Sans MS" panose="030F0702030302020204" pitchFamily="66" charset="0"/>
              </a:rPr>
              <a:t>2 s.f</a:t>
            </a:r>
          </a:p>
        </p:txBody>
      </p:sp>
      <p:sp>
        <p:nvSpPr>
          <p:cNvPr id="7" name="Rectangle 6">
            <a:hlinkClick r:id="rId4"/>
            <a:extLst>
              <a:ext uri="{FF2B5EF4-FFF2-40B4-BE49-F238E27FC236}">
                <a16:creationId xmlns:a16="http://schemas.microsoft.com/office/drawing/2014/main" id="{C50AE411-BC4E-45DC-A915-191692AFF75F}"/>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hlinkClick r:id="rId4"/>
            <a:extLst>
              <a:ext uri="{FF2B5EF4-FFF2-40B4-BE49-F238E27FC236}">
                <a16:creationId xmlns:a16="http://schemas.microsoft.com/office/drawing/2014/main" id="{508FD125-F38B-446C-B6ED-54FA28F67F9E}"/>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wipe(left)">
                                      <p:cBhvr>
                                        <p:cTn id="7" dur="500"/>
                                        <p:tgtEl>
                                          <p:spTgt spid="6146"/>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147"/>
                                        </p:tgtEl>
                                        <p:attrNameLst>
                                          <p:attrName>style.visibility</p:attrName>
                                        </p:attrNameLst>
                                      </p:cBhvr>
                                      <p:to>
                                        <p:strVal val="visible"/>
                                      </p:to>
                                    </p:set>
                                    <p:animEffect transition="in" filter="wipe(up)">
                                      <p:cBhvr>
                                        <p:cTn id="12" dur="500"/>
                                        <p:tgtEl>
                                          <p:spTgt spid="6147"/>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62"/>
                                        </p:tgtEl>
                                        <p:attrNameLst>
                                          <p:attrName>style.visibility</p:attrName>
                                        </p:attrNameLst>
                                      </p:cBhvr>
                                      <p:to>
                                        <p:strVal val="visible"/>
                                      </p:to>
                                    </p:set>
                                    <p:animEffect transition="in" filter="dissolve">
                                      <p:cBhvr>
                                        <p:cTn id="22" dur="500"/>
                                        <p:tgtEl>
                                          <p:spTgt spid="6162"/>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up)">
                                      <p:cBhvr>
                                        <p:cTn id="27" dur="500"/>
                                        <p:tgtEl>
                                          <p:spTgt spid="3"/>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154"/>
                                        </p:tgtEl>
                                        <p:attrNameLst>
                                          <p:attrName>style.visibility</p:attrName>
                                        </p:attrNameLst>
                                      </p:cBhvr>
                                      <p:to>
                                        <p:strVal val="visible"/>
                                      </p:to>
                                    </p:set>
                                    <p:animEffect transition="in" filter="wipe(left)">
                                      <p:cBhvr>
                                        <p:cTn id="32" dur="500"/>
                                        <p:tgtEl>
                                          <p:spTgt spid="6154"/>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strips(downLeft)">
                                      <p:cBhvr>
                                        <p:cTn id="37" dur="500"/>
                                        <p:tgtEl>
                                          <p:spTgt spid="6"/>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6158"/>
                                        </p:tgtEl>
                                        <p:attrNameLst>
                                          <p:attrName>style.visibility</p:attrName>
                                        </p:attrNameLst>
                                      </p:cBhvr>
                                      <p:to>
                                        <p:strVal val="visible"/>
                                      </p:to>
                                    </p:set>
                                    <p:animEffect transition="in" filter="wipe(up)">
                                      <p:cBhvr>
                                        <p:cTn id="42" dur="500"/>
                                        <p:tgtEl>
                                          <p:spTgt spid="6158"/>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down)">
                                      <p:cBhvr>
                                        <p:cTn id="47" dur="500"/>
                                        <p:tgtEl>
                                          <p:spTgt spid="4"/>
                                        </p:tgtEl>
                                      </p:cBhvr>
                                    </p:animEffect>
                                  </p:childTnLst>
                                  <p:subTnLst>
                                    <p:audio>
                                      <p:cMediaNode>
                                        <p:cTn display="0" masterRel="sameClick">
                                          <p:stCondLst>
                                            <p:cond evt="begin" delay="0">
                                              <p:tn val="45"/>
                                            </p:cond>
                                          </p:stCondLst>
                                          <p:endCondLst>
                                            <p:cond evt="onStopAudio" delay="0">
                                              <p:tgtEl>
                                                <p:sldTgt/>
                                              </p:tgtEl>
                                            </p:cond>
                                          </p:endCondLst>
                                        </p:cTn>
                                        <p:tgtEl>
                                          <p:sndTgt r:embed="rId2" name="whoosh.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163"/>
                                        </p:tgtEl>
                                        <p:attrNameLst>
                                          <p:attrName>style.visibility</p:attrName>
                                        </p:attrNameLst>
                                      </p:cBhvr>
                                      <p:to>
                                        <p:strVal val="visible"/>
                                      </p:to>
                                    </p:set>
                                    <p:animEffect transition="in" filter="dissolve">
                                      <p:cBhvr>
                                        <p:cTn id="52" dur="500"/>
                                        <p:tgtEl>
                                          <p:spTgt spid="6163"/>
                                        </p:tgtEl>
                                      </p:cBhvr>
                                    </p:animEffect>
                                  </p:childTnLst>
                                  <p:subTnLst>
                                    <p:audio>
                                      <p:cMediaNode>
                                        <p:cTn display="0" masterRel="sameClick">
                                          <p:stCondLst>
                                            <p:cond evt="begin" delay="0">
                                              <p:tn val="50"/>
                                            </p:cond>
                                          </p:stCondLst>
                                          <p:endCondLst>
                                            <p:cond evt="onStopAudio" delay="0">
                                              <p:tgtEl>
                                                <p:sldTgt/>
                                              </p:tgtEl>
                                            </p:cond>
                                          </p:endCondLst>
                                        </p:cTn>
                                        <p:tgtEl>
                                          <p:sndTgt r:embed="rId3" name="chimes.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ipe(up)">
                                      <p:cBhvr>
                                        <p:cTn id="57" dur="500"/>
                                        <p:tgtEl>
                                          <p:spTgt spid="5"/>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animBg="1"/>
      <p:bldP spid="6154" grpId="0" autoUpdateAnimBg="0"/>
      <p:bldP spid="6158" grpId="0" animBg="1"/>
      <p:bldP spid="6162" grpId="0" animBg="1" autoUpdateAnimBg="0"/>
      <p:bldP spid="6163"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1028700" y="2769269"/>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6 . 0 7 2 9 </a:t>
            </a:r>
          </a:p>
        </p:txBody>
      </p:sp>
      <p:sp>
        <p:nvSpPr>
          <p:cNvPr id="7171" name="Line 3"/>
          <p:cNvSpPr>
            <a:spLocks noChangeShapeType="1"/>
          </p:cNvSpPr>
          <p:nvPr/>
        </p:nvSpPr>
        <p:spPr bwMode="auto">
          <a:xfrm>
            <a:off x="1905000" y="2616869"/>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 name="Group 4"/>
          <p:cNvGrpSpPr>
            <a:grpSpLocks/>
          </p:cNvGrpSpPr>
          <p:nvPr/>
        </p:nvGrpSpPr>
        <p:grpSpPr bwMode="auto">
          <a:xfrm>
            <a:off x="1131888" y="3240757"/>
            <a:ext cx="2209800" cy="1092200"/>
            <a:chOff x="480" y="2064"/>
            <a:chExt cx="1392" cy="688"/>
          </a:xfrm>
        </p:grpSpPr>
        <p:sp>
          <p:nvSpPr>
            <p:cNvPr id="18457" name="Text Box 5"/>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8458" name="Line 6"/>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3" name="Group 7"/>
          <p:cNvGrpSpPr>
            <a:grpSpLocks/>
          </p:cNvGrpSpPr>
          <p:nvPr/>
        </p:nvGrpSpPr>
        <p:grpSpPr bwMode="auto">
          <a:xfrm>
            <a:off x="1798638" y="4464719"/>
            <a:ext cx="762000" cy="1052513"/>
            <a:chOff x="816" y="2832"/>
            <a:chExt cx="480" cy="663"/>
          </a:xfrm>
        </p:grpSpPr>
        <p:sp>
          <p:nvSpPr>
            <p:cNvPr id="18455" name="Line 8"/>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8456" name="Text Box 9"/>
            <p:cNvSpPr txBox="1">
              <a:spLocks noChangeArrowheads="1"/>
            </p:cNvSpPr>
            <p:nvPr/>
          </p:nvSpPr>
          <p:spPr bwMode="auto">
            <a:xfrm>
              <a:off x="816" y="3168"/>
              <a:ext cx="48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6.1</a:t>
              </a:r>
            </a:p>
          </p:txBody>
        </p:sp>
      </p:grpSp>
      <p:sp>
        <p:nvSpPr>
          <p:cNvPr id="7178" name="Text Box 10"/>
          <p:cNvSpPr txBox="1">
            <a:spLocks noChangeArrowheads="1"/>
          </p:cNvSpPr>
          <p:nvPr/>
        </p:nvSpPr>
        <p:spPr bwMode="auto">
          <a:xfrm>
            <a:off x="5124450" y="2788319"/>
            <a:ext cx="2495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0. 0 0 0 5 6 3</a:t>
            </a:r>
          </a:p>
        </p:txBody>
      </p:sp>
      <p:grpSp>
        <p:nvGrpSpPr>
          <p:cNvPr id="4" name="Group 11"/>
          <p:cNvGrpSpPr>
            <a:grpSpLocks/>
          </p:cNvGrpSpPr>
          <p:nvPr/>
        </p:nvGrpSpPr>
        <p:grpSpPr bwMode="auto">
          <a:xfrm>
            <a:off x="6438900" y="3188369"/>
            <a:ext cx="2209800" cy="1092200"/>
            <a:chOff x="480" y="2064"/>
            <a:chExt cx="1392" cy="688"/>
          </a:xfrm>
        </p:grpSpPr>
        <p:sp>
          <p:nvSpPr>
            <p:cNvPr id="18453" name="Text Box 12"/>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8454" name="Line 13"/>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7182" name="Line 14"/>
          <p:cNvSpPr>
            <a:spLocks noChangeShapeType="1"/>
          </p:cNvSpPr>
          <p:nvPr/>
        </p:nvSpPr>
        <p:spPr bwMode="auto">
          <a:xfrm>
            <a:off x="7200900" y="2674019"/>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15"/>
          <p:cNvGrpSpPr>
            <a:grpSpLocks/>
          </p:cNvGrpSpPr>
          <p:nvPr/>
        </p:nvGrpSpPr>
        <p:grpSpPr bwMode="auto">
          <a:xfrm>
            <a:off x="6686550" y="4407569"/>
            <a:ext cx="1962150" cy="1071563"/>
            <a:chOff x="4212" y="2436"/>
            <a:chExt cx="1236" cy="675"/>
          </a:xfrm>
        </p:grpSpPr>
        <p:sp>
          <p:nvSpPr>
            <p:cNvPr id="18451" name="Line 16"/>
            <p:cNvSpPr>
              <a:spLocks noChangeShapeType="1"/>
            </p:cNvSpPr>
            <p:nvPr/>
          </p:nvSpPr>
          <p:spPr bwMode="auto">
            <a:xfrm>
              <a:off x="4632" y="2436"/>
              <a:ext cx="1"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8452" name="Text Box 17"/>
            <p:cNvSpPr txBox="1">
              <a:spLocks noChangeArrowheads="1"/>
            </p:cNvSpPr>
            <p:nvPr/>
          </p:nvSpPr>
          <p:spPr bwMode="auto">
            <a:xfrm>
              <a:off x="4212" y="2784"/>
              <a:ext cx="123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0.00056</a:t>
              </a:r>
            </a:p>
          </p:txBody>
        </p:sp>
      </p:grpSp>
      <p:sp>
        <p:nvSpPr>
          <p:cNvPr id="7186" name="Text Box 18"/>
          <p:cNvSpPr txBox="1">
            <a:spLocks noChangeArrowheads="1"/>
          </p:cNvSpPr>
          <p:nvPr/>
        </p:nvSpPr>
        <p:spPr bwMode="auto">
          <a:xfrm>
            <a:off x="2305050" y="4407569"/>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7187" name="Text Box 19"/>
          <p:cNvSpPr txBox="1">
            <a:spLocks noChangeArrowheads="1"/>
          </p:cNvSpPr>
          <p:nvPr/>
        </p:nvSpPr>
        <p:spPr bwMode="auto">
          <a:xfrm>
            <a:off x="7680325" y="4386932"/>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grpSp>
        <p:nvGrpSpPr>
          <p:cNvPr id="6" name="Group 20"/>
          <p:cNvGrpSpPr>
            <a:grpSpLocks/>
          </p:cNvGrpSpPr>
          <p:nvPr/>
        </p:nvGrpSpPr>
        <p:grpSpPr bwMode="auto">
          <a:xfrm>
            <a:off x="6673850" y="1892969"/>
            <a:ext cx="1993900" cy="1016000"/>
            <a:chOff x="4216" y="1416"/>
            <a:chExt cx="1256" cy="640"/>
          </a:xfrm>
        </p:grpSpPr>
        <p:grpSp>
          <p:nvGrpSpPr>
            <p:cNvPr id="18447" name="Group 21"/>
            <p:cNvGrpSpPr>
              <a:grpSpLocks/>
            </p:cNvGrpSpPr>
            <p:nvPr/>
          </p:nvGrpSpPr>
          <p:grpSpPr bwMode="auto">
            <a:xfrm>
              <a:off x="4216" y="1680"/>
              <a:ext cx="432" cy="288"/>
              <a:chOff x="4216" y="1680"/>
              <a:chExt cx="432" cy="288"/>
            </a:xfrm>
          </p:grpSpPr>
          <p:sp>
            <p:nvSpPr>
              <p:cNvPr id="18449" name="Line 22"/>
              <p:cNvSpPr>
                <a:spLocks noChangeShapeType="1"/>
              </p:cNvSpPr>
              <p:nvPr/>
            </p:nvSpPr>
            <p:spPr bwMode="auto">
              <a:xfrm>
                <a:off x="4224" y="1680"/>
                <a:ext cx="0" cy="288"/>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8450" name="Line 23"/>
              <p:cNvSpPr>
                <a:spLocks noChangeShapeType="1"/>
              </p:cNvSpPr>
              <p:nvPr/>
            </p:nvSpPr>
            <p:spPr bwMode="auto">
              <a:xfrm>
                <a:off x="4216" y="1692"/>
                <a:ext cx="432"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18448" name="Text Box 24"/>
            <p:cNvSpPr txBox="1">
              <a:spLocks noChangeArrowheads="1"/>
            </p:cNvSpPr>
            <p:nvPr/>
          </p:nvSpPr>
          <p:spPr bwMode="auto">
            <a:xfrm>
              <a:off x="4644" y="1416"/>
              <a:ext cx="828" cy="64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First non-zero digit.</a:t>
              </a:r>
            </a:p>
          </p:txBody>
        </p:sp>
      </p:grpSp>
      <p:sp>
        <p:nvSpPr>
          <p:cNvPr id="18445" name="Text Box 25"/>
          <p:cNvSpPr txBox="1">
            <a:spLocks noChangeArrowheads="1"/>
          </p:cNvSpPr>
          <p:nvPr/>
        </p:nvSpPr>
        <p:spPr bwMode="auto">
          <a:xfrm>
            <a:off x="1847850" y="807119"/>
            <a:ext cx="5105400" cy="466725"/>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a:latin typeface="Comic Sans MS" panose="030F0702030302020204" pitchFamily="66" charset="0"/>
              </a:rPr>
              <a:t>Significant Figures (Rounding)</a:t>
            </a:r>
          </a:p>
        </p:txBody>
      </p:sp>
      <p:sp>
        <p:nvSpPr>
          <p:cNvPr id="18446" name="Text Box 26"/>
          <p:cNvSpPr txBox="1">
            <a:spLocks noChangeArrowheads="1"/>
          </p:cNvSpPr>
          <p:nvPr/>
        </p:nvSpPr>
        <p:spPr bwMode="auto">
          <a:xfrm>
            <a:off x="495300" y="1340519"/>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to </a:t>
            </a:r>
            <a:r>
              <a:rPr lang="en-GB" altLang="en-US" sz="2400" u="sng">
                <a:solidFill>
                  <a:srgbClr val="FF0000"/>
                </a:solidFill>
                <a:latin typeface="Comic Sans MS" panose="030F0702030302020204" pitchFamily="66" charset="0"/>
              </a:rPr>
              <a:t>2 s.f</a:t>
            </a:r>
          </a:p>
        </p:txBody>
      </p:sp>
      <p:sp>
        <p:nvSpPr>
          <p:cNvPr id="7" name="Rectangle 6">
            <a:hlinkClick r:id="rId4"/>
            <a:extLst>
              <a:ext uri="{FF2B5EF4-FFF2-40B4-BE49-F238E27FC236}">
                <a16:creationId xmlns:a16="http://schemas.microsoft.com/office/drawing/2014/main" id="{742C31E2-C115-4AFF-9B90-E72D868BB52B}"/>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hlinkClick r:id="rId4"/>
            <a:extLst>
              <a:ext uri="{FF2B5EF4-FFF2-40B4-BE49-F238E27FC236}">
                <a16:creationId xmlns:a16="http://schemas.microsoft.com/office/drawing/2014/main" id="{0E681159-7785-4E02-B778-A4270FB86933}"/>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wipe(left)">
                                      <p:cBhvr>
                                        <p:cTn id="7" dur="500"/>
                                        <p:tgtEl>
                                          <p:spTgt spid="7170"/>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171"/>
                                        </p:tgtEl>
                                        <p:attrNameLst>
                                          <p:attrName>style.visibility</p:attrName>
                                        </p:attrNameLst>
                                      </p:cBhvr>
                                      <p:to>
                                        <p:strVal val="visible"/>
                                      </p:to>
                                    </p:set>
                                    <p:animEffect transition="in" filter="wipe(up)">
                                      <p:cBhvr>
                                        <p:cTn id="12" dur="500"/>
                                        <p:tgtEl>
                                          <p:spTgt spid="7171"/>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186"/>
                                        </p:tgtEl>
                                        <p:attrNameLst>
                                          <p:attrName>style.visibility</p:attrName>
                                        </p:attrNameLst>
                                      </p:cBhvr>
                                      <p:to>
                                        <p:strVal val="visible"/>
                                      </p:to>
                                    </p:set>
                                    <p:animEffect transition="in" filter="dissolve">
                                      <p:cBhvr>
                                        <p:cTn id="22" dur="500"/>
                                        <p:tgtEl>
                                          <p:spTgt spid="7186"/>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up)">
                                      <p:cBhvr>
                                        <p:cTn id="27" dur="500"/>
                                        <p:tgtEl>
                                          <p:spTgt spid="3"/>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178"/>
                                        </p:tgtEl>
                                        <p:attrNameLst>
                                          <p:attrName>style.visibility</p:attrName>
                                        </p:attrNameLst>
                                      </p:cBhvr>
                                      <p:to>
                                        <p:strVal val="visible"/>
                                      </p:to>
                                    </p:set>
                                    <p:animEffect transition="in" filter="wipe(left)">
                                      <p:cBhvr>
                                        <p:cTn id="32" dur="500"/>
                                        <p:tgtEl>
                                          <p:spTgt spid="7178"/>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strips(downLeft)">
                                      <p:cBhvr>
                                        <p:cTn id="37" dur="500"/>
                                        <p:tgtEl>
                                          <p:spTgt spid="6"/>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7182"/>
                                        </p:tgtEl>
                                        <p:attrNameLst>
                                          <p:attrName>style.visibility</p:attrName>
                                        </p:attrNameLst>
                                      </p:cBhvr>
                                      <p:to>
                                        <p:strVal val="visible"/>
                                      </p:to>
                                    </p:set>
                                    <p:animEffect transition="in" filter="wipe(up)">
                                      <p:cBhvr>
                                        <p:cTn id="42" dur="500"/>
                                        <p:tgtEl>
                                          <p:spTgt spid="7182"/>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down)">
                                      <p:cBhvr>
                                        <p:cTn id="47" dur="500"/>
                                        <p:tgtEl>
                                          <p:spTgt spid="4"/>
                                        </p:tgtEl>
                                      </p:cBhvr>
                                    </p:animEffect>
                                  </p:childTnLst>
                                  <p:subTnLst>
                                    <p:audio>
                                      <p:cMediaNode>
                                        <p:cTn display="0" masterRel="sameClick">
                                          <p:stCondLst>
                                            <p:cond evt="begin" delay="0">
                                              <p:tn val="45"/>
                                            </p:cond>
                                          </p:stCondLst>
                                          <p:endCondLst>
                                            <p:cond evt="onStopAudio" delay="0">
                                              <p:tgtEl>
                                                <p:sldTgt/>
                                              </p:tgtEl>
                                            </p:cond>
                                          </p:endCondLst>
                                        </p:cTn>
                                        <p:tgtEl>
                                          <p:sndTgt r:embed="rId2" name="whoosh.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187"/>
                                        </p:tgtEl>
                                        <p:attrNameLst>
                                          <p:attrName>style.visibility</p:attrName>
                                        </p:attrNameLst>
                                      </p:cBhvr>
                                      <p:to>
                                        <p:strVal val="visible"/>
                                      </p:to>
                                    </p:set>
                                    <p:animEffect transition="in" filter="dissolve">
                                      <p:cBhvr>
                                        <p:cTn id="52" dur="500"/>
                                        <p:tgtEl>
                                          <p:spTgt spid="7187"/>
                                        </p:tgtEl>
                                      </p:cBhvr>
                                    </p:animEffect>
                                  </p:childTnLst>
                                  <p:subTnLst>
                                    <p:audio>
                                      <p:cMediaNode>
                                        <p:cTn display="0" masterRel="sameClick">
                                          <p:stCondLst>
                                            <p:cond evt="begin" delay="0">
                                              <p:tn val="50"/>
                                            </p:cond>
                                          </p:stCondLst>
                                          <p:endCondLst>
                                            <p:cond evt="onStopAudio" delay="0">
                                              <p:tgtEl>
                                                <p:sldTgt/>
                                              </p:tgtEl>
                                            </p:cond>
                                          </p:endCondLst>
                                        </p:cTn>
                                        <p:tgtEl>
                                          <p:sndTgt r:embed="rId3" name="chimes.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ipe(up)">
                                      <p:cBhvr>
                                        <p:cTn id="57" dur="500"/>
                                        <p:tgtEl>
                                          <p:spTgt spid="5"/>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1" grpId="0" animBg="1"/>
      <p:bldP spid="7178" grpId="0" autoUpdateAnimBg="0"/>
      <p:bldP spid="7182" grpId="0" animBg="1"/>
      <p:bldP spid="7186" grpId="0" animBg="1" autoUpdateAnimBg="0"/>
      <p:bldP spid="7187"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028700" y="22669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2 . 0 7 5 9 </a:t>
            </a:r>
          </a:p>
        </p:txBody>
      </p:sp>
      <p:sp>
        <p:nvSpPr>
          <p:cNvPr id="8195" name="Line 3"/>
          <p:cNvSpPr>
            <a:spLocks noChangeShapeType="1"/>
          </p:cNvSpPr>
          <p:nvPr/>
        </p:nvSpPr>
        <p:spPr bwMode="auto">
          <a:xfrm>
            <a:off x="2247900" y="211455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 name="Group 4"/>
          <p:cNvGrpSpPr>
            <a:grpSpLocks/>
          </p:cNvGrpSpPr>
          <p:nvPr/>
        </p:nvGrpSpPr>
        <p:grpSpPr bwMode="auto">
          <a:xfrm>
            <a:off x="1493838" y="2738438"/>
            <a:ext cx="2209800" cy="1092200"/>
            <a:chOff x="480" y="2064"/>
            <a:chExt cx="1392" cy="688"/>
          </a:xfrm>
        </p:grpSpPr>
        <p:sp>
          <p:nvSpPr>
            <p:cNvPr id="19481" name="Text Box 5"/>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9482" name="Line 6"/>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3" name="Group 7"/>
          <p:cNvGrpSpPr>
            <a:grpSpLocks/>
          </p:cNvGrpSpPr>
          <p:nvPr/>
        </p:nvGrpSpPr>
        <p:grpSpPr bwMode="auto">
          <a:xfrm>
            <a:off x="1912938" y="3962400"/>
            <a:ext cx="1143000" cy="1109663"/>
            <a:chOff x="1205" y="2472"/>
            <a:chExt cx="720" cy="699"/>
          </a:xfrm>
        </p:grpSpPr>
        <p:sp>
          <p:nvSpPr>
            <p:cNvPr id="19479" name="Line 8"/>
            <p:cNvSpPr>
              <a:spLocks noChangeShapeType="1"/>
            </p:cNvSpPr>
            <p:nvPr/>
          </p:nvSpPr>
          <p:spPr bwMode="auto">
            <a:xfrm>
              <a:off x="1552" y="2472"/>
              <a:ext cx="2"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9480" name="Text Box 9"/>
            <p:cNvSpPr txBox="1">
              <a:spLocks noChangeArrowheads="1"/>
            </p:cNvSpPr>
            <p:nvPr/>
          </p:nvSpPr>
          <p:spPr bwMode="auto">
            <a:xfrm>
              <a:off x="1205" y="2844"/>
              <a:ext cx="72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2.08</a:t>
              </a:r>
            </a:p>
          </p:txBody>
        </p:sp>
      </p:grpSp>
      <p:sp>
        <p:nvSpPr>
          <p:cNvPr id="8202" name="Text Box 10"/>
          <p:cNvSpPr txBox="1">
            <a:spLocks noChangeArrowheads="1"/>
          </p:cNvSpPr>
          <p:nvPr/>
        </p:nvSpPr>
        <p:spPr bwMode="auto">
          <a:xfrm>
            <a:off x="5124450" y="2286000"/>
            <a:ext cx="2495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0. 0 2 0 4 6 3</a:t>
            </a:r>
          </a:p>
        </p:txBody>
      </p:sp>
      <p:grpSp>
        <p:nvGrpSpPr>
          <p:cNvPr id="4" name="Group 11"/>
          <p:cNvGrpSpPr>
            <a:grpSpLocks/>
          </p:cNvGrpSpPr>
          <p:nvPr/>
        </p:nvGrpSpPr>
        <p:grpSpPr bwMode="auto">
          <a:xfrm>
            <a:off x="6134100" y="2724150"/>
            <a:ext cx="2209800" cy="1092200"/>
            <a:chOff x="480" y="2064"/>
            <a:chExt cx="1392" cy="688"/>
          </a:xfrm>
        </p:grpSpPr>
        <p:sp>
          <p:nvSpPr>
            <p:cNvPr id="19477" name="Text Box 12"/>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19478" name="Line 13"/>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8206" name="Line 14"/>
          <p:cNvSpPr>
            <a:spLocks noChangeShapeType="1"/>
          </p:cNvSpPr>
          <p:nvPr/>
        </p:nvSpPr>
        <p:spPr bwMode="auto">
          <a:xfrm>
            <a:off x="6896100" y="21336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15"/>
          <p:cNvGrpSpPr>
            <a:grpSpLocks/>
          </p:cNvGrpSpPr>
          <p:nvPr/>
        </p:nvGrpSpPr>
        <p:grpSpPr bwMode="auto">
          <a:xfrm>
            <a:off x="6381750" y="3943350"/>
            <a:ext cx="1962150" cy="1071563"/>
            <a:chOff x="4212" y="2436"/>
            <a:chExt cx="1236" cy="675"/>
          </a:xfrm>
        </p:grpSpPr>
        <p:sp>
          <p:nvSpPr>
            <p:cNvPr id="19475" name="Line 16"/>
            <p:cNvSpPr>
              <a:spLocks noChangeShapeType="1"/>
            </p:cNvSpPr>
            <p:nvPr/>
          </p:nvSpPr>
          <p:spPr bwMode="auto">
            <a:xfrm>
              <a:off x="4632" y="2436"/>
              <a:ext cx="1"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9476" name="Text Box 17"/>
            <p:cNvSpPr txBox="1">
              <a:spLocks noChangeArrowheads="1"/>
            </p:cNvSpPr>
            <p:nvPr/>
          </p:nvSpPr>
          <p:spPr bwMode="auto">
            <a:xfrm>
              <a:off x="4212" y="2784"/>
              <a:ext cx="123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0.0205</a:t>
              </a:r>
            </a:p>
          </p:txBody>
        </p:sp>
      </p:grpSp>
      <p:sp>
        <p:nvSpPr>
          <p:cNvPr id="8210" name="Text Box 18"/>
          <p:cNvSpPr txBox="1">
            <a:spLocks noChangeArrowheads="1"/>
          </p:cNvSpPr>
          <p:nvPr/>
        </p:nvSpPr>
        <p:spPr bwMode="auto">
          <a:xfrm>
            <a:off x="2667000" y="39052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8211" name="Text Box 19"/>
          <p:cNvSpPr txBox="1">
            <a:spLocks noChangeArrowheads="1"/>
          </p:cNvSpPr>
          <p:nvPr/>
        </p:nvSpPr>
        <p:spPr bwMode="auto">
          <a:xfrm>
            <a:off x="7375525" y="3922713"/>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grpSp>
        <p:nvGrpSpPr>
          <p:cNvPr id="6" name="Group 20"/>
          <p:cNvGrpSpPr>
            <a:grpSpLocks/>
          </p:cNvGrpSpPr>
          <p:nvPr/>
        </p:nvGrpSpPr>
        <p:grpSpPr bwMode="auto">
          <a:xfrm flipH="1">
            <a:off x="4083050" y="1371600"/>
            <a:ext cx="1993900" cy="1016000"/>
            <a:chOff x="4216" y="1416"/>
            <a:chExt cx="1256" cy="640"/>
          </a:xfrm>
        </p:grpSpPr>
        <p:grpSp>
          <p:nvGrpSpPr>
            <p:cNvPr id="19471" name="Group 21"/>
            <p:cNvGrpSpPr>
              <a:grpSpLocks/>
            </p:cNvGrpSpPr>
            <p:nvPr/>
          </p:nvGrpSpPr>
          <p:grpSpPr bwMode="auto">
            <a:xfrm>
              <a:off x="4216" y="1680"/>
              <a:ext cx="432" cy="288"/>
              <a:chOff x="4216" y="1680"/>
              <a:chExt cx="432" cy="288"/>
            </a:xfrm>
          </p:grpSpPr>
          <p:sp>
            <p:nvSpPr>
              <p:cNvPr id="19473" name="Line 22"/>
              <p:cNvSpPr>
                <a:spLocks noChangeShapeType="1"/>
              </p:cNvSpPr>
              <p:nvPr/>
            </p:nvSpPr>
            <p:spPr bwMode="auto">
              <a:xfrm>
                <a:off x="4224" y="1680"/>
                <a:ext cx="0" cy="288"/>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9474" name="Line 23"/>
              <p:cNvSpPr>
                <a:spLocks noChangeShapeType="1"/>
              </p:cNvSpPr>
              <p:nvPr/>
            </p:nvSpPr>
            <p:spPr bwMode="auto">
              <a:xfrm>
                <a:off x="4216" y="1692"/>
                <a:ext cx="432"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19472" name="Text Box 24"/>
            <p:cNvSpPr txBox="1">
              <a:spLocks noChangeArrowheads="1"/>
            </p:cNvSpPr>
            <p:nvPr/>
          </p:nvSpPr>
          <p:spPr bwMode="auto">
            <a:xfrm>
              <a:off x="4644" y="1416"/>
              <a:ext cx="828" cy="64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First non-zero digit.</a:t>
              </a:r>
            </a:p>
          </p:txBody>
        </p:sp>
      </p:grpSp>
      <p:sp>
        <p:nvSpPr>
          <p:cNvPr id="19469" name="Text Box 25"/>
          <p:cNvSpPr txBox="1">
            <a:spLocks noChangeArrowheads="1"/>
          </p:cNvSpPr>
          <p:nvPr/>
        </p:nvSpPr>
        <p:spPr bwMode="auto">
          <a:xfrm>
            <a:off x="1847850" y="304800"/>
            <a:ext cx="5105400" cy="466725"/>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a:latin typeface="Comic Sans MS" panose="030F0702030302020204" pitchFamily="66" charset="0"/>
              </a:rPr>
              <a:t>Significant Figures (Rounding)</a:t>
            </a:r>
          </a:p>
        </p:txBody>
      </p:sp>
      <p:sp>
        <p:nvSpPr>
          <p:cNvPr id="19470" name="Text Box 26"/>
          <p:cNvSpPr txBox="1">
            <a:spLocks noChangeArrowheads="1"/>
          </p:cNvSpPr>
          <p:nvPr/>
        </p:nvSpPr>
        <p:spPr bwMode="auto">
          <a:xfrm>
            <a:off x="495300" y="838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to </a:t>
            </a:r>
            <a:r>
              <a:rPr lang="en-GB" altLang="en-US" sz="2400" u="sng">
                <a:solidFill>
                  <a:srgbClr val="FF0000"/>
                </a:solidFill>
                <a:latin typeface="Comic Sans MS" panose="030F0702030302020204" pitchFamily="66" charset="0"/>
              </a:rPr>
              <a:t>3 s.f</a:t>
            </a:r>
          </a:p>
        </p:txBody>
      </p:sp>
      <p:sp>
        <p:nvSpPr>
          <p:cNvPr id="7" name="Rectangle 6">
            <a:hlinkClick r:id="rId4"/>
            <a:extLst>
              <a:ext uri="{FF2B5EF4-FFF2-40B4-BE49-F238E27FC236}">
                <a16:creationId xmlns:a16="http://schemas.microsoft.com/office/drawing/2014/main" id="{1BF2A167-B553-4CE0-8902-226464A6CF22}"/>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hlinkClick r:id="rId4"/>
            <a:extLst>
              <a:ext uri="{FF2B5EF4-FFF2-40B4-BE49-F238E27FC236}">
                <a16:creationId xmlns:a16="http://schemas.microsoft.com/office/drawing/2014/main" id="{C7404F10-BAE3-46AE-BEB0-14893640BDDA}"/>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wipe(left)">
                                      <p:cBhvr>
                                        <p:cTn id="7" dur="500"/>
                                        <p:tgtEl>
                                          <p:spTgt spid="8194"/>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195"/>
                                        </p:tgtEl>
                                        <p:attrNameLst>
                                          <p:attrName>style.visibility</p:attrName>
                                        </p:attrNameLst>
                                      </p:cBhvr>
                                      <p:to>
                                        <p:strVal val="visible"/>
                                      </p:to>
                                    </p:set>
                                    <p:animEffect transition="in" filter="wipe(up)">
                                      <p:cBhvr>
                                        <p:cTn id="12" dur="500"/>
                                        <p:tgtEl>
                                          <p:spTgt spid="8195"/>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210"/>
                                        </p:tgtEl>
                                        <p:attrNameLst>
                                          <p:attrName>style.visibility</p:attrName>
                                        </p:attrNameLst>
                                      </p:cBhvr>
                                      <p:to>
                                        <p:strVal val="visible"/>
                                      </p:to>
                                    </p:set>
                                    <p:animEffect transition="in" filter="dissolve">
                                      <p:cBhvr>
                                        <p:cTn id="22" dur="500"/>
                                        <p:tgtEl>
                                          <p:spTgt spid="8210"/>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up)">
                                      <p:cBhvr>
                                        <p:cTn id="27" dur="500"/>
                                        <p:tgtEl>
                                          <p:spTgt spid="3"/>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202"/>
                                        </p:tgtEl>
                                        <p:attrNameLst>
                                          <p:attrName>style.visibility</p:attrName>
                                        </p:attrNameLst>
                                      </p:cBhvr>
                                      <p:to>
                                        <p:strVal val="visible"/>
                                      </p:to>
                                    </p:set>
                                    <p:animEffect transition="in" filter="wipe(left)">
                                      <p:cBhvr>
                                        <p:cTn id="32" dur="500"/>
                                        <p:tgtEl>
                                          <p:spTgt spid="8202"/>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strips(downLeft)">
                                      <p:cBhvr>
                                        <p:cTn id="37" dur="500"/>
                                        <p:tgtEl>
                                          <p:spTgt spid="6"/>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8206"/>
                                        </p:tgtEl>
                                        <p:attrNameLst>
                                          <p:attrName>style.visibility</p:attrName>
                                        </p:attrNameLst>
                                      </p:cBhvr>
                                      <p:to>
                                        <p:strVal val="visible"/>
                                      </p:to>
                                    </p:set>
                                    <p:animEffect transition="in" filter="wipe(up)">
                                      <p:cBhvr>
                                        <p:cTn id="42" dur="500"/>
                                        <p:tgtEl>
                                          <p:spTgt spid="8206"/>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down)">
                                      <p:cBhvr>
                                        <p:cTn id="47" dur="500"/>
                                        <p:tgtEl>
                                          <p:spTgt spid="4"/>
                                        </p:tgtEl>
                                      </p:cBhvr>
                                    </p:animEffect>
                                  </p:childTnLst>
                                  <p:subTnLst>
                                    <p:audio>
                                      <p:cMediaNode>
                                        <p:cTn display="0" masterRel="sameClick">
                                          <p:stCondLst>
                                            <p:cond evt="begin" delay="0">
                                              <p:tn val="45"/>
                                            </p:cond>
                                          </p:stCondLst>
                                          <p:endCondLst>
                                            <p:cond evt="onStopAudio" delay="0">
                                              <p:tgtEl>
                                                <p:sldTgt/>
                                              </p:tgtEl>
                                            </p:cond>
                                          </p:endCondLst>
                                        </p:cTn>
                                        <p:tgtEl>
                                          <p:sndTgt r:embed="rId2" name="whoosh.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8211"/>
                                        </p:tgtEl>
                                        <p:attrNameLst>
                                          <p:attrName>style.visibility</p:attrName>
                                        </p:attrNameLst>
                                      </p:cBhvr>
                                      <p:to>
                                        <p:strVal val="visible"/>
                                      </p:to>
                                    </p:set>
                                    <p:animEffect transition="in" filter="dissolve">
                                      <p:cBhvr>
                                        <p:cTn id="52" dur="500"/>
                                        <p:tgtEl>
                                          <p:spTgt spid="8211"/>
                                        </p:tgtEl>
                                      </p:cBhvr>
                                    </p:animEffect>
                                  </p:childTnLst>
                                  <p:subTnLst>
                                    <p:audio>
                                      <p:cMediaNode>
                                        <p:cTn display="0" masterRel="sameClick">
                                          <p:stCondLst>
                                            <p:cond evt="begin" delay="0">
                                              <p:tn val="50"/>
                                            </p:cond>
                                          </p:stCondLst>
                                          <p:endCondLst>
                                            <p:cond evt="onStopAudio" delay="0">
                                              <p:tgtEl>
                                                <p:sldTgt/>
                                              </p:tgtEl>
                                            </p:cond>
                                          </p:endCondLst>
                                        </p:cTn>
                                        <p:tgtEl>
                                          <p:sndTgt r:embed="rId3" name="chimes.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ipe(up)">
                                      <p:cBhvr>
                                        <p:cTn id="57" dur="500"/>
                                        <p:tgtEl>
                                          <p:spTgt spid="5"/>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5" grpId="0" animBg="1"/>
      <p:bldP spid="8202" grpId="0" autoUpdateAnimBg="0"/>
      <p:bldP spid="8206" grpId="0" animBg="1"/>
      <p:bldP spid="8210" grpId="0" animBg="1" autoUpdateAnimBg="0"/>
      <p:bldP spid="8211"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028700" y="23431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2 . 0 7 5 1 </a:t>
            </a:r>
          </a:p>
        </p:txBody>
      </p:sp>
      <p:sp>
        <p:nvSpPr>
          <p:cNvPr id="9219" name="Line 3"/>
          <p:cNvSpPr>
            <a:spLocks noChangeShapeType="1"/>
          </p:cNvSpPr>
          <p:nvPr/>
        </p:nvSpPr>
        <p:spPr bwMode="auto">
          <a:xfrm>
            <a:off x="2571750" y="219075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 name="Group 4"/>
          <p:cNvGrpSpPr>
            <a:grpSpLocks/>
          </p:cNvGrpSpPr>
          <p:nvPr/>
        </p:nvGrpSpPr>
        <p:grpSpPr bwMode="auto">
          <a:xfrm>
            <a:off x="1817688" y="2814638"/>
            <a:ext cx="2209800" cy="1092200"/>
            <a:chOff x="480" y="2064"/>
            <a:chExt cx="1392" cy="688"/>
          </a:xfrm>
        </p:grpSpPr>
        <p:sp>
          <p:nvSpPr>
            <p:cNvPr id="20505" name="Text Box 5"/>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0506" name="Line 6"/>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3" name="Group 7"/>
          <p:cNvGrpSpPr>
            <a:grpSpLocks/>
          </p:cNvGrpSpPr>
          <p:nvPr/>
        </p:nvGrpSpPr>
        <p:grpSpPr bwMode="auto">
          <a:xfrm>
            <a:off x="2160588" y="4038600"/>
            <a:ext cx="1428750" cy="1109663"/>
            <a:chOff x="1361" y="2472"/>
            <a:chExt cx="900" cy="699"/>
          </a:xfrm>
        </p:grpSpPr>
        <p:sp>
          <p:nvSpPr>
            <p:cNvPr id="20503" name="Line 8"/>
            <p:cNvSpPr>
              <a:spLocks noChangeShapeType="1"/>
            </p:cNvSpPr>
            <p:nvPr/>
          </p:nvSpPr>
          <p:spPr bwMode="auto">
            <a:xfrm>
              <a:off x="1756" y="2472"/>
              <a:ext cx="3"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0504" name="Text Box 9"/>
            <p:cNvSpPr txBox="1">
              <a:spLocks noChangeArrowheads="1"/>
            </p:cNvSpPr>
            <p:nvPr/>
          </p:nvSpPr>
          <p:spPr bwMode="auto">
            <a:xfrm>
              <a:off x="1361" y="2844"/>
              <a:ext cx="90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2.075</a:t>
              </a:r>
            </a:p>
          </p:txBody>
        </p:sp>
      </p:grpSp>
      <p:sp>
        <p:nvSpPr>
          <p:cNvPr id="9226" name="Text Box 10"/>
          <p:cNvSpPr txBox="1">
            <a:spLocks noChangeArrowheads="1"/>
          </p:cNvSpPr>
          <p:nvPr/>
        </p:nvSpPr>
        <p:spPr bwMode="auto">
          <a:xfrm>
            <a:off x="5124450" y="2362200"/>
            <a:ext cx="272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0. 0 1 0 2 3 8 3</a:t>
            </a:r>
          </a:p>
        </p:txBody>
      </p:sp>
      <p:grpSp>
        <p:nvGrpSpPr>
          <p:cNvPr id="4" name="Group 11"/>
          <p:cNvGrpSpPr>
            <a:grpSpLocks/>
          </p:cNvGrpSpPr>
          <p:nvPr/>
        </p:nvGrpSpPr>
        <p:grpSpPr bwMode="auto">
          <a:xfrm>
            <a:off x="6362700" y="2781300"/>
            <a:ext cx="2209800" cy="1092200"/>
            <a:chOff x="480" y="2064"/>
            <a:chExt cx="1392" cy="688"/>
          </a:xfrm>
        </p:grpSpPr>
        <p:sp>
          <p:nvSpPr>
            <p:cNvPr id="20501" name="Text Box 12"/>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0502" name="Line 13"/>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9230" name="Line 14"/>
          <p:cNvSpPr>
            <a:spLocks noChangeShapeType="1"/>
          </p:cNvSpPr>
          <p:nvPr/>
        </p:nvSpPr>
        <p:spPr bwMode="auto">
          <a:xfrm>
            <a:off x="7124700" y="22098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15"/>
          <p:cNvGrpSpPr>
            <a:grpSpLocks/>
          </p:cNvGrpSpPr>
          <p:nvPr/>
        </p:nvGrpSpPr>
        <p:grpSpPr bwMode="auto">
          <a:xfrm>
            <a:off x="6610350" y="4000500"/>
            <a:ext cx="1962150" cy="1071563"/>
            <a:chOff x="4212" y="2436"/>
            <a:chExt cx="1236" cy="675"/>
          </a:xfrm>
        </p:grpSpPr>
        <p:sp>
          <p:nvSpPr>
            <p:cNvPr id="20499" name="Line 16"/>
            <p:cNvSpPr>
              <a:spLocks noChangeShapeType="1"/>
            </p:cNvSpPr>
            <p:nvPr/>
          </p:nvSpPr>
          <p:spPr bwMode="auto">
            <a:xfrm>
              <a:off x="4632" y="2436"/>
              <a:ext cx="1"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0500" name="Text Box 17"/>
            <p:cNvSpPr txBox="1">
              <a:spLocks noChangeArrowheads="1"/>
            </p:cNvSpPr>
            <p:nvPr/>
          </p:nvSpPr>
          <p:spPr bwMode="auto">
            <a:xfrm>
              <a:off x="4212" y="2784"/>
              <a:ext cx="123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0.01024</a:t>
              </a:r>
            </a:p>
          </p:txBody>
        </p:sp>
      </p:grpSp>
      <p:sp>
        <p:nvSpPr>
          <p:cNvPr id="9234" name="Text Box 18"/>
          <p:cNvSpPr txBox="1">
            <a:spLocks noChangeArrowheads="1"/>
          </p:cNvSpPr>
          <p:nvPr/>
        </p:nvSpPr>
        <p:spPr bwMode="auto">
          <a:xfrm>
            <a:off x="2990850" y="39814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9235" name="Text Box 19"/>
          <p:cNvSpPr txBox="1">
            <a:spLocks noChangeArrowheads="1"/>
          </p:cNvSpPr>
          <p:nvPr/>
        </p:nvSpPr>
        <p:spPr bwMode="auto">
          <a:xfrm>
            <a:off x="7604125" y="3979863"/>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grpSp>
        <p:nvGrpSpPr>
          <p:cNvPr id="6" name="Group 20"/>
          <p:cNvGrpSpPr>
            <a:grpSpLocks/>
          </p:cNvGrpSpPr>
          <p:nvPr/>
        </p:nvGrpSpPr>
        <p:grpSpPr bwMode="auto">
          <a:xfrm flipH="1">
            <a:off x="4083050" y="1447800"/>
            <a:ext cx="1993900" cy="1016000"/>
            <a:chOff x="4216" y="1416"/>
            <a:chExt cx="1256" cy="640"/>
          </a:xfrm>
        </p:grpSpPr>
        <p:grpSp>
          <p:nvGrpSpPr>
            <p:cNvPr id="20495" name="Group 21"/>
            <p:cNvGrpSpPr>
              <a:grpSpLocks/>
            </p:cNvGrpSpPr>
            <p:nvPr/>
          </p:nvGrpSpPr>
          <p:grpSpPr bwMode="auto">
            <a:xfrm>
              <a:off x="4216" y="1680"/>
              <a:ext cx="432" cy="288"/>
              <a:chOff x="4216" y="1680"/>
              <a:chExt cx="432" cy="288"/>
            </a:xfrm>
          </p:grpSpPr>
          <p:sp>
            <p:nvSpPr>
              <p:cNvPr id="20497" name="Line 22"/>
              <p:cNvSpPr>
                <a:spLocks noChangeShapeType="1"/>
              </p:cNvSpPr>
              <p:nvPr/>
            </p:nvSpPr>
            <p:spPr bwMode="auto">
              <a:xfrm>
                <a:off x="4224" y="1680"/>
                <a:ext cx="0" cy="288"/>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0498" name="Line 23"/>
              <p:cNvSpPr>
                <a:spLocks noChangeShapeType="1"/>
              </p:cNvSpPr>
              <p:nvPr/>
            </p:nvSpPr>
            <p:spPr bwMode="auto">
              <a:xfrm>
                <a:off x="4216" y="1692"/>
                <a:ext cx="432"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20496" name="Text Box 24"/>
            <p:cNvSpPr txBox="1">
              <a:spLocks noChangeArrowheads="1"/>
            </p:cNvSpPr>
            <p:nvPr/>
          </p:nvSpPr>
          <p:spPr bwMode="auto">
            <a:xfrm>
              <a:off x="4644" y="1416"/>
              <a:ext cx="828" cy="64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First non-zero digit.</a:t>
              </a:r>
            </a:p>
          </p:txBody>
        </p:sp>
      </p:grpSp>
      <p:sp>
        <p:nvSpPr>
          <p:cNvPr id="20493" name="Text Box 25"/>
          <p:cNvSpPr txBox="1">
            <a:spLocks noChangeArrowheads="1"/>
          </p:cNvSpPr>
          <p:nvPr/>
        </p:nvSpPr>
        <p:spPr bwMode="auto">
          <a:xfrm>
            <a:off x="1847850" y="381000"/>
            <a:ext cx="5105400" cy="466725"/>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a:latin typeface="Comic Sans MS" panose="030F0702030302020204" pitchFamily="66" charset="0"/>
              </a:rPr>
              <a:t>Significant Figures (Rounding)</a:t>
            </a:r>
          </a:p>
        </p:txBody>
      </p:sp>
      <p:sp>
        <p:nvSpPr>
          <p:cNvPr id="20494" name="Text Box 26"/>
          <p:cNvSpPr txBox="1">
            <a:spLocks noChangeArrowheads="1"/>
          </p:cNvSpPr>
          <p:nvPr/>
        </p:nvSpPr>
        <p:spPr bwMode="auto">
          <a:xfrm>
            <a:off x="495300" y="9144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to </a:t>
            </a:r>
            <a:r>
              <a:rPr lang="en-GB" altLang="en-US" sz="2400" u="sng">
                <a:solidFill>
                  <a:srgbClr val="FF0000"/>
                </a:solidFill>
                <a:latin typeface="Comic Sans MS" panose="030F0702030302020204" pitchFamily="66" charset="0"/>
              </a:rPr>
              <a:t>4 s.f</a:t>
            </a:r>
          </a:p>
        </p:txBody>
      </p:sp>
      <p:sp>
        <p:nvSpPr>
          <p:cNvPr id="7" name="Rectangle 6">
            <a:hlinkClick r:id="rId4"/>
            <a:extLst>
              <a:ext uri="{FF2B5EF4-FFF2-40B4-BE49-F238E27FC236}">
                <a16:creationId xmlns:a16="http://schemas.microsoft.com/office/drawing/2014/main" id="{44E26575-C6D6-4953-A01E-445CB1599E0D}"/>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hlinkClick r:id="rId4"/>
            <a:extLst>
              <a:ext uri="{FF2B5EF4-FFF2-40B4-BE49-F238E27FC236}">
                <a16:creationId xmlns:a16="http://schemas.microsoft.com/office/drawing/2014/main" id="{DB868368-1F3A-4065-BC5D-3CDC7B263226}"/>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ipe(left)">
                                      <p:cBhvr>
                                        <p:cTn id="7" dur="500"/>
                                        <p:tgtEl>
                                          <p:spTgt spid="9218"/>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219"/>
                                        </p:tgtEl>
                                        <p:attrNameLst>
                                          <p:attrName>style.visibility</p:attrName>
                                        </p:attrNameLst>
                                      </p:cBhvr>
                                      <p:to>
                                        <p:strVal val="visible"/>
                                      </p:to>
                                    </p:set>
                                    <p:animEffect transition="in" filter="wipe(up)">
                                      <p:cBhvr>
                                        <p:cTn id="12" dur="500"/>
                                        <p:tgtEl>
                                          <p:spTgt spid="9219"/>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234"/>
                                        </p:tgtEl>
                                        <p:attrNameLst>
                                          <p:attrName>style.visibility</p:attrName>
                                        </p:attrNameLst>
                                      </p:cBhvr>
                                      <p:to>
                                        <p:strVal val="visible"/>
                                      </p:to>
                                    </p:set>
                                    <p:animEffect transition="in" filter="dissolve">
                                      <p:cBhvr>
                                        <p:cTn id="22" dur="500"/>
                                        <p:tgtEl>
                                          <p:spTgt spid="9234"/>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up)">
                                      <p:cBhvr>
                                        <p:cTn id="27" dur="500"/>
                                        <p:tgtEl>
                                          <p:spTgt spid="3"/>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226"/>
                                        </p:tgtEl>
                                        <p:attrNameLst>
                                          <p:attrName>style.visibility</p:attrName>
                                        </p:attrNameLst>
                                      </p:cBhvr>
                                      <p:to>
                                        <p:strVal val="visible"/>
                                      </p:to>
                                    </p:set>
                                    <p:animEffect transition="in" filter="wipe(left)">
                                      <p:cBhvr>
                                        <p:cTn id="32" dur="500"/>
                                        <p:tgtEl>
                                          <p:spTgt spid="9226"/>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strips(downLeft)">
                                      <p:cBhvr>
                                        <p:cTn id="37" dur="500"/>
                                        <p:tgtEl>
                                          <p:spTgt spid="6"/>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9230"/>
                                        </p:tgtEl>
                                        <p:attrNameLst>
                                          <p:attrName>style.visibility</p:attrName>
                                        </p:attrNameLst>
                                      </p:cBhvr>
                                      <p:to>
                                        <p:strVal val="visible"/>
                                      </p:to>
                                    </p:set>
                                    <p:animEffect transition="in" filter="wipe(up)">
                                      <p:cBhvr>
                                        <p:cTn id="42" dur="500"/>
                                        <p:tgtEl>
                                          <p:spTgt spid="9230"/>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down)">
                                      <p:cBhvr>
                                        <p:cTn id="47" dur="500"/>
                                        <p:tgtEl>
                                          <p:spTgt spid="4"/>
                                        </p:tgtEl>
                                      </p:cBhvr>
                                    </p:animEffect>
                                  </p:childTnLst>
                                  <p:subTnLst>
                                    <p:audio>
                                      <p:cMediaNode>
                                        <p:cTn display="0" masterRel="sameClick">
                                          <p:stCondLst>
                                            <p:cond evt="begin" delay="0">
                                              <p:tn val="45"/>
                                            </p:cond>
                                          </p:stCondLst>
                                          <p:endCondLst>
                                            <p:cond evt="onStopAudio" delay="0">
                                              <p:tgtEl>
                                                <p:sldTgt/>
                                              </p:tgtEl>
                                            </p:cond>
                                          </p:endCondLst>
                                        </p:cTn>
                                        <p:tgtEl>
                                          <p:sndTgt r:embed="rId2" name="whoosh.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235"/>
                                        </p:tgtEl>
                                        <p:attrNameLst>
                                          <p:attrName>style.visibility</p:attrName>
                                        </p:attrNameLst>
                                      </p:cBhvr>
                                      <p:to>
                                        <p:strVal val="visible"/>
                                      </p:to>
                                    </p:set>
                                    <p:animEffect transition="in" filter="dissolve">
                                      <p:cBhvr>
                                        <p:cTn id="52" dur="500"/>
                                        <p:tgtEl>
                                          <p:spTgt spid="9235"/>
                                        </p:tgtEl>
                                      </p:cBhvr>
                                    </p:animEffect>
                                  </p:childTnLst>
                                  <p:subTnLst>
                                    <p:audio>
                                      <p:cMediaNode>
                                        <p:cTn display="0" masterRel="sameClick">
                                          <p:stCondLst>
                                            <p:cond evt="begin" delay="0">
                                              <p:tn val="50"/>
                                            </p:cond>
                                          </p:stCondLst>
                                          <p:endCondLst>
                                            <p:cond evt="onStopAudio" delay="0">
                                              <p:tgtEl>
                                                <p:sldTgt/>
                                              </p:tgtEl>
                                            </p:cond>
                                          </p:endCondLst>
                                        </p:cTn>
                                        <p:tgtEl>
                                          <p:sndTgt r:embed="rId3" name="chimes.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ipe(up)">
                                      <p:cBhvr>
                                        <p:cTn id="57" dur="500"/>
                                        <p:tgtEl>
                                          <p:spTgt spid="5"/>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animBg="1"/>
      <p:bldP spid="9226" grpId="0" autoUpdateAnimBg="0"/>
      <p:bldP spid="9230" grpId="0" animBg="1"/>
      <p:bldP spid="9234" grpId="0" animBg="1" autoUpdateAnimBg="0"/>
      <p:bldP spid="9235"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42950" y="228600"/>
            <a:ext cx="6991350" cy="1663700"/>
            <a:chOff x="468" y="168"/>
            <a:chExt cx="4404" cy="1048"/>
          </a:xfrm>
        </p:grpSpPr>
        <p:sp>
          <p:nvSpPr>
            <p:cNvPr id="21535" name="Text Box 3"/>
            <p:cNvSpPr txBox="1">
              <a:spLocks noChangeArrowheads="1"/>
            </p:cNvSpPr>
            <p:nvPr/>
          </p:nvSpPr>
          <p:spPr bwMode="auto">
            <a:xfrm>
              <a:off x="1164" y="168"/>
              <a:ext cx="3216" cy="294"/>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a:latin typeface="Comic Sans MS" panose="030F0702030302020204" pitchFamily="66" charset="0"/>
                </a:rPr>
                <a:t>Significant Figures (Rounding)</a:t>
              </a:r>
            </a:p>
          </p:txBody>
        </p:sp>
        <p:sp>
          <p:nvSpPr>
            <p:cNvPr id="21536" name="Text Box 4"/>
            <p:cNvSpPr txBox="1">
              <a:spLocks noChangeArrowheads="1"/>
            </p:cNvSpPr>
            <p:nvPr/>
          </p:nvSpPr>
          <p:spPr bwMode="auto">
            <a:xfrm>
              <a:off x="468" y="576"/>
              <a:ext cx="4404" cy="640"/>
            </a:xfrm>
            <a:prstGeom prst="rect">
              <a:avLst/>
            </a:prstGeom>
            <a:gradFill rotWithShape="0">
              <a:gsLst>
                <a:gs pos="0">
                  <a:srgbClr val="5E9EFF"/>
                </a:gs>
                <a:gs pos="20000">
                  <a:srgbClr val="85C2FF"/>
                </a:gs>
                <a:gs pos="35001">
                  <a:srgbClr val="C4D6EB"/>
                </a:gs>
                <a:gs pos="50000">
                  <a:srgbClr val="FFEBFA"/>
                </a:gs>
                <a:gs pos="64999">
                  <a:srgbClr val="C4D6EB"/>
                </a:gs>
                <a:gs pos="80000">
                  <a:srgbClr val="85C2FF"/>
                </a:gs>
                <a:gs pos="100000">
                  <a:srgbClr val="5E9EFF"/>
                </a:gs>
              </a:gsLst>
              <a:lin ang="5400000" scaled="1"/>
            </a:gradFill>
            <a:ln w="9525">
              <a:solidFill>
                <a:schemeClr val="accent2"/>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a:latin typeface="Comic Sans MS" panose="030F0702030302020204" pitchFamily="66" charset="0"/>
                </a:rPr>
                <a:t>When we approximate whole numbers we may need to </a:t>
              </a:r>
              <a:r>
                <a:rPr lang="en-GB" altLang="en-US" sz="2000">
                  <a:solidFill>
                    <a:srgbClr val="FF0000"/>
                  </a:solidFill>
                  <a:latin typeface="Comic Sans MS" panose="030F0702030302020204" pitchFamily="66" charset="0"/>
                </a:rPr>
                <a:t>insert zeros</a:t>
              </a:r>
              <a:r>
                <a:rPr lang="en-GB" altLang="en-US" sz="2000">
                  <a:latin typeface="Comic Sans MS" panose="030F0702030302020204" pitchFamily="66" charset="0"/>
                </a:rPr>
                <a:t> as required in order to </a:t>
              </a:r>
              <a:r>
                <a:rPr lang="en-GB" altLang="en-US" sz="2000">
                  <a:solidFill>
                    <a:srgbClr val="FF0000"/>
                  </a:solidFill>
                  <a:latin typeface="Comic Sans MS" panose="030F0702030302020204" pitchFamily="66" charset="0"/>
                </a:rPr>
                <a:t>maintain the size</a:t>
              </a:r>
              <a:r>
                <a:rPr lang="en-GB" altLang="en-US" sz="2000">
                  <a:latin typeface="Comic Sans MS" panose="030F0702030302020204" pitchFamily="66" charset="0"/>
                </a:rPr>
                <a:t> of the number.</a:t>
              </a:r>
            </a:p>
          </p:txBody>
        </p:sp>
      </p:grpSp>
      <p:sp>
        <p:nvSpPr>
          <p:cNvPr id="10245" name="Text Box 5"/>
          <p:cNvSpPr txBox="1">
            <a:spLocks noChangeArrowheads="1"/>
          </p:cNvSpPr>
          <p:nvPr/>
        </p:nvSpPr>
        <p:spPr bwMode="auto">
          <a:xfrm>
            <a:off x="533400" y="2095500"/>
            <a:ext cx="5048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whole numbers to </a:t>
            </a:r>
            <a:r>
              <a:rPr lang="en-GB" altLang="en-US" sz="2400" u="sng">
                <a:solidFill>
                  <a:srgbClr val="FF0000"/>
                </a:solidFill>
                <a:latin typeface="Comic Sans MS" panose="030F0702030302020204" pitchFamily="66" charset="0"/>
              </a:rPr>
              <a:t>1 s.f</a:t>
            </a:r>
          </a:p>
        </p:txBody>
      </p:sp>
      <p:sp>
        <p:nvSpPr>
          <p:cNvPr id="10246" name="Text Box 6"/>
          <p:cNvSpPr txBox="1">
            <a:spLocks noChangeArrowheads="1"/>
          </p:cNvSpPr>
          <p:nvPr/>
        </p:nvSpPr>
        <p:spPr bwMode="auto">
          <a:xfrm>
            <a:off x="533400" y="31432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1  4 7 2  </a:t>
            </a:r>
          </a:p>
        </p:txBody>
      </p:sp>
      <p:sp>
        <p:nvSpPr>
          <p:cNvPr id="10247" name="Line 7"/>
          <p:cNvSpPr>
            <a:spLocks noChangeShapeType="1"/>
          </p:cNvSpPr>
          <p:nvPr/>
        </p:nvSpPr>
        <p:spPr bwMode="auto">
          <a:xfrm>
            <a:off x="933450" y="30099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 name="Group 8"/>
          <p:cNvGrpSpPr>
            <a:grpSpLocks/>
          </p:cNvGrpSpPr>
          <p:nvPr/>
        </p:nvGrpSpPr>
        <p:grpSpPr bwMode="auto">
          <a:xfrm>
            <a:off x="236538" y="3633788"/>
            <a:ext cx="2209800" cy="1092200"/>
            <a:chOff x="480" y="2064"/>
            <a:chExt cx="1392" cy="688"/>
          </a:xfrm>
        </p:grpSpPr>
        <p:sp>
          <p:nvSpPr>
            <p:cNvPr id="21533" name="Text Box 9"/>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1534" name="Line 10"/>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4" name="Group 11"/>
          <p:cNvGrpSpPr>
            <a:grpSpLocks/>
          </p:cNvGrpSpPr>
          <p:nvPr/>
        </p:nvGrpSpPr>
        <p:grpSpPr bwMode="auto">
          <a:xfrm>
            <a:off x="579438" y="4857750"/>
            <a:ext cx="1924050" cy="1128713"/>
            <a:chOff x="365" y="3084"/>
            <a:chExt cx="1212" cy="711"/>
          </a:xfrm>
        </p:grpSpPr>
        <p:sp>
          <p:nvSpPr>
            <p:cNvPr id="21531" name="Line 12"/>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1532" name="Text Box 13"/>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1 000</a:t>
              </a:r>
            </a:p>
          </p:txBody>
        </p:sp>
      </p:grpSp>
      <p:sp>
        <p:nvSpPr>
          <p:cNvPr id="10254" name="Text Box 14"/>
          <p:cNvSpPr txBox="1">
            <a:spLocks noChangeArrowheads="1"/>
          </p:cNvSpPr>
          <p:nvPr/>
        </p:nvSpPr>
        <p:spPr bwMode="auto">
          <a:xfrm>
            <a:off x="1409700" y="48006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10255" name="Text Box 15"/>
          <p:cNvSpPr txBox="1">
            <a:spLocks noChangeArrowheads="1"/>
          </p:cNvSpPr>
          <p:nvPr/>
        </p:nvSpPr>
        <p:spPr bwMode="auto">
          <a:xfrm>
            <a:off x="3238500" y="316230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2  2 7 2 8  </a:t>
            </a:r>
          </a:p>
        </p:txBody>
      </p:sp>
      <p:sp>
        <p:nvSpPr>
          <p:cNvPr id="10256" name="Line 16"/>
          <p:cNvSpPr>
            <a:spLocks noChangeShapeType="1"/>
          </p:cNvSpPr>
          <p:nvPr/>
        </p:nvSpPr>
        <p:spPr bwMode="auto">
          <a:xfrm>
            <a:off x="3695700" y="30861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17"/>
          <p:cNvGrpSpPr>
            <a:grpSpLocks/>
          </p:cNvGrpSpPr>
          <p:nvPr/>
        </p:nvGrpSpPr>
        <p:grpSpPr bwMode="auto">
          <a:xfrm>
            <a:off x="2979738" y="3595688"/>
            <a:ext cx="2209800" cy="1092200"/>
            <a:chOff x="480" y="2064"/>
            <a:chExt cx="1392" cy="688"/>
          </a:xfrm>
        </p:grpSpPr>
        <p:sp>
          <p:nvSpPr>
            <p:cNvPr id="21529" name="Text Box 18"/>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1530" name="Line 19"/>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6" name="Group 20"/>
          <p:cNvGrpSpPr>
            <a:grpSpLocks/>
          </p:cNvGrpSpPr>
          <p:nvPr/>
        </p:nvGrpSpPr>
        <p:grpSpPr bwMode="auto">
          <a:xfrm>
            <a:off x="3322638" y="4819650"/>
            <a:ext cx="1924050" cy="1128713"/>
            <a:chOff x="365" y="3084"/>
            <a:chExt cx="1212" cy="711"/>
          </a:xfrm>
        </p:grpSpPr>
        <p:sp>
          <p:nvSpPr>
            <p:cNvPr id="21527" name="Line 21"/>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1528" name="Text Box 22"/>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20 000</a:t>
              </a:r>
            </a:p>
          </p:txBody>
        </p:sp>
      </p:grpSp>
      <p:sp>
        <p:nvSpPr>
          <p:cNvPr id="10263" name="Text Box 23"/>
          <p:cNvSpPr txBox="1">
            <a:spLocks noChangeArrowheads="1"/>
          </p:cNvSpPr>
          <p:nvPr/>
        </p:nvSpPr>
        <p:spPr bwMode="auto">
          <a:xfrm>
            <a:off x="4152900" y="47625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10264" name="Text Box 24"/>
          <p:cNvSpPr txBox="1">
            <a:spLocks noChangeArrowheads="1"/>
          </p:cNvSpPr>
          <p:nvPr/>
        </p:nvSpPr>
        <p:spPr bwMode="auto">
          <a:xfrm>
            <a:off x="6172200" y="31432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4  8 8 1 3 5  </a:t>
            </a:r>
          </a:p>
        </p:txBody>
      </p:sp>
      <p:sp>
        <p:nvSpPr>
          <p:cNvPr id="10265" name="Line 25"/>
          <p:cNvSpPr>
            <a:spLocks noChangeShapeType="1"/>
          </p:cNvSpPr>
          <p:nvPr/>
        </p:nvSpPr>
        <p:spPr bwMode="auto">
          <a:xfrm>
            <a:off x="6629400" y="306705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7" name="Group 26"/>
          <p:cNvGrpSpPr>
            <a:grpSpLocks/>
          </p:cNvGrpSpPr>
          <p:nvPr/>
        </p:nvGrpSpPr>
        <p:grpSpPr bwMode="auto">
          <a:xfrm>
            <a:off x="5932488" y="3576638"/>
            <a:ext cx="2209800" cy="1092200"/>
            <a:chOff x="480" y="2064"/>
            <a:chExt cx="1392" cy="688"/>
          </a:xfrm>
        </p:grpSpPr>
        <p:sp>
          <p:nvSpPr>
            <p:cNvPr id="21525" name="Text Box 27"/>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1526" name="Line 28"/>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8" name="Group 29"/>
          <p:cNvGrpSpPr>
            <a:grpSpLocks/>
          </p:cNvGrpSpPr>
          <p:nvPr/>
        </p:nvGrpSpPr>
        <p:grpSpPr bwMode="auto">
          <a:xfrm>
            <a:off x="6275388" y="4800600"/>
            <a:ext cx="1924050" cy="1128713"/>
            <a:chOff x="365" y="3084"/>
            <a:chExt cx="1212" cy="711"/>
          </a:xfrm>
        </p:grpSpPr>
        <p:sp>
          <p:nvSpPr>
            <p:cNvPr id="21523" name="Line 30"/>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1524" name="Text Box 31"/>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500 000</a:t>
              </a:r>
            </a:p>
          </p:txBody>
        </p:sp>
      </p:grpSp>
      <p:sp>
        <p:nvSpPr>
          <p:cNvPr id="10272" name="Text Box 32"/>
          <p:cNvSpPr txBox="1">
            <a:spLocks noChangeArrowheads="1"/>
          </p:cNvSpPr>
          <p:nvPr/>
        </p:nvSpPr>
        <p:spPr bwMode="auto">
          <a:xfrm>
            <a:off x="7105650" y="47434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9" name="Rectangle 8">
            <a:hlinkClick r:id="rId4"/>
            <a:extLst>
              <a:ext uri="{FF2B5EF4-FFF2-40B4-BE49-F238E27FC236}">
                <a16:creationId xmlns:a16="http://schemas.microsoft.com/office/drawing/2014/main" id="{AC29304F-5BA2-4670-9768-3967330A81B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hlinkClick r:id="rId4"/>
            <a:extLst>
              <a:ext uri="{FF2B5EF4-FFF2-40B4-BE49-F238E27FC236}">
                <a16:creationId xmlns:a16="http://schemas.microsoft.com/office/drawing/2014/main" id="{F2AD7993-346A-46AA-8591-77B345C2F3F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5"/>
                                        </p:tgtEl>
                                        <p:attrNameLst>
                                          <p:attrName>style.visibility</p:attrName>
                                        </p:attrNameLst>
                                      </p:cBhvr>
                                      <p:to>
                                        <p:strVal val="visible"/>
                                      </p:to>
                                    </p:set>
                                    <p:animEffect transition="in" filter="wipe(left)">
                                      <p:cBhvr>
                                        <p:cTn id="12" dur="500"/>
                                        <p:tgtEl>
                                          <p:spTgt spid="10245"/>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6"/>
                                        </p:tgtEl>
                                        <p:attrNameLst>
                                          <p:attrName>style.visibility</p:attrName>
                                        </p:attrNameLst>
                                      </p:cBhvr>
                                      <p:to>
                                        <p:strVal val="visible"/>
                                      </p:to>
                                    </p:set>
                                    <p:animEffect transition="in" filter="wipe(left)">
                                      <p:cBhvr>
                                        <p:cTn id="17" dur="500"/>
                                        <p:tgtEl>
                                          <p:spTgt spid="10246"/>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0247"/>
                                        </p:tgtEl>
                                        <p:attrNameLst>
                                          <p:attrName>style.visibility</p:attrName>
                                        </p:attrNameLst>
                                      </p:cBhvr>
                                      <p:to>
                                        <p:strVal val="visible"/>
                                      </p:to>
                                    </p:set>
                                    <p:animEffect transition="in" filter="wipe(up)">
                                      <p:cBhvr>
                                        <p:cTn id="22" dur="500"/>
                                        <p:tgtEl>
                                          <p:spTgt spid="10247"/>
                                        </p:tgtEl>
                                      </p:cBhvr>
                                    </p:animEffect>
                                  </p:childTnLst>
                                  <p:subTnLst>
                                    <p:audio>
                                      <p:cMediaNode>
                                        <p:cTn display="0" masterRel="sameClick">
                                          <p:stCondLst>
                                            <p:cond evt="begin" delay="0">
                                              <p:tn val="20"/>
                                            </p:cond>
                                          </p:stCondLst>
                                          <p:endCondLst>
                                            <p:cond evt="onStopAudio" delay="0">
                                              <p:tgtEl>
                                                <p:sldTgt/>
                                              </p:tgtEl>
                                            </p:cond>
                                          </p:endCondLst>
                                        </p:cTn>
                                        <p:tgtEl>
                                          <p:sndTgt r:embed="rId2" name="whoosh.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down)">
                                      <p:cBhvr>
                                        <p:cTn id="27" dur="500"/>
                                        <p:tgtEl>
                                          <p:spTgt spid="3"/>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54"/>
                                        </p:tgtEl>
                                        <p:attrNameLst>
                                          <p:attrName>style.visibility</p:attrName>
                                        </p:attrNameLst>
                                      </p:cBhvr>
                                      <p:to>
                                        <p:strVal val="visible"/>
                                      </p:to>
                                    </p:set>
                                    <p:animEffect transition="in" filter="dissolve">
                                      <p:cBhvr>
                                        <p:cTn id="32" dur="500"/>
                                        <p:tgtEl>
                                          <p:spTgt spid="10254"/>
                                        </p:tgtEl>
                                      </p:cBhvr>
                                    </p:animEffect>
                                  </p:childTnLst>
                                  <p:subTnLst>
                                    <p:audio>
                                      <p:cMediaNode>
                                        <p:cTn display="0" masterRel="sameClick">
                                          <p:stCondLst>
                                            <p:cond evt="begin" delay="0">
                                              <p:tn val="30"/>
                                            </p:cond>
                                          </p:stCondLst>
                                          <p:endCondLst>
                                            <p:cond evt="onStopAudio" delay="0">
                                              <p:tgtEl>
                                                <p:sldTgt/>
                                              </p:tgtEl>
                                            </p:cond>
                                          </p:endCondLst>
                                        </p:cTn>
                                        <p:tgtEl>
                                          <p:sndTgt r:embed="rId3" name="chimes.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up)">
                                      <p:cBhvr>
                                        <p:cTn id="37" dur="500"/>
                                        <p:tgtEl>
                                          <p:spTgt spid="4"/>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0255"/>
                                        </p:tgtEl>
                                        <p:attrNameLst>
                                          <p:attrName>style.visibility</p:attrName>
                                        </p:attrNameLst>
                                      </p:cBhvr>
                                      <p:to>
                                        <p:strVal val="visible"/>
                                      </p:to>
                                    </p:set>
                                    <p:animEffect transition="in" filter="wipe(left)">
                                      <p:cBhvr>
                                        <p:cTn id="42" dur="500"/>
                                        <p:tgtEl>
                                          <p:spTgt spid="10255"/>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10256"/>
                                        </p:tgtEl>
                                        <p:attrNameLst>
                                          <p:attrName>style.visibility</p:attrName>
                                        </p:attrNameLst>
                                      </p:cBhvr>
                                      <p:to>
                                        <p:strVal val="visible"/>
                                      </p:to>
                                    </p:set>
                                    <p:animEffect transition="in" filter="wipe(up)">
                                      <p:cBhvr>
                                        <p:cTn id="47" dur="500"/>
                                        <p:tgtEl>
                                          <p:spTgt spid="10256"/>
                                        </p:tgtEl>
                                      </p:cBhvr>
                                    </p:animEffect>
                                  </p:childTnLst>
                                  <p:subTnLst>
                                    <p:audio>
                                      <p:cMediaNode>
                                        <p:cTn display="0" masterRel="sameClick">
                                          <p:stCondLst>
                                            <p:cond evt="begin" delay="0">
                                              <p:tn val="45"/>
                                            </p:cond>
                                          </p:stCondLst>
                                          <p:endCondLst>
                                            <p:cond evt="onStopAudio" delay="0">
                                              <p:tgtEl>
                                                <p:sldTgt/>
                                              </p:tgtEl>
                                            </p:cond>
                                          </p:endCondLst>
                                        </p:cTn>
                                        <p:tgtEl>
                                          <p:sndTgt r:embed="rId2" name="whoosh.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down)">
                                      <p:cBhvr>
                                        <p:cTn id="52" dur="500"/>
                                        <p:tgtEl>
                                          <p:spTgt spid="5"/>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0263"/>
                                        </p:tgtEl>
                                        <p:attrNameLst>
                                          <p:attrName>style.visibility</p:attrName>
                                        </p:attrNameLst>
                                      </p:cBhvr>
                                      <p:to>
                                        <p:strVal val="visible"/>
                                      </p:to>
                                    </p:set>
                                    <p:animEffect transition="in" filter="dissolve">
                                      <p:cBhvr>
                                        <p:cTn id="57" dur="500"/>
                                        <p:tgtEl>
                                          <p:spTgt spid="10263"/>
                                        </p:tgtEl>
                                      </p:cBhvr>
                                    </p:animEffect>
                                  </p:childTnLst>
                                  <p:subTnLst>
                                    <p:audio>
                                      <p:cMediaNode>
                                        <p:cTn display="0" masterRel="sameClick">
                                          <p:stCondLst>
                                            <p:cond evt="begin" delay="0">
                                              <p:tn val="55"/>
                                            </p:cond>
                                          </p:stCondLst>
                                          <p:endCondLst>
                                            <p:cond evt="onStopAudio" delay="0">
                                              <p:tgtEl>
                                                <p:sldTgt/>
                                              </p:tgtEl>
                                            </p:cond>
                                          </p:endCondLst>
                                        </p:cTn>
                                        <p:tgtEl>
                                          <p:sndTgt r:embed="rId3" name="chimes.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wipe(up)">
                                      <p:cBhvr>
                                        <p:cTn id="62" dur="500"/>
                                        <p:tgtEl>
                                          <p:spTgt spid="6"/>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0264"/>
                                        </p:tgtEl>
                                        <p:attrNameLst>
                                          <p:attrName>style.visibility</p:attrName>
                                        </p:attrNameLst>
                                      </p:cBhvr>
                                      <p:to>
                                        <p:strVal val="visible"/>
                                      </p:to>
                                    </p:set>
                                    <p:animEffect transition="in" filter="wipe(left)">
                                      <p:cBhvr>
                                        <p:cTn id="67" dur="500"/>
                                        <p:tgtEl>
                                          <p:spTgt spid="10264"/>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10265"/>
                                        </p:tgtEl>
                                        <p:attrNameLst>
                                          <p:attrName>style.visibility</p:attrName>
                                        </p:attrNameLst>
                                      </p:cBhvr>
                                      <p:to>
                                        <p:strVal val="visible"/>
                                      </p:to>
                                    </p:set>
                                    <p:animEffect transition="in" filter="wipe(up)">
                                      <p:cBhvr>
                                        <p:cTn id="72" dur="500"/>
                                        <p:tgtEl>
                                          <p:spTgt spid="10265"/>
                                        </p:tgtEl>
                                      </p:cBhvr>
                                    </p:animEffect>
                                  </p:childTnLst>
                                  <p:subTnLst>
                                    <p:audio>
                                      <p:cMediaNode>
                                        <p:cTn display="0" masterRel="sameClick">
                                          <p:stCondLst>
                                            <p:cond evt="begin" delay="0">
                                              <p:tn val="70"/>
                                            </p:cond>
                                          </p:stCondLst>
                                          <p:endCondLst>
                                            <p:cond evt="onStopAudio" delay="0">
                                              <p:tgtEl>
                                                <p:sldTgt/>
                                              </p:tgtEl>
                                            </p:cond>
                                          </p:endCondLst>
                                        </p:cTn>
                                        <p:tgtEl>
                                          <p:sndTgt r:embed="rId2" name="whoosh.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4" fill="hold" nodeType="clickEffect">
                                  <p:stCondLst>
                                    <p:cond delay="0"/>
                                  </p:stCondLst>
                                  <p:childTnLst>
                                    <p:set>
                                      <p:cBhvr>
                                        <p:cTn id="76" dur="1" fill="hold">
                                          <p:stCondLst>
                                            <p:cond delay="0"/>
                                          </p:stCondLst>
                                        </p:cTn>
                                        <p:tgtEl>
                                          <p:spTgt spid="7"/>
                                        </p:tgtEl>
                                        <p:attrNameLst>
                                          <p:attrName>style.visibility</p:attrName>
                                        </p:attrNameLst>
                                      </p:cBhvr>
                                      <p:to>
                                        <p:strVal val="visible"/>
                                      </p:to>
                                    </p:set>
                                    <p:animEffect transition="in" filter="wipe(down)">
                                      <p:cBhvr>
                                        <p:cTn id="77" dur="500"/>
                                        <p:tgtEl>
                                          <p:spTgt spid="7"/>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par>
                    <p:cTn id="78" fill="hold" nodeType="clickPar">
                      <p:stCondLst>
                        <p:cond delay="indefinite"/>
                      </p:stCondLst>
                      <p:childTnLst>
                        <p:par>
                          <p:cTn id="79" fill="hold" nodeType="withGroup">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10272"/>
                                        </p:tgtEl>
                                        <p:attrNameLst>
                                          <p:attrName>style.visibility</p:attrName>
                                        </p:attrNameLst>
                                      </p:cBhvr>
                                      <p:to>
                                        <p:strVal val="visible"/>
                                      </p:to>
                                    </p:set>
                                    <p:animEffect transition="in" filter="dissolve">
                                      <p:cBhvr>
                                        <p:cTn id="82" dur="500"/>
                                        <p:tgtEl>
                                          <p:spTgt spid="10272"/>
                                        </p:tgtEl>
                                      </p:cBhvr>
                                    </p:animEffect>
                                  </p:childTnLst>
                                  <p:subTnLst>
                                    <p:audio>
                                      <p:cMediaNode>
                                        <p:cTn display="0" masterRel="sameClick">
                                          <p:stCondLst>
                                            <p:cond evt="begin" delay="0">
                                              <p:tn val="80"/>
                                            </p:cond>
                                          </p:stCondLst>
                                          <p:endCondLst>
                                            <p:cond evt="onStopAudio" delay="0">
                                              <p:tgtEl>
                                                <p:sldTgt/>
                                              </p:tgtEl>
                                            </p:cond>
                                          </p:endCondLst>
                                        </p:cTn>
                                        <p:tgtEl>
                                          <p:sndTgt r:embed="rId3" name="chimes.wav"/>
                                        </p:tgtEl>
                                      </p:cMediaNode>
                                    </p:audio>
                                  </p:sub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1" fill="hold" nodeType="clickEffect">
                                  <p:stCondLst>
                                    <p:cond delay="0"/>
                                  </p:stCondLst>
                                  <p:childTnLst>
                                    <p:set>
                                      <p:cBhvr>
                                        <p:cTn id="86" dur="1" fill="hold">
                                          <p:stCondLst>
                                            <p:cond delay="0"/>
                                          </p:stCondLst>
                                        </p:cTn>
                                        <p:tgtEl>
                                          <p:spTgt spid="8"/>
                                        </p:tgtEl>
                                        <p:attrNameLst>
                                          <p:attrName>style.visibility</p:attrName>
                                        </p:attrNameLst>
                                      </p:cBhvr>
                                      <p:to>
                                        <p:strVal val="visible"/>
                                      </p:to>
                                    </p:set>
                                    <p:animEffect transition="in" filter="wipe(up)">
                                      <p:cBhvr>
                                        <p:cTn id="87" dur="500"/>
                                        <p:tgtEl>
                                          <p:spTgt spid="8"/>
                                        </p:tgtEl>
                                      </p:cBhvr>
                                    </p:animEffect>
                                  </p:childTnLst>
                                  <p:subTnLst>
                                    <p:audio>
                                      <p:cMediaNode>
                                        <p:cTn display="0" masterRel="sameClick">
                                          <p:stCondLst>
                                            <p:cond evt="begin" delay="0">
                                              <p:tn val="8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utoUpdateAnimBg="0"/>
      <p:bldP spid="10246" grpId="0" autoUpdateAnimBg="0"/>
      <p:bldP spid="10247" grpId="0" animBg="1"/>
      <p:bldP spid="10254" grpId="0" animBg="1" autoUpdateAnimBg="0"/>
      <p:bldP spid="10255" grpId="0" autoUpdateAnimBg="0"/>
      <p:bldP spid="10256" grpId="0" animBg="1"/>
      <p:bldP spid="10263" grpId="0" animBg="1" autoUpdateAnimBg="0"/>
      <p:bldP spid="10264" grpId="0" autoUpdateAnimBg="0"/>
      <p:bldP spid="10265" grpId="0" animBg="1"/>
      <p:bldP spid="10272"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2"/>
          <p:cNvGrpSpPr>
            <a:grpSpLocks/>
          </p:cNvGrpSpPr>
          <p:nvPr/>
        </p:nvGrpSpPr>
        <p:grpSpPr bwMode="auto">
          <a:xfrm>
            <a:off x="533400" y="228600"/>
            <a:ext cx="7200900" cy="2324100"/>
            <a:chOff x="336" y="168"/>
            <a:chExt cx="4536" cy="1464"/>
          </a:xfrm>
        </p:grpSpPr>
        <p:sp>
          <p:nvSpPr>
            <p:cNvPr id="22558" name="Text Box 3"/>
            <p:cNvSpPr txBox="1">
              <a:spLocks noChangeArrowheads="1"/>
            </p:cNvSpPr>
            <p:nvPr/>
          </p:nvSpPr>
          <p:spPr bwMode="auto">
            <a:xfrm>
              <a:off x="1164" y="168"/>
              <a:ext cx="3216" cy="294"/>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a:latin typeface="Comic Sans MS" panose="030F0702030302020204" pitchFamily="66" charset="0"/>
                </a:rPr>
                <a:t>Significant Figures (Rounding)</a:t>
              </a:r>
            </a:p>
          </p:txBody>
        </p:sp>
        <p:sp>
          <p:nvSpPr>
            <p:cNvPr id="22559" name="Text Box 4"/>
            <p:cNvSpPr txBox="1">
              <a:spLocks noChangeArrowheads="1"/>
            </p:cNvSpPr>
            <p:nvPr/>
          </p:nvSpPr>
          <p:spPr bwMode="auto">
            <a:xfrm>
              <a:off x="468" y="576"/>
              <a:ext cx="4404" cy="640"/>
            </a:xfrm>
            <a:prstGeom prst="rect">
              <a:avLst/>
            </a:prstGeom>
            <a:gradFill rotWithShape="0">
              <a:gsLst>
                <a:gs pos="0">
                  <a:srgbClr val="5E9EFF"/>
                </a:gs>
                <a:gs pos="20000">
                  <a:srgbClr val="85C2FF"/>
                </a:gs>
                <a:gs pos="35001">
                  <a:srgbClr val="C4D6EB"/>
                </a:gs>
                <a:gs pos="50000">
                  <a:srgbClr val="FFEBFA"/>
                </a:gs>
                <a:gs pos="64999">
                  <a:srgbClr val="C4D6EB"/>
                </a:gs>
                <a:gs pos="80000">
                  <a:srgbClr val="85C2FF"/>
                </a:gs>
                <a:gs pos="100000">
                  <a:srgbClr val="5E9EFF"/>
                </a:gs>
              </a:gsLst>
              <a:lin ang="5400000" scaled="1"/>
            </a:gradFill>
            <a:ln w="9525">
              <a:solidFill>
                <a:schemeClr val="accent2"/>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a:latin typeface="Comic Sans MS" panose="030F0702030302020204" pitchFamily="66" charset="0"/>
                </a:rPr>
                <a:t>When we approximate whole numbers we may need to </a:t>
              </a:r>
              <a:r>
                <a:rPr lang="en-GB" altLang="en-US" sz="2000">
                  <a:solidFill>
                    <a:srgbClr val="FF0000"/>
                  </a:solidFill>
                  <a:latin typeface="Comic Sans MS" panose="030F0702030302020204" pitchFamily="66" charset="0"/>
                </a:rPr>
                <a:t>insert zeros</a:t>
              </a:r>
              <a:r>
                <a:rPr lang="en-GB" altLang="en-US" sz="2000">
                  <a:latin typeface="Comic Sans MS" panose="030F0702030302020204" pitchFamily="66" charset="0"/>
                </a:rPr>
                <a:t> as required in order to </a:t>
              </a:r>
              <a:r>
                <a:rPr lang="en-GB" altLang="en-US" sz="2000">
                  <a:solidFill>
                    <a:srgbClr val="FF0000"/>
                  </a:solidFill>
                  <a:latin typeface="Comic Sans MS" panose="030F0702030302020204" pitchFamily="66" charset="0"/>
                </a:rPr>
                <a:t>maintain the size</a:t>
              </a:r>
              <a:r>
                <a:rPr lang="en-GB" altLang="en-US" sz="2000">
                  <a:latin typeface="Comic Sans MS" panose="030F0702030302020204" pitchFamily="66" charset="0"/>
                </a:rPr>
                <a:t> of the number</a:t>
              </a:r>
            </a:p>
          </p:txBody>
        </p:sp>
        <p:sp>
          <p:nvSpPr>
            <p:cNvPr id="22560" name="Text Box 5"/>
            <p:cNvSpPr txBox="1">
              <a:spLocks noChangeArrowheads="1"/>
            </p:cNvSpPr>
            <p:nvPr/>
          </p:nvSpPr>
          <p:spPr bwMode="auto">
            <a:xfrm>
              <a:off x="336" y="1344"/>
              <a:ext cx="31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whole numbers to </a:t>
              </a:r>
              <a:r>
                <a:rPr lang="en-GB" altLang="en-US" sz="2400" u="sng">
                  <a:solidFill>
                    <a:srgbClr val="FF0000"/>
                  </a:solidFill>
                  <a:latin typeface="Comic Sans MS" panose="030F0702030302020204" pitchFamily="66" charset="0"/>
                </a:rPr>
                <a:t>1 s.f</a:t>
              </a:r>
            </a:p>
          </p:txBody>
        </p:sp>
      </p:grpSp>
      <p:sp>
        <p:nvSpPr>
          <p:cNvPr id="11270" name="Text Box 6"/>
          <p:cNvSpPr txBox="1">
            <a:spLocks noChangeArrowheads="1"/>
          </p:cNvSpPr>
          <p:nvPr/>
        </p:nvSpPr>
        <p:spPr bwMode="auto">
          <a:xfrm>
            <a:off x="857250" y="31051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2 4 1   </a:t>
            </a:r>
          </a:p>
        </p:txBody>
      </p:sp>
      <p:sp>
        <p:nvSpPr>
          <p:cNvPr id="11271" name="Line 7"/>
          <p:cNvSpPr>
            <a:spLocks noChangeShapeType="1"/>
          </p:cNvSpPr>
          <p:nvPr/>
        </p:nvSpPr>
        <p:spPr bwMode="auto">
          <a:xfrm>
            <a:off x="1257300" y="29718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 name="Group 8"/>
          <p:cNvGrpSpPr>
            <a:grpSpLocks/>
          </p:cNvGrpSpPr>
          <p:nvPr/>
        </p:nvGrpSpPr>
        <p:grpSpPr bwMode="auto">
          <a:xfrm>
            <a:off x="476250" y="3595688"/>
            <a:ext cx="2209800" cy="1092200"/>
            <a:chOff x="480" y="2064"/>
            <a:chExt cx="1392" cy="688"/>
          </a:xfrm>
        </p:grpSpPr>
        <p:sp>
          <p:nvSpPr>
            <p:cNvPr id="22556" name="Text Box 9"/>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2557" name="Line 10"/>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4" name="Group 11"/>
          <p:cNvGrpSpPr>
            <a:grpSpLocks/>
          </p:cNvGrpSpPr>
          <p:nvPr/>
        </p:nvGrpSpPr>
        <p:grpSpPr bwMode="auto">
          <a:xfrm>
            <a:off x="819150" y="4819650"/>
            <a:ext cx="1924050" cy="1128713"/>
            <a:chOff x="365" y="3084"/>
            <a:chExt cx="1212" cy="711"/>
          </a:xfrm>
        </p:grpSpPr>
        <p:sp>
          <p:nvSpPr>
            <p:cNvPr id="22554" name="Line 12"/>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2555" name="Text Box 13"/>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200</a:t>
              </a:r>
            </a:p>
          </p:txBody>
        </p:sp>
      </p:grpSp>
      <p:sp>
        <p:nvSpPr>
          <p:cNvPr id="11278" name="Text Box 14"/>
          <p:cNvSpPr txBox="1">
            <a:spLocks noChangeArrowheads="1"/>
          </p:cNvSpPr>
          <p:nvPr/>
        </p:nvSpPr>
        <p:spPr bwMode="auto">
          <a:xfrm>
            <a:off x="1649413" y="47625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11279" name="Text Box 15"/>
          <p:cNvSpPr txBox="1">
            <a:spLocks noChangeArrowheads="1"/>
          </p:cNvSpPr>
          <p:nvPr/>
        </p:nvSpPr>
        <p:spPr bwMode="auto">
          <a:xfrm>
            <a:off x="3524250" y="31432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5 8 7   </a:t>
            </a:r>
          </a:p>
        </p:txBody>
      </p:sp>
      <p:sp>
        <p:nvSpPr>
          <p:cNvPr id="11280" name="Line 16"/>
          <p:cNvSpPr>
            <a:spLocks noChangeShapeType="1"/>
          </p:cNvSpPr>
          <p:nvPr/>
        </p:nvSpPr>
        <p:spPr bwMode="auto">
          <a:xfrm>
            <a:off x="3924300" y="306705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17"/>
          <p:cNvGrpSpPr>
            <a:grpSpLocks/>
          </p:cNvGrpSpPr>
          <p:nvPr/>
        </p:nvGrpSpPr>
        <p:grpSpPr bwMode="auto">
          <a:xfrm>
            <a:off x="3170238" y="3595688"/>
            <a:ext cx="2209800" cy="1092200"/>
            <a:chOff x="480" y="2064"/>
            <a:chExt cx="1392" cy="688"/>
          </a:xfrm>
        </p:grpSpPr>
        <p:sp>
          <p:nvSpPr>
            <p:cNvPr id="22552" name="Text Box 18"/>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2553" name="Line 19"/>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6" name="Group 20"/>
          <p:cNvGrpSpPr>
            <a:grpSpLocks/>
          </p:cNvGrpSpPr>
          <p:nvPr/>
        </p:nvGrpSpPr>
        <p:grpSpPr bwMode="auto">
          <a:xfrm>
            <a:off x="3513138" y="4819650"/>
            <a:ext cx="1924050" cy="1128713"/>
            <a:chOff x="365" y="3084"/>
            <a:chExt cx="1212" cy="711"/>
          </a:xfrm>
        </p:grpSpPr>
        <p:sp>
          <p:nvSpPr>
            <p:cNvPr id="22550" name="Line 21"/>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2551" name="Text Box 22"/>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600</a:t>
              </a:r>
            </a:p>
          </p:txBody>
        </p:sp>
      </p:grpSp>
      <p:sp>
        <p:nvSpPr>
          <p:cNvPr id="11287" name="Text Box 23"/>
          <p:cNvSpPr txBox="1">
            <a:spLocks noChangeArrowheads="1"/>
          </p:cNvSpPr>
          <p:nvPr/>
        </p:nvSpPr>
        <p:spPr bwMode="auto">
          <a:xfrm>
            <a:off x="4343400" y="47625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11288" name="Text Box 24"/>
          <p:cNvSpPr txBox="1">
            <a:spLocks noChangeArrowheads="1"/>
          </p:cNvSpPr>
          <p:nvPr/>
        </p:nvSpPr>
        <p:spPr bwMode="auto">
          <a:xfrm>
            <a:off x="6457950" y="312420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7 5   </a:t>
            </a:r>
          </a:p>
        </p:txBody>
      </p:sp>
      <p:sp>
        <p:nvSpPr>
          <p:cNvPr id="11289" name="Line 25"/>
          <p:cNvSpPr>
            <a:spLocks noChangeShapeType="1"/>
          </p:cNvSpPr>
          <p:nvPr/>
        </p:nvSpPr>
        <p:spPr bwMode="auto">
          <a:xfrm>
            <a:off x="6838950" y="30480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7" name="Group 26"/>
          <p:cNvGrpSpPr>
            <a:grpSpLocks/>
          </p:cNvGrpSpPr>
          <p:nvPr/>
        </p:nvGrpSpPr>
        <p:grpSpPr bwMode="auto">
          <a:xfrm>
            <a:off x="6122988" y="3557588"/>
            <a:ext cx="2209800" cy="1092200"/>
            <a:chOff x="480" y="2064"/>
            <a:chExt cx="1392" cy="688"/>
          </a:xfrm>
        </p:grpSpPr>
        <p:sp>
          <p:nvSpPr>
            <p:cNvPr id="22548" name="Text Box 27"/>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2549" name="Line 28"/>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8" name="Group 29"/>
          <p:cNvGrpSpPr>
            <a:grpSpLocks/>
          </p:cNvGrpSpPr>
          <p:nvPr/>
        </p:nvGrpSpPr>
        <p:grpSpPr bwMode="auto">
          <a:xfrm>
            <a:off x="6465888" y="4781550"/>
            <a:ext cx="1924050" cy="1128713"/>
            <a:chOff x="365" y="3084"/>
            <a:chExt cx="1212" cy="711"/>
          </a:xfrm>
        </p:grpSpPr>
        <p:sp>
          <p:nvSpPr>
            <p:cNvPr id="22546" name="Line 30"/>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2547" name="Text Box 31"/>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80</a:t>
              </a:r>
            </a:p>
          </p:txBody>
        </p:sp>
      </p:grpSp>
      <p:sp>
        <p:nvSpPr>
          <p:cNvPr id="11296" name="Text Box 32"/>
          <p:cNvSpPr txBox="1">
            <a:spLocks noChangeArrowheads="1"/>
          </p:cNvSpPr>
          <p:nvPr/>
        </p:nvSpPr>
        <p:spPr bwMode="auto">
          <a:xfrm>
            <a:off x="7296150" y="47244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2" name="Rectangle 1">
            <a:hlinkClick r:id="rId4"/>
            <a:extLst>
              <a:ext uri="{FF2B5EF4-FFF2-40B4-BE49-F238E27FC236}">
                <a16:creationId xmlns:a16="http://schemas.microsoft.com/office/drawing/2014/main" id="{25AE35B5-4DD8-4618-86FB-5863046282A2}"/>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hlinkClick r:id="rId4"/>
            <a:extLst>
              <a:ext uri="{FF2B5EF4-FFF2-40B4-BE49-F238E27FC236}">
                <a16:creationId xmlns:a16="http://schemas.microsoft.com/office/drawing/2014/main" id="{7BF97F07-78B4-429E-8E70-8BBE54017265}"/>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Effect transition="in" filter="wipe(left)">
                                      <p:cBhvr>
                                        <p:cTn id="7" dur="500"/>
                                        <p:tgtEl>
                                          <p:spTgt spid="11270"/>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271"/>
                                        </p:tgtEl>
                                        <p:attrNameLst>
                                          <p:attrName>style.visibility</p:attrName>
                                        </p:attrNameLst>
                                      </p:cBhvr>
                                      <p:to>
                                        <p:strVal val="visible"/>
                                      </p:to>
                                    </p:set>
                                    <p:animEffect transition="in" filter="wipe(up)">
                                      <p:cBhvr>
                                        <p:cTn id="12" dur="500"/>
                                        <p:tgtEl>
                                          <p:spTgt spid="11271"/>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278"/>
                                        </p:tgtEl>
                                        <p:attrNameLst>
                                          <p:attrName>style.visibility</p:attrName>
                                        </p:attrNameLst>
                                      </p:cBhvr>
                                      <p:to>
                                        <p:strVal val="visible"/>
                                      </p:to>
                                    </p:set>
                                    <p:animEffect transition="in" filter="dissolve">
                                      <p:cBhvr>
                                        <p:cTn id="22" dur="500"/>
                                        <p:tgtEl>
                                          <p:spTgt spid="11278"/>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279"/>
                                        </p:tgtEl>
                                        <p:attrNameLst>
                                          <p:attrName>style.visibility</p:attrName>
                                        </p:attrNameLst>
                                      </p:cBhvr>
                                      <p:to>
                                        <p:strVal val="visible"/>
                                      </p:to>
                                    </p:set>
                                    <p:animEffect transition="in" filter="wipe(left)">
                                      <p:cBhvr>
                                        <p:cTn id="32" dur="500"/>
                                        <p:tgtEl>
                                          <p:spTgt spid="11279"/>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1280"/>
                                        </p:tgtEl>
                                        <p:attrNameLst>
                                          <p:attrName>style.visibility</p:attrName>
                                        </p:attrNameLst>
                                      </p:cBhvr>
                                      <p:to>
                                        <p:strVal val="visible"/>
                                      </p:to>
                                    </p:set>
                                    <p:animEffect transition="in" filter="wipe(up)">
                                      <p:cBhvr>
                                        <p:cTn id="37" dur="500"/>
                                        <p:tgtEl>
                                          <p:spTgt spid="11280"/>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down)">
                                      <p:cBhvr>
                                        <p:cTn id="42" dur="500"/>
                                        <p:tgtEl>
                                          <p:spTgt spid="5"/>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1287"/>
                                        </p:tgtEl>
                                        <p:attrNameLst>
                                          <p:attrName>style.visibility</p:attrName>
                                        </p:attrNameLst>
                                      </p:cBhvr>
                                      <p:to>
                                        <p:strVal val="visible"/>
                                      </p:to>
                                    </p:set>
                                    <p:animEffect transition="in" filter="dissolve">
                                      <p:cBhvr>
                                        <p:cTn id="47" dur="500"/>
                                        <p:tgtEl>
                                          <p:spTgt spid="11287"/>
                                        </p:tgtEl>
                                      </p:cBhvr>
                                    </p:animEffect>
                                  </p:childTnLst>
                                  <p:subTnLst>
                                    <p:audio>
                                      <p:cMediaNode>
                                        <p:cTn display="0" masterRel="sameClick">
                                          <p:stCondLst>
                                            <p:cond evt="begin" delay="0">
                                              <p:tn val="45"/>
                                            </p:cond>
                                          </p:stCondLst>
                                          <p:endCondLst>
                                            <p:cond evt="onStopAudio" delay="0">
                                              <p:tgtEl>
                                                <p:sldTgt/>
                                              </p:tgtEl>
                                            </p:cond>
                                          </p:endCondLst>
                                        </p:cTn>
                                        <p:tgtEl>
                                          <p:sndTgt r:embed="rId3" name="chimes.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up)">
                                      <p:cBhvr>
                                        <p:cTn id="52" dur="500"/>
                                        <p:tgtEl>
                                          <p:spTgt spid="6"/>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1288"/>
                                        </p:tgtEl>
                                        <p:attrNameLst>
                                          <p:attrName>style.visibility</p:attrName>
                                        </p:attrNameLst>
                                      </p:cBhvr>
                                      <p:to>
                                        <p:strVal val="visible"/>
                                      </p:to>
                                    </p:set>
                                    <p:animEffect transition="in" filter="wipe(left)">
                                      <p:cBhvr>
                                        <p:cTn id="57" dur="500"/>
                                        <p:tgtEl>
                                          <p:spTgt spid="11288"/>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11289"/>
                                        </p:tgtEl>
                                        <p:attrNameLst>
                                          <p:attrName>style.visibility</p:attrName>
                                        </p:attrNameLst>
                                      </p:cBhvr>
                                      <p:to>
                                        <p:strVal val="visible"/>
                                      </p:to>
                                    </p:set>
                                    <p:animEffect transition="in" filter="wipe(up)">
                                      <p:cBhvr>
                                        <p:cTn id="62" dur="500"/>
                                        <p:tgtEl>
                                          <p:spTgt spid="11289"/>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down)">
                                      <p:cBhvr>
                                        <p:cTn id="67" dur="500"/>
                                        <p:tgtEl>
                                          <p:spTgt spid="7"/>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1296"/>
                                        </p:tgtEl>
                                        <p:attrNameLst>
                                          <p:attrName>style.visibility</p:attrName>
                                        </p:attrNameLst>
                                      </p:cBhvr>
                                      <p:to>
                                        <p:strVal val="visible"/>
                                      </p:to>
                                    </p:set>
                                    <p:animEffect transition="in" filter="dissolve">
                                      <p:cBhvr>
                                        <p:cTn id="72" dur="500"/>
                                        <p:tgtEl>
                                          <p:spTgt spid="11296"/>
                                        </p:tgtEl>
                                      </p:cBhvr>
                                    </p:animEffect>
                                  </p:childTnLst>
                                  <p:subTnLst>
                                    <p:audio>
                                      <p:cMediaNode>
                                        <p:cTn display="0" masterRel="sameClick">
                                          <p:stCondLst>
                                            <p:cond evt="begin" delay="0">
                                              <p:tn val="70"/>
                                            </p:cond>
                                          </p:stCondLst>
                                          <p:endCondLst>
                                            <p:cond evt="onStopAudio" delay="0">
                                              <p:tgtEl>
                                                <p:sldTgt/>
                                              </p:tgtEl>
                                            </p:cond>
                                          </p:endCondLst>
                                        </p:cTn>
                                        <p:tgtEl>
                                          <p:sndTgt r:embed="rId3" name="chimes.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wipe(up)">
                                      <p:cBhvr>
                                        <p:cTn id="77" dur="500"/>
                                        <p:tgtEl>
                                          <p:spTgt spid="8"/>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autoUpdateAnimBg="0"/>
      <p:bldP spid="11271" grpId="0" animBg="1"/>
      <p:bldP spid="11278" grpId="0" animBg="1" autoUpdateAnimBg="0"/>
      <p:bldP spid="11279" grpId="0" autoUpdateAnimBg="0"/>
      <p:bldP spid="11280" grpId="0" animBg="1"/>
      <p:bldP spid="11287" grpId="0" animBg="1" autoUpdateAnimBg="0"/>
      <p:bldP spid="11288" grpId="0" autoUpdateAnimBg="0"/>
      <p:bldP spid="11289" grpId="0" animBg="1"/>
      <p:bldP spid="11296"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533400" y="228600"/>
            <a:ext cx="7200900" cy="2324100"/>
            <a:chOff x="336" y="168"/>
            <a:chExt cx="4536" cy="1464"/>
          </a:xfrm>
        </p:grpSpPr>
        <p:sp>
          <p:nvSpPr>
            <p:cNvPr id="23582" name="Text Box 3"/>
            <p:cNvSpPr txBox="1">
              <a:spLocks noChangeArrowheads="1"/>
            </p:cNvSpPr>
            <p:nvPr/>
          </p:nvSpPr>
          <p:spPr bwMode="auto">
            <a:xfrm>
              <a:off x="1164" y="168"/>
              <a:ext cx="3216" cy="294"/>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a:latin typeface="Comic Sans MS" panose="030F0702030302020204" pitchFamily="66" charset="0"/>
                </a:rPr>
                <a:t>Significant Figures (Rounding)</a:t>
              </a:r>
            </a:p>
          </p:txBody>
        </p:sp>
        <p:sp>
          <p:nvSpPr>
            <p:cNvPr id="23583" name="Text Box 4"/>
            <p:cNvSpPr txBox="1">
              <a:spLocks noChangeArrowheads="1"/>
            </p:cNvSpPr>
            <p:nvPr/>
          </p:nvSpPr>
          <p:spPr bwMode="auto">
            <a:xfrm>
              <a:off x="468" y="576"/>
              <a:ext cx="4404" cy="640"/>
            </a:xfrm>
            <a:prstGeom prst="rect">
              <a:avLst/>
            </a:prstGeom>
            <a:gradFill rotWithShape="0">
              <a:gsLst>
                <a:gs pos="0">
                  <a:srgbClr val="5E9EFF"/>
                </a:gs>
                <a:gs pos="20000">
                  <a:srgbClr val="85C2FF"/>
                </a:gs>
                <a:gs pos="35001">
                  <a:srgbClr val="C4D6EB"/>
                </a:gs>
                <a:gs pos="50000">
                  <a:srgbClr val="FFEBFA"/>
                </a:gs>
                <a:gs pos="64999">
                  <a:srgbClr val="C4D6EB"/>
                </a:gs>
                <a:gs pos="80000">
                  <a:srgbClr val="85C2FF"/>
                </a:gs>
                <a:gs pos="100000">
                  <a:srgbClr val="5E9EFF"/>
                </a:gs>
              </a:gsLst>
              <a:lin ang="5400000" scaled="1"/>
            </a:gradFill>
            <a:ln w="9525">
              <a:solidFill>
                <a:schemeClr val="accent2"/>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a:latin typeface="Comic Sans MS" panose="030F0702030302020204" pitchFamily="66" charset="0"/>
                </a:rPr>
                <a:t>When we approximate whole numbers we may need to </a:t>
              </a:r>
              <a:r>
                <a:rPr lang="en-GB" altLang="en-US" sz="2000">
                  <a:solidFill>
                    <a:srgbClr val="FF0000"/>
                  </a:solidFill>
                  <a:latin typeface="Comic Sans MS" panose="030F0702030302020204" pitchFamily="66" charset="0"/>
                </a:rPr>
                <a:t>insert zeros</a:t>
              </a:r>
              <a:r>
                <a:rPr lang="en-GB" altLang="en-US" sz="2000">
                  <a:latin typeface="Comic Sans MS" panose="030F0702030302020204" pitchFamily="66" charset="0"/>
                </a:rPr>
                <a:t> as required in order to </a:t>
              </a:r>
              <a:r>
                <a:rPr lang="en-GB" altLang="en-US" sz="2000">
                  <a:solidFill>
                    <a:srgbClr val="FF0000"/>
                  </a:solidFill>
                  <a:latin typeface="Comic Sans MS" panose="030F0702030302020204" pitchFamily="66" charset="0"/>
                </a:rPr>
                <a:t>maintain the size</a:t>
              </a:r>
              <a:r>
                <a:rPr lang="en-GB" altLang="en-US" sz="2000">
                  <a:latin typeface="Comic Sans MS" panose="030F0702030302020204" pitchFamily="66" charset="0"/>
                </a:rPr>
                <a:t> of the number</a:t>
              </a:r>
            </a:p>
          </p:txBody>
        </p:sp>
        <p:sp>
          <p:nvSpPr>
            <p:cNvPr id="23584" name="Text Box 5"/>
            <p:cNvSpPr txBox="1">
              <a:spLocks noChangeArrowheads="1"/>
            </p:cNvSpPr>
            <p:nvPr/>
          </p:nvSpPr>
          <p:spPr bwMode="auto">
            <a:xfrm>
              <a:off x="336" y="1344"/>
              <a:ext cx="31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whole numbers to </a:t>
              </a:r>
              <a:r>
                <a:rPr lang="en-GB" altLang="en-US" sz="2400" u="sng">
                  <a:solidFill>
                    <a:srgbClr val="FF0000"/>
                  </a:solidFill>
                  <a:latin typeface="Comic Sans MS" panose="030F0702030302020204" pitchFamily="66" charset="0"/>
                </a:rPr>
                <a:t>2 s.f</a:t>
              </a:r>
            </a:p>
          </p:txBody>
        </p:sp>
      </p:grpSp>
      <p:sp>
        <p:nvSpPr>
          <p:cNvPr id="12294" name="Text Box 6"/>
          <p:cNvSpPr txBox="1">
            <a:spLocks noChangeArrowheads="1"/>
          </p:cNvSpPr>
          <p:nvPr/>
        </p:nvSpPr>
        <p:spPr bwMode="auto">
          <a:xfrm>
            <a:off x="533400" y="31432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1 4 7 2  </a:t>
            </a:r>
          </a:p>
        </p:txBody>
      </p:sp>
      <p:sp>
        <p:nvSpPr>
          <p:cNvPr id="12295" name="Line 7"/>
          <p:cNvSpPr>
            <a:spLocks noChangeShapeType="1"/>
          </p:cNvSpPr>
          <p:nvPr/>
        </p:nvSpPr>
        <p:spPr bwMode="auto">
          <a:xfrm>
            <a:off x="1181100" y="30099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 name="Group 8"/>
          <p:cNvGrpSpPr>
            <a:grpSpLocks/>
          </p:cNvGrpSpPr>
          <p:nvPr/>
        </p:nvGrpSpPr>
        <p:grpSpPr bwMode="auto">
          <a:xfrm>
            <a:off x="388938" y="3633788"/>
            <a:ext cx="2209800" cy="1092200"/>
            <a:chOff x="480" y="2064"/>
            <a:chExt cx="1392" cy="688"/>
          </a:xfrm>
        </p:grpSpPr>
        <p:sp>
          <p:nvSpPr>
            <p:cNvPr id="23580" name="Text Box 9"/>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3581" name="Line 10"/>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4" name="Group 11"/>
          <p:cNvGrpSpPr>
            <a:grpSpLocks/>
          </p:cNvGrpSpPr>
          <p:nvPr/>
        </p:nvGrpSpPr>
        <p:grpSpPr bwMode="auto">
          <a:xfrm>
            <a:off x="731838" y="4857750"/>
            <a:ext cx="1924050" cy="1128713"/>
            <a:chOff x="365" y="3084"/>
            <a:chExt cx="1212" cy="711"/>
          </a:xfrm>
        </p:grpSpPr>
        <p:sp>
          <p:nvSpPr>
            <p:cNvPr id="23578" name="Line 12"/>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79" name="Text Box 13"/>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1 500</a:t>
              </a:r>
            </a:p>
          </p:txBody>
        </p:sp>
      </p:grpSp>
      <p:sp>
        <p:nvSpPr>
          <p:cNvPr id="12302" name="Text Box 14"/>
          <p:cNvSpPr txBox="1">
            <a:spLocks noChangeArrowheads="1"/>
          </p:cNvSpPr>
          <p:nvPr/>
        </p:nvSpPr>
        <p:spPr bwMode="auto">
          <a:xfrm>
            <a:off x="1562100" y="48006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12303" name="Text Box 15"/>
          <p:cNvSpPr txBox="1">
            <a:spLocks noChangeArrowheads="1"/>
          </p:cNvSpPr>
          <p:nvPr/>
        </p:nvSpPr>
        <p:spPr bwMode="auto">
          <a:xfrm>
            <a:off x="3238500" y="316230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 4 2 7 2 8  </a:t>
            </a:r>
          </a:p>
        </p:txBody>
      </p:sp>
      <p:sp>
        <p:nvSpPr>
          <p:cNvPr id="12304" name="Line 16"/>
          <p:cNvSpPr>
            <a:spLocks noChangeShapeType="1"/>
          </p:cNvSpPr>
          <p:nvPr/>
        </p:nvSpPr>
        <p:spPr bwMode="auto">
          <a:xfrm>
            <a:off x="4019550" y="30480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17"/>
          <p:cNvGrpSpPr>
            <a:grpSpLocks/>
          </p:cNvGrpSpPr>
          <p:nvPr/>
        </p:nvGrpSpPr>
        <p:grpSpPr bwMode="auto">
          <a:xfrm>
            <a:off x="3265488" y="3576638"/>
            <a:ext cx="2209800" cy="1092200"/>
            <a:chOff x="480" y="2064"/>
            <a:chExt cx="1392" cy="688"/>
          </a:xfrm>
        </p:grpSpPr>
        <p:sp>
          <p:nvSpPr>
            <p:cNvPr id="23576" name="Text Box 18"/>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3577" name="Line 19"/>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6" name="Group 20"/>
          <p:cNvGrpSpPr>
            <a:grpSpLocks/>
          </p:cNvGrpSpPr>
          <p:nvPr/>
        </p:nvGrpSpPr>
        <p:grpSpPr bwMode="auto">
          <a:xfrm>
            <a:off x="3589338" y="4800600"/>
            <a:ext cx="1924050" cy="1128713"/>
            <a:chOff x="365" y="3084"/>
            <a:chExt cx="1212" cy="711"/>
          </a:xfrm>
        </p:grpSpPr>
        <p:sp>
          <p:nvSpPr>
            <p:cNvPr id="23574" name="Line 21"/>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75" name="Text Box 22"/>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43 000</a:t>
              </a:r>
            </a:p>
          </p:txBody>
        </p:sp>
      </p:grpSp>
      <p:sp>
        <p:nvSpPr>
          <p:cNvPr id="12311" name="Text Box 23"/>
          <p:cNvSpPr txBox="1">
            <a:spLocks noChangeArrowheads="1"/>
          </p:cNvSpPr>
          <p:nvPr/>
        </p:nvSpPr>
        <p:spPr bwMode="auto">
          <a:xfrm>
            <a:off x="4419600" y="47434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12312" name="Text Box 24"/>
          <p:cNvSpPr txBox="1">
            <a:spLocks noChangeArrowheads="1"/>
          </p:cNvSpPr>
          <p:nvPr/>
        </p:nvSpPr>
        <p:spPr bwMode="auto">
          <a:xfrm>
            <a:off x="6172200" y="31432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2 0 4 4 7 8  </a:t>
            </a:r>
          </a:p>
        </p:txBody>
      </p:sp>
      <p:sp>
        <p:nvSpPr>
          <p:cNvPr id="12313" name="Line 25"/>
          <p:cNvSpPr>
            <a:spLocks noChangeShapeType="1"/>
          </p:cNvSpPr>
          <p:nvPr/>
        </p:nvSpPr>
        <p:spPr bwMode="auto">
          <a:xfrm>
            <a:off x="6877050" y="302895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7" name="Group 26"/>
          <p:cNvGrpSpPr>
            <a:grpSpLocks/>
          </p:cNvGrpSpPr>
          <p:nvPr/>
        </p:nvGrpSpPr>
        <p:grpSpPr bwMode="auto">
          <a:xfrm>
            <a:off x="6142038" y="3576638"/>
            <a:ext cx="2209800" cy="1092200"/>
            <a:chOff x="480" y="2064"/>
            <a:chExt cx="1392" cy="688"/>
          </a:xfrm>
        </p:grpSpPr>
        <p:sp>
          <p:nvSpPr>
            <p:cNvPr id="23572" name="Text Box 27"/>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3573" name="Line 28"/>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8" name="Group 29"/>
          <p:cNvGrpSpPr>
            <a:grpSpLocks/>
          </p:cNvGrpSpPr>
          <p:nvPr/>
        </p:nvGrpSpPr>
        <p:grpSpPr bwMode="auto">
          <a:xfrm>
            <a:off x="6484938" y="4800600"/>
            <a:ext cx="1924050" cy="1128713"/>
            <a:chOff x="365" y="3084"/>
            <a:chExt cx="1212" cy="711"/>
          </a:xfrm>
        </p:grpSpPr>
        <p:sp>
          <p:nvSpPr>
            <p:cNvPr id="23570" name="Line 30"/>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71" name="Text Box 31"/>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200 000</a:t>
              </a:r>
            </a:p>
          </p:txBody>
        </p:sp>
      </p:grpSp>
      <p:sp>
        <p:nvSpPr>
          <p:cNvPr id="12320" name="Text Box 32"/>
          <p:cNvSpPr txBox="1">
            <a:spLocks noChangeArrowheads="1"/>
          </p:cNvSpPr>
          <p:nvPr/>
        </p:nvSpPr>
        <p:spPr bwMode="auto">
          <a:xfrm>
            <a:off x="7315200" y="47434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4"/>
                                        </p:tgtEl>
                                        <p:attrNameLst>
                                          <p:attrName>style.visibility</p:attrName>
                                        </p:attrNameLst>
                                      </p:cBhvr>
                                      <p:to>
                                        <p:strVal val="visible"/>
                                      </p:to>
                                    </p:set>
                                    <p:animEffect transition="in" filter="wipe(left)">
                                      <p:cBhvr>
                                        <p:cTn id="7" dur="500"/>
                                        <p:tgtEl>
                                          <p:spTgt spid="12294"/>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2295"/>
                                        </p:tgtEl>
                                        <p:attrNameLst>
                                          <p:attrName>style.visibility</p:attrName>
                                        </p:attrNameLst>
                                      </p:cBhvr>
                                      <p:to>
                                        <p:strVal val="visible"/>
                                      </p:to>
                                    </p:set>
                                    <p:animEffect transition="in" filter="wipe(up)">
                                      <p:cBhvr>
                                        <p:cTn id="12" dur="500"/>
                                        <p:tgtEl>
                                          <p:spTgt spid="12295"/>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302"/>
                                        </p:tgtEl>
                                        <p:attrNameLst>
                                          <p:attrName>style.visibility</p:attrName>
                                        </p:attrNameLst>
                                      </p:cBhvr>
                                      <p:to>
                                        <p:strVal val="visible"/>
                                      </p:to>
                                    </p:set>
                                    <p:animEffect transition="in" filter="dissolve">
                                      <p:cBhvr>
                                        <p:cTn id="22" dur="500"/>
                                        <p:tgtEl>
                                          <p:spTgt spid="12302"/>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303"/>
                                        </p:tgtEl>
                                        <p:attrNameLst>
                                          <p:attrName>style.visibility</p:attrName>
                                        </p:attrNameLst>
                                      </p:cBhvr>
                                      <p:to>
                                        <p:strVal val="visible"/>
                                      </p:to>
                                    </p:set>
                                    <p:animEffect transition="in" filter="wipe(left)">
                                      <p:cBhvr>
                                        <p:cTn id="32" dur="500"/>
                                        <p:tgtEl>
                                          <p:spTgt spid="12303"/>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2304"/>
                                        </p:tgtEl>
                                        <p:attrNameLst>
                                          <p:attrName>style.visibility</p:attrName>
                                        </p:attrNameLst>
                                      </p:cBhvr>
                                      <p:to>
                                        <p:strVal val="visible"/>
                                      </p:to>
                                    </p:set>
                                    <p:animEffect transition="in" filter="wipe(up)">
                                      <p:cBhvr>
                                        <p:cTn id="37" dur="500"/>
                                        <p:tgtEl>
                                          <p:spTgt spid="12304"/>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down)">
                                      <p:cBhvr>
                                        <p:cTn id="42" dur="500"/>
                                        <p:tgtEl>
                                          <p:spTgt spid="5"/>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2311"/>
                                        </p:tgtEl>
                                        <p:attrNameLst>
                                          <p:attrName>style.visibility</p:attrName>
                                        </p:attrNameLst>
                                      </p:cBhvr>
                                      <p:to>
                                        <p:strVal val="visible"/>
                                      </p:to>
                                    </p:set>
                                    <p:animEffect transition="in" filter="dissolve">
                                      <p:cBhvr>
                                        <p:cTn id="47" dur="500"/>
                                        <p:tgtEl>
                                          <p:spTgt spid="12311"/>
                                        </p:tgtEl>
                                      </p:cBhvr>
                                    </p:animEffect>
                                  </p:childTnLst>
                                  <p:subTnLst>
                                    <p:audio>
                                      <p:cMediaNode>
                                        <p:cTn display="0" masterRel="sameClick">
                                          <p:stCondLst>
                                            <p:cond evt="begin" delay="0">
                                              <p:tn val="45"/>
                                            </p:cond>
                                          </p:stCondLst>
                                          <p:endCondLst>
                                            <p:cond evt="onStopAudio" delay="0">
                                              <p:tgtEl>
                                                <p:sldTgt/>
                                              </p:tgtEl>
                                            </p:cond>
                                          </p:endCondLst>
                                        </p:cTn>
                                        <p:tgtEl>
                                          <p:sndTgt r:embed="rId3" name="chimes.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up)">
                                      <p:cBhvr>
                                        <p:cTn id="52" dur="500"/>
                                        <p:tgtEl>
                                          <p:spTgt spid="6"/>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2312"/>
                                        </p:tgtEl>
                                        <p:attrNameLst>
                                          <p:attrName>style.visibility</p:attrName>
                                        </p:attrNameLst>
                                      </p:cBhvr>
                                      <p:to>
                                        <p:strVal val="visible"/>
                                      </p:to>
                                    </p:set>
                                    <p:animEffect transition="in" filter="wipe(left)">
                                      <p:cBhvr>
                                        <p:cTn id="57" dur="500"/>
                                        <p:tgtEl>
                                          <p:spTgt spid="12312"/>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12313"/>
                                        </p:tgtEl>
                                        <p:attrNameLst>
                                          <p:attrName>style.visibility</p:attrName>
                                        </p:attrNameLst>
                                      </p:cBhvr>
                                      <p:to>
                                        <p:strVal val="visible"/>
                                      </p:to>
                                    </p:set>
                                    <p:animEffect transition="in" filter="wipe(up)">
                                      <p:cBhvr>
                                        <p:cTn id="62" dur="500"/>
                                        <p:tgtEl>
                                          <p:spTgt spid="12313"/>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down)">
                                      <p:cBhvr>
                                        <p:cTn id="67" dur="500"/>
                                        <p:tgtEl>
                                          <p:spTgt spid="7"/>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2320"/>
                                        </p:tgtEl>
                                        <p:attrNameLst>
                                          <p:attrName>style.visibility</p:attrName>
                                        </p:attrNameLst>
                                      </p:cBhvr>
                                      <p:to>
                                        <p:strVal val="visible"/>
                                      </p:to>
                                    </p:set>
                                    <p:animEffect transition="in" filter="dissolve">
                                      <p:cBhvr>
                                        <p:cTn id="72" dur="500"/>
                                        <p:tgtEl>
                                          <p:spTgt spid="12320"/>
                                        </p:tgtEl>
                                      </p:cBhvr>
                                    </p:animEffect>
                                  </p:childTnLst>
                                  <p:subTnLst>
                                    <p:audio>
                                      <p:cMediaNode>
                                        <p:cTn display="0" masterRel="sameClick">
                                          <p:stCondLst>
                                            <p:cond evt="begin" delay="0">
                                              <p:tn val="70"/>
                                            </p:cond>
                                          </p:stCondLst>
                                          <p:endCondLst>
                                            <p:cond evt="onStopAudio" delay="0">
                                              <p:tgtEl>
                                                <p:sldTgt/>
                                              </p:tgtEl>
                                            </p:cond>
                                          </p:endCondLst>
                                        </p:cTn>
                                        <p:tgtEl>
                                          <p:sndTgt r:embed="rId3" name="chimes.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wipe(up)">
                                      <p:cBhvr>
                                        <p:cTn id="77" dur="500"/>
                                        <p:tgtEl>
                                          <p:spTgt spid="8"/>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autoUpdateAnimBg="0"/>
      <p:bldP spid="12295" grpId="0" animBg="1"/>
      <p:bldP spid="12302" grpId="0" animBg="1" autoUpdateAnimBg="0"/>
      <p:bldP spid="12303" grpId="0" autoUpdateAnimBg="0"/>
      <p:bldP spid="12304" grpId="0" animBg="1"/>
      <p:bldP spid="12311" grpId="0" animBg="1" autoUpdateAnimBg="0"/>
      <p:bldP spid="12312" grpId="0" autoUpdateAnimBg="0"/>
      <p:bldP spid="12313" grpId="0" animBg="1"/>
      <p:bldP spid="12320"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p:cNvGrpSpPr>
            <a:grpSpLocks/>
          </p:cNvGrpSpPr>
          <p:nvPr/>
        </p:nvGrpSpPr>
        <p:grpSpPr bwMode="auto">
          <a:xfrm>
            <a:off x="533400" y="228600"/>
            <a:ext cx="7200900" cy="2324100"/>
            <a:chOff x="336" y="168"/>
            <a:chExt cx="4536" cy="1464"/>
          </a:xfrm>
        </p:grpSpPr>
        <p:sp>
          <p:nvSpPr>
            <p:cNvPr id="24606" name="Text Box 3"/>
            <p:cNvSpPr txBox="1">
              <a:spLocks noChangeArrowheads="1"/>
            </p:cNvSpPr>
            <p:nvPr/>
          </p:nvSpPr>
          <p:spPr bwMode="auto">
            <a:xfrm>
              <a:off x="1164" y="168"/>
              <a:ext cx="3216" cy="294"/>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a:latin typeface="Comic Sans MS" panose="030F0702030302020204" pitchFamily="66" charset="0"/>
                </a:rPr>
                <a:t>Significant Figures (Rounding)</a:t>
              </a:r>
            </a:p>
          </p:txBody>
        </p:sp>
        <p:sp>
          <p:nvSpPr>
            <p:cNvPr id="24607" name="Text Box 4"/>
            <p:cNvSpPr txBox="1">
              <a:spLocks noChangeArrowheads="1"/>
            </p:cNvSpPr>
            <p:nvPr/>
          </p:nvSpPr>
          <p:spPr bwMode="auto">
            <a:xfrm>
              <a:off x="468" y="576"/>
              <a:ext cx="4404" cy="640"/>
            </a:xfrm>
            <a:prstGeom prst="rect">
              <a:avLst/>
            </a:prstGeom>
            <a:gradFill rotWithShape="0">
              <a:gsLst>
                <a:gs pos="0">
                  <a:srgbClr val="5E9EFF"/>
                </a:gs>
                <a:gs pos="20000">
                  <a:srgbClr val="85C2FF"/>
                </a:gs>
                <a:gs pos="35001">
                  <a:srgbClr val="C4D6EB"/>
                </a:gs>
                <a:gs pos="50000">
                  <a:srgbClr val="FFEBFA"/>
                </a:gs>
                <a:gs pos="64999">
                  <a:srgbClr val="C4D6EB"/>
                </a:gs>
                <a:gs pos="80000">
                  <a:srgbClr val="85C2FF"/>
                </a:gs>
                <a:gs pos="100000">
                  <a:srgbClr val="5E9EFF"/>
                </a:gs>
              </a:gsLst>
              <a:lin ang="5400000" scaled="1"/>
            </a:gradFill>
            <a:ln w="9525">
              <a:solidFill>
                <a:schemeClr val="accent2"/>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a:latin typeface="Comic Sans MS" panose="030F0702030302020204" pitchFamily="66" charset="0"/>
                </a:rPr>
                <a:t>When we approximate whole numbers we may need to </a:t>
              </a:r>
              <a:r>
                <a:rPr lang="en-GB" altLang="en-US" sz="2000">
                  <a:solidFill>
                    <a:srgbClr val="FF0000"/>
                  </a:solidFill>
                  <a:latin typeface="Comic Sans MS" panose="030F0702030302020204" pitchFamily="66" charset="0"/>
                </a:rPr>
                <a:t>insert zeros</a:t>
              </a:r>
              <a:r>
                <a:rPr lang="en-GB" altLang="en-US" sz="2000">
                  <a:latin typeface="Comic Sans MS" panose="030F0702030302020204" pitchFamily="66" charset="0"/>
                </a:rPr>
                <a:t> as required in order to </a:t>
              </a:r>
              <a:r>
                <a:rPr lang="en-GB" altLang="en-US" sz="2000">
                  <a:solidFill>
                    <a:srgbClr val="FF0000"/>
                  </a:solidFill>
                  <a:latin typeface="Comic Sans MS" panose="030F0702030302020204" pitchFamily="66" charset="0"/>
                </a:rPr>
                <a:t>maintain the size</a:t>
              </a:r>
              <a:r>
                <a:rPr lang="en-GB" altLang="en-US" sz="2000">
                  <a:latin typeface="Comic Sans MS" panose="030F0702030302020204" pitchFamily="66" charset="0"/>
                </a:rPr>
                <a:t> of the number</a:t>
              </a:r>
            </a:p>
          </p:txBody>
        </p:sp>
        <p:sp>
          <p:nvSpPr>
            <p:cNvPr id="24608" name="Text Box 5"/>
            <p:cNvSpPr txBox="1">
              <a:spLocks noChangeArrowheads="1"/>
            </p:cNvSpPr>
            <p:nvPr/>
          </p:nvSpPr>
          <p:spPr bwMode="auto">
            <a:xfrm>
              <a:off x="336" y="1344"/>
              <a:ext cx="31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whole numbers to </a:t>
              </a:r>
              <a:r>
                <a:rPr lang="en-GB" altLang="en-US" sz="2400" u="sng">
                  <a:solidFill>
                    <a:srgbClr val="FF0000"/>
                  </a:solidFill>
                  <a:latin typeface="Comic Sans MS" panose="030F0702030302020204" pitchFamily="66" charset="0"/>
                </a:rPr>
                <a:t>2 s.f</a:t>
              </a:r>
            </a:p>
          </p:txBody>
        </p:sp>
      </p:grpSp>
      <p:sp>
        <p:nvSpPr>
          <p:cNvPr id="13318" name="Text Box 6"/>
          <p:cNvSpPr txBox="1">
            <a:spLocks noChangeArrowheads="1"/>
          </p:cNvSpPr>
          <p:nvPr/>
        </p:nvSpPr>
        <p:spPr bwMode="auto">
          <a:xfrm>
            <a:off x="838200" y="32194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2 4 3   </a:t>
            </a:r>
          </a:p>
        </p:txBody>
      </p:sp>
      <p:sp>
        <p:nvSpPr>
          <p:cNvPr id="13319" name="Line 7"/>
          <p:cNvSpPr>
            <a:spLocks noChangeShapeType="1"/>
          </p:cNvSpPr>
          <p:nvPr/>
        </p:nvSpPr>
        <p:spPr bwMode="auto">
          <a:xfrm>
            <a:off x="1524000" y="30861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 name="Group 8"/>
          <p:cNvGrpSpPr>
            <a:grpSpLocks/>
          </p:cNvGrpSpPr>
          <p:nvPr/>
        </p:nvGrpSpPr>
        <p:grpSpPr bwMode="auto">
          <a:xfrm>
            <a:off x="769938" y="3690938"/>
            <a:ext cx="2209800" cy="1092200"/>
            <a:chOff x="480" y="2064"/>
            <a:chExt cx="1392" cy="688"/>
          </a:xfrm>
        </p:grpSpPr>
        <p:sp>
          <p:nvSpPr>
            <p:cNvPr id="24604" name="Text Box 9"/>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4605" name="Line 10"/>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4" name="Group 11"/>
          <p:cNvGrpSpPr>
            <a:grpSpLocks/>
          </p:cNvGrpSpPr>
          <p:nvPr/>
        </p:nvGrpSpPr>
        <p:grpSpPr bwMode="auto">
          <a:xfrm>
            <a:off x="1112838" y="4914900"/>
            <a:ext cx="1924050" cy="1128713"/>
            <a:chOff x="365" y="3084"/>
            <a:chExt cx="1212" cy="711"/>
          </a:xfrm>
        </p:grpSpPr>
        <p:sp>
          <p:nvSpPr>
            <p:cNvPr id="24602" name="Line 12"/>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4603" name="Text Box 13"/>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240</a:t>
              </a:r>
            </a:p>
          </p:txBody>
        </p:sp>
      </p:grpSp>
      <p:sp>
        <p:nvSpPr>
          <p:cNvPr id="13326" name="Text Box 14"/>
          <p:cNvSpPr txBox="1">
            <a:spLocks noChangeArrowheads="1"/>
          </p:cNvSpPr>
          <p:nvPr/>
        </p:nvSpPr>
        <p:spPr bwMode="auto">
          <a:xfrm>
            <a:off x="1943100" y="48577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13327" name="Text Box 15"/>
          <p:cNvSpPr txBox="1">
            <a:spLocks noChangeArrowheads="1"/>
          </p:cNvSpPr>
          <p:nvPr/>
        </p:nvSpPr>
        <p:spPr bwMode="auto">
          <a:xfrm>
            <a:off x="3733800" y="316230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2 8 7   </a:t>
            </a:r>
          </a:p>
        </p:txBody>
      </p:sp>
      <p:sp>
        <p:nvSpPr>
          <p:cNvPr id="13328" name="Line 16"/>
          <p:cNvSpPr>
            <a:spLocks noChangeShapeType="1"/>
          </p:cNvSpPr>
          <p:nvPr/>
        </p:nvSpPr>
        <p:spPr bwMode="auto">
          <a:xfrm>
            <a:off x="4438650" y="306705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17"/>
          <p:cNvGrpSpPr>
            <a:grpSpLocks/>
          </p:cNvGrpSpPr>
          <p:nvPr/>
        </p:nvGrpSpPr>
        <p:grpSpPr bwMode="auto">
          <a:xfrm>
            <a:off x="3646488" y="3614738"/>
            <a:ext cx="2209800" cy="1092200"/>
            <a:chOff x="480" y="2064"/>
            <a:chExt cx="1392" cy="688"/>
          </a:xfrm>
        </p:grpSpPr>
        <p:sp>
          <p:nvSpPr>
            <p:cNvPr id="24600" name="Text Box 18"/>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4601" name="Line 19"/>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6" name="Group 20"/>
          <p:cNvGrpSpPr>
            <a:grpSpLocks/>
          </p:cNvGrpSpPr>
          <p:nvPr/>
        </p:nvGrpSpPr>
        <p:grpSpPr bwMode="auto">
          <a:xfrm>
            <a:off x="3989388" y="4838700"/>
            <a:ext cx="1924050" cy="1128713"/>
            <a:chOff x="365" y="3084"/>
            <a:chExt cx="1212" cy="711"/>
          </a:xfrm>
        </p:grpSpPr>
        <p:sp>
          <p:nvSpPr>
            <p:cNvPr id="24598" name="Line 21"/>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4599" name="Text Box 22"/>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290</a:t>
              </a:r>
            </a:p>
          </p:txBody>
        </p:sp>
      </p:grpSp>
      <p:sp>
        <p:nvSpPr>
          <p:cNvPr id="13335" name="Text Box 23"/>
          <p:cNvSpPr txBox="1">
            <a:spLocks noChangeArrowheads="1"/>
          </p:cNvSpPr>
          <p:nvPr/>
        </p:nvSpPr>
        <p:spPr bwMode="auto">
          <a:xfrm>
            <a:off x="4819650" y="47815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13336" name="Text Box 24"/>
          <p:cNvSpPr txBox="1">
            <a:spLocks noChangeArrowheads="1"/>
          </p:cNvSpPr>
          <p:nvPr/>
        </p:nvSpPr>
        <p:spPr bwMode="auto">
          <a:xfrm>
            <a:off x="6438900" y="31432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7 5 6   </a:t>
            </a:r>
          </a:p>
        </p:txBody>
      </p:sp>
      <p:sp>
        <p:nvSpPr>
          <p:cNvPr id="13337" name="Line 25"/>
          <p:cNvSpPr>
            <a:spLocks noChangeShapeType="1"/>
          </p:cNvSpPr>
          <p:nvPr/>
        </p:nvSpPr>
        <p:spPr bwMode="auto">
          <a:xfrm>
            <a:off x="7124700" y="30480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7" name="Group 26"/>
          <p:cNvGrpSpPr>
            <a:grpSpLocks/>
          </p:cNvGrpSpPr>
          <p:nvPr/>
        </p:nvGrpSpPr>
        <p:grpSpPr bwMode="auto">
          <a:xfrm>
            <a:off x="6370638" y="3595688"/>
            <a:ext cx="2209800" cy="1092200"/>
            <a:chOff x="480" y="2064"/>
            <a:chExt cx="1392" cy="688"/>
          </a:xfrm>
        </p:grpSpPr>
        <p:sp>
          <p:nvSpPr>
            <p:cNvPr id="24596" name="Text Box 27"/>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4597" name="Line 28"/>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8" name="Group 29"/>
          <p:cNvGrpSpPr>
            <a:grpSpLocks/>
          </p:cNvGrpSpPr>
          <p:nvPr/>
        </p:nvGrpSpPr>
        <p:grpSpPr bwMode="auto">
          <a:xfrm>
            <a:off x="6713538" y="4819650"/>
            <a:ext cx="1924050" cy="1128713"/>
            <a:chOff x="365" y="3084"/>
            <a:chExt cx="1212" cy="711"/>
          </a:xfrm>
        </p:grpSpPr>
        <p:sp>
          <p:nvSpPr>
            <p:cNvPr id="24594" name="Line 30"/>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4595" name="Text Box 31"/>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760</a:t>
              </a:r>
            </a:p>
          </p:txBody>
        </p:sp>
      </p:grpSp>
      <p:sp>
        <p:nvSpPr>
          <p:cNvPr id="13344" name="Text Box 32"/>
          <p:cNvSpPr txBox="1">
            <a:spLocks noChangeArrowheads="1"/>
          </p:cNvSpPr>
          <p:nvPr/>
        </p:nvSpPr>
        <p:spPr bwMode="auto">
          <a:xfrm>
            <a:off x="7543800" y="47625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8"/>
                                        </p:tgtEl>
                                        <p:attrNameLst>
                                          <p:attrName>style.visibility</p:attrName>
                                        </p:attrNameLst>
                                      </p:cBhvr>
                                      <p:to>
                                        <p:strVal val="visible"/>
                                      </p:to>
                                    </p:set>
                                    <p:animEffect transition="in" filter="wipe(left)">
                                      <p:cBhvr>
                                        <p:cTn id="7" dur="500"/>
                                        <p:tgtEl>
                                          <p:spTgt spid="13318"/>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3319"/>
                                        </p:tgtEl>
                                        <p:attrNameLst>
                                          <p:attrName>style.visibility</p:attrName>
                                        </p:attrNameLst>
                                      </p:cBhvr>
                                      <p:to>
                                        <p:strVal val="visible"/>
                                      </p:to>
                                    </p:set>
                                    <p:animEffect transition="in" filter="wipe(up)">
                                      <p:cBhvr>
                                        <p:cTn id="12" dur="500"/>
                                        <p:tgtEl>
                                          <p:spTgt spid="13319"/>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326"/>
                                        </p:tgtEl>
                                        <p:attrNameLst>
                                          <p:attrName>style.visibility</p:attrName>
                                        </p:attrNameLst>
                                      </p:cBhvr>
                                      <p:to>
                                        <p:strVal val="visible"/>
                                      </p:to>
                                    </p:set>
                                    <p:animEffect transition="in" filter="dissolve">
                                      <p:cBhvr>
                                        <p:cTn id="22" dur="500"/>
                                        <p:tgtEl>
                                          <p:spTgt spid="13326"/>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327"/>
                                        </p:tgtEl>
                                        <p:attrNameLst>
                                          <p:attrName>style.visibility</p:attrName>
                                        </p:attrNameLst>
                                      </p:cBhvr>
                                      <p:to>
                                        <p:strVal val="visible"/>
                                      </p:to>
                                    </p:set>
                                    <p:animEffect transition="in" filter="wipe(left)">
                                      <p:cBhvr>
                                        <p:cTn id="32" dur="500"/>
                                        <p:tgtEl>
                                          <p:spTgt spid="13327"/>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3328"/>
                                        </p:tgtEl>
                                        <p:attrNameLst>
                                          <p:attrName>style.visibility</p:attrName>
                                        </p:attrNameLst>
                                      </p:cBhvr>
                                      <p:to>
                                        <p:strVal val="visible"/>
                                      </p:to>
                                    </p:set>
                                    <p:animEffect transition="in" filter="wipe(up)">
                                      <p:cBhvr>
                                        <p:cTn id="37" dur="500"/>
                                        <p:tgtEl>
                                          <p:spTgt spid="13328"/>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down)">
                                      <p:cBhvr>
                                        <p:cTn id="42" dur="500"/>
                                        <p:tgtEl>
                                          <p:spTgt spid="5"/>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3335"/>
                                        </p:tgtEl>
                                        <p:attrNameLst>
                                          <p:attrName>style.visibility</p:attrName>
                                        </p:attrNameLst>
                                      </p:cBhvr>
                                      <p:to>
                                        <p:strVal val="visible"/>
                                      </p:to>
                                    </p:set>
                                    <p:animEffect transition="in" filter="dissolve">
                                      <p:cBhvr>
                                        <p:cTn id="47" dur="500"/>
                                        <p:tgtEl>
                                          <p:spTgt spid="13335"/>
                                        </p:tgtEl>
                                      </p:cBhvr>
                                    </p:animEffect>
                                  </p:childTnLst>
                                  <p:subTnLst>
                                    <p:audio>
                                      <p:cMediaNode>
                                        <p:cTn display="0" masterRel="sameClick">
                                          <p:stCondLst>
                                            <p:cond evt="begin" delay="0">
                                              <p:tn val="45"/>
                                            </p:cond>
                                          </p:stCondLst>
                                          <p:endCondLst>
                                            <p:cond evt="onStopAudio" delay="0">
                                              <p:tgtEl>
                                                <p:sldTgt/>
                                              </p:tgtEl>
                                            </p:cond>
                                          </p:endCondLst>
                                        </p:cTn>
                                        <p:tgtEl>
                                          <p:sndTgt r:embed="rId3" name="chimes.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up)">
                                      <p:cBhvr>
                                        <p:cTn id="52" dur="500"/>
                                        <p:tgtEl>
                                          <p:spTgt spid="6"/>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3336"/>
                                        </p:tgtEl>
                                        <p:attrNameLst>
                                          <p:attrName>style.visibility</p:attrName>
                                        </p:attrNameLst>
                                      </p:cBhvr>
                                      <p:to>
                                        <p:strVal val="visible"/>
                                      </p:to>
                                    </p:set>
                                    <p:animEffect transition="in" filter="wipe(left)">
                                      <p:cBhvr>
                                        <p:cTn id="57" dur="500"/>
                                        <p:tgtEl>
                                          <p:spTgt spid="13336"/>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13337"/>
                                        </p:tgtEl>
                                        <p:attrNameLst>
                                          <p:attrName>style.visibility</p:attrName>
                                        </p:attrNameLst>
                                      </p:cBhvr>
                                      <p:to>
                                        <p:strVal val="visible"/>
                                      </p:to>
                                    </p:set>
                                    <p:animEffect transition="in" filter="wipe(up)">
                                      <p:cBhvr>
                                        <p:cTn id="62" dur="500"/>
                                        <p:tgtEl>
                                          <p:spTgt spid="13337"/>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down)">
                                      <p:cBhvr>
                                        <p:cTn id="67" dur="500"/>
                                        <p:tgtEl>
                                          <p:spTgt spid="7"/>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3344"/>
                                        </p:tgtEl>
                                        <p:attrNameLst>
                                          <p:attrName>style.visibility</p:attrName>
                                        </p:attrNameLst>
                                      </p:cBhvr>
                                      <p:to>
                                        <p:strVal val="visible"/>
                                      </p:to>
                                    </p:set>
                                    <p:animEffect transition="in" filter="dissolve">
                                      <p:cBhvr>
                                        <p:cTn id="72" dur="500"/>
                                        <p:tgtEl>
                                          <p:spTgt spid="13344"/>
                                        </p:tgtEl>
                                      </p:cBhvr>
                                    </p:animEffect>
                                  </p:childTnLst>
                                  <p:subTnLst>
                                    <p:audio>
                                      <p:cMediaNode>
                                        <p:cTn display="0" masterRel="sameClick">
                                          <p:stCondLst>
                                            <p:cond evt="begin" delay="0">
                                              <p:tn val="70"/>
                                            </p:cond>
                                          </p:stCondLst>
                                          <p:endCondLst>
                                            <p:cond evt="onStopAudio" delay="0">
                                              <p:tgtEl>
                                                <p:sldTgt/>
                                              </p:tgtEl>
                                            </p:cond>
                                          </p:endCondLst>
                                        </p:cTn>
                                        <p:tgtEl>
                                          <p:sndTgt r:embed="rId3" name="chimes.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wipe(up)">
                                      <p:cBhvr>
                                        <p:cTn id="77" dur="500"/>
                                        <p:tgtEl>
                                          <p:spTgt spid="8"/>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autoUpdateAnimBg="0"/>
      <p:bldP spid="13319" grpId="0" animBg="1"/>
      <p:bldP spid="13326" grpId="0" animBg="1" autoUpdateAnimBg="0"/>
      <p:bldP spid="13327" grpId="0" autoUpdateAnimBg="0"/>
      <p:bldP spid="13328" grpId="0" animBg="1"/>
      <p:bldP spid="13335" grpId="0" animBg="1" autoUpdateAnimBg="0"/>
      <p:bldP spid="13336" grpId="0" autoUpdateAnimBg="0"/>
      <p:bldP spid="13337" grpId="0" animBg="1"/>
      <p:bldP spid="13344"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533400" y="228600"/>
            <a:ext cx="7200900" cy="2324100"/>
            <a:chOff x="336" y="168"/>
            <a:chExt cx="4536" cy="1464"/>
          </a:xfrm>
        </p:grpSpPr>
        <p:sp>
          <p:nvSpPr>
            <p:cNvPr id="25630" name="Text Box 3"/>
            <p:cNvSpPr txBox="1">
              <a:spLocks noChangeArrowheads="1"/>
            </p:cNvSpPr>
            <p:nvPr/>
          </p:nvSpPr>
          <p:spPr bwMode="auto">
            <a:xfrm>
              <a:off x="1164" y="168"/>
              <a:ext cx="3216" cy="294"/>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a:latin typeface="Comic Sans MS" panose="030F0702030302020204" pitchFamily="66" charset="0"/>
                </a:rPr>
                <a:t>Significant Figures (Rounding)</a:t>
              </a:r>
            </a:p>
          </p:txBody>
        </p:sp>
        <p:sp>
          <p:nvSpPr>
            <p:cNvPr id="25631" name="Text Box 4"/>
            <p:cNvSpPr txBox="1">
              <a:spLocks noChangeArrowheads="1"/>
            </p:cNvSpPr>
            <p:nvPr/>
          </p:nvSpPr>
          <p:spPr bwMode="auto">
            <a:xfrm>
              <a:off x="468" y="576"/>
              <a:ext cx="4404" cy="640"/>
            </a:xfrm>
            <a:prstGeom prst="rect">
              <a:avLst/>
            </a:prstGeom>
            <a:gradFill rotWithShape="0">
              <a:gsLst>
                <a:gs pos="0">
                  <a:srgbClr val="5E9EFF"/>
                </a:gs>
                <a:gs pos="20000">
                  <a:srgbClr val="85C2FF"/>
                </a:gs>
                <a:gs pos="35001">
                  <a:srgbClr val="C4D6EB"/>
                </a:gs>
                <a:gs pos="50000">
                  <a:srgbClr val="FFEBFA"/>
                </a:gs>
                <a:gs pos="64999">
                  <a:srgbClr val="C4D6EB"/>
                </a:gs>
                <a:gs pos="80000">
                  <a:srgbClr val="85C2FF"/>
                </a:gs>
                <a:gs pos="100000">
                  <a:srgbClr val="5E9EFF"/>
                </a:gs>
              </a:gsLst>
              <a:lin ang="5400000" scaled="1"/>
            </a:gradFill>
            <a:ln w="9525">
              <a:solidFill>
                <a:schemeClr val="accent2"/>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a:latin typeface="Comic Sans MS" panose="030F0702030302020204" pitchFamily="66" charset="0"/>
                </a:rPr>
                <a:t>When we approximate whole numbers we may need to </a:t>
              </a:r>
              <a:r>
                <a:rPr lang="en-GB" altLang="en-US" sz="2000">
                  <a:solidFill>
                    <a:srgbClr val="FF0000"/>
                  </a:solidFill>
                  <a:latin typeface="Comic Sans MS" panose="030F0702030302020204" pitchFamily="66" charset="0"/>
                </a:rPr>
                <a:t>insert zeros</a:t>
              </a:r>
              <a:r>
                <a:rPr lang="en-GB" altLang="en-US" sz="2000">
                  <a:latin typeface="Comic Sans MS" panose="030F0702030302020204" pitchFamily="66" charset="0"/>
                </a:rPr>
                <a:t> as required in order to </a:t>
              </a:r>
              <a:r>
                <a:rPr lang="en-GB" altLang="en-US" sz="2000">
                  <a:solidFill>
                    <a:srgbClr val="FF0000"/>
                  </a:solidFill>
                  <a:latin typeface="Comic Sans MS" panose="030F0702030302020204" pitchFamily="66" charset="0"/>
                </a:rPr>
                <a:t>maintain the size</a:t>
              </a:r>
              <a:r>
                <a:rPr lang="en-GB" altLang="en-US" sz="2000">
                  <a:latin typeface="Comic Sans MS" panose="030F0702030302020204" pitchFamily="66" charset="0"/>
                </a:rPr>
                <a:t> of the number</a:t>
              </a:r>
            </a:p>
          </p:txBody>
        </p:sp>
        <p:sp>
          <p:nvSpPr>
            <p:cNvPr id="25632" name="Text Box 5"/>
            <p:cNvSpPr txBox="1">
              <a:spLocks noChangeArrowheads="1"/>
            </p:cNvSpPr>
            <p:nvPr/>
          </p:nvSpPr>
          <p:spPr bwMode="auto">
            <a:xfrm>
              <a:off x="336" y="1344"/>
              <a:ext cx="31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whole numbers to </a:t>
              </a:r>
              <a:r>
                <a:rPr lang="en-GB" altLang="en-US" sz="2400" u="sng">
                  <a:solidFill>
                    <a:srgbClr val="FF0000"/>
                  </a:solidFill>
                  <a:latin typeface="Comic Sans MS" panose="030F0702030302020204" pitchFamily="66" charset="0"/>
                </a:rPr>
                <a:t>3 s.f</a:t>
              </a:r>
            </a:p>
          </p:txBody>
        </p:sp>
      </p:grpSp>
      <p:sp>
        <p:nvSpPr>
          <p:cNvPr id="14342" name="Text Box 6"/>
          <p:cNvSpPr txBox="1">
            <a:spLocks noChangeArrowheads="1"/>
          </p:cNvSpPr>
          <p:nvPr/>
        </p:nvSpPr>
        <p:spPr bwMode="auto">
          <a:xfrm>
            <a:off x="704850" y="31432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5 4 7 2  </a:t>
            </a:r>
          </a:p>
        </p:txBody>
      </p:sp>
      <p:sp>
        <p:nvSpPr>
          <p:cNvPr id="14343" name="Line 7"/>
          <p:cNvSpPr>
            <a:spLocks noChangeShapeType="1"/>
          </p:cNvSpPr>
          <p:nvPr/>
        </p:nvSpPr>
        <p:spPr bwMode="auto">
          <a:xfrm>
            <a:off x="1714500" y="299085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 name="Group 8"/>
          <p:cNvGrpSpPr>
            <a:grpSpLocks/>
          </p:cNvGrpSpPr>
          <p:nvPr/>
        </p:nvGrpSpPr>
        <p:grpSpPr bwMode="auto">
          <a:xfrm>
            <a:off x="922338" y="3576638"/>
            <a:ext cx="2209800" cy="1092200"/>
            <a:chOff x="480" y="2064"/>
            <a:chExt cx="1392" cy="688"/>
          </a:xfrm>
        </p:grpSpPr>
        <p:sp>
          <p:nvSpPr>
            <p:cNvPr id="25628" name="Text Box 9"/>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5629" name="Line 10"/>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4" name="Group 11"/>
          <p:cNvGrpSpPr>
            <a:grpSpLocks/>
          </p:cNvGrpSpPr>
          <p:nvPr/>
        </p:nvGrpSpPr>
        <p:grpSpPr bwMode="auto">
          <a:xfrm>
            <a:off x="1265238" y="4800600"/>
            <a:ext cx="1924050" cy="1128713"/>
            <a:chOff x="365" y="3084"/>
            <a:chExt cx="1212" cy="711"/>
          </a:xfrm>
        </p:grpSpPr>
        <p:sp>
          <p:nvSpPr>
            <p:cNvPr id="25626" name="Line 12"/>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5627" name="Text Box 13"/>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5 470</a:t>
              </a:r>
            </a:p>
          </p:txBody>
        </p:sp>
      </p:grpSp>
      <p:sp>
        <p:nvSpPr>
          <p:cNvPr id="14350" name="Text Box 14"/>
          <p:cNvSpPr txBox="1">
            <a:spLocks noChangeArrowheads="1"/>
          </p:cNvSpPr>
          <p:nvPr/>
        </p:nvSpPr>
        <p:spPr bwMode="auto">
          <a:xfrm>
            <a:off x="2095500" y="47434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14351" name="Text Box 15"/>
          <p:cNvSpPr txBox="1">
            <a:spLocks noChangeArrowheads="1"/>
          </p:cNvSpPr>
          <p:nvPr/>
        </p:nvSpPr>
        <p:spPr bwMode="auto">
          <a:xfrm>
            <a:off x="3409950" y="316230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 8 3 7 9 8  </a:t>
            </a:r>
          </a:p>
        </p:txBody>
      </p:sp>
      <p:sp>
        <p:nvSpPr>
          <p:cNvPr id="14352" name="Line 16"/>
          <p:cNvSpPr>
            <a:spLocks noChangeShapeType="1"/>
          </p:cNvSpPr>
          <p:nvPr/>
        </p:nvSpPr>
        <p:spPr bwMode="auto">
          <a:xfrm>
            <a:off x="4533900" y="30099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17"/>
          <p:cNvGrpSpPr>
            <a:grpSpLocks/>
          </p:cNvGrpSpPr>
          <p:nvPr/>
        </p:nvGrpSpPr>
        <p:grpSpPr bwMode="auto">
          <a:xfrm>
            <a:off x="3779838" y="3614738"/>
            <a:ext cx="2209800" cy="1092200"/>
            <a:chOff x="480" y="2064"/>
            <a:chExt cx="1392" cy="688"/>
          </a:xfrm>
        </p:grpSpPr>
        <p:sp>
          <p:nvSpPr>
            <p:cNvPr id="25624" name="Text Box 18"/>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5625" name="Line 19"/>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6" name="Group 20"/>
          <p:cNvGrpSpPr>
            <a:grpSpLocks/>
          </p:cNvGrpSpPr>
          <p:nvPr/>
        </p:nvGrpSpPr>
        <p:grpSpPr bwMode="auto">
          <a:xfrm>
            <a:off x="4103688" y="4838700"/>
            <a:ext cx="1924050" cy="1128713"/>
            <a:chOff x="365" y="3084"/>
            <a:chExt cx="1212" cy="711"/>
          </a:xfrm>
        </p:grpSpPr>
        <p:sp>
          <p:nvSpPr>
            <p:cNvPr id="25622" name="Line 21"/>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5623" name="Text Box 22"/>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83 800</a:t>
              </a:r>
            </a:p>
          </p:txBody>
        </p:sp>
      </p:grpSp>
      <p:sp>
        <p:nvSpPr>
          <p:cNvPr id="14359" name="Text Box 23"/>
          <p:cNvSpPr txBox="1">
            <a:spLocks noChangeArrowheads="1"/>
          </p:cNvSpPr>
          <p:nvPr/>
        </p:nvSpPr>
        <p:spPr bwMode="auto">
          <a:xfrm>
            <a:off x="4933950" y="47815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14360" name="Text Box 24"/>
          <p:cNvSpPr txBox="1">
            <a:spLocks noChangeArrowheads="1"/>
          </p:cNvSpPr>
          <p:nvPr/>
        </p:nvSpPr>
        <p:spPr bwMode="auto">
          <a:xfrm>
            <a:off x="6343650" y="31432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9 7 4 9 7 8  </a:t>
            </a:r>
          </a:p>
        </p:txBody>
      </p:sp>
      <p:sp>
        <p:nvSpPr>
          <p:cNvPr id="14361" name="Line 25"/>
          <p:cNvSpPr>
            <a:spLocks noChangeShapeType="1"/>
          </p:cNvSpPr>
          <p:nvPr/>
        </p:nvSpPr>
        <p:spPr bwMode="auto">
          <a:xfrm>
            <a:off x="7353300" y="29718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7" name="Group 26"/>
          <p:cNvGrpSpPr>
            <a:grpSpLocks/>
          </p:cNvGrpSpPr>
          <p:nvPr/>
        </p:nvGrpSpPr>
        <p:grpSpPr bwMode="auto">
          <a:xfrm>
            <a:off x="6618288" y="3538538"/>
            <a:ext cx="2209800" cy="1092200"/>
            <a:chOff x="480" y="2064"/>
            <a:chExt cx="1392" cy="688"/>
          </a:xfrm>
        </p:grpSpPr>
        <p:sp>
          <p:nvSpPr>
            <p:cNvPr id="25620" name="Text Box 27"/>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5621" name="Line 28"/>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8" name="Group 29"/>
          <p:cNvGrpSpPr>
            <a:grpSpLocks/>
          </p:cNvGrpSpPr>
          <p:nvPr/>
        </p:nvGrpSpPr>
        <p:grpSpPr bwMode="auto">
          <a:xfrm>
            <a:off x="6961188" y="4762500"/>
            <a:ext cx="1924050" cy="1128713"/>
            <a:chOff x="365" y="3084"/>
            <a:chExt cx="1212" cy="711"/>
          </a:xfrm>
        </p:grpSpPr>
        <p:sp>
          <p:nvSpPr>
            <p:cNvPr id="25618" name="Line 30"/>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5619" name="Text Box 31"/>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975 000</a:t>
              </a:r>
            </a:p>
          </p:txBody>
        </p:sp>
      </p:grpSp>
      <p:sp>
        <p:nvSpPr>
          <p:cNvPr id="14368" name="Text Box 32"/>
          <p:cNvSpPr txBox="1">
            <a:spLocks noChangeArrowheads="1"/>
          </p:cNvSpPr>
          <p:nvPr/>
        </p:nvSpPr>
        <p:spPr bwMode="auto">
          <a:xfrm>
            <a:off x="7791450" y="47053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2" name="Rectangle 1">
            <a:hlinkClick r:id="rId4"/>
            <a:extLst>
              <a:ext uri="{FF2B5EF4-FFF2-40B4-BE49-F238E27FC236}">
                <a16:creationId xmlns:a16="http://schemas.microsoft.com/office/drawing/2014/main" id="{17CB7F81-0A65-440D-97CD-BD0EF672AE8C}"/>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hlinkClick r:id="rId4"/>
            <a:extLst>
              <a:ext uri="{FF2B5EF4-FFF2-40B4-BE49-F238E27FC236}">
                <a16:creationId xmlns:a16="http://schemas.microsoft.com/office/drawing/2014/main" id="{7B491DCD-837A-43A7-9237-C4C933B4D5B2}"/>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42"/>
                                        </p:tgtEl>
                                        <p:attrNameLst>
                                          <p:attrName>style.visibility</p:attrName>
                                        </p:attrNameLst>
                                      </p:cBhvr>
                                      <p:to>
                                        <p:strVal val="visible"/>
                                      </p:to>
                                    </p:set>
                                    <p:animEffect transition="in" filter="wipe(left)">
                                      <p:cBhvr>
                                        <p:cTn id="7" dur="500"/>
                                        <p:tgtEl>
                                          <p:spTgt spid="14342"/>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4343"/>
                                        </p:tgtEl>
                                        <p:attrNameLst>
                                          <p:attrName>style.visibility</p:attrName>
                                        </p:attrNameLst>
                                      </p:cBhvr>
                                      <p:to>
                                        <p:strVal val="visible"/>
                                      </p:to>
                                    </p:set>
                                    <p:animEffect transition="in" filter="wipe(up)">
                                      <p:cBhvr>
                                        <p:cTn id="12" dur="500"/>
                                        <p:tgtEl>
                                          <p:spTgt spid="14343"/>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350"/>
                                        </p:tgtEl>
                                        <p:attrNameLst>
                                          <p:attrName>style.visibility</p:attrName>
                                        </p:attrNameLst>
                                      </p:cBhvr>
                                      <p:to>
                                        <p:strVal val="visible"/>
                                      </p:to>
                                    </p:set>
                                    <p:animEffect transition="in" filter="dissolve">
                                      <p:cBhvr>
                                        <p:cTn id="22" dur="500"/>
                                        <p:tgtEl>
                                          <p:spTgt spid="14350"/>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351"/>
                                        </p:tgtEl>
                                        <p:attrNameLst>
                                          <p:attrName>style.visibility</p:attrName>
                                        </p:attrNameLst>
                                      </p:cBhvr>
                                      <p:to>
                                        <p:strVal val="visible"/>
                                      </p:to>
                                    </p:set>
                                    <p:animEffect transition="in" filter="wipe(left)">
                                      <p:cBhvr>
                                        <p:cTn id="32" dur="500"/>
                                        <p:tgtEl>
                                          <p:spTgt spid="14351"/>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4352"/>
                                        </p:tgtEl>
                                        <p:attrNameLst>
                                          <p:attrName>style.visibility</p:attrName>
                                        </p:attrNameLst>
                                      </p:cBhvr>
                                      <p:to>
                                        <p:strVal val="visible"/>
                                      </p:to>
                                    </p:set>
                                    <p:animEffect transition="in" filter="wipe(up)">
                                      <p:cBhvr>
                                        <p:cTn id="37" dur="500"/>
                                        <p:tgtEl>
                                          <p:spTgt spid="14352"/>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down)">
                                      <p:cBhvr>
                                        <p:cTn id="42" dur="500"/>
                                        <p:tgtEl>
                                          <p:spTgt spid="5"/>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359"/>
                                        </p:tgtEl>
                                        <p:attrNameLst>
                                          <p:attrName>style.visibility</p:attrName>
                                        </p:attrNameLst>
                                      </p:cBhvr>
                                      <p:to>
                                        <p:strVal val="visible"/>
                                      </p:to>
                                    </p:set>
                                    <p:animEffect transition="in" filter="dissolve">
                                      <p:cBhvr>
                                        <p:cTn id="47" dur="500"/>
                                        <p:tgtEl>
                                          <p:spTgt spid="14359"/>
                                        </p:tgtEl>
                                      </p:cBhvr>
                                    </p:animEffect>
                                  </p:childTnLst>
                                  <p:subTnLst>
                                    <p:audio>
                                      <p:cMediaNode>
                                        <p:cTn display="0" masterRel="sameClick">
                                          <p:stCondLst>
                                            <p:cond evt="begin" delay="0">
                                              <p:tn val="45"/>
                                            </p:cond>
                                          </p:stCondLst>
                                          <p:endCondLst>
                                            <p:cond evt="onStopAudio" delay="0">
                                              <p:tgtEl>
                                                <p:sldTgt/>
                                              </p:tgtEl>
                                            </p:cond>
                                          </p:endCondLst>
                                        </p:cTn>
                                        <p:tgtEl>
                                          <p:sndTgt r:embed="rId3" name="chimes.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up)">
                                      <p:cBhvr>
                                        <p:cTn id="52" dur="500"/>
                                        <p:tgtEl>
                                          <p:spTgt spid="6"/>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4360"/>
                                        </p:tgtEl>
                                        <p:attrNameLst>
                                          <p:attrName>style.visibility</p:attrName>
                                        </p:attrNameLst>
                                      </p:cBhvr>
                                      <p:to>
                                        <p:strVal val="visible"/>
                                      </p:to>
                                    </p:set>
                                    <p:animEffect transition="in" filter="wipe(left)">
                                      <p:cBhvr>
                                        <p:cTn id="57" dur="500"/>
                                        <p:tgtEl>
                                          <p:spTgt spid="14360"/>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14361"/>
                                        </p:tgtEl>
                                        <p:attrNameLst>
                                          <p:attrName>style.visibility</p:attrName>
                                        </p:attrNameLst>
                                      </p:cBhvr>
                                      <p:to>
                                        <p:strVal val="visible"/>
                                      </p:to>
                                    </p:set>
                                    <p:animEffect transition="in" filter="wipe(up)">
                                      <p:cBhvr>
                                        <p:cTn id="62" dur="500"/>
                                        <p:tgtEl>
                                          <p:spTgt spid="14361"/>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down)">
                                      <p:cBhvr>
                                        <p:cTn id="67" dur="500"/>
                                        <p:tgtEl>
                                          <p:spTgt spid="7"/>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4368"/>
                                        </p:tgtEl>
                                        <p:attrNameLst>
                                          <p:attrName>style.visibility</p:attrName>
                                        </p:attrNameLst>
                                      </p:cBhvr>
                                      <p:to>
                                        <p:strVal val="visible"/>
                                      </p:to>
                                    </p:set>
                                    <p:animEffect transition="in" filter="dissolve">
                                      <p:cBhvr>
                                        <p:cTn id="72" dur="500"/>
                                        <p:tgtEl>
                                          <p:spTgt spid="14368"/>
                                        </p:tgtEl>
                                      </p:cBhvr>
                                    </p:animEffect>
                                  </p:childTnLst>
                                  <p:subTnLst>
                                    <p:audio>
                                      <p:cMediaNode>
                                        <p:cTn display="0" masterRel="sameClick">
                                          <p:stCondLst>
                                            <p:cond evt="begin" delay="0">
                                              <p:tn val="70"/>
                                            </p:cond>
                                          </p:stCondLst>
                                          <p:endCondLst>
                                            <p:cond evt="onStopAudio" delay="0">
                                              <p:tgtEl>
                                                <p:sldTgt/>
                                              </p:tgtEl>
                                            </p:cond>
                                          </p:endCondLst>
                                        </p:cTn>
                                        <p:tgtEl>
                                          <p:sndTgt r:embed="rId3" name="chimes.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wipe(up)">
                                      <p:cBhvr>
                                        <p:cTn id="77" dur="500"/>
                                        <p:tgtEl>
                                          <p:spTgt spid="8"/>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autoUpdateAnimBg="0"/>
      <p:bldP spid="14343" grpId="0" animBg="1"/>
      <p:bldP spid="14350" grpId="0" animBg="1" autoUpdateAnimBg="0"/>
      <p:bldP spid="14351" grpId="0" autoUpdateAnimBg="0"/>
      <p:bldP spid="14352" grpId="0" animBg="1"/>
      <p:bldP spid="14359" grpId="0" animBg="1" autoUpdateAnimBg="0"/>
      <p:bldP spid="14360" grpId="0" autoUpdateAnimBg="0"/>
      <p:bldP spid="14361" grpId="0" animBg="1"/>
      <p:bldP spid="14368"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50" name="Text Box 10"/>
          <p:cNvSpPr txBox="1">
            <a:spLocks noChangeArrowheads="1"/>
          </p:cNvSpPr>
          <p:nvPr/>
        </p:nvSpPr>
        <p:spPr bwMode="auto">
          <a:xfrm>
            <a:off x="411781" y="949808"/>
            <a:ext cx="8314409" cy="830997"/>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Rounding numbers correct to some place value to the left of the decimal point</a:t>
            </a:r>
          </a:p>
        </p:txBody>
      </p:sp>
      <p:sp>
        <p:nvSpPr>
          <p:cNvPr id="138251" name="Text Box 11"/>
          <p:cNvSpPr txBox="1">
            <a:spLocks noChangeArrowheads="1"/>
          </p:cNvSpPr>
          <p:nvPr/>
        </p:nvSpPr>
        <p:spPr bwMode="auto">
          <a:xfrm>
            <a:off x="411781" y="2012291"/>
            <a:ext cx="8170393" cy="1200329"/>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The following rules apply when rounding numbers correct to some place value to the left of the decimal point.</a:t>
            </a:r>
          </a:p>
        </p:txBody>
      </p:sp>
      <p:sp>
        <p:nvSpPr>
          <p:cNvPr id="138252" name="Text Box 12"/>
          <p:cNvSpPr txBox="1">
            <a:spLocks noChangeArrowheads="1"/>
          </p:cNvSpPr>
          <p:nvPr/>
        </p:nvSpPr>
        <p:spPr bwMode="auto">
          <a:xfrm>
            <a:off x="411781" y="3449352"/>
            <a:ext cx="8147818" cy="1200329"/>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If the digit after the one that is being rounded is less than 5 then keep the rounded digit unchanged and change all the remaining digits to the right of this to 0.</a:t>
            </a:r>
          </a:p>
        </p:txBody>
      </p:sp>
      <p:sp>
        <p:nvSpPr>
          <p:cNvPr id="138253" name="Text Box 13"/>
          <p:cNvSpPr txBox="1">
            <a:spLocks noChangeArrowheads="1"/>
          </p:cNvSpPr>
          <p:nvPr/>
        </p:nvSpPr>
        <p:spPr bwMode="auto">
          <a:xfrm>
            <a:off x="411781" y="4941168"/>
            <a:ext cx="8502972" cy="1200329"/>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If the digit after the one that is being rounded is 5 or more then we need to add 1 to the rounded digit and change all the remaining digits to the right of this to 0. </a:t>
            </a:r>
          </a:p>
        </p:txBody>
      </p:sp>
      <p:sp>
        <p:nvSpPr>
          <p:cNvPr id="13" name="Rectangle 15"/>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a:t>
            </a:r>
            <a:endParaRPr lang="en-GB" altLang="en-US" sz="2800" dirty="0">
              <a:latin typeface="Comic Sans MS" panose="030F0702030302020204" pitchFamily="66" charset="0"/>
            </a:endParaRPr>
          </a:p>
        </p:txBody>
      </p:sp>
      <p:sp>
        <p:nvSpPr>
          <p:cNvPr id="2" name="Rectangle 1">
            <a:hlinkClick r:id="rId3"/>
            <a:extLst>
              <a:ext uri="{FF2B5EF4-FFF2-40B4-BE49-F238E27FC236}">
                <a16:creationId xmlns:a16="http://schemas.microsoft.com/office/drawing/2014/main" id="{595D70D0-41D0-40F3-AB86-EF7A7016F93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3"/>
            <a:extLst>
              <a:ext uri="{FF2B5EF4-FFF2-40B4-BE49-F238E27FC236}">
                <a16:creationId xmlns:a16="http://schemas.microsoft.com/office/drawing/2014/main" id="{B480334E-7B2E-4B1B-ACD0-D899502C7BA1}"/>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17529423"/>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825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825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82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51" grpId="0" autoUpdateAnimBg="0"/>
      <p:bldP spid="138252" grpId="0" autoUpdateAnimBg="0"/>
      <p:bldP spid="138253"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2"/>
          <p:cNvGrpSpPr>
            <a:grpSpLocks/>
          </p:cNvGrpSpPr>
          <p:nvPr/>
        </p:nvGrpSpPr>
        <p:grpSpPr bwMode="auto">
          <a:xfrm>
            <a:off x="533400" y="228600"/>
            <a:ext cx="7200900" cy="2324100"/>
            <a:chOff x="336" y="168"/>
            <a:chExt cx="4536" cy="1464"/>
          </a:xfrm>
        </p:grpSpPr>
        <p:sp>
          <p:nvSpPr>
            <p:cNvPr id="26654" name="Text Box 3"/>
            <p:cNvSpPr txBox="1">
              <a:spLocks noChangeArrowheads="1"/>
            </p:cNvSpPr>
            <p:nvPr/>
          </p:nvSpPr>
          <p:spPr bwMode="auto">
            <a:xfrm>
              <a:off x="1164" y="168"/>
              <a:ext cx="3216" cy="294"/>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a:latin typeface="Comic Sans MS" panose="030F0702030302020204" pitchFamily="66" charset="0"/>
                </a:rPr>
                <a:t>Significant Figures (Rounding)</a:t>
              </a:r>
            </a:p>
          </p:txBody>
        </p:sp>
        <p:sp>
          <p:nvSpPr>
            <p:cNvPr id="26655" name="Text Box 4"/>
            <p:cNvSpPr txBox="1">
              <a:spLocks noChangeArrowheads="1"/>
            </p:cNvSpPr>
            <p:nvPr/>
          </p:nvSpPr>
          <p:spPr bwMode="auto">
            <a:xfrm>
              <a:off x="468" y="576"/>
              <a:ext cx="4404" cy="640"/>
            </a:xfrm>
            <a:prstGeom prst="rect">
              <a:avLst/>
            </a:prstGeom>
            <a:gradFill rotWithShape="0">
              <a:gsLst>
                <a:gs pos="0">
                  <a:srgbClr val="5E9EFF"/>
                </a:gs>
                <a:gs pos="20000">
                  <a:srgbClr val="85C2FF"/>
                </a:gs>
                <a:gs pos="35001">
                  <a:srgbClr val="C4D6EB"/>
                </a:gs>
                <a:gs pos="50000">
                  <a:srgbClr val="FFEBFA"/>
                </a:gs>
                <a:gs pos="64999">
                  <a:srgbClr val="C4D6EB"/>
                </a:gs>
                <a:gs pos="80000">
                  <a:srgbClr val="85C2FF"/>
                </a:gs>
                <a:gs pos="100000">
                  <a:srgbClr val="5E9EFF"/>
                </a:gs>
              </a:gsLst>
              <a:lin ang="5400000" scaled="1"/>
            </a:gradFill>
            <a:ln w="9525">
              <a:solidFill>
                <a:schemeClr val="accent2"/>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a:latin typeface="Comic Sans MS" panose="030F0702030302020204" pitchFamily="66" charset="0"/>
                </a:rPr>
                <a:t>When we approximate whole numbers we may need to </a:t>
              </a:r>
              <a:r>
                <a:rPr lang="en-GB" altLang="en-US" sz="2000">
                  <a:solidFill>
                    <a:srgbClr val="FF0000"/>
                  </a:solidFill>
                  <a:latin typeface="Comic Sans MS" panose="030F0702030302020204" pitchFamily="66" charset="0"/>
                </a:rPr>
                <a:t>insert zeros</a:t>
              </a:r>
              <a:r>
                <a:rPr lang="en-GB" altLang="en-US" sz="2000">
                  <a:latin typeface="Comic Sans MS" panose="030F0702030302020204" pitchFamily="66" charset="0"/>
                </a:rPr>
                <a:t> as required in order to </a:t>
              </a:r>
              <a:r>
                <a:rPr lang="en-GB" altLang="en-US" sz="2000">
                  <a:solidFill>
                    <a:srgbClr val="FF0000"/>
                  </a:solidFill>
                  <a:latin typeface="Comic Sans MS" panose="030F0702030302020204" pitchFamily="66" charset="0"/>
                </a:rPr>
                <a:t>maintain the size</a:t>
              </a:r>
              <a:r>
                <a:rPr lang="en-GB" altLang="en-US" sz="2000">
                  <a:latin typeface="Comic Sans MS" panose="030F0702030302020204" pitchFamily="66" charset="0"/>
                </a:rPr>
                <a:t> of the number</a:t>
              </a:r>
            </a:p>
          </p:txBody>
        </p:sp>
        <p:sp>
          <p:nvSpPr>
            <p:cNvPr id="26656" name="Text Box 5"/>
            <p:cNvSpPr txBox="1">
              <a:spLocks noChangeArrowheads="1"/>
            </p:cNvSpPr>
            <p:nvPr/>
          </p:nvSpPr>
          <p:spPr bwMode="auto">
            <a:xfrm>
              <a:off x="336" y="1344"/>
              <a:ext cx="31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a:latin typeface="Comic Sans MS" panose="030F0702030302020204" pitchFamily="66" charset="0"/>
                </a:rPr>
                <a:t>Rounding whole numbers to </a:t>
              </a:r>
              <a:r>
                <a:rPr lang="en-GB" altLang="en-US" sz="2400" u="sng">
                  <a:solidFill>
                    <a:srgbClr val="FF0000"/>
                  </a:solidFill>
                  <a:latin typeface="Comic Sans MS" panose="030F0702030302020204" pitchFamily="66" charset="0"/>
                </a:rPr>
                <a:t>4 s.f</a:t>
              </a:r>
            </a:p>
          </p:txBody>
        </p:sp>
      </p:grpSp>
      <p:sp>
        <p:nvSpPr>
          <p:cNvPr id="15366" name="Text Box 6"/>
          <p:cNvSpPr txBox="1">
            <a:spLocks noChangeArrowheads="1"/>
          </p:cNvSpPr>
          <p:nvPr/>
        </p:nvSpPr>
        <p:spPr bwMode="auto">
          <a:xfrm>
            <a:off x="285750" y="31813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3 4 7 2 1  </a:t>
            </a:r>
          </a:p>
        </p:txBody>
      </p:sp>
      <p:sp>
        <p:nvSpPr>
          <p:cNvPr id="15367" name="Line 7"/>
          <p:cNvSpPr>
            <a:spLocks noChangeShapeType="1"/>
          </p:cNvSpPr>
          <p:nvPr/>
        </p:nvSpPr>
        <p:spPr bwMode="auto">
          <a:xfrm>
            <a:off x="1600200" y="30099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 name="Group 8"/>
          <p:cNvGrpSpPr>
            <a:grpSpLocks/>
          </p:cNvGrpSpPr>
          <p:nvPr/>
        </p:nvGrpSpPr>
        <p:grpSpPr bwMode="auto">
          <a:xfrm>
            <a:off x="846138" y="3595688"/>
            <a:ext cx="2209800" cy="1092200"/>
            <a:chOff x="480" y="2064"/>
            <a:chExt cx="1392" cy="688"/>
          </a:xfrm>
        </p:grpSpPr>
        <p:sp>
          <p:nvSpPr>
            <p:cNvPr id="26652" name="Text Box 9"/>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6653" name="Line 10"/>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4" name="Group 11"/>
          <p:cNvGrpSpPr>
            <a:grpSpLocks/>
          </p:cNvGrpSpPr>
          <p:nvPr/>
        </p:nvGrpSpPr>
        <p:grpSpPr bwMode="auto">
          <a:xfrm>
            <a:off x="1189038" y="4819650"/>
            <a:ext cx="1924050" cy="1128713"/>
            <a:chOff x="365" y="3084"/>
            <a:chExt cx="1212" cy="711"/>
          </a:xfrm>
        </p:grpSpPr>
        <p:sp>
          <p:nvSpPr>
            <p:cNvPr id="26650" name="Line 12"/>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6651" name="Text Box 13"/>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34 720</a:t>
              </a:r>
            </a:p>
          </p:txBody>
        </p:sp>
      </p:grpSp>
      <p:sp>
        <p:nvSpPr>
          <p:cNvPr id="15374" name="Text Box 14"/>
          <p:cNvSpPr txBox="1">
            <a:spLocks noChangeArrowheads="1"/>
          </p:cNvSpPr>
          <p:nvPr/>
        </p:nvSpPr>
        <p:spPr bwMode="auto">
          <a:xfrm>
            <a:off x="2019300" y="47625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15375" name="Text Box 15"/>
          <p:cNvSpPr txBox="1">
            <a:spLocks noChangeArrowheads="1"/>
          </p:cNvSpPr>
          <p:nvPr/>
        </p:nvSpPr>
        <p:spPr bwMode="auto">
          <a:xfrm>
            <a:off x="2990850" y="320040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omic Sans MS" panose="030F0702030302020204" pitchFamily="66" charset="0"/>
              </a:rPr>
              <a:t> 1 3 7 9 8  </a:t>
            </a:r>
          </a:p>
        </p:txBody>
      </p:sp>
      <p:sp>
        <p:nvSpPr>
          <p:cNvPr id="15376" name="Line 16"/>
          <p:cNvSpPr>
            <a:spLocks noChangeShapeType="1"/>
          </p:cNvSpPr>
          <p:nvPr/>
        </p:nvSpPr>
        <p:spPr bwMode="auto">
          <a:xfrm>
            <a:off x="4394200" y="30480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17"/>
          <p:cNvGrpSpPr>
            <a:grpSpLocks/>
          </p:cNvGrpSpPr>
          <p:nvPr/>
        </p:nvGrpSpPr>
        <p:grpSpPr bwMode="auto">
          <a:xfrm>
            <a:off x="3684588" y="3595688"/>
            <a:ext cx="2209800" cy="1092200"/>
            <a:chOff x="480" y="2064"/>
            <a:chExt cx="1392" cy="688"/>
          </a:xfrm>
        </p:grpSpPr>
        <p:sp>
          <p:nvSpPr>
            <p:cNvPr id="26648" name="Text Box 18"/>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6649" name="Line 19"/>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6" name="Group 20"/>
          <p:cNvGrpSpPr>
            <a:grpSpLocks/>
          </p:cNvGrpSpPr>
          <p:nvPr/>
        </p:nvGrpSpPr>
        <p:grpSpPr bwMode="auto">
          <a:xfrm>
            <a:off x="4008438" y="4819650"/>
            <a:ext cx="1924050" cy="1128713"/>
            <a:chOff x="365" y="3084"/>
            <a:chExt cx="1212" cy="711"/>
          </a:xfrm>
        </p:grpSpPr>
        <p:sp>
          <p:nvSpPr>
            <p:cNvPr id="26646" name="Line 21"/>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6647" name="Text Box 22"/>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 13 800</a:t>
              </a:r>
            </a:p>
          </p:txBody>
        </p:sp>
      </p:grpSp>
      <p:sp>
        <p:nvSpPr>
          <p:cNvPr id="15383" name="Text Box 23"/>
          <p:cNvSpPr txBox="1">
            <a:spLocks noChangeArrowheads="1"/>
          </p:cNvSpPr>
          <p:nvPr/>
        </p:nvSpPr>
        <p:spPr bwMode="auto">
          <a:xfrm>
            <a:off x="4838700" y="47625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15384" name="Text Box 24"/>
          <p:cNvSpPr txBox="1">
            <a:spLocks noChangeArrowheads="1"/>
          </p:cNvSpPr>
          <p:nvPr/>
        </p:nvSpPr>
        <p:spPr bwMode="auto">
          <a:xfrm>
            <a:off x="6019800" y="3219450"/>
            <a:ext cx="220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6 2 4 7 7 8  </a:t>
            </a:r>
          </a:p>
        </p:txBody>
      </p:sp>
      <p:sp>
        <p:nvSpPr>
          <p:cNvPr id="15385" name="Line 25"/>
          <p:cNvSpPr>
            <a:spLocks noChangeShapeType="1"/>
          </p:cNvSpPr>
          <p:nvPr/>
        </p:nvSpPr>
        <p:spPr bwMode="auto">
          <a:xfrm>
            <a:off x="7366000" y="3009900"/>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7" name="Group 26"/>
          <p:cNvGrpSpPr>
            <a:grpSpLocks/>
          </p:cNvGrpSpPr>
          <p:nvPr/>
        </p:nvGrpSpPr>
        <p:grpSpPr bwMode="auto">
          <a:xfrm>
            <a:off x="6637338" y="3652838"/>
            <a:ext cx="2209800" cy="1092200"/>
            <a:chOff x="480" y="2064"/>
            <a:chExt cx="1392" cy="688"/>
          </a:xfrm>
        </p:grpSpPr>
        <p:sp>
          <p:nvSpPr>
            <p:cNvPr id="26644" name="Text Box 27"/>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26645" name="Line 28"/>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8" name="Group 29"/>
          <p:cNvGrpSpPr>
            <a:grpSpLocks/>
          </p:cNvGrpSpPr>
          <p:nvPr/>
        </p:nvGrpSpPr>
        <p:grpSpPr bwMode="auto">
          <a:xfrm>
            <a:off x="6980238" y="4876800"/>
            <a:ext cx="1924050" cy="1128713"/>
            <a:chOff x="365" y="3084"/>
            <a:chExt cx="1212" cy="711"/>
          </a:xfrm>
        </p:grpSpPr>
        <p:sp>
          <p:nvSpPr>
            <p:cNvPr id="26642" name="Line 30"/>
            <p:cNvSpPr>
              <a:spLocks noChangeShapeType="1"/>
            </p:cNvSpPr>
            <p:nvPr/>
          </p:nvSpPr>
          <p:spPr bwMode="auto">
            <a:xfrm>
              <a:off x="761" y="308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6643" name="Text Box 31"/>
            <p:cNvSpPr txBox="1">
              <a:spLocks noChangeArrowheads="1"/>
            </p:cNvSpPr>
            <p:nvPr/>
          </p:nvSpPr>
          <p:spPr bwMode="auto">
            <a:xfrm>
              <a:off x="365" y="3468"/>
              <a:ext cx="12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solidFill>
                    <a:srgbClr val="3366FF"/>
                  </a:solidFill>
                  <a:latin typeface="Comic Sans MS" panose="030F0702030302020204" pitchFamily="66" charset="0"/>
                </a:rPr>
                <a:t>624 800</a:t>
              </a:r>
            </a:p>
          </p:txBody>
        </p:sp>
      </p:grpSp>
      <p:sp>
        <p:nvSpPr>
          <p:cNvPr id="15392" name="Text Box 32"/>
          <p:cNvSpPr txBox="1">
            <a:spLocks noChangeArrowheads="1"/>
          </p:cNvSpPr>
          <p:nvPr/>
        </p:nvSpPr>
        <p:spPr bwMode="auto">
          <a:xfrm>
            <a:off x="7810500" y="48196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2" name="Rectangle 1">
            <a:hlinkClick r:id="rId4"/>
            <a:extLst>
              <a:ext uri="{FF2B5EF4-FFF2-40B4-BE49-F238E27FC236}">
                <a16:creationId xmlns:a16="http://schemas.microsoft.com/office/drawing/2014/main" id="{5068FCF8-B647-4889-9346-81A44800C8E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hlinkClick r:id="rId4"/>
            <a:extLst>
              <a:ext uri="{FF2B5EF4-FFF2-40B4-BE49-F238E27FC236}">
                <a16:creationId xmlns:a16="http://schemas.microsoft.com/office/drawing/2014/main" id="{E2D5FB00-E149-4188-AAEA-2D7E45176154}"/>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6"/>
                                        </p:tgtEl>
                                        <p:attrNameLst>
                                          <p:attrName>style.visibility</p:attrName>
                                        </p:attrNameLst>
                                      </p:cBhvr>
                                      <p:to>
                                        <p:strVal val="visible"/>
                                      </p:to>
                                    </p:set>
                                    <p:animEffect transition="in" filter="wipe(left)">
                                      <p:cBhvr>
                                        <p:cTn id="7" dur="500"/>
                                        <p:tgtEl>
                                          <p:spTgt spid="15366"/>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5367"/>
                                        </p:tgtEl>
                                        <p:attrNameLst>
                                          <p:attrName>style.visibility</p:attrName>
                                        </p:attrNameLst>
                                      </p:cBhvr>
                                      <p:to>
                                        <p:strVal val="visible"/>
                                      </p:to>
                                    </p:set>
                                    <p:animEffect transition="in" filter="wipe(up)">
                                      <p:cBhvr>
                                        <p:cTn id="12" dur="500"/>
                                        <p:tgtEl>
                                          <p:spTgt spid="15367"/>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374"/>
                                        </p:tgtEl>
                                        <p:attrNameLst>
                                          <p:attrName>style.visibility</p:attrName>
                                        </p:attrNameLst>
                                      </p:cBhvr>
                                      <p:to>
                                        <p:strVal val="visible"/>
                                      </p:to>
                                    </p:set>
                                    <p:animEffect transition="in" filter="dissolve">
                                      <p:cBhvr>
                                        <p:cTn id="22" dur="500"/>
                                        <p:tgtEl>
                                          <p:spTgt spid="15374"/>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375"/>
                                        </p:tgtEl>
                                        <p:attrNameLst>
                                          <p:attrName>style.visibility</p:attrName>
                                        </p:attrNameLst>
                                      </p:cBhvr>
                                      <p:to>
                                        <p:strVal val="visible"/>
                                      </p:to>
                                    </p:set>
                                    <p:animEffect transition="in" filter="wipe(left)">
                                      <p:cBhvr>
                                        <p:cTn id="32" dur="500"/>
                                        <p:tgtEl>
                                          <p:spTgt spid="15375"/>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5376"/>
                                        </p:tgtEl>
                                        <p:attrNameLst>
                                          <p:attrName>style.visibility</p:attrName>
                                        </p:attrNameLst>
                                      </p:cBhvr>
                                      <p:to>
                                        <p:strVal val="visible"/>
                                      </p:to>
                                    </p:set>
                                    <p:animEffect transition="in" filter="wipe(up)">
                                      <p:cBhvr>
                                        <p:cTn id="37" dur="500"/>
                                        <p:tgtEl>
                                          <p:spTgt spid="15376"/>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down)">
                                      <p:cBhvr>
                                        <p:cTn id="42" dur="500"/>
                                        <p:tgtEl>
                                          <p:spTgt spid="5"/>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383"/>
                                        </p:tgtEl>
                                        <p:attrNameLst>
                                          <p:attrName>style.visibility</p:attrName>
                                        </p:attrNameLst>
                                      </p:cBhvr>
                                      <p:to>
                                        <p:strVal val="visible"/>
                                      </p:to>
                                    </p:set>
                                    <p:animEffect transition="in" filter="dissolve">
                                      <p:cBhvr>
                                        <p:cTn id="47" dur="500"/>
                                        <p:tgtEl>
                                          <p:spTgt spid="15383"/>
                                        </p:tgtEl>
                                      </p:cBhvr>
                                    </p:animEffect>
                                  </p:childTnLst>
                                  <p:subTnLst>
                                    <p:audio>
                                      <p:cMediaNode>
                                        <p:cTn display="0" masterRel="sameClick">
                                          <p:stCondLst>
                                            <p:cond evt="begin" delay="0">
                                              <p:tn val="45"/>
                                            </p:cond>
                                          </p:stCondLst>
                                          <p:endCondLst>
                                            <p:cond evt="onStopAudio" delay="0">
                                              <p:tgtEl>
                                                <p:sldTgt/>
                                              </p:tgtEl>
                                            </p:cond>
                                          </p:endCondLst>
                                        </p:cTn>
                                        <p:tgtEl>
                                          <p:sndTgt r:embed="rId3" name="chimes.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up)">
                                      <p:cBhvr>
                                        <p:cTn id="52" dur="500"/>
                                        <p:tgtEl>
                                          <p:spTgt spid="6"/>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5384"/>
                                        </p:tgtEl>
                                        <p:attrNameLst>
                                          <p:attrName>style.visibility</p:attrName>
                                        </p:attrNameLst>
                                      </p:cBhvr>
                                      <p:to>
                                        <p:strVal val="visible"/>
                                      </p:to>
                                    </p:set>
                                    <p:animEffect transition="in" filter="wipe(left)">
                                      <p:cBhvr>
                                        <p:cTn id="57" dur="500"/>
                                        <p:tgtEl>
                                          <p:spTgt spid="15384"/>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15385"/>
                                        </p:tgtEl>
                                        <p:attrNameLst>
                                          <p:attrName>style.visibility</p:attrName>
                                        </p:attrNameLst>
                                      </p:cBhvr>
                                      <p:to>
                                        <p:strVal val="visible"/>
                                      </p:to>
                                    </p:set>
                                    <p:animEffect transition="in" filter="wipe(up)">
                                      <p:cBhvr>
                                        <p:cTn id="62" dur="500"/>
                                        <p:tgtEl>
                                          <p:spTgt spid="15385"/>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down)">
                                      <p:cBhvr>
                                        <p:cTn id="67" dur="500"/>
                                        <p:tgtEl>
                                          <p:spTgt spid="7"/>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5392"/>
                                        </p:tgtEl>
                                        <p:attrNameLst>
                                          <p:attrName>style.visibility</p:attrName>
                                        </p:attrNameLst>
                                      </p:cBhvr>
                                      <p:to>
                                        <p:strVal val="visible"/>
                                      </p:to>
                                    </p:set>
                                    <p:animEffect transition="in" filter="dissolve">
                                      <p:cBhvr>
                                        <p:cTn id="72" dur="500"/>
                                        <p:tgtEl>
                                          <p:spTgt spid="15392"/>
                                        </p:tgtEl>
                                      </p:cBhvr>
                                    </p:animEffect>
                                  </p:childTnLst>
                                  <p:subTnLst>
                                    <p:audio>
                                      <p:cMediaNode>
                                        <p:cTn display="0" masterRel="sameClick">
                                          <p:stCondLst>
                                            <p:cond evt="begin" delay="0">
                                              <p:tn val="70"/>
                                            </p:cond>
                                          </p:stCondLst>
                                          <p:endCondLst>
                                            <p:cond evt="onStopAudio" delay="0">
                                              <p:tgtEl>
                                                <p:sldTgt/>
                                              </p:tgtEl>
                                            </p:cond>
                                          </p:endCondLst>
                                        </p:cTn>
                                        <p:tgtEl>
                                          <p:sndTgt r:embed="rId3" name="chimes.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wipe(up)">
                                      <p:cBhvr>
                                        <p:cTn id="77" dur="500"/>
                                        <p:tgtEl>
                                          <p:spTgt spid="8"/>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6" grpId="0" autoUpdateAnimBg="0"/>
      <p:bldP spid="15367" grpId="0" animBg="1"/>
      <p:bldP spid="15374" grpId="0" animBg="1" autoUpdateAnimBg="0"/>
      <p:bldP spid="15375" grpId="0" autoUpdateAnimBg="0"/>
      <p:bldP spid="15376" grpId="0" animBg="1"/>
      <p:bldP spid="15383" grpId="0" animBg="1" autoUpdateAnimBg="0"/>
      <p:bldP spid="15384" grpId="0" autoUpdateAnimBg="0"/>
      <p:bldP spid="15385" grpId="0" animBg="1"/>
      <p:bldP spid="15392"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6"/>
          <p:cNvSpPr txBox="1">
            <a:spLocks noChangeArrowheads="1"/>
          </p:cNvSpPr>
          <p:nvPr/>
        </p:nvSpPr>
        <p:spPr bwMode="auto">
          <a:xfrm>
            <a:off x="517525" y="937419"/>
            <a:ext cx="69580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latin typeface="Comic Sans MS" panose="030F0702030302020204" pitchFamily="66" charset="0"/>
              </a:rPr>
              <a:t>Martin uses his calculator to work out  39 × 72.</a:t>
            </a:r>
          </a:p>
        </p:txBody>
      </p:sp>
      <p:sp>
        <p:nvSpPr>
          <p:cNvPr id="245767" name="Text Box 7"/>
          <p:cNvSpPr txBox="1">
            <a:spLocks noChangeArrowheads="1"/>
          </p:cNvSpPr>
          <p:nvPr/>
        </p:nvSpPr>
        <p:spPr bwMode="auto">
          <a:xfrm>
            <a:off x="517525" y="1577182"/>
            <a:ext cx="55308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latin typeface="Comic Sans MS" panose="030F0702030302020204" pitchFamily="66" charset="0"/>
              </a:rPr>
              <a:t>The display shows an answer of 1053.</a:t>
            </a:r>
          </a:p>
        </p:txBody>
      </p:sp>
      <p:sp>
        <p:nvSpPr>
          <p:cNvPr id="245768" name="Text Box 8"/>
          <p:cNvSpPr txBox="1">
            <a:spLocks noChangeArrowheads="1"/>
          </p:cNvSpPr>
          <p:nvPr/>
        </p:nvSpPr>
        <p:spPr bwMode="auto">
          <a:xfrm>
            <a:off x="1320800" y="2232819"/>
            <a:ext cx="6651625" cy="461963"/>
          </a:xfrm>
          <a:prstGeom prst="rect">
            <a:avLst/>
          </a:prstGeom>
          <a:solidFill>
            <a:srgbClr val="FFFFCC"/>
          </a:solidFill>
          <a:ln w="28575">
            <a:solidFill>
              <a:schemeClr val="tx1"/>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latin typeface="Comic Sans MS" panose="030F0702030302020204" pitchFamily="66" charset="0"/>
              </a:rPr>
              <a:t>How do you know this answer must be wrong?</a:t>
            </a:r>
          </a:p>
        </p:txBody>
      </p:sp>
      <p:grpSp>
        <p:nvGrpSpPr>
          <p:cNvPr id="2" name="Group 9"/>
          <p:cNvGrpSpPr>
            <a:grpSpLocks/>
          </p:cNvGrpSpPr>
          <p:nvPr/>
        </p:nvGrpSpPr>
        <p:grpSpPr bwMode="auto">
          <a:xfrm>
            <a:off x="2028825" y="3375819"/>
            <a:ext cx="3994150" cy="842963"/>
            <a:chOff x="1695" y="2688"/>
            <a:chExt cx="2516" cy="531"/>
          </a:xfrm>
        </p:grpSpPr>
        <p:sp>
          <p:nvSpPr>
            <p:cNvPr id="27662" name="Text Box 10"/>
            <p:cNvSpPr txBox="1">
              <a:spLocks noChangeArrowheads="1"/>
            </p:cNvSpPr>
            <p:nvPr/>
          </p:nvSpPr>
          <p:spPr bwMode="auto">
            <a:xfrm>
              <a:off x="1695" y="2928"/>
              <a:ext cx="251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solidFill>
                    <a:srgbClr val="FF6600"/>
                  </a:solidFill>
                  <a:latin typeface="Comic Sans MS" panose="030F0702030302020204" pitchFamily="66" charset="0"/>
                </a:rPr>
                <a:t>“is approximately equal to”</a:t>
              </a:r>
            </a:p>
          </p:txBody>
        </p:sp>
        <p:sp>
          <p:nvSpPr>
            <p:cNvPr id="27663" name="Line 11"/>
            <p:cNvSpPr>
              <a:spLocks noChangeShapeType="1"/>
            </p:cNvSpPr>
            <p:nvPr/>
          </p:nvSpPr>
          <p:spPr bwMode="auto">
            <a:xfrm flipV="1">
              <a:off x="2880" y="2688"/>
              <a:ext cx="0" cy="288"/>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245772" name="Text Box 12"/>
          <p:cNvSpPr txBox="1">
            <a:spLocks noChangeArrowheads="1"/>
          </p:cNvSpPr>
          <p:nvPr/>
        </p:nvSpPr>
        <p:spPr bwMode="auto">
          <a:xfrm>
            <a:off x="2484438" y="2945607"/>
            <a:ext cx="16160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latin typeface="Comic Sans MS" panose="030F0702030302020204" pitchFamily="66" charset="0"/>
              </a:rPr>
              <a:t>39 × 72  </a:t>
            </a:r>
            <a:r>
              <a:rPr lang="en-GB" altLang="en-US" sz="2400">
                <a:latin typeface="Comic Sans MS" panose="030F0702030302020204" pitchFamily="66" charset="0"/>
                <a:sym typeface="Symbol" panose="05050102010706020507" pitchFamily="18" charset="2"/>
              </a:rPr>
              <a:t></a:t>
            </a:r>
            <a:endParaRPr lang="en-GB" altLang="en-US" sz="2400">
              <a:latin typeface="Comic Sans MS" panose="030F0702030302020204" pitchFamily="66" charset="0"/>
            </a:endParaRPr>
          </a:p>
        </p:txBody>
      </p:sp>
      <p:sp>
        <p:nvSpPr>
          <p:cNvPr id="245773" name="Text Box 13"/>
          <p:cNvSpPr txBox="1">
            <a:spLocks noChangeArrowheads="1"/>
          </p:cNvSpPr>
          <p:nvPr/>
        </p:nvSpPr>
        <p:spPr bwMode="auto">
          <a:xfrm>
            <a:off x="4184650" y="2945607"/>
            <a:ext cx="16049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latin typeface="Comic Sans MS" panose="030F0702030302020204" pitchFamily="66" charset="0"/>
              </a:rPr>
              <a:t>40 × 70  =</a:t>
            </a:r>
          </a:p>
        </p:txBody>
      </p:sp>
      <p:sp>
        <p:nvSpPr>
          <p:cNvPr id="245774" name="Text Box 14"/>
          <p:cNvSpPr txBox="1">
            <a:spLocks noChangeArrowheads="1"/>
          </p:cNvSpPr>
          <p:nvPr/>
        </p:nvSpPr>
        <p:spPr bwMode="auto">
          <a:xfrm>
            <a:off x="5708650" y="2945607"/>
            <a:ext cx="9350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latin typeface="Comic Sans MS" panose="030F0702030302020204" pitchFamily="66" charset="0"/>
              </a:rPr>
              <a:t>2800</a:t>
            </a:r>
          </a:p>
        </p:txBody>
      </p:sp>
      <p:sp>
        <p:nvSpPr>
          <p:cNvPr id="245776" name="Text Box 16"/>
          <p:cNvSpPr txBox="1">
            <a:spLocks noChangeArrowheads="1"/>
          </p:cNvSpPr>
          <p:nvPr/>
        </p:nvSpPr>
        <p:spPr bwMode="auto">
          <a:xfrm>
            <a:off x="517525" y="5317332"/>
            <a:ext cx="79105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latin typeface="Comic Sans MS" panose="030F0702030302020204" pitchFamily="66" charset="0"/>
              </a:rPr>
              <a:t>The product of 39 and 72 must therefore end in an 8.</a:t>
            </a:r>
          </a:p>
        </p:txBody>
      </p:sp>
      <p:sp>
        <p:nvSpPr>
          <p:cNvPr id="245777" name="Rectangle 17"/>
          <p:cNvSpPr>
            <a:spLocks noChangeArrowheads="1"/>
          </p:cNvSpPr>
          <p:nvPr/>
        </p:nvSpPr>
        <p:spPr bwMode="auto">
          <a:xfrm>
            <a:off x="1816100" y="4671219"/>
            <a:ext cx="1676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latin typeface="Comic Sans MS" panose="030F0702030302020204" pitchFamily="66" charset="0"/>
              </a:rPr>
              <a:t>9 × 2 = 18.</a:t>
            </a:r>
          </a:p>
        </p:txBody>
      </p:sp>
      <p:sp>
        <p:nvSpPr>
          <p:cNvPr id="245778" name="Rectangle 18"/>
          <p:cNvSpPr>
            <a:spLocks noChangeArrowheads="1"/>
          </p:cNvSpPr>
          <p:nvPr/>
        </p:nvSpPr>
        <p:spPr bwMode="auto">
          <a:xfrm>
            <a:off x="1809750" y="4672807"/>
            <a:ext cx="1676400" cy="461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latin typeface="Comic Sans MS" panose="030F0702030302020204" pitchFamily="66" charset="0"/>
              </a:rPr>
              <a:t>9 × 2 = 1</a:t>
            </a:r>
            <a:r>
              <a:rPr lang="en-GB" altLang="en-US" sz="2400">
                <a:solidFill>
                  <a:srgbClr val="FF6600"/>
                </a:solidFill>
                <a:latin typeface="Comic Sans MS" panose="030F0702030302020204" pitchFamily="66" charset="0"/>
              </a:rPr>
              <a:t>8</a:t>
            </a:r>
            <a:r>
              <a:rPr lang="en-GB" altLang="en-US" sz="2400">
                <a:latin typeface="Comic Sans MS" panose="030F0702030302020204" pitchFamily="66" charset="0"/>
              </a:rPr>
              <a:t>.</a:t>
            </a:r>
          </a:p>
        </p:txBody>
      </p:sp>
      <p:sp>
        <p:nvSpPr>
          <p:cNvPr id="245775" name="Text Box 15"/>
          <p:cNvSpPr txBox="1">
            <a:spLocks noChangeArrowheads="1"/>
          </p:cNvSpPr>
          <p:nvPr/>
        </p:nvSpPr>
        <p:spPr bwMode="auto">
          <a:xfrm>
            <a:off x="441325" y="4333082"/>
            <a:ext cx="87026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latin typeface="Comic Sans MS" panose="030F0702030302020204" pitchFamily="66" charset="0"/>
              </a:rPr>
              <a:t>Also, if we multiply together the last digits of 39 and 72 we have</a:t>
            </a:r>
          </a:p>
        </p:txBody>
      </p:sp>
      <p:sp>
        <p:nvSpPr>
          <p:cNvPr id="27661" name="Text Box 32"/>
          <p:cNvSpPr txBox="1">
            <a:spLocks noChangeArrowheads="1"/>
          </p:cNvSpPr>
          <p:nvPr/>
        </p:nvSpPr>
        <p:spPr bwMode="auto">
          <a:xfrm>
            <a:off x="1920081" y="381000"/>
            <a:ext cx="5105400" cy="461963"/>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b="1">
                <a:latin typeface="Comic Sans MS" panose="030F0702030302020204" pitchFamily="66" charset="0"/>
              </a:rPr>
              <a:t>Estimation</a:t>
            </a:r>
            <a:endParaRPr lang="en-GB" altLang="en-US" sz="2400">
              <a:latin typeface="Comic Sans MS" panose="030F0702030302020204" pitchFamily="66" charset="0"/>
            </a:endParaRPr>
          </a:p>
        </p:txBody>
      </p:sp>
      <p:sp>
        <p:nvSpPr>
          <p:cNvPr id="3" name="Rectangle 2">
            <a:hlinkClick r:id="rId3"/>
            <a:extLst>
              <a:ext uri="{FF2B5EF4-FFF2-40B4-BE49-F238E27FC236}">
                <a16:creationId xmlns:a16="http://schemas.microsoft.com/office/drawing/2014/main" id="{727E957A-619C-4AC9-BF90-BF074A3E339C}"/>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hlinkClick r:id="rId3"/>
            <a:extLst>
              <a:ext uri="{FF2B5EF4-FFF2-40B4-BE49-F238E27FC236}">
                <a16:creationId xmlns:a16="http://schemas.microsoft.com/office/drawing/2014/main" id="{CDAA0BB7-6513-4790-B802-811C0E7EEE32}"/>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6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576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577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down)">
                                      <p:cBhvr>
                                        <p:cTn id="19" dur="500"/>
                                        <p:tgtEl>
                                          <p:spTgt spid="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24577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245774"/>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499"/>
                                          </p:stCondLst>
                                        </p:cTn>
                                        <p:tgtEl>
                                          <p:spTgt spid="245775"/>
                                        </p:tgtEl>
                                        <p:attrNameLst>
                                          <p:attrName>style.visibility</p:attrName>
                                        </p:attrNameLst>
                                      </p:cBhvr>
                                      <p:to>
                                        <p:strVal val="visible"/>
                                      </p:to>
                                    </p:set>
                                  </p:childTnLst>
                                </p:cTn>
                              </p:par>
                            </p:childTnLst>
                          </p:cTn>
                        </p:par>
                        <p:par>
                          <p:cTn id="32" fill="hold" nodeType="afterGroup">
                            <p:stCondLst>
                              <p:cond delay="500"/>
                            </p:stCondLst>
                            <p:childTnLst>
                              <p:par>
                                <p:cTn id="33" presetID="1" presetClass="entr" presetSubtype="0" fill="hold" grpId="0" nodeType="afterEffect">
                                  <p:stCondLst>
                                    <p:cond delay="0"/>
                                  </p:stCondLst>
                                  <p:childTnLst>
                                    <p:set>
                                      <p:cBhvr>
                                        <p:cTn id="34" dur="1" fill="hold">
                                          <p:stCondLst>
                                            <p:cond delay="499"/>
                                          </p:stCondLst>
                                        </p:cTn>
                                        <p:tgtEl>
                                          <p:spTgt spid="245777"/>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24577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2457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7" grpId="0" autoUpdateAnimBg="0"/>
      <p:bldP spid="245768" grpId="0" animBg="1" autoUpdateAnimBg="0"/>
      <p:bldP spid="245772" grpId="0" autoUpdateAnimBg="0"/>
      <p:bldP spid="245773" grpId="0" autoUpdateAnimBg="0"/>
      <p:bldP spid="245774" grpId="0" autoUpdateAnimBg="0"/>
      <p:bldP spid="245776" grpId="0" autoUpdateAnimBg="0"/>
      <p:bldP spid="245777" grpId="0" autoUpdateAnimBg="0"/>
      <p:bldP spid="245778" grpId="0" animBg="1" autoUpdateAnimBg="0"/>
      <p:bldP spid="245775"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5" name="Text Box 7"/>
          <p:cNvSpPr txBox="1">
            <a:spLocks noChangeArrowheads="1"/>
          </p:cNvSpPr>
          <p:nvPr/>
        </p:nvSpPr>
        <p:spPr bwMode="auto">
          <a:xfrm>
            <a:off x="593725" y="2963768"/>
            <a:ext cx="51022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latin typeface="Comic Sans MS" panose="030F0702030302020204" pitchFamily="66" charset="0"/>
              </a:rPr>
              <a:t>3.5 × 17.5 can be approximated to:</a:t>
            </a:r>
          </a:p>
        </p:txBody>
      </p:sp>
      <p:sp>
        <p:nvSpPr>
          <p:cNvPr id="247816" name="Text Box 8"/>
          <p:cNvSpPr txBox="1">
            <a:spLocks noChangeArrowheads="1"/>
          </p:cNvSpPr>
          <p:nvPr/>
        </p:nvSpPr>
        <p:spPr bwMode="auto">
          <a:xfrm>
            <a:off x="3352800" y="3723994"/>
            <a:ext cx="13255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dirty="0">
                <a:latin typeface="Comic Sans MS" panose="030F0702030302020204" pitchFamily="66" charset="0"/>
              </a:rPr>
              <a:t>4 × 20 =</a:t>
            </a:r>
          </a:p>
        </p:txBody>
      </p:sp>
      <p:sp>
        <p:nvSpPr>
          <p:cNvPr id="247817" name="Text Box 9"/>
          <p:cNvSpPr txBox="1">
            <a:spLocks noChangeArrowheads="1"/>
          </p:cNvSpPr>
          <p:nvPr/>
        </p:nvSpPr>
        <p:spPr bwMode="auto">
          <a:xfrm>
            <a:off x="4572000" y="3723994"/>
            <a:ext cx="5603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latin typeface="Comic Sans MS" panose="030F0702030302020204" pitchFamily="66" charset="0"/>
              </a:rPr>
              <a:t>80</a:t>
            </a:r>
          </a:p>
        </p:txBody>
      </p:sp>
      <p:sp>
        <p:nvSpPr>
          <p:cNvPr id="28685" name="Rectangle 18"/>
          <p:cNvSpPr>
            <a:spLocks noChangeArrowheads="1"/>
          </p:cNvSpPr>
          <p:nvPr/>
        </p:nvSpPr>
        <p:spPr bwMode="auto">
          <a:xfrm>
            <a:off x="2268538" y="1104806"/>
            <a:ext cx="4464050" cy="1295400"/>
          </a:xfrm>
          <a:prstGeom prst="rect">
            <a:avLst/>
          </a:prstGeom>
          <a:solidFill>
            <a:srgbClr val="FFFFCC"/>
          </a:solidFill>
          <a:ln w="28575">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400">
                <a:latin typeface="Comic Sans MS" panose="030F0702030302020204" pitchFamily="66" charset="0"/>
              </a:rPr>
              <a:t>How could we estimate the answer to 3.5 </a:t>
            </a:r>
            <a:r>
              <a:rPr lang="en-US" altLang="en-US" sz="2400">
                <a:latin typeface="Comic Sans MS" panose="030F0702030302020204" pitchFamily="66" charset="0"/>
                <a:cs typeface="Arial" panose="020B0604020202020204" pitchFamily="34" charset="0"/>
              </a:rPr>
              <a:t>×</a:t>
            </a:r>
            <a:r>
              <a:rPr lang="en-GB" altLang="en-US" sz="2400">
                <a:latin typeface="Comic Sans MS" panose="030F0702030302020204" pitchFamily="66" charset="0"/>
              </a:rPr>
              <a:t> 17.5?</a:t>
            </a:r>
          </a:p>
        </p:txBody>
      </p:sp>
      <p:sp>
        <p:nvSpPr>
          <p:cNvPr id="28686" name="Text Box 32"/>
          <p:cNvSpPr txBox="1">
            <a:spLocks noChangeArrowheads="1"/>
          </p:cNvSpPr>
          <p:nvPr/>
        </p:nvSpPr>
        <p:spPr bwMode="auto">
          <a:xfrm>
            <a:off x="1870075" y="457200"/>
            <a:ext cx="5105400" cy="461963"/>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b="1">
                <a:latin typeface="Comic Sans MS" panose="030F0702030302020204" pitchFamily="66" charset="0"/>
              </a:rPr>
              <a:t>Estimation</a:t>
            </a:r>
            <a:endParaRPr lang="en-GB" altLang="en-US" sz="2400">
              <a:latin typeface="Comic Sans MS" panose="030F0702030302020204" pitchFamily="66" charset="0"/>
            </a:endParaRPr>
          </a:p>
        </p:txBody>
      </p:sp>
      <p:sp>
        <p:nvSpPr>
          <p:cNvPr id="2" name="Rectangle 1">
            <a:hlinkClick r:id="rId3"/>
            <a:extLst>
              <a:ext uri="{FF2B5EF4-FFF2-40B4-BE49-F238E27FC236}">
                <a16:creationId xmlns:a16="http://schemas.microsoft.com/office/drawing/2014/main" id="{DEDBFBFD-7439-4060-BD11-FE15946E40CD}"/>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3"/>
            <a:extLst>
              <a:ext uri="{FF2B5EF4-FFF2-40B4-BE49-F238E27FC236}">
                <a16:creationId xmlns:a16="http://schemas.microsoft.com/office/drawing/2014/main" id="{7F898707-5690-4E53-8E45-BFB316EC6EF8}"/>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78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781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78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5" grpId="0" autoUpdateAnimBg="0"/>
      <p:bldP spid="247816" grpId="0" autoUpdateAnimBg="0"/>
      <p:bldP spid="247817"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63" name="Text Box 7"/>
          <p:cNvSpPr txBox="1">
            <a:spLocks noChangeArrowheads="1"/>
          </p:cNvSpPr>
          <p:nvPr/>
        </p:nvSpPr>
        <p:spPr bwMode="auto">
          <a:xfrm>
            <a:off x="593725" y="2978149"/>
            <a:ext cx="5207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dirty="0">
                <a:latin typeface="Comic Sans MS" panose="030F0702030302020204" pitchFamily="66" charset="0"/>
              </a:rPr>
              <a:t>5948 </a:t>
            </a:r>
            <a:r>
              <a:rPr lang="en-GB" altLang="en-US" sz="2400" dirty="0">
                <a:latin typeface="Comic Sans MS" panose="030F0702030302020204" pitchFamily="66" charset="0"/>
                <a:cs typeface="Arial" panose="020B0604020202020204" pitchFamily="34" charset="0"/>
              </a:rPr>
              <a:t>÷ 58</a:t>
            </a:r>
            <a:r>
              <a:rPr lang="en-GB" altLang="en-US" sz="2400" dirty="0">
                <a:latin typeface="Comic Sans MS" panose="030F0702030302020204" pitchFamily="66" charset="0"/>
              </a:rPr>
              <a:t> can be approximated to:</a:t>
            </a:r>
          </a:p>
        </p:txBody>
      </p:sp>
      <p:sp>
        <p:nvSpPr>
          <p:cNvPr id="249864" name="Text Box 8"/>
          <p:cNvSpPr txBox="1">
            <a:spLocks noChangeArrowheads="1"/>
          </p:cNvSpPr>
          <p:nvPr/>
        </p:nvSpPr>
        <p:spPr bwMode="auto">
          <a:xfrm>
            <a:off x="3191903" y="3740149"/>
            <a:ext cx="1909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dirty="0">
                <a:latin typeface="Comic Sans MS" panose="030F0702030302020204" pitchFamily="66" charset="0"/>
              </a:rPr>
              <a:t>6000 </a:t>
            </a:r>
            <a:r>
              <a:rPr lang="en-GB" altLang="en-US" sz="2400" dirty="0">
                <a:latin typeface="Comic Sans MS" panose="030F0702030302020204" pitchFamily="66" charset="0"/>
                <a:cs typeface="Arial" panose="020B0604020202020204" pitchFamily="34" charset="0"/>
              </a:rPr>
              <a:t>÷ 60</a:t>
            </a:r>
            <a:r>
              <a:rPr lang="en-GB" altLang="en-US" sz="2400" dirty="0">
                <a:latin typeface="Comic Sans MS" panose="030F0702030302020204" pitchFamily="66" charset="0"/>
              </a:rPr>
              <a:t> =</a:t>
            </a:r>
          </a:p>
        </p:txBody>
      </p:sp>
      <p:sp>
        <p:nvSpPr>
          <p:cNvPr id="249867" name="Text Box 11"/>
          <p:cNvSpPr txBox="1">
            <a:spLocks noChangeArrowheads="1"/>
          </p:cNvSpPr>
          <p:nvPr/>
        </p:nvSpPr>
        <p:spPr bwMode="auto">
          <a:xfrm>
            <a:off x="5112778" y="3740149"/>
            <a:ext cx="6969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dirty="0">
                <a:latin typeface="Comic Sans MS" panose="030F0702030302020204" pitchFamily="66" charset="0"/>
              </a:rPr>
              <a:t>100</a:t>
            </a:r>
          </a:p>
        </p:txBody>
      </p:sp>
      <p:sp>
        <p:nvSpPr>
          <p:cNvPr id="29707" name="Rectangle 16"/>
          <p:cNvSpPr>
            <a:spLocks noChangeArrowheads="1"/>
          </p:cNvSpPr>
          <p:nvPr/>
        </p:nvSpPr>
        <p:spPr bwMode="auto">
          <a:xfrm>
            <a:off x="2268538" y="1119187"/>
            <a:ext cx="4464050" cy="1295400"/>
          </a:xfrm>
          <a:prstGeom prst="rect">
            <a:avLst/>
          </a:prstGeom>
          <a:solidFill>
            <a:srgbClr val="FFFFCC"/>
          </a:solidFill>
          <a:ln w="381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400" dirty="0">
                <a:latin typeface="Comic Sans MS" panose="030F0702030302020204" pitchFamily="66" charset="0"/>
              </a:rPr>
              <a:t>How could we estimate the answer to 5948 ÷ 58?</a:t>
            </a:r>
          </a:p>
        </p:txBody>
      </p:sp>
      <p:sp>
        <p:nvSpPr>
          <p:cNvPr id="29709" name="Text Box 32"/>
          <p:cNvSpPr txBox="1">
            <a:spLocks noChangeArrowheads="1"/>
          </p:cNvSpPr>
          <p:nvPr/>
        </p:nvSpPr>
        <p:spPr bwMode="auto">
          <a:xfrm>
            <a:off x="1855154" y="457200"/>
            <a:ext cx="5105400" cy="461963"/>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b="1">
                <a:latin typeface="Comic Sans MS" panose="030F0702030302020204" pitchFamily="66" charset="0"/>
              </a:rPr>
              <a:t>Estimation</a:t>
            </a:r>
            <a:endParaRPr lang="en-GB" altLang="en-US" sz="2400">
              <a:latin typeface="Comic Sans MS" panose="030F0702030302020204" pitchFamily="66" charset="0"/>
            </a:endParaRPr>
          </a:p>
        </p:txBody>
      </p:sp>
      <p:sp>
        <p:nvSpPr>
          <p:cNvPr id="2" name="Rectangle 1">
            <a:hlinkClick r:id="rId3"/>
            <a:extLst>
              <a:ext uri="{FF2B5EF4-FFF2-40B4-BE49-F238E27FC236}">
                <a16:creationId xmlns:a16="http://schemas.microsoft.com/office/drawing/2014/main" id="{A14333DB-1A93-4792-8B94-DFCF22B4FD3A}"/>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3"/>
            <a:extLst>
              <a:ext uri="{FF2B5EF4-FFF2-40B4-BE49-F238E27FC236}">
                <a16:creationId xmlns:a16="http://schemas.microsoft.com/office/drawing/2014/main" id="{52722C0B-CB87-4954-9905-FBE1740B788B}"/>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986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986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98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63" grpId="0" autoUpdateAnimBg="0"/>
      <p:bldP spid="249864" grpId="0" autoUpdateAnimBg="0"/>
      <p:bldP spid="249867"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hlinkClick r:id="rId2"/>
            <a:extLst>
              <a:ext uri="{FF2B5EF4-FFF2-40B4-BE49-F238E27FC236}">
                <a16:creationId xmlns:a16="http://schemas.microsoft.com/office/drawing/2014/main" id="{385B5B7E-21DC-4261-B654-DEFEDE6D8129}"/>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2"/>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descr="A close up of a cage&#10;&#10;Description automatically generated">
            <a:hlinkClick r:id="rId3"/>
            <a:extLst>
              <a:ext uri="{FF2B5EF4-FFF2-40B4-BE49-F238E27FC236}">
                <a16:creationId xmlns:a16="http://schemas.microsoft.com/office/drawing/2014/main" id="{9FE5A879-C7D0-4547-9AC8-3648FB7BFF6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814723" y="851144"/>
            <a:ext cx="5514553" cy="3542980"/>
          </a:xfrm>
          <a:prstGeom prst="rect">
            <a:avLst/>
          </a:prstGeom>
        </p:spPr>
      </p:pic>
      <p:sp>
        <p:nvSpPr>
          <p:cNvPr id="15" name="TextBox 14">
            <a:extLst>
              <a:ext uri="{FF2B5EF4-FFF2-40B4-BE49-F238E27FC236}">
                <a16:creationId xmlns:a16="http://schemas.microsoft.com/office/drawing/2014/main" id="{1012E2E1-8434-40D2-9BB1-5A68D7D63E20}"/>
              </a:ext>
            </a:extLst>
          </p:cNvPr>
          <p:cNvSpPr txBox="1"/>
          <p:nvPr/>
        </p:nvSpPr>
        <p:spPr>
          <a:xfrm>
            <a:off x="1524000" y="205115"/>
            <a:ext cx="64008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Thank you for using resources from</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
        <p:nvSpPr>
          <p:cNvPr id="16" name="TextBox 15">
            <a:extLst>
              <a:ext uri="{FF2B5EF4-FFF2-40B4-BE49-F238E27FC236}">
                <a16:creationId xmlns:a16="http://schemas.microsoft.com/office/drawing/2014/main" id="{16B1D8DC-22A0-42C8-BD01-324CB5CE9F92}"/>
              </a:ext>
            </a:extLst>
          </p:cNvPr>
          <p:cNvSpPr txBox="1"/>
          <p:nvPr/>
        </p:nvSpPr>
        <p:spPr>
          <a:xfrm>
            <a:off x="2298911" y="4966156"/>
            <a:ext cx="4546178"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hlinkClick r:id="rId3">
                  <a:extLst>
                    <a:ext uri="{A12FA001-AC4F-418D-AE19-62706E023703}">
                      <ahyp:hlinkClr xmlns:ahyp="http://schemas.microsoft.com/office/drawing/2018/hyperlinkcolor" val="tx"/>
                    </a:ext>
                  </a:extLst>
                </a:hlinkClick>
              </a:rPr>
              <a:t>https://www.mathssupport.org</a:t>
            </a: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rPr>
              <a:t> </a:t>
            </a:r>
            <a:endParaRPr kumimoji="0" lang="en-GB" sz="2800" b="0" i="0" u="none" strike="noStrike" kern="1200" cap="none" spc="0" normalizeH="0" baseline="0" noProof="0" dirty="0">
              <a:ln>
                <a:noFill/>
              </a:ln>
              <a:solidFill>
                <a:srgbClr val="0000CC"/>
              </a:solidFill>
              <a:effectLst/>
              <a:uLnTx/>
              <a:uFillTx/>
              <a:latin typeface="Times New Roman" pitchFamily="18" charset="0"/>
              <a:ea typeface="+mn-ea"/>
              <a:cs typeface="+mn-cs"/>
            </a:endParaRPr>
          </a:p>
        </p:txBody>
      </p:sp>
      <p:sp>
        <p:nvSpPr>
          <p:cNvPr id="17" name="TextBox 16">
            <a:extLst>
              <a:ext uri="{FF2B5EF4-FFF2-40B4-BE49-F238E27FC236}">
                <a16:creationId xmlns:a16="http://schemas.microsoft.com/office/drawing/2014/main" id="{E52EF190-A8D3-44E3-A299-88908F72E8AB}"/>
              </a:ext>
            </a:extLst>
          </p:cNvPr>
          <p:cNvSpPr txBox="1"/>
          <p:nvPr/>
        </p:nvSpPr>
        <p:spPr>
          <a:xfrm>
            <a:off x="647700" y="5498068"/>
            <a:ext cx="78486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If you have a special request, drop us an email</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
        <p:nvSpPr>
          <p:cNvPr id="18" name="TextBox 17">
            <a:extLst>
              <a:ext uri="{FF2B5EF4-FFF2-40B4-BE49-F238E27FC236}">
                <a16:creationId xmlns:a16="http://schemas.microsoft.com/office/drawing/2014/main" id="{5C95591D-6ACE-4DA9-8615-62EAE8C277EA}"/>
              </a:ext>
            </a:extLst>
          </p:cNvPr>
          <p:cNvSpPr txBox="1"/>
          <p:nvPr/>
        </p:nvSpPr>
        <p:spPr>
          <a:xfrm>
            <a:off x="2780928" y="6029980"/>
            <a:ext cx="3582144"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hlinkClick r:id="rId5">
                  <a:extLst>
                    <a:ext uri="{A12FA001-AC4F-418D-AE19-62706E023703}">
                      <ahyp:hlinkClr xmlns:ahyp="http://schemas.microsoft.com/office/drawing/2018/hyperlinkcolor" val="tx"/>
                    </a:ext>
                  </a:extLst>
                </a:hlinkClick>
              </a:rPr>
              <a:t>info@mathssupport.org</a:t>
            </a: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rPr>
              <a:t> </a:t>
            </a:r>
            <a:endParaRPr kumimoji="0" lang="en-GB" sz="2800" b="0" i="0" u="none" strike="noStrike" kern="1200" cap="none" spc="0" normalizeH="0" baseline="0" noProof="0" dirty="0">
              <a:ln>
                <a:noFill/>
              </a:ln>
              <a:solidFill>
                <a:srgbClr val="0000CC"/>
              </a:solidFill>
              <a:effectLst/>
              <a:uLnTx/>
              <a:uFillTx/>
              <a:latin typeface="Times New Roman" pitchFamily="18" charset="0"/>
              <a:ea typeface="+mn-ea"/>
              <a:cs typeface="+mn-cs"/>
            </a:endParaRPr>
          </a:p>
        </p:txBody>
      </p:sp>
      <p:sp>
        <p:nvSpPr>
          <p:cNvPr id="19" name="TextBox 18">
            <a:extLst>
              <a:ext uri="{FF2B5EF4-FFF2-40B4-BE49-F238E27FC236}">
                <a16:creationId xmlns:a16="http://schemas.microsoft.com/office/drawing/2014/main" id="{2BA1F821-A185-4A85-9AB1-B4586A569EAF}"/>
              </a:ext>
            </a:extLst>
          </p:cNvPr>
          <p:cNvSpPr txBox="1"/>
          <p:nvPr/>
        </p:nvSpPr>
        <p:spPr>
          <a:xfrm>
            <a:off x="1371600" y="4442936"/>
            <a:ext cx="64008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For more resources visit our website</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938697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5"/>
          <p:cNvSpPr>
            <a:spLocks noChangeArrowheads="1"/>
          </p:cNvSpPr>
          <p:nvPr/>
        </p:nvSpPr>
        <p:spPr bwMode="auto">
          <a:xfrm>
            <a:off x="651049" y="2522428"/>
            <a:ext cx="7910513" cy="646396"/>
          </a:xfrm>
          <a:prstGeom prst="rect">
            <a:avLst/>
          </a:prstGeom>
          <a:solidFill>
            <a:srgbClr val="FFFFCC"/>
          </a:solidFill>
          <a:ln w="28575">
            <a:solidFill>
              <a:schemeClr val="tx1"/>
            </a:solidFill>
            <a:miter lim="800000"/>
            <a:headEnd/>
            <a:tailEnd/>
          </a:ln>
        </p:spPr>
        <p:txBody>
          <a:bodyPr wrap="none" anchor="ctr"/>
          <a:lstStyle/>
          <a:p>
            <a:pPr algn="ctr">
              <a:defRPr/>
            </a:pPr>
            <a:endParaRPr lang="en-US" sz="2400">
              <a:latin typeface="Comic Sans MS" panose="030F0702030302020204" pitchFamily="66" charset="0"/>
            </a:endParaRPr>
          </a:p>
        </p:txBody>
      </p:sp>
      <p:sp>
        <p:nvSpPr>
          <p:cNvPr id="2053" name="Rectangle 6"/>
          <p:cNvSpPr>
            <a:spLocks noChangeArrowheads="1"/>
          </p:cNvSpPr>
          <p:nvPr/>
        </p:nvSpPr>
        <p:spPr bwMode="auto">
          <a:xfrm>
            <a:off x="945506" y="2602692"/>
            <a:ext cx="4546437" cy="461665"/>
          </a:xfrm>
          <a:prstGeom prst="rect">
            <a:avLst/>
          </a:prstGeom>
          <a:noFill/>
          <a:ln w="9525">
            <a:noFill/>
            <a:miter lim="800000"/>
            <a:headEnd/>
            <a:tailEnd/>
          </a:ln>
        </p:spPr>
        <p:txBody>
          <a:bodyPr wrap="none">
            <a:spAutoFit/>
          </a:bodyPr>
          <a:lstStyle/>
          <a:p>
            <a:pPr>
              <a:defRPr/>
            </a:pPr>
            <a:r>
              <a:rPr lang="en-GB" sz="2400" dirty="0">
                <a:latin typeface="Comic Sans MS" panose="030F0702030302020204" pitchFamily="66" charset="0"/>
              </a:rPr>
              <a:t>Round 2795 to the nearest 10.</a:t>
            </a:r>
          </a:p>
        </p:txBody>
      </p:sp>
      <p:sp>
        <p:nvSpPr>
          <p:cNvPr id="138247" name="Text Box 7"/>
          <p:cNvSpPr txBox="1">
            <a:spLocks noChangeArrowheads="1"/>
          </p:cNvSpPr>
          <p:nvPr/>
        </p:nvSpPr>
        <p:spPr bwMode="auto">
          <a:xfrm>
            <a:off x="945506" y="2601120"/>
            <a:ext cx="1885453" cy="461665"/>
          </a:xfrm>
          <a:prstGeom prst="rect">
            <a:avLst/>
          </a:prstGeom>
          <a:solidFill>
            <a:srgbClr val="FFFFCC"/>
          </a:solidFill>
          <a:ln w="9525">
            <a:noFill/>
            <a:miter lim="800000"/>
            <a:headEnd/>
            <a:tailEnd/>
          </a:ln>
        </p:spPr>
        <p:txBody>
          <a:bodyPr wrap="none">
            <a:spAutoFit/>
          </a:bodyPr>
          <a:lstStyle/>
          <a:p>
            <a:pPr>
              <a:defRPr/>
            </a:pPr>
            <a:r>
              <a:rPr lang="en-GB" sz="2400" dirty="0">
                <a:latin typeface="Comic Sans MS" panose="030F0702030302020204" pitchFamily="66" charset="0"/>
              </a:rPr>
              <a:t>Round 27</a:t>
            </a:r>
            <a:r>
              <a:rPr lang="en-GB" sz="2400" dirty="0">
                <a:solidFill>
                  <a:srgbClr val="FF6600"/>
                </a:solidFill>
                <a:latin typeface="Comic Sans MS" panose="030F0702030302020204" pitchFamily="66" charset="0"/>
              </a:rPr>
              <a:t>9</a:t>
            </a:r>
            <a:r>
              <a:rPr lang="en-GB" sz="2400" dirty="0">
                <a:latin typeface="Comic Sans MS" panose="030F0702030302020204" pitchFamily="66" charset="0"/>
              </a:rPr>
              <a:t>5</a:t>
            </a:r>
          </a:p>
        </p:txBody>
      </p:sp>
      <p:sp>
        <p:nvSpPr>
          <p:cNvPr id="138248" name="Text Box 8"/>
          <p:cNvSpPr txBox="1">
            <a:spLocks noChangeArrowheads="1"/>
          </p:cNvSpPr>
          <p:nvPr/>
        </p:nvSpPr>
        <p:spPr bwMode="auto">
          <a:xfrm>
            <a:off x="945506" y="2599585"/>
            <a:ext cx="1885453" cy="461665"/>
          </a:xfrm>
          <a:prstGeom prst="rect">
            <a:avLst/>
          </a:prstGeom>
          <a:solidFill>
            <a:srgbClr val="FFFFCC"/>
          </a:solidFill>
          <a:ln w="9525">
            <a:noFill/>
            <a:miter lim="800000"/>
            <a:headEnd/>
            <a:tailEnd/>
          </a:ln>
        </p:spPr>
        <p:txBody>
          <a:bodyPr wrap="none">
            <a:spAutoFit/>
          </a:bodyPr>
          <a:lstStyle/>
          <a:p>
            <a:pPr>
              <a:defRPr/>
            </a:pPr>
            <a:r>
              <a:rPr lang="en-GB" sz="2400" dirty="0">
                <a:latin typeface="Comic Sans MS" panose="030F0702030302020204" pitchFamily="66" charset="0"/>
              </a:rPr>
              <a:t>Round 279</a:t>
            </a:r>
            <a:r>
              <a:rPr lang="en-GB" sz="2400" dirty="0">
                <a:solidFill>
                  <a:srgbClr val="FF6600"/>
                </a:solidFill>
                <a:latin typeface="Comic Sans MS" panose="030F0702030302020204" pitchFamily="66" charset="0"/>
              </a:rPr>
              <a:t>5</a:t>
            </a:r>
            <a:endParaRPr lang="en-GB" sz="2400" dirty="0">
              <a:latin typeface="Comic Sans MS" panose="030F0702030302020204" pitchFamily="66" charset="0"/>
            </a:endParaRPr>
          </a:p>
        </p:txBody>
      </p:sp>
      <p:sp>
        <p:nvSpPr>
          <p:cNvPr id="2056" name="Text Box 9"/>
          <p:cNvSpPr txBox="1">
            <a:spLocks noChangeArrowheads="1"/>
          </p:cNvSpPr>
          <p:nvPr/>
        </p:nvSpPr>
        <p:spPr bwMode="auto">
          <a:xfrm>
            <a:off x="323528" y="803275"/>
            <a:ext cx="1371600" cy="457200"/>
          </a:xfrm>
          <a:prstGeom prst="rect">
            <a:avLst/>
          </a:prstGeom>
          <a:noFill/>
          <a:ln w="9525">
            <a:noFill/>
            <a:miter lim="800000"/>
            <a:headEnd/>
            <a:tailEnd/>
          </a:ln>
        </p:spPr>
        <p:txBody>
          <a:bodyPr wrap="none">
            <a:spAutoFit/>
          </a:bodyPr>
          <a:lstStyle/>
          <a:p>
            <a:pPr>
              <a:defRPr/>
            </a:pPr>
            <a:r>
              <a:rPr lang="en-GB" sz="2400" dirty="0">
                <a:latin typeface="Comic Sans MS" panose="030F0702030302020204" pitchFamily="66" charset="0"/>
              </a:rPr>
              <a:t>Example</a:t>
            </a:r>
          </a:p>
        </p:txBody>
      </p:sp>
      <p:sp>
        <p:nvSpPr>
          <p:cNvPr id="138250" name="Text Box 10"/>
          <p:cNvSpPr txBox="1">
            <a:spLocks noChangeArrowheads="1"/>
          </p:cNvSpPr>
          <p:nvPr/>
        </p:nvSpPr>
        <p:spPr bwMode="auto">
          <a:xfrm>
            <a:off x="577207" y="3268688"/>
            <a:ext cx="4286751" cy="461665"/>
          </a:xfrm>
          <a:prstGeom prst="rect">
            <a:avLst/>
          </a:prstGeom>
          <a:noFill/>
          <a:ln w="9525">
            <a:noFill/>
            <a:miter lim="800000"/>
            <a:headEnd/>
            <a:tailEnd/>
          </a:ln>
        </p:spPr>
        <p:txBody>
          <a:bodyPr wrap="none">
            <a:spAutoFit/>
          </a:bodyPr>
          <a:lstStyle/>
          <a:p>
            <a:pPr>
              <a:defRPr/>
            </a:pPr>
            <a:r>
              <a:rPr lang="en-GB" sz="2400" dirty="0">
                <a:latin typeface="Comic Sans MS" panose="030F0702030302020204" pitchFamily="66" charset="0"/>
              </a:rPr>
              <a:t>Look at the digit in the tens.</a:t>
            </a:r>
          </a:p>
        </p:txBody>
      </p:sp>
      <p:sp>
        <p:nvSpPr>
          <p:cNvPr id="138251" name="Text Box 11"/>
          <p:cNvSpPr txBox="1">
            <a:spLocks noChangeArrowheads="1"/>
          </p:cNvSpPr>
          <p:nvPr/>
        </p:nvSpPr>
        <p:spPr bwMode="auto">
          <a:xfrm>
            <a:off x="496887" y="3698752"/>
            <a:ext cx="6675437" cy="461962"/>
          </a:xfrm>
          <a:prstGeom prst="rect">
            <a:avLst/>
          </a:prstGeom>
          <a:noFill/>
          <a:ln w="9525">
            <a:noFill/>
            <a:miter lim="800000"/>
            <a:headEnd/>
            <a:tailEnd/>
          </a:ln>
        </p:spPr>
        <p:txBody>
          <a:bodyPr wrap="none">
            <a:spAutoFit/>
          </a:bodyPr>
          <a:lstStyle/>
          <a:p>
            <a:pPr>
              <a:defRPr/>
            </a:pPr>
            <a:r>
              <a:rPr lang="en-GB" sz="2400">
                <a:latin typeface="Comic Sans MS" panose="030F0702030302020204" pitchFamily="66" charset="0"/>
              </a:rPr>
              <a:t>We need to write down every digit up to this.</a:t>
            </a:r>
          </a:p>
        </p:txBody>
      </p:sp>
      <p:sp>
        <p:nvSpPr>
          <p:cNvPr id="138252" name="Text Box 12"/>
          <p:cNvSpPr txBox="1">
            <a:spLocks noChangeArrowheads="1"/>
          </p:cNvSpPr>
          <p:nvPr/>
        </p:nvSpPr>
        <p:spPr bwMode="auto">
          <a:xfrm>
            <a:off x="565953" y="4226135"/>
            <a:ext cx="4365298" cy="461665"/>
          </a:xfrm>
          <a:prstGeom prst="rect">
            <a:avLst/>
          </a:prstGeom>
          <a:noFill/>
          <a:ln w="9525">
            <a:noFill/>
            <a:miter lim="800000"/>
            <a:headEnd/>
            <a:tailEnd/>
          </a:ln>
        </p:spPr>
        <p:txBody>
          <a:bodyPr wrap="none">
            <a:spAutoFit/>
          </a:bodyPr>
          <a:lstStyle/>
          <a:p>
            <a:pPr>
              <a:defRPr/>
            </a:pPr>
            <a:r>
              <a:rPr lang="en-GB" sz="2400" dirty="0">
                <a:latin typeface="Comic Sans MS" panose="030F0702030302020204" pitchFamily="66" charset="0"/>
              </a:rPr>
              <a:t>Look at the digit in the units.</a:t>
            </a:r>
          </a:p>
        </p:txBody>
      </p:sp>
      <p:sp>
        <p:nvSpPr>
          <p:cNvPr id="138253" name="Text Box 13"/>
          <p:cNvSpPr txBox="1">
            <a:spLocks noChangeArrowheads="1"/>
          </p:cNvSpPr>
          <p:nvPr/>
        </p:nvSpPr>
        <p:spPr bwMode="auto">
          <a:xfrm>
            <a:off x="577207" y="4726137"/>
            <a:ext cx="8016875" cy="830263"/>
          </a:xfrm>
          <a:prstGeom prst="rect">
            <a:avLst/>
          </a:prstGeom>
          <a:noFill/>
          <a:ln w="9525">
            <a:noFill/>
            <a:miter lim="800000"/>
            <a:headEnd/>
            <a:tailEnd/>
          </a:ln>
        </p:spPr>
        <p:txBody>
          <a:bodyPr>
            <a:spAutoFit/>
          </a:bodyPr>
          <a:lstStyle/>
          <a:p>
            <a:pPr>
              <a:defRPr/>
            </a:pPr>
            <a:r>
              <a:rPr lang="en-GB" sz="2400" dirty="0">
                <a:latin typeface="Comic Sans MS" panose="030F0702030302020204" pitchFamily="66" charset="0"/>
              </a:rPr>
              <a:t>If this digit is 5 or more then we need to add 1 to the digit in the tens.</a:t>
            </a:r>
          </a:p>
        </p:txBody>
      </p:sp>
      <p:sp>
        <p:nvSpPr>
          <p:cNvPr id="138254" name="Text Box 14"/>
          <p:cNvSpPr txBox="1">
            <a:spLocks noChangeArrowheads="1"/>
          </p:cNvSpPr>
          <p:nvPr/>
        </p:nvSpPr>
        <p:spPr bwMode="auto">
          <a:xfrm>
            <a:off x="606224" y="6027829"/>
            <a:ext cx="7805737" cy="457200"/>
          </a:xfrm>
          <a:prstGeom prst="rect">
            <a:avLst/>
          </a:prstGeom>
          <a:noFill/>
          <a:ln w="9525">
            <a:noFill/>
            <a:miter lim="800000"/>
            <a:headEnd/>
            <a:tailEnd/>
          </a:ln>
        </p:spPr>
        <p:txBody>
          <a:bodyPr>
            <a:spAutoFit/>
          </a:bodyPr>
          <a:lstStyle/>
          <a:p>
            <a:pPr>
              <a:defRPr/>
            </a:pPr>
            <a:r>
              <a:rPr lang="en-GB" sz="2400" dirty="0">
                <a:latin typeface="Comic Sans MS" panose="030F0702030302020204" pitchFamily="66" charset="0"/>
              </a:rPr>
              <a:t>2795 to the nearest 10 is 2800.</a:t>
            </a:r>
          </a:p>
        </p:txBody>
      </p:sp>
      <p:sp>
        <p:nvSpPr>
          <p:cNvPr id="13" name="Text Box 10"/>
          <p:cNvSpPr txBox="1">
            <a:spLocks noChangeArrowheads="1"/>
          </p:cNvSpPr>
          <p:nvPr/>
        </p:nvSpPr>
        <p:spPr bwMode="auto">
          <a:xfrm>
            <a:off x="464621" y="1188749"/>
            <a:ext cx="8624192" cy="1200329"/>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In 2015 the number of IB School teaching the Diploma Programme was 2 795. Round this number correct to the nearest 10</a:t>
            </a:r>
          </a:p>
        </p:txBody>
      </p:sp>
      <p:sp>
        <p:nvSpPr>
          <p:cNvPr id="14" name="Text Box 12"/>
          <p:cNvSpPr txBox="1">
            <a:spLocks noChangeArrowheads="1"/>
          </p:cNvSpPr>
          <p:nvPr/>
        </p:nvSpPr>
        <p:spPr bwMode="auto">
          <a:xfrm>
            <a:off x="565953" y="5487194"/>
            <a:ext cx="8138766" cy="461665"/>
          </a:xfrm>
          <a:prstGeom prst="rect">
            <a:avLst/>
          </a:prstGeom>
          <a:noFill/>
          <a:ln w="9525">
            <a:noFill/>
            <a:miter lim="800000"/>
            <a:headEnd/>
            <a:tailEnd/>
          </a:ln>
        </p:spPr>
        <p:txBody>
          <a:bodyPr wrap="none">
            <a:spAutoFit/>
          </a:bodyPr>
          <a:lstStyle/>
          <a:p>
            <a:pPr>
              <a:defRPr/>
            </a:pPr>
            <a:r>
              <a:rPr lang="en-GB" sz="2400" dirty="0">
                <a:latin typeface="Comic Sans MS" panose="030F0702030302020204" pitchFamily="66" charset="0"/>
              </a:rPr>
              <a:t>Because is 9 it becomes 10, which mean 79 becomes 80.</a:t>
            </a:r>
          </a:p>
        </p:txBody>
      </p:sp>
      <p:sp>
        <p:nvSpPr>
          <p:cNvPr id="15" name="Rectangle 15"/>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a:t>
            </a:r>
            <a:endParaRPr lang="en-GB" altLang="en-US" sz="2800" dirty="0">
              <a:latin typeface="Comic Sans MS" panose="030F0702030302020204" pitchFamily="66" charset="0"/>
            </a:endParaRPr>
          </a:p>
        </p:txBody>
      </p:sp>
      <p:sp>
        <p:nvSpPr>
          <p:cNvPr id="2" name="Rectangle 1">
            <a:hlinkClick r:id="rId3"/>
            <a:extLst>
              <a:ext uri="{FF2B5EF4-FFF2-40B4-BE49-F238E27FC236}">
                <a16:creationId xmlns:a16="http://schemas.microsoft.com/office/drawing/2014/main" id="{6EC0C84F-66D3-497E-B823-1C7606A37AC3}"/>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3"/>
            <a:extLst>
              <a:ext uri="{FF2B5EF4-FFF2-40B4-BE49-F238E27FC236}">
                <a16:creationId xmlns:a16="http://schemas.microsoft.com/office/drawing/2014/main" id="{AA84E26A-406D-4F8E-96B5-7AABB1D0EFB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53753335"/>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5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3825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38247"/>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3825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38252"/>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13824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13825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1382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nimBg="1"/>
      <p:bldP spid="2053" grpId="0"/>
      <p:bldP spid="138247" grpId="0" animBg="1" autoUpdateAnimBg="0"/>
      <p:bldP spid="138248" grpId="0" animBg="1" autoUpdateAnimBg="0"/>
      <p:bldP spid="138250" grpId="0" autoUpdateAnimBg="0"/>
      <p:bldP spid="138251" grpId="0" autoUpdateAnimBg="0"/>
      <p:bldP spid="138252" grpId="0" autoUpdateAnimBg="0"/>
      <p:bldP spid="138253" grpId="0" autoUpdateAnimBg="0"/>
      <p:bldP spid="138254" grpId="0" autoUpdateAnimBg="0"/>
      <p:bldP spid="13" grpId="0" autoUpdateAnimBg="0"/>
      <p:bldP spid="1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69888" y="754063"/>
            <a:ext cx="8053388" cy="2971801"/>
            <a:chOff x="288" y="231"/>
            <a:chExt cx="5073" cy="1872"/>
          </a:xfrm>
        </p:grpSpPr>
        <p:sp>
          <p:nvSpPr>
            <p:cNvPr id="6174" name="Text Box 3"/>
            <p:cNvSpPr txBox="1">
              <a:spLocks noChangeArrowheads="1"/>
            </p:cNvSpPr>
            <p:nvPr/>
          </p:nvSpPr>
          <p:spPr bwMode="auto">
            <a:xfrm>
              <a:off x="537" y="231"/>
              <a:ext cx="4660" cy="523"/>
            </a:xfrm>
            <a:prstGeom prst="rect">
              <a:avLst/>
            </a:prstGeom>
            <a:solidFill>
              <a:srgbClr val="FFFFCC"/>
            </a:solidFill>
            <a:ln w="9525">
              <a:solidFill>
                <a:schemeClr val="tx1"/>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GB" sz="2400" dirty="0">
                  <a:latin typeface="Comic Sans MS" panose="030F0702030302020204" pitchFamily="66" charset="0"/>
                </a:rPr>
                <a:t>Rounding numbers correct to some place value to the left of the decimal point.</a:t>
              </a:r>
            </a:p>
          </p:txBody>
        </p:sp>
        <p:sp>
          <p:nvSpPr>
            <p:cNvPr id="6175" name="Text Box 4"/>
            <p:cNvSpPr txBox="1">
              <a:spLocks noChangeArrowheads="1"/>
            </p:cNvSpPr>
            <p:nvPr/>
          </p:nvSpPr>
          <p:spPr bwMode="auto">
            <a:xfrm>
              <a:off x="500" y="1776"/>
              <a:ext cx="139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omic Sans MS" panose="030F0702030302020204" pitchFamily="66" charset="0"/>
                </a:rPr>
                <a:t>4 8  3 2 5 </a:t>
              </a:r>
            </a:p>
          </p:txBody>
        </p:sp>
        <p:sp>
          <p:nvSpPr>
            <p:cNvPr id="6176" name="Text Box 5"/>
            <p:cNvSpPr txBox="1">
              <a:spLocks noChangeArrowheads="1"/>
            </p:cNvSpPr>
            <p:nvPr/>
          </p:nvSpPr>
          <p:spPr bwMode="auto">
            <a:xfrm>
              <a:off x="307" y="883"/>
              <a:ext cx="5054" cy="271"/>
            </a:xfrm>
            <a:prstGeom prst="rect">
              <a:avLst/>
            </a:prstGeom>
            <a:solidFill>
              <a:srgbClr val="FFCCFF"/>
            </a:solidFill>
            <a:ln w="9525">
              <a:solidFill>
                <a:srgbClr val="FF0000"/>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200" dirty="0">
                  <a:latin typeface="Comic Sans MS" panose="030F0702030302020204" pitchFamily="66" charset="0"/>
                </a:rPr>
                <a:t>Numbers can be rounded to the nearest 10, 100, 1000, etc.</a:t>
              </a:r>
            </a:p>
          </p:txBody>
        </p:sp>
        <p:sp>
          <p:nvSpPr>
            <p:cNvPr id="6177" name="Text Box 6"/>
            <p:cNvSpPr txBox="1">
              <a:spLocks noChangeArrowheads="1"/>
            </p:cNvSpPr>
            <p:nvPr/>
          </p:nvSpPr>
          <p:spPr bwMode="auto">
            <a:xfrm>
              <a:off x="288" y="1200"/>
              <a:ext cx="282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dirty="0">
                  <a:latin typeface="Comic Sans MS" panose="030F0702030302020204" pitchFamily="66" charset="0"/>
                </a:rPr>
                <a:t>Rounding to the </a:t>
              </a:r>
              <a:r>
                <a:rPr lang="en-GB" altLang="en-US" sz="2400" u="sng" dirty="0">
                  <a:solidFill>
                    <a:srgbClr val="FF0000"/>
                  </a:solidFill>
                  <a:latin typeface="Comic Sans MS" panose="030F0702030302020204" pitchFamily="66" charset="0"/>
                </a:rPr>
                <a:t>nearest 1 000</a:t>
              </a:r>
            </a:p>
          </p:txBody>
        </p:sp>
      </p:grpSp>
      <p:sp>
        <p:nvSpPr>
          <p:cNvPr id="4103" name="Line 7"/>
          <p:cNvSpPr>
            <a:spLocks noChangeShapeType="1"/>
          </p:cNvSpPr>
          <p:nvPr/>
        </p:nvSpPr>
        <p:spPr bwMode="auto">
          <a:xfrm>
            <a:off x="1484313" y="3044825"/>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 name="Group 8"/>
          <p:cNvGrpSpPr>
            <a:grpSpLocks/>
          </p:cNvGrpSpPr>
          <p:nvPr/>
        </p:nvGrpSpPr>
        <p:grpSpPr bwMode="auto">
          <a:xfrm>
            <a:off x="703263" y="3659188"/>
            <a:ext cx="2209800" cy="1092200"/>
            <a:chOff x="480" y="2064"/>
            <a:chExt cx="1392" cy="688"/>
          </a:xfrm>
        </p:grpSpPr>
        <p:sp>
          <p:nvSpPr>
            <p:cNvPr id="6172" name="Text Box 9"/>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6173" name="Line 10"/>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4" name="Group 11"/>
          <p:cNvGrpSpPr>
            <a:grpSpLocks/>
          </p:cNvGrpSpPr>
          <p:nvPr/>
        </p:nvGrpSpPr>
        <p:grpSpPr bwMode="auto">
          <a:xfrm>
            <a:off x="901787" y="4883152"/>
            <a:ext cx="1725612" cy="1057276"/>
            <a:chOff x="854" y="2832"/>
            <a:chExt cx="480" cy="666"/>
          </a:xfrm>
        </p:grpSpPr>
        <p:sp>
          <p:nvSpPr>
            <p:cNvPr id="6170" name="Line 12"/>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171" name="Text Box 13"/>
            <p:cNvSpPr txBox="1">
              <a:spLocks noChangeArrowheads="1"/>
            </p:cNvSpPr>
            <p:nvPr/>
          </p:nvSpPr>
          <p:spPr bwMode="auto">
            <a:xfrm>
              <a:off x="854" y="3168"/>
              <a:ext cx="48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solidFill>
                    <a:srgbClr val="3366FF"/>
                  </a:solidFill>
                  <a:latin typeface="Comic Sans MS" panose="030F0702030302020204" pitchFamily="66" charset="0"/>
                </a:rPr>
                <a:t>48 000</a:t>
              </a:r>
            </a:p>
          </p:txBody>
        </p:sp>
      </p:grpSp>
      <p:sp>
        <p:nvSpPr>
          <p:cNvPr id="4110" name="Text Box 14"/>
          <p:cNvSpPr txBox="1">
            <a:spLocks noChangeArrowheads="1"/>
          </p:cNvSpPr>
          <p:nvPr/>
        </p:nvSpPr>
        <p:spPr bwMode="auto">
          <a:xfrm>
            <a:off x="3438128" y="322103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omic Sans MS" panose="030F0702030302020204" pitchFamily="66" charset="0"/>
              </a:rPr>
              <a:t>4 8 7 2 5</a:t>
            </a:r>
          </a:p>
        </p:txBody>
      </p:sp>
      <p:grpSp>
        <p:nvGrpSpPr>
          <p:cNvPr id="5" name="Group 15"/>
          <p:cNvGrpSpPr>
            <a:grpSpLocks/>
          </p:cNvGrpSpPr>
          <p:nvPr/>
        </p:nvGrpSpPr>
        <p:grpSpPr bwMode="auto">
          <a:xfrm>
            <a:off x="3371850" y="3678238"/>
            <a:ext cx="2209800" cy="1092200"/>
            <a:chOff x="480" y="2064"/>
            <a:chExt cx="1392" cy="688"/>
          </a:xfrm>
        </p:grpSpPr>
        <p:sp>
          <p:nvSpPr>
            <p:cNvPr id="6168" name="Text Box 16"/>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6169" name="Line 17"/>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4114" name="Line 18"/>
          <p:cNvSpPr>
            <a:spLocks noChangeShapeType="1"/>
          </p:cNvSpPr>
          <p:nvPr/>
        </p:nvSpPr>
        <p:spPr bwMode="auto">
          <a:xfrm>
            <a:off x="4133850" y="3144838"/>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6" name="Group 19"/>
          <p:cNvGrpSpPr>
            <a:grpSpLocks/>
          </p:cNvGrpSpPr>
          <p:nvPr/>
        </p:nvGrpSpPr>
        <p:grpSpPr bwMode="auto">
          <a:xfrm>
            <a:off x="3981450" y="4897436"/>
            <a:ext cx="1578897" cy="1057274"/>
            <a:chOff x="816" y="2832"/>
            <a:chExt cx="521" cy="666"/>
          </a:xfrm>
        </p:grpSpPr>
        <p:sp>
          <p:nvSpPr>
            <p:cNvPr id="6166" name="Line 20"/>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167" name="Text Box 21"/>
            <p:cNvSpPr txBox="1">
              <a:spLocks noChangeArrowheads="1"/>
            </p:cNvSpPr>
            <p:nvPr/>
          </p:nvSpPr>
          <p:spPr bwMode="auto">
            <a:xfrm>
              <a:off x="816" y="3168"/>
              <a:ext cx="521"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solidFill>
                    <a:srgbClr val="3366FF"/>
                  </a:solidFill>
                  <a:latin typeface="Comic Sans MS" panose="030F0702030302020204" pitchFamily="66" charset="0"/>
                </a:rPr>
                <a:t>49 000</a:t>
              </a:r>
            </a:p>
          </p:txBody>
        </p:sp>
      </p:grpSp>
      <p:sp>
        <p:nvSpPr>
          <p:cNvPr id="4118" name="Text Box 22"/>
          <p:cNvSpPr txBox="1">
            <a:spLocks noChangeArrowheads="1"/>
          </p:cNvSpPr>
          <p:nvPr/>
        </p:nvSpPr>
        <p:spPr bwMode="auto">
          <a:xfrm>
            <a:off x="6246440" y="321468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omic Sans MS" panose="030F0702030302020204" pitchFamily="66" charset="0"/>
              </a:rPr>
              <a:t>4 8 5 2 5</a:t>
            </a:r>
          </a:p>
        </p:txBody>
      </p:sp>
      <p:grpSp>
        <p:nvGrpSpPr>
          <p:cNvPr id="7" name="Group 23"/>
          <p:cNvGrpSpPr>
            <a:grpSpLocks/>
          </p:cNvGrpSpPr>
          <p:nvPr/>
        </p:nvGrpSpPr>
        <p:grpSpPr bwMode="auto">
          <a:xfrm>
            <a:off x="6137275" y="3671888"/>
            <a:ext cx="2209800" cy="1092200"/>
            <a:chOff x="480" y="2064"/>
            <a:chExt cx="1392" cy="688"/>
          </a:xfrm>
        </p:grpSpPr>
        <p:sp>
          <p:nvSpPr>
            <p:cNvPr id="6164" name="Text Box 24"/>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6165" name="Line 25"/>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4122" name="Line 26"/>
          <p:cNvSpPr>
            <a:spLocks noChangeShapeType="1"/>
          </p:cNvSpPr>
          <p:nvPr/>
        </p:nvSpPr>
        <p:spPr bwMode="auto">
          <a:xfrm>
            <a:off x="6899275" y="3138488"/>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8" name="Group 27"/>
          <p:cNvGrpSpPr>
            <a:grpSpLocks/>
          </p:cNvGrpSpPr>
          <p:nvPr/>
        </p:nvGrpSpPr>
        <p:grpSpPr bwMode="auto">
          <a:xfrm>
            <a:off x="6746874" y="4891086"/>
            <a:ext cx="1676877" cy="1057274"/>
            <a:chOff x="816" y="2832"/>
            <a:chExt cx="503" cy="666"/>
          </a:xfrm>
        </p:grpSpPr>
        <p:sp>
          <p:nvSpPr>
            <p:cNvPr id="6162" name="Line 28"/>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163" name="Text Box 29"/>
            <p:cNvSpPr txBox="1">
              <a:spLocks noChangeArrowheads="1"/>
            </p:cNvSpPr>
            <p:nvPr/>
          </p:nvSpPr>
          <p:spPr bwMode="auto">
            <a:xfrm>
              <a:off x="816" y="3168"/>
              <a:ext cx="503"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solidFill>
                    <a:srgbClr val="3366FF"/>
                  </a:solidFill>
                  <a:latin typeface="Comic Sans MS" panose="030F0702030302020204" pitchFamily="66" charset="0"/>
                </a:rPr>
                <a:t>49 000</a:t>
              </a:r>
            </a:p>
          </p:txBody>
        </p:sp>
      </p:grpSp>
      <p:sp>
        <p:nvSpPr>
          <p:cNvPr id="4126" name="Text Box 30"/>
          <p:cNvSpPr txBox="1">
            <a:spLocks noChangeArrowheads="1"/>
          </p:cNvSpPr>
          <p:nvPr/>
        </p:nvSpPr>
        <p:spPr bwMode="auto">
          <a:xfrm>
            <a:off x="1876425" y="48260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No</a:t>
            </a:r>
          </a:p>
        </p:txBody>
      </p:sp>
      <p:sp>
        <p:nvSpPr>
          <p:cNvPr id="4127" name="Text Box 31"/>
          <p:cNvSpPr txBox="1">
            <a:spLocks noChangeArrowheads="1"/>
          </p:cNvSpPr>
          <p:nvPr/>
        </p:nvSpPr>
        <p:spPr bwMode="auto">
          <a:xfrm>
            <a:off x="4627563" y="4848225"/>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dirty="0">
                <a:latin typeface="Comic Sans MS" panose="030F0702030302020204" pitchFamily="66" charset="0"/>
              </a:rPr>
              <a:t>Yes</a:t>
            </a:r>
          </a:p>
        </p:txBody>
      </p:sp>
      <p:sp>
        <p:nvSpPr>
          <p:cNvPr id="4128" name="Text Box 32"/>
          <p:cNvSpPr txBox="1">
            <a:spLocks noChangeArrowheads="1"/>
          </p:cNvSpPr>
          <p:nvPr/>
        </p:nvSpPr>
        <p:spPr bwMode="auto">
          <a:xfrm>
            <a:off x="7378700" y="48704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Yes</a:t>
            </a:r>
          </a:p>
        </p:txBody>
      </p:sp>
      <p:sp>
        <p:nvSpPr>
          <p:cNvPr id="35" name="Rectangle 15"/>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a:t>
            </a:r>
            <a:endParaRPr lang="en-GB" altLang="en-US" sz="2800" dirty="0">
              <a:latin typeface="Comic Sans MS" panose="030F0702030302020204" pitchFamily="66" charset="0"/>
            </a:endParaRPr>
          </a:p>
        </p:txBody>
      </p:sp>
      <p:sp>
        <p:nvSpPr>
          <p:cNvPr id="9" name="Rectangle 8">
            <a:hlinkClick r:id="rId4"/>
            <a:extLst>
              <a:ext uri="{FF2B5EF4-FFF2-40B4-BE49-F238E27FC236}">
                <a16:creationId xmlns:a16="http://schemas.microsoft.com/office/drawing/2014/main" id="{1BECE195-4114-48DC-B4E7-8560B9D15BA4}"/>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hlinkClick r:id="rId4"/>
            <a:extLst>
              <a:ext uri="{FF2B5EF4-FFF2-40B4-BE49-F238E27FC236}">
                <a16:creationId xmlns:a16="http://schemas.microsoft.com/office/drawing/2014/main" id="{1A44A42A-8381-4C42-8706-72256F59E773}"/>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103"/>
                                        </p:tgtEl>
                                        <p:attrNameLst>
                                          <p:attrName>style.visibility</p:attrName>
                                        </p:attrNameLst>
                                      </p:cBhvr>
                                      <p:to>
                                        <p:strVal val="visible"/>
                                      </p:to>
                                    </p:set>
                                    <p:animEffect transition="in" filter="wipe(up)">
                                      <p:cBhvr>
                                        <p:cTn id="12" dur="500"/>
                                        <p:tgtEl>
                                          <p:spTgt spid="4103"/>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126"/>
                                        </p:tgtEl>
                                        <p:attrNameLst>
                                          <p:attrName>style.visibility</p:attrName>
                                        </p:attrNameLst>
                                      </p:cBhvr>
                                      <p:to>
                                        <p:strVal val="visible"/>
                                      </p:to>
                                    </p:set>
                                    <p:animEffect transition="in" filter="dissolve">
                                      <p:cBhvr>
                                        <p:cTn id="22" dur="500"/>
                                        <p:tgtEl>
                                          <p:spTgt spid="4126"/>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110"/>
                                        </p:tgtEl>
                                        <p:attrNameLst>
                                          <p:attrName>style.visibility</p:attrName>
                                        </p:attrNameLst>
                                      </p:cBhvr>
                                      <p:to>
                                        <p:strVal val="visible"/>
                                      </p:to>
                                    </p:set>
                                    <p:animEffect transition="in" filter="wipe(left)">
                                      <p:cBhvr>
                                        <p:cTn id="32" dur="500"/>
                                        <p:tgtEl>
                                          <p:spTgt spid="4110"/>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4114"/>
                                        </p:tgtEl>
                                        <p:attrNameLst>
                                          <p:attrName>style.visibility</p:attrName>
                                        </p:attrNameLst>
                                      </p:cBhvr>
                                      <p:to>
                                        <p:strVal val="visible"/>
                                      </p:to>
                                    </p:set>
                                    <p:animEffect transition="in" filter="wipe(up)">
                                      <p:cBhvr>
                                        <p:cTn id="37" dur="500"/>
                                        <p:tgtEl>
                                          <p:spTgt spid="4114"/>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down)">
                                      <p:cBhvr>
                                        <p:cTn id="42" dur="500"/>
                                        <p:tgtEl>
                                          <p:spTgt spid="5"/>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127"/>
                                        </p:tgtEl>
                                        <p:attrNameLst>
                                          <p:attrName>style.visibility</p:attrName>
                                        </p:attrNameLst>
                                      </p:cBhvr>
                                      <p:to>
                                        <p:strVal val="visible"/>
                                      </p:to>
                                    </p:set>
                                    <p:animEffect transition="in" filter="dissolve">
                                      <p:cBhvr>
                                        <p:cTn id="47" dur="500"/>
                                        <p:tgtEl>
                                          <p:spTgt spid="4127"/>
                                        </p:tgtEl>
                                      </p:cBhvr>
                                    </p:animEffect>
                                  </p:childTnLst>
                                  <p:subTnLst>
                                    <p:audio>
                                      <p:cMediaNode>
                                        <p:cTn display="0" masterRel="sameClick">
                                          <p:stCondLst>
                                            <p:cond evt="begin" delay="0">
                                              <p:tn val="45"/>
                                            </p:cond>
                                          </p:stCondLst>
                                          <p:endCondLst>
                                            <p:cond evt="onStopAudio" delay="0">
                                              <p:tgtEl>
                                                <p:sldTgt/>
                                              </p:tgtEl>
                                            </p:cond>
                                          </p:endCondLst>
                                        </p:cTn>
                                        <p:tgtEl>
                                          <p:sndTgt r:embed="rId3" name="chimes.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up)">
                                      <p:cBhvr>
                                        <p:cTn id="52" dur="500"/>
                                        <p:tgtEl>
                                          <p:spTgt spid="6"/>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4118"/>
                                        </p:tgtEl>
                                        <p:attrNameLst>
                                          <p:attrName>style.visibility</p:attrName>
                                        </p:attrNameLst>
                                      </p:cBhvr>
                                      <p:to>
                                        <p:strVal val="visible"/>
                                      </p:to>
                                    </p:set>
                                    <p:animEffect transition="in" filter="wipe(left)">
                                      <p:cBhvr>
                                        <p:cTn id="57" dur="500"/>
                                        <p:tgtEl>
                                          <p:spTgt spid="4118"/>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4122"/>
                                        </p:tgtEl>
                                        <p:attrNameLst>
                                          <p:attrName>style.visibility</p:attrName>
                                        </p:attrNameLst>
                                      </p:cBhvr>
                                      <p:to>
                                        <p:strVal val="visible"/>
                                      </p:to>
                                    </p:set>
                                    <p:animEffect transition="in" filter="wipe(up)">
                                      <p:cBhvr>
                                        <p:cTn id="62" dur="500"/>
                                        <p:tgtEl>
                                          <p:spTgt spid="4122"/>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down)">
                                      <p:cBhvr>
                                        <p:cTn id="67" dur="500"/>
                                        <p:tgtEl>
                                          <p:spTgt spid="7"/>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4128"/>
                                        </p:tgtEl>
                                        <p:attrNameLst>
                                          <p:attrName>style.visibility</p:attrName>
                                        </p:attrNameLst>
                                      </p:cBhvr>
                                      <p:to>
                                        <p:strVal val="visible"/>
                                      </p:to>
                                    </p:set>
                                    <p:animEffect transition="in" filter="dissolve">
                                      <p:cBhvr>
                                        <p:cTn id="72" dur="500"/>
                                        <p:tgtEl>
                                          <p:spTgt spid="4128"/>
                                        </p:tgtEl>
                                      </p:cBhvr>
                                    </p:animEffect>
                                  </p:childTnLst>
                                  <p:subTnLst>
                                    <p:audio>
                                      <p:cMediaNode>
                                        <p:cTn display="0" masterRel="sameClick">
                                          <p:stCondLst>
                                            <p:cond evt="begin" delay="0">
                                              <p:tn val="70"/>
                                            </p:cond>
                                          </p:stCondLst>
                                          <p:endCondLst>
                                            <p:cond evt="onStopAudio" delay="0">
                                              <p:tgtEl>
                                                <p:sldTgt/>
                                              </p:tgtEl>
                                            </p:cond>
                                          </p:endCondLst>
                                        </p:cTn>
                                        <p:tgtEl>
                                          <p:sndTgt r:embed="rId3" name="chimes.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wipe(up)">
                                      <p:cBhvr>
                                        <p:cTn id="77" dur="500"/>
                                        <p:tgtEl>
                                          <p:spTgt spid="8"/>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P spid="4110" grpId="0" autoUpdateAnimBg="0"/>
      <p:bldP spid="4114" grpId="0" animBg="1"/>
      <p:bldP spid="4118" grpId="0" autoUpdateAnimBg="0"/>
      <p:bldP spid="4122" grpId="0" animBg="1"/>
      <p:bldP spid="4126" grpId="0" animBg="1" autoUpdateAnimBg="0"/>
      <p:bldP spid="4127" grpId="0" animBg="1" autoUpdateAnimBg="0"/>
      <p:bldP spid="4128"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69888" y="754063"/>
            <a:ext cx="8053388" cy="2998789"/>
            <a:chOff x="288" y="231"/>
            <a:chExt cx="5073" cy="1889"/>
          </a:xfrm>
        </p:grpSpPr>
        <p:sp>
          <p:nvSpPr>
            <p:cNvPr id="6174" name="Text Box 3"/>
            <p:cNvSpPr txBox="1">
              <a:spLocks noChangeArrowheads="1"/>
            </p:cNvSpPr>
            <p:nvPr/>
          </p:nvSpPr>
          <p:spPr bwMode="auto">
            <a:xfrm>
              <a:off x="537" y="231"/>
              <a:ext cx="4660" cy="523"/>
            </a:xfrm>
            <a:prstGeom prst="rect">
              <a:avLst/>
            </a:prstGeom>
            <a:solidFill>
              <a:srgbClr val="FFFFCC"/>
            </a:solidFill>
            <a:ln w="9525">
              <a:solidFill>
                <a:schemeClr val="tx1"/>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GB" sz="2400" dirty="0">
                  <a:latin typeface="Comic Sans MS" panose="030F0702030302020204" pitchFamily="66" charset="0"/>
                </a:rPr>
                <a:t>Rounding numbers correct to some place value to the left of the decimal point.</a:t>
              </a:r>
            </a:p>
          </p:txBody>
        </p:sp>
        <p:sp>
          <p:nvSpPr>
            <p:cNvPr id="6175" name="Text Box 4"/>
            <p:cNvSpPr txBox="1">
              <a:spLocks noChangeArrowheads="1"/>
            </p:cNvSpPr>
            <p:nvPr/>
          </p:nvSpPr>
          <p:spPr bwMode="auto">
            <a:xfrm>
              <a:off x="750" y="1793"/>
              <a:ext cx="69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a:latin typeface="Comic Sans MS" panose="030F0702030302020204" pitchFamily="66" charset="0"/>
                </a:rPr>
                <a:t>4 8 1</a:t>
              </a:r>
              <a:endParaRPr lang="en-GB" altLang="en-US" sz="2800" dirty="0">
                <a:latin typeface="Comic Sans MS" panose="030F0702030302020204" pitchFamily="66" charset="0"/>
              </a:endParaRPr>
            </a:p>
          </p:txBody>
        </p:sp>
        <p:sp>
          <p:nvSpPr>
            <p:cNvPr id="6176" name="Text Box 5"/>
            <p:cNvSpPr txBox="1">
              <a:spLocks noChangeArrowheads="1"/>
            </p:cNvSpPr>
            <p:nvPr/>
          </p:nvSpPr>
          <p:spPr bwMode="auto">
            <a:xfrm>
              <a:off x="307" y="883"/>
              <a:ext cx="5054" cy="271"/>
            </a:xfrm>
            <a:prstGeom prst="rect">
              <a:avLst/>
            </a:prstGeom>
            <a:solidFill>
              <a:srgbClr val="FFCCFF"/>
            </a:solidFill>
            <a:ln w="9525">
              <a:solidFill>
                <a:srgbClr val="FF0000"/>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200" dirty="0">
                  <a:latin typeface="Comic Sans MS" panose="030F0702030302020204" pitchFamily="66" charset="0"/>
                </a:rPr>
                <a:t>Numbers can be rounded to the nearest 10, 100, 1000, etc.</a:t>
              </a:r>
            </a:p>
          </p:txBody>
        </p:sp>
        <p:sp>
          <p:nvSpPr>
            <p:cNvPr id="6177" name="Text Box 6"/>
            <p:cNvSpPr txBox="1">
              <a:spLocks noChangeArrowheads="1"/>
            </p:cNvSpPr>
            <p:nvPr/>
          </p:nvSpPr>
          <p:spPr bwMode="auto">
            <a:xfrm>
              <a:off x="288" y="1200"/>
              <a:ext cx="282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dirty="0">
                  <a:latin typeface="Comic Sans MS" panose="030F0702030302020204" pitchFamily="66" charset="0"/>
                </a:rPr>
                <a:t>Rounding to the </a:t>
              </a:r>
              <a:r>
                <a:rPr lang="en-GB" altLang="en-US" sz="2400" u="sng" dirty="0">
                  <a:solidFill>
                    <a:srgbClr val="FF0000"/>
                  </a:solidFill>
                  <a:latin typeface="Comic Sans MS" panose="030F0702030302020204" pitchFamily="66" charset="0"/>
                </a:rPr>
                <a:t>nearest 100</a:t>
              </a:r>
            </a:p>
          </p:txBody>
        </p:sp>
      </p:grpSp>
      <p:sp>
        <p:nvSpPr>
          <p:cNvPr id="4103" name="Line 7"/>
          <p:cNvSpPr>
            <a:spLocks noChangeShapeType="1"/>
          </p:cNvSpPr>
          <p:nvPr/>
        </p:nvSpPr>
        <p:spPr bwMode="auto">
          <a:xfrm>
            <a:off x="1484313" y="3044825"/>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 name="Group 8"/>
          <p:cNvGrpSpPr>
            <a:grpSpLocks/>
          </p:cNvGrpSpPr>
          <p:nvPr/>
        </p:nvGrpSpPr>
        <p:grpSpPr bwMode="auto">
          <a:xfrm>
            <a:off x="703263" y="3659188"/>
            <a:ext cx="2209800" cy="1092200"/>
            <a:chOff x="480" y="2064"/>
            <a:chExt cx="1392" cy="688"/>
          </a:xfrm>
        </p:grpSpPr>
        <p:sp>
          <p:nvSpPr>
            <p:cNvPr id="6172" name="Text Box 9"/>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6173" name="Line 10"/>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4" name="Group 11"/>
          <p:cNvGrpSpPr>
            <a:grpSpLocks/>
          </p:cNvGrpSpPr>
          <p:nvPr/>
        </p:nvGrpSpPr>
        <p:grpSpPr bwMode="auto">
          <a:xfrm>
            <a:off x="1103108" y="4883152"/>
            <a:ext cx="1725612" cy="1057276"/>
            <a:chOff x="910" y="2832"/>
            <a:chExt cx="480" cy="666"/>
          </a:xfrm>
        </p:grpSpPr>
        <p:sp>
          <p:nvSpPr>
            <p:cNvPr id="6170" name="Line 12"/>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171" name="Text Box 13"/>
            <p:cNvSpPr txBox="1">
              <a:spLocks noChangeArrowheads="1"/>
            </p:cNvSpPr>
            <p:nvPr/>
          </p:nvSpPr>
          <p:spPr bwMode="auto">
            <a:xfrm>
              <a:off x="910" y="3168"/>
              <a:ext cx="48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solidFill>
                    <a:srgbClr val="3366FF"/>
                  </a:solidFill>
                  <a:latin typeface="Comic Sans MS" panose="030F0702030302020204" pitchFamily="66" charset="0"/>
                </a:rPr>
                <a:t>500</a:t>
              </a:r>
            </a:p>
          </p:txBody>
        </p:sp>
      </p:grpSp>
      <p:sp>
        <p:nvSpPr>
          <p:cNvPr id="4110" name="Text Box 14"/>
          <p:cNvSpPr txBox="1">
            <a:spLocks noChangeArrowheads="1"/>
          </p:cNvSpPr>
          <p:nvPr/>
        </p:nvSpPr>
        <p:spPr bwMode="auto">
          <a:xfrm>
            <a:off x="3530882" y="3234862"/>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omic Sans MS" panose="030F0702030302020204" pitchFamily="66" charset="0"/>
              </a:rPr>
              <a:t>1 3 0 9</a:t>
            </a:r>
          </a:p>
        </p:txBody>
      </p:sp>
      <p:grpSp>
        <p:nvGrpSpPr>
          <p:cNvPr id="5" name="Group 15"/>
          <p:cNvGrpSpPr>
            <a:grpSpLocks/>
          </p:cNvGrpSpPr>
          <p:nvPr/>
        </p:nvGrpSpPr>
        <p:grpSpPr bwMode="auto">
          <a:xfrm>
            <a:off x="3371850" y="3678238"/>
            <a:ext cx="2209800" cy="1092200"/>
            <a:chOff x="480" y="2064"/>
            <a:chExt cx="1392" cy="688"/>
          </a:xfrm>
        </p:grpSpPr>
        <p:sp>
          <p:nvSpPr>
            <p:cNvPr id="6168" name="Text Box 16"/>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6169" name="Line 17"/>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4114" name="Line 18"/>
          <p:cNvSpPr>
            <a:spLocks noChangeShapeType="1"/>
          </p:cNvSpPr>
          <p:nvPr/>
        </p:nvSpPr>
        <p:spPr bwMode="auto">
          <a:xfrm>
            <a:off x="4133850" y="3144838"/>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6" name="Group 19"/>
          <p:cNvGrpSpPr>
            <a:grpSpLocks/>
          </p:cNvGrpSpPr>
          <p:nvPr/>
        </p:nvGrpSpPr>
        <p:grpSpPr bwMode="auto">
          <a:xfrm>
            <a:off x="4132976" y="4897436"/>
            <a:ext cx="1578897" cy="1057274"/>
            <a:chOff x="866" y="2832"/>
            <a:chExt cx="521" cy="666"/>
          </a:xfrm>
        </p:grpSpPr>
        <p:sp>
          <p:nvSpPr>
            <p:cNvPr id="6166" name="Line 20"/>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167" name="Text Box 21"/>
            <p:cNvSpPr txBox="1">
              <a:spLocks noChangeArrowheads="1"/>
            </p:cNvSpPr>
            <p:nvPr/>
          </p:nvSpPr>
          <p:spPr bwMode="auto">
            <a:xfrm>
              <a:off x="866" y="3168"/>
              <a:ext cx="521"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solidFill>
                    <a:srgbClr val="3366FF"/>
                  </a:solidFill>
                  <a:latin typeface="Comic Sans MS" panose="030F0702030302020204" pitchFamily="66" charset="0"/>
                </a:rPr>
                <a:t>1 300</a:t>
              </a:r>
            </a:p>
          </p:txBody>
        </p:sp>
      </p:grpSp>
      <p:sp>
        <p:nvSpPr>
          <p:cNvPr id="4118" name="Text Box 22"/>
          <p:cNvSpPr txBox="1">
            <a:spLocks noChangeArrowheads="1"/>
          </p:cNvSpPr>
          <p:nvPr/>
        </p:nvSpPr>
        <p:spPr bwMode="auto">
          <a:xfrm>
            <a:off x="6398746" y="320469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omic Sans MS" panose="030F0702030302020204" pitchFamily="66" charset="0"/>
              </a:rPr>
              <a:t> 5 2 5</a:t>
            </a:r>
          </a:p>
        </p:txBody>
      </p:sp>
      <p:grpSp>
        <p:nvGrpSpPr>
          <p:cNvPr id="7" name="Group 23"/>
          <p:cNvGrpSpPr>
            <a:grpSpLocks/>
          </p:cNvGrpSpPr>
          <p:nvPr/>
        </p:nvGrpSpPr>
        <p:grpSpPr bwMode="auto">
          <a:xfrm>
            <a:off x="6137275" y="3671888"/>
            <a:ext cx="2209800" cy="1092200"/>
            <a:chOff x="480" y="2064"/>
            <a:chExt cx="1392" cy="688"/>
          </a:xfrm>
        </p:grpSpPr>
        <p:sp>
          <p:nvSpPr>
            <p:cNvPr id="6164" name="Text Box 24"/>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6165" name="Line 25"/>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4122" name="Line 26"/>
          <p:cNvSpPr>
            <a:spLocks noChangeShapeType="1"/>
          </p:cNvSpPr>
          <p:nvPr/>
        </p:nvSpPr>
        <p:spPr bwMode="auto">
          <a:xfrm>
            <a:off x="6899275" y="3138488"/>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8" name="Group 27"/>
          <p:cNvGrpSpPr>
            <a:grpSpLocks/>
          </p:cNvGrpSpPr>
          <p:nvPr/>
        </p:nvGrpSpPr>
        <p:grpSpPr bwMode="auto">
          <a:xfrm>
            <a:off x="6986904" y="4891086"/>
            <a:ext cx="1676877" cy="1057274"/>
            <a:chOff x="888" y="2832"/>
            <a:chExt cx="503" cy="666"/>
          </a:xfrm>
        </p:grpSpPr>
        <p:sp>
          <p:nvSpPr>
            <p:cNvPr id="6162" name="Line 28"/>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163" name="Text Box 29"/>
            <p:cNvSpPr txBox="1">
              <a:spLocks noChangeArrowheads="1"/>
            </p:cNvSpPr>
            <p:nvPr/>
          </p:nvSpPr>
          <p:spPr bwMode="auto">
            <a:xfrm>
              <a:off x="888" y="3168"/>
              <a:ext cx="503"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solidFill>
                    <a:srgbClr val="3366FF"/>
                  </a:solidFill>
                  <a:latin typeface="Comic Sans MS" panose="030F0702030302020204" pitchFamily="66" charset="0"/>
                </a:rPr>
                <a:t>500</a:t>
              </a:r>
            </a:p>
          </p:txBody>
        </p:sp>
      </p:grpSp>
      <p:sp>
        <p:nvSpPr>
          <p:cNvPr id="4126" name="Text Box 30"/>
          <p:cNvSpPr txBox="1">
            <a:spLocks noChangeArrowheads="1"/>
          </p:cNvSpPr>
          <p:nvPr/>
        </p:nvSpPr>
        <p:spPr bwMode="auto">
          <a:xfrm>
            <a:off x="1876425" y="48260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dirty="0">
                <a:latin typeface="Comic Sans MS" panose="030F0702030302020204" pitchFamily="66" charset="0"/>
              </a:rPr>
              <a:t>Yes</a:t>
            </a:r>
          </a:p>
        </p:txBody>
      </p:sp>
      <p:sp>
        <p:nvSpPr>
          <p:cNvPr id="4127" name="Text Box 31"/>
          <p:cNvSpPr txBox="1">
            <a:spLocks noChangeArrowheads="1"/>
          </p:cNvSpPr>
          <p:nvPr/>
        </p:nvSpPr>
        <p:spPr bwMode="auto">
          <a:xfrm>
            <a:off x="4627563" y="4848225"/>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dirty="0">
                <a:latin typeface="Comic Sans MS" panose="030F0702030302020204" pitchFamily="66" charset="0"/>
              </a:rPr>
              <a:t>No</a:t>
            </a:r>
          </a:p>
        </p:txBody>
      </p:sp>
      <p:sp>
        <p:nvSpPr>
          <p:cNvPr id="4128" name="Text Box 32"/>
          <p:cNvSpPr txBox="1">
            <a:spLocks noChangeArrowheads="1"/>
          </p:cNvSpPr>
          <p:nvPr/>
        </p:nvSpPr>
        <p:spPr bwMode="auto">
          <a:xfrm>
            <a:off x="7378700" y="48704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dirty="0">
                <a:latin typeface="Comic Sans MS" panose="030F0702030302020204" pitchFamily="66" charset="0"/>
              </a:rPr>
              <a:t>No</a:t>
            </a:r>
          </a:p>
        </p:txBody>
      </p:sp>
      <p:sp>
        <p:nvSpPr>
          <p:cNvPr id="35" name="Rectangle 15"/>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a:t>
            </a:r>
            <a:endParaRPr lang="en-GB" altLang="en-US" sz="2800" dirty="0">
              <a:latin typeface="Comic Sans MS" panose="030F0702030302020204" pitchFamily="66" charset="0"/>
            </a:endParaRPr>
          </a:p>
        </p:txBody>
      </p:sp>
      <p:sp>
        <p:nvSpPr>
          <p:cNvPr id="9" name="Rectangle 8">
            <a:hlinkClick r:id="rId4"/>
            <a:extLst>
              <a:ext uri="{FF2B5EF4-FFF2-40B4-BE49-F238E27FC236}">
                <a16:creationId xmlns:a16="http://schemas.microsoft.com/office/drawing/2014/main" id="{CD47485A-8C6C-4578-84B1-AAF23B8641B1}"/>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hlinkClick r:id="rId4"/>
            <a:extLst>
              <a:ext uri="{FF2B5EF4-FFF2-40B4-BE49-F238E27FC236}">
                <a16:creationId xmlns:a16="http://schemas.microsoft.com/office/drawing/2014/main" id="{60607B06-FD2F-4658-A929-66C561DABF99}"/>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58436170"/>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103"/>
                                        </p:tgtEl>
                                        <p:attrNameLst>
                                          <p:attrName>style.visibility</p:attrName>
                                        </p:attrNameLst>
                                      </p:cBhvr>
                                      <p:to>
                                        <p:strVal val="visible"/>
                                      </p:to>
                                    </p:set>
                                    <p:animEffect transition="in" filter="wipe(up)">
                                      <p:cBhvr>
                                        <p:cTn id="12" dur="500"/>
                                        <p:tgtEl>
                                          <p:spTgt spid="4103"/>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126"/>
                                        </p:tgtEl>
                                        <p:attrNameLst>
                                          <p:attrName>style.visibility</p:attrName>
                                        </p:attrNameLst>
                                      </p:cBhvr>
                                      <p:to>
                                        <p:strVal val="visible"/>
                                      </p:to>
                                    </p:set>
                                    <p:animEffect transition="in" filter="dissolve">
                                      <p:cBhvr>
                                        <p:cTn id="22" dur="500"/>
                                        <p:tgtEl>
                                          <p:spTgt spid="4126"/>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110"/>
                                        </p:tgtEl>
                                        <p:attrNameLst>
                                          <p:attrName>style.visibility</p:attrName>
                                        </p:attrNameLst>
                                      </p:cBhvr>
                                      <p:to>
                                        <p:strVal val="visible"/>
                                      </p:to>
                                    </p:set>
                                    <p:animEffect transition="in" filter="wipe(left)">
                                      <p:cBhvr>
                                        <p:cTn id="32" dur="500"/>
                                        <p:tgtEl>
                                          <p:spTgt spid="4110"/>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4114"/>
                                        </p:tgtEl>
                                        <p:attrNameLst>
                                          <p:attrName>style.visibility</p:attrName>
                                        </p:attrNameLst>
                                      </p:cBhvr>
                                      <p:to>
                                        <p:strVal val="visible"/>
                                      </p:to>
                                    </p:set>
                                    <p:animEffect transition="in" filter="wipe(up)">
                                      <p:cBhvr>
                                        <p:cTn id="37" dur="500"/>
                                        <p:tgtEl>
                                          <p:spTgt spid="4114"/>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down)">
                                      <p:cBhvr>
                                        <p:cTn id="42" dur="500"/>
                                        <p:tgtEl>
                                          <p:spTgt spid="5"/>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127"/>
                                        </p:tgtEl>
                                        <p:attrNameLst>
                                          <p:attrName>style.visibility</p:attrName>
                                        </p:attrNameLst>
                                      </p:cBhvr>
                                      <p:to>
                                        <p:strVal val="visible"/>
                                      </p:to>
                                    </p:set>
                                    <p:animEffect transition="in" filter="dissolve">
                                      <p:cBhvr>
                                        <p:cTn id="47" dur="500"/>
                                        <p:tgtEl>
                                          <p:spTgt spid="4127"/>
                                        </p:tgtEl>
                                      </p:cBhvr>
                                    </p:animEffect>
                                  </p:childTnLst>
                                  <p:subTnLst>
                                    <p:audio>
                                      <p:cMediaNode>
                                        <p:cTn display="0" masterRel="sameClick">
                                          <p:stCondLst>
                                            <p:cond evt="begin" delay="0">
                                              <p:tn val="45"/>
                                            </p:cond>
                                          </p:stCondLst>
                                          <p:endCondLst>
                                            <p:cond evt="onStopAudio" delay="0">
                                              <p:tgtEl>
                                                <p:sldTgt/>
                                              </p:tgtEl>
                                            </p:cond>
                                          </p:endCondLst>
                                        </p:cTn>
                                        <p:tgtEl>
                                          <p:sndTgt r:embed="rId3" name="chimes.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up)">
                                      <p:cBhvr>
                                        <p:cTn id="52" dur="500"/>
                                        <p:tgtEl>
                                          <p:spTgt spid="6"/>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4118"/>
                                        </p:tgtEl>
                                        <p:attrNameLst>
                                          <p:attrName>style.visibility</p:attrName>
                                        </p:attrNameLst>
                                      </p:cBhvr>
                                      <p:to>
                                        <p:strVal val="visible"/>
                                      </p:to>
                                    </p:set>
                                    <p:animEffect transition="in" filter="wipe(left)">
                                      <p:cBhvr>
                                        <p:cTn id="57" dur="500"/>
                                        <p:tgtEl>
                                          <p:spTgt spid="4118"/>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4122"/>
                                        </p:tgtEl>
                                        <p:attrNameLst>
                                          <p:attrName>style.visibility</p:attrName>
                                        </p:attrNameLst>
                                      </p:cBhvr>
                                      <p:to>
                                        <p:strVal val="visible"/>
                                      </p:to>
                                    </p:set>
                                    <p:animEffect transition="in" filter="wipe(up)">
                                      <p:cBhvr>
                                        <p:cTn id="62" dur="500"/>
                                        <p:tgtEl>
                                          <p:spTgt spid="4122"/>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down)">
                                      <p:cBhvr>
                                        <p:cTn id="67" dur="500"/>
                                        <p:tgtEl>
                                          <p:spTgt spid="7"/>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4128"/>
                                        </p:tgtEl>
                                        <p:attrNameLst>
                                          <p:attrName>style.visibility</p:attrName>
                                        </p:attrNameLst>
                                      </p:cBhvr>
                                      <p:to>
                                        <p:strVal val="visible"/>
                                      </p:to>
                                    </p:set>
                                    <p:animEffect transition="in" filter="dissolve">
                                      <p:cBhvr>
                                        <p:cTn id="72" dur="500"/>
                                        <p:tgtEl>
                                          <p:spTgt spid="4128"/>
                                        </p:tgtEl>
                                      </p:cBhvr>
                                    </p:animEffect>
                                  </p:childTnLst>
                                  <p:subTnLst>
                                    <p:audio>
                                      <p:cMediaNode>
                                        <p:cTn display="0" masterRel="sameClick">
                                          <p:stCondLst>
                                            <p:cond evt="begin" delay="0">
                                              <p:tn val="70"/>
                                            </p:cond>
                                          </p:stCondLst>
                                          <p:endCondLst>
                                            <p:cond evt="onStopAudio" delay="0">
                                              <p:tgtEl>
                                                <p:sldTgt/>
                                              </p:tgtEl>
                                            </p:cond>
                                          </p:endCondLst>
                                        </p:cTn>
                                        <p:tgtEl>
                                          <p:sndTgt r:embed="rId3" name="chimes.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wipe(up)">
                                      <p:cBhvr>
                                        <p:cTn id="77" dur="500"/>
                                        <p:tgtEl>
                                          <p:spTgt spid="8"/>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P spid="4110" grpId="0" autoUpdateAnimBg="0"/>
      <p:bldP spid="4114" grpId="0" animBg="1"/>
      <p:bldP spid="4118" grpId="0" autoUpdateAnimBg="0"/>
      <p:bldP spid="4122" grpId="0" animBg="1"/>
      <p:bldP spid="4126" grpId="0" animBg="1" autoUpdateAnimBg="0"/>
      <p:bldP spid="4127" grpId="0" animBg="1" autoUpdateAnimBg="0"/>
      <p:bldP spid="4128"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69888" y="754063"/>
            <a:ext cx="8053388" cy="2973389"/>
            <a:chOff x="288" y="231"/>
            <a:chExt cx="5073" cy="1873"/>
          </a:xfrm>
        </p:grpSpPr>
        <p:sp>
          <p:nvSpPr>
            <p:cNvPr id="6174" name="Text Box 3"/>
            <p:cNvSpPr txBox="1">
              <a:spLocks noChangeArrowheads="1"/>
            </p:cNvSpPr>
            <p:nvPr/>
          </p:nvSpPr>
          <p:spPr bwMode="auto">
            <a:xfrm>
              <a:off x="537" y="231"/>
              <a:ext cx="4660" cy="523"/>
            </a:xfrm>
            <a:prstGeom prst="rect">
              <a:avLst/>
            </a:prstGeom>
            <a:solidFill>
              <a:srgbClr val="FFFFCC"/>
            </a:solidFill>
            <a:ln w="9525">
              <a:solidFill>
                <a:schemeClr val="tx1"/>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GB" sz="2400" dirty="0">
                  <a:latin typeface="Comic Sans MS" panose="030F0702030302020204" pitchFamily="66" charset="0"/>
                </a:rPr>
                <a:t>Rounding numbers correct to some place value to the left of the decimal point.</a:t>
              </a:r>
            </a:p>
          </p:txBody>
        </p:sp>
        <p:sp>
          <p:nvSpPr>
            <p:cNvPr id="6175" name="Text Box 4"/>
            <p:cNvSpPr txBox="1">
              <a:spLocks noChangeArrowheads="1"/>
            </p:cNvSpPr>
            <p:nvPr/>
          </p:nvSpPr>
          <p:spPr bwMode="auto">
            <a:xfrm>
              <a:off x="571" y="1777"/>
              <a:ext cx="69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omic Sans MS" panose="030F0702030302020204" pitchFamily="66" charset="0"/>
                </a:rPr>
                <a:t>2 3 5</a:t>
              </a:r>
            </a:p>
          </p:txBody>
        </p:sp>
        <p:sp>
          <p:nvSpPr>
            <p:cNvPr id="6176" name="Text Box 5"/>
            <p:cNvSpPr txBox="1">
              <a:spLocks noChangeArrowheads="1"/>
            </p:cNvSpPr>
            <p:nvPr/>
          </p:nvSpPr>
          <p:spPr bwMode="auto">
            <a:xfrm>
              <a:off x="307" y="883"/>
              <a:ext cx="5054" cy="271"/>
            </a:xfrm>
            <a:prstGeom prst="rect">
              <a:avLst/>
            </a:prstGeom>
            <a:solidFill>
              <a:srgbClr val="FFCCFF"/>
            </a:solidFill>
            <a:ln w="9525">
              <a:solidFill>
                <a:srgbClr val="FF0000"/>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200" dirty="0">
                  <a:latin typeface="Comic Sans MS" panose="030F0702030302020204" pitchFamily="66" charset="0"/>
                </a:rPr>
                <a:t>Numbers can be rounded to the nearest 10, 100, 1000, etc.</a:t>
              </a:r>
            </a:p>
          </p:txBody>
        </p:sp>
        <p:sp>
          <p:nvSpPr>
            <p:cNvPr id="6177" name="Text Box 6"/>
            <p:cNvSpPr txBox="1">
              <a:spLocks noChangeArrowheads="1"/>
            </p:cNvSpPr>
            <p:nvPr/>
          </p:nvSpPr>
          <p:spPr bwMode="auto">
            <a:xfrm>
              <a:off x="288" y="1200"/>
              <a:ext cx="282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u="sng" dirty="0">
                  <a:latin typeface="Comic Sans MS" panose="030F0702030302020204" pitchFamily="66" charset="0"/>
                </a:rPr>
                <a:t>Rounding to the </a:t>
              </a:r>
              <a:r>
                <a:rPr lang="en-GB" altLang="en-US" sz="2400" u="sng" dirty="0">
                  <a:solidFill>
                    <a:srgbClr val="FF0000"/>
                  </a:solidFill>
                  <a:latin typeface="Comic Sans MS" panose="030F0702030302020204" pitchFamily="66" charset="0"/>
                </a:rPr>
                <a:t>nearest 10</a:t>
              </a:r>
            </a:p>
          </p:txBody>
        </p:sp>
      </p:grpSp>
      <p:sp>
        <p:nvSpPr>
          <p:cNvPr id="4103" name="Line 7"/>
          <p:cNvSpPr>
            <a:spLocks noChangeShapeType="1"/>
          </p:cNvSpPr>
          <p:nvPr/>
        </p:nvSpPr>
        <p:spPr bwMode="auto">
          <a:xfrm>
            <a:off x="1484313" y="3044825"/>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 name="Group 8"/>
          <p:cNvGrpSpPr>
            <a:grpSpLocks/>
          </p:cNvGrpSpPr>
          <p:nvPr/>
        </p:nvGrpSpPr>
        <p:grpSpPr bwMode="auto">
          <a:xfrm>
            <a:off x="703263" y="3659188"/>
            <a:ext cx="2209800" cy="1092200"/>
            <a:chOff x="480" y="2064"/>
            <a:chExt cx="1392" cy="688"/>
          </a:xfrm>
        </p:grpSpPr>
        <p:sp>
          <p:nvSpPr>
            <p:cNvPr id="6172" name="Text Box 9"/>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6173" name="Line 10"/>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grpSp>
        <p:nvGrpSpPr>
          <p:cNvPr id="4" name="Group 11"/>
          <p:cNvGrpSpPr>
            <a:grpSpLocks/>
          </p:cNvGrpSpPr>
          <p:nvPr/>
        </p:nvGrpSpPr>
        <p:grpSpPr bwMode="auto">
          <a:xfrm>
            <a:off x="1103108" y="4883152"/>
            <a:ext cx="1725612" cy="1057276"/>
            <a:chOff x="910" y="2832"/>
            <a:chExt cx="480" cy="666"/>
          </a:xfrm>
        </p:grpSpPr>
        <p:sp>
          <p:nvSpPr>
            <p:cNvPr id="6170" name="Line 12"/>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171" name="Text Box 13"/>
            <p:cNvSpPr txBox="1">
              <a:spLocks noChangeArrowheads="1"/>
            </p:cNvSpPr>
            <p:nvPr/>
          </p:nvSpPr>
          <p:spPr bwMode="auto">
            <a:xfrm>
              <a:off x="910" y="3168"/>
              <a:ext cx="48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solidFill>
                    <a:srgbClr val="3366FF"/>
                  </a:solidFill>
                  <a:latin typeface="Comic Sans MS" panose="030F0702030302020204" pitchFamily="66" charset="0"/>
                </a:rPr>
                <a:t>240</a:t>
              </a:r>
            </a:p>
          </p:txBody>
        </p:sp>
      </p:grpSp>
      <p:sp>
        <p:nvSpPr>
          <p:cNvPr id="4110" name="Text Box 14"/>
          <p:cNvSpPr txBox="1">
            <a:spLocks noChangeArrowheads="1"/>
          </p:cNvSpPr>
          <p:nvPr/>
        </p:nvSpPr>
        <p:spPr bwMode="auto">
          <a:xfrm>
            <a:off x="3213100" y="3233740"/>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omic Sans MS" panose="030F0702030302020204" pitchFamily="66" charset="0"/>
              </a:rPr>
              <a:t>1 0 0 9</a:t>
            </a:r>
          </a:p>
        </p:txBody>
      </p:sp>
      <p:grpSp>
        <p:nvGrpSpPr>
          <p:cNvPr id="5" name="Group 15"/>
          <p:cNvGrpSpPr>
            <a:grpSpLocks/>
          </p:cNvGrpSpPr>
          <p:nvPr/>
        </p:nvGrpSpPr>
        <p:grpSpPr bwMode="auto">
          <a:xfrm>
            <a:off x="3371850" y="3678238"/>
            <a:ext cx="2209800" cy="1092200"/>
            <a:chOff x="480" y="2064"/>
            <a:chExt cx="1392" cy="688"/>
          </a:xfrm>
        </p:grpSpPr>
        <p:sp>
          <p:nvSpPr>
            <p:cNvPr id="6168" name="Text Box 16"/>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6169" name="Line 17"/>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4114" name="Line 18"/>
          <p:cNvSpPr>
            <a:spLocks noChangeShapeType="1"/>
          </p:cNvSpPr>
          <p:nvPr/>
        </p:nvSpPr>
        <p:spPr bwMode="auto">
          <a:xfrm>
            <a:off x="4133850" y="3144838"/>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6" name="Group 19"/>
          <p:cNvGrpSpPr>
            <a:grpSpLocks/>
          </p:cNvGrpSpPr>
          <p:nvPr/>
        </p:nvGrpSpPr>
        <p:grpSpPr bwMode="auto">
          <a:xfrm>
            <a:off x="4132976" y="4897436"/>
            <a:ext cx="1578897" cy="1057274"/>
            <a:chOff x="866" y="2832"/>
            <a:chExt cx="521" cy="666"/>
          </a:xfrm>
        </p:grpSpPr>
        <p:sp>
          <p:nvSpPr>
            <p:cNvPr id="6166" name="Line 20"/>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167" name="Text Box 21"/>
            <p:cNvSpPr txBox="1">
              <a:spLocks noChangeArrowheads="1"/>
            </p:cNvSpPr>
            <p:nvPr/>
          </p:nvSpPr>
          <p:spPr bwMode="auto">
            <a:xfrm>
              <a:off x="866" y="3168"/>
              <a:ext cx="521"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solidFill>
                    <a:srgbClr val="3366FF"/>
                  </a:solidFill>
                  <a:latin typeface="Comic Sans MS" panose="030F0702030302020204" pitchFamily="66" charset="0"/>
                </a:rPr>
                <a:t>1 010</a:t>
              </a:r>
            </a:p>
          </p:txBody>
        </p:sp>
      </p:grpSp>
      <p:sp>
        <p:nvSpPr>
          <p:cNvPr id="4118" name="Text Box 22"/>
          <p:cNvSpPr txBox="1">
            <a:spLocks noChangeArrowheads="1"/>
          </p:cNvSpPr>
          <p:nvPr/>
        </p:nvSpPr>
        <p:spPr bwMode="auto">
          <a:xfrm>
            <a:off x="6099175" y="3203575"/>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omic Sans MS" panose="030F0702030302020204" pitchFamily="66" charset="0"/>
              </a:rPr>
              <a:t> 7 4 5 . 2 6</a:t>
            </a:r>
          </a:p>
        </p:txBody>
      </p:sp>
      <p:grpSp>
        <p:nvGrpSpPr>
          <p:cNvPr id="7" name="Group 23"/>
          <p:cNvGrpSpPr>
            <a:grpSpLocks/>
          </p:cNvGrpSpPr>
          <p:nvPr/>
        </p:nvGrpSpPr>
        <p:grpSpPr bwMode="auto">
          <a:xfrm>
            <a:off x="6137275" y="3671888"/>
            <a:ext cx="2209800" cy="1092200"/>
            <a:chOff x="480" y="2064"/>
            <a:chExt cx="1392" cy="688"/>
          </a:xfrm>
        </p:grpSpPr>
        <p:sp>
          <p:nvSpPr>
            <p:cNvPr id="6164" name="Text Box 24"/>
            <p:cNvSpPr txBox="1">
              <a:spLocks noChangeArrowheads="1"/>
            </p:cNvSpPr>
            <p:nvPr/>
          </p:nvSpPr>
          <p:spPr bwMode="auto">
            <a:xfrm>
              <a:off x="480" y="2496"/>
              <a:ext cx="1392" cy="25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a:latin typeface="Comic Sans MS" panose="030F0702030302020204" pitchFamily="66" charset="0"/>
                </a:rPr>
                <a:t>5 or bigger ?</a:t>
              </a:r>
            </a:p>
          </p:txBody>
        </p:sp>
        <p:sp>
          <p:nvSpPr>
            <p:cNvPr id="6165" name="Line 25"/>
            <p:cNvSpPr>
              <a:spLocks noChangeShapeType="1"/>
            </p:cNvSpPr>
            <p:nvPr/>
          </p:nvSpPr>
          <p:spPr bwMode="auto">
            <a:xfrm flipV="1">
              <a:off x="1056" y="2064"/>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4122" name="Line 26"/>
          <p:cNvSpPr>
            <a:spLocks noChangeShapeType="1"/>
          </p:cNvSpPr>
          <p:nvPr/>
        </p:nvSpPr>
        <p:spPr bwMode="auto">
          <a:xfrm>
            <a:off x="6899275" y="3138488"/>
            <a:ext cx="0" cy="7620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8" name="Group 27"/>
          <p:cNvGrpSpPr>
            <a:grpSpLocks/>
          </p:cNvGrpSpPr>
          <p:nvPr/>
        </p:nvGrpSpPr>
        <p:grpSpPr bwMode="auto">
          <a:xfrm>
            <a:off x="6986904" y="4891086"/>
            <a:ext cx="1676877" cy="1057274"/>
            <a:chOff x="888" y="2832"/>
            <a:chExt cx="503" cy="666"/>
          </a:xfrm>
        </p:grpSpPr>
        <p:sp>
          <p:nvSpPr>
            <p:cNvPr id="6162" name="Line 28"/>
            <p:cNvSpPr>
              <a:spLocks noChangeShapeType="1"/>
            </p:cNvSpPr>
            <p:nvPr/>
          </p:nvSpPr>
          <p:spPr bwMode="auto">
            <a:xfrm>
              <a:off x="1008" y="2832"/>
              <a:ext cx="0"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163" name="Text Box 29"/>
            <p:cNvSpPr txBox="1">
              <a:spLocks noChangeArrowheads="1"/>
            </p:cNvSpPr>
            <p:nvPr/>
          </p:nvSpPr>
          <p:spPr bwMode="auto">
            <a:xfrm>
              <a:off x="888" y="3168"/>
              <a:ext cx="503"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solidFill>
                    <a:srgbClr val="3366FF"/>
                  </a:solidFill>
                  <a:latin typeface="Comic Sans MS" panose="030F0702030302020204" pitchFamily="66" charset="0"/>
                </a:rPr>
                <a:t>750</a:t>
              </a:r>
            </a:p>
          </p:txBody>
        </p:sp>
      </p:grpSp>
      <p:sp>
        <p:nvSpPr>
          <p:cNvPr id="4126" name="Text Box 30"/>
          <p:cNvSpPr txBox="1">
            <a:spLocks noChangeArrowheads="1"/>
          </p:cNvSpPr>
          <p:nvPr/>
        </p:nvSpPr>
        <p:spPr bwMode="auto">
          <a:xfrm>
            <a:off x="1876425" y="482600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dirty="0">
                <a:latin typeface="Comic Sans MS" panose="030F0702030302020204" pitchFamily="66" charset="0"/>
              </a:rPr>
              <a:t>Yes</a:t>
            </a:r>
          </a:p>
        </p:txBody>
      </p:sp>
      <p:sp>
        <p:nvSpPr>
          <p:cNvPr id="4127" name="Text Box 31"/>
          <p:cNvSpPr txBox="1">
            <a:spLocks noChangeArrowheads="1"/>
          </p:cNvSpPr>
          <p:nvPr/>
        </p:nvSpPr>
        <p:spPr bwMode="auto">
          <a:xfrm>
            <a:off x="4627563" y="4848225"/>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dirty="0">
                <a:latin typeface="Comic Sans MS" panose="030F0702030302020204" pitchFamily="66" charset="0"/>
              </a:rPr>
              <a:t>Yes</a:t>
            </a:r>
          </a:p>
        </p:txBody>
      </p:sp>
      <p:sp>
        <p:nvSpPr>
          <p:cNvPr id="4128" name="Text Box 32"/>
          <p:cNvSpPr txBox="1">
            <a:spLocks noChangeArrowheads="1"/>
          </p:cNvSpPr>
          <p:nvPr/>
        </p:nvSpPr>
        <p:spPr bwMode="auto">
          <a:xfrm>
            <a:off x="7378700" y="4870450"/>
            <a:ext cx="933450" cy="406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000" dirty="0">
                <a:latin typeface="Comic Sans MS" panose="030F0702030302020204" pitchFamily="66" charset="0"/>
              </a:rPr>
              <a:t>Yes</a:t>
            </a:r>
          </a:p>
        </p:txBody>
      </p:sp>
      <p:sp>
        <p:nvSpPr>
          <p:cNvPr id="35" name="Rectangle 15"/>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a:t>
            </a:r>
            <a:endParaRPr lang="en-GB" altLang="en-US" sz="2800" dirty="0">
              <a:latin typeface="Comic Sans MS" panose="030F0702030302020204" pitchFamily="66" charset="0"/>
            </a:endParaRPr>
          </a:p>
        </p:txBody>
      </p:sp>
      <p:sp>
        <p:nvSpPr>
          <p:cNvPr id="9" name="Rectangle 8">
            <a:hlinkClick r:id="rId4"/>
            <a:extLst>
              <a:ext uri="{FF2B5EF4-FFF2-40B4-BE49-F238E27FC236}">
                <a16:creationId xmlns:a16="http://schemas.microsoft.com/office/drawing/2014/main" id="{408B2838-035F-4413-A9FA-9469E3ABE8AF}"/>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hlinkClick r:id="rId4"/>
            <a:extLst>
              <a:ext uri="{FF2B5EF4-FFF2-40B4-BE49-F238E27FC236}">
                <a16:creationId xmlns:a16="http://schemas.microsoft.com/office/drawing/2014/main" id="{95A4D5B3-FF31-4B4A-A2F1-AB86388A6795}"/>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76534794"/>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103"/>
                                        </p:tgtEl>
                                        <p:attrNameLst>
                                          <p:attrName>style.visibility</p:attrName>
                                        </p:attrNameLst>
                                      </p:cBhvr>
                                      <p:to>
                                        <p:strVal val="visible"/>
                                      </p:to>
                                    </p:set>
                                    <p:animEffect transition="in" filter="wipe(up)">
                                      <p:cBhvr>
                                        <p:cTn id="12" dur="500"/>
                                        <p:tgtEl>
                                          <p:spTgt spid="4103"/>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126"/>
                                        </p:tgtEl>
                                        <p:attrNameLst>
                                          <p:attrName>style.visibility</p:attrName>
                                        </p:attrNameLst>
                                      </p:cBhvr>
                                      <p:to>
                                        <p:strVal val="visible"/>
                                      </p:to>
                                    </p:set>
                                    <p:animEffect transition="in" filter="dissolve">
                                      <p:cBhvr>
                                        <p:cTn id="22" dur="500"/>
                                        <p:tgtEl>
                                          <p:spTgt spid="4126"/>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110"/>
                                        </p:tgtEl>
                                        <p:attrNameLst>
                                          <p:attrName>style.visibility</p:attrName>
                                        </p:attrNameLst>
                                      </p:cBhvr>
                                      <p:to>
                                        <p:strVal val="visible"/>
                                      </p:to>
                                    </p:set>
                                    <p:animEffect transition="in" filter="wipe(left)">
                                      <p:cBhvr>
                                        <p:cTn id="32" dur="500"/>
                                        <p:tgtEl>
                                          <p:spTgt spid="4110"/>
                                        </p:tgtEl>
                                      </p:cBhvr>
                                    </p:animEffect>
                                  </p:childTnLst>
                                  <p:subTnLst>
                                    <p:audio>
                                      <p:cMediaNode>
                                        <p:cTn display="0" masterRel="sameClick">
                                          <p:stCondLst>
                                            <p:cond evt="begin" delay="0">
                                              <p:tn val="30"/>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4114"/>
                                        </p:tgtEl>
                                        <p:attrNameLst>
                                          <p:attrName>style.visibility</p:attrName>
                                        </p:attrNameLst>
                                      </p:cBhvr>
                                      <p:to>
                                        <p:strVal val="visible"/>
                                      </p:to>
                                    </p:set>
                                    <p:animEffect transition="in" filter="wipe(up)">
                                      <p:cBhvr>
                                        <p:cTn id="37" dur="500"/>
                                        <p:tgtEl>
                                          <p:spTgt spid="4114"/>
                                        </p:tgtEl>
                                      </p:cBhvr>
                                    </p:animEffec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down)">
                                      <p:cBhvr>
                                        <p:cTn id="42" dur="500"/>
                                        <p:tgtEl>
                                          <p:spTgt spid="5"/>
                                        </p:tgtEl>
                                      </p:cBhvr>
                                    </p:animEffect>
                                  </p:childTnLst>
                                  <p:subTnLst>
                                    <p:audio>
                                      <p:cMediaNode>
                                        <p:cTn display="0" masterRel="sameClick">
                                          <p:stCondLst>
                                            <p:cond evt="begin" delay="0">
                                              <p:tn val="40"/>
                                            </p:cond>
                                          </p:stCondLst>
                                          <p:endCondLst>
                                            <p:cond evt="onStopAudio" delay="0">
                                              <p:tgtEl>
                                                <p:sldTgt/>
                                              </p:tgtEl>
                                            </p:cond>
                                          </p:endCondLst>
                                        </p:cTn>
                                        <p:tgtEl>
                                          <p:sndTgt r:embed="rId2"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127"/>
                                        </p:tgtEl>
                                        <p:attrNameLst>
                                          <p:attrName>style.visibility</p:attrName>
                                        </p:attrNameLst>
                                      </p:cBhvr>
                                      <p:to>
                                        <p:strVal val="visible"/>
                                      </p:to>
                                    </p:set>
                                    <p:animEffect transition="in" filter="dissolve">
                                      <p:cBhvr>
                                        <p:cTn id="47" dur="500"/>
                                        <p:tgtEl>
                                          <p:spTgt spid="4127"/>
                                        </p:tgtEl>
                                      </p:cBhvr>
                                    </p:animEffect>
                                  </p:childTnLst>
                                  <p:subTnLst>
                                    <p:audio>
                                      <p:cMediaNode>
                                        <p:cTn display="0" masterRel="sameClick">
                                          <p:stCondLst>
                                            <p:cond evt="begin" delay="0">
                                              <p:tn val="45"/>
                                            </p:cond>
                                          </p:stCondLst>
                                          <p:endCondLst>
                                            <p:cond evt="onStopAudio" delay="0">
                                              <p:tgtEl>
                                                <p:sldTgt/>
                                              </p:tgtEl>
                                            </p:cond>
                                          </p:endCondLst>
                                        </p:cTn>
                                        <p:tgtEl>
                                          <p:sndTgt r:embed="rId3" name="chimes.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up)">
                                      <p:cBhvr>
                                        <p:cTn id="52" dur="500"/>
                                        <p:tgtEl>
                                          <p:spTgt spid="6"/>
                                        </p:tgtEl>
                                      </p:cBhvr>
                                    </p:animEffec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4118"/>
                                        </p:tgtEl>
                                        <p:attrNameLst>
                                          <p:attrName>style.visibility</p:attrName>
                                        </p:attrNameLst>
                                      </p:cBhvr>
                                      <p:to>
                                        <p:strVal val="visible"/>
                                      </p:to>
                                    </p:set>
                                    <p:animEffect transition="in" filter="wipe(left)">
                                      <p:cBhvr>
                                        <p:cTn id="57" dur="500"/>
                                        <p:tgtEl>
                                          <p:spTgt spid="4118"/>
                                        </p:tgtEl>
                                      </p:cBhvr>
                                    </p:animEffect>
                                  </p:childTnLst>
                                  <p:subTnLst>
                                    <p:audio>
                                      <p:cMediaNode>
                                        <p:cTn display="0" masterRel="sameClick">
                                          <p:stCondLst>
                                            <p:cond evt="begin" delay="0">
                                              <p:tn val="55"/>
                                            </p:cond>
                                          </p:stCondLst>
                                          <p:endCondLst>
                                            <p:cond evt="onStopAudio" delay="0">
                                              <p:tgtEl>
                                                <p:sldTgt/>
                                              </p:tgtEl>
                                            </p:cond>
                                          </p:endCondLst>
                                        </p:cTn>
                                        <p:tgtEl>
                                          <p:sndTgt r:embed="rId2" name="whoosh.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4122"/>
                                        </p:tgtEl>
                                        <p:attrNameLst>
                                          <p:attrName>style.visibility</p:attrName>
                                        </p:attrNameLst>
                                      </p:cBhvr>
                                      <p:to>
                                        <p:strVal val="visible"/>
                                      </p:to>
                                    </p:set>
                                    <p:animEffect transition="in" filter="wipe(up)">
                                      <p:cBhvr>
                                        <p:cTn id="62" dur="500"/>
                                        <p:tgtEl>
                                          <p:spTgt spid="4122"/>
                                        </p:tgtEl>
                                      </p:cBhvr>
                                    </p:animEffect>
                                  </p:childTnLst>
                                  <p:subTnLst>
                                    <p:audio>
                                      <p:cMediaNode>
                                        <p:cTn display="0" masterRel="sameClick">
                                          <p:stCondLst>
                                            <p:cond evt="begin" delay="0">
                                              <p:tn val="60"/>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down)">
                                      <p:cBhvr>
                                        <p:cTn id="67" dur="500"/>
                                        <p:tgtEl>
                                          <p:spTgt spid="7"/>
                                        </p:tgtEl>
                                      </p:cBhvr>
                                    </p:animEffect>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4128"/>
                                        </p:tgtEl>
                                        <p:attrNameLst>
                                          <p:attrName>style.visibility</p:attrName>
                                        </p:attrNameLst>
                                      </p:cBhvr>
                                      <p:to>
                                        <p:strVal val="visible"/>
                                      </p:to>
                                    </p:set>
                                    <p:animEffect transition="in" filter="dissolve">
                                      <p:cBhvr>
                                        <p:cTn id="72" dur="500"/>
                                        <p:tgtEl>
                                          <p:spTgt spid="4128"/>
                                        </p:tgtEl>
                                      </p:cBhvr>
                                    </p:animEffect>
                                  </p:childTnLst>
                                  <p:subTnLst>
                                    <p:audio>
                                      <p:cMediaNode>
                                        <p:cTn display="0" masterRel="sameClick">
                                          <p:stCondLst>
                                            <p:cond evt="begin" delay="0">
                                              <p:tn val="70"/>
                                            </p:cond>
                                          </p:stCondLst>
                                          <p:endCondLst>
                                            <p:cond evt="onStopAudio" delay="0">
                                              <p:tgtEl>
                                                <p:sldTgt/>
                                              </p:tgtEl>
                                            </p:cond>
                                          </p:endCondLst>
                                        </p:cTn>
                                        <p:tgtEl>
                                          <p:sndTgt r:embed="rId3" name="chimes.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wipe(up)">
                                      <p:cBhvr>
                                        <p:cTn id="77" dur="500"/>
                                        <p:tgtEl>
                                          <p:spTgt spid="8"/>
                                        </p:tgtEl>
                                      </p:cBhvr>
                                    </p:animEffect>
                                  </p:childTnLst>
                                  <p:subTnLst>
                                    <p:audio>
                                      <p:cMediaNode>
                                        <p:cTn display="0" masterRel="sameClick">
                                          <p:stCondLst>
                                            <p:cond evt="begin" delay="0">
                                              <p:tn val="7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P spid="4110" grpId="0" autoUpdateAnimBg="0"/>
      <p:bldP spid="4114" grpId="0" animBg="1"/>
      <p:bldP spid="4118" grpId="0" autoUpdateAnimBg="0"/>
      <p:bldP spid="4122" grpId="0" animBg="1"/>
      <p:bldP spid="4126" grpId="0" animBg="1" autoUpdateAnimBg="0"/>
      <p:bldP spid="4127" grpId="0" animBg="1" autoUpdateAnimBg="0"/>
      <p:bldP spid="4128"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50" name="Text Box 10"/>
          <p:cNvSpPr txBox="1">
            <a:spLocks noChangeArrowheads="1"/>
          </p:cNvSpPr>
          <p:nvPr/>
        </p:nvSpPr>
        <p:spPr bwMode="auto">
          <a:xfrm>
            <a:off x="411781" y="949808"/>
            <a:ext cx="8314409" cy="830997"/>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Rounding decimal numbers correct to a given number of decimal places (</a:t>
            </a:r>
            <a:r>
              <a:rPr lang="en-GB" sz="2400" dirty="0" err="1">
                <a:latin typeface="Comic Sans MS" panose="030F0702030302020204" pitchFamily="66" charset="0"/>
              </a:rPr>
              <a:t>dp</a:t>
            </a:r>
            <a:r>
              <a:rPr lang="en-GB" sz="2400" dirty="0">
                <a:latin typeface="Comic Sans MS" panose="030F0702030302020204" pitchFamily="66" charset="0"/>
              </a:rPr>
              <a:t>).</a:t>
            </a:r>
          </a:p>
        </p:txBody>
      </p:sp>
      <p:sp>
        <p:nvSpPr>
          <p:cNvPr id="138251" name="Text Box 11"/>
          <p:cNvSpPr txBox="1">
            <a:spLocks noChangeArrowheads="1"/>
          </p:cNvSpPr>
          <p:nvPr/>
        </p:nvSpPr>
        <p:spPr bwMode="auto">
          <a:xfrm>
            <a:off x="411781" y="2012291"/>
            <a:ext cx="8170393" cy="830997"/>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The following rules apply when rounding numbers correct to a given number of decimal places (</a:t>
            </a:r>
            <a:r>
              <a:rPr lang="en-GB" sz="2400" dirty="0" err="1">
                <a:latin typeface="Comic Sans MS" panose="030F0702030302020204" pitchFamily="66" charset="0"/>
              </a:rPr>
              <a:t>dp</a:t>
            </a:r>
            <a:r>
              <a:rPr lang="en-GB" sz="2400" dirty="0">
                <a:latin typeface="Comic Sans MS" panose="030F0702030302020204" pitchFamily="66" charset="0"/>
              </a:rPr>
              <a:t>)</a:t>
            </a:r>
          </a:p>
        </p:txBody>
      </p:sp>
      <p:sp>
        <p:nvSpPr>
          <p:cNvPr id="138252" name="Text Box 12"/>
          <p:cNvSpPr txBox="1">
            <a:spLocks noChangeArrowheads="1"/>
          </p:cNvSpPr>
          <p:nvPr/>
        </p:nvSpPr>
        <p:spPr bwMode="auto">
          <a:xfrm>
            <a:off x="411781" y="3449352"/>
            <a:ext cx="8147818" cy="1200329"/>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If the digit after the one that is being rounded is less than 5 then keep the rounded digit unchanged and delete the following digits.</a:t>
            </a:r>
          </a:p>
        </p:txBody>
      </p:sp>
      <p:sp>
        <p:nvSpPr>
          <p:cNvPr id="138253" name="Text Box 13"/>
          <p:cNvSpPr txBox="1">
            <a:spLocks noChangeArrowheads="1"/>
          </p:cNvSpPr>
          <p:nvPr/>
        </p:nvSpPr>
        <p:spPr bwMode="auto">
          <a:xfrm>
            <a:off x="411781" y="4941168"/>
            <a:ext cx="8502972" cy="1200329"/>
          </a:xfrm>
          <a:prstGeom prst="rect">
            <a:avLst/>
          </a:prstGeom>
          <a:noFill/>
          <a:ln w="9525">
            <a:noFill/>
            <a:miter lim="800000"/>
            <a:headEnd/>
            <a:tailEnd/>
          </a:ln>
        </p:spPr>
        <p:txBody>
          <a:bodyPr wrap="square">
            <a:spAutoFit/>
          </a:bodyPr>
          <a:lstStyle/>
          <a:p>
            <a:pPr>
              <a:defRPr/>
            </a:pPr>
            <a:r>
              <a:rPr lang="en-GB" sz="2400" dirty="0">
                <a:latin typeface="Comic Sans MS" panose="030F0702030302020204" pitchFamily="66" charset="0"/>
              </a:rPr>
              <a:t>If the digit after the one that is being rounded is 5 or more then we need to add 1 to the rounded digit and delete the following digits.</a:t>
            </a:r>
          </a:p>
        </p:txBody>
      </p:sp>
      <p:sp>
        <p:nvSpPr>
          <p:cNvPr id="13" name="Rectangle 15"/>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 decimal places</a:t>
            </a:r>
            <a:endParaRPr lang="en-GB" altLang="en-US" sz="2800" dirty="0">
              <a:latin typeface="Comic Sans MS" panose="030F0702030302020204" pitchFamily="66" charset="0"/>
            </a:endParaRPr>
          </a:p>
        </p:txBody>
      </p:sp>
      <p:sp>
        <p:nvSpPr>
          <p:cNvPr id="2" name="Rectangle 1">
            <a:hlinkClick r:id="rId3"/>
            <a:extLst>
              <a:ext uri="{FF2B5EF4-FFF2-40B4-BE49-F238E27FC236}">
                <a16:creationId xmlns:a16="http://schemas.microsoft.com/office/drawing/2014/main" id="{9EE46E0E-FE1C-4F3C-8FD5-7504BAC6B6DA}"/>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3"/>
            <a:extLst>
              <a:ext uri="{FF2B5EF4-FFF2-40B4-BE49-F238E27FC236}">
                <a16:creationId xmlns:a16="http://schemas.microsoft.com/office/drawing/2014/main" id="{2669FA8C-F031-42DB-990A-87224011D461}"/>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51732720"/>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825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825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82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51" grpId="0" autoUpdateAnimBg="0"/>
      <p:bldP spid="138252" grpId="0" autoUpdateAnimBg="0"/>
      <p:bldP spid="13825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3"/>
          <p:cNvSpPr txBox="1">
            <a:spLocks noChangeArrowheads="1"/>
          </p:cNvSpPr>
          <p:nvPr/>
        </p:nvSpPr>
        <p:spPr bwMode="auto">
          <a:xfrm>
            <a:off x="571500" y="1143000"/>
            <a:ext cx="8001000" cy="1200150"/>
          </a:xfrm>
          <a:prstGeom prst="rect">
            <a:avLst/>
          </a:prstGeom>
          <a:noFill/>
          <a:ln w="41275" cmpd="sng">
            <a:solidFill>
              <a:schemeClr val="tx1"/>
            </a:solidFill>
            <a:miter lim="800000"/>
            <a:headEnd/>
            <a:tailEnd/>
            <a:extLst>
              <a:ext uri="{C807C97D-BFC1-408E-A445-0C87EB9F89A2}">
                <ask:lineSketchStyleProps xmlns:ask="http://schemas.microsoft.com/office/drawing/2018/sketchyshapes">
                  <ask:type>
                    <ask:lineSketchNone/>
                  </ask:type>
                </ask:lineSketchStyleProps>
              </a:ext>
            </a:extLst>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a:latin typeface="Comic Sans MS" panose="030F0702030302020204" pitchFamily="66" charset="0"/>
              </a:rPr>
              <a:t>It is often necessary/convenient/sensible to give </a:t>
            </a:r>
            <a:r>
              <a:rPr lang="en-GB" altLang="en-US" sz="2400">
                <a:solidFill>
                  <a:srgbClr val="FF0000"/>
                </a:solidFill>
                <a:latin typeface="Comic Sans MS" panose="030F0702030302020204" pitchFamily="66" charset="0"/>
              </a:rPr>
              <a:t>approximations  </a:t>
            </a:r>
            <a:r>
              <a:rPr lang="en-GB" altLang="en-US" sz="2400">
                <a:latin typeface="Comic Sans MS" panose="030F0702030302020204" pitchFamily="66" charset="0"/>
              </a:rPr>
              <a:t>to real life situations or as answers to certain calculations.   </a:t>
            </a:r>
          </a:p>
        </p:txBody>
      </p:sp>
      <p:sp>
        <p:nvSpPr>
          <p:cNvPr id="8196" name="Text Box 6"/>
          <p:cNvSpPr txBox="1">
            <a:spLocks noChangeArrowheads="1"/>
          </p:cNvSpPr>
          <p:nvPr/>
        </p:nvSpPr>
        <p:spPr bwMode="auto">
          <a:xfrm>
            <a:off x="1066800" y="2991644"/>
            <a:ext cx="7010400" cy="3046413"/>
          </a:xfrm>
          <a:prstGeom prst="rect">
            <a:avLst/>
          </a:prstGeom>
          <a:noFill/>
          <a:ln w="57150" cmpd="thickThin">
            <a:solidFill>
              <a:schemeClr val="accent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dirty="0">
                <a:latin typeface="Comic Sans MS" panose="030F0702030302020204" pitchFamily="66" charset="0"/>
              </a:rPr>
              <a:t>For example</a:t>
            </a:r>
          </a:p>
          <a:p>
            <a:pPr eaLnBrk="1" hangingPunct="1">
              <a:spcBef>
                <a:spcPct val="50000"/>
              </a:spcBef>
            </a:pPr>
            <a:r>
              <a:rPr lang="en-GB" altLang="en-US" sz="2400" dirty="0">
                <a:latin typeface="Comic Sans MS" panose="030F0702030302020204" pitchFamily="66" charset="0"/>
              </a:rPr>
              <a:t>The time in which an athlete runs a 100m race is given by: a) 10.1 seconds  b) 10.14 seconds or c) 10 seconds.</a:t>
            </a:r>
          </a:p>
          <a:p>
            <a:pPr eaLnBrk="1" hangingPunct="1">
              <a:spcBef>
                <a:spcPct val="50000"/>
              </a:spcBef>
            </a:pPr>
            <a:r>
              <a:rPr lang="en-GB" altLang="en-US" sz="2400" dirty="0">
                <a:latin typeface="Comic Sans MS" panose="030F0702030302020204" pitchFamily="66" charset="0"/>
              </a:rPr>
              <a:t>100 Metre times need to be accurate to the nearest hundredth of a second. Hence 10.14 s is the sensible answer</a:t>
            </a:r>
          </a:p>
        </p:txBody>
      </p:sp>
      <p:sp>
        <p:nvSpPr>
          <p:cNvPr id="2" name="Rectangle 15">
            <a:extLst>
              <a:ext uri="{FF2B5EF4-FFF2-40B4-BE49-F238E27FC236}">
                <a16:creationId xmlns:a16="http://schemas.microsoft.com/office/drawing/2014/main" id="{F7C1C8AD-8A30-4C57-AC7E-CDF3F77283B8}"/>
              </a:ext>
            </a:extLst>
          </p:cNvPr>
          <p:cNvSpPr txBox="1">
            <a:spLocks noChangeArrowheads="1"/>
          </p:cNvSpPr>
          <p:nvPr/>
        </p:nvSpPr>
        <p:spPr bwMode="auto">
          <a:xfrm>
            <a:off x="323528" y="164935"/>
            <a:ext cx="76692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r>
              <a:rPr lang="en-GB" altLang="en-US" sz="2800" b="1" dirty="0">
                <a:solidFill>
                  <a:srgbClr val="5B0091"/>
                </a:solidFill>
                <a:latin typeface="Comic Sans MS" panose="030F0702030302020204" pitchFamily="66" charset="0"/>
              </a:rPr>
              <a:t>Rounding decimal places</a:t>
            </a:r>
            <a:endParaRPr lang="en-GB" altLang="en-US" sz="2800" dirty="0">
              <a:latin typeface="Comic Sans MS" panose="030F0702030302020204" pitchFamily="66" charset="0"/>
            </a:endParaRPr>
          </a:p>
        </p:txBody>
      </p:sp>
      <p:sp>
        <p:nvSpPr>
          <p:cNvPr id="3" name="Rectangle 2">
            <a:hlinkClick r:id="rId2"/>
            <a:extLst>
              <a:ext uri="{FF2B5EF4-FFF2-40B4-BE49-F238E27FC236}">
                <a16:creationId xmlns:a16="http://schemas.microsoft.com/office/drawing/2014/main" id="{374C9D84-1C5D-4D74-ABC8-C0F76E62305E}"/>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hlinkClick r:id="rId2"/>
            <a:extLst>
              <a:ext uri="{FF2B5EF4-FFF2-40B4-BE49-F238E27FC236}">
                <a16:creationId xmlns:a16="http://schemas.microsoft.com/office/drawing/2014/main" id="{85EE1F83-E3C7-4DDE-A554-690FF8C627D1}"/>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dissolve">
                                      <p:cBhvr>
                                        <p:cTn id="7"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emplate 4_IBAA" id="{6ADC0F22-E213-402E-8B07-8ABD4CD42FB9}" vid="{34CA1712-6305-4A55-BB9B-2B838D6F99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3_IBAI</Template>
  <TotalTime>95</TotalTime>
  <Words>3329</Words>
  <Application>Microsoft Office PowerPoint</Application>
  <PresentationFormat>On-screen Show (4:3)</PresentationFormat>
  <Paragraphs>463</Paragraphs>
  <Slides>34</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Comic Sans MS</vt:lpstr>
      <vt:lpstr>Times New Roman</vt:lpstr>
      <vt:lpstr>Wingdings 2</vt:lpstr>
      <vt:lpstr>Theme1</vt:lpstr>
      <vt:lpstr>Rounding numbers and estimation</vt:lpstr>
      <vt:lpstr>Rounding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Rounding numbers and estimation</dc:title>
  <dc:creator>Mathssupport</dc:creator>
  <cp:lastModifiedBy>Orlando Hurtado</cp:lastModifiedBy>
  <cp:revision>10</cp:revision>
  <dcterms:created xsi:type="dcterms:W3CDTF">2020-09-11T13:51:22Z</dcterms:created>
  <dcterms:modified xsi:type="dcterms:W3CDTF">2023-08-11T13:05:01Z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