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99" r:id="rId6"/>
    <p:sldId id="300" r:id="rId7"/>
    <p:sldId id="301" r:id="rId8"/>
    <p:sldId id="302" r:id="rId9"/>
    <p:sldId id="303" r:id="rId10"/>
    <p:sldId id="275" r:id="rId11"/>
    <p:sldId id="269" r:id="rId12"/>
    <p:sldId id="261" r:id="rId13"/>
    <p:sldId id="270" r:id="rId14"/>
    <p:sldId id="265" r:id="rId15"/>
    <p:sldId id="262" r:id="rId16"/>
    <p:sldId id="267" r:id="rId17"/>
    <p:sldId id="298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6319A3-9005-4918-B501-F8B973A7E9E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about the use of index notation as a mathematical shorthand.</a:t>
            </a:r>
          </a:p>
        </p:txBody>
      </p:sp>
    </p:spTree>
    <p:extLst>
      <p:ext uri="{BB962C8B-B14F-4D97-AF65-F5344CB8AC3E}">
        <p14:creationId xmlns:p14="http://schemas.microsoft.com/office/powerpoint/2010/main" val="2454544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865603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4261910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40434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38755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183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359584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E5FA0-FEFE-4E39-A51C-9D875353F31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through each example.</a:t>
            </a:r>
          </a:p>
          <a:p>
            <a:r>
              <a:rPr lang="en-GB" altLang="en-US"/>
              <a:t>Recall that two negative numbers multiply together to give a positive number. So if we calculate –1 × –1 × –1 × –1 × –1, for example, there are five negatives multiplied together. That makes two positive numbers with one negative number left over. The answer is therefore negative.</a:t>
            </a:r>
          </a:p>
          <a:p>
            <a:r>
              <a:rPr lang="en-GB" altLang="en-US"/>
              <a:t>Remind pupils that 6</a:t>
            </a:r>
            <a:r>
              <a:rPr lang="en-GB" altLang="en-US" baseline="30000"/>
              <a:t>2</a:t>
            </a:r>
            <a:r>
              <a:rPr lang="en-GB" altLang="en-US"/>
              <a:t> can be said as ‘six squared’ or ‘six to the power of two’ and that (</a:t>
            </a:r>
            <a:r>
              <a:rPr lang="en-GB" altLang="en-US">
                <a:cs typeface="Times New Roman" panose="02020603050405020304" pitchFamily="18" charset="0"/>
              </a:rPr>
              <a:t>–</a:t>
            </a:r>
            <a:r>
              <a:rPr lang="en-GB" altLang="en-US"/>
              <a:t>5)</a:t>
            </a:r>
            <a:r>
              <a:rPr lang="en-GB" altLang="en-US" baseline="30000"/>
              <a:t>3</a:t>
            </a:r>
            <a:r>
              <a:rPr lang="en-GB" altLang="en-US"/>
              <a:t> can be said as ‘negative five cubed’ or ‘negative five to the power of three’.</a:t>
            </a:r>
          </a:p>
          <a:p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63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95490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787797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659849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753572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241307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856728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62761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0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86A2FD02-962A-44B7-B558-A20F6BED03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EE1C43E-E93D-46A6-A9D8-87E2F6328B1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4D2CC200-0398-42FF-A588-33E6C1660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Know and use the Laws of exponents. </a:t>
            </a:r>
            <a:endParaRPr lang="en-GB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68C07F58-5BA5-463C-909B-D4F16390E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US" dirty="0"/>
              <a:t>Exponents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3409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 × (3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158253" y="2499473"/>
            <a:ext cx="3209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547153" y="3217210"/>
            <a:ext cx="42434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2212041" y="3622304"/>
            <a:ext cx="40767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2252382" y="4030758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860379" y="2907926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+ 2)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886049" y="4030758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+ 5)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34354" y="274637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EDD5585-485C-4F95-BAFF-609BDB02B8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1A067DA-186E-4AB3-90F2-B7211A0DF6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different bases but the same exponent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4304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(a × a × a × a) × (b × b × b × b)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070120" y="2472997"/>
            <a:ext cx="2874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ab × ab × ab × ab 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11224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(ab)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2981731" y="3747951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673812" y="4472043"/>
            <a:ext cx="8012988" cy="12698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same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the product of the bases with the same exponent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9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293690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37C7FD0-583A-4488-A3E4-3D897A9887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C66C2B13-229A-4139-8951-2B631FA16C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64" grpId="0" animBg="1" autoUpdateAnimBg="0"/>
      <p:bldP spid="231461" grpId="0" animBg="1" autoUpdateAnimBg="0"/>
      <p:bldP spid="19" grpId="0" autoUpdateAnimBg="0"/>
      <p:bldP spid="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349102" y="2350152"/>
            <a:ext cx="2725341" cy="747714"/>
            <a:chOff x="1104" y="1536"/>
            <a:chExt cx="2289" cy="628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104" y="1536"/>
              <a:ext cx="2059" cy="628"/>
              <a:chOff x="1104" y="1536"/>
              <a:chExt cx="2059" cy="628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205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 × 4 × 4 × 4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1997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598" y="1776"/>
                <a:ext cx="74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</a:t>
                </a: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106" y="165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5" name="Line 29"/>
          <p:cNvSpPr>
            <a:spLocks noChangeShapeType="1"/>
          </p:cNvSpPr>
          <p:nvPr/>
        </p:nvSpPr>
        <p:spPr bwMode="auto">
          <a:xfrm flipV="1">
            <a:off x="2460039" y="246108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3058433" y="273339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7" name="Line 31"/>
          <p:cNvSpPr>
            <a:spLocks noChangeShapeType="1"/>
          </p:cNvSpPr>
          <p:nvPr/>
        </p:nvSpPr>
        <p:spPr bwMode="auto">
          <a:xfrm flipV="1">
            <a:off x="3008006" y="24207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3592953" y="271994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4981819" y="2467270"/>
            <a:ext cx="1656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 × 4 × 4 =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587862" y="2452684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115833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57436" y="2986867"/>
            <a:ext cx="3213499" cy="826296"/>
            <a:chOff x="1104" y="2286"/>
            <a:chExt cx="2699" cy="694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104" y="2286"/>
              <a:ext cx="2458" cy="694"/>
              <a:chOff x="1104" y="2286"/>
              <a:chExt cx="2458" cy="694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86"/>
                <a:ext cx="237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4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441" y="2592"/>
                <a:ext cx="153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3516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72564" y="31093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853503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3002392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3332588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5448084" y="3115833"/>
            <a:ext cx="1071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559574" y="3114774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24" name="Line 48"/>
          <p:cNvSpPr>
            <a:spLocks noChangeShapeType="1"/>
          </p:cNvSpPr>
          <p:nvPr/>
        </p:nvSpPr>
        <p:spPr bwMode="auto">
          <a:xfrm flipV="1">
            <a:off x="3488950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5" name="Line 49"/>
          <p:cNvSpPr>
            <a:spLocks noChangeShapeType="1"/>
          </p:cNvSpPr>
          <p:nvPr/>
        </p:nvSpPr>
        <p:spPr bwMode="auto">
          <a:xfrm flipV="1">
            <a:off x="3819486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6" name="Line 50"/>
          <p:cNvSpPr>
            <a:spLocks noChangeShapeType="1"/>
          </p:cNvSpPr>
          <p:nvPr/>
        </p:nvSpPr>
        <p:spPr bwMode="auto">
          <a:xfrm flipV="1">
            <a:off x="4008431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7" name="Line 51"/>
          <p:cNvSpPr>
            <a:spLocks noChangeShapeType="1"/>
          </p:cNvSpPr>
          <p:nvPr/>
        </p:nvSpPr>
        <p:spPr bwMode="auto">
          <a:xfrm flipV="1">
            <a:off x="4322336" y="347452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120637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961439" y="2452684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(5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2)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979491" y="3113715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(6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1535556" y="4815186"/>
            <a:ext cx="6382448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subtracted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4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- n)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200518-B5F8-4292-BBC7-C1ED20DC079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A90B693-D86F-4D2C-AEEF-437566C301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5" grpId="0" animBg="1"/>
      <p:bldP spid="280606" grpId="0" animBg="1"/>
      <p:bldP spid="280607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4" grpId="0" animBg="1"/>
      <p:bldP spid="280625" grpId="0" animBg="1"/>
      <p:bldP spid="280626" grpId="0" animBg="1"/>
      <p:bldP spid="280627" grpId="0" animBg="1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but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exponent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00" name="Group 24"/>
          <p:cNvGrpSpPr>
            <a:grpSpLocks/>
          </p:cNvGrpSpPr>
          <p:nvPr/>
        </p:nvGrpSpPr>
        <p:grpSpPr bwMode="auto">
          <a:xfrm>
            <a:off x="2235425" y="2323094"/>
            <a:ext cx="2419350" cy="775098"/>
            <a:chOff x="1089" y="1536"/>
            <a:chExt cx="2032" cy="651"/>
          </a:xfrm>
        </p:grpSpPr>
        <p:sp>
          <p:nvSpPr>
            <p:cNvPr id="280601" name="Text Box 25"/>
            <p:cNvSpPr txBox="1">
              <a:spLocks noChangeArrowheads="1"/>
            </p:cNvSpPr>
            <p:nvPr/>
          </p:nvSpPr>
          <p:spPr bwMode="auto">
            <a:xfrm>
              <a:off x="1111" y="1536"/>
              <a:ext cx="195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 × a × a × a × a</a:t>
              </a:r>
            </a:p>
          </p:txBody>
        </p:sp>
        <p:sp>
          <p:nvSpPr>
            <p:cNvPr id="280602" name="Line 26"/>
            <p:cNvSpPr>
              <a:spLocks noChangeShapeType="1"/>
            </p:cNvSpPr>
            <p:nvPr/>
          </p:nvSpPr>
          <p:spPr bwMode="auto">
            <a:xfrm>
              <a:off x="1104" y="1844"/>
              <a:ext cx="1997" cy="0"/>
            </a:xfrm>
            <a:prstGeom prst="line">
              <a:avLst/>
            </a:prstGeom>
            <a:noFill/>
            <a:ln w="28575">
              <a:solidFill>
                <a:schemeClr val="tx1">
                  <a:alpha val="96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03" name="Text Box 27"/>
            <p:cNvSpPr txBox="1">
              <a:spLocks noChangeArrowheads="1"/>
            </p:cNvSpPr>
            <p:nvPr/>
          </p:nvSpPr>
          <p:spPr bwMode="auto">
            <a:xfrm>
              <a:off x="1089" y="1799"/>
              <a:ext cx="2032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 × b × b × b × b</a:t>
              </a:r>
            </a:p>
          </p:txBody>
        </p:sp>
      </p:grp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1919014" y="3126812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grpSp>
        <p:nvGrpSpPr>
          <p:cNvPr id="280613" name="Group 37"/>
          <p:cNvGrpSpPr>
            <a:grpSpLocks/>
          </p:cNvGrpSpPr>
          <p:nvPr/>
        </p:nvGrpSpPr>
        <p:grpSpPr bwMode="auto">
          <a:xfrm>
            <a:off x="2249859" y="2973770"/>
            <a:ext cx="352425" cy="803674"/>
            <a:chOff x="1104" y="2275"/>
            <a:chExt cx="296" cy="675"/>
          </a:xfrm>
        </p:grpSpPr>
        <p:sp>
          <p:nvSpPr>
            <p:cNvPr id="280614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5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6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4" y="3919432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670468" y="3111415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2893" y="4585216"/>
            <a:ext cx="8099777" cy="12002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the same, is equal to the quotient of the bases with  the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same exponent.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4331830" y="6076993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4878" y="3133584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7" name="Group 37"/>
          <p:cNvGrpSpPr>
            <a:grpSpLocks/>
          </p:cNvGrpSpPr>
          <p:nvPr/>
        </p:nvGrpSpPr>
        <p:grpSpPr bwMode="auto">
          <a:xfrm>
            <a:off x="2770677" y="2952596"/>
            <a:ext cx="352425" cy="803674"/>
            <a:chOff x="1104" y="2275"/>
            <a:chExt cx="296" cy="675"/>
          </a:xfrm>
        </p:grpSpPr>
        <p:sp>
          <p:nvSpPr>
            <p:cNvPr id="48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1" name="Group 37"/>
          <p:cNvGrpSpPr>
            <a:grpSpLocks/>
          </p:cNvGrpSpPr>
          <p:nvPr/>
        </p:nvGrpSpPr>
        <p:grpSpPr bwMode="auto">
          <a:xfrm>
            <a:off x="3266050" y="2964864"/>
            <a:ext cx="352425" cy="803674"/>
            <a:chOff x="1104" y="2275"/>
            <a:chExt cx="296" cy="675"/>
          </a:xfrm>
        </p:grpSpPr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5" name="Group 37"/>
          <p:cNvGrpSpPr>
            <a:grpSpLocks/>
          </p:cNvGrpSpPr>
          <p:nvPr/>
        </p:nvGrpSpPr>
        <p:grpSpPr bwMode="auto">
          <a:xfrm>
            <a:off x="3787686" y="2952596"/>
            <a:ext cx="352425" cy="803674"/>
            <a:chOff x="1104" y="2275"/>
            <a:chExt cx="296" cy="675"/>
          </a:xfrm>
        </p:grpSpPr>
        <p:sp>
          <p:nvSpPr>
            <p:cNvPr id="56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9" name="Group 37"/>
          <p:cNvGrpSpPr>
            <a:grpSpLocks/>
          </p:cNvGrpSpPr>
          <p:nvPr/>
        </p:nvGrpSpPr>
        <p:grpSpPr bwMode="auto">
          <a:xfrm>
            <a:off x="4297254" y="2964864"/>
            <a:ext cx="352425" cy="803674"/>
            <a:chOff x="1104" y="2275"/>
            <a:chExt cx="296" cy="675"/>
          </a:xfrm>
        </p:grpSpPr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1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3030782" y="3111417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539796" y="3111416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38723" y="3111415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14750" y="2889214"/>
            <a:ext cx="954107" cy="789387"/>
            <a:chOff x="5003901" y="2957965"/>
            <a:chExt cx="954107" cy="789387"/>
          </a:xfrm>
        </p:grpSpPr>
        <p:grpSp>
          <p:nvGrpSpPr>
            <p:cNvPr id="66" name="Group 37"/>
            <p:cNvGrpSpPr>
              <a:grpSpLocks/>
            </p:cNvGrpSpPr>
            <p:nvPr/>
          </p:nvGrpSpPr>
          <p:grpSpPr bwMode="auto">
            <a:xfrm>
              <a:off x="5291043" y="2957965"/>
              <a:ext cx="352425" cy="789387"/>
              <a:chOff x="1104" y="2275"/>
              <a:chExt cx="296" cy="663"/>
            </a:xfrm>
          </p:grpSpPr>
          <p:sp>
            <p:nvSpPr>
              <p:cNvPr id="67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8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9" name="Text Box 40"/>
              <p:cNvSpPr txBox="1">
                <a:spLocks noChangeArrowheads="1"/>
              </p:cNvSpPr>
              <p:nvPr/>
            </p:nvSpPr>
            <p:spPr bwMode="auto">
              <a:xfrm>
                <a:off x="1113" y="2550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7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71" name="Text Box 54"/>
            <p:cNvSpPr txBox="1">
              <a:spLocks noChangeArrowheads="1"/>
            </p:cNvSpPr>
            <p:nvPr/>
          </p:nvSpPr>
          <p:spPr bwMode="auto">
            <a:xfrm>
              <a:off x="5003901" y="3009808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546848" y="2955295"/>
            <a:ext cx="499953" cy="796524"/>
            <a:chOff x="5147408" y="2947551"/>
            <a:chExt cx="499953" cy="796524"/>
          </a:xfrm>
        </p:grpSpPr>
        <p:grpSp>
          <p:nvGrpSpPr>
            <p:cNvPr id="81" name="Group 80"/>
            <p:cNvGrpSpPr/>
            <p:nvPr/>
          </p:nvGrpSpPr>
          <p:grpSpPr>
            <a:xfrm>
              <a:off x="5147408" y="2947551"/>
              <a:ext cx="499953" cy="790577"/>
              <a:chOff x="5291043" y="2957963"/>
              <a:chExt cx="499953" cy="790577"/>
            </a:xfrm>
          </p:grpSpPr>
          <p:grpSp>
            <p:nvGrpSpPr>
              <p:cNvPr id="83" name="Group 37"/>
              <p:cNvGrpSpPr>
                <a:grpSpLocks/>
              </p:cNvGrpSpPr>
              <p:nvPr/>
            </p:nvGrpSpPr>
            <p:grpSpPr bwMode="auto">
              <a:xfrm>
                <a:off x="5291043" y="2957963"/>
                <a:ext cx="352425" cy="790577"/>
                <a:chOff x="1104" y="2275"/>
                <a:chExt cx="296" cy="664"/>
              </a:xfrm>
            </p:grpSpPr>
            <p:sp>
              <p:nvSpPr>
                <p:cNvPr id="8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3" y="2551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4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30970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82" name="Text Box 54"/>
            <p:cNvSpPr txBox="1">
              <a:spLocks noChangeArrowheads="1"/>
            </p:cNvSpPr>
            <p:nvPr/>
          </p:nvSpPr>
          <p:spPr bwMode="auto">
            <a:xfrm>
              <a:off x="5327193" y="3405521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44964" y="5901820"/>
            <a:ext cx="954107" cy="766978"/>
            <a:chOff x="4987595" y="2957963"/>
            <a:chExt cx="954107" cy="766978"/>
          </a:xfrm>
        </p:grpSpPr>
        <p:grpSp>
          <p:nvGrpSpPr>
            <p:cNvPr id="89" name="Group 37"/>
            <p:cNvGrpSpPr>
              <a:grpSpLocks/>
            </p:cNvGrpSpPr>
            <p:nvPr/>
          </p:nvGrpSpPr>
          <p:grpSpPr bwMode="auto">
            <a:xfrm>
              <a:off x="5291043" y="2957963"/>
              <a:ext cx="352425" cy="758430"/>
              <a:chOff x="1104" y="2275"/>
              <a:chExt cx="296" cy="637"/>
            </a:xfrm>
          </p:grpSpPr>
          <p:sp>
            <p:nvSpPr>
              <p:cNvPr id="92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3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4" name="Text Box 40"/>
              <p:cNvSpPr txBox="1">
                <a:spLocks noChangeArrowheads="1"/>
              </p:cNvSpPr>
              <p:nvPr/>
            </p:nvSpPr>
            <p:spPr bwMode="auto">
              <a:xfrm>
                <a:off x="1111" y="2524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4987595" y="3017055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19979" y="5865124"/>
            <a:ext cx="482321" cy="803674"/>
            <a:chOff x="5147408" y="2947552"/>
            <a:chExt cx="482321" cy="803674"/>
          </a:xfrm>
        </p:grpSpPr>
        <p:grpSp>
          <p:nvGrpSpPr>
            <p:cNvPr id="96" name="Group 95"/>
            <p:cNvGrpSpPr/>
            <p:nvPr/>
          </p:nvGrpSpPr>
          <p:grpSpPr>
            <a:xfrm>
              <a:off x="5147408" y="2947552"/>
              <a:ext cx="482321" cy="803674"/>
              <a:chOff x="5291043" y="2957964"/>
              <a:chExt cx="482321" cy="803674"/>
            </a:xfrm>
          </p:grpSpPr>
          <p:grpSp>
            <p:nvGrpSpPr>
              <p:cNvPr id="98" name="Group 37"/>
              <p:cNvGrpSpPr>
                <a:grpSpLocks/>
              </p:cNvGrpSpPr>
              <p:nvPr/>
            </p:nvGrpSpPr>
            <p:grpSpPr bwMode="auto">
              <a:xfrm>
                <a:off x="5291043" y="2957964"/>
                <a:ext cx="352425" cy="803674"/>
                <a:chOff x="1104" y="2275"/>
                <a:chExt cx="296" cy="675"/>
              </a:xfrm>
            </p:grpSpPr>
            <p:sp>
              <p:nvSpPr>
                <p:cNvPr id="10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1" y="2562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9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5327193" y="3365180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6A07F51-69F3-4772-9A34-99547F6AC3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36D0C07D-0DDC-4122-886D-498429105F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11" grpId="0" autoUpdateAnimBg="0"/>
      <p:bldP spid="280628" grpId="0" animBg="1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2" grpId="0"/>
      <p:bldP spid="63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can see another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095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21499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1872773" y="2511741"/>
            <a:ext cx="49136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1895245" y="288108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061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128684" y="3203763"/>
            <a:ext cx="1138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1903231" y="3631046"/>
            <a:ext cx="4929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1872773" y="4019859"/>
            <a:ext cx="805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597372" y="2881082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589197" y="4012843"/>
            <a:ext cx="1188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(2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573875" y="6091076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69841" y="6091075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7889" y="246829"/>
            <a:ext cx="4016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Raising to a power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304365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180682" y="321385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39281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557793" y="321563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458960" y="2071216"/>
            <a:ext cx="2480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(3 × 3 × 3 × 3)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9390521-6291-42A3-8EFA-3C531C55E73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5275EED-53A5-4E39-A2C4-BCC1C40E9B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4296995" y="149200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5685517" y="1497537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768115" y="19636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4296995" y="2446341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4)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729829" y="2446340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2160134" y="2887267"/>
            <a:ext cx="2640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That means that,</a:t>
            </a: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4466821" y="3365278"/>
            <a:ext cx="10488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914400" y="4398428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953834" y="5062227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2268284" y="5062227"/>
            <a:ext cx="1614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3.452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3868483" y="5062227"/>
            <a:ext cx="265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723 538 592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The power zero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54474" y="582011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4110794" y="5933410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4677999" y="5933410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729829" y="5062227"/>
            <a:ext cx="9444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449327" y="3834921"/>
            <a:ext cx="8254861" cy="4899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number raised to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 of zero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one.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1C5396-A64F-4D7C-B8C4-8F1B719767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EC49CCA-C06E-4C24-990C-6375B9A98F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3" grpId="0" autoUpdateAnimBg="0"/>
      <p:bldP spid="227357" grpId="0" autoUpdateAnimBg="0"/>
      <p:bldP spid="227358" grpId="0" autoUpdateAnimBg="0"/>
      <p:bldP spid="227359" grpId="0" autoUpdateAnimBg="0"/>
      <p:bldP spid="227360" grpId="0" autoUpdateAnimBg="0"/>
      <p:bldP spid="227361" grpId="0" autoUpdateAnimBg="0"/>
      <p:bldP spid="227362" grpId="0" autoUpdateAnimBg="0"/>
      <p:bldP spid="227366" grpId="0" autoUpdateAnimBg="0"/>
      <p:bldP spid="227367" grpId="0" autoUpdateAnimBg="0"/>
      <p:bldP spid="227368" grpId="0" autoUpdateAnimBg="0"/>
      <p:bldP spid="227369" grpId="0" autoUpdateAnimBg="0"/>
      <p:bldP spid="20" grpId="0" animBg="1"/>
      <p:bldP spid="21" grpId="0" autoUpdateAnimBg="0"/>
      <p:bldP spid="22" grpId="0" autoUpdateAnimBg="0"/>
      <p:bldP spid="23" grpId="0" autoUpdateAnimBg="0"/>
      <p:bldP spid="2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2481848"/>
            <a:ext cx="3026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the division,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743722" y="3098140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094519" y="2995608"/>
            <a:ext cx="3206354" cy="1120379"/>
            <a:chOff x="1037" y="1536"/>
            <a:chExt cx="2693" cy="941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037" y="1536"/>
              <a:ext cx="2487" cy="941"/>
              <a:chOff x="1037" y="1536"/>
              <a:chExt cx="2487" cy="941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161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2304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037" y="1779"/>
                <a:ext cx="2487" cy="6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 × 3 × 3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443" y="1655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2211272" y="33788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2718898" y="336540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5344712" y="3288482"/>
            <a:ext cx="981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× 3 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410433" y="3285416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761289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16955" y="3620417"/>
            <a:ext cx="2600327" cy="769146"/>
            <a:chOff x="1070" y="2276"/>
            <a:chExt cx="2184" cy="646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070" y="2276"/>
              <a:ext cx="1911" cy="646"/>
              <a:chOff x="1070" y="2276"/>
              <a:chExt cx="1911" cy="646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070" y="2534"/>
                <a:ext cx="191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18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099" y="2276"/>
                <a:ext cx="69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2967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45807" y="375628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393224" y="407907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2933122" y="3740223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2863545" y="4092049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4840477" y="3912331"/>
            <a:ext cx="1292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330863" y="3922492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443365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786628" y="3098140"/>
            <a:ext cx="837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706997" y="3760459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743723" y="5043785"/>
            <a:ext cx="7781712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number to a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power, is the same as one over the number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Negative exponents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87535" y="607765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2927" y="6241279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4492105" y="1397485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768115" y="17492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4431579" y="2150916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6)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6836488" y="2150915"/>
            <a:ext cx="5822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</a:t>
            </a: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332503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V="1">
            <a:off x="385955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 flipV="1">
            <a:off x="2299405" y="307770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V="1">
            <a:off x="2819810" y="309436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 flipV="1">
            <a:off x="3225365" y="339572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flipV="1">
            <a:off x="3732991" y="33822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607528" y="2972588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Line 39"/>
          <p:cNvSpPr>
            <a:spLocks noChangeShapeType="1"/>
          </p:cNvSpPr>
          <p:nvPr/>
        </p:nvSpPr>
        <p:spPr bwMode="auto">
          <a:xfrm>
            <a:off x="5344712" y="3328972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431835" y="294967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6431835" y="332897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6118003" y="3060801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5208111" y="3637494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4945295" y="4007325"/>
            <a:ext cx="10972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341237" y="361199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>
            <a:off x="6341237" y="399129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6025555" y="3766943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4794497" y="592123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4794497" y="6300532"/>
            <a:ext cx="36576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6AF41E4-7115-4393-ADDF-BA31EF67EE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27B0574-03E8-442D-97C6-5D87D402F7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6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utoUpdateAnimBg="0"/>
      <p:bldP spid="59" grpId="0" animBg="1"/>
      <p:bldP spid="60" grpId="0" autoUpdateAnimBg="0"/>
      <p:bldP spid="61" grpId="0" animBg="1"/>
      <p:bldP spid="62" grpId="0"/>
      <p:bldP spid="63" grpId="0" autoUpdateAnimBg="0"/>
      <p:bldP spid="64" grpId="0" animBg="1"/>
      <p:bldP spid="65" grpId="0" autoUpdateAnimBg="0"/>
      <p:bldP spid="66" grpId="0" animBg="1"/>
      <p:bldP spid="67" grpId="0"/>
      <p:bldP spid="69" grpId="0" autoUpdateAnimBg="0"/>
      <p:bldP spid="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28650"/>
          </a:xfrm>
          <a:noFill/>
          <a:ln/>
        </p:spPr>
        <p:txBody>
          <a:bodyPr anchor="t">
            <a:no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Exponents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578224" y="1250729"/>
            <a:ext cx="7920317" cy="9102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use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 a shorthand way of representing the repeated multiplication of a number by itself.</a:t>
            </a:r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578224" y="23958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578224" y="2871719"/>
            <a:ext cx="82974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index notation to write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as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4325542" y="3526631"/>
            <a:ext cx="5100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3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1359695" y="4468416"/>
            <a:ext cx="7212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number is read as ‘two to the power of five’.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2785678" y="499302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3531395" y="4972050"/>
            <a:ext cx="28200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=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6266689" y="497205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32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3371851" y="4008835"/>
            <a:ext cx="55496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base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5245895" y="3371850"/>
            <a:ext cx="25747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Exponent, index or power</a:t>
            </a:r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V="1">
            <a:off x="3886200" y="38862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 flipH="1">
            <a:off x="4800600" y="35433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6D067CA-1A51-4AD4-A274-B742E62A01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611A8D5-AA18-4F1A-BE46-35996C6E0A6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5" grpId="0" autoUpdateAnimBg="0"/>
      <p:bldP spid="186376" grpId="0" autoUpdateAnimBg="0"/>
      <p:bldP spid="186377" grpId="0" autoUpdateAnimBg="0"/>
      <p:bldP spid="186378" grpId="0" autoUpdateAnimBg="0"/>
      <p:bldP spid="186379" grpId="0" autoUpdateAnimBg="0"/>
      <p:bldP spid="186381" grpId="0" autoUpdateAnimBg="0"/>
      <p:bldP spid="186382" grpId="0" autoUpdateAnimBg="0"/>
      <p:bldP spid="186384" grpId="0" autoUpdateAnimBg="0"/>
      <p:bldP spid="186385" grpId="0" autoUpdateAnimBg="0"/>
      <p:bldP spid="186386" grpId="0" animBg="1"/>
      <p:bldP spid="1863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50" name="Text Box 18"/>
          <p:cNvSpPr txBox="1">
            <a:spLocks noChangeArrowheads="1"/>
          </p:cNvSpPr>
          <p:nvPr/>
        </p:nvSpPr>
        <p:spPr bwMode="auto">
          <a:xfrm>
            <a:off x="847166" y="1633328"/>
            <a:ext cx="34355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Evaluate the following:</a:t>
            </a:r>
          </a:p>
        </p:txBody>
      </p:sp>
      <p:sp>
        <p:nvSpPr>
          <p:cNvPr id="274451" name="Text Box 19"/>
          <p:cNvSpPr txBox="1">
            <a:spLocks noChangeArrowheads="1"/>
          </p:cNvSpPr>
          <p:nvPr/>
        </p:nvSpPr>
        <p:spPr bwMode="auto">
          <a:xfrm>
            <a:off x="847165" y="2151249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52" name="Text Box 20"/>
          <p:cNvSpPr txBox="1">
            <a:spLocks noChangeArrowheads="1"/>
          </p:cNvSpPr>
          <p:nvPr/>
        </p:nvSpPr>
        <p:spPr bwMode="auto">
          <a:xfrm>
            <a:off x="1540116" y="2151249"/>
            <a:ext cx="117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6 =</a:t>
            </a:r>
          </a:p>
        </p:txBody>
      </p:sp>
      <p:sp>
        <p:nvSpPr>
          <p:cNvPr id="274453" name="Text Box 21"/>
          <p:cNvSpPr txBox="1">
            <a:spLocks noChangeArrowheads="1"/>
          </p:cNvSpPr>
          <p:nvPr/>
        </p:nvSpPr>
        <p:spPr bwMode="auto">
          <a:xfrm>
            <a:off x="2564944" y="2151248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36</a:t>
            </a:r>
          </a:p>
        </p:txBody>
      </p:sp>
      <p:sp>
        <p:nvSpPr>
          <p:cNvPr id="274459" name="Text Box 27"/>
          <p:cNvSpPr txBox="1">
            <a:spLocks noChangeArrowheads="1"/>
          </p:cNvSpPr>
          <p:nvPr/>
        </p:nvSpPr>
        <p:spPr bwMode="auto">
          <a:xfrm>
            <a:off x="847165" y="2670362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0" name="Text Box 28"/>
          <p:cNvSpPr txBox="1">
            <a:spLocks noChangeArrowheads="1"/>
          </p:cNvSpPr>
          <p:nvPr/>
        </p:nvSpPr>
        <p:spPr bwMode="auto">
          <a:xfrm>
            <a:off x="1540116" y="2684150"/>
            <a:ext cx="22701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3 × 3 × 3 =</a:t>
            </a:r>
          </a:p>
        </p:txBody>
      </p:sp>
      <p:sp>
        <p:nvSpPr>
          <p:cNvPr id="274461" name="Text Box 29"/>
          <p:cNvSpPr txBox="1">
            <a:spLocks noChangeArrowheads="1"/>
          </p:cNvSpPr>
          <p:nvPr/>
        </p:nvSpPr>
        <p:spPr bwMode="auto">
          <a:xfrm>
            <a:off x="3710057" y="2668561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81</a:t>
            </a:r>
          </a:p>
        </p:txBody>
      </p:sp>
      <p:sp>
        <p:nvSpPr>
          <p:cNvPr id="274463" name="Text Box 31"/>
          <p:cNvSpPr txBox="1">
            <a:spLocks noChangeArrowheads="1"/>
          </p:cNvSpPr>
          <p:nvPr/>
        </p:nvSpPr>
        <p:spPr bwMode="auto">
          <a:xfrm>
            <a:off x="847165" y="3189474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4" name="Text Box 32"/>
          <p:cNvSpPr txBox="1">
            <a:spLocks noChangeArrowheads="1"/>
          </p:cNvSpPr>
          <p:nvPr/>
        </p:nvSpPr>
        <p:spPr bwMode="auto">
          <a:xfrm>
            <a:off x="1918291" y="3189474"/>
            <a:ext cx="2129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–5 × –5 =</a:t>
            </a:r>
          </a:p>
        </p:txBody>
      </p:sp>
      <p:sp>
        <p:nvSpPr>
          <p:cNvPr id="274465" name="Text Box 33"/>
          <p:cNvSpPr txBox="1">
            <a:spLocks noChangeArrowheads="1"/>
          </p:cNvSpPr>
          <p:nvPr/>
        </p:nvSpPr>
        <p:spPr bwMode="auto">
          <a:xfrm>
            <a:off x="3902253" y="3189474"/>
            <a:ext cx="833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125</a:t>
            </a:r>
          </a:p>
        </p:txBody>
      </p:sp>
      <p:sp>
        <p:nvSpPr>
          <p:cNvPr id="274467" name="Text Box 35"/>
          <p:cNvSpPr txBox="1">
            <a:spLocks noChangeArrowheads="1"/>
          </p:cNvSpPr>
          <p:nvPr/>
        </p:nvSpPr>
        <p:spPr bwMode="auto">
          <a:xfrm>
            <a:off x="847165" y="370858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8" name="Text Box 36"/>
          <p:cNvSpPr txBox="1">
            <a:spLocks noChangeArrowheads="1"/>
          </p:cNvSpPr>
          <p:nvPr/>
        </p:nvSpPr>
        <p:spPr bwMode="auto">
          <a:xfrm>
            <a:off x="1520835" y="3708586"/>
            <a:ext cx="39196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× 2 × 2 =</a:t>
            </a:r>
          </a:p>
        </p:txBody>
      </p:sp>
      <p:sp>
        <p:nvSpPr>
          <p:cNvPr id="274469" name="Text Box 37"/>
          <p:cNvSpPr txBox="1">
            <a:spLocks noChangeArrowheads="1"/>
          </p:cNvSpPr>
          <p:nvPr/>
        </p:nvSpPr>
        <p:spPr bwMode="auto">
          <a:xfrm>
            <a:off x="5288096" y="3708586"/>
            <a:ext cx="697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128</a:t>
            </a:r>
          </a:p>
        </p:txBody>
      </p:sp>
      <p:sp>
        <p:nvSpPr>
          <p:cNvPr id="274471" name="Text Box 39"/>
          <p:cNvSpPr txBox="1">
            <a:spLocks noChangeArrowheads="1"/>
          </p:cNvSpPr>
          <p:nvPr/>
        </p:nvSpPr>
        <p:spPr bwMode="auto">
          <a:xfrm>
            <a:off x="847165" y="4227699"/>
            <a:ext cx="1056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2" name="Text Box 40"/>
          <p:cNvSpPr txBox="1">
            <a:spLocks noChangeArrowheads="1"/>
          </p:cNvSpPr>
          <p:nvPr/>
        </p:nvSpPr>
        <p:spPr bwMode="auto">
          <a:xfrm>
            <a:off x="1769679" y="4227699"/>
            <a:ext cx="3252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=</a:t>
            </a:r>
          </a:p>
        </p:txBody>
      </p:sp>
      <p:sp>
        <p:nvSpPr>
          <p:cNvPr id="274473" name="Text Box 41"/>
          <p:cNvSpPr txBox="1">
            <a:spLocks noChangeArrowheads="1"/>
          </p:cNvSpPr>
          <p:nvPr/>
        </p:nvSpPr>
        <p:spPr bwMode="auto">
          <a:xfrm>
            <a:off x="4908081" y="4227698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74475" name="Text Box 43"/>
          <p:cNvSpPr txBox="1">
            <a:spLocks noChangeArrowheads="1"/>
          </p:cNvSpPr>
          <p:nvPr/>
        </p:nvSpPr>
        <p:spPr bwMode="auto">
          <a:xfrm>
            <a:off x="847165" y="4746812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6" name="Text Box 44"/>
          <p:cNvSpPr txBox="1">
            <a:spLocks noChangeArrowheads="1"/>
          </p:cNvSpPr>
          <p:nvPr/>
        </p:nvSpPr>
        <p:spPr bwMode="auto">
          <a:xfrm>
            <a:off x="1807411" y="4746812"/>
            <a:ext cx="28151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=</a:t>
            </a:r>
          </a:p>
        </p:txBody>
      </p:sp>
      <p:sp>
        <p:nvSpPr>
          <p:cNvPr id="274477" name="Text Box 45"/>
          <p:cNvSpPr txBox="1">
            <a:spLocks noChangeArrowheads="1"/>
          </p:cNvSpPr>
          <p:nvPr/>
        </p:nvSpPr>
        <p:spPr bwMode="auto">
          <a:xfrm>
            <a:off x="4607255" y="474681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</a:p>
        </p:txBody>
      </p:sp>
      <p:sp>
        <p:nvSpPr>
          <p:cNvPr id="274479" name="AutoShape 47"/>
          <p:cNvSpPr>
            <a:spLocks noChangeArrowheads="1"/>
          </p:cNvSpPr>
          <p:nvPr/>
        </p:nvSpPr>
        <p:spPr bwMode="auto">
          <a:xfrm>
            <a:off x="4516443" y="1867979"/>
            <a:ext cx="2484834" cy="1241822"/>
          </a:xfrm>
          <a:prstGeom prst="wedgeRoundRectCallout">
            <a:avLst>
              <a:gd name="adj1" fmla="val -43773"/>
              <a:gd name="adj2" fmla="val 6821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odd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2" name="AutoShape 50"/>
          <p:cNvSpPr>
            <a:spLocks noChangeArrowheads="1"/>
          </p:cNvSpPr>
          <p:nvPr/>
        </p:nvSpPr>
        <p:spPr bwMode="auto">
          <a:xfrm>
            <a:off x="5996095" y="3606787"/>
            <a:ext cx="2484834" cy="1241822"/>
          </a:xfrm>
          <a:prstGeom prst="wedgeRoundRectCallout">
            <a:avLst>
              <a:gd name="adj1" fmla="val -82737"/>
              <a:gd name="adj2" fmla="val 5847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even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3" name="Rectangle 5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9762"/>
          </a:xfrm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Index notation</a:t>
            </a:r>
            <a:endParaRPr lang="en-GB" altLang="en-US" sz="32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1B31978-928B-4725-A23C-E565EA53C08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64D2835-9C37-4244-9E12-46402BDA27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4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7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51" grpId="0" autoUpdateAnimBg="0"/>
      <p:bldP spid="274452" grpId="0" autoUpdateAnimBg="0"/>
      <p:bldP spid="274453" grpId="0" autoUpdateAnimBg="0"/>
      <p:bldP spid="274459" grpId="0" autoUpdateAnimBg="0"/>
      <p:bldP spid="274460" grpId="0" autoUpdateAnimBg="0"/>
      <p:bldP spid="274461" grpId="0" autoUpdateAnimBg="0"/>
      <p:bldP spid="274463" grpId="0" autoUpdateAnimBg="0"/>
      <p:bldP spid="274464" grpId="0" autoUpdateAnimBg="0"/>
      <p:bldP spid="274465" grpId="0" autoUpdateAnimBg="0"/>
      <p:bldP spid="274467" grpId="0" autoUpdateAnimBg="0"/>
      <p:bldP spid="274468" grpId="0" autoUpdateAnimBg="0"/>
      <p:bldP spid="274469" grpId="0" autoUpdateAnimBg="0"/>
      <p:bldP spid="274471" grpId="0" autoUpdateAnimBg="0"/>
      <p:bldP spid="274472" grpId="0" autoUpdateAnimBg="0"/>
      <p:bldP spid="274473" grpId="0" autoUpdateAnimBg="0"/>
      <p:bldP spid="274475" grpId="0" autoUpdateAnimBg="0"/>
      <p:bldP spid="274476" grpId="0" autoUpdateAnimBg="0"/>
      <p:bldP spid="274477" grpId="0" autoUpdateAnimBg="0"/>
      <p:bldP spid="274479" grpId="0" animBg="1"/>
      <p:bldP spid="2744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45F090B-458B-7F1A-A26A-254253226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152336"/>
            <a:ext cx="1279965" cy="2971800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F7665863-7777-1A3B-2131-568967B6D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11" y="1424315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calculate the value of 7</a:t>
            </a:r>
            <a:r>
              <a:rPr lang="en-GB" baseline="30000" dirty="0"/>
              <a:t>4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81660B30-E15C-CA69-A553-82C9A2CB9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851" y="2615386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67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2D089-619B-3434-30D1-607264E26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492" y="402014"/>
            <a:ext cx="2426027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6553200" y="47244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9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9" grpId="0" autoUpdateAnimBg="0"/>
      <p:bldP spid="223240" grpId="0" autoUpdateAnimBg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7AD9F45-3C15-972C-C3D4-E6466CF6D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313" y="414921"/>
            <a:ext cx="2408879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7914874" y="39624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8871E7AA-4C4C-4155-9CE9-6F4FF3D419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F8D51C07-8123-4AD5-9DB2-3891E47782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36273F4-73BA-0F26-6D8A-1279178E5C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380" y="399310"/>
            <a:ext cx="2465818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6705600" y="50292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3354CD1-A2B7-4E6E-98D4-CB2ED61C49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7"/>
            <a:extLst>
              <a:ext uri="{FF2B5EF4-FFF2-40B4-BE49-F238E27FC236}">
                <a16:creationId xmlns:a16="http://schemas.microsoft.com/office/drawing/2014/main" id="{2252ABC2-CC97-4053-A519-0D9A7D8E91A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8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2F6610-17BB-F7BD-D5E9-8A3B1884E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151" y="400097"/>
            <a:ext cx="2436416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9" name="Right Arrow 28"/>
          <p:cNvSpPr/>
          <p:nvPr/>
        </p:nvSpPr>
        <p:spPr>
          <a:xfrm>
            <a:off x="7772400" y="5794497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2534724-18FB-4CB2-AABF-04286CDD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7"/>
            <a:extLst>
              <a:ext uri="{FF2B5EF4-FFF2-40B4-BE49-F238E27FC236}">
                <a16:creationId xmlns:a16="http://schemas.microsoft.com/office/drawing/2014/main" id="{31E73713-592E-4812-8BD1-4E9A47487D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A51F74-231E-775F-1E68-052E1EF47D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8165" y="3087043"/>
            <a:ext cx="6705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689FDA6-C0A7-7FC2-A3D8-EE20F4099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828" y="439851"/>
            <a:ext cx="2431210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817311" y="4095445"/>
            <a:ext cx="5102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calculator shows this as 2401.</a:t>
            </a:r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1814314" y="4872832"/>
            <a:ext cx="3618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7 × 7 × 7 × 7 = 2401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52A9F7ED-EB29-4AF8-9638-424C00CEEA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040CF5D5-69D9-481E-BA65-916ED1B132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7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/>
      <p:bldP spid="22324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120</TotalTime>
  <Words>1925</Words>
  <Application>Microsoft Office PowerPoint</Application>
  <PresentationFormat>On-screen Show (4:3)</PresentationFormat>
  <Paragraphs>276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SimSun-ExtB</vt:lpstr>
      <vt:lpstr>Arial</vt:lpstr>
      <vt:lpstr>Calibri</vt:lpstr>
      <vt:lpstr>Comic Sans MS</vt:lpstr>
      <vt:lpstr>Times New Roman</vt:lpstr>
      <vt:lpstr>Wingdings 2</vt:lpstr>
      <vt:lpstr>Theme1</vt:lpstr>
      <vt:lpstr>Exponents</vt:lpstr>
      <vt:lpstr>Exponents</vt:lpstr>
      <vt:lpstr>Index notation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Laws of exponents -</vt:lpstr>
      <vt:lpstr>Laws of exponents -</vt:lpstr>
      <vt:lpstr>PowerPoint Presentation</vt:lpstr>
      <vt:lpstr>PowerPoint Presentation</vt:lpstr>
      <vt:lpstr>Laws of exponents -</vt:lpstr>
      <vt:lpstr>The power zero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Mathssupport</dc:creator>
  <cp:lastModifiedBy>Orlando Hurtado</cp:lastModifiedBy>
  <cp:revision>6</cp:revision>
  <dcterms:created xsi:type="dcterms:W3CDTF">2020-09-11T12:45:34Z</dcterms:created>
  <dcterms:modified xsi:type="dcterms:W3CDTF">2023-08-11T12:50:59Z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