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60" r:id="rId5"/>
    <p:sldId id="304" r:id="rId6"/>
    <p:sldId id="271" r:id="rId7"/>
    <p:sldId id="272" r:id="rId8"/>
    <p:sldId id="273" r:id="rId9"/>
    <p:sldId id="274" r:id="rId10"/>
    <p:sldId id="275" r:id="rId11"/>
    <p:sldId id="269" r:id="rId12"/>
    <p:sldId id="261" r:id="rId13"/>
    <p:sldId id="270" r:id="rId14"/>
    <p:sldId id="265" r:id="rId15"/>
    <p:sldId id="262" r:id="rId16"/>
    <p:sldId id="267" r:id="rId17"/>
    <p:sldId id="298" r:id="rId1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6319A3-9005-4918-B501-F8B973A7E9E5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Talk about the use of index notation as a mathematical shorthand.</a:t>
            </a:r>
          </a:p>
        </p:txBody>
      </p:sp>
    </p:spTree>
    <p:extLst>
      <p:ext uri="{BB962C8B-B14F-4D97-AF65-F5344CB8AC3E}">
        <p14:creationId xmlns:p14="http://schemas.microsoft.com/office/powerpoint/2010/main" val="2454544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865603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42619107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1404344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1387551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1833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3595841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1E5FA0-FEFE-4E39-A51C-9D875353F31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Talk through each example.</a:t>
            </a:r>
          </a:p>
          <a:p>
            <a:r>
              <a:rPr lang="en-GB" altLang="en-US"/>
              <a:t>Recall that two negative numbers multiply together to give a positive number. So if we calculate –1 × –1 × –1 × –1 × –1, for example, there are five negatives multiplied together. That makes two positive numbers with one negative number left over. The answer is therefore negative.</a:t>
            </a:r>
          </a:p>
          <a:p>
            <a:r>
              <a:rPr lang="en-GB" altLang="en-US"/>
              <a:t>Remind pupils that 6</a:t>
            </a:r>
            <a:r>
              <a:rPr lang="en-GB" altLang="en-US" baseline="30000"/>
              <a:t>2</a:t>
            </a:r>
            <a:r>
              <a:rPr lang="en-GB" altLang="en-US"/>
              <a:t> can be said as ‘six squared’ or ‘six to the power of two’ and that (</a:t>
            </a:r>
            <a:r>
              <a:rPr lang="en-GB" altLang="en-US">
                <a:cs typeface="Times New Roman" panose="02020603050405020304" pitchFamily="18" charset="0"/>
              </a:rPr>
              <a:t>–</a:t>
            </a:r>
            <a:r>
              <a:rPr lang="en-GB" altLang="en-US"/>
              <a:t>5)</a:t>
            </a:r>
            <a:r>
              <a:rPr lang="en-GB" altLang="en-US" baseline="30000"/>
              <a:t>3</a:t>
            </a:r>
            <a:r>
              <a:rPr lang="en-GB" altLang="en-US"/>
              <a:t> can be said as ‘negative five cubed’ or ‘negative five to the power of three’.</a:t>
            </a:r>
          </a:p>
          <a:p>
            <a:endParaRPr lang="en-GB" altLang="en-US"/>
          </a:p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163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954906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523607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4211689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3476669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3862676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561980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627617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2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11 August 2023</a:t>
            </a:fld>
            <a:endParaRPr lang="en-US" sz="2400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86A2FD02-962A-44B7-B558-A20F6BED033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EE1C43E-E93D-46A6-A9D8-87E2F6328B1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4D2CC200-0398-42FF-A588-33E6C1660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294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Know and use the Laws of exponents. </a:t>
            </a:r>
            <a:endParaRPr lang="en-GB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68C07F58-5BA5-463C-909B-D4F16390E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/>
          <a:lstStyle/>
          <a:p>
            <a:r>
              <a:rPr lang="en-US" dirty="0"/>
              <a:t>Exponents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written in index form and with the same base we can see an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3409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× 3 × 3 × 3) × (3 × 3)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2158253" y="2499473"/>
            <a:ext cx="32095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 × 3 × 3 × 3 × 3 × 3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2158252" y="2907927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</a:p>
        </p:txBody>
      </p:sp>
      <p:sp>
        <p:nvSpPr>
          <p:cNvPr id="231455" name="Text Box 31"/>
          <p:cNvSpPr txBox="1">
            <a:spLocks noChangeArrowheads="1"/>
          </p:cNvSpPr>
          <p:nvPr/>
        </p:nvSpPr>
        <p:spPr bwMode="auto">
          <a:xfrm>
            <a:off x="1215139" y="3217210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6" name="Text Box 32"/>
          <p:cNvSpPr txBox="1">
            <a:spLocks noChangeArrowheads="1"/>
          </p:cNvSpPr>
          <p:nvPr/>
        </p:nvSpPr>
        <p:spPr bwMode="auto">
          <a:xfrm>
            <a:off x="2547153" y="3217210"/>
            <a:ext cx="42434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31457" name="Text Box 33"/>
          <p:cNvSpPr txBox="1">
            <a:spLocks noChangeArrowheads="1"/>
          </p:cNvSpPr>
          <p:nvPr/>
        </p:nvSpPr>
        <p:spPr bwMode="auto">
          <a:xfrm>
            <a:off x="2212041" y="3622304"/>
            <a:ext cx="40767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58" name="Text Box 34"/>
          <p:cNvSpPr txBox="1">
            <a:spLocks noChangeArrowheads="1"/>
          </p:cNvSpPr>
          <p:nvPr/>
        </p:nvSpPr>
        <p:spPr bwMode="auto">
          <a:xfrm>
            <a:off x="2252382" y="4030758"/>
            <a:ext cx="7120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3020127" y="4501402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1684666" y="5077160"/>
            <a:ext cx="6491146" cy="82363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with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base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added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2860379" y="2907926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+ 2)</a:t>
            </a:r>
          </a:p>
        </p:txBody>
      </p:sp>
      <p:sp>
        <p:nvSpPr>
          <p:cNvPr id="231466" name="Text Box 42"/>
          <p:cNvSpPr txBox="1">
            <a:spLocks noChangeArrowheads="1"/>
          </p:cNvSpPr>
          <p:nvPr/>
        </p:nvSpPr>
        <p:spPr bwMode="auto">
          <a:xfrm>
            <a:off x="2886049" y="4030758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+ 5)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+ n)</a:t>
            </a:r>
          </a:p>
        </p:txBody>
      </p:sp>
      <p:sp>
        <p:nvSpPr>
          <p:cNvPr id="3" name="Rectangle 2"/>
          <p:cNvSpPr/>
          <p:nvPr/>
        </p:nvSpPr>
        <p:spPr>
          <a:xfrm>
            <a:off x="5234354" y="274637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multiplication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CEDD5585-485C-4F95-BAFF-609BDB02B8E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41A067DA-186E-4AB3-90F2-B7211A0DF6B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56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55" grpId="0" autoUpdateAnimBg="0"/>
      <p:bldP spid="231456" grpId="0" autoUpdateAnimBg="0"/>
      <p:bldP spid="231457" grpId="0" autoUpdateAnimBg="0"/>
      <p:bldP spid="231458" grpId="0" autoUpdateAnimBg="0"/>
      <p:bldP spid="231464" grpId="0" animBg="1" autoUpdateAnimBg="0"/>
      <p:bldP spid="231461" grpId="0" animBg="1" autoUpdateAnimBg="0"/>
      <p:bldP spid="231465" grpId="0" autoUpdateAnimBg="0"/>
      <p:bldP spid="231466" grpId="0" autoUpdateAnimBg="0"/>
      <p:bldP spid="19" grpId="0" autoUpdateAnimBg="0"/>
      <p:bldP spid="2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different bases but the same exponent we can see an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b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43043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(a × a × a × a) × (b × b × b × b)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2070120" y="2472997"/>
            <a:ext cx="28745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ab × ab × ab × ab 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2158252" y="2907927"/>
            <a:ext cx="11224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(ab)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2981731" y="3747951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673812" y="4472043"/>
            <a:ext cx="8012988" cy="126985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but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same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equal to the product of the bases with the same exponent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976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</a:t>
            </a:r>
          </a:p>
        </p:txBody>
      </p:sp>
      <p:sp>
        <p:nvSpPr>
          <p:cNvPr id="3" name="Rectangle 2"/>
          <p:cNvSpPr/>
          <p:nvPr/>
        </p:nvSpPr>
        <p:spPr>
          <a:xfrm>
            <a:off x="5257800" y="293690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multiplication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C37C7FD0-583A-4488-A3E4-3D897A98870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C66C2B13-229A-4139-8951-2B631FA16C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94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64" grpId="0" animBg="1" autoUpdateAnimBg="0"/>
      <p:bldP spid="231461" grpId="0" animBg="1" autoUpdateAnimBg="0"/>
      <p:bldP spid="19" grpId="0" autoUpdateAnimBg="0"/>
      <p:bldP spid="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479821" y="916363"/>
            <a:ext cx="84759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written in index form and with the same base we can see another interesting result.</a:t>
            </a:r>
          </a:p>
        </p:txBody>
      </p:sp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1836392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918533" y="2452684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599" name="Group 23"/>
          <p:cNvGrpSpPr>
            <a:grpSpLocks/>
          </p:cNvGrpSpPr>
          <p:nvPr/>
        </p:nvGrpSpPr>
        <p:grpSpPr bwMode="auto">
          <a:xfrm>
            <a:off x="2349102" y="2350152"/>
            <a:ext cx="2725341" cy="747714"/>
            <a:chOff x="1104" y="1536"/>
            <a:chExt cx="2289" cy="628"/>
          </a:xfrm>
        </p:grpSpPr>
        <p:grpSp>
          <p:nvGrpSpPr>
            <p:cNvPr id="280600" name="Group 24"/>
            <p:cNvGrpSpPr>
              <a:grpSpLocks/>
            </p:cNvGrpSpPr>
            <p:nvPr/>
          </p:nvGrpSpPr>
          <p:grpSpPr bwMode="auto">
            <a:xfrm>
              <a:off x="1104" y="1536"/>
              <a:ext cx="2059" cy="628"/>
              <a:chOff x="1104" y="1536"/>
              <a:chExt cx="2059" cy="628"/>
            </a:xfrm>
          </p:grpSpPr>
          <p:sp>
            <p:nvSpPr>
              <p:cNvPr id="280601" name="Text Box 25"/>
              <p:cNvSpPr txBox="1">
                <a:spLocks noChangeArrowheads="1"/>
              </p:cNvSpPr>
              <p:nvPr/>
            </p:nvSpPr>
            <p:spPr bwMode="auto">
              <a:xfrm>
                <a:off x="1111" y="1536"/>
                <a:ext cx="2052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 × 4 × 4 × 4 × 4</a:t>
                </a:r>
              </a:p>
            </p:txBody>
          </p:sp>
          <p:sp>
            <p:nvSpPr>
              <p:cNvPr id="280602" name="Line 26"/>
              <p:cNvSpPr>
                <a:spLocks noChangeShapeType="1"/>
              </p:cNvSpPr>
              <p:nvPr/>
            </p:nvSpPr>
            <p:spPr bwMode="auto">
              <a:xfrm>
                <a:off x="1104" y="1844"/>
                <a:ext cx="1997" cy="0"/>
              </a:xfrm>
              <a:prstGeom prst="line">
                <a:avLst/>
              </a:prstGeom>
              <a:noFill/>
              <a:ln w="28575">
                <a:solidFill>
                  <a:schemeClr val="tx1">
                    <a:alpha val="96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03" name="Text Box 27"/>
              <p:cNvSpPr txBox="1">
                <a:spLocks noChangeArrowheads="1"/>
              </p:cNvSpPr>
              <p:nvPr/>
            </p:nvSpPr>
            <p:spPr bwMode="auto">
              <a:xfrm>
                <a:off x="1598" y="1776"/>
                <a:ext cx="747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 × 4</a:t>
                </a:r>
              </a:p>
            </p:txBody>
          </p:sp>
        </p:grpSp>
        <p:sp>
          <p:nvSpPr>
            <p:cNvPr id="280604" name="Text Box 28"/>
            <p:cNvSpPr txBox="1">
              <a:spLocks noChangeArrowheads="1"/>
            </p:cNvSpPr>
            <p:nvPr/>
          </p:nvSpPr>
          <p:spPr bwMode="auto">
            <a:xfrm>
              <a:off x="3106" y="165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05" name="Line 29"/>
          <p:cNvSpPr>
            <a:spLocks noChangeShapeType="1"/>
          </p:cNvSpPr>
          <p:nvPr/>
        </p:nvSpPr>
        <p:spPr bwMode="auto">
          <a:xfrm flipV="1">
            <a:off x="2460039" y="2461088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6" name="Line 30"/>
          <p:cNvSpPr>
            <a:spLocks noChangeShapeType="1"/>
          </p:cNvSpPr>
          <p:nvPr/>
        </p:nvSpPr>
        <p:spPr bwMode="auto">
          <a:xfrm flipV="1">
            <a:off x="3058433" y="273339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7" name="Line 31"/>
          <p:cNvSpPr>
            <a:spLocks noChangeShapeType="1"/>
          </p:cNvSpPr>
          <p:nvPr/>
        </p:nvSpPr>
        <p:spPr bwMode="auto">
          <a:xfrm flipV="1">
            <a:off x="3008006" y="242074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8" name="Line 32"/>
          <p:cNvSpPr>
            <a:spLocks noChangeShapeType="1"/>
          </p:cNvSpPr>
          <p:nvPr/>
        </p:nvSpPr>
        <p:spPr bwMode="auto">
          <a:xfrm flipV="1">
            <a:off x="3592953" y="271994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9" name="Text Box 33"/>
          <p:cNvSpPr txBox="1">
            <a:spLocks noChangeArrowheads="1"/>
          </p:cNvSpPr>
          <p:nvPr/>
        </p:nvSpPr>
        <p:spPr bwMode="auto">
          <a:xfrm>
            <a:off x="4981819" y="2467270"/>
            <a:ext cx="1656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 × 4 × 4 =</a:t>
            </a:r>
          </a:p>
        </p:txBody>
      </p:sp>
      <p:sp>
        <p:nvSpPr>
          <p:cNvPr id="280610" name="Text Box 34"/>
          <p:cNvSpPr txBox="1">
            <a:spLocks noChangeArrowheads="1"/>
          </p:cNvSpPr>
          <p:nvPr/>
        </p:nvSpPr>
        <p:spPr bwMode="auto">
          <a:xfrm>
            <a:off x="6587862" y="2452684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923796" y="3115833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12" name="Group 36"/>
          <p:cNvGrpSpPr>
            <a:grpSpLocks/>
          </p:cNvGrpSpPr>
          <p:nvPr/>
        </p:nvGrpSpPr>
        <p:grpSpPr bwMode="auto">
          <a:xfrm>
            <a:off x="2357436" y="2986867"/>
            <a:ext cx="3213499" cy="826296"/>
            <a:chOff x="1104" y="2286"/>
            <a:chExt cx="2699" cy="694"/>
          </a:xfrm>
        </p:grpSpPr>
        <p:grpSp>
          <p:nvGrpSpPr>
            <p:cNvPr id="280613" name="Group 37"/>
            <p:cNvGrpSpPr>
              <a:grpSpLocks/>
            </p:cNvGrpSpPr>
            <p:nvPr/>
          </p:nvGrpSpPr>
          <p:grpSpPr bwMode="auto">
            <a:xfrm>
              <a:off x="1104" y="2286"/>
              <a:ext cx="2458" cy="694"/>
              <a:chOff x="1104" y="2286"/>
              <a:chExt cx="2458" cy="694"/>
            </a:xfrm>
          </p:grpSpPr>
          <p:sp>
            <p:nvSpPr>
              <p:cNvPr id="280614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86"/>
                <a:ext cx="237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5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4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6" name="Text Box 40"/>
              <p:cNvSpPr txBox="1">
                <a:spLocks noChangeArrowheads="1"/>
              </p:cNvSpPr>
              <p:nvPr/>
            </p:nvSpPr>
            <p:spPr bwMode="auto">
              <a:xfrm>
                <a:off x="1441" y="2592"/>
                <a:ext cx="1532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17" name="Text Box 41"/>
            <p:cNvSpPr txBox="1">
              <a:spLocks noChangeArrowheads="1"/>
            </p:cNvSpPr>
            <p:nvPr/>
          </p:nvSpPr>
          <p:spPr bwMode="auto">
            <a:xfrm>
              <a:off x="3516" y="240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18" name="Line 42"/>
          <p:cNvSpPr>
            <a:spLocks noChangeShapeType="1"/>
          </p:cNvSpPr>
          <p:nvPr/>
        </p:nvSpPr>
        <p:spPr bwMode="auto">
          <a:xfrm flipV="1">
            <a:off x="2472564" y="310937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19" name="Line 43"/>
          <p:cNvSpPr>
            <a:spLocks noChangeShapeType="1"/>
          </p:cNvSpPr>
          <p:nvPr/>
        </p:nvSpPr>
        <p:spPr bwMode="auto">
          <a:xfrm flipV="1">
            <a:off x="2853503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0" name="Line 44"/>
          <p:cNvSpPr>
            <a:spLocks noChangeShapeType="1"/>
          </p:cNvSpPr>
          <p:nvPr/>
        </p:nvSpPr>
        <p:spPr bwMode="auto">
          <a:xfrm flipV="1">
            <a:off x="3002392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1" name="Line 45"/>
          <p:cNvSpPr>
            <a:spLocks noChangeShapeType="1"/>
          </p:cNvSpPr>
          <p:nvPr/>
        </p:nvSpPr>
        <p:spPr bwMode="auto">
          <a:xfrm flipV="1">
            <a:off x="3332588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2" name="Text Box 46"/>
          <p:cNvSpPr txBox="1">
            <a:spLocks noChangeArrowheads="1"/>
          </p:cNvSpPr>
          <p:nvPr/>
        </p:nvSpPr>
        <p:spPr bwMode="auto">
          <a:xfrm>
            <a:off x="5448084" y="3115833"/>
            <a:ext cx="10711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6559574" y="3114774"/>
            <a:ext cx="463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24" name="Line 48"/>
          <p:cNvSpPr>
            <a:spLocks noChangeShapeType="1"/>
          </p:cNvSpPr>
          <p:nvPr/>
        </p:nvSpPr>
        <p:spPr bwMode="auto">
          <a:xfrm flipV="1">
            <a:off x="3488950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5" name="Line 49"/>
          <p:cNvSpPr>
            <a:spLocks noChangeShapeType="1"/>
          </p:cNvSpPr>
          <p:nvPr/>
        </p:nvSpPr>
        <p:spPr bwMode="auto">
          <a:xfrm flipV="1">
            <a:off x="3819486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6" name="Line 50"/>
          <p:cNvSpPr>
            <a:spLocks noChangeShapeType="1"/>
          </p:cNvSpPr>
          <p:nvPr/>
        </p:nvSpPr>
        <p:spPr bwMode="auto">
          <a:xfrm flipV="1">
            <a:off x="4008431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7" name="Line 51"/>
          <p:cNvSpPr>
            <a:spLocks noChangeShapeType="1"/>
          </p:cNvSpPr>
          <p:nvPr/>
        </p:nvSpPr>
        <p:spPr bwMode="auto">
          <a:xfrm flipV="1">
            <a:off x="4322336" y="347452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3" y="4120637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6961439" y="2452684"/>
            <a:ext cx="123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(5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2)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6979491" y="3113715"/>
            <a:ext cx="123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(6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4)</a:t>
            </a: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1535556" y="4815186"/>
            <a:ext cx="6382448" cy="846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with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base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subtracted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Laws of exponents -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42298" y="199815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division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2458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- n)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3200518-B5F8-4292-BBC7-C1ED20DC079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A90B693-D86F-4D2C-AEEF-437566C3012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75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80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0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80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80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05" grpId="0" animBg="1"/>
      <p:bldP spid="280606" grpId="0" animBg="1"/>
      <p:bldP spid="280607" grpId="0" animBg="1"/>
      <p:bldP spid="280608" grpId="0" animBg="1"/>
      <p:bldP spid="280609" grpId="0" autoUpdateAnimBg="0"/>
      <p:bldP spid="280610" grpId="0" autoUpdateAnimBg="0"/>
      <p:bldP spid="280611" grpId="0" autoUpdateAnimBg="0"/>
      <p:bldP spid="280618" grpId="0" animBg="1"/>
      <p:bldP spid="280619" grpId="0" animBg="1"/>
      <p:bldP spid="280620" grpId="0" animBg="1"/>
      <p:bldP spid="280621" grpId="0" animBg="1"/>
      <p:bldP spid="280622" grpId="0" autoUpdateAnimBg="0"/>
      <p:bldP spid="280623" grpId="0" autoUpdateAnimBg="0"/>
      <p:bldP spid="280624" grpId="0" animBg="1"/>
      <p:bldP spid="280625" grpId="0" animBg="1"/>
      <p:bldP spid="280626" grpId="0" animBg="1"/>
      <p:bldP spid="280627" grpId="0" animBg="1"/>
      <p:bldP spid="280628" grpId="0" animBg="1" autoUpdateAnimBg="0"/>
      <p:bldP spid="280629" grpId="0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4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479821" y="916363"/>
            <a:ext cx="84759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but the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exponent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we can see another interesting result.</a:t>
            </a:r>
          </a:p>
        </p:txBody>
      </p:sp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1836392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918533" y="2452684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b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00" name="Group 24"/>
          <p:cNvGrpSpPr>
            <a:grpSpLocks/>
          </p:cNvGrpSpPr>
          <p:nvPr/>
        </p:nvGrpSpPr>
        <p:grpSpPr bwMode="auto">
          <a:xfrm>
            <a:off x="2235425" y="2323094"/>
            <a:ext cx="2419350" cy="775098"/>
            <a:chOff x="1089" y="1536"/>
            <a:chExt cx="2032" cy="651"/>
          </a:xfrm>
        </p:grpSpPr>
        <p:sp>
          <p:nvSpPr>
            <p:cNvPr id="280601" name="Text Box 25"/>
            <p:cNvSpPr txBox="1">
              <a:spLocks noChangeArrowheads="1"/>
            </p:cNvSpPr>
            <p:nvPr/>
          </p:nvSpPr>
          <p:spPr bwMode="auto">
            <a:xfrm>
              <a:off x="1111" y="1536"/>
              <a:ext cx="1950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 × a × a × a × a</a:t>
              </a:r>
            </a:p>
          </p:txBody>
        </p:sp>
        <p:sp>
          <p:nvSpPr>
            <p:cNvPr id="280602" name="Line 26"/>
            <p:cNvSpPr>
              <a:spLocks noChangeShapeType="1"/>
            </p:cNvSpPr>
            <p:nvPr/>
          </p:nvSpPr>
          <p:spPr bwMode="auto">
            <a:xfrm>
              <a:off x="1104" y="1844"/>
              <a:ext cx="1997" cy="0"/>
            </a:xfrm>
            <a:prstGeom prst="line">
              <a:avLst/>
            </a:prstGeom>
            <a:noFill/>
            <a:ln w="28575">
              <a:solidFill>
                <a:schemeClr val="tx1">
                  <a:alpha val="96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03" name="Text Box 27"/>
            <p:cNvSpPr txBox="1">
              <a:spLocks noChangeArrowheads="1"/>
            </p:cNvSpPr>
            <p:nvPr/>
          </p:nvSpPr>
          <p:spPr bwMode="auto">
            <a:xfrm>
              <a:off x="1089" y="1799"/>
              <a:ext cx="2032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 × b × b × b × b</a:t>
              </a:r>
            </a:p>
          </p:txBody>
        </p:sp>
      </p:grp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1919014" y="3126812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grpSp>
        <p:nvGrpSpPr>
          <p:cNvPr id="280613" name="Group 37"/>
          <p:cNvGrpSpPr>
            <a:grpSpLocks/>
          </p:cNvGrpSpPr>
          <p:nvPr/>
        </p:nvGrpSpPr>
        <p:grpSpPr bwMode="auto">
          <a:xfrm>
            <a:off x="2249859" y="2973770"/>
            <a:ext cx="352425" cy="803674"/>
            <a:chOff x="1104" y="2275"/>
            <a:chExt cx="296" cy="675"/>
          </a:xfrm>
        </p:grpSpPr>
        <p:sp>
          <p:nvSpPr>
            <p:cNvPr id="280614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15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16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4" y="3919432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4670468" y="3111415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492893" y="4585216"/>
            <a:ext cx="8099777" cy="12002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but the indices are the same, is equal to the quotient of the bases with  the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same exponent.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Laws of exponents -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42298" y="199815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division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4331830" y="6076993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4878" y="3133584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7" name="Group 37"/>
          <p:cNvGrpSpPr>
            <a:grpSpLocks/>
          </p:cNvGrpSpPr>
          <p:nvPr/>
        </p:nvGrpSpPr>
        <p:grpSpPr bwMode="auto">
          <a:xfrm>
            <a:off x="2770677" y="2952596"/>
            <a:ext cx="352425" cy="803674"/>
            <a:chOff x="1104" y="2275"/>
            <a:chExt cx="296" cy="675"/>
          </a:xfrm>
        </p:grpSpPr>
        <p:sp>
          <p:nvSpPr>
            <p:cNvPr id="48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9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0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1" name="Group 37"/>
          <p:cNvGrpSpPr>
            <a:grpSpLocks/>
          </p:cNvGrpSpPr>
          <p:nvPr/>
        </p:nvGrpSpPr>
        <p:grpSpPr bwMode="auto">
          <a:xfrm>
            <a:off x="3266050" y="2964864"/>
            <a:ext cx="352425" cy="803674"/>
            <a:chOff x="1104" y="2275"/>
            <a:chExt cx="296" cy="675"/>
          </a:xfrm>
        </p:grpSpPr>
        <p:sp>
          <p:nvSpPr>
            <p:cNvPr id="52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5" name="Group 37"/>
          <p:cNvGrpSpPr>
            <a:grpSpLocks/>
          </p:cNvGrpSpPr>
          <p:nvPr/>
        </p:nvGrpSpPr>
        <p:grpSpPr bwMode="auto">
          <a:xfrm>
            <a:off x="3787686" y="2952596"/>
            <a:ext cx="352425" cy="803674"/>
            <a:chOff x="1104" y="2275"/>
            <a:chExt cx="296" cy="675"/>
          </a:xfrm>
        </p:grpSpPr>
        <p:sp>
          <p:nvSpPr>
            <p:cNvPr id="56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7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9" name="Group 37"/>
          <p:cNvGrpSpPr>
            <a:grpSpLocks/>
          </p:cNvGrpSpPr>
          <p:nvPr/>
        </p:nvGrpSpPr>
        <p:grpSpPr bwMode="auto">
          <a:xfrm>
            <a:off x="4297254" y="2964864"/>
            <a:ext cx="352425" cy="803674"/>
            <a:chOff x="1104" y="2275"/>
            <a:chExt cx="296" cy="675"/>
          </a:xfrm>
        </p:grpSpPr>
        <p:sp>
          <p:nvSpPr>
            <p:cNvPr id="60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1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2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3030782" y="3111417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539796" y="3111416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38723" y="3111415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814750" y="2889214"/>
            <a:ext cx="954107" cy="789387"/>
            <a:chOff x="5003901" y="2957965"/>
            <a:chExt cx="954107" cy="789387"/>
          </a:xfrm>
        </p:grpSpPr>
        <p:grpSp>
          <p:nvGrpSpPr>
            <p:cNvPr id="66" name="Group 37"/>
            <p:cNvGrpSpPr>
              <a:grpSpLocks/>
            </p:cNvGrpSpPr>
            <p:nvPr/>
          </p:nvGrpSpPr>
          <p:grpSpPr bwMode="auto">
            <a:xfrm>
              <a:off x="5291043" y="2957965"/>
              <a:ext cx="352425" cy="789387"/>
              <a:chOff x="1104" y="2275"/>
              <a:chExt cx="296" cy="663"/>
            </a:xfrm>
          </p:grpSpPr>
          <p:sp>
            <p:nvSpPr>
              <p:cNvPr id="67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75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68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69" name="Text Box 40"/>
              <p:cNvSpPr txBox="1">
                <a:spLocks noChangeArrowheads="1"/>
              </p:cNvSpPr>
              <p:nvPr/>
            </p:nvSpPr>
            <p:spPr bwMode="auto">
              <a:xfrm>
                <a:off x="1113" y="2550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70" name="Text Box 54"/>
            <p:cNvSpPr txBox="1">
              <a:spLocks noChangeArrowheads="1"/>
            </p:cNvSpPr>
            <p:nvPr/>
          </p:nvSpPr>
          <p:spPr bwMode="auto">
            <a:xfrm>
              <a:off x="5603050" y="3075583"/>
              <a:ext cx="30970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71" name="Text Box 54"/>
            <p:cNvSpPr txBox="1">
              <a:spLocks noChangeArrowheads="1"/>
            </p:cNvSpPr>
            <p:nvPr/>
          </p:nvSpPr>
          <p:spPr bwMode="auto">
            <a:xfrm>
              <a:off x="5003901" y="3009808"/>
              <a:ext cx="954107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SimSun-ExtB" panose="02010609060101010101" pitchFamily="49" charset="-122"/>
                  <a:ea typeface="SimSun-ExtB" panose="02010609060101010101" pitchFamily="49" charset="-122"/>
                  <a:cs typeface="+mn-cs"/>
                </a:rPr>
                <a:t>( )</a:t>
              </a:r>
              <a:endPara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SimSun-ExtB" panose="02010609060101010101" pitchFamily="49" charset="-122"/>
                <a:ea typeface="SimSun-ExtB" panose="02010609060101010101" pitchFamily="49" charset="-122"/>
                <a:cs typeface="+mn-cs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546848" y="2955295"/>
            <a:ext cx="499953" cy="796524"/>
            <a:chOff x="5147408" y="2947551"/>
            <a:chExt cx="499953" cy="796524"/>
          </a:xfrm>
        </p:grpSpPr>
        <p:grpSp>
          <p:nvGrpSpPr>
            <p:cNvPr id="81" name="Group 80"/>
            <p:cNvGrpSpPr/>
            <p:nvPr/>
          </p:nvGrpSpPr>
          <p:grpSpPr>
            <a:xfrm>
              <a:off x="5147408" y="2947551"/>
              <a:ext cx="499953" cy="790577"/>
              <a:chOff x="5291043" y="2957963"/>
              <a:chExt cx="499953" cy="790577"/>
            </a:xfrm>
          </p:grpSpPr>
          <p:grpSp>
            <p:nvGrpSpPr>
              <p:cNvPr id="83" name="Group 37"/>
              <p:cNvGrpSpPr>
                <a:grpSpLocks/>
              </p:cNvGrpSpPr>
              <p:nvPr/>
            </p:nvGrpSpPr>
            <p:grpSpPr bwMode="auto">
              <a:xfrm>
                <a:off x="5291043" y="2957963"/>
                <a:ext cx="352425" cy="790577"/>
                <a:chOff x="1104" y="2275"/>
                <a:chExt cx="296" cy="664"/>
              </a:xfrm>
            </p:grpSpPr>
            <p:sp>
              <p:nvSpPr>
                <p:cNvPr id="85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16" y="2275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Line 39"/>
                <p:cNvSpPr>
                  <a:spLocks noChangeShapeType="1"/>
                </p:cNvSpPr>
                <p:nvPr/>
              </p:nvSpPr>
              <p:spPr bwMode="auto">
                <a:xfrm>
                  <a:off x="1104" y="2616"/>
                  <a:ext cx="23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13" y="2551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b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4" name="Text Box 54"/>
              <p:cNvSpPr txBox="1">
                <a:spLocks noChangeArrowheads="1"/>
              </p:cNvSpPr>
              <p:nvPr/>
            </p:nvSpPr>
            <p:spPr bwMode="auto">
              <a:xfrm>
                <a:off x="5481296" y="3075810"/>
                <a:ext cx="30970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5</a:t>
                </a:r>
              </a:p>
            </p:txBody>
          </p:sp>
        </p:grpSp>
        <p:sp>
          <p:nvSpPr>
            <p:cNvPr id="82" name="Text Box 54"/>
            <p:cNvSpPr txBox="1">
              <a:spLocks noChangeArrowheads="1"/>
            </p:cNvSpPr>
            <p:nvPr/>
          </p:nvSpPr>
          <p:spPr bwMode="auto">
            <a:xfrm>
              <a:off x="5327193" y="3405521"/>
              <a:ext cx="30970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4544964" y="5901820"/>
            <a:ext cx="954107" cy="766978"/>
            <a:chOff x="4987595" y="2957963"/>
            <a:chExt cx="954107" cy="766978"/>
          </a:xfrm>
        </p:grpSpPr>
        <p:grpSp>
          <p:nvGrpSpPr>
            <p:cNvPr id="89" name="Group 37"/>
            <p:cNvGrpSpPr>
              <a:grpSpLocks/>
            </p:cNvGrpSpPr>
            <p:nvPr/>
          </p:nvGrpSpPr>
          <p:grpSpPr bwMode="auto">
            <a:xfrm>
              <a:off x="5291043" y="2957963"/>
              <a:ext cx="352425" cy="758430"/>
              <a:chOff x="1104" y="2275"/>
              <a:chExt cx="296" cy="637"/>
            </a:xfrm>
          </p:grpSpPr>
          <p:sp>
            <p:nvSpPr>
              <p:cNvPr id="92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75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93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94" name="Text Box 40"/>
              <p:cNvSpPr txBox="1">
                <a:spLocks noChangeArrowheads="1"/>
              </p:cNvSpPr>
              <p:nvPr/>
            </p:nvSpPr>
            <p:spPr bwMode="auto">
              <a:xfrm>
                <a:off x="1111" y="2524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90" name="Text Box 54"/>
            <p:cNvSpPr txBox="1">
              <a:spLocks noChangeArrowheads="1"/>
            </p:cNvSpPr>
            <p:nvPr/>
          </p:nvSpPr>
          <p:spPr bwMode="auto">
            <a:xfrm>
              <a:off x="5603050" y="3075583"/>
              <a:ext cx="29206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91" name="Text Box 54"/>
            <p:cNvSpPr txBox="1">
              <a:spLocks noChangeArrowheads="1"/>
            </p:cNvSpPr>
            <p:nvPr/>
          </p:nvSpPr>
          <p:spPr bwMode="auto">
            <a:xfrm>
              <a:off x="4987595" y="3017055"/>
              <a:ext cx="954107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imSun-ExtB" panose="02010609060101010101" pitchFamily="49" charset="-122"/>
                  <a:ea typeface="SimSun-ExtB" panose="02010609060101010101" pitchFamily="49" charset="-122"/>
                  <a:cs typeface="+mn-cs"/>
                </a:rPr>
                <a:t>( )</a:t>
              </a:r>
              <a:endPara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Sun-ExtB" panose="02010609060101010101" pitchFamily="49" charset="-122"/>
                <a:ea typeface="SimSun-ExtB" panose="02010609060101010101" pitchFamily="49" charset="-122"/>
                <a:cs typeface="+mn-cs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919979" y="5865124"/>
            <a:ext cx="482321" cy="803674"/>
            <a:chOff x="5147408" y="2947552"/>
            <a:chExt cx="482321" cy="803674"/>
          </a:xfrm>
        </p:grpSpPr>
        <p:grpSp>
          <p:nvGrpSpPr>
            <p:cNvPr id="96" name="Group 95"/>
            <p:cNvGrpSpPr/>
            <p:nvPr/>
          </p:nvGrpSpPr>
          <p:grpSpPr>
            <a:xfrm>
              <a:off x="5147408" y="2947552"/>
              <a:ext cx="482321" cy="803674"/>
              <a:chOff x="5291043" y="2957964"/>
              <a:chExt cx="482321" cy="803674"/>
            </a:xfrm>
          </p:grpSpPr>
          <p:grpSp>
            <p:nvGrpSpPr>
              <p:cNvPr id="98" name="Group 37"/>
              <p:cNvGrpSpPr>
                <a:grpSpLocks/>
              </p:cNvGrpSpPr>
              <p:nvPr/>
            </p:nvGrpSpPr>
            <p:grpSpPr bwMode="auto">
              <a:xfrm>
                <a:off x="5291043" y="2957964"/>
                <a:ext cx="352425" cy="803674"/>
                <a:chOff x="1104" y="2275"/>
                <a:chExt cx="296" cy="675"/>
              </a:xfrm>
            </p:grpSpPr>
            <p:sp>
              <p:nvSpPr>
                <p:cNvPr id="100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16" y="2275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1" name="Line 39"/>
                <p:cNvSpPr>
                  <a:spLocks noChangeShapeType="1"/>
                </p:cNvSpPr>
                <p:nvPr/>
              </p:nvSpPr>
              <p:spPr bwMode="auto">
                <a:xfrm>
                  <a:off x="1104" y="2616"/>
                  <a:ext cx="23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11" y="2562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b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9" name="Text Box 54"/>
              <p:cNvSpPr txBox="1">
                <a:spLocks noChangeArrowheads="1"/>
              </p:cNvSpPr>
              <p:nvPr/>
            </p:nvSpPr>
            <p:spPr bwMode="auto">
              <a:xfrm>
                <a:off x="5481296" y="3075810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n</a:t>
                </a:r>
              </a:p>
            </p:txBody>
          </p:sp>
        </p:grpSp>
        <p:sp>
          <p:nvSpPr>
            <p:cNvPr id="97" name="Text Box 54"/>
            <p:cNvSpPr txBox="1">
              <a:spLocks noChangeArrowheads="1"/>
            </p:cNvSpPr>
            <p:nvPr/>
          </p:nvSpPr>
          <p:spPr bwMode="auto">
            <a:xfrm>
              <a:off x="5327193" y="3365180"/>
              <a:ext cx="29206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n</a:t>
              </a:r>
            </a:p>
          </p:txBody>
        </p:sp>
      </p:grp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96A07F51-69F3-4772-9A34-99547F6AC3F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36D0C07D-0DDC-4122-886D-498429105F0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22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11" grpId="0" autoUpdateAnimBg="0"/>
      <p:bldP spid="280628" grpId="0" animBg="1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2" grpId="0"/>
      <p:bldP spid="63" grpId="0"/>
      <p:bldP spid="64" grpId="0"/>
      <p:bldP spid="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 a power to another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can see another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095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21499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× 3 × 3 × 3)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1872773" y="2511741"/>
            <a:ext cx="49136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 × 3 × 3 × 3 × 3 × 3 × 3 × 3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1895245" y="2881083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</a:p>
        </p:txBody>
      </p:sp>
      <p:sp>
        <p:nvSpPr>
          <p:cNvPr id="231455" name="Text Box 31"/>
          <p:cNvSpPr txBox="1">
            <a:spLocks noChangeArrowheads="1"/>
          </p:cNvSpPr>
          <p:nvPr/>
        </p:nvSpPr>
        <p:spPr bwMode="auto">
          <a:xfrm>
            <a:off x="1215139" y="3217210"/>
            <a:ext cx="10615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6" name="Text Box 32"/>
          <p:cNvSpPr txBox="1">
            <a:spLocks noChangeArrowheads="1"/>
          </p:cNvSpPr>
          <p:nvPr/>
        </p:nvSpPr>
        <p:spPr bwMode="auto">
          <a:xfrm>
            <a:off x="2128684" y="3203763"/>
            <a:ext cx="1138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</a:t>
            </a:r>
          </a:p>
        </p:txBody>
      </p:sp>
      <p:sp>
        <p:nvSpPr>
          <p:cNvPr id="231457" name="Text Box 33"/>
          <p:cNvSpPr txBox="1">
            <a:spLocks noChangeArrowheads="1"/>
          </p:cNvSpPr>
          <p:nvPr/>
        </p:nvSpPr>
        <p:spPr bwMode="auto">
          <a:xfrm>
            <a:off x="1903231" y="3631046"/>
            <a:ext cx="4929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58" name="Text Box 34"/>
          <p:cNvSpPr txBox="1">
            <a:spLocks noChangeArrowheads="1"/>
          </p:cNvSpPr>
          <p:nvPr/>
        </p:nvSpPr>
        <p:spPr bwMode="auto">
          <a:xfrm>
            <a:off x="1872773" y="4019859"/>
            <a:ext cx="8050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3020127" y="4501402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1684666" y="5077160"/>
            <a:ext cx="6491146" cy="82363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 a power to another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2597372" y="2881082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˟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2)</a:t>
            </a:r>
          </a:p>
        </p:txBody>
      </p:sp>
      <p:sp>
        <p:nvSpPr>
          <p:cNvPr id="231466" name="Text Box 42"/>
          <p:cNvSpPr txBox="1">
            <a:spLocks noChangeArrowheads="1"/>
          </p:cNvSpPr>
          <p:nvPr/>
        </p:nvSpPr>
        <p:spPr bwMode="auto">
          <a:xfrm>
            <a:off x="2589197" y="4012843"/>
            <a:ext cx="11881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(2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˟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5)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573875" y="6091076"/>
            <a:ext cx="1058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69841" y="6091075"/>
            <a:ext cx="7569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 n</a:t>
            </a:r>
          </a:p>
        </p:txBody>
      </p:sp>
      <p:sp>
        <p:nvSpPr>
          <p:cNvPr id="3" name="Rectangle 2"/>
          <p:cNvSpPr/>
          <p:nvPr/>
        </p:nvSpPr>
        <p:spPr>
          <a:xfrm>
            <a:off x="5127889" y="246829"/>
            <a:ext cx="40161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Raising to a power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32"/>
          <p:cNvSpPr txBox="1">
            <a:spLocks noChangeArrowheads="1"/>
          </p:cNvSpPr>
          <p:nvPr/>
        </p:nvSpPr>
        <p:spPr bwMode="auto">
          <a:xfrm>
            <a:off x="3043654" y="3222356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4180682" y="3213850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5392814" y="3222356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6557793" y="3215630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4458960" y="2071216"/>
            <a:ext cx="24801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(3 × 3 × 3 × 3) </a:t>
            </a: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9390521-6291-42A3-8EFA-3C531C55E73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45275EED-53A5-4E39-A2C4-BCC1C40E9BC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98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55" grpId="0" autoUpdateAnimBg="0"/>
      <p:bldP spid="231456" grpId="0" autoUpdateAnimBg="0"/>
      <p:bldP spid="231457" grpId="0" autoUpdateAnimBg="0"/>
      <p:bldP spid="231458" grpId="0" autoUpdateAnimBg="0"/>
      <p:bldP spid="231464" grpId="0" animBg="1" autoUpdateAnimBg="0"/>
      <p:bldP spid="231461" grpId="0" animBg="1" autoUpdateAnimBg="0"/>
      <p:bldP spid="231465" grpId="0" autoUpdateAnimBg="0"/>
      <p:bldP spid="231466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4429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Look at the following division:</a:t>
            </a:r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4296995" y="1492008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7357" name="Text Box 29"/>
          <p:cNvSpPr txBox="1">
            <a:spLocks noChangeArrowheads="1"/>
          </p:cNvSpPr>
          <p:nvPr/>
        </p:nvSpPr>
        <p:spPr bwMode="auto">
          <a:xfrm>
            <a:off x="5685517" y="1497537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227358" name="Text Box 30"/>
          <p:cNvSpPr txBox="1">
            <a:spLocks noChangeArrowheads="1"/>
          </p:cNvSpPr>
          <p:nvPr/>
        </p:nvSpPr>
        <p:spPr bwMode="auto">
          <a:xfrm>
            <a:off x="768115" y="1963633"/>
            <a:ext cx="4124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second index law,</a:t>
            </a:r>
          </a:p>
        </p:txBody>
      </p:sp>
      <p:sp>
        <p:nvSpPr>
          <p:cNvPr id="227359" name="Text Box 31"/>
          <p:cNvSpPr txBox="1">
            <a:spLocks noChangeArrowheads="1"/>
          </p:cNvSpPr>
          <p:nvPr/>
        </p:nvSpPr>
        <p:spPr bwMode="auto">
          <a:xfrm>
            <a:off x="4296995" y="2446341"/>
            <a:ext cx="25298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– 4)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7360" name="Text Box 32"/>
          <p:cNvSpPr txBox="1">
            <a:spLocks noChangeArrowheads="1"/>
          </p:cNvSpPr>
          <p:nvPr/>
        </p:nvSpPr>
        <p:spPr bwMode="auto">
          <a:xfrm>
            <a:off x="6729829" y="2446340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</a:p>
        </p:txBody>
      </p:sp>
      <p:sp>
        <p:nvSpPr>
          <p:cNvPr id="227361" name="Text Box 33"/>
          <p:cNvSpPr txBox="1">
            <a:spLocks noChangeArrowheads="1"/>
          </p:cNvSpPr>
          <p:nvPr/>
        </p:nvSpPr>
        <p:spPr bwMode="auto">
          <a:xfrm>
            <a:off x="2160134" y="2887267"/>
            <a:ext cx="26404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That means that,</a:t>
            </a:r>
          </a:p>
        </p:txBody>
      </p:sp>
      <p:sp>
        <p:nvSpPr>
          <p:cNvPr id="227362" name="Text Box 34"/>
          <p:cNvSpPr txBox="1">
            <a:spLocks noChangeArrowheads="1"/>
          </p:cNvSpPr>
          <p:nvPr/>
        </p:nvSpPr>
        <p:spPr bwMode="auto">
          <a:xfrm>
            <a:off x="4466821" y="3365278"/>
            <a:ext cx="10488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6" name="Text Box 38"/>
          <p:cNvSpPr txBox="1">
            <a:spLocks noChangeArrowheads="1"/>
          </p:cNvSpPr>
          <p:nvPr/>
        </p:nvSpPr>
        <p:spPr bwMode="auto">
          <a:xfrm>
            <a:off x="914400" y="4398428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7367" name="Text Box 39"/>
          <p:cNvSpPr txBox="1">
            <a:spLocks noChangeArrowheads="1"/>
          </p:cNvSpPr>
          <p:nvPr/>
        </p:nvSpPr>
        <p:spPr bwMode="auto">
          <a:xfrm>
            <a:off x="953834" y="5062227"/>
            <a:ext cx="1112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8" name="Text Box 40"/>
          <p:cNvSpPr txBox="1">
            <a:spLocks noChangeArrowheads="1"/>
          </p:cNvSpPr>
          <p:nvPr/>
        </p:nvSpPr>
        <p:spPr bwMode="auto">
          <a:xfrm>
            <a:off x="2268284" y="5062227"/>
            <a:ext cx="16145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3.452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9" name="Text Box 41"/>
          <p:cNvSpPr txBox="1">
            <a:spLocks noChangeArrowheads="1"/>
          </p:cNvSpPr>
          <p:nvPr/>
        </p:nvSpPr>
        <p:spPr bwMode="auto">
          <a:xfrm>
            <a:off x="3868483" y="5062227"/>
            <a:ext cx="2658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723 538 592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The power zero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54474" y="582011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4110794" y="5933410"/>
            <a:ext cx="7120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" name="Text Box 42"/>
          <p:cNvSpPr txBox="1">
            <a:spLocks noChangeArrowheads="1"/>
          </p:cNvSpPr>
          <p:nvPr/>
        </p:nvSpPr>
        <p:spPr bwMode="auto">
          <a:xfrm>
            <a:off x="4677999" y="5933410"/>
            <a:ext cx="4299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6729829" y="5062227"/>
            <a:ext cx="9444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449327" y="3834921"/>
            <a:ext cx="8254861" cy="48994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Any number raised to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power of zero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equal to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one.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31C5396-A64F-4D7C-B8C4-8F1B719767A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EC49CCA-C06E-4C24-990C-6375B9A98F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7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43" grpId="0" autoUpdateAnimBg="0"/>
      <p:bldP spid="227357" grpId="0" autoUpdateAnimBg="0"/>
      <p:bldP spid="227358" grpId="0" autoUpdateAnimBg="0"/>
      <p:bldP spid="227359" grpId="0" autoUpdateAnimBg="0"/>
      <p:bldP spid="227360" grpId="0" autoUpdateAnimBg="0"/>
      <p:bldP spid="227361" grpId="0" autoUpdateAnimBg="0"/>
      <p:bldP spid="227362" grpId="0" autoUpdateAnimBg="0"/>
      <p:bldP spid="227366" grpId="0" autoUpdateAnimBg="0"/>
      <p:bldP spid="227367" grpId="0" autoUpdateAnimBg="0"/>
      <p:bldP spid="227368" grpId="0" autoUpdateAnimBg="0"/>
      <p:bldP spid="227369" grpId="0" autoUpdateAnimBg="0"/>
      <p:bldP spid="20" grpId="0" animBg="1"/>
      <p:bldP spid="21" grpId="0" autoUpdateAnimBg="0"/>
      <p:bldP spid="22" grpId="0" autoUpdateAnimBg="0"/>
      <p:bldP spid="23" grpId="0" autoUpdateAnimBg="0"/>
      <p:bldP spid="2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2481848"/>
            <a:ext cx="30267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Solving the division,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743722" y="3098140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599" name="Group 23"/>
          <p:cNvGrpSpPr>
            <a:grpSpLocks/>
          </p:cNvGrpSpPr>
          <p:nvPr/>
        </p:nvGrpSpPr>
        <p:grpSpPr bwMode="auto">
          <a:xfrm>
            <a:off x="2094519" y="2995608"/>
            <a:ext cx="3206354" cy="1120379"/>
            <a:chOff x="1037" y="1536"/>
            <a:chExt cx="2693" cy="941"/>
          </a:xfrm>
        </p:grpSpPr>
        <p:grpSp>
          <p:nvGrpSpPr>
            <p:cNvPr id="280600" name="Group 24"/>
            <p:cNvGrpSpPr>
              <a:grpSpLocks/>
            </p:cNvGrpSpPr>
            <p:nvPr/>
          </p:nvGrpSpPr>
          <p:grpSpPr bwMode="auto">
            <a:xfrm>
              <a:off x="1037" y="1536"/>
              <a:ext cx="2487" cy="941"/>
              <a:chOff x="1037" y="1536"/>
              <a:chExt cx="2487" cy="941"/>
            </a:xfrm>
          </p:grpSpPr>
          <p:sp>
            <p:nvSpPr>
              <p:cNvPr id="280601" name="Text Box 25"/>
              <p:cNvSpPr txBox="1">
                <a:spLocks noChangeArrowheads="1"/>
              </p:cNvSpPr>
              <p:nvPr/>
            </p:nvSpPr>
            <p:spPr bwMode="auto">
              <a:xfrm>
                <a:off x="1111" y="1536"/>
                <a:ext cx="1617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× 3 × 3 × 3</a:t>
                </a:r>
              </a:p>
            </p:txBody>
          </p:sp>
          <p:sp>
            <p:nvSpPr>
              <p:cNvPr id="280602" name="Line 26"/>
              <p:cNvSpPr>
                <a:spLocks noChangeShapeType="1"/>
              </p:cNvSpPr>
              <p:nvPr/>
            </p:nvSpPr>
            <p:spPr bwMode="auto">
              <a:xfrm>
                <a:off x="1104" y="1844"/>
                <a:ext cx="2304" cy="0"/>
              </a:xfrm>
              <a:prstGeom prst="line">
                <a:avLst/>
              </a:prstGeom>
              <a:noFill/>
              <a:ln w="28575">
                <a:solidFill>
                  <a:schemeClr val="tx1">
                    <a:alpha val="96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03" name="Text Box 27"/>
              <p:cNvSpPr txBox="1">
                <a:spLocks noChangeArrowheads="1"/>
              </p:cNvSpPr>
              <p:nvPr/>
            </p:nvSpPr>
            <p:spPr bwMode="auto">
              <a:xfrm>
                <a:off x="1037" y="1779"/>
                <a:ext cx="2487" cy="6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× 3 × 3 × 3 × 3 × 3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04" name="Text Box 28"/>
            <p:cNvSpPr txBox="1">
              <a:spLocks noChangeArrowheads="1"/>
            </p:cNvSpPr>
            <p:nvPr/>
          </p:nvSpPr>
          <p:spPr bwMode="auto">
            <a:xfrm>
              <a:off x="3443" y="1655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06" name="Line 30"/>
          <p:cNvSpPr>
            <a:spLocks noChangeShapeType="1"/>
          </p:cNvSpPr>
          <p:nvPr/>
        </p:nvSpPr>
        <p:spPr bwMode="auto">
          <a:xfrm flipV="1">
            <a:off x="2211272" y="337884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8" name="Line 32"/>
          <p:cNvSpPr>
            <a:spLocks noChangeShapeType="1"/>
          </p:cNvSpPr>
          <p:nvPr/>
        </p:nvSpPr>
        <p:spPr bwMode="auto">
          <a:xfrm flipV="1">
            <a:off x="2718898" y="336540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9" name="Text Box 33"/>
          <p:cNvSpPr txBox="1">
            <a:spLocks noChangeArrowheads="1"/>
          </p:cNvSpPr>
          <p:nvPr/>
        </p:nvSpPr>
        <p:spPr bwMode="auto">
          <a:xfrm>
            <a:off x="5344712" y="3288482"/>
            <a:ext cx="981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 × 3 </a:t>
            </a:r>
          </a:p>
        </p:txBody>
      </p:sp>
      <p:sp>
        <p:nvSpPr>
          <p:cNvPr id="280610" name="Text Box 34"/>
          <p:cNvSpPr txBox="1">
            <a:spLocks noChangeArrowheads="1"/>
          </p:cNvSpPr>
          <p:nvPr/>
        </p:nvSpPr>
        <p:spPr bwMode="auto">
          <a:xfrm>
            <a:off x="6410433" y="3285416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923796" y="3761289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12" name="Group 36"/>
          <p:cNvGrpSpPr>
            <a:grpSpLocks/>
          </p:cNvGrpSpPr>
          <p:nvPr/>
        </p:nvGrpSpPr>
        <p:grpSpPr bwMode="auto">
          <a:xfrm>
            <a:off x="2316955" y="3620417"/>
            <a:ext cx="2600327" cy="769146"/>
            <a:chOff x="1070" y="2276"/>
            <a:chExt cx="2184" cy="646"/>
          </a:xfrm>
        </p:grpSpPr>
        <p:grpSp>
          <p:nvGrpSpPr>
            <p:cNvPr id="280613" name="Group 37"/>
            <p:cNvGrpSpPr>
              <a:grpSpLocks/>
            </p:cNvGrpSpPr>
            <p:nvPr/>
          </p:nvGrpSpPr>
          <p:grpSpPr bwMode="auto">
            <a:xfrm>
              <a:off x="1070" y="2276"/>
              <a:ext cx="1911" cy="646"/>
              <a:chOff x="1070" y="2276"/>
              <a:chExt cx="1911" cy="646"/>
            </a:xfrm>
          </p:grpSpPr>
          <p:sp>
            <p:nvSpPr>
              <p:cNvPr id="280614" name="Text Box 38"/>
              <p:cNvSpPr txBox="1">
                <a:spLocks noChangeArrowheads="1"/>
              </p:cNvSpPr>
              <p:nvPr/>
            </p:nvSpPr>
            <p:spPr bwMode="auto">
              <a:xfrm>
                <a:off x="1070" y="2534"/>
                <a:ext cx="1911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5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18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6" name="Text Box 40"/>
              <p:cNvSpPr txBox="1">
                <a:spLocks noChangeArrowheads="1"/>
              </p:cNvSpPr>
              <p:nvPr/>
            </p:nvSpPr>
            <p:spPr bwMode="auto">
              <a:xfrm>
                <a:off x="1099" y="2276"/>
                <a:ext cx="691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17" name="Text Box 41"/>
            <p:cNvSpPr txBox="1">
              <a:spLocks noChangeArrowheads="1"/>
            </p:cNvSpPr>
            <p:nvPr/>
          </p:nvSpPr>
          <p:spPr bwMode="auto">
            <a:xfrm>
              <a:off x="2967" y="240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18" name="Line 42"/>
          <p:cNvSpPr>
            <a:spLocks noChangeShapeType="1"/>
          </p:cNvSpPr>
          <p:nvPr/>
        </p:nvSpPr>
        <p:spPr bwMode="auto">
          <a:xfrm flipV="1">
            <a:off x="2445807" y="375628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19" name="Line 43"/>
          <p:cNvSpPr>
            <a:spLocks noChangeShapeType="1"/>
          </p:cNvSpPr>
          <p:nvPr/>
        </p:nvSpPr>
        <p:spPr bwMode="auto">
          <a:xfrm flipV="1">
            <a:off x="2393224" y="4079078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0" name="Line 44"/>
          <p:cNvSpPr>
            <a:spLocks noChangeShapeType="1"/>
          </p:cNvSpPr>
          <p:nvPr/>
        </p:nvSpPr>
        <p:spPr bwMode="auto">
          <a:xfrm flipV="1">
            <a:off x="2933122" y="3740223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1" name="Line 45"/>
          <p:cNvSpPr>
            <a:spLocks noChangeShapeType="1"/>
          </p:cNvSpPr>
          <p:nvPr/>
        </p:nvSpPr>
        <p:spPr bwMode="auto">
          <a:xfrm flipV="1">
            <a:off x="2863545" y="4092049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2" name="Text Box 46"/>
          <p:cNvSpPr txBox="1">
            <a:spLocks noChangeArrowheads="1"/>
          </p:cNvSpPr>
          <p:nvPr/>
        </p:nvSpPr>
        <p:spPr bwMode="auto">
          <a:xfrm>
            <a:off x="4840477" y="3912331"/>
            <a:ext cx="12923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6330863" y="3922492"/>
            <a:ext cx="463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3" y="4443365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6786628" y="3098140"/>
            <a:ext cx="837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6706997" y="3760459"/>
            <a:ext cx="80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743723" y="5043785"/>
            <a:ext cx="7781712" cy="846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 number to a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power, is the same as one over the number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positive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Negative exponents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887535" y="6077652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=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4632927" y="6241279"/>
            <a:ext cx="5373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4429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Look at the following division: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4492105" y="1397485"/>
            <a:ext cx="1140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9" name="Text Box 30"/>
          <p:cNvSpPr txBox="1">
            <a:spLocks noChangeArrowheads="1"/>
          </p:cNvSpPr>
          <p:nvPr/>
        </p:nvSpPr>
        <p:spPr bwMode="auto">
          <a:xfrm>
            <a:off x="768115" y="1749233"/>
            <a:ext cx="4124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second index law,</a:t>
            </a:r>
          </a:p>
        </p:txBody>
      </p: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4431579" y="2150916"/>
            <a:ext cx="25298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– 6)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6836488" y="2150915"/>
            <a:ext cx="5822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-2</a:t>
            </a:r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 flipV="1">
            <a:off x="3325038" y="308417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3" name="Line 31"/>
          <p:cNvSpPr>
            <a:spLocks noChangeShapeType="1"/>
          </p:cNvSpPr>
          <p:nvPr/>
        </p:nvSpPr>
        <p:spPr bwMode="auto">
          <a:xfrm flipV="1">
            <a:off x="3859558" y="308417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4" name="Line 29"/>
          <p:cNvSpPr>
            <a:spLocks noChangeShapeType="1"/>
          </p:cNvSpPr>
          <p:nvPr/>
        </p:nvSpPr>
        <p:spPr bwMode="auto">
          <a:xfrm flipV="1">
            <a:off x="2299405" y="307770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5" name="Line 31"/>
          <p:cNvSpPr>
            <a:spLocks noChangeShapeType="1"/>
          </p:cNvSpPr>
          <p:nvPr/>
        </p:nvSpPr>
        <p:spPr bwMode="auto">
          <a:xfrm flipV="1">
            <a:off x="2819810" y="309436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" name="Line 30"/>
          <p:cNvSpPr>
            <a:spLocks noChangeShapeType="1"/>
          </p:cNvSpPr>
          <p:nvPr/>
        </p:nvSpPr>
        <p:spPr bwMode="auto">
          <a:xfrm flipV="1">
            <a:off x="3225365" y="339572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7" name="Line 32"/>
          <p:cNvSpPr>
            <a:spLocks noChangeShapeType="1"/>
          </p:cNvSpPr>
          <p:nvPr/>
        </p:nvSpPr>
        <p:spPr bwMode="auto">
          <a:xfrm flipV="1">
            <a:off x="3732991" y="338227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5607528" y="2972588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9" name="Line 39"/>
          <p:cNvSpPr>
            <a:spLocks noChangeShapeType="1"/>
          </p:cNvSpPr>
          <p:nvPr/>
        </p:nvSpPr>
        <p:spPr bwMode="auto">
          <a:xfrm>
            <a:off x="5344712" y="3328972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6431835" y="294967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1" name="Line 39"/>
          <p:cNvSpPr>
            <a:spLocks noChangeShapeType="1"/>
          </p:cNvSpPr>
          <p:nvPr/>
        </p:nvSpPr>
        <p:spPr bwMode="auto">
          <a:xfrm>
            <a:off x="6431835" y="3328972"/>
            <a:ext cx="3657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6118003" y="3060801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5208111" y="3637494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Line 39"/>
          <p:cNvSpPr>
            <a:spLocks noChangeShapeType="1"/>
          </p:cNvSpPr>
          <p:nvPr/>
        </p:nvSpPr>
        <p:spPr bwMode="auto">
          <a:xfrm>
            <a:off x="4945295" y="4007325"/>
            <a:ext cx="109728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6341237" y="361199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>
            <a:off x="6341237" y="3991292"/>
            <a:ext cx="3657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Text Box 28"/>
          <p:cNvSpPr txBox="1">
            <a:spLocks noChangeArrowheads="1"/>
          </p:cNvSpPr>
          <p:nvPr/>
        </p:nvSpPr>
        <p:spPr bwMode="auto">
          <a:xfrm>
            <a:off x="6025555" y="3766943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69" name="Text Box 34"/>
          <p:cNvSpPr txBox="1">
            <a:spLocks noChangeArrowheads="1"/>
          </p:cNvSpPr>
          <p:nvPr/>
        </p:nvSpPr>
        <p:spPr bwMode="auto">
          <a:xfrm>
            <a:off x="4794497" y="592123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>
            <a:off x="4794497" y="6300532"/>
            <a:ext cx="36576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56AF41E4-7115-4393-ADDF-BA31EF67EE2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27B0574-03E8-442D-97C6-5D87D402F73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3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8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8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06" grpId="0" animBg="1"/>
      <p:bldP spid="280608" grpId="0" animBg="1"/>
      <p:bldP spid="280609" grpId="0" autoUpdateAnimBg="0"/>
      <p:bldP spid="280610" grpId="0" autoUpdateAnimBg="0"/>
      <p:bldP spid="280611" grpId="0" autoUpdateAnimBg="0"/>
      <p:bldP spid="280618" grpId="0" animBg="1"/>
      <p:bldP spid="280619" grpId="0" animBg="1"/>
      <p:bldP spid="280620" grpId="0" animBg="1"/>
      <p:bldP spid="280621" grpId="0" animBg="1"/>
      <p:bldP spid="280622" grpId="0" autoUpdateAnimBg="0"/>
      <p:bldP spid="280623" grpId="0" autoUpdateAnimBg="0"/>
      <p:bldP spid="280628" grpId="0" animBg="1" autoUpdateAnimBg="0"/>
      <p:bldP spid="280629" grpId="0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46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utoUpdateAnimBg="0"/>
      <p:bldP spid="59" grpId="0" animBg="1"/>
      <p:bldP spid="60" grpId="0" autoUpdateAnimBg="0"/>
      <p:bldP spid="61" grpId="0" animBg="1"/>
      <p:bldP spid="62" grpId="0"/>
      <p:bldP spid="63" grpId="0" autoUpdateAnimBg="0"/>
      <p:bldP spid="64" grpId="0" animBg="1"/>
      <p:bldP spid="65" grpId="0" autoUpdateAnimBg="0"/>
      <p:bldP spid="66" grpId="0" animBg="1"/>
      <p:bldP spid="67" grpId="0"/>
      <p:bldP spid="69" grpId="0" autoUpdateAnimBg="0"/>
      <p:bldP spid="7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28650"/>
          </a:xfrm>
          <a:noFill/>
          <a:ln/>
        </p:spPr>
        <p:txBody>
          <a:bodyPr anchor="t">
            <a:no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Exponents</a:t>
            </a:r>
          </a:p>
        </p:txBody>
      </p:sp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578224" y="1250729"/>
            <a:ext cx="7920317" cy="91025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use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exponents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as a shorthand way of representing the repeated multiplication of a number by itself.</a:t>
            </a:r>
          </a:p>
        </p:txBody>
      </p:sp>
      <p:sp>
        <p:nvSpPr>
          <p:cNvPr id="186375" name="Text Box 7"/>
          <p:cNvSpPr txBox="1">
            <a:spLocks noChangeArrowheads="1"/>
          </p:cNvSpPr>
          <p:nvPr/>
        </p:nvSpPr>
        <p:spPr bwMode="auto">
          <a:xfrm>
            <a:off x="578224" y="23958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578224" y="2871719"/>
            <a:ext cx="82974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index notation to write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2 × 2 × 2 × 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as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6377" name="Text Box 9"/>
          <p:cNvSpPr txBox="1">
            <a:spLocks noChangeArrowheads="1"/>
          </p:cNvSpPr>
          <p:nvPr/>
        </p:nvSpPr>
        <p:spPr bwMode="auto">
          <a:xfrm>
            <a:off x="4325542" y="3526631"/>
            <a:ext cx="51007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3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</a:p>
        </p:txBody>
      </p:sp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1359695" y="4468416"/>
            <a:ext cx="72122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number is read as ‘two to the power of five’.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2785678" y="4993023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3531395" y="4972050"/>
            <a:ext cx="28200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 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2 × 2 × 2 × 2 =</a:t>
            </a:r>
          </a:p>
        </p:txBody>
      </p:sp>
      <p:sp>
        <p:nvSpPr>
          <p:cNvPr id="186382" name="Text Box 14"/>
          <p:cNvSpPr txBox="1">
            <a:spLocks noChangeArrowheads="1"/>
          </p:cNvSpPr>
          <p:nvPr/>
        </p:nvSpPr>
        <p:spPr bwMode="auto">
          <a:xfrm>
            <a:off x="6266689" y="4972050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32</a:t>
            </a:r>
          </a:p>
        </p:txBody>
      </p:sp>
      <p:sp>
        <p:nvSpPr>
          <p:cNvPr id="186384" name="Text Box 16"/>
          <p:cNvSpPr txBox="1">
            <a:spLocks noChangeArrowheads="1"/>
          </p:cNvSpPr>
          <p:nvPr/>
        </p:nvSpPr>
        <p:spPr bwMode="auto">
          <a:xfrm>
            <a:off x="3371851" y="4008835"/>
            <a:ext cx="55496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base</a:t>
            </a:r>
          </a:p>
        </p:txBody>
      </p:sp>
      <p:sp>
        <p:nvSpPr>
          <p:cNvPr id="186385" name="Text Box 17"/>
          <p:cNvSpPr txBox="1">
            <a:spLocks noChangeArrowheads="1"/>
          </p:cNvSpPr>
          <p:nvPr/>
        </p:nvSpPr>
        <p:spPr bwMode="auto">
          <a:xfrm>
            <a:off x="5245895" y="3371850"/>
            <a:ext cx="257474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Exponent, index or power</a:t>
            </a:r>
          </a:p>
        </p:txBody>
      </p:sp>
      <p:sp>
        <p:nvSpPr>
          <p:cNvPr id="186386" name="Line 18"/>
          <p:cNvSpPr>
            <a:spLocks noChangeShapeType="1"/>
          </p:cNvSpPr>
          <p:nvPr/>
        </p:nvSpPr>
        <p:spPr bwMode="auto">
          <a:xfrm flipV="1">
            <a:off x="3886200" y="3886200"/>
            <a:ext cx="400050" cy="1714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6387" name="Line 19"/>
          <p:cNvSpPr>
            <a:spLocks noChangeShapeType="1"/>
          </p:cNvSpPr>
          <p:nvPr/>
        </p:nvSpPr>
        <p:spPr bwMode="auto">
          <a:xfrm flipH="1">
            <a:off x="4800600" y="3543300"/>
            <a:ext cx="400050" cy="1714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6D067CA-1A51-4AD4-A274-B742E62A015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611A8D5-AA18-4F1A-BE46-35996C6E0A6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02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8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5" grpId="0" autoUpdateAnimBg="0"/>
      <p:bldP spid="186376" grpId="0" autoUpdateAnimBg="0"/>
      <p:bldP spid="186377" grpId="0" autoUpdateAnimBg="0"/>
      <p:bldP spid="186378" grpId="0" autoUpdateAnimBg="0"/>
      <p:bldP spid="186379" grpId="0" autoUpdateAnimBg="0"/>
      <p:bldP spid="186381" grpId="0" autoUpdateAnimBg="0"/>
      <p:bldP spid="186382" grpId="0" autoUpdateAnimBg="0"/>
      <p:bldP spid="186384" grpId="0" autoUpdateAnimBg="0"/>
      <p:bldP spid="186385" grpId="0" autoUpdateAnimBg="0"/>
      <p:bldP spid="186386" grpId="0" animBg="1"/>
      <p:bldP spid="1863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50" name="Text Box 18"/>
          <p:cNvSpPr txBox="1">
            <a:spLocks noChangeArrowheads="1"/>
          </p:cNvSpPr>
          <p:nvPr/>
        </p:nvSpPr>
        <p:spPr bwMode="auto">
          <a:xfrm>
            <a:off x="847166" y="1633328"/>
            <a:ext cx="34355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Evaluate the following:</a:t>
            </a:r>
          </a:p>
        </p:txBody>
      </p:sp>
      <p:sp>
        <p:nvSpPr>
          <p:cNvPr id="274451" name="Text Box 19"/>
          <p:cNvSpPr txBox="1">
            <a:spLocks noChangeArrowheads="1"/>
          </p:cNvSpPr>
          <p:nvPr/>
        </p:nvSpPr>
        <p:spPr bwMode="auto">
          <a:xfrm>
            <a:off x="847165" y="2151249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52" name="Text Box 20"/>
          <p:cNvSpPr txBox="1">
            <a:spLocks noChangeArrowheads="1"/>
          </p:cNvSpPr>
          <p:nvPr/>
        </p:nvSpPr>
        <p:spPr bwMode="auto">
          <a:xfrm>
            <a:off x="1540116" y="2151249"/>
            <a:ext cx="1170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6 =</a:t>
            </a:r>
          </a:p>
        </p:txBody>
      </p:sp>
      <p:sp>
        <p:nvSpPr>
          <p:cNvPr id="274453" name="Text Box 21"/>
          <p:cNvSpPr txBox="1">
            <a:spLocks noChangeArrowheads="1"/>
          </p:cNvSpPr>
          <p:nvPr/>
        </p:nvSpPr>
        <p:spPr bwMode="auto">
          <a:xfrm>
            <a:off x="2564944" y="2151248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36</a:t>
            </a:r>
          </a:p>
        </p:txBody>
      </p:sp>
      <p:sp>
        <p:nvSpPr>
          <p:cNvPr id="274459" name="Text Box 27"/>
          <p:cNvSpPr txBox="1">
            <a:spLocks noChangeArrowheads="1"/>
          </p:cNvSpPr>
          <p:nvPr/>
        </p:nvSpPr>
        <p:spPr bwMode="auto">
          <a:xfrm>
            <a:off x="847165" y="2670362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60" name="Text Box 28"/>
          <p:cNvSpPr txBox="1">
            <a:spLocks noChangeArrowheads="1"/>
          </p:cNvSpPr>
          <p:nvPr/>
        </p:nvSpPr>
        <p:spPr bwMode="auto">
          <a:xfrm>
            <a:off x="1540116" y="2684150"/>
            <a:ext cx="22701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3 × 3 × 3 =</a:t>
            </a:r>
          </a:p>
        </p:txBody>
      </p:sp>
      <p:sp>
        <p:nvSpPr>
          <p:cNvPr id="274461" name="Text Box 29"/>
          <p:cNvSpPr txBox="1">
            <a:spLocks noChangeArrowheads="1"/>
          </p:cNvSpPr>
          <p:nvPr/>
        </p:nvSpPr>
        <p:spPr bwMode="auto">
          <a:xfrm>
            <a:off x="3710057" y="2668561"/>
            <a:ext cx="51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81</a:t>
            </a:r>
          </a:p>
        </p:txBody>
      </p:sp>
      <p:sp>
        <p:nvSpPr>
          <p:cNvPr id="274463" name="Text Box 31"/>
          <p:cNvSpPr txBox="1">
            <a:spLocks noChangeArrowheads="1"/>
          </p:cNvSpPr>
          <p:nvPr/>
        </p:nvSpPr>
        <p:spPr bwMode="auto">
          <a:xfrm>
            <a:off x="847165" y="3189474"/>
            <a:ext cx="11063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5)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64" name="Text Box 32"/>
          <p:cNvSpPr txBox="1">
            <a:spLocks noChangeArrowheads="1"/>
          </p:cNvSpPr>
          <p:nvPr/>
        </p:nvSpPr>
        <p:spPr bwMode="auto">
          <a:xfrm>
            <a:off x="1918291" y="3189474"/>
            <a:ext cx="2129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–5 × –5 =</a:t>
            </a:r>
          </a:p>
        </p:txBody>
      </p:sp>
      <p:sp>
        <p:nvSpPr>
          <p:cNvPr id="274465" name="Text Box 33"/>
          <p:cNvSpPr txBox="1">
            <a:spLocks noChangeArrowheads="1"/>
          </p:cNvSpPr>
          <p:nvPr/>
        </p:nvSpPr>
        <p:spPr bwMode="auto">
          <a:xfrm>
            <a:off x="3902253" y="3189474"/>
            <a:ext cx="8338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125</a:t>
            </a:r>
          </a:p>
        </p:txBody>
      </p:sp>
      <p:sp>
        <p:nvSpPr>
          <p:cNvPr id="274467" name="Text Box 35"/>
          <p:cNvSpPr txBox="1">
            <a:spLocks noChangeArrowheads="1"/>
          </p:cNvSpPr>
          <p:nvPr/>
        </p:nvSpPr>
        <p:spPr bwMode="auto">
          <a:xfrm>
            <a:off x="847165" y="3708587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68" name="Text Box 36"/>
          <p:cNvSpPr txBox="1">
            <a:spLocks noChangeArrowheads="1"/>
          </p:cNvSpPr>
          <p:nvPr/>
        </p:nvSpPr>
        <p:spPr bwMode="auto">
          <a:xfrm>
            <a:off x="1520835" y="3708586"/>
            <a:ext cx="39196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2 × 2 × 2 × 2 × 2 × 2 =</a:t>
            </a:r>
          </a:p>
        </p:txBody>
      </p:sp>
      <p:sp>
        <p:nvSpPr>
          <p:cNvPr id="274469" name="Text Box 37"/>
          <p:cNvSpPr txBox="1">
            <a:spLocks noChangeArrowheads="1"/>
          </p:cNvSpPr>
          <p:nvPr/>
        </p:nvSpPr>
        <p:spPr bwMode="auto">
          <a:xfrm>
            <a:off x="5288096" y="3708586"/>
            <a:ext cx="6976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128</a:t>
            </a:r>
          </a:p>
        </p:txBody>
      </p:sp>
      <p:sp>
        <p:nvSpPr>
          <p:cNvPr id="274471" name="Text Box 39"/>
          <p:cNvSpPr txBox="1">
            <a:spLocks noChangeArrowheads="1"/>
          </p:cNvSpPr>
          <p:nvPr/>
        </p:nvSpPr>
        <p:spPr bwMode="auto">
          <a:xfrm>
            <a:off x="847165" y="4227699"/>
            <a:ext cx="1056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1)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72" name="Text Box 40"/>
          <p:cNvSpPr txBox="1">
            <a:spLocks noChangeArrowheads="1"/>
          </p:cNvSpPr>
          <p:nvPr/>
        </p:nvSpPr>
        <p:spPr bwMode="auto">
          <a:xfrm>
            <a:off x="1769679" y="4227699"/>
            <a:ext cx="32528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=</a:t>
            </a:r>
          </a:p>
        </p:txBody>
      </p:sp>
      <p:sp>
        <p:nvSpPr>
          <p:cNvPr id="274473" name="Text Box 41"/>
          <p:cNvSpPr txBox="1">
            <a:spLocks noChangeArrowheads="1"/>
          </p:cNvSpPr>
          <p:nvPr/>
        </p:nvSpPr>
        <p:spPr bwMode="auto">
          <a:xfrm>
            <a:off x="4908081" y="4227698"/>
            <a:ext cx="458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274475" name="Text Box 43"/>
          <p:cNvSpPr txBox="1">
            <a:spLocks noChangeArrowheads="1"/>
          </p:cNvSpPr>
          <p:nvPr/>
        </p:nvSpPr>
        <p:spPr bwMode="auto">
          <a:xfrm>
            <a:off x="847165" y="4746812"/>
            <a:ext cx="11063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4)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76" name="Text Box 44"/>
          <p:cNvSpPr txBox="1">
            <a:spLocks noChangeArrowheads="1"/>
          </p:cNvSpPr>
          <p:nvPr/>
        </p:nvSpPr>
        <p:spPr bwMode="auto">
          <a:xfrm>
            <a:off x="1807411" y="4746812"/>
            <a:ext cx="28151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=</a:t>
            </a:r>
          </a:p>
        </p:txBody>
      </p:sp>
      <p:sp>
        <p:nvSpPr>
          <p:cNvPr id="274477" name="Text Box 45"/>
          <p:cNvSpPr txBox="1">
            <a:spLocks noChangeArrowheads="1"/>
          </p:cNvSpPr>
          <p:nvPr/>
        </p:nvSpPr>
        <p:spPr bwMode="auto">
          <a:xfrm>
            <a:off x="4607255" y="4746812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64</a:t>
            </a:r>
          </a:p>
        </p:txBody>
      </p:sp>
      <p:sp>
        <p:nvSpPr>
          <p:cNvPr id="274479" name="AutoShape 47"/>
          <p:cNvSpPr>
            <a:spLocks noChangeArrowheads="1"/>
          </p:cNvSpPr>
          <p:nvPr/>
        </p:nvSpPr>
        <p:spPr bwMode="auto">
          <a:xfrm>
            <a:off x="4516443" y="1867979"/>
            <a:ext cx="2484834" cy="1241822"/>
          </a:xfrm>
          <a:prstGeom prst="wedgeRoundRectCallout">
            <a:avLst>
              <a:gd name="adj1" fmla="val -43773"/>
              <a:gd name="adj2" fmla="val 6821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raise a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number to an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odd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power the answer is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4482" name="AutoShape 50"/>
          <p:cNvSpPr>
            <a:spLocks noChangeArrowheads="1"/>
          </p:cNvSpPr>
          <p:nvPr/>
        </p:nvSpPr>
        <p:spPr bwMode="auto">
          <a:xfrm>
            <a:off x="5996095" y="3606787"/>
            <a:ext cx="2484834" cy="1241822"/>
          </a:xfrm>
          <a:prstGeom prst="wedgeRoundRectCallout">
            <a:avLst>
              <a:gd name="adj1" fmla="val -82737"/>
              <a:gd name="adj2" fmla="val 5847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raise a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number to an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even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power the answer is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positive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4483" name="Rectangle 5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9762"/>
          </a:xfrm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Index notation</a:t>
            </a:r>
            <a:endParaRPr lang="en-GB" altLang="en-US" sz="32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91B31978-928B-4725-A23C-E565EA53C08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864D2835-9C37-4244-9E12-46402BDA27C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44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7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51" grpId="0" autoUpdateAnimBg="0"/>
      <p:bldP spid="274452" grpId="0" autoUpdateAnimBg="0"/>
      <p:bldP spid="274453" grpId="0" autoUpdateAnimBg="0"/>
      <p:bldP spid="274459" grpId="0" autoUpdateAnimBg="0"/>
      <p:bldP spid="274460" grpId="0" autoUpdateAnimBg="0"/>
      <p:bldP spid="274461" grpId="0" autoUpdateAnimBg="0"/>
      <p:bldP spid="274463" grpId="0" autoUpdateAnimBg="0"/>
      <p:bldP spid="274464" grpId="0" autoUpdateAnimBg="0"/>
      <p:bldP spid="274465" grpId="0" autoUpdateAnimBg="0"/>
      <p:bldP spid="274467" grpId="0" autoUpdateAnimBg="0"/>
      <p:bldP spid="274468" grpId="0" autoUpdateAnimBg="0"/>
      <p:bldP spid="274469" grpId="0" autoUpdateAnimBg="0"/>
      <p:bldP spid="274471" grpId="0" autoUpdateAnimBg="0"/>
      <p:bldP spid="274472" grpId="0" autoUpdateAnimBg="0"/>
      <p:bldP spid="274473" grpId="0" autoUpdateAnimBg="0"/>
      <p:bldP spid="274475" grpId="0" autoUpdateAnimBg="0"/>
      <p:bldP spid="274476" grpId="0" autoUpdateAnimBg="0"/>
      <p:bldP spid="274477" grpId="0" autoUpdateAnimBg="0"/>
      <p:bldP spid="274479" grpId="0" animBg="1"/>
      <p:bldP spid="2744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5E99E6C2-5B76-4EE8-8581-ABCF931B7A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C927F257-026C-4F3B-915E-348460739D7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494B03-9856-3A82-531C-5C786B474C6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423" y="2928015"/>
            <a:ext cx="1523154" cy="2967335"/>
          </a:xfrm>
          <a:prstGeom prst="rect">
            <a:avLst/>
          </a:prstGeom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F7665863-7777-1A3B-2131-568967B6D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11" y="1424315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a Graphing display calculator to calculate the value of 7</a:t>
            </a:r>
            <a:r>
              <a:rPr lang="en-GB" baseline="30000" dirty="0"/>
              <a:t>4</a:t>
            </a:r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id="{9205E60F-0382-4DE9-FE64-4410EAEF1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423" y="2421236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67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D40ECFC-8094-ECA4-7DF4-9749269A85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9224" y="431089"/>
            <a:ext cx="2943636" cy="5630061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943600" y="4522694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5E99E6C2-5B76-4EE8-8581-ABCF931B7A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C927F257-026C-4F3B-915E-348460739D7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43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9" grpId="0" autoUpdateAnimBg="0"/>
      <p:bldP spid="223240" grpId="0" autoUpdateAnimBg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C5248D2-103A-921E-D281-58A1A5278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5408" y="411480"/>
            <a:ext cx="2991267" cy="5639587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sp>
        <p:nvSpPr>
          <p:cNvPr id="27" name="Right Arrow 26"/>
          <p:cNvSpPr/>
          <p:nvPr/>
        </p:nvSpPr>
        <p:spPr>
          <a:xfrm>
            <a:off x="6781800" y="3315974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6"/>
            <a:extLst>
              <a:ext uri="{FF2B5EF4-FFF2-40B4-BE49-F238E27FC236}">
                <a16:creationId xmlns:a16="http://schemas.microsoft.com/office/drawing/2014/main" id="{8871E7AA-4C4C-4155-9CE9-6F4FF3D4193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6"/>
            <a:extLst>
              <a:ext uri="{FF2B5EF4-FFF2-40B4-BE49-F238E27FC236}">
                <a16:creationId xmlns:a16="http://schemas.microsoft.com/office/drawing/2014/main" id="{F8D51C07-8123-4AD5-9DB2-3891E477820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20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41A30F0-12AE-410F-6B08-C0CEF298F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6927" y="411480"/>
            <a:ext cx="2972215" cy="5620534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sp>
        <p:nvSpPr>
          <p:cNvPr id="28" name="Right Arrow 27"/>
          <p:cNvSpPr/>
          <p:nvPr/>
        </p:nvSpPr>
        <p:spPr>
          <a:xfrm>
            <a:off x="6019800" y="4953000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7"/>
            <a:extLst>
              <a:ext uri="{FF2B5EF4-FFF2-40B4-BE49-F238E27FC236}">
                <a16:creationId xmlns:a16="http://schemas.microsoft.com/office/drawing/2014/main" id="{73354CD1-A2B7-4E6E-98D4-CB2ED61C494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7"/>
            <a:extLst>
              <a:ext uri="{FF2B5EF4-FFF2-40B4-BE49-F238E27FC236}">
                <a16:creationId xmlns:a16="http://schemas.microsoft.com/office/drawing/2014/main" id="{2252ABC2-CC97-4053-A519-0D9A7D8E91A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08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1FFB585-FD66-AFFE-4AB6-BA567D6EAA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7832" y="395813"/>
            <a:ext cx="2972215" cy="5630061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11033" y="3127068"/>
            <a:ext cx="504825" cy="333375"/>
          </a:xfrm>
          <a:prstGeom prst="rect">
            <a:avLst/>
          </a:prstGeom>
        </p:spPr>
      </p:pic>
      <p:sp>
        <p:nvSpPr>
          <p:cNvPr id="29" name="Right Arrow 28"/>
          <p:cNvSpPr/>
          <p:nvPr/>
        </p:nvSpPr>
        <p:spPr>
          <a:xfrm>
            <a:off x="7853602" y="5700571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8"/>
            <a:extLst>
              <a:ext uri="{FF2B5EF4-FFF2-40B4-BE49-F238E27FC236}">
                <a16:creationId xmlns:a16="http://schemas.microsoft.com/office/drawing/2014/main" id="{72534724-18FB-4CB2-AABF-04286CDDA6F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8"/>
            <a:extLst>
              <a:ext uri="{FF2B5EF4-FFF2-40B4-BE49-F238E27FC236}">
                <a16:creationId xmlns:a16="http://schemas.microsoft.com/office/drawing/2014/main" id="{31E73713-592E-4812-8BD1-4E9A47487D2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23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A001C53-5372-AAFF-AE52-2F8221FD7A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1471" y="431647"/>
            <a:ext cx="2972215" cy="5649113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sp>
        <p:nvSpPr>
          <p:cNvPr id="223242" name="Text Box 10"/>
          <p:cNvSpPr txBox="1">
            <a:spLocks noChangeArrowheads="1"/>
          </p:cNvSpPr>
          <p:nvPr/>
        </p:nvSpPr>
        <p:spPr bwMode="auto">
          <a:xfrm>
            <a:off x="817311" y="4095445"/>
            <a:ext cx="5102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calculator shows this as 2401.</a:t>
            </a:r>
          </a:p>
        </p:txBody>
      </p:sp>
      <p:sp>
        <p:nvSpPr>
          <p:cNvPr id="223243" name="Text Box 11"/>
          <p:cNvSpPr txBox="1">
            <a:spLocks noChangeArrowheads="1"/>
          </p:cNvSpPr>
          <p:nvPr/>
        </p:nvSpPr>
        <p:spPr bwMode="auto">
          <a:xfrm>
            <a:off x="1814314" y="4872832"/>
            <a:ext cx="36182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7 × 7 × 7 × 7 = 2401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11033" y="3127068"/>
            <a:ext cx="504825" cy="333375"/>
          </a:xfrm>
          <a:prstGeom prst="rect">
            <a:avLst/>
          </a:prstGeom>
        </p:spPr>
      </p:pic>
      <p:sp>
        <p:nvSpPr>
          <p:cNvPr id="2" name="Rectangle 1">
            <a:hlinkClick r:id="rId8"/>
            <a:extLst>
              <a:ext uri="{FF2B5EF4-FFF2-40B4-BE49-F238E27FC236}">
                <a16:creationId xmlns:a16="http://schemas.microsoft.com/office/drawing/2014/main" id="{52A9F7ED-EB29-4AF8-9638-424C00CEEA5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8"/>
            <a:extLst>
              <a:ext uri="{FF2B5EF4-FFF2-40B4-BE49-F238E27FC236}">
                <a16:creationId xmlns:a16="http://schemas.microsoft.com/office/drawing/2014/main" id="{040CF5D5-69D9-481E-BA65-916ED1B132C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75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2" grpId="0"/>
      <p:bldP spid="22324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121</TotalTime>
  <Words>1924</Words>
  <Application>Microsoft Office PowerPoint</Application>
  <PresentationFormat>On-screen Show (4:3)</PresentationFormat>
  <Paragraphs>276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SimSun-ExtB</vt:lpstr>
      <vt:lpstr>Arial</vt:lpstr>
      <vt:lpstr>Calibri</vt:lpstr>
      <vt:lpstr>Comic Sans MS</vt:lpstr>
      <vt:lpstr>Times New Roman</vt:lpstr>
      <vt:lpstr>Wingdings 2</vt:lpstr>
      <vt:lpstr>Theme1</vt:lpstr>
      <vt:lpstr>Exponents</vt:lpstr>
      <vt:lpstr>Exponents</vt:lpstr>
      <vt:lpstr>Index notation</vt:lpstr>
      <vt:lpstr>Calculating powers</vt:lpstr>
      <vt:lpstr>Calculating powers</vt:lpstr>
      <vt:lpstr>Calculating powers</vt:lpstr>
      <vt:lpstr>Calculating powers</vt:lpstr>
      <vt:lpstr>Calculating powers</vt:lpstr>
      <vt:lpstr>Calculating powers</vt:lpstr>
      <vt:lpstr>Laws of exponents -</vt:lpstr>
      <vt:lpstr>Laws of exponents -</vt:lpstr>
      <vt:lpstr>PowerPoint Presentation</vt:lpstr>
      <vt:lpstr>PowerPoint Presentation</vt:lpstr>
      <vt:lpstr>Laws of exponents -</vt:lpstr>
      <vt:lpstr>The power zero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Exponents</dc:title>
  <dc:creator>Mathssupport</dc:creator>
  <cp:lastModifiedBy>Orlando Hurtado</cp:lastModifiedBy>
  <cp:revision>6</cp:revision>
  <dcterms:created xsi:type="dcterms:W3CDTF">2020-09-11T12:45:34Z</dcterms:created>
  <dcterms:modified xsi:type="dcterms:W3CDTF">2023-08-11T12:48:46Z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