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6" r:id="rId3"/>
    <p:sldId id="275" r:id="rId4"/>
    <p:sldId id="267" r:id="rId5"/>
    <p:sldId id="258" r:id="rId6"/>
    <p:sldId id="276" r:id="rId7"/>
    <p:sldId id="277" r:id="rId8"/>
    <p:sldId id="279" r:id="rId9"/>
    <p:sldId id="278" r:id="rId10"/>
    <p:sldId id="310" r:id="rId11"/>
    <p:sldId id="268" r:id="rId12"/>
    <p:sldId id="280" r:id="rId13"/>
    <p:sldId id="299" r:id="rId14"/>
    <p:sldId id="307" r:id="rId15"/>
    <p:sldId id="301" r:id="rId16"/>
    <p:sldId id="302" r:id="rId17"/>
    <p:sldId id="303" r:id="rId18"/>
    <p:sldId id="304" r:id="rId19"/>
    <p:sldId id="305" r:id="rId20"/>
    <p:sldId id="306" r:id="rId21"/>
    <p:sldId id="29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053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492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426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852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260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829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20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18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1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77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897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2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ED75AA-E33E-47A7-9D6C-FF7B4185FAAE}" type="slidenum">
              <a:rPr lang="en-GB" sz="1200">
                <a:solidFill>
                  <a:schemeClr val="tx1"/>
                </a:solidFill>
              </a:rPr>
              <a:pPr/>
              <a:t>11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136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215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81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B77CB8B6-1C53-4244-8F0C-FA8EB9A5FE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44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F48D4242-A61B-4338-8DE0-7A5562DF3F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504187F3-C147-4A39-857D-44F301AE8A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60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8E9FB0-F394-4CEC-910A-FD64E63AD6B4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227DDECF-BB99-47ED-9054-F76D7B160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2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1DF3B2FC-2265-41F6-AC06-5CA3B8AC0A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68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23ACF15C-AE83-4FFC-8CB8-E7CE186886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5795AA09-3078-48A7-BA7D-CD9045114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7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F9294CBA-B70C-4460-9DCF-62C161B3F8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70C986C2-2BB7-4A13-B75C-DC0B79D338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00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08232C0F-4B97-4B71-8024-D85EA06719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1650560-13AB-4937-8795-17EEA37A93AC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72B0D3E-29D2-4740-B490-855DA84292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6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7E2AE2E-B97D-413C-98A8-9F88EA9451A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6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3200400"/>
            <a:ext cx="6512169" cy="1600200"/>
          </a:xfrm>
        </p:spPr>
        <p:txBody>
          <a:bodyPr>
            <a:normAutofit/>
          </a:bodyPr>
          <a:lstStyle/>
          <a:p>
            <a:pPr marL="463550" indent="-463550" algn="l"/>
            <a:r>
              <a:rPr lang="en-US" sz="2400" dirty="0"/>
              <a:t>LO: Use the formula for geometric series to calculate depreciation and inflation.</a:t>
            </a:r>
            <a:endParaRPr lang="en-GB" sz="2400" dirty="0"/>
          </a:p>
          <a:p>
            <a:pPr algn="l"/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Annual depreciation and inflation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C72FBCA-4260-4CC5-A16B-D55448D8144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7C17541-1524-40AD-A303-EDF844E3C905}"/>
              </a:ext>
            </a:extLst>
          </p:cNvPr>
          <p:cNvSpPr/>
          <p:nvPr/>
        </p:nvSpPr>
        <p:spPr>
          <a:xfrm>
            <a:off x="817099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440449-5EC3-73FB-3C17-42E9A03AA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781D4-AE58-4B67-B67C-E910F68658F4}" type="datetime3">
              <a:rPr lang="en-US" smtClean="0"/>
              <a:t>11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1864" y="790290"/>
            <a:ext cx="8766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A car is bought for </a:t>
            </a:r>
            <a:r>
              <a:rPr lang="en-GB" dirty="0"/>
              <a:t>€</a:t>
            </a:r>
            <a:r>
              <a:rPr lang="en-GB" dirty="0">
                <a:latin typeface="+mn-lt"/>
              </a:rPr>
              <a:t>25 000, and depreciates at 15% each year.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6848475" cy="47466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Depreciation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49252" y="1652303"/>
            <a:ext cx="731202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>
                <a:latin typeface="+mn-lt"/>
              </a:rPr>
              <a:t>Find its value after </a:t>
            </a:r>
          </a:p>
          <a:p>
            <a:r>
              <a:rPr lang="en-GB" dirty="0">
                <a:latin typeface="+mn-lt"/>
              </a:rPr>
              <a:t>(a) 1 year           (b) 2 years          (c) </a:t>
            </a:r>
            <a:r>
              <a:rPr lang="en-GB" i="1" dirty="0">
                <a:latin typeface="+mn-lt"/>
                <a:cs typeface="Times New Roman" panose="02020603050405020304" pitchFamily="18" charset="0"/>
              </a:rPr>
              <a:t>n</a:t>
            </a:r>
            <a:r>
              <a:rPr lang="en-GB" dirty="0">
                <a:latin typeface="+mn-lt"/>
              </a:rPr>
              <a:t> years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61864" y="2650063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We have that the initial value is </a:t>
            </a:r>
            <a:r>
              <a:rPr lang="en-GB" dirty="0"/>
              <a:t>€</a:t>
            </a:r>
            <a:r>
              <a:rPr lang="en-GB" dirty="0">
                <a:latin typeface="+mn-lt"/>
              </a:rPr>
              <a:t>25 000 and depreciation ratio is 15%</a:t>
            </a: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820429" y="3512076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1 year, the value is: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21902" y="4079364"/>
            <a:ext cx="1917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9666" y="4091013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€21 250.00 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59" y="3481060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79014" y="4811545"/>
            <a:ext cx="439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2 years, the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0198" y="5397343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56039" y="5381772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18 062.50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9459" y="4812439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(b)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820429" y="5930940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n years, the value is:</a:t>
            </a:r>
            <a:endParaRPr lang="en-GB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14502" y="5992435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0874" y="5931834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(c)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035812" y="3269646"/>
            <a:ext cx="3797154" cy="1087156"/>
            <a:chOff x="2437104" y="1425888"/>
            <a:chExt cx="3136596" cy="1087156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03252" y="147737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dirty="0"/>
                <a:t>    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4931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15</a:t>
              </a:r>
              <a:endParaRPr lang="en-GB" dirty="0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10407" y="4564327"/>
            <a:ext cx="3846566" cy="1087156"/>
            <a:chOff x="2437104" y="1425888"/>
            <a:chExt cx="3177412" cy="1087156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4931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15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A25E7A3-DB7C-4B25-B316-DD7DA22FF28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2FA27C6E-CE15-4785-A79F-838CE1F8AE6E}"/>
              </a:ext>
            </a:extLst>
          </p:cNvPr>
          <p:cNvSpPr/>
          <p:nvPr/>
        </p:nvSpPr>
        <p:spPr>
          <a:xfrm>
            <a:off x="842367" y="6502570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27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/>
      <p:bldP spid="172041" grpId="0"/>
      <p:bldP spid="2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40913" y="1143000"/>
            <a:ext cx="8332639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An excavator was purchased for € 12 000 and depreciated at 18% each year. </a:t>
            </a:r>
          </a:p>
          <a:p>
            <a:pPr marL="457200" indent="-457200">
              <a:buAutoNum type="alphaLcParenBoth"/>
            </a:pPr>
            <a:r>
              <a:rPr lang="en-GB" dirty="0"/>
              <a:t>Find its values after 7 years. </a:t>
            </a:r>
          </a:p>
          <a:p>
            <a:pPr marL="457200" indent="-457200">
              <a:buAutoNum type="alphaLcParenBoth"/>
            </a:pPr>
            <a:r>
              <a:rPr lang="en-GB" dirty="0"/>
              <a:t>By how much it depreciate?</a:t>
            </a:r>
          </a:p>
        </p:txBody>
      </p:sp>
      <p:sp>
        <p:nvSpPr>
          <p:cNvPr id="231441" name="Text Box 17"/>
          <p:cNvSpPr txBox="1">
            <a:spLocks noChangeArrowheads="1"/>
          </p:cNvSpPr>
          <p:nvPr/>
        </p:nvSpPr>
        <p:spPr bwMode="auto">
          <a:xfrm>
            <a:off x="443471" y="2857679"/>
            <a:ext cx="81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 </a:t>
            </a:r>
            <a:r>
              <a:rPr lang="en-GB" dirty="0"/>
              <a:t>=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964488" y="29907"/>
            <a:ext cx="3179512" cy="884493"/>
            <a:chOff x="2437104" y="1425888"/>
            <a:chExt cx="3179512" cy="884493"/>
          </a:xfrm>
        </p:grpSpPr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rgbClr val="0070C0"/>
                  </a:solidFill>
                </a:rPr>
                <a:t>1 + </a:t>
              </a: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>
                  <a:solidFill>
                    <a:srgbClr val="0070C0"/>
                  </a:solidFill>
                </a:rPr>
                <a:t>     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rgbClr val="0070C0"/>
                  </a:solidFill>
                </a:rPr>
                <a:t>100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>
                  <a:solidFill>
                    <a:srgbClr val="0070C0"/>
                  </a:solidFill>
                </a:rPr>
                <a:t>(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>
                  <a:solidFill>
                    <a:srgbClr val="0070C0"/>
                  </a:solidFill>
                </a:rPr>
                <a:t>)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692767" y="3398371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GB" dirty="0"/>
              <a:t>=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659104" y="3886379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GB" dirty="0"/>
              <a:t>=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43469" y="4400729"/>
            <a:ext cx="81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dirty="0"/>
              <a:t>=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254140" y="2856430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12 000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271209" y="3369531"/>
            <a:ext cx="630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-18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271209" y="38863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7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254139" y="440072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?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821363" y="2595301"/>
            <a:ext cx="3179512" cy="884493"/>
            <a:chOff x="2437104" y="1425888"/>
            <a:chExt cx="3179512" cy="88449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884560" y="3379103"/>
            <a:ext cx="3864731" cy="897954"/>
            <a:chOff x="2437104" y="1412427"/>
            <a:chExt cx="3147097" cy="897954"/>
          </a:xfrm>
        </p:grpSpPr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1</a:t>
              </a:r>
              <a:r>
                <a:rPr lang="en-GB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372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–  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5313753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GB" dirty="0"/>
                <a:t>    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4691292" y="1510545"/>
              <a:ext cx="4297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18</a:t>
              </a:r>
              <a:endParaRPr lang="en-GB" dirty="0"/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464394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5140100" y="1412427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3821363" y="4372481"/>
            <a:ext cx="84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b="1" dirty="0"/>
              <a:t>≈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4632033" y="4372481"/>
            <a:ext cx="1383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2 991.43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1827734" y="4938847"/>
            <a:ext cx="571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So, after 7 years the value is € 2 991.43</a:t>
            </a: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>
          <a:xfrm>
            <a:off x="280744" y="223868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Depreciation</a:t>
            </a: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3582380" y="5667594"/>
            <a:ext cx="1555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12 000.00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1361795" y="5661264"/>
            <a:ext cx="22653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Depreciation = 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5272632" y="5671946"/>
            <a:ext cx="1725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  2 991.43</a:t>
            </a:r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7026151" y="5657416"/>
            <a:ext cx="1733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 9 008.57</a:t>
            </a: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3781460" y="6242483"/>
            <a:ext cx="4259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So, depreciation is € 9 008.57</a:t>
            </a:r>
          </a:p>
        </p:txBody>
      </p:sp>
      <p:sp>
        <p:nvSpPr>
          <p:cNvPr id="56" name="Rectangle 55">
            <a:hlinkClick r:id="rId3"/>
            <a:extLst>
              <a:ext uri="{FF2B5EF4-FFF2-40B4-BE49-F238E27FC236}">
                <a16:creationId xmlns:a16="http://schemas.microsoft.com/office/drawing/2014/main" id="{656489E7-7B54-427F-85FB-8132618AEA04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3"/>
            <a:extLst>
              <a:ext uri="{FF2B5EF4-FFF2-40B4-BE49-F238E27FC236}">
                <a16:creationId xmlns:a16="http://schemas.microsoft.com/office/drawing/2014/main" id="{B9828CDE-BE1C-4BD9-AD46-CA53BCF561BF}"/>
              </a:ext>
            </a:extLst>
          </p:cNvPr>
          <p:cNvSpPr/>
          <p:nvPr/>
        </p:nvSpPr>
        <p:spPr>
          <a:xfrm>
            <a:off x="807954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5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4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8288" y="224028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79228" y="3660455"/>
            <a:ext cx="1328079" cy="2971800"/>
          </a:xfrm>
          <a:prstGeom prst="rect">
            <a:avLst/>
          </a:prstGeom>
        </p:spPr>
      </p:pic>
      <p:sp>
        <p:nvSpPr>
          <p:cNvPr id="13" name="Text Box 4"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158141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 (TI-84 Plus)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9CB674B-D20C-4FBB-93F4-18389FF3B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5E4CD8-E63C-4F26-ACDA-D725106B46B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617136" cy="5760720"/>
          </a:xfrm>
          <a:prstGeom prst="rect">
            <a:avLst/>
          </a:prstGeom>
        </p:spPr>
      </p:pic>
      <p:sp>
        <p:nvSpPr>
          <p:cNvPr id="13" name="Text Box 4">
            <a:extLst>
              <a:ext uri="{FF2B5EF4-FFF2-40B4-BE49-F238E27FC236}">
                <a16:creationId xmlns:a16="http://schemas.microsoft.com/office/drawing/2014/main" id="{ADF020A9-D7D9-45EE-979E-A6AE409B1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438" y="268522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15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 (TI-84 Plus)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9CB674B-D20C-4FBB-93F4-18389FF3B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ADF020A9-D7D9-45EE-979E-A6AE409B1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C66990-3C1F-4D52-9411-923E0FD389C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587660" cy="5760720"/>
          </a:xfrm>
          <a:prstGeom prst="rect">
            <a:avLst/>
          </a:prstGeom>
        </p:spPr>
      </p:pic>
      <p:sp>
        <p:nvSpPr>
          <p:cNvPr id="12" name="Text Box 4">
            <a:extLst>
              <a:ext uri="{FF2B5EF4-FFF2-40B4-BE49-F238E27FC236}">
                <a16:creationId xmlns:a16="http://schemas.microsoft.com/office/drawing/2014/main" id="{52A3BA7A-AFCF-4E4E-8DD0-3BE578C49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202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" name="Rectangle 2"/>
          <p:cNvSpPr/>
          <p:nvPr/>
        </p:nvSpPr>
        <p:spPr>
          <a:xfrm>
            <a:off x="7307628" y="31775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612E637-CD5B-413B-9DBD-A328568727F2}"/>
              </a:ext>
            </a:extLst>
          </p:cNvPr>
          <p:cNvSpPr/>
          <p:nvPr/>
        </p:nvSpPr>
        <p:spPr>
          <a:xfrm>
            <a:off x="8084188" y="6129997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C60FD438-5B29-4F69-B522-BF809F337550}"/>
              </a:ext>
            </a:extLst>
          </p:cNvPr>
          <p:cNvSpPr/>
          <p:nvPr/>
        </p:nvSpPr>
        <p:spPr>
          <a:xfrm>
            <a:off x="822960" y="6527278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D2B33D80-7A31-4559-A32A-3E652E19F719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2B822B45-30BA-4C83-A5C8-C06B2CD3F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9E0635AA-EB76-4A47-8BCA-00A4C71CD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4201B51A-1C74-4261-9AF1-A665F6B38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BAE0F6E6-147A-423F-9F45-24E14C67A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36987D-D196-48AE-B661-CE780EBAB18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587251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4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7570378" y="3527911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7" name="Rectangle 36"/>
          <p:cNvSpPr/>
          <p:nvPr/>
        </p:nvSpPr>
        <p:spPr>
          <a:xfrm>
            <a:off x="7134757" y="35015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DEC0B19E-0975-4D26-AD0C-7CAAFCD09046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ACEB4D2E-802F-4080-8E8F-2CA225999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9712335D-6A8D-45C9-B661-0F7A6C7D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4F005E9F-5D21-4D8D-B3A2-5F148582C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28B1C8D9-A4EE-421A-BEED-7C677489E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E187DC12-DEB8-4C4F-B063-7F4D5CEE8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4E51A128-0DBB-4DC9-A287-89DFD7EE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313076D1-79F8-4961-BE57-3F448CCD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A91F493F-44C5-4424-B4D9-4762440C4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54" name="Rectangle 5">
            <a:extLst>
              <a:ext uri="{FF2B5EF4-FFF2-40B4-BE49-F238E27FC236}">
                <a16:creationId xmlns:a16="http://schemas.microsoft.com/office/drawing/2014/main" id="{EAC0607D-E483-4FDB-83FF-563DF230CB23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86D99ABE-C07A-4AFB-8732-471063BBFDF0}"/>
              </a:ext>
            </a:extLst>
          </p:cNvPr>
          <p:cNvSpPr/>
          <p:nvPr/>
        </p:nvSpPr>
        <p:spPr>
          <a:xfrm>
            <a:off x="822960" y="6527278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E2B92D1F-6D13-4445-BA81-2D7170E6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5AF381-2C63-41A4-BEA6-29A566813772}"/>
              </a:ext>
            </a:extLst>
          </p:cNvPr>
          <p:cNvSpPr/>
          <p:nvPr/>
        </p:nvSpPr>
        <p:spPr>
          <a:xfrm>
            <a:off x="7307628" y="31775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765D801F-F0D5-487B-9DF5-289254516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B41E3B-8164-4BF9-A8EA-C6A05207870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596826" cy="5760720"/>
          </a:xfrm>
          <a:prstGeom prst="rect">
            <a:avLst/>
          </a:prstGeom>
        </p:spPr>
      </p:pic>
      <p:sp>
        <p:nvSpPr>
          <p:cNvPr id="26" name="Text Box 4">
            <a:extLst>
              <a:ext uri="{FF2B5EF4-FFF2-40B4-BE49-F238E27FC236}">
                <a16:creationId xmlns:a16="http://schemas.microsoft.com/office/drawing/2014/main" id="{2F97D839-E92C-487F-9EBB-774CB5FB8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CC066CAB-766A-410C-AF2C-424978321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8DC72362-49A5-4DDD-9053-1EEEB9CDD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52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585710" y="38128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9" name="Rectangle 38"/>
          <p:cNvSpPr/>
          <p:nvPr/>
        </p:nvSpPr>
        <p:spPr>
          <a:xfrm>
            <a:off x="6596148" y="37969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513A1BFD-C41D-40F1-8FCF-CDAC9F345DE1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702CC879-57AD-4527-AF92-814EAB555EBF}"/>
              </a:ext>
            </a:extLst>
          </p:cNvPr>
          <p:cNvSpPr/>
          <p:nvPr/>
        </p:nvSpPr>
        <p:spPr>
          <a:xfrm>
            <a:off x="851095" y="652024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DBBA42A9-51F0-4BD3-94BF-769646500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07B988F6-4A8A-4D40-B035-795C44379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B1F053FD-6F35-432B-A5BF-C338233D6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656243BF-85A4-4AD1-8EAB-C67D59123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7781DE47-01F5-4E90-A5D2-2B57740FF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D7BC0564-1AC3-42F6-ACA5-29A52EA10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18680044-AF92-4AB5-97BA-18E6C0C5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2725C37F-8CE0-47AC-BF13-9013AB347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53" name="Rectangle 5">
            <a:extLst>
              <a:ext uri="{FF2B5EF4-FFF2-40B4-BE49-F238E27FC236}">
                <a16:creationId xmlns:a16="http://schemas.microsoft.com/office/drawing/2014/main" id="{EEEAA93E-3F7E-483D-8545-0E72195CBF98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C344A604-F279-4463-90CA-529141F99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378" y="3527911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3C608EB-C1C3-45FF-B8BB-5BB7CD73BEE4}"/>
              </a:ext>
            </a:extLst>
          </p:cNvPr>
          <p:cNvSpPr/>
          <p:nvPr/>
        </p:nvSpPr>
        <p:spPr>
          <a:xfrm>
            <a:off x="7134757" y="35015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E996CCD6-4B7F-4D0D-9CD6-80EC7AB32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D926EC-B523-416D-BB2A-711C56C31A7F}"/>
              </a:ext>
            </a:extLst>
          </p:cNvPr>
          <p:cNvSpPr/>
          <p:nvPr/>
        </p:nvSpPr>
        <p:spPr>
          <a:xfrm>
            <a:off x="7307628" y="31775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3D3FDA21-1028-4DC6-9C14-759A7947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161DA3-0833-4A22-8B34-DFD9EED91C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601368" cy="5760720"/>
          </a:xfrm>
          <a:prstGeom prst="rect">
            <a:avLst/>
          </a:prstGeom>
        </p:spPr>
      </p:pic>
      <p:sp>
        <p:nvSpPr>
          <p:cNvPr id="33" name="Text Box 4">
            <a:extLst>
              <a:ext uri="{FF2B5EF4-FFF2-40B4-BE49-F238E27FC236}">
                <a16:creationId xmlns:a16="http://schemas.microsoft.com/office/drawing/2014/main" id="{C648CCDA-4513-4CDE-AC8F-377C8167B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4F6308F4-4291-4556-A387-81C9DBDD7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00BC5F51-123D-4B76-ABF9-35C50D2BE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38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8010830" y="48226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41" name="Rectangle 40"/>
          <p:cNvSpPr/>
          <p:nvPr/>
        </p:nvSpPr>
        <p:spPr>
          <a:xfrm>
            <a:off x="7729792" y="48008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8048356" y="4193065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8039566" y="4495333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46" name="Rectangle 45"/>
          <p:cNvSpPr/>
          <p:nvPr/>
        </p:nvSpPr>
        <p:spPr>
          <a:xfrm>
            <a:off x="7770515" y="41383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764438" y="44770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010DBC4B-4031-4D57-8E9B-A049FD4F50A0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FEE0E977-C49A-4794-8A34-8E66A330A817}"/>
              </a:ext>
            </a:extLst>
          </p:cNvPr>
          <p:cNvSpPr/>
          <p:nvPr/>
        </p:nvSpPr>
        <p:spPr>
          <a:xfrm>
            <a:off x="851096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6D8CBFE7-AF25-4A6A-9634-2316902D7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EAE0636C-F91F-401A-92B0-11476E758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D58D7F48-7A7D-4FEF-AFC6-B549A1F56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DD8EC34E-EC64-442F-AFF1-09B951043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53" name="Text Box 4">
            <a:extLst>
              <a:ext uri="{FF2B5EF4-FFF2-40B4-BE49-F238E27FC236}">
                <a16:creationId xmlns:a16="http://schemas.microsoft.com/office/drawing/2014/main" id="{2F5D886D-DF2C-48DA-A8D4-0020C1CC1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54" name="Text Box 4">
            <a:extLst>
              <a:ext uri="{FF2B5EF4-FFF2-40B4-BE49-F238E27FC236}">
                <a16:creationId xmlns:a16="http://schemas.microsoft.com/office/drawing/2014/main" id="{E8F7C9BF-A43B-42A8-B5EC-CC72D992E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55" name="Text Box 4">
            <a:extLst>
              <a:ext uri="{FF2B5EF4-FFF2-40B4-BE49-F238E27FC236}">
                <a16:creationId xmlns:a16="http://schemas.microsoft.com/office/drawing/2014/main" id="{13F18126-9601-43E3-B2D6-9ED3BAE51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4BAD8F3D-64CC-46FA-AA79-6449E1622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62" name="Text Box 4">
            <a:extLst>
              <a:ext uri="{FF2B5EF4-FFF2-40B4-BE49-F238E27FC236}">
                <a16:creationId xmlns:a16="http://schemas.microsoft.com/office/drawing/2014/main" id="{27C07450-2F8D-452F-ACEC-1F5B6F945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635" y="5150006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E842B99-A4D0-42DB-8E46-6623992ED07C}"/>
              </a:ext>
            </a:extLst>
          </p:cNvPr>
          <p:cNvSpPr/>
          <p:nvPr/>
        </p:nvSpPr>
        <p:spPr>
          <a:xfrm>
            <a:off x="8273517" y="50973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4" name="Rectangle 5">
            <a:extLst>
              <a:ext uri="{FF2B5EF4-FFF2-40B4-BE49-F238E27FC236}">
                <a16:creationId xmlns:a16="http://schemas.microsoft.com/office/drawing/2014/main" id="{C2E9FD6B-02AF-40FF-BD66-BC301B9DF9F5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7F630103-2A91-4FBB-8313-001D6F25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8128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2E5F0B-D8E7-4286-9EB5-13FD3483A8CC}"/>
              </a:ext>
            </a:extLst>
          </p:cNvPr>
          <p:cNvSpPr/>
          <p:nvPr/>
        </p:nvSpPr>
        <p:spPr>
          <a:xfrm>
            <a:off x="6596148" y="37969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461AD9DF-780B-4E1A-A585-B32BB0673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378" y="3527911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360EC-FD50-487B-A31B-AB379DAB10C2}"/>
              </a:ext>
            </a:extLst>
          </p:cNvPr>
          <p:cNvSpPr/>
          <p:nvPr/>
        </p:nvSpPr>
        <p:spPr>
          <a:xfrm>
            <a:off x="7134757" y="35015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2301A069-DD3C-4CE7-80E9-4F77DAD47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FC9A97-6D3C-4E5B-AA05-60B79A789EE3}"/>
              </a:ext>
            </a:extLst>
          </p:cNvPr>
          <p:cNvSpPr/>
          <p:nvPr/>
        </p:nvSpPr>
        <p:spPr>
          <a:xfrm>
            <a:off x="7307628" y="31775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D41D1EAD-6282-4299-90F7-2F9F62C3F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DE324F-D5EE-47AB-B701-7E2E11DA06A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599675" cy="5760720"/>
          </a:xfrm>
          <a:prstGeom prst="rect">
            <a:avLst/>
          </a:prstGeom>
        </p:spPr>
      </p:pic>
      <p:sp>
        <p:nvSpPr>
          <p:cNvPr id="57" name="Text Box 4">
            <a:extLst>
              <a:ext uri="{FF2B5EF4-FFF2-40B4-BE49-F238E27FC236}">
                <a16:creationId xmlns:a16="http://schemas.microsoft.com/office/drawing/2014/main" id="{BA8702AE-77A5-49A0-A07C-1521EF99B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58" name="Text Box 4">
            <a:extLst>
              <a:ext uri="{FF2B5EF4-FFF2-40B4-BE49-F238E27FC236}">
                <a16:creationId xmlns:a16="http://schemas.microsoft.com/office/drawing/2014/main" id="{F3AFB2D0-7FA8-4595-8E11-FE7473649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59" name="Text Box 4">
            <a:extLst>
              <a:ext uri="{FF2B5EF4-FFF2-40B4-BE49-F238E27FC236}">
                <a16:creationId xmlns:a16="http://schemas.microsoft.com/office/drawing/2014/main" id="{3DD148D3-86F0-4A9B-82B0-05DF2D41E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  <p:sp>
        <p:nvSpPr>
          <p:cNvPr id="60" name="Text Box 4">
            <a:extLst>
              <a:ext uri="{FF2B5EF4-FFF2-40B4-BE49-F238E27FC236}">
                <a16:creationId xmlns:a16="http://schemas.microsoft.com/office/drawing/2014/main" id="{730FBB4E-0420-4398-8E72-A0389D2AC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4701" y="5476850"/>
            <a:ext cx="57770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With the arrow </a:t>
            </a:r>
            <a:r>
              <a:rPr lang="en-GB" dirty="0">
                <a:sym typeface="Wingdings 3" panose="05040102010807070707" pitchFamily="18" charset="2"/>
              </a:rPr>
              <a:t> move the cursor up to FV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00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31" grpId="0"/>
      <p:bldP spid="32" grpId="0"/>
      <p:bldP spid="46" grpId="0"/>
      <p:bldP spid="47" grpId="0"/>
      <p:bldP spid="62" grpId="0"/>
      <p:bldP spid="63" grpId="0"/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4543412" y="6191795"/>
            <a:ext cx="2138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ALPHA</a:t>
            </a:r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20EF9EBA-0744-408A-A6AF-F065170C85EE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D7D426D-326E-4940-8B4F-A53C2924FD13}"/>
              </a:ext>
            </a:extLst>
          </p:cNvPr>
          <p:cNvSpPr/>
          <p:nvPr/>
        </p:nvSpPr>
        <p:spPr>
          <a:xfrm>
            <a:off x="822960" y="652024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C94AF90B-D50F-4241-B092-39449FF88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FA5CE77C-293A-4153-84AF-353819BB321D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C5EE7646-ECB0-4E9D-A15E-ABDCD3020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F32EC9EE-C24A-4DF6-B9C5-5CC204C5B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30E907DD-6317-4ADD-A099-E3BF4922E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678147E7-EA35-40FD-8EB5-5FEAE5FDE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B8654EA4-D655-4A76-8DED-A8E93E8FB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830" y="48226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CCA5A03-196E-4F0F-9F51-9617DE2B0C37}"/>
              </a:ext>
            </a:extLst>
          </p:cNvPr>
          <p:cNvSpPr/>
          <p:nvPr/>
        </p:nvSpPr>
        <p:spPr>
          <a:xfrm>
            <a:off x="7729792" y="48008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 Box 4">
            <a:extLst>
              <a:ext uri="{FF2B5EF4-FFF2-40B4-BE49-F238E27FC236}">
                <a16:creationId xmlns:a16="http://schemas.microsoft.com/office/drawing/2014/main" id="{0B1FD123-C027-41C6-9B53-0552DA6B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356" y="4193065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64" name="Text Box 4">
            <a:extLst>
              <a:ext uri="{FF2B5EF4-FFF2-40B4-BE49-F238E27FC236}">
                <a16:creationId xmlns:a16="http://schemas.microsoft.com/office/drawing/2014/main" id="{4155B0B7-6786-409C-879C-E81AC70F6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9566" y="4495333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2C52638-FECB-4517-973D-0432D2B12F07}"/>
              </a:ext>
            </a:extLst>
          </p:cNvPr>
          <p:cNvSpPr/>
          <p:nvPr/>
        </p:nvSpPr>
        <p:spPr>
          <a:xfrm>
            <a:off x="7770515" y="41383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8BD56D6-65B3-4DE3-AC35-2B5D015D350C}"/>
              </a:ext>
            </a:extLst>
          </p:cNvPr>
          <p:cNvSpPr/>
          <p:nvPr/>
        </p:nvSpPr>
        <p:spPr>
          <a:xfrm>
            <a:off x="7764438" y="44770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7" name="Text Box 4">
            <a:extLst>
              <a:ext uri="{FF2B5EF4-FFF2-40B4-BE49-F238E27FC236}">
                <a16:creationId xmlns:a16="http://schemas.microsoft.com/office/drawing/2014/main" id="{08F422A9-B67A-41A4-A3AC-3A48B308D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68" name="Text Box 4">
            <a:extLst>
              <a:ext uri="{FF2B5EF4-FFF2-40B4-BE49-F238E27FC236}">
                <a16:creationId xmlns:a16="http://schemas.microsoft.com/office/drawing/2014/main" id="{3F69C555-8584-4B91-9CA1-5C7266115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69" name="Text Box 4">
            <a:extLst>
              <a:ext uri="{FF2B5EF4-FFF2-40B4-BE49-F238E27FC236}">
                <a16:creationId xmlns:a16="http://schemas.microsoft.com/office/drawing/2014/main" id="{D793EC5A-C0CB-4BA6-8275-11CAE04C4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7B1E8F5-4FF4-4B3E-BF7F-C7B276FD5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76" name="Text Box 4">
            <a:extLst>
              <a:ext uri="{FF2B5EF4-FFF2-40B4-BE49-F238E27FC236}">
                <a16:creationId xmlns:a16="http://schemas.microsoft.com/office/drawing/2014/main" id="{CAE0EE01-23FC-4E65-B84C-CF383E670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77" name="Text Box 4">
            <a:extLst>
              <a:ext uri="{FF2B5EF4-FFF2-40B4-BE49-F238E27FC236}">
                <a16:creationId xmlns:a16="http://schemas.microsoft.com/office/drawing/2014/main" id="{03B1E6BE-3D69-4787-85D8-DA6DAF6AF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78" name="Text Box 4">
            <a:extLst>
              <a:ext uri="{FF2B5EF4-FFF2-40B4-BE49-F238E27FC236}">
                <a16:creationId xmlns:a16="http://schemas.microsoft.com/office/drawing/2014/main" id="{A8130A81-0CBB-4147-A924-8CA7ADFE7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79" name="Text Box 4">
            <a:extLst>
              <a:ext uri="{FF2B5EF4-FFF2-40B4-BE49-F238E27FC236}">
                <a16:creationId xmlns:a16="http://schemas.microsoft.com/office/drawing/2014/main" id="{BDFEB5FF-2FF6-4844-9238-0C09451C2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635" y="5150006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87412B5-7879-4484-9CD9-C33A095AB48E}"/>
              </a:ext>
            </a:extLst>
          </p:cNvPr>
          <p:cNvSpPr/>
          <p:nvPr/>
        </p:nvSpPr>
        <p:spPr>
          <a:xfrm>
            <a:off x="8273517" y="50973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1" name="Text Box 4">
            <a:extLst>
              <a:ext uri="{FF2B5EF4-FFF2-40B4-BE49-F238E27FC236}">
                <a16:creationId xmlns:a16="http://schemas.microsoft.com/office/drawing/2014/main" id="{9B3EB783-BEC4-486B-B499-8B7A52591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8128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F0306BB-43F9-40CB-B46D-25E63E6DBA9F}"/>
              </a:ext>
            </a:extLst>
          </p:cNvPr>
          <p:cNvSpPr/>
          <p:nvPr/>
        </p:nvSpPr>
        <p:spPr>
          <a:xfrm>
            <a:off x="6596148" y="37969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83" name="Text Box 4">
            <a:extLst>
              <a:ext uri="{FF2B5EF4-FFF2-40B4-BE49-F238E27FC236}">
                <a16:creationId xmlns:a16="http://schemas.microsoft.com/office/drawing/2014/main" id="{1DB60B4C-0AD6-49DE-97B3-A9401AB60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378" y="3527911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B8B7B70-8AEE-46FE-86D0-A165F209F6DB}"/>
              </a:ext>
            </a:extLst>
          </p:cNvPr>
          <p:cNvSpPr/>
          <p:nvPr/>
        </p:nvSpPr>
        <p:spPr>
          <a:xfrm>
            <a:off x="7134757" y="35015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85" name="Text Box 4">
            <a:extLst>
              <a:ext uri="{FF2B5EF4-FFF2-40B4-BE49-F238E27FC236}">
                <a16:creationId xmlns:a16="http://schemas.microsoft.com/office/drawing/2014/main" id="{65A6278F-153D-468D-A409-BA7D61ADF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86" name="Text Box 4">
            <a:extLst>
              <a:ext uri="{FF2B5EF4-FFF2-40B4-BE49-F238E27FC236}">
                <a16:creationId xmlns:a16="http://schemas.microsoft.com/office/drawing/2014/main" id="{C340FCAD-3251-4A0C-AD12-19F921173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4701" y="5476850"/>
            <a:ext cx="57770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With the arrow </a:t>
            </a:r>
            <a:r>
              <a:rPr lang="en-GB" dirty="0">
                <a:sym typeface="Wingdings 3" panose="05040102010807070707" pitchFamily="18" charset="2"/>
              </a:rPr>
              <a:t> move the cursor up to FV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C81FE4-437D-4BBE-835B-02EDF7C820C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661454" cy="5760720"/>
          </a:xfrm>
          <a:prstGeom prst="rect">
            <a:avLst/>
          </a:prstGeom>
        </p:spPr>
      </p:pic>
      <p:sp>
        <p:nvSpPr>
          <p:cNvPr id="87" name="Text Box 4">
            <a:extLst>
              <a:ext uri="{FF2B5EF4-FFF2-40B4-BE49-F238E27FC236}">
                <a16:creationId xmlns:a16="http://schemas.microsoft.com/office/drawing/2014/main" id="{D3B0CBD4-1AED-4C11-BC91-E1A9688D2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2919" y="6220637"/>
            <a:ext cx="11917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7063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49179" y="199300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43840" y="799780"/>
            <a:ext cx="8625840" cy="82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Prices of goods and commodities change, usually upwards. </a:t>
            </a:r>
            <a:endParaRPr lang="en-US" dirty="0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3840" y="1652683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The money in your pocket is likely to have less buying power in two years’ time than it does now.</a:t>
            </a:r>
            <a:endParaRPr lang="en-US" dirty="0">
              <a:latin typeface="+mn-lt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243840" y="3853789"/>
            <a:ext cx="8808720" cy="1358291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0">
              <a:buNone/>
            </a:pPr>
            <a:r>
              <a:rPr lang="en-US" sz="2400" dirty="0"/>
              <a:t>Governments tend to keep measures of inflation because the level affects peoples’ happiness and hence their choice of government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19450" y="3070271"/>
            <a:ext cx="2674620" cy="60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Inflation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" y="2611156"/>
            <a:ext cx="5349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lvl="1" indent="0">
              <a:buFont typeface="Monotype Sorts" pitchFamily="2" charset="2"/>
              <a:buNone/>
            </a:pPr>
            <a:r>
              <a:rPr lang="en-GB" dirty="0">
                <a:latin typeface="+mn-lt"/>
              </a:rPr>
              <a:t>This effect is called</a:t>
            </a:r>
            <a:endParaRPr lang="en-US" dirty="0"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9179" y="5120035"/>
            <a:ext cx="8625840" cy="125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The measure is commonly called the consumer price index (CPI). The CPI is a percentage increase for prices over a given time period. </a:t>
            </a:r>
            <a:endParaRPr lang="en-US" dirty="0">
              <a:latin typeface="+mn-lt"/>
            </a:endParaRP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117C412D-C0A9-47B9-98F9-10512F83CAD5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D998AC70-D2AA-4DEF-ADDF-99FFE6829B50}"/>
              </a:ext>
            </a:extLst>
          </p:cNvPr>
          <p:cNvSpPr/>
          <p:nvPr/>
        </p:nvSpPr>
        <p:spPr>
          <a:xfrm>
            <a:off x="87923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85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" grpId="0"/>
      <p:bldP spid="9" grpId="0" animBg="1"/>
      <p:bldP spid="7" grpId="0"/>
      <p:bldP spid="3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474720" y="2240280"/>
            <a:ext cx="4250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value after 5 years is: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72000" y="2804851"/>
            <a:ext cx="27605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$16 887.42</a:t>
            </a:r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D8FA0524-48DF-40E8-A40A-69649C4F9468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AC16C908-D79E-480D-847F-2C87E295D4FD}"/>
              </a:ext>
            </a:extLst>
          </p:cNvPr>
          <p:cNvSpPr/>
          <p:nvPr/>
        </p:nvSpPr>
        <p:spPr>
          <a:xfrm>
            <a:off x="865163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F4FFED1-9C86-4C5C-95EB-0CA7F27B6354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254F61-BA22-4636-BCEB-4EFB639472E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661433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2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81507" y="177862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0619" y="2148900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To calculate inflation, you can use the formula for compound interest</a:t>
            </a: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2059" y="1220881"/>
            <a:ext cx="8625840" cy="69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Inflation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674223" y="3326751"/>
            <a:ext cx="3179512" cy="884493"/>
            <a:chOff x="2437104" y="1425888"/>
            <a:chExt cx="3179512" cy="884493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A3253849-0E0B-4F7D-8ADB-A968587D7BD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D27F3080-090A-4B6C-B4A8-862EF119E6AC}"/>
              </a:ext>
            </a:extLst>
          </p:cNvPr>
          <p:cNvSpPr/>
          <p:nvPr/>
        </p:nvSpPr>
        <p:spPr>
          <a:xfrm>
            <a:off x="808892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811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1" y="230402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rgbClr val="FF6600"/>
                </a:solidFill>
              </a:rPr>
              <a:t>inflation formula </a:t>
            </a:r>
            <a:r>
              <a:rPr lang="en-GB" dirty="0"/>
              <a:t>is: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06780" y="425330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future value </a:t>
            </a:r>
            <a:r>
              <a:rPr lang="en-GB" dirty="0"/>
              <a:t>after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years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00580" y="2934648"/>
            <a:ext cx="3179512" cy="884493"/>
            <a:chOff x="2437104" y="1425888"/>
            <a:chExt cx="3179512" cy="884493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3874424"/>
            <a:ext cx="855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Where: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302367" y="4826330"/>
            <a:ext cx="759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original value 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72367" y="5391697"/>
            <a:ext cx="732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inflation rate as percentage, per year</a:t>
            </a:r>
            <a:endParaRPr lang="en-GB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56388" y="597171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number of years</a:t>
            </a:r>
            <a:endParaRPr lang="en-GB" dirty="0"/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152400" y="153988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Inflation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0237" y="102502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When calculating inflation, the annual multiplier is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368320" y="15848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 +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655300" y="1353981"/>
            <a:ext cx="270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   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891031" y="175638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100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201636" y="1333554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(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4472369" y="1363678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86625" y="1810046"/>
            <a:ext cx="540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081250" y="1373951"/>
            <a:ext cx="304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344868" y="1539339"/>
            <a:ext cx="34648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Where </a:t>
            </a:r>
            <a:r>
              <a:rPr 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FF6600"/>
                </a:solidFill>
              </a:rPr>
              <a:t>is the annual inflation rate as percentage.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12071C3-91CD-4C98-B4D8-EC3253D04020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D0D1603C-3F3B-4105-B68D-139E0356B9A9}"/>
              </a:ext>
            </a:extLst>
          </p:cNvPr>
          <p:cNvSpPr/>
          <p:nvPr/>
        </p:nvSpPr>
        <p:spPr>
          <a:xfrm>
            <a:off x="865163" y="6478929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2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1864" y="607410"/>
            <a:ext cx="87661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From December 2012 to December 2013 the </a:t>
            </a:r>
            <a:r>
              <a:rPr lang="en-GB" b="1" dirty="0"/>
              <a:t>Australian Bureau of Statistics </a:t>
            </a:r>
            <a:r>
              <a:rPr lang="en-GB" dirty="0">
                <a:latin typeface="+mn-lt"/>
              </a:rPr>
              <a:t>recorded a CPI (Consumer Price Index) of 2.7%.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6848475" cy="6969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Inflation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13749" y="1780713"/>
            <a:ext cx="7829055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If one kg of local cheese cost 9.65 AUD in December 2012, how much did it cost in</a:t>
            </a:r>
          </a:p>
          <a:p>
            <a:r>
              <a:rPr lang="en-GB" dirty="0">
                <a:latin typeface="+mn-lt"/>
              </a:rPr>
              <a:t>(a) Dec. 2013    (b) Dec. 2014          (c) Dec 2016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28600" y="2917716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The original value is 9.65 AUD and inflation ratio 2.7%</a:t>
            </a: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820429" y="3494569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1 year, the value is: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00661" y="4060878"/>
            <a:ext cx="1763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48425" y="4072527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9.91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59" y="3463553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79014" y="4574841"/>
            <a:ext cx="439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2 years, the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0198" y="5092543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 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56039" y="5076972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9459" y="4575735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(b)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779014" y="5600307"/>
            <a:ext cx="44940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4 years, the value is:</a:t>
            </a:r>
            <a:endParaRPr lang="en-GB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0680" y="5596072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(c)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156876" y="3220704"/>
            <a:ext cx="3400914" cy="899733"/>
            <a:chOff x="2764418" y="1410648"/>
            <a:chExt cx="2809282" cy="899733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764418" y="1682047"/>
              <a:ext cx="1455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197664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03252" y="147737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dirty="0"/>
                <a:t>    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030978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70918" y="4314481"/>
            <a:ext cx="3478567" cy="899733"/>
            <a:chOff x="2741085" y="1410648"/>
            <a:chExt cx="2873431" cy="899733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741085" y="1679769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185077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4018394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5038912" y="6339959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 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954753" y="6324388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10.73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222234" y="5339442"/>
            <a:ext cx="3478567" cy="899733"/>
            <a:chOff x="2741085" y="1410648"/>
            <a:chExt cx="2873431" cy="899733"/>
          </a:xfrm>
        </p:grpSpPr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2741085" y="1679769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4185077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GB" dirty="0"/>
                <a:t>     </a:t>
              </a:r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4018394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4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>
            <a:hlinkClick r:id="rId3"/>
            <a:extLst>
              <a:ext uri="{FF2B5EF4-FFF2-40B4-BE49-F238E27FC236}">
                <a16:creationId xmlns:a16="http://schemas.microsoft.com/office/drawing/2014/main" id="{51F4AC9A-BC40-4FA9-A215-1ECE431228E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hlinkClick r:id="rId3"/>
            <a:extLst>
              <a:ext uri="{FF2B5EF4-FFF2-40B4-BE49-F238E27FC236}">
                <a16:creationId xmlns:a16="http://schemas.microsoft.com/office/drawing/2014/main" id="{7183F83D-3B10-4666-9272-C0458C67B58C}"/>
              </a:ext>
            </a:extLst>
          </p:cNvPr>
          <p:cNvSpPr/>
          <p:nvPr/>
        </p:nvSpPr>
        <p:spPr>
          <a:xfrm>
            <a:off x="871023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4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172040" grpId="0"/>
      <p:bldP spid="172041" grpId="0"/>
      <p:bldP spid="2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9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6848475" cy="47466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Inflation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15987" y="822070"/>
            <a:ext cx="7312025" cy="267765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Georgia would like to purchase a painting that is currently worth $5000. She makes monthly deposits into an investment account, so that she can purchase the painting in 3 years’ time.</a:t>
            </a:r>
          </a:p>
          <a:p>
            <a:r>
              <a:rPr lang="en-GB" dirty="0">
                <a:latin typeface="+mn-lt"/>
              </a:rPr>
              <a:t>If inflation averages 2.5% per year, calculate the value of the painting indexed for inflation for 3 years.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20858" y="3662275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To index the value of the painting for inflation, we increase it by 2.5% each year for 3 years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855827" y="4804914"/>
            <a:ext cx="3254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Indexed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70918" y="5484254"/>
            <a:ext cx="2257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44745" y="6033720"/>
            <a:ext cx="1435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5384.45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110407" y="4565457"/>
            <a:ext cx="3438755" cy="889482"/>
            <a:chOff x="2437104" y="1427018"/>
            <a:chExt cx="2840544" cy="889482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771267" y="1666476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007200" y="147516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278351" y="150881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2.5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240884" y="1854835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3596506" y="142701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4802415" y="1439336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278351" y="1912879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A25E7A3-DB7C-4B25-B316-DD7DA22FF28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2FA27C6E-CE15-4785-A79F-838CE1F8AE6E}"/>
              </a:ext>
            </a:extLst>
          </p:cNvPr>
          <p:cNvSpPr/>
          <p:nvPr/>
        </p:nvSpPr>
        <p:spPr>
          <a:xfrm>
            <a:off x="842367" y="6502570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77314" y="215095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" y="883279"/>
            <a:ext cx="8625840" cy="11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Depreciation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is the loss in value of an asset over time. </a:t>
            </a:r>
            <a:endParaRPr lang="en-US" dirty="0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35280" y="2027572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Assets such as computers, cars, and furniture depreciate for two reasons:</a:t>
            </a:r>
            <a:endParaRPr lang="en-US" dirty="0">
              <a:latin typeface="+mn-lt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335280" y="4783429"/>
            <a:ext cx="8808720" cy="1934193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3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Obsolescence. </a:t>
            </a:r>
          </a:p>
          <a:p>
            <a:pPr marL="274638" indent="0">
              <a:buNone/>
            </a:pPr>
            <a:r>
              <a:rPr lang="en-GB" sz="2400" dirty="0"/>
              <a:t>Assets also decrease in value as they are replaced by newer models. Last year's car model is less valuable because there is a newer model in the marketplace..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5280" y="2919825"/>
            <a:ext cx="85191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Wear and tear</a:t>
            </a:r>
            <a:endParaRPr lang="en-US" sz="3200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65125" lvl="1" indent="0">
              <a:buFont typeface="Monotype Sorts" pitchFamily="2" charset="2"/>
              <a:buNone/>
            </a:pPr>
            <a:r>
              <a:rPr lang="en-GB" dirty="0">
                <a:latin typeface="+mn-lt"/>
              </a:rPr>
              <a:t>For example, an auto will decrease in value because of the mileage, wear on tires, and other factors related to the use of the vehicle.</a:t>
            </a:r>
            <a:endParaRPr lang="en-US" dirty="0">
              <a:latin typeface="+mn-lt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B10DB000-CAC1-45C8-AE20-36B75FE64DCF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EACDEAA2-65F1-4DD1-949C-91C4C7553947}"/>
              </a:ext>
            </a:extLst>
          </p:cNvPr>
          <p:cNvSpPr/>
          <p:nvPr/>
        </p:nvSpPr>
        <p:spPr>
          <a:xfrm>
            <a:off x="837027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410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" grpId="0"/>
      <p:bldP spid="9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213274" y="178473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" y="1773890"/>
            <a:ext cx="8625840" cy="11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Depreciation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35280" y="2592345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To calculate depreciation, you can use the formula for compound interest but the </a:t>
            </a:r>
            <a:r>
              <a:rPr lang="en-GB" b="1" dirty="0">
                <a:latin typeface="+mn-lt"/>
              </a:rPr>
              <a:t>rate will be negative </a:t>
            </a:r>
            <a:r>
              <a:rPr lang="en-GB" dirty="0">
                <a:latin typeface="+mn-lt"/>
              </a:rPr>
              <a:t>instead</a:t>
            </a:r>
            <a:endParaRPr lang="en-US" dirty="0"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482824" y="3758527"/>
            <a:ext cx="3179512" cy="884493"/>
            <a:chOff x="2437104" y="1425888"/>
            <a:chExt cx="3179512" cy="884493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65D49685-210F-434A-9FD6-7B40C0721F9E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7CD8FF13-C55C-4FDE-8B33-6287921C5254}"/>
              </a:ext>
            </a:extLst>
          </p:cNvPr>
          <p:cNvSpPr/>
          <p:nvPr/>
        </p:nvSpPr>
        <p:spPr>
          <a:xfrm>
            <a:off x="843938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782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1" y="230402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rgbClr val="FF6600"/>
                </a:solidFill>
              </a:rPr>
              <a:t>depreciation formula </a:t>
            </a:r>
            <a:r>
              <a:rPr lang="en-GB" dirty="0"/>
              <a:t>is: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06780" y="425330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future value </a:t>
            </a:r>
            <a:r>
              <a:rPr lang="en-GB" dirty="0"/>
              <a:t>after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time periods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00580" y="2934648"/>
            <a:ext cx="3179512" cy="884493"/>
            <a:chOff x="2437104" y="1425888"/>
            <a:chExt cx="3179512" cy="884493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3874424"/>
            <a:ext cx="855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Where: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302367" y="4826330"/>
            <a:ext cx="759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original value 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72367" y="5391697"/>
            <a:ext cx="732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depreciation rate per period</a:t>
            </a:r>
            <a:endParaRPr lang="en-GB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56388" y="597171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number of periods</a:t>
            </a:r>
            <a:endParaRPr lang="en-GB" dirty="0"/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258431" y="222187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Depreciation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0237" y="102502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When calculating depreciation, the annual multiplier is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368320" y="1584814"/>
            <a:ext cx="628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1 -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655300" y="1353981"/>
            <a:ext cx="270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   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891031" y="175638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100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201636" y="1333554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(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4472369" y="1363678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86625" y="1810046"/>
            <a:ext cx="540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081250" y="1373951"/>
            <a:ext cx="304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344868" y="1539339"/>
            <a:ext cx="34648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Where </a:t>
            </a:r>
            <a:r>
              <a:rPr 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FF6600"/>
                </a:solidFill>
              </a:rPr>
              <a:t>is the annual depreciation rate as percentage.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C097FF5D-8AB5-4E76-B0D4-A44BEFE3B7C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9D7A2CAF-7F67-48D0-8617-CA32E31D7B5B}"/>
              </a:ext>
            </a:extLst>
          </p:cNvPr>
          <p:cNvSpPr/>
          <p:nvPr/>
        </p:nvSpPr>
        <p:spPr>
          <a:xfrm>
            <a:off x="893298" y="6475036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0" grpId="0"/>
      <p:bldP spid="31" grpId="0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422</TotalTime>
  <Words>1765</Words>
  <Application>Microsoft Office PowerPoint</Application>
  <PresentationFormat>On-screen Show (4:3)</PresentationFormat>
  <Paragraphs>361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Comic Sans MS</vt:lpstr>
      <vt:lpstr>Monotype Sorts</vt:lpstr>
      <vt:lpstr>Times New Roman</vt:lpstr>
      <vt:lpstr>Wingdings 2</vt:lpstr>
      <vt:lpstr>Theme1</vt:lpstr>
      <vt:lpstr>Annual depreciation and inflation</vt:lpstr>
      <vt:lpstr>Depreciation and inflation</vt:lpstr>
      <vt:lpstr>Depreciation and inflation</vt:lpstr>
      <vt:lpstr>PowerPoint Presentation</vt:lpstr>
      <vt:lpstr>Inflation</vt:lpstr>
      <vt:lpstr>Inflation</vt:lpstr>
      <vt:lpstr>Depreciation and inflation</vt:lpstr>
      <vt:lpstr>Depreciation and inflation</vt:lpstr>
      <vt:lpstr>PowerPoint Presentation</vt:lpstr>
      <vt:lpstr>Depreciation</vt:lpstr>
      <vt:lpstr>PowerPoint Presentation</vt:lpstr>
      <vt:lpstr>Using a GDC for depreciation</vt:lpstr>
      <vt:lpstr>Using a GDC for depreciation (TI-84 Plus)</vt:lpstr>
      <vt:lpstr>Using a GDC for depreciation (TI-84 Plus)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depreciation and inflation</dc:title>
  <dc:creator>Mathssupport</dc:creator>
  <cp:lastModifiedBy>Orlando Hurtado</cp:lastModifiedBy>
  <cp:revision>31</cp:revision>
  <dcterms:created xsi:type="dcterms:W3CDTF">2020-03-17T14:49:44Z</dcterms:created>
  <dcterms:modified xsi:type="dcterms:W3CDTF">2023-08-11T12:41:33Z</dcterms:modified>
</cp:coreProperties>
</file>