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16"/>
  </p:notesMasterIdLst>
  <p:handoutMasterIdLst>
    <p:handoutMasterId r:id="rId17"/>
  </p:handoutMasterIdLst>
  <p:sldIdLst>
    <p:sldId id="342" r:id="rId2"/>
    <p:sldId id="330" r:id="rId3"/>
    <p:sldId id="340" r:id="rId4"/>
    <p:sldId id="341" r:id="rId5"/>
    <p:sldId id="339" r:id="rId6"/>
    <p:sldId id="337" r:id="rId7"/>
    <p:sldId id="338" r:id="rId8"/>
    <p:sldId id="331" r:id="rId9"/>
    <p:sldId id="332" r:id="rId10"/>
    <p:sldId id="333" r:id="rId11"/>
    <p:sldId id="334" r:id="rId12"/>
    <p:sldId id="335" r:id="rId13"/>
    <p:sldId id="336" r:id="rId14"/>
    <p:sldId id="315" r:id="rId15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2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3731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11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3892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12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844907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13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5651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3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12753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4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493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5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1901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6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73871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04AE2251-049E-4993-B6CB-247BA3B8D324}" type="slidenum">
              <a:rPr lang="en-GB" sz="1200">
                <a:solidFill>
                  <a:schemeClr val="tx1"/>
                </a:solidFill>
              </a:rPr>
              <a:pPr/>
              <a:t>7</a:t>
            </a:fld>
            <a:endParaRPr lang="en-GB" sz="1200">
              <a:solidFill>
                <a:schemeClr val="tx1"/>
              </a:solidFill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5820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8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001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9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89722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B44FACB-E730-4507-9949-8F887A5671EC}" type="slidenum">
              <a:rPr lang="ar-SA" sz="1200"/>
              <a:pPr/>
              <a:t>10</a:t>
            </a:fld>
            <a:endParaRPr lang="en-GB" sz="1200">
              <a:cs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738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75062" y="6116497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381E29B0-30D1-4948-A8C7-EDC20D5B8B6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6B5AE6F4-D447-4198-AB9D-8450669138EB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64177" y="6114973"/>
            <a:ext cx="1003623" cy="64480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F119D081-AE8D-41C7-90E9-AD0A0DFB1489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C94A031-9F30-44BA-A1B1-4B67D3D312BF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3C17ECA-20B4-4577-A86F-8A0DAADAFDE5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 dirty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/>
              <a:t>Segundo nivel</a:t>
            </a:r>
          </a:p>
          <a:p>
            <a:pPr lvl="2" eaLnBrk="1" latinLnBrk="0" hangingPunct="1"/>
            <a:r>
              <a:rPr kumimoji="0" lang="es-ES" dirty="0"/>
              <a:t>Tercer nivel</a:t>
            </a:r>
          </a:p>
          <a:p>
            <a:pPr lvl="3" eaLnBrk="1" latinLnBrk="0" hangingPunct="1"/>
            <a:r>
              <a:rPr kumimoji="0" lang="es-ES" dirty="0"/>
              <a:t>Cuarto nivel</a:t>
            </a:r>
          </a:p>
          <a:p>
            <a:pPr lvl="4" eaLnBrk="1" latinLnBrk="0" hangingPunct="1"/>
            <a:r>
              <a:rPr kumimoji="0" lang="es-ES" dirty="0"/>
              <a:t>Quinto nivel</a:t>
            </a:r>
            <a:endParaRPr kumimoji="0" lang="en-US" dirty="0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052975" y="76200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72BF179C-024A-4D64-BCFA-43374F974387}"/>
              </a:ext>
            </a:extLst>
          </p:cNvPr>
          <p:cNvSpPr/>
          <p:nvPr userDrawn="1"/>
        </p:nvSpPr>
        <p:spPr>
          <a:xfrm>
            <a:off x="762000" y="6475511"/>
            <a:ext cx="29730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>
                <a:solidFill>
                  <a:srgbClr val="0070C0"/>
                </a:solidFill>
              </a:rPr>
              <a:t>www.mathssupport.org</a:t>
            </a: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thssupport.org/" TargetMode="External"/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mailto:info@mathssupport.org" TargetMode="External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>
            <a:noAutofit/>
          </a:bodyPr>
          <a:lstStyle/>
          <a:p>
            <a:r>
              <a:rPr lang="en-US" dirty="0"/>
              <a:t>Applications of geometric patterns</a:t>
            </a:r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33413" indent="-633413"/>
            <a:r>
              <a:rPr lang="en-US" dirty="0"/>
              <a:t>LO: Solve problems involving geometric patterns.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2" name="Rectangle 1">
            <a:hlinkClick r:id="rId2"/>
            <a:extLst>
              <a:ext uri="{FF2B5EF4-FFF2-40B4-BE49-F238E27FC236}">
                <a16:creationId xmlns:a16="http://schemas.microsoft.com/office/drawing/2014/main" id="{035479FC-6038-46B4-93E4-C4B9EC31EFA3}"/>
              </a:ext>
            </a:extLst>
          </p:cNvPr>
          <p:cNvSpPr/>
          <p:nvPr/>
        </p:nvSpPr>
        <p:spPr>
          <a:xfrm>
            <a:off x="8077200" y="6144064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0DB19C3D-C058-4289-ADAD-AE4D35FC337A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4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7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D47B0CCC-F177-4469-AA32-0D00364A8E3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2BBFC33-E89F-4214-88A8-E013C982FEC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AEE61D-A7CE-477B-93AF-C6D950FC94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81325" cy="5686425"/>
          </a:xfrm>
          <a:prstGeom prst="rect">
            <a:avLst/>
          </a:prstGeom>
        </p:spPr>
      </p:pic>
      <p:sp>
        <p:nvSpPr>
          <p:cNvPr id="15" name="Rectangle 4">
            <a:extLst>
              <a:ext uri="{FF2B5EF4-FFF2-40B4-BE49-F238E27FC236}">
                <a16:creationId xmlns:a16="http://schemas.microsoft.com/office/drawing/2014/main" id="{1F204823-415E-40CE-9DA0-B045FDBF228E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88122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7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0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111600" y="3872647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9B2B065C-7B46-43AD-813E-46FA1D3CB283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A1595239-5EE9-48B1-A96B-EAE79DD3E2F5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171BCAD-4DB3-4C0D-A695-27548B8CA1F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90850" cy="5676900"/>
          </a:xfrm>
          <a:prstGeom prst="rect">
            <a:avLst/>
          </a:prstGeom>
        </p:spPr>
      </p:pic>
      <p:sp>
        <p:nvSpPr>
          <p:cNvPr id="22" name="Rectangle 4">
            <a:extLst>
              <a:ext uri="{FF2B5EF4-FFF2-40B4-BE49-F238E27FC236}">
                <a16:creationId xmlns:a16="http://schemas.microsoft.com/office/drawing/2014/main" id="{488E2F80-AA41-4937-AE2F-9A7D61ABDB04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7791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8" name="11 Rectángulo"/>
          <p:cNvSpPr>
            <a:spLocks noChangeArrowheads="1"/>
          </p:cNvSpPr>
          <p:nvPr/>
        </p:nvSpPr>
        <p:spPr bwMode="auto">
          <a:xfrm>
            <a:off x="111601" y="2520000"/>
            <a:ext cx="27078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9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1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111601" y="3872647"/>
            <a:ext cx="955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30" name="11 Rectángulo"/>
          <p:cNvSpPr>
            <a:spLocks noChangeArrowheads="1"/>
          </p:cNvSpPr>
          <p:nvPr/>
        </p:nvSpPr>
        <p:spPr bwMode="auto">
          <a:xfrm>
            <a:off x="109736" y="4395383"/>
            <a:ext cx="95520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B3746DE-E1A3-44FB-907C-F0DB259610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FFD9A5E-452D-47E5-8972-1A380DF1B2AB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C98A175-4192-42CE-9E09-0A864989FDB9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943600" y="822960"/>
            <a:ext cx="2952750" cy="5676900"/>
          </a:xfrm>
          <a:prstGeom prst="rect">
            <a:avLst/>
          </a:prstGeom>
        </p:spPr>
      </p:pic>
      <p:sp>
        <p:nvSpPr>
          <p:cNvPr id="23" name="Rectangle 4">
            <a:extLst>
              <a:ext uri="{FF2B5EF4-FFF2-40B4-BE49-F238E27FC236}">
                <a16:creationId xmlns:a16="http://schemas.microsoft.com/office/drawing/2014/main" id="{C6F3324C-0D0F-49C3-A771-BA0033097126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1939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22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4" name="11 Rectángulo"/>
          <p:cNvSpPr>
            <a:spLocks noChangeArrowheads="1"/>
          </p:cNvSpPr>
          <p:nvPr/>
        </p:nvSpPr>
        <p:spPr bwMode="auto">
          <a:xfrm>
            <a:off x="111599" y="3204000"/>
            <a:ext cx="375454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Type 500 = 50 </a:t>
            </a:r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(1.07)^X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7" name="11 Rectángulo"/>
          <p:cNvSpPr>
            <a:spLocks noChangeArrowheads="1"/>
          </p:cNvSpPr>
          <p:nvPr/>
        </p:nvSpPr>
        <p:spPr bwMode="auto">
          <a:xfrm>
            <a:off x="111600" y="3872647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8" name="11 Rectángulo"/>
          <p:cNvSpPr>
            <a:spLocks noChangeArrowheads="1"/>
          </p:cNvSpPr>
          <p:nvPr/>
        </p:nvSpPr>
        <p:spPr bwMode="auto">
          <a:xfrm>
            <a:off x="109736" y="4395383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EXE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9" name="11 Rectángulo"/>
          <p:cNvSpPr>
            <a:spLocks noChangeArrowheads="1"/>
          </p:cNvSpPr>
          <p:nvPr/>
        </p:nvSpPr>
        <p:spPr bwMode="auto">
          <a:xfrm>
            <a:off x="109736" y="5029617"/>
            <a:ext cx="4277969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So, x = 34.0323, it will take approximately 34 weeks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6D7B9854-C409-4591-BB3E-8E8BAAA01AB6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63B049EF-5D13-4CA0-AD7B-C6C6136A1B09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0C25381-5E8E-43E3-BCDF-6D4917A330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90850" cy="5676900"/>
          </a:xfrm>
          <a:prstGeom prst="rect">
            <a:avLst/>
          </a:prstGeom>
        </p:spPr>
      </p:pic>
      <p:sp>
        <p:nvSpPr>
          <p:cNvPr id="19" name="Rectangle 4">
            <a:extLst>
              <a:ext uri="{FF2B5EF4-FFF2-40B4-BE49-F238E27FC236}">
                <a16:creationId xmlns:a16="http://schemas.microsoft.com/office/drawing/2014/main" id="{9CDC5452-4644-4FED-86EC-894803499D80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331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115300" y="118735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4" name="Picture 13" descr="A close up of a cage&#10;&#10;Description automatically generated">
            <a:hlinkClick r:id="rId3"/>
            <a:extLst>
              <a:ext uri="{FF2B5EF4-FFF2-40B4-BE49-F238E27FC236}">
                <a16:creationId xmlns:a16="http://schemas.microsoft.com/office/drawing/2014/main" id="{9FE5A879-C7D0-4547-9AC8-3648FB7BFF62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14723" y="851144"/>
            <a:ext cx="5514553" cy="3542980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1012E2E1-8434-40D2-9BB1-5A68D7D63E20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16B1D8DC-22A0-42C8-BD01-324CB5CE9F92}"/>
              </a:ext>
            </a:extLst>
          </p:cNvPr>
          <p:cNvSpPr txBox="1"/>
          <p:nvPr/>
        </p:nvSpPr>
        <p:spPr>
          <a:xfrm>
            <a:off x="2298911" y="4966156"/>
            <a:ext cx="45461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52EF190-A8D3-44E3-A299-88908F72E8AB}"/>
              </a:ext>
            </a:extLst>
          </p:cNvPr>
          <p:cNvSpPr txBox="1"/>
          <p:nvPr/>
        </p:nvSpPr>
        <p:spPr>
          <a:xfrm>
            <a:off x="647700" y="5498068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5C95591D-6ACE-4DA9-8615-62EAE8C277EA}"/>
              </a:ext>
            </a:extLst>
          </p:cNvPr>
          <p:cNvSpPr txBox="1"/>
          <p:nvPr/>
        </p:nvSpPr>
        <p:spPr>
          <a:xfrm>
            <a:off x="2780928" y="6029980"/>
            <a:ext cx="35821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BA1F821-A185-4A85-9AB1-B4586A569EAF}"/>
              </a:ext>
            </a:extLst>
          </p:cNvPr>
          <p:cNvSpPr txBox="1"/>
          <p:nvPr/>
        </p:nvSpPr>
        <p:spPr>
          <a:xfrm>
            <a:off x="1371600" y="4442936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86976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2182401"/>
            <a:ext cx="8421555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 a person deposits $1 000 in a saving account which pays interest at a rate of 5% annually, and makes no other deposits or withdrawals. 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3947357"/>
            <a:ext cx="43107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At the beginning there will be: </a:t>
            </a:r>
            <a:endParaRPr lang="en-GB" dirty="0"/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195906" y="783193"/>
            <a:ext cx="84478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real-life situations we can see examples of geometric patterns.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95906" y="1720736"/>
            <a:ext cx="317974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Compound interest: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433070"/>
            <a:ext cx="793115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much will be in the account after 10 years?</a:t>
            </a:r>
          </a:p>
        </p:txBody>
      </p:sp>
      <p:sp>
        <p:nvSpPr>
          <p:cNvPr id="2" name="Rectangle 1"/>
          <p:cNvSpPr/>
          <p:nvPr/>
        </p:nvSpPr>
        <p:spPr>
          <a:xfrm>
            <a:off x="4433025" y="3924540"/>
            <a:ext cx="121219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 </a:t>
            </a: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5695914" y="3855857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endParaRPr lang="en-GB" dirty="0"/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74157" y="4380380"/>
            <a:ext cx="401744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one year there will be: 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327675" y="4408851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$1 000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7696522" y="43746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endParaRPr lang="en-GB" dirty="0"/>
          </a:p>
        </p:txBody>
      </p:sp>
      <p:sp>
        <p:nvSpPr>
          <p:cNvPr id="27" name="Rectangle 26"/>
          <p:cNvSpPr/>
          <p:nvPr/>
        </p:nvSpPr>
        <p:spPr>
          <a:xfrm>
            <a:off x="6335029" y="4397016"/>
            <a:ext cx="147668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$1 050 </a:t>
            </a: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74157" y="4893784"/>
            <a:ext cx="41360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two years there will be: </a:t>
            </a:r>
            <a:endParaRPr lang="en-GB" dirty="0"/>
          </a:p>
        </p:txBody>
      </p:sp>
      <p:sp>
        <p:nvSpPr>
          <p:cNvPr id="29" name="Rectangle 28"/>
          <p:cNvSpPr/>
          <p:nvPr/>
        </p:nvSpPr>
        <p:spPr>
          <a:xfrm>
            <a:off x="4327675" y="4922255"/>
            <a:ext cx="22461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$1 050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105309" y="4870516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3</a:t>
            </a:r>
            <a:endParaRPr lang="en-GB" dirty="0"/>
          </a:p>
        </p:txBody>
      </p:sp>
      <p:sp>
        <p:nvSpPr>
          <p:cNvPr id="31" name="Rectangle 30"/>
          <p:cNvSpPr/>
          <p:nvPr/>
        </p:nvSpPr>
        <p:spPr>
          <a:xfrm>
            <a:off x="6335029" y="4910420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$1 102.50 </a:t>
            </a: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4633" y="5417760"/>
            <a:ext cx="43588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After three years there will be: </a:t>
            </a:r>
            <a:endParaRPr lang="en-GB" dirty="0"/>
          </a:p>
        </p:txBody>
      </p:sp>
      <p:sp>
        <p:nvSpPr>
          <p:cNvPr id="33" name="Rectangle 32"/>
          <p:cNvSpPr/>
          <p:nvPr/>
        </p:nvSpPr>
        <p:spPr>
          <a:xfrm>
            <a:off x="4308151" y="5446231"/>
            <a:ext cx="26741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$1 102.50</a:t>
            </a:r>
            <a:r>
              <a:rPr lang="en-US" dirty="0"/>
              <a:t> × 1.05</a:t>
            </a:r>
            <a:r>
              <a:rPr lang="en-GB" dirty="0"/>
              <a:t>  </a:t>
            </a: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408982" y="5431628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4</a:t>
            </a:r>
            <a:endParaRPr lang="en-GB" dirty="0"/>
          </a:p>
        </p:txBody>
      </p:sp>
      <p:sp>
        <p:nvSpPr>
          <p:cNvPr id="35" name="Rectangle 34"/>
          <p:cNvSpPr/>
          <p:nvPr/>
        </p:nvSpPr>
        <p:spPr>
          <a:xfrm>
            <a:off x="6769850" y="5431628"/>
            <a:ext cx="19046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= $1 157.63 </a:t>
            </a: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222248" y="6083323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91828B3F-55CE-41AF-B4E3-842704D2822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B87B557D-2FFC-4724-ACAB-BF97BC5EA9AE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3643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9" grpId="0"/>
      <p:bldP spid="24" grpId="0"/>
      <p:bldP spid="40" grpId="0"/>
      <p:bldP spid="41" grpId="0"/>
      <p:bldP spid="43" grpId="0"/>
      <p:bldP spid="2" grpId="0"/>
      <p:bldP spid="21" grpId="0"/>
      <p:bldP spid="22" grpId="0"/>
      <p:bldP spid="23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67540" y="4703093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161822" y="1253712"/>
            <a:ext cx="399569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dirty="0"/>
              <a:t>Geometric sequence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154633" y="2722752"/>
            <a:ext cx="881910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How do you calculate the amount of money (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GB" dirty="0"/>
              <a:t>) after </a:t>
            </a:r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dirty="0"/>
              <a:t> years given the interest rate (</a:t>
            </a:r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dirty="0"/>
              <a:t>) and the initial amount of money (The Principal) (</a:t>
            </a:r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dirty="0"/>
              <a:t>)?</a:t>
            </a:r>
          </a:p>
        </p:txBody>
      </p:sp>
      <p:sp>
        <p:nvSpPr>
          <p:cNvPr id="2" name="Rectangle 1"/>
          <p:cNvSpPr/>
          <p:nvPr/>
        </p:nvSpPr>
        <p:spPr>
          <a:xfrm>
            <a:off x="825655" y="4719833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15"/>
          <p:cNvSpPr txBox="1">
            <a:spLocks noChangeArrowheads="1"/>
          </p:cNvSpPr>
          <p:nvPr/>
        </p:nvSpPr>
        <p:spPr bwMode="auto">
          <a:xfrm>
            <a:off x="1020541" y="1812388"/>
            <a:ext cx="22284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With 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 </a:t>
            </a:r>
            <a:r>
              <a:rPr lang="en-GB" dirty="0"/>
              <a:t>= 1000</a:t>
            </a: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633359" y="5654774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930755" y="5654773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541820" y="5130909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839576" y="5126088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69459" y="6139849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930755" y="6179691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1" y="735169"/>
            <a:ext cx="83367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type of sequences is 1000, 1050, 1102.5, 1157.63…? </a:t>
            </a:r>
            <a:endParaRPr lang="en-GB" dirty="0"/>
          </a:p>
        </p:txBody>
      </p:sp>
      <p:sp>
        <p:nvSpPr>
          <p:cNvPr id="25" name="Rectangle 24"/>
          <p:cNvSpPr/>
          <p:nvPr/>
        </p:nvSpPr>
        <p:spPr>
          <a:xfrm>
            <a:off x="1825248" y="2312237"/>
            <a:ext cx="14237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dirty="0"/>
              <a:t> = 1.05</a:t>
            </a:r>
            <a:r>
              <a:rPr lang="en-GB" dirty="0"/>
              <a:t>  </a:t>
            </a:r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971690" y="4037367"/>
            <a:ext cx="244066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</a:t>
            </a:r>
            <a:r>
              <a:rPr lang="en-GB" sz="3200" b="1" baseline="-25000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01A9A419-B5A5-45E4-A8AF-4749E9A0363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3">
            <a:hlinkClick r:id="rId3"/>
            <a:extLst>
              <a:ext uri="{FF2B5EF4-FFF2-40B4-BE49-F238E27FC236}">
                <a16:creationId xmlns:a16="http://schemas.microsoft.com/office/drawing/2014/main" id="{119B3499-F67D-4016-AF82-90D4CF609A4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3172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1" grpId="0"/>
      <p:bldP spid="43" grpId="0"/>
      <p:bldP spid="2" grpId="0"/>
      <p:bldP spid="21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25" grpId="0"/>
      <p:bldP spid="3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501722" y="2571596"/>
            <a:ext cx="51812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0000"/>
                </a:solidFill>
              </a:rPr>
              <a:t>The amount of money in the account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759837" y="2588336"/>
            <a:ext cx="62933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GB" dirty="0"/>
              <a:t>=</a:t>
            </a:r>
            <a:endParaRPr lang="en-GB" b="1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Text Box 14"/>
          <p:cNvSpPr txBox="1">
            <a:spLocks noChangeArrowheads="1"/>
          </p:cNvSpPr>
          <p:nvPr/>
        </p:nvSpPr>
        <p:spPr bwMode="auto">
          <a:xfrm>
            <a:off x="1567541" y="3523277"/>
            <a:ext cx="740619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FF6600"/>
                </a:solidFill>
              </a:rPr>
              <a:t>The interest rate (a percentage, written as a decimal)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26" name="Text Box 15"/>
          <p:cNvSpPr txBox="1">
            <a:spLocks noChangeArrowheads="1"/>
          </p:cNvSpPr>
          <p:nvPr/>
        </p:nvSpPr>
        <p:spPr bwMode="auto">
          <a:xfrm>
            <a:off x="864937" y="3523276"/>
            <a:ext cx="646331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 </a:t>
            </a:r>
            <a:r>
              <a:rPr lang="en-GB" dirty="0"/>
              <a:t>= </a:t>
            </a:r>
            <a:endParaRPr lang="en-GB" b="1" dirty="0">
              <a:solidFill>
                <a:srgbClr val="FA0000"/>
              </a:solidFill>
            </a:endParaRPr>
          </a:p>
        </p:txBody>
      </p:sp>
      <p:sp>
        <p:nvSpPr>
          <p:cNvPr id="28" name="Text Box 14"/>
          <p:cNvSpPr txBox="1">
            <a:spLocks noChangeArrowheads="1"/>
          </p:cNvSpPr>
          <p:nvPr/>
        </p:nvSpPr>
        <p:spPr bwMode="auto">
          <a:xfrm>
            <a:off x="1476002" y="2999412"/>
            <a:ext cx="540724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chemeClr val="accent2"/>
                </a:solidFill>
              </a:rPr>
              <a:t>The principal (initial amount of money)</a:t>
            </a:r>
            <a:endParaRPr lang="en-GB" dirty="0">
              <a:solidFill>
                <a:schemeClr val="accent2"/>
              </a:solidFill>
            </a:endParaRPr>
          </a:p>
        </p:txBody>
      </p:sp>
      <p:sp>
        <p:nvSpPr>
          <p:cNvPr id="30" name="Text Box 15"/>
          <p:cNvSpPr txBox="1">
            <a:spLocks noChangeArrowheads="1"/>
          </p:cNvSpPr>
          <p:nvPr/>
        </p:nvSpPr>
        <p:spPr bwMode="auto">
          <a:xfrm>
            <a:off x="773758" y="2994591"/>
            <a:ext cx="70224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2" name="Text Box 14"/>
          <p:cNvSpPr txBox="1">
            <a:spLocks noChangeArrowheads="1"/>
          </p:cNvSpPr>
          <p:nvPr/>
        </p:nvSpPr>
        <p:spPr bwMode="auto">
          <a:xfrm>
            <a:off x="1503641" y="4008352"/>
            <a:ext cx="246093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00B050"/>
                </a:solidFill>
              </a:rPr>
              <a:t>Number of years</a:t>
            </a:r>
            <a:endParaRPr lang="en-GB" dirty="0">
              <a:solidFill>
                <a:srgbClr val="00B050"/>
              </a:solidFill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864937" y="4048194"/>
            <a:ext cx="61106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36" name="Text Box 14"/>
          <p:cNvSpPr txBox="1">
            <a:spLocks noChangeArrowheads="1"/>
          </p:cNvSpPr>
          <p:nvPr/>
        </p:nvSpPr>
        <p:spPr bwMode="auto">
          <a:xfrm>
            <a:off x="121362" y="735169"/>
            <a:ext cx="8852374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/>
              <a:t>What happens if the interest is compounded more than once each year?</a:t>
            </a:r>
            <a:endParaRPr lang="en-GB" dirty="0"/>
          </a:p>
        </p:txBody>
      </p:sp>
      <p:sp>
        <p:nvSpPr>
          <p:cNvPr id="37" name="Rectangle 8"/>
          <p:cNvSpPr>
            <a:spLocks noChangeArrowheads="1"/>
          </p:cNvSpPr>
          <p:nvPr/>
        </p:nvSpPr>
        <p:spPr bwMode="auto">
          <a:xfrm>
            <a:off x="2891146" y="5336274"/>
            <a:ext cx="267150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sz="3200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/>
              <a:t>=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i="1" dirty="0">
                <a:solidFill>
                  <a:schemeClr val="accent2"/>
                </a:solidFill>
                <a:latin typeface="Times New Roman" panose="02020603050405020304" pitchFamily="18" charset="0"/>
              </a:rPr>
              <a:t>P</a:t>
            </a:r>
            <a:r>
              <a:rPr lang="en-GB" sz="3200" b="1" i="1" dirty="0">
                <a:latin typeface="Times New Roman" panose="02020603050405020304" pitchFamily="18" charset="0"/>
              </a:rPr>
              <a:t> </a:t>
            </a:r>
            <a:r>
              <a:rPr lang="en-GB" sz="3200" b="1" dirty="0">
                <a:latin typeface="Times New Roman" panose="02020603050405020304" pitchFamily="18" charset="0"/>
              </a:rPr>
              <a:t>(</a:t>
            </a:r>
            <a:r>
              <a:rPr lang="en-GB" sz="3200" b="1" i="1" dirty="0">
                <a:latin typeface="Times New Roman" panose="02020603050405020304" pitchFamily="18" charset="0"/>
              </a:rPr>
              <a:t>1 +    </a:t>
            </a:r>
            <a:r>
              <a:rPr lang="en-GB" sz="3200" b="1" dirty="0">
                <a:latin typeface="Times New Roman" panose="02020603050405020304" pitchFamily="18" charset="0"/>
              </a:rPr>
              <a:t>)</a:t>
            </a:r>
            <a:r>
              <a:rPr lang="en-GB" sz="3200" b="1" i="1" baseline="30000" dirty="0" err="1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sz="3200" b="1" i="1" baseline="30000" dirty="0" err="1">
                <a:solidFill>
                  <a:srgbClr val="00B050"/>
                </a:solidFill>
                <a:latin typeface="Times New Roman" panose="02020603050405020304" pitchFamily="18" charset="0"/>
              </a:rPr>
              <a:t>t</a:t>
            </a:r>
            <a:endParaRPr lang="en-GB" sz="3200" b="1" baseline="300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21362" y="2021719"/>
            <a:ext cx="807304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/>
              <a:t>Let say that the interest is compounded </a:t>
            </a:r>
            <a:r>
              <a:rPr lang="en-GB" b="1" i="1" dirty="0">
                <a:solidFill>
                  <a:srgbClr val="8238B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GB" dirty="0"/>
              <a:t> times each year</a:t>
            </a:r>
          </a:p>
        </p:txBody>
      </p:sp>
      <p:sp>
        <p:nvSpPr>
          <p:cNvPr id="18" name="Text Box 14"/>
          <p:cNvSpPr txBox="1">
            <a:spLocks noChangeArrowheads="1"/>
          </p:cNvSpPr>
          <p:nvPr/>
        </p:nvSpPr>
        <p:spPr bwMode="auto">
          <a:xfrm>
            <a:off x="1476002" y="4470017"/>
            <a:ext cx="752641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dirty="0">
                <a:solidFill>
                  <a:srgbClr val="7030A0"/>
                </a:solidFill>
              </a:rPr>
              <a:t>Number of times per year that interest is compounded</a:t>
            </a:r>
            <a:endParaRPr lang="en-GB" dirty="0">
              <a:solidFill>
                <a:srgbClr val="7030A0"/>
              </a:solidFill>
            </a:endParaRPr>
          </a:p>
        </p:txBody>
      </p:sp>
      <p:sp>
        <p:nvSpPr>
          <p:cNvPr id="19" name="Text Box 15"/>
          <p:cNvSpPr txBox="1">
            <a:spLocks noChangeArrowheads="1"/>
          </p:cNvSpPr>
          <p:nvPr/>
        </p:nvSpPr>
        <p:spPr bwMode="auto">
          <a:xfrm>
            <a:off x="837298" y="4509859"/>
            <a:ext cx="6976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r>
              <a:rPr lang="en-GB" b="1" i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GB" dirty="0"/>
              <a:t>= 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761244" y="5267262"/>
            <a:ext cx="277175" cy="55861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FF6600"/>
                </a:solidFill>
                <a:latin typeface="Times New Roman" panose="02020603050405020304" pitchFamily="18" charset="0"/>
              </a:rPr>
              <a:t>r</a:t>
            </a:r>
            <a:endParaRPr lang="en-GB" dirty="0"/>
          </a:p>
        </p:txBody>
      </p:sp>
      <p:sp>
        <p:nvSpPr>
          <p:cNvPr id="23" name="Rectangle 22"/>
          <p:cNvSpPr/>
          <p:nvPr/>
        </p:nvSpPr>
        <p:spPr>
          <a:xfrm>
            <a:off x="4752632" y="5594156"/>
            <a:ext cx="3561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b="1" i="1" dirty="0">
                <a:solidFill>
                  <a:srgbClr val="7030A0"/>
                </a:solidFill>
                <a:latin typeface="Times New Roman" panose="02020603050405020304" pitchFamily="18" charset="0"/>
              </a:rPr>
              <a:t>n</a:t>
            </a:r>
            <a:endParaRPr lang="en-GB" dirty="0">
              <a:solidFill>
                <a:srgbClr val="7030A0"/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799994" y="5680420"/>
            <a:ext cx="27432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5" name="Rectangle 4">
            <a:hlinkClick r:id="rId3"/>
            <a:extLst>
              <a:ext uri="{FF2B5EF4-FFF2-40B4-BE49-F238E27FC236}">
                <a16:creationId xmlns:a16="http://schemas.microsoft.com/office/drawing/2014/main" id="{8B7E7B7C-7403-4637-AE48-BC4C6ACF201C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3"/>
            <a:extLst>
              <a:ext uri="{FF2B5EF4-FFF2-40B4-BE49-F238E27FC236}">
                <a16:creationId xmlns:a16="http://schemas.microsoft.com/office/drawing/2014/main" id="{0DFAD66A-073F-4D58-B01F-ADC43C0CAE24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7475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" grpId="0"/>
      <p:bldP spid="22" grpId="0"/>
      <p:bldP spid="26" grpId="0"/>
      <p:bldP spid="28" grpId="0"/>
      <p:bldP spid="30" grpId="0"/>
      <p:bldP spid="32" grpId="0"/>
      <p:bldP spid="34" grpId="0"/>
      <p:bldP spid="36" grpId="0"/>
      <p:bldP spid="37" grpId="0"/>
      <p:bldP spid="3" grpId="0"/>
      <p:bldP spid="18" grpId="0"/>
      <p:bldP spid="19" grpId="0"/>
      <p:bldP spid="4" grpId="0"/>
      <p:bldP spid="2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4458" name="Rectangle 10"/>
          <p:cNvSpPr>
            <a:spLocks noChangeArrowheads="1"/>
          </p:cNvSpPr>
          <p:nvPr/>
        </p:nvSpPr>
        <p:spPr bwMode="auto">
          <a:xfrm>
            <a:off x="6463148" y="3114349"/>
            <a:ext cx="52770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</a:t>
            </a:r>
          </a:p>
        </p:txBody>
      </p:sp>
      <p:sp>
        <p:nvSpPr>
          <p:cNvPr id="744459" name="Text Box 11"/>
          <p:cNvSpPr txBox="1">
            <a:spLocks noChangeArrowheads="1"/>
          </p:cNvSpPr>
          <p:nvPr/>
        </p:nvSpPr>
        <p:spPr bwMode="auto">
          <a:xfrm>
            <a:off x="222248" y="3158843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In this geometric sequence</a:t>
            </a:r>
          </a:p>
        </p:txBody>
      </p:sp>
      <p:sp>
        <p:nvSpPr>
          <p:cNvPr id="744460" name="Rectangle 12"/>
          <p:cNvSpPr>
            <a:spLocks noChangeArrowheads="1"/>
          </p:cNvSpPr>
          <p:nvPr/>
        </p:nvSpPr>
        <p:spPr bwMode="auto">
          <a:xfrm>
            <a:off x="4138515" y="3129779"/>
            <a:ext cx="12538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GB" dirty="0"/>
              <a:t> = 1.07</a:t>
            </a:r>
          </a:p>
        </p:txBody>
      </p:sp>
      <p:sp>
        <p:nvSpPr>
          <p:cNvPr id="744461" name="Text Box 13"/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195906" y="4147389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25" name="Text Box 15"/>
          <p:cNvSpPr txBox="1">
            <a:spLocks noChangeArrowheads="1"/>
          </p:cNvSpPr>
          <p:nvPr/>
        </p:nvSpPr>
        <p:spPr bwMode="auto">
          <a:xfrm>
            <a:off x="5757506" y="3117513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=</a:t>
            </a:r>
          </a:p>
        </p:txBody>
      </p:sp>
      <p:sp>
        <p:nvSpPr>
          <p:cNvPr id="40" name="Text Box 11"/>
          <p:cNvSpPr txBox="1">
            <a:spLocks noChangeArrowheads="1"/>
          </p:cNvSpPr>
          <p:nvPr/>
        </p:nvSpPr>
        <p:spPr bwMode="auto">
          <a:xfrm>
            <a:off x="860377" y="1772179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a) How many rabbits were present after 15 weeks?</a:t>
            </a:r>
          </a:p>
        </p:txBody>
      </p:sp>
      <p:sp>
        <p:nvSpPr>
          <p:cNvPr id="41" name="Text Box 11"/>
          <p:cNvSpPr txBox="1">
            <a:spLocks noChangeArrowheads="1"/>
          </p:cNvSpPr>
          <p:nvPr/>
        </p:nvSpPr>
        <p:spPr bwMode="auto">
          <a:xfrm>
            <a:off x="222248" y="2219704"/>
            <a:ext cx="8569325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is a fixed percentage increase each week, so the population forms a geometric sequence.</a:t>
            </a:r>
          </a:p>
        </p:txBody>
      </p:sp>
      <p:sp>
        <p:nvSpPr>
          <p:cNvPr id="42" name="Rectangle 12"/>
          <p:cNvSpPr>
            <a:spLocks noChangeArrowheads="1"/>
          </p:cNvSpPr>
          <p:nvPr/>
        </p:nvSpPr>
        <p:spPr bwMode="auto">
          <a:xfrm>
            <a:off x="7980767" y="3046170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0</a:t>
            </a:r>
          </a:p>
        </p:txBody>
      </p:sp>
      <p:sp>
        <p:nvSpPr>
          <p:cNvPr id="43" name="Text Box 11"/>
          <p:cNvSpPr txBox="1">
            <a:spLocks noChangeArrowheads="1"/>
          </p:cNvSpPr>
          <p:nvPr/>
        </p:nvSpPr>
        <p:spPr bwMode="auto">
          <a:xfrm>
            <a:off x="222248" y="3633102"/>
            <a:ext cx="391626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One week later</a:t>
            </a:r>
          </a:p>
        </p:txBody>
      </p:sp>
      <p:sp>
        <p:nvSpPr>
          <p:cNvPr id="44" name="Rectangle 10"/>
          <p:cNvSpPr>
            <a:spLocks noChangeArrowheads="1"/>
          </p:cNvSpPr>
          <p:nvPr/>
        </p:nvSpPr>
        <p:spPr bwMode="auto">
          <a:xfrm>
            <a:off x="6463148" y="3634845"/>
            <a:ext cx="147668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 </a:t>
            </a:r>
            <a:r>
              <a:rPr lang="en-US" dirty="0"/>
              <a:t>× 1.07</a:t>
            </a:r>
            <a:endParaRPr lang="en-GB" dirty="0"/>
          </a:p>
        </p:txBody>
      </p:sp>
      <p:sp>
        <p:nvSpPr>
          <p:cNvPr id="45" name="Text Box 15"/>
          <p:cNvSpPr txBox="1">
            <a:spLocks noChangeArrowheads="1"/>
          </p:cNvSpPr>
          <p:nvPr/>
        </p:nvSpPr>
        <p:spPr bwMode="auto">
          <a:xfrm>
            <a:off x="5757506" y="3638009"/>
            <a:ext cx="70564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2</a:t>
            </a:r>
            <a:r>
              <a:rPr lang="en-GB" dirty="0"/>
              <a:t> =</a:t>
            </a:r>
          </a:p>
        </p:txBody>
      </p:sp>
      <p:sp>
        <p:nvSpPr>
          <p:cNvPr id="46" name="Rectangle 12"/>
          <p:cNvSpPr>
            <a:spLocks noChangeArrowheads="1"/>
          </p:cNvSpPr>
          <p:nvPr/>
        </p:nvSpPr>
        <p:spPr bwMode="auto">
          <a:xfrm>
            <a:off x="7994842" y="3584384"/>
            <a:ext cx="9108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GB" dirty="0"/>
              <a:t> = 1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401993" y="4719780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15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090434" y="4651855"/>
            <a:ext cx="30780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15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15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411035" y="5293440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16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137.95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708602" y="5916963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138 rabbits after 15 weeks</a:t>
            </a:r>
          </a:p>
        </p:txBody>
      </p:sp>
      <p:sp>
        <p:nvSpPr>
          <p:cNvPr id="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AE424875-10BF-4E57-BFDA-2B501E25A769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85EFC006-C298-46AD-B449-61FB5D1E847D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6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4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4458" grpId="0"/>
      <p:bldP spid="744459" grpId="0"/>
      <p:bldP spid="744460" grpId="0"/>
      <p:bldP spid="24" grpId="0"/>
      <p:bldP spid="25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47681" y="2664998"/>
            <a:ext cx="721704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r>
              <a:rPr lang="en-GB" dirty="0"/>
              <a:t>.</a:t>
            </a:r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3553768" y="3237389"/>
            <a:ext cx="132921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If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= 30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5242209" y="3169464"/>
            <a:ext cx="299312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30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30</a:t>
            </a:r>
            <a:endParaRPr lang="en-GB" dirty="0"/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5562810" y="3811049"/>
            <a:ext cx="190148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i="1" baseline="-25000" dirty="0">
                <a:latin typeface="Times New Roman" panose="02020603050405020304" pitchFamily="18" charset="0"/>
              </a:rPr>
              <a:t>31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≈ 380.61</a:t>
            </a:r>
          </a:p>
        </p:txBody>
      </p:sp>
      <p:sp>
        <p:nvSpPr>
          <p:cNvPr id="50" name="Text Box 11"/>
          <p:cNvSpPr txBox="1">
            <a:spLocks noChangeArrowheads="1"/>
          </p:cNvSpPr>
          <p:nvPr/>
        </p:nvSpPr>
        <p:spPr bwMode="auto">
          <a:xfrm>
            <a:off x="860377" y="4634604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There were 381 rabbits after 30 weeks</a:t>
            </a:r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830847" y="1812335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b) How many rabbits were present after 30 weeks?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27B41001-4DA1-4298-899A-5CD96B6652DB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FF0F7728-8D81-445B-A14E-6B6889588E1F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Text Box 13">
            <a:extLst>
              <a:ext uri="{FF2B5EF4-FFF2-40B4-BE49-F238E27FC236}">
                <a16:creationId xmlns:a16="http://schemas.microsoft.com/office/drawing/2014/main" id="{F0B3D98E-59C9-4CD9-819A-27853E8BE7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</p:spTree>
    <p:extLst>
      <p:ext uri="{BB962C8B-B14F-4D97-AF65-F5344CB8AC3E}">
        <p14:creationId xmlns:p14="http://schemas.microsoft.com/office/powerpoint/2010/main" val="13349654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/>
      <p:bldP spid="48" grpId="0"/>
      <p:bldP spid="49" grpId="0"/>
      <p:bldP spid="5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 Box 14"/>
          <p:cNvSpPr txBox="1">
            <a:spLocks noChangeArrowheads="1"/>
          </p:cNvSpPr>
          <p:nvPr/>
        </p:nvSpPr>
        <p:spPr bwMode="auto">
          <a:xfrm>
            <a:off x="381000" y="2176888"/>
            <a:ext cx="516519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The general term of this sequence is</a:t>
            </a:r>
          </a:p>
          <a:p>
            <a:pPr eaLnBrk="1" hangingPunct="1"/>
            <a:r>
              <a:rPr lang="en-GB" dirty="0"/>
              <a:t>          </a:t>
            </a:r>
            <a:r>
              <a:rPr lang="en-GB" i="1" dirty="0" err="1">
                <a:latin typeface="Times New Roman" panose="02020603050405020304" pitchFamily="18" charset="0"/>
              </a:rPr>
              <a:t>u</a:t>
            </a:r>
            <a:r>
              <a:rPr lang="en-GB" i="1" baseline="-25000" dirty="0" err="1">
                <a:latin typeface="Times New Roman" panose="02020603050405020304" pitchFamily="18" charset="0"/>
              </a:rPr>
              <a:t>w</a:t>
            </a:r>
            <a:r>
              <a:rPr lang="en-GB" i="1" baseline="-25000" dirty="0">
                <a:latin typeface="Times New Roman" panose="02020603050405020304" pitchFamily="18" charset="0"/>
              </a:rPr>
              <a:t> </a:t>
            </a:r>
            <a:r>
              <a:rPr lang="en-GB" baseline="-25000" dirty="0">
                <a:latin typeface="Times New Roman" panose="02020603050405020304" pitchFamily="18" charset="0"/>
              </a:rPr>
              <a:t>+ 1</a:t>
            </a:r>
            <a:r>
              <a:rPr lang="en-GB" dirty="0">
                <a:latin typeface="Times New Roman" panose="02020603050405020304" pitchFamily="18" charset="0"/>
              </a:rPr>
              <a:t> </a:t>
            </a:r>
            <a:r>
              <a:rPr lang="en-GB" dirty="0"/>
              <a:t> = </a:t>
            </a:r>
            <a:r>
              <a:rPr lang="en-GB" i="1" dirty="0">
                <a:latin typeface="Times New Roman" panose="02020603050405020304" pitchFamily="18" charset="0"/>
              </a:rPr>
              <a:t>u</a:t>
            </a:r>
            <a:r>
              <a:rPr lang="en-GB" baseline="-25000" dirty="0">
                <a:latin typeface="Times New Roman" panose="02020603050405020304" pitchFamily="18" charset="0"/>
              </a:rPr>
              <a:t>1</a:t>
            </a:r>
            <a:r>
              <a:rPr lang="en-GB" dirty="0"/>
              <a:t> </a:t>
            </a:r>
            <a:r>
              <a:rPr lang="en-US" dirty="0"/>
              <a:t>× r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47" name="Rectangle 12"/>
          <p:cNvSpPr>
            <a:spLocks noChangeArrowheads="1"/>
          </p:cNvSpPr>
          <p:nvPr/>
        </p:nvSpPr>
        <p:spPr bwMode="auto">
          <a:xfrm>
            <a:off x="4065823" y="2546220"/>
            <a:ext cx="437010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after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r>
              <a:rPr lang="en-GB" dirty="0"/>
              <a:t> weeks there will be 500</a:t>
            </a: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1442979" y="3176375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860377" y="1755006"/>
            <a:ext cx="774165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c) How long would it take for population to reach 500?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74415" y="3763182"/>
            <a:ext cx="41910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To solve this equation we are going to use the GDC</a:t>
            </a:r>
          </a:p>
        </p:txBody>
      </p:sp>
      <p:sp>
        <p:nvSpPr>
          <p:cNvPr id="1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371600" y="136525"/>
            <a:ext cx="7772400" cy="758825"/>
          </a:xfrm>
          <a:noFill/>
        </p:spPr>
        <p:txBody>
          <a:bodyPr>
            <a:normAutofit/>
          </a:bodyPr>
          <a:lstStyle/>
          <a:p>
            <a:r>
              <a:rPr lang="en-GB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Geometric sequences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7B8DCFF-422A-4F0E-8DA1-5365BB6AFB67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DC3DBBD8-4816-4E36-966A-77269C0F9F5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19FCC66F-CB5D-4B69-AE06-551405296CD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694283" y="3748817"/>
            <a:ext cx="1523154" cy="2967335"/>
          </a:xfrm>
          <a:prstGeom prst="rect">
            <a:avLst/>
          </a:prstGeom>
        </p:spPr>
      </p:pic>
      <p:sp>
        <p:nvSpPr>
          <p:cNvPr id="15" name="Text Box 4">
            <a:extLst>
              <a:ext uri="{FF2B5EF4-FFF2-40B4-BE49-F238E27FC236}">
                <a16:creationId xmlns:a16="http://schemas.microsoft.com/office/drawing/2014/main" id="{C48C88FC-CFD3-4CDC-BBBF-7E22031E99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27723" y="3139969"/>
            <a:ext cx="152315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CASIO</a:t>
            </a:r>
            <a:endParaRPr lang="en-GB" dirty="0"/>
          </a:p>
        </p:txBody>
      </p:sp>
      <p:sp>
        <p:nvSpPr>
          <p:cNvPr id="17" name="Text Box 13">
            <a:extLst>
              <a:ext uri="{FF2B5EF4-FFF2-40B4-BE49-F238E27FC236}">
                <a16:creationId xmlns:a16="http://schemas.microsoft.com/office/drawing/2014/main" id="{2983FC49-707B-4015-A4F9-CE6D8D903F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8602" y="944665"/>
            <a:ext cx="7741653" cy="83099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dirty="0"/>
              <a:t>The initial population of rabbits on a farm was 50</a:t>
            </a:r>
            <a:r>
              <a:rPr lang="en-GB" dirty="0"/>
              <a:t>. The population increase by 7% each week.</a:t>
            </a:r>
          </a:p>
        </p:txBody>
      </p:sp>
    </p:spTree>
    <p:extLst>
      <p:ext uri="{BB962C8B-B14F-4D97-AF65-F5344CB8AC3E}">
        <p14:creationId xmlns:p14="http://schemas.microsoft.com/office/powerpoint/2010/main" val="292607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47" grpId="0"/>
      <p:bldP spid="48" grpId="0"/>
      <p:bldP spid="10" grpId="0"/>
      <p:bldP spid="1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147267" y="150829"/>
            <a:ext cx="7772400" cy="561975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 dirty="0"/>
              <a:t> </a:t>
            </a:r>
            <a:r>
              <a:rPr lang="en-GB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 sz="4000" cap="none" dirty="0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sz="4000" cap="none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599" y="1998000"/>
            <a:ext cx="561292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3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768B7C32-1A4D-4B33-BF15-E7C690B144A1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3F9F8E6B-24FD-4AFE-BA9E-6BA4AB9B3063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D6AC4D4-3B25-40C5-A3FA-69973981ACE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22960"/>
            <a:ext cx="2981325" cy="565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01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10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11 Rectángulo"/>
          <p:cNvSpPr>
            <a:spLocks noChangeArrowheads="1"/>
          </p:cNvSpPr>
          <p:nvPr/>
        </p:nvSpPr>
        <p:spPr bwMode="auto">
          <a:xfrm>
            <a:off x="111600" y="1998000"/>
            <a:ext cx="5400000" cy="46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Select </a:t>
            </a:r>
            <a:r>
              <a:rPr lang="en-GB" dirty="0">
                <a:solidFill>
                  <a:srgbClr val="010066"/>
                </a:solidFill>
                <a:latin typeface="Arial" panose="020B0604020202020204" pitchFamily="34" charset="0"/>
              </a:rPr>
              <a:t>Equation</a:t>
            </a:r>
            <a:r>
              <a:rPr lang="en-GB" b="0" dirty="0">
                <a:solidFill>
                  <a:srgbClr val="010066"/>
                </a:solidFill>
                <a:latin typeface="Arial" panose="020B0604020202020204" pitchFamily="34" charset="0"/>
              </a:rPr>
              <a:t> from the main MENU</a:t>
            </a:r>
          </a:p>
        </p:txBody>
      </p:sp>
      <p:sp>
        <p:nvSpPr>
          <p:cNvPr id="13" name="11 Rectángulo"/>
          <p:cNvSpPr>
            <a:spLocks noChangeArrowheads="1"/>
          </p:cNvSpPr>
          <p:nvPr/>
        </p:nvSpPr>
        <p:spPr bwMode="auto">
          <a:xfrm>
            <a:off x="111600" y="2520000"/>
            <a:ext cx="4277969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dirty="0">
                <a:solidFill>
                  <a:srgbClr val="010066"/>
                </a:solidFill>
                <a:latin typeface="Arial" panose="020B0604020202020204" pitchFamily="34" charset="0"/>
              </a:rPr>
              <a:t>Press F3: </a:t>
            </a:r>
            <a:r>
              <a:rPr lang="en-US" dirty="0">
                <a:solidFill>
                  <a:srgbClr val="FF6600"/>
                </a:solidFill>
                <a:latin typeface="Arial" panose="020B0604020202020204" pitchFamily="34" charset="0"/>
              </a:rPr>
              <a:t>Solver</a:t>
            </a:r>
            <a:endParaRPr lang="en-GB" dirty="0">
              <a:solidFill>
                <a:srgbClr val="FF6600"/>
              </a:solidFill>
            </a:endParaRPr>
          </a:p>
        </p:txBody>
      </p:sp>
      <p:sp>
        <p:nvSpPr>
          <p:cNvPr id="15" name="Text Box 13"/>
          <p:cNvSpPr txBox="1">
            <a:spLocks noChangeArrowheads="1"/>
          </p:cNvSpPr>
          <p:nvPr/>
        </p:nvSpPr>
        <p:spPr bwMode="auto">
          <a:xfrm>
            <a:off x="109736" y="1328617"/>
            <a:ext cx="261725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We need to find</a:t>
            </a:r>
            <a:r>
              <a:rPr lang="en-GB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</a:t>
            </a:r>
            <a:endParaRPr lang="en-GB" dirty="0"/>
          </a:p>
        </p:txBody>
      </p:sp>
      <p:sp>
        <p:nvSpPr>
          <p:cNvPr id="16" name="Text Box 14"/>
          <p:cNvSpPr txBox="1">
            <a:spLocks noChangeArrowheads="1"/>
          </p:cNvSpPr>
          <p:nvPr/>
        </p:nvSpPr>
        <p:spPr bwMode="auto">
          <a:xfrm>
            <a:off x="1517995" y="834711"/>
            <a:ext cx="27847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rgbClr val="01006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GB" dirty="0"/>
              <a:t>500 = 50 </a:t>
            </a:r>
            <a:r>
              <a:rPr lang="en-US" dirty="0"/>
              <a:t>× (1.07)</a:t>
            </a:r>
            <a:r>
              <a:rPr lang="en-GB" i="1" baseline="30000" dirty="0">
                <a:latin typeface="Times New Roman" panose="02020603050405020304" pitchFamily="18" charset="0"/>
              </a:rPr>
              <a:t>w</a:t>
            </a:r>
            <a:endParaRPr lang="en-GB" dirty="0"/>
          </a:p>
        </p:txBody>
      </p:sp>
      <p:sp>
        <p:nvSpPr>
          <p:cNvPr id="2" name="Rectangle 1">
            <a:hlinkClick r:id="rId3"/>
            <a:extLst>
              <a:ext uri="{FF2B5EF4-FFF2-40B4-BE49-F238E27FC236}">
                <a16:creationId xmlns:a16="http://schemas.microsoft.com/office/drawing/2014/main" id="{E5DF455A-277C-4125-8DB3-2E225C203B78}"/>
              </a:ext>
            </a:extLst>
          </p:cNvPr>
          <p:cNvSpPr/>
          <p:nvPr/>
        </p:nvSpPr>
        <p:spPr>
          <a:xfrm>
            <a:off x="8077200" y="95289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Rectangle 2">
            <a:hlinkClick r:id="rId3"/>
            <a:extLst>
              <a:ext uri="{FF2B5EF4-FFF2-40B4-BE49-F238E27FC236}">
                <a16:creationId xmlns:a16="http://schemas.microsoft.com/office/drawing/2014/main" id="{BB2428FB-B5E4-4A04-9A15-2D281A329386}"/>
              </a:ext>
            </a:extLst>
          </p:cNvPr>
          <p:cNvSpPr/>
          <p:nvPr/>
        </p:nvSpPr>
        <p:spPr>
          <a:xfrm>
            <a:off x="837028" y="6516858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6DBCFBF-BDBE-44C2-ADC2-568F809C4D8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43600" y="832104"/>
            <a:ext cx="2981325" cy="5657850"/>
          </a:xfrm>
          <a:prstGeom prst="rect">
            <a:avLst/>
          </a:prstGeom>
        </p:spPr>
      </p:pic>
      <p:sp>
        <p:nvSpPr>
          <p:cNvPr id="17" name="Rectangle 4">
            <a:extLst>
              <a:ext uri="{FF2B5EF4-FFF2-40B4-BE49-F238E27FC236}">
                <a16:creationId xmlns:a16="http://schemas.microsoft.com/office/drawing/2014/main" id="{790E5B31-E39F-44A7-9AC4-E1311B6D06E3}"/>
              </a:ext>
            </a:extLst>
          </p:cNvPr>
          <p:cNvSpPr txBox="1">
            <a:spLocks noChangeArrowheads="1"/>
          </p:cNvSpPr>
          <p:nvPr/>
        </p:nvSpPr>
        <p:spPr>
          <a:xfrm>
            <a:off x="147267" y="150829"/>
            <a:ext cx="7772400" cy="561975"/>
          </a:xfrm>
          <a:prstGeom prst="rect">
            <a:avLst/>
          </a:prstGeom>
        </p:spPr>
        <p:txBody>
          <a:bodyPr bIns="91440" anchor="b" anchorCtr="0">
            <a:normAutofit fontScale="82500" lnSpcReduction="20000"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Using</a:t>
            </a:r>
            <a:r>
              <a:rPr lang="en-GB"/>
              <a:t> </a:t>
            </a:r>
            <a:r>
              <a:rPr lang="en-GB">
                <a:solidFill>
                  <a:schemeClr val="accent2"/>
                </a:solidFill>
                <a:latin typeface="Comic Sans MS" panose="030F0702030302020204" pitchFamily="66" charset="0"/>
              </a:rPr>
              <a:t>the GDC</a:t>
            </a:r>
            <a:r>
              <a:rPr lang="en-US">
                <a:solidFill>
                  <a:schemeClr val="accent2"/>
                </a:solidFill>
                <a:latin typeface="Comic Sans MS" panose="030F0702030302020204" pitchFamily="66" charset="0"/>
              </a:rPr>
              <a:t>: Casio</a:t>
            </a:r>
            <a:endParaRPr lang="en-GB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839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ustom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4a_IBAA" id="{E61D574A-8E4A-4107-90BE-BF39A6C50380}" vid="{50C39C6F-0C17-4473-B963-55431EE4155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3a_IBAI</Template>
  <TotalTime>262</TotalTime>
  <Words>862</Words>
  <Application>Microsoft Office PowerPoint</Application>
  <PresentationFormat>On-screen Show (4:3)</PresentationFormat>
  <Paragraphs>146</Paragraphs>
  <Slides>14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Calibri</vt:lpstr>
      <vt:lpstr>Comic Sans MS</vt:lpstr>
      <vt:lpstr>Times New Roman</vt:lpstr>
      <vt:lpstr>Wingdings 2</vt:lpstr>
      <vt:lpstr>Theme1</vt:lpstr>
      <vt:lpstr>Applications of geometric patterns</vt:lpstr>
      <vt:lpstr>Geometric sequences</vt:lpstr>
      <vt:lpstr>Geometric sequences</vt:lpstr>
      <vt:lpstr>Geometric sequences</vt:lpstr>
      <vt:lpstr>Geometric sequences</vt:lpstr>
      <vt:lpstr>Geometric sequences</vt:lpstr>
      <vt:lpstr>Geometric sequences</vt:lpstr>
      <vt:lpstr>Using the GDC: Casio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Applications of geometric patterns</dc:title>
  <dc:creator>Mathssupport</dc:creator>
  <cp:lastModifiedBy>Orlando Hurtado</cp:lastModifiedBy>
  <cp:revision>8</cp:revision>
  <dcterms:created xsi:type="dcterms:W3CDTF">2020-09-11T12:13:23Z</dcterms:created>
  <dcterms:modified xsi:type="dcterms:W3CDTF">2023-08-11T11:54:13Z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