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73" r:id="rId2"/>
    <p:sldId id="264" r:id="rId3"/>
    <p:sldId id="270" r:id="rId4"/>
    <p:sldId id="266" r:id="rId5"/>
    <p:sldId id="271" r:id="rId6"/>
    <p:sldId id="272" r:id="rId7"/>
    <p:sldId id="273" r:id="rId8"/>
    <p:sldId id="375" r:id="rId9"/>
    <p:sldId id="376" r:id="rId10"/>
    <p:sldId id="377" r:id="rId11"/>
    <p:sldId id="378" r:id="rId12"/>
    <p:sldId id="379" r:id="rId13"/>
    <p:sldId id="380" r:id="rId14"/>
    <p:sldId id="3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2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64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73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8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3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4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0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5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9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6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22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7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3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28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3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F94A4CB-B18F-4707-BCC1-F757C4E38D32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0EC640-BB45-4161-B9E5-09455BCCA55C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84F13B-C6B0-49BE-A142-10C7359AE97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A7718C-9B80-45A8-8BB8-F2E41945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14430D15-EB3C-4AF0-9AE4-76D5F9E68F53}" type="datetime3">
              <a:rPr lang="en-US" smtClean="0"/>
              <a:t>11 August 2023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819637-2121-4B35-9770-AF4B6906F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series</a:t>
            </a:r>
            <a:endParaRPr lang="en-GB" dirty="0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962E5C74-DF7C-4985-81FB-5DCB404AF9FD}"/>
              </a:ext>
            </a:extLst>
          </p:cNvPr>
          <p:cNvSpPr/>
          <p:nvPr/>
        </p:nvSpPr>
        <p:spPr>
          <a:xfrm>
            <a:off x="802838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41CDD88-E1EE-476F-A0C8-617336E0B1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978391-619B-4088-8C33-E2EF206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671" y="3200400"/>
            <a:ext cx="7057713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dirty="0"/>
              <a:t>LO: Calculate the sum of the first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terms in a geometric series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228BB8-3BF6-40CA-ADFC-B8046488AE1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920" y="365760"/>
            <a:ext cx="2578579" cy="5669280"/>
          </a:xfrm>
          <a:prstGeom prst="rect">
            <a:avLst/>
          </a:prstGeom>
        </p:spPr>
      </p:pic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1BE277-7DF8-4721-95A7-4DEEADB200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A7E91031-7094-424A-A36E-843261E73B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202BEE18-7EBD-4695-9EDD-D78D6CCA5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DA87F4B-0FF3-4034-B28F-7F9650701341}"/>
              </a:ext>
            </a:extLst>
          </p:cNvPr>
          <p:cNvSpPr/>
          <p:nvPr/>
        </p:nvSpPr>
        <p:spPr>
          <a:xfrm>
            <a:off x="6557926" y="2762810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912BC8-7D71-44BD-9DAF-FA8A2161E79A}"/>
              </a:ext>
            </a:extLst>
          </p:cNvPr>
          <p:cNvSpPr/>
          <p:nvPr/>
        </p:nvSpPr>
        <p:spPr>
          <a:xfrm>
            <a:off x="6953610" y="2330762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D26CB758-DD0D-48F4-BC12-5A0088689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EC5268DD-0B84-4B12-9B8C-1F2BF1D4A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8C9DADF2-DA54-43A6-BBE7-56F821B3A5E8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36FD91AF-CB1E-4728-AF65-5F1512C8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A2F41556-F781-48D8-AA98-25E153BF8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EAB44EDA-84DA-4A09-995D-523586FD7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9C62789E-482A-4623-9583-A3260AAF7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4FB237BE-D7B0-48CF-9E66-138AB51E5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8B8ACD99-7558-42D6-9554-7154102D8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17D4D2AA-6758-4611-A54B-ED097B2E5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662081F2-0C06-4C59-B8F2-FBC995151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BE0F6EFE-8290-47A8-BB9A-F38E4E052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14D54CBF-A988-4FB0-92A3-C571530E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3812F714-50DA-4428-944D-F6FAD8D4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F69863A1-54F9-4207-AB0F-93DA18E16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6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336110E-508D-4319-A52C-C251D34A312E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A055D47-2436-4D33-910F-BFD6FE71D92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86E82-8AF5-42E6-9DE6-597B577E493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7920" y="365760"/>
            <a:ext cx="2594139" cy="5669280"/>
          </a:xfrm>
          <a:prstGeom prst="rect">
            <a:avLst/>
          </a:prstGeom>
        </p:spPr>
      </p:pic>
      <p:sp>
        <p:nvSpPr>
          <p:cNvPr id="17" name="11 Rectángulo">
            <a:extLst>
              <a:ext uri="{FF2B5EF4-FFF2-40B4-BE49-F238E27FC236}">
                <a16:creationId xmlns:a16="http://schemas.microsoft.com/office/drawing/2014/main" id="{05212611-5876-448F-91AC-4F14EA95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545D74EC-4C67-4475-B411-BF9C12A69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8831A6B5-8ACA-479E-97A2-8AAB27156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74208547-0321-4922-B0C9-F04D5A971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34033C7C-7CDC-4A61-9CE6-ED0940436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15FD0821-0FFB-4ED9-AC05-78B8A673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E4D0041A-689E-42AF-AD47-455154E45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D2F36564-06EE-41B1-9AB7-CC28D69E3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A35F2D8-450F-4BB7-937E-9B4EB31800A7}"/>
              </a:ext>
            </a:extLst>
          </p:cNvPr>
          <p:cNvSpPr/>
          <p:nvPr/>
        </p:nvSpPr>
        <p:spPr>
          <a:xfrm>
            <a:off x="6549307" y="2777702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7DB3E9-C20E-496C-811B-1B49DD1BB918}"/>
              </a:ext>
            </a:extLst>
          </p:cNvPr>
          <p:cNvSpPr/>
          <p:nvPr/>
        </p:nvSpPr>
        <p:spPr>
          <a:xfrm>
            <a:off x="8104666" y="2314039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ADEF2B05-916D-425C-B9A0-5743797CB2C2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76C96DC4-53FB-49A3-BA98-127F6A3F7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1632CB36-F492-4557-A201-80CB2A543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725CB8EF-FD23-4943-8CE9-90C1137D3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72833FB7-07B6-4F39-AB0F-DF5B786E8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91B6C593-27D7-41DF-8F89-50F77FDB7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5B00BA5A-6EAC-438F-B729-B3B8A6BBF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D59D4766-8C32-4841-B9D0-C88C25AC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E735BE23-2A8A-4200-BE29-96A2CA936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B02AC319-9B35-47B6-B0A6-71BE6C9AD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F7811E27-3561-4123-9B49-AFC7151FA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BAF6A3F4-461B-4572-821D-74DFF1CD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9EB1ABCC-BE47-4D23-92F6-6A14425A0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54E33DAD-6BF0-44C6-B801-8470270A2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01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4" grpId="0"/>
      <p:bldP spid="25" grpId="0"/>
      <p:bldP spid="26" grpId="0"/>
      <p:bldP spid="27" grpId="0"/>
      <p:bldP spid="28" grpId="0" animBg="1"/>
      <p:bldP spid="29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5838363"/>
            <a:ext cx="583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1327445-EE3B-4EBF-B7B4-DC0974D8920C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ED9F475-FF32-4DD5-B605-66659670A2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65071251-F00C-4151-B479-B3D798CC0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0C2846A1-24F2-4C0E-A27E-2FE0DBC44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A21D435E-AC8A-4701-B761-3DF26680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30568B11-2743-4FA8-8766-C531EF765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79C4F43C-EC7D-4888-A150-F02151DB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4698D97F-143B-4689-B43B-D6820CFB3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92F2A98F-D2DD-4CB5-A55E-9641484F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E86D77F7-7EB5-4004-992E-D1ECD79AB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FDF8F2BE-D4DE-4824-9D63-5344F619E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9DE2DBCF-0B93-476B-8672-3F07DA42B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D9220A90-A9D8-4690-8337-6ED74FB78BAE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9CF9CC75-4A07-4FEE-B688-E9FB38A2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2" name="Text Box 13">
            <a:extLst>
              <a:ext uri="{FF2B5EF4-FFF2-40B4-BE49-F238E27FC236}">
                <a16:creationId xmlns:a16="http://schemas.microsoft.com/office/drawing/2014/main" id="{5FE94306-D8C6-4A01-9C71-E2C76A6A2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40A4FA-67B2-4FFA-ACA7-CE96E0C0738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920" y="320040"/>
            <a:ext cx="2586778" cy="5669280"/>
          </a:xfrm>
          <a:prstGeom prst="rect">
            <a:avLst/>
          </a:prstGeom>
        </p:spPr>
      </p:pic>
      <p:sp>
        <p:nvSpPr>
          <p:cNvPr id="33" name="11 Rectángulo">
            <a:extLst>
              <a:ext uri="{FF2B5EF4-FFF2-40B4-BE49-F238E27FC236}">
                <a16:creationId xmlns:a16="http://schemas.microsoft.com/office/drawing/2014/main" id="{F75FACC5-7295-4429-91C0-4D1014879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FFF25402-E607-47FF-AC0D-A592E4768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A4DC6FEF-5C49-4E24-98C4-EB28AFE99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6766579B-87E5-41A4-9CCA-A89ECEAFA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275A6D92-8F55-4DED-8BCF-83A62B2CD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E5689E47-DC0E-4D0C-8E52-4EF4A9B07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61B5522D-6969-4743-BD49-492761156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5967A583-5EFB-48A9-BCC2-CC2C2C1FD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E87C22E0-44E8-4A18-92B6-940D21780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C2F0A41E-899E-4575-A9CA-0FB128334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3" name="11 Rectángulo">
            <a:extLst>
              <a:ext uri="{FF2B5EF4-FFF2-40B4-BE49-F238E27FC236}">
                <a16:creationId xmlns:a16="http://schemas.microsoft.com/office/drawing/2014/main" id="{0F1DDE7F-BFB9-4325-9EB1-FB331997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2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A5FB7E0-B439-447C-B7F8-3A93343A27D3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6530C78-4BA2-4BB6-A736-6A553CF352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D17D03BC-D05A-4425-B247-E27DBEB3E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5838363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B907AC4-C52D-4355-8803-E5B35179E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E0B0FAD-6E5C-4D50-BD6C-1980435F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6D790A16-BF85-44AD-9CEA-EAB1A4C34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C04793E7-7CBE-437C-9906-65C22CB0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184A474F-435B-437B-B2EE-91D2CE85E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0CDE6F80-807B-47D7-95BE-00F1C2132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6E22185D-5BAC-47D1-8B82-3669915D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FAE56B7B-A52E-4153-9A67-04549E1D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C7680B84-CB13-401B-94E4-D870C09B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5C2C615-DA36-43B2-B6F6-80B596A94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A425C4EA-6280-4A67-B676-34D4A0C573ED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BC23C4EE-DBA1-44EA-AA1F-823494515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6" name="Text Box 13">
            <a:extLst>
              <a:ext uri="{FF2B5EF4-FFF2-40B4-BE49-F238E27FC236}">
                <a16:creationId xmlns:a16="http://schemas.microsoft.com/office/drawing/2014/main" id="{F70CF7AD-43EB-446D-809F-86433C1D2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4B55CE-09A1-4574-A2D7-88A9241E85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44"/>
          <a:stretch/>
        </p:blipFill>
        <p:spPr>
          <a:xfrm>
            <a:off x="6217920" y="320040"/>
            <a:ext cx="2594934" cy="5669280"/>
          </a:xfrm>
          <a:prstGeom prst="rect">
            <a:avLst/>
          </a:prstGeom>
        </p:spPr>
      </p:pic>
      <p:sp>
        <p:nvSpPr>
          <p:cNvPr id="37" name="11 Rectángulo">
            <a:extLst>
              <a:ext uri="{FF2B5EF4-FFF2-40B4-BE49-F238E27FC236}">
                <a16:creationId xmlns:a16="http://schemas.microsoft.com/office/drawing/2014/main" id="{9312BD0C-EA26-4469-A123-F258F2D0B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052FC110-60B2-4148-8340-D5C09D45E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7466A197-EC76-47EB-9E11-F18564E6A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8FB7E926-8E3B-42B3-9F6B-9B6680ACD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32E4D4FE-7910-4F53-B646-1D405F65E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8A66C6B9-2642-4CB2-97DF-7C90D2A2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3" name="11 Rectángulo">
            <a:extLst>
              <a:ext uri="{FF2B5EF4-FFF2-40B4-BE49-F238E27FC236}">
                <a16:creationId xmlns:a16="http://schemas.microsoft.com/office/drawing/2014/main" id="{01E2B60B-990E-4879-9A22-3648816EA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4" name="11 Rectángulo">
            <a:extLst>
              <a:ext uri="{FF2B5EF4-FFF2-40B4-BE49-F238E27FC236}">
                <a16:creationId xmlns:a16="http://schemas.microsoft.com/office/drawing/2014/main" id="{A000CC22-B516-4AF9-B961-48892D473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5" name="11 Rectángulo">
            <a:extLst>
              <a:ext uri="{FF2B5EF4-FFF2-40B4-BE49-F238E27FC236}">
                <a16:creationId xmlns:a16="http://schemas.microsoft.com/office/drawing/2014/main" id="{E4106F27-A8D2-46F0-9662-3A32FC271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6" name="11 Rectángulo">
            <a:extLst>
              <a:ext uri="{FF2B5EF4-FFF2-40B4-BE49-F238E27FC236}">
                <a16:creationId xmlns:a16="http://schemas.microsoft.com/office/drawing/2014/main" id="{035D87EA-794D-44B4-8C74-9738221A0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7" name="11 Rectángulo">
            <a:extLst>
              <a:ext uri="{FF2B5EF4-FFF2-40B4-BE49-F238E27FC236}">
                <a16:creationId xmlns:a16="http://schemas.microsoft.com/office/drawing/2014/main" id="{1AF55209-FE8B-4EEE-AE1E-EAA034865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987E1703-1EBF-40F6-804A-2C25AAA4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644" y="6287198"/>
            <a:ext cx="3102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So,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/>
              <a:t> = 635  </a:t>
            </a:r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= 7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8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1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9" name="Text Box 3"/>
          <p:cNvSpPr txBox="1">
            <a:spLocks noChangeArrowheads="1"/>
          </p:cNvSpPr>
          <p:nvPr/>
        </p:nvSpPr>
        <p:spPr bwMode="auto">
          <a:xfrm>
            <a:off x="238320" y="592783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geometric series </a:t>
            </a:r>
            <a:r>
              <a:rPr lang="en-GB" sz="2400" dirty="0"/>
              <a:t>is the addition of successive terms of a geometric sequence. 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2459023" y="1706463"/>
            <a:ext cx="5230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1, 2, 4, 8, 16, …  ,1024 is a sequence</a:t>
            </a:r>
          </a:p>
        </p:txBody>
      </p:sp>
      <p:grpSp>
        <p:nvGrpSpPr>
          <p:cNvPr id="80" name="Group 5"/>
          <p:cNvGrpSpPr>
            <a:grpSpLocks/>
          </p:cNvGrpSpPr>
          <p:nvPr/>
        </p:nvGrpSpPr>
        <p:grpSpPr bwMode="auto">
          <a:xfrm>
            <a:off x="265098" y="2133498"/>
            <a:ext cx="7716839" cy="463549"/>
            <a:chOff x="191" y="1485"/>
            <a:chExt cx="4861" cy="292"/>
          </a:xfrm>
        </p:grpSpPr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91" y="1486"/>
              <a:ext cx="6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/>
                <a:t>while:</a:t>
              </a: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453" y="1485"/>
              <a:ext cx="35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1 + 2 + 4 + 8 + 16 + … + 1024 is a series.</a:t>
              </a:r>
            </a:p>
          </p:txBody>
        </p:sp>
      </p:grp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265098" y="1412776"/>
            <a:ext cx="21194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For example: 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48199" y="2636912"/>
            <a:ext cx="5080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/>
              <a:t>Sum of a finite geometric series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1170220" y="422353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650248" y="4267944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2101653" y="4259260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3079181" y="425347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7325912" y="422952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138772" y="421873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914636" y="421734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818292" y="4218809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2782294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074876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778732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3834516" y="4232933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01" name="Text Box 5"/>
          <p:cNvSpPr txBox="1">
            <a:spLocks noChangeArrowheads="1"/>
          </p:cNvSpPr>
          <p:nvPr/>
        </p:nvSpPr>
        <p:spPr bwMode="auto">
          <a:xfrm>
            <a:off x="265098" y="300817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If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is the first term,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is the common ratio and </a:t>
            </a:r>
            <a:r>
              <a:rPr lang="en-GB" sz="2400" i="1" dirty="0">
                <a:latin typeface="Times New Roman" pitchFamily="18" charset="0"/>
              </a:rPr>
              <a:t>n </a:t>
            </a:r>
            <a:r>
              <a:rPr lang="en-GB" sz="2400" dirty="0"/>
              <a:t>is the number of terms in the series,</a:t>
            </a:r>
          </a:p>
        </p:txBody>
      </p:sp>
      <p:sp>
        <p:nvSpPr>
          <p:cNvPr id="102" name="Text Box 6"/>
          <p:cNvSpPr txBox="1">
            <a:spLocks noChangeArrowheads="1"/>
          </p:cNvSpPr>
          <p:nvPr/>
        </p:nvSpPr>
        <p:spPr bwMode="auto">
          <a:xfrm>
            <a:off x="2418237" y="3785880"/>
            <a:ext cx="3092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last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862718" y="3788661"/>
            <a:ext cx="761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The sum of the first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terms can now be written as:</a:t>
            </a:r>
            <a:endParaRPr lang="en-US" sz="2400" dirty="0"/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413483" y="3788390"/>
            <a:ext cx="3629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second term will be: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2407948" y="3782060"/>
            <a:ext cx="3371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third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2416571" y="3790569"/>
            <a:ext cx="4845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2417669" y="3782831"/>
            <a:ext cx="486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antepenultimate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8" name="Text Box 4"/>
          <p:cNvSpPr txBox="1">
            <a:spLocks noChangeArrowheads="1"/>
          </p:cNvSpPr>
          <p:nvPr/>
        </p:nvSpPr>
        <p:spPr bwMode="auto">
          <a:xfrm>
            <a:off x="7325912" y="4569152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109" name="Text Box 28"/>
          <p:cNvSpPr txBox="1">
            <a:spLocks noChangeArrowheads="1"/>
          </p:cNvSpPr>
          <p:nvPr/>
        </p:nvSpPr>
        <p:spPr bwMode="auto">
          <a:xfrm>
            <a:off x="522148" y="4694622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1170220" y="46859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111" name="Text Box 4"/>
          <p:cNvSpPr txBox="1">
            <a:spLocks noChangeArrowheads="1"/>
          </p:cNvSpPr>
          <p:nvPr/>
        </p:nvSpPr>
        <p:spPr bwMode="auto">
          <a:xfrm>
            <a:off x="2055830" y="469345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6110896" y="460195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113" name="Text Box 4"/>
          <p:cNvSpPr txBox="1">
            <a:spLocks noChangeArrowheads="1"/>
          </p:cNvSpPr>
          <p:nvPr/>
        </p:nvSpPr>
        <p:spPr bwMode="auto">
          <a:xfrm>
            <a:off x="4876066" y="463249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115" name="Text Box 4"/>
          <p:cNvSpPr txBox="1">
            <a:spLocks noChangeArrowheads="1"/>
          </p:cNvSpPr>
          <p:nvPr/>
        </p:nvSpPr>
        <p:spPr bwMode="auto">
          <a:xfrm>
            <a:off x="7077915" y="4632496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6" name="Text Box 4"/>
          <p:cNvSpPr txBox="1">
            <a:spLocks noChangeArrowheads="1"/>
          </p:cNvSpPr>
          <p:nvPr/>
        </p:nvSpPr>
        <p:spPr bwMode="auto">
          <a:xfrm>
            <a:off x="1832337" y="469639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7" name="Text Box 4"/>
          <p:cNvSpPr txBox="1">
            <a:spLocks noChangeArrowheads="1"/>
          </p:cNvSpPr>
          <p:nvPr/>
        </p:nvSpPr>
        <p:spPr bwMode="auto">
          <a:xfrm>
            <a:off x="5819188" y="4644092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3828102" y="464409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3097480" y="4619658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endParaRPr lang="en-GB" sz="2400" baseline="30000" dirty="0"/>
          </a:p>
        </p:txBody>
      </p:sp>
      <p:sp>
        <p:nvSpPr>
          <p:cNvPr id="121" name="Text Box 4"/>
          <p:cNvSpPr txBox="1">
            <a:spLocks noChangeArrowheads="1"/>
          </p:cNvSpPr>
          <p:nvPr/>
        </p:nvSpPr>
        <p:spPr bwMode="auto">
          <a:xfrm>
            <a:off x="2781093" y="468897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1762174" y="5743494"/>
            <a:ext cx="242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Multiplying by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6"/>
          <p:cNvSpPr txBox="1">
            <a:spLocks noChangeArrowheads="1"/>
          </p:cNvSpPr>
          <p:nvPr/>
        </p:nvSpPr>
        <p:spPr bwMode="auto">
          <a:xfrm>
            <a:off x="1862629" y="5753371"/>
            <a:ext cx="5929828" cy="5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6600"/>
                </a:solidFill>
              </a:rPr>
              <a:t>Move the lower row 1 place to the right 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1818909" y="5761468"/>
            <a:ext cx="5334000" cy="50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solidFill>
                  <a:srgbClr val="FF6600"/>
                </a:solidFill>
                <a:latin typeface="+mn-lt"/>
              </a:rPr>
              <a:t>Subtracting the expressions gives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875589" y="4613057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5819454" y="4642076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233130" y="529294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18092" y="5337363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8082988" y="5298940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138561" y="4505857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176070" y="4446332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5126" y="4463765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14673" y="4446332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7440714" y="4367630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594279" y="5292949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4083284" y="6259858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0" name="Text Box 28"/>
          <p:cNvSpPr txBox="1">
            <a:spLocks noChangeArrowheads="1"/>
          </p:cNvSpPr>
          <p:nvPr/>
        </p:nvSpPr>
        <p:spPr bwMode="auto">
          <a:xfrm>
            <a:off x="2868246" y="6304272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4568150" y="6259857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2918F9B4-6CC4-4B93-9583-2F7ACA50179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69430F6-5F5D-4457-9A98-663B12BA2B03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05DFA52A-B83A-41D0-90A3-BBF07104F240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0052 0.0011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4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9844 0.0020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93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11389 0.00254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16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285 0.0032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9948 0.0002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13455 -0.0097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486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3976 -0.00209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-116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12361 -0.0020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1" y="-116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0.12118 -0.002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-11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11007 0.0060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301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1" grpId="0"/>
      <p:bldP spid="102" grpId="0"/>
      <p:bldP spid="102" grpId="1"/>
      <p:bldP spid="103" grpId="0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5" grpId="0"/>
      <p:bldP spid="115" grpId="1"/>
      <p:bldP spid="116" grpId="0"/>
      <p:bldP spid="116" grpId="1"/>
      <p:bldP spid="117" grpId="0"/>
      <p:bldP spid="117" grpId="1"/>
      <p:bldP spid="119" grpId="0"/>
      <p:bldP spid="120" grpId="0"/>
      <p:bldP spid="120" grpId="1"/>
      <p:bldP spid="120" grpId="2"/>
      <p:bldP spid="121" grpId="0"/>
      <p:bldP spid="121" grpId="1"/>
      <p:bldP spid="121" grpId="2"/>
      <p:bldP spid="122" grpId="0"/>
      <p:bldP spid="122" grpId="1"/>
      <p:bldP spid="123" grpId="0"/>
      <p:bldP spid="123" grpId="1"/>
      <p:bldP spid="126" grpId="0"/>
      <p:bldP spid="44" grpId="0"/>
      <p:bldP spid="45" grpId="0"/>
      <p:bldP spid="46" grpId="0"/>
      <p:bldP spid="47" grpId="0"/>
      <p:bldP spid="50" grpId="0"/>
      <p:bldP spid="64" grpId="0" animBg="1"/>
      <p:bldP spid="6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4600342" y="5780610"/>
            <a:ext cx="3114235" cy="9406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2897925" y="1640010"/>
            <a:ext cx="3114235" cy="10112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528" y="137017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sum of a geometric series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961666" y="57128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2746628" y="600897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–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446532" y="571279"/>
            <a:ext cx="94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3956425" y="1104954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2515796" y="1149368"/>
            <a:ext cx="1553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 =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4283968" y="1104953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942777" y="169704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3224060" y="1880960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4270320" y="1697039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0" name="Text Box 28"/>
          <p:cNvSpPr txBox="1">
            <a:spLocks noChangeArrowheads="1"/>
          </p:cNvSpPr>
          <p:nvPr/>
        </p:nvSpPr>
        <p:spPr bwMode="auto">
          <a:xfrm>
            <a:off x="4069426" y="2158704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07093" y="2130140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5695738" y="573899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93" name="Text Box 28"/>
          <p:cNvSpPr txBox="1">
            <a:spLocks noChangeArrowheads="1"/>
          </p:cNvSpPr>
          <p:nvPr/>
        </p:nvSpPr>
        <p:spPr bwMode="auto">
          <a:xfrm>
            <a:off x="4977021" y="592291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6023281" y="573899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5822387" y="620065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 – </a:t>
            </a:r>
            <a:r>
              <a:rPr lang="en-GB" sz="2400" dirty="0"/>
              <a:t>1)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5660054" y="6172095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423774" y="2566993"/>
            <a:ext cx="78926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This formula gives a negative denominator if </a:t>
            </a:r>
            <a:r>
              <a:rPr lang="en-US" sz="2600" i="1" dirty="0"/>
              <a:t>r</a:t>
            </a:r>
            <a:r>
              <a:rPr lang="en-US" sz="2600" dirty="0"/>
              <a:t>  &gt;  1</a:t>
            </a:r>
          </a:p>
        </p:txBody>
      </p:sp>
      <p:sp>
        <p:nvSpPr>
          <p:cNvPr id="100" name="Rectangle 38"/>
          <p:cNvSpPr>
            <a:spLocks noChangeArrowheads="1"/>
          </p:cNvSpPr>
          <p:nvPr/>
        </p:nvSpPr>
        <p:spPr bwMode="auto">
          <a:xfrm>
            <a:off x="291387" y="2950263"/>
            <a:ext cx="885261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We are going to look for a formula that give us a positive value, we can subtract the first row from the second one</a:t>
            </a:r>
            <a:endParaRPr lang="en-US" sz="2600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5715000" y="612727"/>
            <a:ext cx="3429000" cy="39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Removing the common factor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5686441" y="1091969"/>
            <a:ext cx="3429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Making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S</a:t>
            </a:r>
            <a:r>
              <a:rPr lang="en-US" sz="1800" i="1" baseline="-25000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the subject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170220" y="384369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50248" y="3888113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101653" y="3879429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079181" y="3873646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325912" y="38496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38772" y="383890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914636" y="383751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818292" y="383897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2782294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074876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778732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3834516" y="385310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225278" y="4243228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522148" y="4314791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2055919" y="42628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099706" y="422851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299304" y="42355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6147585" y="4267713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08889" y="426771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804469" y="427293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819188" y="426426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828102" y="4264261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4915559" y="420770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7060133" y="4262540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1098212" y="4913118"/>
            <a:ext cx="5437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18092" y="4957532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-S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8082988" y="4919109"/>
            <a:ext cx="939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2138561" y="4126026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176070" y="4066501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65126" y="4083934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214673" y="4066501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440714" y="3987799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ine 9"/>
          <p:cNvSpPr>
            <a:spLocks noChangeShapeType="1"/>
          </p:cNvSpPr>
          <p:nvPr/>
        </p:nvSpPr>
        <p:spPr bwMode="auto">
          <a:xfrm>
            <a:off x="594279" y="4913118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677546" y="521734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4114069" y="5246964"/>
            <a:ext cx="1571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1) =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977671" y="5238357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i="1" baseline="30000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r>
              <a:rPr lang="en-GB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215645" y="5542080"/>
            <a:ext cx="663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607" y="5571697"/>
            <a:ext cx="12057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–S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929797" y="5542079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A5E13A5-6B51-473A-B9B9-74E439D94A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39557B1-3B76-4479-A694-E7E33F0154ED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1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9" grpId="0"/>
      <p:bldP spid="10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2" grpId="0"/>
      <p:bldP spid="63" grpId="0"/>
      <p:bldP spid="64" grpId="0"/>
      <p:bldP spid="65" grpId="0"/>
      <p:bldP spid="66" grpId="0"/>
      <p:bldP spid="72" grpId="0" animBg="1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12 terms of the geometric series</a:t>
            </a:r>
          </a:p>
          <a:p>
            <a:pPr algn="ctr"/>
            <a:r>
              <a:rPr lang="en-GB" sz="2400" dirty="0"/>
              <a:t>2 + 6 + 18 + 54 + 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990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&gt;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7521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2,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3and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12.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60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531 440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71444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53052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99218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963625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51610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490804" y="463871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454790"/>
            <a:ext cx="1247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(3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12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916455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887891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4403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6EB0CE83-F539-4D8A-BF3E-0BC0517AB46D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4DB8DD8-A814-4701-A7F0-7D37522315E1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93A5B20-0209-4835-A4D9-BCC2B04038A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6177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10 terms of the geometric series</a:t>
            </a:r>
          </a:p>
          <a:p>
            <a:pPr algn="ctr"/>
            <a:r>
              <a:rPr lang="en-US" sz="2400" dirty="0"/>
              <a:t>4  - 2 + 1 + </a:t>
            </a:r>
            <a:r>
              <a:rPr lang="en-GB" sz="2400" dirty="0"/>
              <a:t>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871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&lt;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8005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4,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-0.5 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10.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260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2.664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209521" y="349162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490804" y="367554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37064" y="3491620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336170" y="395328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173837" y="3924721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260817" y="46335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3488713" y="478892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534973" y="4605006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</a:t>
            </a:r>
            <a:r>
              <a:rPr lang="en-GB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334079" y="5066671"/>
            <a:ext cx="1762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171746" y="5038107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F3F5BAC1-5A74-408B-8AA5-E35FE50F2A75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F68EB28-D28D-4DF1-911D-B0BA84B9D700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14969C4-D8D4-4DAF-B9AD-7A81120FCBC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0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95410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a formula for the first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terms of </a:t>
            </a:r>
          </a:p>
          <a:p>
            <a:pPr marL="457200" indent="-457200" algn="ctr">
              <a:buAutoNum type="arabicPlain" startAt="9"/>
            </a:pPr>
            <a:r>
              <a:rPr lang="en-US" sz="2400" dirty="0"/>
              <a:t>- 3 + 1 -     </a:t>
            </a:r>
            <a:r>
              <a:rPr lang="en-GB" sz="2400" dirty="0"/>
              <a:t>…</a:t>
            </a:r>
          </a:p>
          <a:p>
            <a:pPr marL="457200" indent="-457200" algn="ctr">
              <a:buAutoNum type="arabicPlain" startAt="9"/>
            </a:pPr>
            <a:endParaRPr lang="en-GB" sz="800" dirty="0"/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535287"/>
            <a:ext cx="6505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9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328000" y="348981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1609283" y="367373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655543" y="348981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2454649" y="395147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292316" y="3922913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379296" y="4631761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607192" y="4787119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653452" y="4437045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452558" y="5064863"/>
            <a:ext cx="15760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  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2290225" y="5036299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75833" y="1705030"/>
            <a:ext cx="325730" cy="697720"/>
            <a:chOff x="7332526" y="4067780"/>
            <a:chExt cx="325730" cy="697720"/>
          </a:xfrm>
        </p:grpSpPr>
        <p:sp>
          <p:nvSpPr>
            <p:cNvPr id="2" name="Rectangle 1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664598" y="2443989"/>
            <a:ext cx="325730" cy="697720"/>
            <a:chOff x="7332526" y="4067780"/>
            <a:chExt cx="325730" cy="697720"/>
          </a:xfrm>
        </p:grpSpPr>
        <p:sp>
          <p:nvSpPr>
            <p:cNvPr id="33" name="Rectangle 32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652514" y="4427086"/>
            <a:ext cx="325730" cy="697720"/>
            <a:chOff x="7332526" y="4067780"/>
            <a:chExt cx="325730" cy="697720"/>
          </a:xfrm>
        </p:grpSpPr>
        <p:sp>
          <p:nvSpPr>
            <p:cNvPr id="47" name="Rectangle 46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947934" y="4390878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3402889" y="5093335"/>
            <a:ext cx="325730" cy="697720"/>
            <a:chOff x="7332526" y="4067780"/>
            <a:chExt cx="325730" cy="697720"/>
          </a:xfrm>
        </p:grpSpPr>
        <p:sp>
          <p:nvSpPr>
            <p:cNvPr id="51" name="Rectangle 50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5472862" y="46078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747018" y="441314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383791" y="5012396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746080" y="4403183"/>
            <a:ext cx="325730" cy="697720"/>
            <a:chOff x="7332526" y="4067780"/>
            <a:chExt cx="325730" cy="697720"/>
          </a:xfrm>
        </p:grpSpPr>
        <p:sp>
          <p:nvSpPr>
            <p:cNvPr id="59" name="Rectangle 58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7041500" y="4366975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6341812" y="5069432"/>
            <a:ext cx="347014" cy="697720"/>
            <a:chOff x="7311242" y="4067780"/>
            <a:chExt cx="347014" cy="697720"/>
          </a:xfrm>
        </p:grpSpPr>
        <p:sp>
          <p:nvSpPr>
            <p:cNvPr id="64" name="Rectangle 63"/>
            <p:cNvSpPr/>
            <p:nvPr/>
          </p:nvSpPr>
          <p:spPr>
            <a:xfrm>
              <a:off x="7311242" y="4067780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2492407" y="588667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491469" y="5876713"/>
            <a:ext cx="325730" cy="697720"/>
            <a:chOff x="7332526" y="4067780"/>
            <a:chExt cx="325730" cy="697720"/>
          </a:xfrm>
        </p:grpSpPr>
        <p:sp>
          <p:nvSpPr>
            <p:cNvPr id="70" name="Rectangle 69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145899" y="6010761"/>
            <a:ext cx="466794" cy="697720"/>
            <a:chOff x="7268175" y="4067780"/>
            <a:chExt cx="466794" cy="697720"/>
          </a:xfrm>
        </p:grpSpPr>
        <p:sp>
          <p:nvSpPr>
            <p:cNvPr id="74" name="Rectangle 73"/>
            <p:cNvSpPr/>
            <p:nvPr/>
          </p:nvSpPr>
          <p:spPr>
            <a:xfrm>
              <a:off x="7268175" y="4067780"/>
              <a:ext cx="4667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27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556478" y="608262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816994" y="4770799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80584" y="583959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3213" y="2996952"/>
            <a:ext cx="29113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Using this formula:</a:t>
            </a:r>
          </a:p>
        </p:txBody>
      </p:sp>
      <p:sp>
        <p:nvSpPr>
          <p:cNvPr id="80" name="Rectangle 2">
            <a:extLst>
              <a:ext uri="{FF2B5EF4-FFF2-40B4-BE49-F238E27FC236}">
                <a16:creationId xmlns:a16="http://schemas.microsoft.com/office/drawing/2014/main" id="{5577F213-2721-4522-B434-BDE0E5A64D7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3E8CAF54-A246-4DD5-9CD1-AE6533872E4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8FD80D9D-3FFF-4289-AC2D-BF9DB5E1601E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6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7" grpId="0"/>
      <p:bldP spid="54" grpId="0"/>
      <p:bldP spid="55" grpId="0"/>
      <p:bldP spid="62" grpId="0"/>
      <p:bldP spid="68" grpId="0"/>
      <p:bldP spid="77" grpId="0"/>
      <p:bldP spid="78" grpId="0"/>
      <p:bldP spid="67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.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38420" y="2672795"/>
            <a:ext cx="71641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sequence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5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2.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411318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227397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68906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660498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21297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203848" y="4335584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15166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613328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584764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13724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522868" y="5227832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222248" y="5256496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3275856" y="5211465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239E4B53-A4A3-4043-9B55-A061517025E8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A89E1268-92B7-4BB0-A98E-0C9C4B0D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90" y="5899664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3BF63DB-7297-450F-A9FC-2A29654597BE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170588E-5C6B-4EAF-BB60-B5ABA512187F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1600" y="118735"/>
            <a:ext cx="7772400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988D759-FE31-4B35-8E48-D26D89D047D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3A34485-560E-4175-A80B-C397A011D5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A2A2AC-53C7-4BC6-84BB-2DF1074E25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7920" y="365760"/>
            <a:ext cx="2629191" cy="5669280"/>
          </a:xfrm>
          <a:prstGeom prst="rect">
            <a:avLst/>
          </a:prstGeom>
        </p:spPr>
      </p:pic>
      <p:sp>
        <p:nvSpPr>
          <p:cNvPr id="13" name="11 Rectángulo">
            <a:extLst>
              <a:ext uri="{FF2B5EF4-FFF2-40B4-BE49-F238E27FC236}">
                <a16:creationId xmlns:a16="http://schemas.microsoft.com/office/drawing/2014/main" id="{E4935ADD-5FEE-4D0F-BA7B-2B2ABF7E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44DC0-B8D1-437D-9BC4-F46C1C51E73A}"/>
              </a:ext>
            </a:extLst>
          </p:cNvPr>
          <p:cNvSpPr/>
          <p:nvPr/>
        </p:nvSpPr>
        <p:spPr>
          <a:xfrm>
            <a:off x="6555545" y="2405575"/>
            <a:ext cx="360040" cy="14401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4B62B4A1-B56A-4578-B8DF-573591C1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</p:spTree>
    <p:extLst>
      <p:ext uri="{BB962C8B-B14F-4D97-AF65-F5344CB8AC3E}">
        <p14:creationId xmlns:p14="http://schemas.microsoft.com/office/powerpoint/2010/main" val="10580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0C378B7-6D2C-4A71-8199-FD711CC6AE5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CFF30FB4-CBC1-4E78-B3D6-1CC74100F6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C7A19A-4695-44CD-AB90-58C34318FD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0"/>
          <a:stretch/>
        </p:blipFill>
        <p:spPr>
          <a:xfrm>
            <a:off x="6217920" y="365760"/>
            <a:ext cx="2587589" cy="5678389"/>
          </a:xfrm>
          <a:prstGeom prst="rect">
            <a:avLst/>
          </a:prstGeom>
        </p:spPr>
      </p:pic>
      <p:sp>
        <p:nvSpPr>
          <p:cNvPr id="11" name="11 Rectángulo">
            <a:extLst>
              <a:ext uri="{FF2B5EF4-FFF2-40B4-BE49-F238E27FC236}">
                <a16:creationId xmlns:a16="http://schemas.microsoft.com/office/drawing/2014/main" id="{5B10CADE-1CFD-457C-A06F-C1AE54C79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D644E9A2-112E-4FC8-AE41-D2AB2F18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0957517E-8458-42C6-8F4D-B7993637E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0BD8344D-7C49-49C7-A7F9-98A4EE03F04F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A66BF9B7-B328-43D0-8344-3B0D1F491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1079D9C6-80FF-4924-818F-2892289C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C8DCD601-66D3-40FB-8C94-D389C5A62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93326CD8-A5D7-4B29-8ED5-0AB7E05D2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ABD595F7-F9D7-4CC2-86F0-F0731F2D5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4D837835-BBB1-424A-B067-442F750B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E05226A7-99A3-4D1B-B9D5-3987CFB93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ED275A2F-21B5-4E95-AEC2-5C3981D9B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91D06DF-934F-4778-9CA5-F6C3AFD01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BF7E9A8B-0855-4DB9-9BCC-C9FBCA800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0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488</TotalTime>
  <Words>1318</Words>
  <Application>Microsoft Office PowerPoint</Application>
  <PresentationFormat>On-screen Show (4:3)</PresentationFormat>
  <Paragraphs>354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Comic Sans MS</vt:lpstr>
      <vt:lpstr>Eras Light ITC</vt:lpstr>
      <vt:lpstr>Symbol</vt:lpstr>
      <vt:lpstr>Times New Roman</vt:lpstr>
      <vt:lpstr>Wingdings</vt:lpstr>
      <vt:lpstr>Wingdings 2</vt:lpstr>
      <vt:lpstr>Theme1</vt:lpstr>
      <vt:lpstr>Geometric series</vt:lpstr>
      <vt:lpstr>PowerPoint Presentation</vt:lpstr>
      <vt:lpstr>The sum of a geometric series</vt:lpstr>
      <vt:lpstr>PowerPoint Presentation</vt:lpstr>
      <vt:lpstr>PowerPoint Presentation</vt:lpstr>
      <vt:lpstr>PowerPoint Presentation</vt:lpstr>
      <vt:lpstr>PowerPoint Presentation</vt:lpstr>
      <vt:lpstr>Using the GDC: TI-84 Plus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Mathssupport</dc:creator>
  <cp:lastModifiedBy>Orlando Hurtado</cp:lastModifiedBy>
  <cp:revision>24</cp:revision>
  <dcterms:created xsi:type="dcterms:W3CDTF">2020-03-17T07:28:26Z</dcterms:created>
  <dcterms:modified xsi:type="dcterms:W3CDTF">2023-08-11T11:42:40Z</dcterms:modified>
</cp:coreProperties>
</file>