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19"/>
  </p:notesMasterIdLst>
  <p:sldIdLst>
    <p:sldId id="373" r:id="rId2"/>
    <p:sldId id="289" r:id="rId3"/>
    <p:sldId id="290" r:id="rId4"/>
    <p:sldId id="374" r:id="rId5"/>
    <p:sldId id="291" r:id="rId6"/>
    <p:sldId id="329" r:id="rId7"/>
    <p:sldId id="339" r:id="rId8"/>
    <p:sldId id="328" r:id="rId9"/>
    <p:sldId id="330" r:id="rId10"/>
    <p:sldId id="280" r:id="rId11"/>
    <p:sldId id="331" r:id="rId12"/>
    <p:sldId id="332" r:id="rId13"/>
    <p:sldId id="333" r:id="rId14"/>
    <p:sldId id="334" r:id="rId15"/>
    <p:sldId id="335" r:id="rId16"/>
    <p:sldId id="336" r:id="rId17"/>
    <p:sldId id="31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000000"/>
    <a:srgbClr val="FF6600"/>
    <a:srgbClr val="C0E890"/>
    <a:srgbClr val="A0DBEE"/>
    <a:srgbClr val="FFE885"/>
    <a:srgbClr val="FFFFCC"/>
    <a:srgbClr val="33CC3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249" autoAdjust="0"/>
  </p:normalViewPr>
  <p:slideViewPr>
    <p:cSldViewPr>
      <p:cViewPr varScale="1">
        <p:scale>
          <a:sx n="65" d="100"/>
          <a:sy n="65" d="100"/>
        </p:scale>
        <p:origin x="15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200" d="100"/>
          <a:sy n="200" d="100"/>
        </p:scale>
        <p:origin x="-72" y="647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F7086CE2-330A-4042-B07B-ED2A8E6C3D8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2128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FF6BD9F-92AD-408F-8D87-3EF7D7E44383}" type="slidenum">
              <a:rPr lang="en-GB" sz="1200">
                <a:solidFill>
                  <a:schemeClr val="tx1"/>
                </a:solidFill>
              </a:rPr>
              <a:pPr/>
              <a:t>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73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01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72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389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14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89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15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49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16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5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60473AC-CCAD-4FB6-9AE5-0D9D20AE502E}" type="slidenum">
              <a:rPr lang="en-GB" sz="1200">
                <a:solidFill>
                  <a:schemeClr val="tx1"/>
                </a:solidFill>
              </a:rPr>
              <a:pPr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09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60473AC-CCAD-4FB6-9AE5-0D9D20AE502E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138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9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14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69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90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73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11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5E48206-6208-4002-9AF5-B38F54CDB384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29130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79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3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9168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5E48206-6208-4002-9AF5-B38F54CDB384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73371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8938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5997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1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71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6533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6822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9271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hyperlink" Target="http://www.mathssupport.org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6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EA7718C-9B80-45A8-8BB8-F2E41945A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2CC-5C05-4C17-B3B9-CCA27596DFFC}" type="datetime3">
              <a:rPr lang="en-US" smtClean="0"/>
              <a:t>11 August 2023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819637-2121-4B35-9770-AF4B6906F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Geometric sequences</a:t>
            </a:r>
            <a:endParaRPr lang="en-GB" dirty="0"/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962E5C74-DF7C-4985-81FB-5DCB404AF9FD}"/>
              </a:ext>
            </a:extLst>
          </p:cNvPr>
          <p:cNvSpPr/>
          <p:nvPr/>
        </p:nvSpPr>
        <p:spPr>
          <a:xfrm>
            <a:off x="802838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F41CDD88-E1EE-476F-A0C8-617336E0B1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1978391-619B-4088-8C33-E2EF2062E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229599" cy="1600200"/>
          </a:xfrm>
        </p:spPr>
        <p:txBody>
          <a:bodyPr>
            <a:normAutofit lnSpcReduction="10000"/>
          </a:bodyPr>
          <a:lstStyle/>
          <a:p>
            <a:pPr marL="2743200" indent="-2743200" algn="l"/>
            <a:r>
              <a:rPr lang="en-US" dirty="0"/>
              <a:t>Lesson objective: Find the terms of a geometric sequence.</a:t>
            </a:r>
          </a:p>
          <a:p>
            <a:pPr marL="2795588" algn="l"/>
            <a:r>
              <a:rPr lang="en-US" dirty="0"/>
              <a:t>Find the nth term of a geometric sequence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969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423" y="3582839"/>
            <a:ext cx="1523154" cy="2967335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34711" y="209805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problem</a:t>
            </a:r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C5A1BEB2-B6BF-487A-A388-D55E4C02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423" y="3076060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13">
                <a:extLst>
                  <a:ext uri="{FF2B5EF4-FFF2-40B4-BE49-F238E27FC236}">
                    <a16:creationId xmlns:a16="http://schemas.microsoft.com/office/drawing/2014/main" id="{414A7863-D2AD-4031-A0D4-8E32E0A7DB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Find the first term of the sequence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12,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…. which exceeds 1400.</a:t>
                </a:r>
              </a:p>
            </p:txBody>
          </p:sp>
        </mc:Choice>
        <mc:Fallback xmlns="">
          <p:sp>
            <p:nvSpPr>
              <p:cNvPr id="14" name="Text Box 13">
                <a:extLst>
                  <a:ext uri="{FF2B5EF4-FFF2-40B4-BE49-F238E27FC236}">
                    <a16:creationId xmlns:a16="http://schemas.microsoft.com/office/drawing/2014/main" id="{414A7863-D2AD-4031-A0D4-8E32E0A7D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blipFill>
                <a:blip r:embed="rId8"/>
                <a:stretch>
                  <a:fillRect l="-919" r="-1132" b="-12925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26595" y="89552"/>
            <a:ext cx="7772400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722119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11600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GB" dirty="0"/>
              <a:t>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988D759-FE31-4B35-8E48-D26D89D047D8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E3A34485-560E-4175-A80B-C397A011D54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EFA4A2-13DE-46E6-B4BC-B74B0DEC2E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777240"/>
            <a:ext cx="3015226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722119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1 Rectángulo"/>
              <p:cNvSpPr>
                <a:spLocks noChangeArrowheads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: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blipFill>
                <a:blip r:embed="rId3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10C378B7-6D2C-4A71-8199-FD711CC6AE5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CFF30FB4-CBC1-4E78-B3D6-1CC74100F68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E20D517-D25F-4C0F-8CBD-C4ED04C073FA}"/>
              </a:ext>
            </a:extLst>
          </p:cNvPr>
          <p:cNvSpPr txBox="1">
            <a:spLocks noChangeArrowheads="1"/>
          </p:cNvSpPr>
          <p:nvPr/>
        </p:nvSpPr>
        <p:spPr>
          <a:xfrm>
            <a:off x="226595" y="89552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F74850-A0D8-4AF6-A795-28F368B076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777240"/>
            <a:ext cx="3015679" cy="576072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5A943DC-AE2B-48D4-8083-7795BE39FBBD}"/>
              </a:ext>
            </a:extLst>
          </p:cNvPr>
          <p:cNvSpPr txBox="1"/>
          <p:nvPr/>
        </p:nvSpPr>
        <p:spPr>
          <a:xfrm>
            <a:off x="4114799" y="2280091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39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722119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1 Rectángulo"/>
              <p:cNvSpPr>
                <a:spLocks noChangeArrowheads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: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blipFill>
                <a:blip r:embed="rId3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600" y="2928119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101BE277-7DF8-4721-95A7-4DEEADB200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A7E91031-7094-424A-A36E-843261E73B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66DF351-2DA3-4E37-A95D-C138E79CC680}"/>
              </a:ext>
            </a:extLst>
          </p:cNvPr>
          <p:cNvSpPr txBox="1">
            <a:spLocks noChangeArrowheads="1"/>
          </p:cNvSpPr>
          <p:nvPr/>
        </p:nvSpPr>
        <p:spPr>
          <a:xfrm>
            <a:off x="226595" y="89552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971A30-6C6E-4ADC-944B-3BFAABFB1E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777240"/>
            <a:ext cx="3015226" cy="576072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23D0C06-096C-40AC-A4F4-C2B10A0E0A26}"/>
              </a:ext>
            </a:extLst>
          </p:cNvPr>
          <p:cNvSpPr txBox="1"/>
          <p:nvPr/>
        </p:nvSpPr>
        <p:spPr>
          <a:xfrm>
            <a:off x="4114799" y="2280091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0F5D72-AC48-49BB-B38D-5C7C9F18FDB2}"/>
              </a:ext>
            </a:extLst>
          </p:cNvPr>
          <p:cNvSpPr txBox="1"/>
          <p:nvPr/>
        </p:nvSpPr>
        <p:spPr>
          <a:xfrm>
            <a:off x="1705117" y="292425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8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722119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1 Rectángulo"/>
              <p:cNvSpPr>
                <a:spLocks noChangeArrowheads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: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blipFill>
                <a:blip r:embed="rId3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600" y="2928119"/>
            <a:ext cx="159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11" name="11 Rectángulo"/>
          <p:cNvSpPr>
            <a:spLocks noChangeArrowheads="1"/>
          </p:cNvSpPr>
          <p:nvPr/>
        </p:nvSpPr>
        <p:spPr bwMode="auto">
          <a:xfrm>
            <a:off x="109736" y="33620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25641" y="4601969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E336110E-508D-4319-A52C-C251D34A312E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5A055D47-2436-4D33-910F-BFD6FE71D92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013B7BD0-E1BA-4FC7-9924-B0E2F8575EF9}"/>
              </a:ext>
            </a:extLst>
          </p:cNvPr>
          <p:cNvSpPr txBox="1">
            <a:spLocks noChangeArrowheads="1"/>
          </p:cNvSpPr>
          <p:nvPr/>
        </p:nvSpPr>
        <p:spPr>
          <a:xfrm>
            <a:off x="226595" y="89552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94E6DF-B151-4135-BED4-16F60A0F8C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777240"/>
            <a:ext cx="3025833" cy="57607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265BC77-7A52-4F16-934F-4B1F241BCA23}"/>
              </a:ext>
            </a:extLst>
          </p:cNvPr>
          <p:cNvSpPr txBox="1"/>
          <p:nvPr/>
        </p:nvSpPr>
        <p:spPr>
          <a:xfrm>
            <a:off x="4114799" y="2280091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56C43B-37A1-4C5A-A7D1-7CDCE2F6CAC1}"/>
              </a:ext>
            </a:extLst>
          </p:cNvPr>
          <p:cNvSpPr txBox="1"/>
          <p:nvPr/>
        </p:nvSpPr>
        <p:spPr>
          <a:xfrm>
            <a:off x="1705117" y="292425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SET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5176BD-B197-4A29-9351-98466BDB0DC4}"/>
              </a:ext>
            </a:extLst>
          </p:cNvPr>
          <p:cNvSpPr txBox="1"/>
          <p:nvPr/>
        </p:nvSpPr>
        <p:spPr>
          <a:xfrm>
            <a:off x="3779911" y="33620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452F968-3195-46C0-9C9C-4D5C5E6D1323}"/>
              </a:ext>
            </a:extLst>
          </p:cNvPr>
          <p:cNvSpPr txBox="1"/>
          <p:nvPr/>
        </p:nvSpPr>
        <p:spPr>
          <a:xfrm>
            <a:off x="4326005" y="33620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B0826BC9-9C06-47AF-8B8B-08FBA271C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9" y="37997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85C40AA-C8EA-49AD-843D-40C35E0DF887}"/>
              </a:ext>
            </a:extLst>
          </p:cNvPr>
          <p:cNvSpPr txBox="1"/>
          <p:nvPr/>
        </p:nvSpPr>
        <p:spPr>
          <a:xfrm>
            <a:off x="3810624" y="37997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20</a:t>
            </a:r>
            <a:endParaRPr lang="en-GB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2D73F7-4B57-4C28-85F1-8AD27686740C}"/>
              </a:ext>
            </a:extLst>
          </p:cNvPr>
          <p:cNvSpPr txBox="1"/>
          <p:nvPr/>
        </p:nvSpPr>
        <p:spPr>
          <a:xfrm>
            <a:off x="4356718" y="37997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C3CA5C25-FE6D-480F-849F-F9EA7C521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8" y="41697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288CE9-230F-4170-BA67-5FB71AE24B8F}"/>
              </a:ext>
            </a:extLst>
          </p:cNvPr>
          <p:cNvSpPr txBox="1"/>
          <p:nvPr/>
        </p:nvSpPr>
        <p:spPr>
          <a:xfrm>
            <a:off x="4604065" y="41403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7F3F24-E67E-4AF9-856A-97C2C950EEC6}"/>
              </a:ext>
            </a:extLst>
          </p:cNvPr>
          <p:cNvSpPr txBox="1"/>
          <p:nvPr/>
        </p:nvSpPr>
        <p:spPr>
          <a:xfrm>
            <a:off x="5150159" y="414030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77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722119"/>
            <a:ext cx="5398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1 Rectángulo"/>
              <p:cNvSpPr>
                <a:spLocks noChangeArrowheads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: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blipFill>
                <a:blip r:embed="rId3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11600" y="4908119"/>
            <a:ext cx="51815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the first term greater than 1400</a:t>
            </a: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D1327445-EE3B-4EBF-B7B4-DC0974D8920C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1ED9F475-FF32-4DD5-B605-66659670A27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314E0FD5-F2A5-4B39-BD14-13AE1754553A}"/>
              </a:ext>
            </a:extLst>
          </p:cNvPr>
          <p:cNvSpPr txBox="1">
            <a:spLocks noChangeArrowheads="1"/>
          </p:cNvSpPr>
          <p:nvPr/>
        </p:nvSpPr>
        <p:spPr>
          <a:xfrm>
            <a:off x="226595" y="89552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9992C3B1-00EA-4014-8C09-63CC9E28A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2928119"/>
            <a:ext cx="159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068B6EF4-5E99-470F-8B95-4F7770272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6" y="33620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E90FE5A4-25B7-4CC5-9A13-865159355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1" y="4601969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1A47ACB-97BD-4CC8-A883-2A0354BFA0A4}"/>
              </a:ext>
            </a:extLst>
          </p:cNvPr>
          <p:cNvSpPr txBox="1"/>
          <p:nvPr/>
        </p:nvSpPr>
        <p:spPr>
          <a:xfrm>
            <a:off x="1705117" y="292425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SET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076EC2-09FB-41DB-A26D-613C00B37B6C}"/>
              </a:ext>
            </a:extLst>
          </p:cNvPr>
          <p:cNvSpPr txBox="1"/>
          <p:nvPr/>
        </p:nvSpPr>
        <p:spPr>
          <a:xfrm>
            <a:off x="3779911" y="33620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8A8BEA-A130-43CA-B195-3221D60509A5}"/>
              </a:ext>
            </a:extLst>
          </p:cNvPr>
          <p:cNvSpPr txBox="1"/>
          <p:nvPr/>
        </p:nvSpPr>
        <p:spPr>
          <a:xfrm>
            <a:off x="4326005" y="33620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8FB56A74-F881-484B-BAD0-1738F1711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9" y="37997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2A567B-D7C1-466A-B251-2BCB820DEFC9}"/>
              </a:ext>
            </a:extLst>
          </p:cNvPr>
          <p:cNvSpPr txBox="1"/>
          <p:nvPr/>
        </p:nvSpPr>
        <p:spPr>
          <a:xfrm>
            <a:off x="3810624" y="37997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20</a:t>
            </a:r>
            <a:endParaRPr lang="en-GB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6BF6A6-FDC7-4F85-9AED-32E3257C642D}"/>
              </a:ext>
            </a:extLst>
          </p:cNvPr>
          <p:cNvSpPr txBox="1"/>
          <p:nvPr/>
        </p:nvSpPr>
        <p:spPr>
          <a:xfrm>
            <a:off x="4356718" y="37997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F1EAF943-3E67-4744-833A-9792F8E7A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8" y="41697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A67093-BE60-4FFC-93FD-4A2B1E4CF03B}"/>
              </a:ext>
            </a:extLst>
          </p:cNvPr>
          <p:cNvSpPr txBox="1"/>
          <p:nvPr/>
        </p:nvSpPr>
        <p:spPr>
          <a:xfrm>
            <a:off x="4604065" y="41403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C64872-E366-46FB-A04A-70FD60583625}"/>
              </a:ext>
            </a:extLst>
          </p:cNvPr>
          <p:cNvSpPr txBox="1"/>
          <p:nvPr/>
        </p:nvSpPr>
        <p:spPr>
          <a:xfrm>
            <a:off x="5150159" y="414030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105F01-C1A0-479B-936B-8DDE677AAD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777240"/>
            <a:ext cx="3010628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93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09736" y="1722119"/>
            <a:ext cx="5398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1 Rectángulo"/>
              <p:cNvSpPr>
                <a:spLocks noChangeArrowheads="1"/>
              </p:cNvSpPr>
              <p:nvPr/>
            </p:nvSpPr>
            <p:spPr bwMode="auto">
              <a:xfrm>
                <a:off x="109736" y="2244119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: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736" y="2244119"/>
                <a:ext cx="4277969" cy="497637"/>
              </a:xfrm>
              <a:prstGeom prst="rect">
                <a:avLst/>
              </a:prstGeom>
              <a:blipFill>
                <a:blip r:embed="rId4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09736" y="4908119"/>
            <a:ext cx="51815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the first term greater than 1400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1438605" y="6119806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1536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727370" y="6110203"/>
            <a:ext cx="8082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17</a:t>
            </a:r>
            <a:r>
              <a:rPr lang="en-GB" dirty="0"/>
              <a:t> =</a:t>
            </a:r>
          </a:p>
        </p:txBody>
      </p:sp>
      <p:sp>
        <p:nvSpPr>
          <p:cNvPr id="18" name="11 Rectángulo"/>
          <p:cNvSpPr>
            <a:spLocks noChangeArrowheads="1"/>
          </p:cNvSpPr>
          <p:nvPr/>
        </p:nvSpPr>
        <p:spPr bwMode="auto">
          <a:xfrm>
            <a:off x="138899" y="5750474"/>
            <a:ext cx="44030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The first term to exceed 1400 is</a:t>
            </a:r>
          </a:p>
        </p:txBody>
      </p:sp>
      <p:sp>
        <p:nvSpPr>
          <p:cNvPr id="2" name="Rectangle 1">
            <a:hlinkClick r:id="rId5"/>
            <a:extLst>
              <a:ext uri="{FF2B5EF4-FFF2-40B4-BE49-F238E27FC236}">
                <a16:creationId xmlns:a16="http://schemas.microsoft.com/office/drawing/2014/main" id="{DA5FB7E0-B439-447C-B7F8-3A93343A27D3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E6530C78-4BA2-4BB6-A736-6A553CF3526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D41D3216-1A9B-4878-B161-F0D8B47F0E13}"/>
              </a:ext>
            </a:extLst>
          </p:cNvPr>
          <p:cNvSpPr txBox="1">
            <a:spLocks noChangeArrowheads="1"/>
          </p:cNvSpPr>
          <p:nvPr/>
        </p:nvSpPr>
        <p:spPr>
          <a:xfrm>
            <a:off x="226595" y="89552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279C31-1291-44B4-BD2C-9B5CA85AB5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3600" y="777240"/>
            <a:ext cx="3035531" cy="5760720"/>
          </a:xfrm>
          <a:prstGeom prst="rect">
            <a:avLst/>
          </a:prstGeom>
        </p:spPr>
      </p:pic>
      <p:sp>
        <p:nvSpPr>
          <p:cNvPr id="19" name="11 Rectángulo">
            <a:extLst>
              <a:ext uri="{FF2B5EF4-FFF2-40B4-BE49-F238E27FC236}">
                <a16:creationId xmlns:a16="http://schemas.microsoft.com/office/drawing/2014/main" id="{E1ACC592-4C76-44D0-8909-EB56AA535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2928119"/>
            <a:ext cx="159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7151FC6B-EBB2-478F-8C8F-9520AD8B9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6" y="33620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497857DB-2143-4B7E-9ABB-70FDD9E2F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1" y="4601969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A6F9EA-3430-484F-87FB-AEA25DD75B1D}"/>
              </a:ext>
            </a:extLst>
          </p:cNvPr>
          <p:cNvSpPr txBox="1"/>
          <p:nvPr/>
        </p:nvSpPr>
        <p:spPr>
          <a:xfrm>
            <a:off x="1705117" y="292425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SET</a:t>
            </a:r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2D1689-9248-4913-9E40-197CBAC8E8DD}"/>
              </a:ext>
            </a:extLst>
          </p:cNvPr>
          <p:cNvSpPr txBox="1"/>
          <p:nvPr/>
        </p:nvSpPr>
        <p:spPr>
          <a:xfrm>
            <a:off x="3779911" y="33620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3A9993-04ED-48AA-BF2D-8EC17F321620}"/>
              </a:ext>
            </a:extLst>
          </p:cNvPr>
          <p:cNvSpPr txBox="1"/>
          <p:nvPr/>
        </p:nvSpPr>
        <p:spPr>
          <a:xfrm>
            <a:off x="4326005" y="33620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37E315DC-6089-47C6-A53F-54BAEBDCC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9" y="37997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18AEDE8-DDF0-4D56-9C8C-AC433005616D}"/>
              </a:ext>
            </a:extLst>
          </p:cNvPr>
          <p:cNvSpPr txBox="1"/>
          <p:nvPr/>
        </p:nvSpPr>
        <p:spPr>
          <a:xfrm>
            <a:off x="3810624" y="37997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20</a:t>
            </a:r>
            <a:endParaRPr lang="en-GB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560E43-DBB8-432B-ABEC-3F5DCF5741DE}"/>
              </a:ext>
            </a:extLst>
          </p:cNvPr>
          <p:cNvSpPr txBox="1"/>
          <p:nvPr/>
        </p:nvSpPr>
        <p:spPr>
          <a:xfrm>
            <a:off x="4356718" y="37997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ADB9804D-A861-4E07-9AED-0B9E07114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8" y="41697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95BA93A-2C0B-4F17-9C09-AD68BC4A0501}"/>
              </a:ext>
            </a:extLst>
          </p:cNvPr>
          <p:cNvSpPr txBox="1"/>
          <p:nvPr/>
        </p:nvSpPr>
        <p:spPr>
          <a:xfrm>
            <a:off x="4604065" y="41403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018C38D-618A-4306-9C47-CFADA7F4C538}"/>
              </a:ext>
            </a:extLst>
          </p:cNvPr>
          <p:cNvSpPr txBox="1"/>
          <p:nvPr/>
        </p:nvSpPr>
        <p:spPr>
          <a:xfrm>
            <a:off x="5150159" y="414030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3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1450"/>
            <a:ext cx="7772400" cy="606425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5045" y="721717"/>
            <a:ext cx="833003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In a </a:t>
            </a:r>
            <a:r>
              <a:rPr lang="en-GB" b="1" dirty="0">
                <a:solidFill>
                  <a:srgbClr val="FF6600"/>
                </a:solidFill>
              </a:rPr>
              <a:t>geometric sequence</a:t>
            </a:r>
            <a:r>
              <a:rPr lang="en-GB" dirty="0"/>
              <a:t> (or </a:t>
            </a:r>
            <a:r>
              <a:rPr lang="en-GB" b="1" dirty="0">
                <a:solidFill>
                  <a:srgbClr val="FF6600"/>
                </a:solidFill>
              </a:rPr>
              <a:t>geometric progression</a:t>
            </a:r>
            <a:r>
              <a:rPr lang="en-GB" dirty="0"/>
              <a:t>) each term </a:t>
            </a:r>
            <a:r>
              <a:rPr lang="en-GB" dirty="0">
                <a:solidFill>
                  <a:schemeClr val="tx1"/>
                </a:solidFill>
              </a:rPr>
              <a:t>is produced by multiplying the previous term by a non-zero constant value.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50825" y="1932658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For example, the sequence</a:t>
            </a:r>
          </a:p>
        </p:txBody>
      </p:sp>
      <p:sp>
        <p:nvSpPr>
          <p:cNvPr id="740357" name="Text Box 5"/>
          <p:cNvSpPr txBox="1">
            <a:spLocks noChangeArrowheads="1"/>
          </p:cNvSpPr>
          <p:nvPr/>
        </p:nvSpPr>
        <p:spPr bwMode="auto">
          <a:xfrm>
            <a:off x="3016250" y="2400469"/>
            <a:ext cx="319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3, 6, 12, 24, 48, 96, …</a:t>
            </a:r>
          </a:p>
        </p:txBody>
      </p:sp>
      <p:sp>
        <p:nvSpPr>
          <p:cNvPr id="740358" name="Text Box 6"/>
          <p:cNvSpPr txBox="1">
            <a:spLocks noChangeArrowheads="1"/>
          </p:cNvSpPr>
          <p:nvPr/>
        </p:nvSpPr>
        <p:spPr bwMode="auto">
          <a:xfrm>
            <a:off x="250825" y="2884323"/>
            <a:ext cx="8893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is a geometric sequence that starts with 3 and each term can be obtained by multiplying the previous term by 2.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250825" y="4952495"/>
            <a:ext cx="4557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could write this sequence as</a:t>
            </a: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612775" y="5356139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3,</a:t>
            </a:r>
          </a:p>
        </p:txBody>
      </p:sp>
      <p:sp>
        <p:nvSpPr>
          <p:cNvPr id="740361" name="Text Box 9"/>
          <p:cNvSpPr txBox="1">
            <a:spLocks noChangeArrowheads="1"/>
          </p:cNvSpPr>
          <p:nvPr/>
        </p:nvSpPr>
        <p:spPr bwMode="auto">
          <a:xfrm>
            <a:off x="1116013" y="5356139"/>
            <a:ext cx="954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2" name="Text Box 10"/>
          <p:cNvSpPr txBox="1">
            <a:spLocks noChangeArrowheads="1"/>
          </p:cNvSpPr>
          <p:nvPr/>
        </p:nvSpPr>
        <p:spPr bwMode="auto">
          <a:xfrm>
            <a:off x="2136775" y="5356139"/>
            <a:ext cx="147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3673475" y="5356139"/>
            <a:ext cx="198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4" name="Text Box 12"/>
          <p:cNvSpPr txBox="1">
            <a:spLocks noChangeArrowheads="1"/>
          </p:cNvSpPr>
          <p:nvPr/>
        </p:nvSpPr>
        <p:spPr bwMode="auto">
          <a:xfrm>
            <a:off x="5726113" y="5356139"/>
            <a:ext cx="289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 …</a:t>
            </a:r>
          </a:p>
        </p:txBody>
      </p:sp>
      <p:sp>
        <p:nvSpPr>
          <p:cNvPr id="740365" name="Text Box 13"/>
          <p:cNvSpPr txBox="1">
            <a:spLocks noChangeArrowheads="1"/>
          </p:cNvSpPr>
          <p:nvPr/>
        </p:nvSpPr>
        <p:spPr bwMode="auto">
          <a:xfrm>
            <a:off x="4343400" y="5727698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/>
              <a:t>or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693738" y="619551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3,</a:t>
            </a:r>
          </a:p>
        </p:txBody>
      </p:sp>
      <p:sp>
        <p:nvSpPr>
          <p:cNvPr id="740367" name="Text Box 15"/>
          <p:cNvSpPr txBox="1">
            <a:spLocks noChangeArrowheads="1"/>
          </p:cNvSpPr>
          <p:nvPr/>
        </p:nvSpPr>
        <p:spPr bwMode="auto">
          <a:xfrm>
            <a:off x="1516063" y="6195510"/>
            <a:ext cx="954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8" name="Text Box 16"/>
          <p:cNvSpPr txBox="1">
            <a:spLocks noChangeArrowheads="1"/>
          </p:cNvSpPr>
          <p:nvPr/>
        </p:nvSpPr>
        <p:spPr bwMode="auto">
          <a:xfrm>
            <a:off x="2854325" y="619551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2</a:t>
            </a:r>
            <a:r>
              <a:rPr lang="en-GB" dirty="0"/>
              <a:t>,</a:t>
            </a: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4306888" y="619551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3</a:t>
            </a:r>
            <a:r>
              <a:rPr lang="en-GB" dirty="0"/>
              <a:t>,</a:t>
            </a:r>
          </a:p>
        </p:txBody>
      </p:sp>
      <p:sp>
        <p:nvSpPr>
          <p:cNvPr id="740370" name="Text Box 18"/>
          <p:cNvSpPr txBox="1">
            <a:spLocks noChangeArrowheads="1"/>
          </p:cNvSpPr>
          <p:nvPr/>
        </p:nvSpPr>
        <p:spPr bwMode="auto">
          <a:xfrm>
            <a:off x="5757863" y="6197097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4</a:t>
            </a:r>
            <a:r>
              <a:rPr lang="en-GB" dirty="0"/>
              <a:t>,</a:t>
            </a:r>
          </a:p>
        </p:txBody>
      </p:sp>
      <p:sp>
        <p:nvSpPr>
          <p:cNvPr id="740372" name="Text Box 20"/>
          <p:cNvSpPr txBox="1">
            <a:spLocks noChangeArrowheads="1"/>
          </p:cNvSpPr>
          <p:nvPr/>
        </p:nvSpPr>
        <p:spPr bwMode="auto">
          <a:xfrm>
            <a:off x="7210425" y="6197097"/>
            <a:ext cx="145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5</a:t>
            </a:r>
            <a:r>
              <a:rPr lang="en-GB" dirty="0"/>
              <a:t>, …</a:t>
            </a:r>
          </a:p>
        </p:txBody>
      </p:sp>
      <p:sp>
        <p:nvSpPr>
          <p:cNvPr id="2" name="Rectangle 1"/>
          <p:cNvSpPr/>
          <p:nvPr/>
        </p:nvSpPr>
        <p:spPr>
          <a:xfrm>
            <a:off x="2142659" y="368740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3" name="Rectangle 2"/>
          <p:cNvSpPr/>
          <p:nvPr/>
        </p:nvSpPr>
        <p:spPr>
          <a:xfrm>
            <a:off x="2142659" y="405896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3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14510" y="4091044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952781" y="3679381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075" y="405094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6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3036926" y="4083024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682693" y="368740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666651" y="405896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3766838" y="4091046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524899" y="3663341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48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08857" y="403490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24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609044" y="4066984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582992" y="386021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09158" y="3868233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259396" y="3868233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0825" y="3820107"/>
            <a:ext cx="1741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Notice that: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02937" y="367136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96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286895" y="404292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48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87082" y="4075006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037434" y="3876255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99430" y="388427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144334" y="387625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449132" y="3892299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794036" y="3884279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8706" y="4530933"/>
            <a:ext cx="5743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is a constant called the </a:t>
            </a:r>
            <a:r>
              <a:rPr lang="en-GB" b="1" dirty="0">
                <a:solidFill>
                  <a:srgbClr val="FF6600"/>
                </a:solidFill>
              </a:rPr>
              <a:t>common ratio</a:t>
            </a:r>
            <a:endParaRPr lang="en-GB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B7BB1CC-60DF-4A91-AE63-95EE371DF7A2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91232832-23B1-4C6E-9724-DD13BAC56CC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6" grpId="0"/>
      <p:bldP spid="740357" grpId="0"/>
      <p:bldP spid="740358" grpId="0"/>
      <p:bldP spid="740359" grpId="0"/>
      <p:bldP spid="740360" grpId="0"/>
      <p:bldP spid="740361" grpId="0"/>
      <p:bldP spid="740362" grpId="0"/>
      <p:bldP spid="740363" grpId="0"/>
      <p:bldP spid="740364" grpId="0"/>
      <p:bldP spid="740365" grpId="0"/>
      <p:bldP spid="740366" grpId="0"/>
      <p:bldP spid="740367" grpId="0"/>
      <p:bldP spid="740368" grpId="0"/>
      <p:bldP spid="740369" grpId="0"/>
      <p:bldP spid="740370" grpId="0"/>
      <p:bldP spid="740372" grpId="0"/>
      <p:bldP spid="2" grpId="0"/>
      <p:bldP spid="3" grpId="0"/>
      <p:bldP spid="25" grpId="0"/>
      <p:bldP spid="26" grpId="0"/>
      <p:bldP spid="28" grpId="0"/>
      <p:bldP spid="29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0650"/>
            <a:ext cx="7772400" cy="698500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4740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It is called geometric sequence because if we take any three consecutive terms, the middle term is the </a:t>
            </a:r>
            <a:r>
              <a:rPr lang="en-GB" b="1" dirty="0">
                <a:solidFill>
                  <a:srgbClr val="FF6600"/>
                </a:solidFill>
              </a:rPr>
              <a:t>geometric mean </a:t>
            </a:r>
            <a:r>
              <a:rPr lang="en-GB" dirty="0"/>
              <a:t>of the terms on either side.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0224" y="2211693"/>
            <a:ext cx="2337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terms are: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3080157" y="2792540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r>
              <a:rPr lang="en-GB" dirty="0"/>
              <a:t>,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822195" y="2795778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r>
              <a:rPr lang="en-GB" dirty="0"/>
              <a:t>,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4572000" y="2794012"/>
            <a:ext cx="4058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r>
              <a:rPr lang="en-GB" dirty="0"/>
              <a:t>,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5374727" y="2794011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d</a:t>
            </a:r>
            <a:r>
              <a:rPr lang="en-GB" dirty="0"/>
              <a:t>,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A7A96FF-2363-4AF4-98AD-5CE33AF997A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5F83BC24-64AB-4A81-B156-00B058CDDE5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9BFF733-197A-4E6E-90FF-8A58FBB7C4FD}"/>
              </a:ext>
            </a:extLst>
          </p:cNvPr>
          <p:cNvSpPr txBox="1"/>
          <p:nvPr/>
        </p:nvSpPr>
        <p:spPr>
          <a:xfrm>
            <a:off x="350224" y="3379863"/>
            <a:ext cx="6021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take any three consecutive terms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3460FA-350F-4ED1-A9BE-22EABC43BA5F}"/>
              </a:ext>
            </a:extLst>
          </p:cNvPr>
          <p:cNvSpPr/>
          <p:nvPr/>
        </p:nvSpPr>
        <p:spPr>
          <a:xfrm>
            <a:off x="3080157" y="2792540"/>
            <a:ext cx="1897723" cy="461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1D4DB22-826A-447C-8552-69253278BA08}"/>
              </a:ext>
            </a:extLst>
          </p:cNvPr>
          <p:cNvSpPr txBox="1"/>
          <p:nvPr/>
        </p:nvSpPr>
        <p:spPr>
          <a:xfrm>
            <a:off x="250825" y="3951981"/>
            <a:ext cx="32528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common ratio is</a:t>
            </a:r>
          </a:p>
        </p:txBody>
      </p:sp>
      <p:sp>
        <p:nvSpPr>
          <p:cNvPr id="39" name="Text Box 15">
            <a:extLst>
              <a:ext uri="{FF2B5EF4-FFF2-40B4-BE49-F238E27FC236}">
                <a16:creationId xmlns:a16="http://schemas.microsoft.com/office/drawing/2014/main" id="{A8281986-2A2D-46C7-9FA6-15E054449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5444" y="4129679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103BEEAD-64B4-40F7-8122-EC603CF65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250" y="3779794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endParaRPr lang="en-GB" dirty="0"/>
          </a:p>
        </p:txBody>
      </p:sp>
      <p:sp>
        <p:nvSpPr>
          <p:cNvPr id="41" name="Text Box 16">
            <a:extLst>
              <a:ext uri="{FF2B5EF4-FFF2-40B4-BE49-F238E27FC236}">
                <a16:creationId xmlns:a16="http://schemas.microsoft.com/office/drawing/2014/main" id="{D625F754-D2EC-4919-8F35-EA40194B9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2368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endParaRPr lang="en-GB" dirty="0"/>
          </a:p>
        </p:txBody>
      </p:sp>
      <p:sp>
        <p:nvSpPr>
          <p:cNvPr id="42" name="Text Box 17">
            <a:extLst>
              <a:ext uri="{FF2B5EF4-FFF2-40B4-BE49-F238E27FC236}">
                <a16:creationId xmlns:a16="http://schemas.microsoft.com/office/drawing/2014/main" id="{AF5A5569-338F-410C-90D3-B386CEA21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779794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B96A66A-F98A-443D-8F94-00F61EDDC92B}"/>
              </a:ext>
            </a:extLst>
          </p:cNvPr>
          <p:cNvCxnSpPr/>
          <p:nvPr/>
        </p:nvCxnSpPr>
        <p:spPr>
          <a:xfrm>
            <a:off x="4575761" y="4200418"/>
            <a:ext cx="360040" cy="0"/>
          </a:xfrm>
          <a:prstGeom prst="line">
            <a:avLst/>
          </a:prstGeom>
          <a:ln w="22225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B875DC6-5D45-4E9E-B83A-2B926A914BFF}"/>
              </a:ext>
            </a:extLst>
          </p:cNvPr>
          <p:cNvCxnSpPr/>
          <p:nvPr/>
        </p:nvCxnSpPr>
        <p:spPr>
          <a:xfrm>
            <a:off x="3767764" y="4200418"/>
            <a:ext cx="360040" cy="0"/>
          </a:xfrm>
          <a:prstGeom prst="line">
            <a:avLst/>
          </a:prstGeom>
          <a:ln w="22225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17">
            <a:extLst>
              <a:ext uri="{FF2B5EF4-FFF2-40B4-BE49-F238E27FC236}">
                <a16:creationId xmlns:a16="http://schemas.microsoft.com/office/drawing/2014/main" id="{A1B6E49C-6D9F-4983-BBF5-C01087063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71" y="3951737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3BB2CA05-D48D-4A12-924B-DDC6FAA5D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565" y="4719401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r>
              <a:rPr lang="en-GB" baseline="30000" dirty="0">
                <a:latin typeface="Times New Roman" panose="02020603050405020304" pitchFamily="18" charset="0"/>
              </a:rPr>
              <a:t>2</a:t>
            </a:r>
            <a:endParaRPr lang="en-GB" baseline="30000" dirty="0"/>
          </a:p>
        </p:txBody>
      </p:sp>
      <p:sp>
        <p:nvSpPr>
          <p:cNvPr id="46" name="Text Box 15">
            <a:extLst>
              <a:ext uri="{FF2B5EF4-FFF2-40B4-BE49-F238E27FC236}">
                <a16:creationId xmlns:a16="http://schemas.microsoft.com/office/drawing/2014/main" id="{BACF5657-239B-4667-B4A2-8A2DA5C5C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5426" y="4719401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47" name="Text Box 16">
            <a:extLst>
              <a:ext uri="{FF2B5EF4-FFF2-40B4-BE49-F238E27FC236}">
                <a16:creationId xmlns:a16="http://schemas.microsoft.com/office/drawing/2014/main" id="{7C473144-2310-4F4C-9AD3-A04B9053B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461" y="4718304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p:sp>
        <p:nvSpPr>
          <p:cNvPr id="48" name="Text Box 17">
            <a:extLst>
              <a:ext uri="{FF2B5EF4-FFF2-40B4-BE49-F238E27FC236}">
                <a16:creationId xmlns:a16="http://schemas.microsoft.com/office/drawing/2014/main" id="{E787F6B8-2DE0-4188-BA41-EAF452A87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502" y="4744588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49" name="Text Box 16">
            <a:extLst>
              <a:ext uri="{FF2B5EF4-FFF2-40B4-BE49-F238E27FC236}">
                <a16:creationId xmlns:a16="http://schemas.microsoft.com/office/drawing/2014/main" id="{01C407F6-C431-425F-8AF8-A68FE906F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2195" y="5494402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endParaRPr lang="en-GB" baseline="30000" dirty="0"/>
          </a:p>
        </p:txBody>
      </p:sp>
      <p:sp>
        <p:nvSpPr>
          <p:cNvPr id="50" name="Text Box 15">
            <a:extLst>
              <a:ext uri="{FF2B5EF4-FFF2-40B4-BE49-F238E27FC236}">
                <a16:creationId xmlns:a16="http://schemas.microsoft.com/office/drawing/2014/main" id="{3AE8063E-86E0-4A78-8219-AA59337AD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783" y="546923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51" name="Text Box 16">
            <a:extLst>
              <a:ext uri="{FF2B5EF4-FFF2-40B4-BE49-F238E27FC236}">
                <a16:creationId xmlns:a16="http://schemas.microsoft.com/office/drawing/2014/main" id="{70787592-AFE2-44D1-B31A-956BA1708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9818" y="5469235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p:sp>
        <p:nvSpPr>
          <p:cNvPr id="52" name="Text Box 17">
            <a:extLst>
              <a:ext uri="{FF2B5EF4-FFF2-40B4-BE49-F238E27FC236}">
                <a16:creationId xmlns:a16="http://schemas.microsoft.com/office/drawing/2014/main" id="{34113085-905A-4FDE-B5F2-6BD978F3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8132" y="5519589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DEDE7E-622E-41D5-B77D-9697F83A11AF}"/>
                  </a:ext>
                </a:extLst>
              </p:cNvPr>
              <p:cNvSpPr txBox="1"/>
              <p:nvPr/>
            </p:nvSpPr>
            <p:spPr>
              <a:xfrm>
                <a:off x="4519034" y="5437098"/>
                <a:ext cx="816890" cy="464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DEDE7E-622E-41D5-B77D-9697F83A1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034" y="5437098"/>
                <a:ext cx="816890" cy="4642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D8CA3264-E9F9-4553-8C23-7F90661EEB7E}"/>
              </a:ext>
            </a:extLst>
          </p:cNvPr>
          <p:cNvSpPr txBox="1"/>
          <p:nvPr/>
        </p:nvSpPr>
        <p:spPr>
          <a:xfrm>
            <a:off x="3779912" y="6063679"/>
            <a:ext cx="13298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887D9A2-64CA-4A73-A7C4-0121122118A5}"/>
              </a:ext>
            </a:extLst>
          </p:cNvPr>
          <p:cNvSpPr txBox="1"/>
          <p:nvPr/>
        </p:nvSpPr>
        <p:spPr>
          <a:xfrm>
            <a:off x="5460041" y="6060161"/>
            <a:ext cx="33457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geometric mean.</a:t>
            </a:r>
          </a:p>
        </p:txBody>
      </p:sp>
      <p:sp>
        <p:nvSpPr>
          <p:cNvPr id="55" name="Text Box 15">
            <a:extLst>
              <a:ext uri="{FF2B5EF4-FFF2-40B4-BE49-F238E27FC236}">
                <a16:creationId xmlns:a16="http://schemas.microsoft.com/office/drawing/2014/main" id="{2BC11077-188A-4233-A441-C34AED50B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2296" y="601332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56" name="Text Box 16">
            <a:extLst>
              <a:ext uri="{FF2B5EF4-FFF2-40B4-BE49-F238E27FC236}">
                <a16:creationId xmlns:a16="http://schemas.microsoft.com/office/drawing/2014/main" id="{D4AEF456-D353-4735-BCFD-6714A15A9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9331" y="6013325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91B5B444-F229-4812-AF81-1F3372747900}"/>
                  </a:ext>
                </a:extLst>
              </p:cNvPr>
              <p:cNvSpPr txBox="1"/>
              <p:nvPr/>
            </p:nvSpPr>
            <p:spPr>
              <a:xfrm>
                <a:off x="4857742" y="6000651"/>
                <a:ext cx="587661" cy="464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91B5B444-F229-4812-AF81-1F33727479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42" y="6000651"/>
                <a:ext cx="587661" cy="4642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  <p:bldP spid="30" grpId="0"/>
      <p:bldP spid="31" grpId="0"/>
      <p:bldP spid="32" grpId="0"/>
      <p:bldP spid="37" grpId="0"/>
      <p:bldP spid="8" grpId="0" animBg="1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11" grpId="0"/>
      <p:bldP spid="53" grpId="0"/>
      <p:bldP spid="54" grpId="0"/>
      <p:bldP spid="55" grpId="0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0650"/>
            <a:ext cx="7772400" cy="698500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4740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 we call the first term of a geometric sequence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and the common ratio 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dirty="0"/>
              <a:t> we can write a general geometric sequence as: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0466" y="3897776"/>
            <a:ext cx="7237413" cy="1223963"/>
            <a:chOff x="600" y="1723"/>
            <a:chExt cx="4559" cy="771"/>
          </a:xfrm>
        </p:grpSpPr>
        <p:sp>
          <p:nvSpPr>
            <p:cNvPr id="742406" name="Rectangle 6"/>
            <p:cNvSpPr>
              <a:spLocks noChangeArrowheads="1"/>
            </p:cNvSpPr>
            <p:nvPr/>
          </p:nvSpPr>
          <p:spPr bwMode="auto">
            <a:xfrm>
              <a:off x="600" y="1723"/>
              <a:ext cx="4559" cy="7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7187" name="Text Box 7"/>
            <p:cNvSpPr txBox="1">
              <a:spLocks noChangeArrowheads="1"/>
            </p:cNvSpPr>
            <p:nvPr/>
          </p:nvSpPr>
          <p:spPr bwMode="auto">
            <a:xfrm>
              <a:off x="612" y="1727"/>
              <a:ext cx="453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dirty="0"/>
                <a:t>The </a:t>
              </a:r>
              <a:r>
                <a:rPr lang="en-GB" i="1" dirty="0">
                  <a:latin typeface="Times New Roman" panose="02020603050405020304" pitchFamily="18" charset="0"/>
                </a:rPr>
                <a:t>n</a:t>
              </a:r>
              <a:r>
                <a:rPr lang="en-GB" baseline="30000" dirty="0"/>
                <a:t>th</a:t>
              </a:r>
              <a:r>
                <a:rPr lang="en-GB" dirty="0"/>
                <a:t> term of a geometric sequence with first term </a:t>
              </a:r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baseline="-25000" dirty="0">
                  <a:latin typeface="Times New Roman" panose="02020603050405020304" pitchFamily="18" charset="0"/>
                </a:rPr>
                <a:t>1</a:t>
              </a:r>
              <a:r>
                <a:rPr lang="en-GB" dirty="0"/>
                <a:t> and common ratio </a:t>
              </a:r>
              <a:r>
                <a:rPr lang="en-GB" i="1" dirty="0">
                  <a:latin typeface="Times New Roman" panose="02020603050405020304" pitchFamily="18" charset="0"/>
                </a:rPr>
                <a:t>r</a:t>
              </a:r>
              <a:r>
                <a:rPr lang="en-GB" dirty="0"/>
                <a:t> is:</a:t>
              </a:r>
            </a:p>
          </p:txBody>
        </p:sp>
        <p:sp>
          <p:nvSpPr>
            <p:cNvPr id="7188" name="Rectangle 8"/>
            <p:cNvSpPr>
              <a:spLocks noChangeArrowheads="1"/>
            </p:cNvSpPr>
            <p:nvPr/>
          </p:nvSpPr>
          <p:spPr bwMode="auto">
            <a:xfrm>
              <a:off x="2293" y="2203"/>
              <a:ext cx="96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i="1" baseline="-25000" dirty="0">
                  <a:latin typeface="Times New Roman" panose="02020603050405020304" pitchFamily="18" charset="0"/>
                </a:rPr>
                <a:t>n</a:t>
              </a:r>
              <a:r>
                <a:rPr lang="en-GB" i="1" dirty="0">
                  <a:latin typeface="Times New Roman" panose="02020603050405020304" pitchFamily="18" charset="0"/>
                </a:rPr>
                <a:t> </a:t>
              </a:r>
              <a:r>
                <a:rPr lang="en-GB" i="1" dirty="0"/>
                <a:t>=</a:t>
              </a:r>
              <a:r>
                <a:rPr lang="en-GB" i="1" dirty="0">
                  <a:latin typeface="Times New Roman" panose="02020603050405020304" pitchFamily="18" charset="0"/>
                </a:rPr>
                <a:t> u</a:t>
              </a:r>
              <a:r>
                <a:rPr lang="en-GB" baseline="-25000" dirty="0">
                  <a:latin typeface="Times New Roman" panose="02020603050405020304" pitchFamily="18" charset="0"/>
                </a:rPr>
                <a:t>1 </a:t>
              </a:r>
              <a:r>
                <a:rPr lang="en-GB" i="1" dirty="0" err="1">
                  <a:latin typeface="Times New Roman" panose="02020603050405020304" pitchFamily="18" charset="0"/>
                </a:rPr>
                <a:t>r</a:t>
              </a:r>
              <a:r>
                <a:rPr lang="en-GB" i="1" baseline="30000" dirty="0" err="1">
                  <a:latin typeface="Times New Roman" panose="02020603050405020304" pitchFamily="18" charset="0"/>
                </a:rPr>
                <a:t>n</a:t>
              </a:r>
              <a:r>
                <a:rPr lang="en-GB" baseline="30000" dirty="0"/>
                <a:t>–1</a:t>
              </a:r>
            </a:p>
          </p:txBody>
        </p:sp>
      </p:grpSp>
      <p:sp>
        <p:nvSpPr>
          <p:cNvPr id="7181" name="Text Box 19"/>
          <p:cNvSpPr txBox="1">
            <a:spLocks noChangeArrowheads="1"/>
          </p:cNvSpPr>
          <p:nvPr/>
        </p:nvSpPr>
        <p:spPr bwMode="auto">
          <a:xfrm>
            <a:off x="6206491" y="2794300"/>
            <a:ext cx="1204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5</a:t>
            </a:r>
            <a:r>
              <a:rPr lang="en-GB" dirty="0"/>
              <a:t>, …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0224" y="2211693"/>
            <a:ext cx="19988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Term number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570456" y="221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1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3316180" y="221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2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4082855" y="221169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849530" y="221169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4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605108" y="221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6392253" y="220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6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2558592" y="2794300"/>
            <a:ext cx="525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,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126641" y="2783389"/>
            <a:ext cx="696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/>
              <a:t>,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3876446" y="2781623"/>
            <a:ext cx="81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r>
              <a:rPr lang="en-GB" dirty="0"/>
              <a:t>,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4679173" y="2781622"/>
            <a:ext cx="81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r>
              <a:rPr lang="en-GB" dirty="0"/>
              <a:t>,</a:t>
            </a:r>
          </a:p>
        </p:txBody>
      </p:sp>
      <p:sp>
        <p:nvSpPr>
          <p:cNvPr id="33" name="Rectangle 20"/>
          <p:cNvSpPr>
            <a:spLocks noChangeArrowheads="1"/>
          </p:cNvSpPr>
          <p:nvPr/>
        </p:nvSpPr>
        <p:spPr bwMode="auto">
          <a:xfrm>
            <a:off x="5403764" y="2781621"/>
            <a:ext cx="81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4</a:t>
            </a:r>
            <a:r>
              <a:rPr lang="en-GB" dirty="0"/>
              <a:t>,</a:t>
            </a: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7417666" y="2802322"/>
            <a:ext cx="10005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GB" baseline="30000" dirty="0"/>
              <a:t>-1</a:t>
            </a:r>
            <a:endParaRPr lang="en-GB" dirty="0"/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7603428" y="221418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6939532" y="2168179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…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A7A96FF-2363-4AF4-98AD-5CE33AF997A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5F83BC24-64AB-4A81-B156-00B058CDDE5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36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4938"/>
            <a:ext cx="7772400" cy="644525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1263" y="817313"/>
            <a:ext cx="767213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Consider the geometric sequence 8, 12, 18, 27, …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0824" y="1369219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a) Show that the sequence is geometric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84916" y="190758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81168" y="225499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8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569061" y="2311226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981409" y="204822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66116" y="1835314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18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466116" y="2222915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3550261" y="2238957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962609" y="204822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618837" y="185066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602795" y="2238261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18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702982" y="2254303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115330" y="206357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50824" y="4024120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b) Find the general term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 </a:t>
            </a:r>
            <a:r>
              <a:rPr lang="en-US" dirty="0"/>
              <a:t>.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4650717" y="4082075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 err="1">
                <a:latin typeface="Times New Roman" panose="02020603050405020304" pitchFamily="18" charset="0"/>
              </a:rPr>
              <a:t>r</a:t>
            </a:r>
            <a:r>
              <a:rPr lang="en-GB" i="1" baseline="30000" dirty="0" err="1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0824" y="5294701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c) Find the 8</a:t>
            </a:r>
            <a:r>
              <a:rPr lang="en-US" baseline="30000" dirty="0"/>
              <a:t>th</a:t>
            </a:r>
            <a:r>
              <a:rPr lang="en-US" dirty="0"/>
              <a:t>  term.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3983157" y="6223685"/>
            <a:ext cx="2114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8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136.6875</a:t>
            </a:r>
            <a:endParaRPr lang="en-GB" baseline="30000" dirty="0"/>
          </a:p>
        </p:txBody>
      </p:sp>
      <p:sp>
        <p:nvSpPr>
          <p:cNvPr id="37" name="Rectangle 36"/>
          <p:cNvSpPr/>
          <p:nvPr/>
        </p:nvSpPr>
        <p:spPr>
          <a:xfrm>
            <a:off x="2361653" y="186668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377695" y="221410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2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2365588" y="2270328"/>
            <a:ext cx="371475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356450" y="187742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372492" y="222483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2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360385" y="2281064"/>
            <a:ext cx="371475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448903" y="186157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464945" y="220898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2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6452838" y="2265213"/>
            <a:ext cx="371475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229965" y="2723158"/>
            <a:ext cx="8767763" cy="1342457"/>
            <a:chOff x="229965" y="2947746"/>
            <a:chExt cx="8767763" cy="1342457"/>
          </a:xfrm>
        </p:grpSpPr>
        <p:sp>
          <p:nvSpPr>
            <p:cNvPr id="30" name="Text Box 3"/>
            <p:cNvSpPr txBox="1">
              <a:spLocks noChangeArrowheads="1"/>
            </p:cNvSpPr>
            <p:nvPr/>
          </p:nvSpPr>
          <p:spPr bwMode="auto">
            <a:xfrm>
              <a:off x="229965" y="2947746"/>
              <a:ext cx="8767763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/>
                <a:t>Assuming the pattern continues, consecutive terms have a common ratio of      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 </a:t>
              </a:r>
              <a:r>
                <a:rPr lang="en-GB" dirty="0">
                  <a:sym typeface="Symbol" panose="05050102010706020507" pitchFamily="18" charset="2"/>
                </a:rPr>
                <a:t>the sequence is geometric with </a:t>
              </a:r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baseline="-25000" dirty="0">
                  <a:latin typeface="Times New Roman" panose="02020603050405020304" pitchFamily="18" charset="0"/>
                </a:rPr>
                <a:t>1</a:t>
              </a:r>
              <a:r>
                <a:rPr lang="en-GB" dirty="0"/>
                <a:t> = 8 and </a:t>
              </a:r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dirty="0"/>
                <a:t> =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634641" y="322705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3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650683" y="352634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2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2638576" y="3582570"/>
              <a:ext cx="371475" cy="0"/>
            </a:xfrm>
            <a:prstGeom prst="line">
              <a:avLst/>
            </a:prstGeom>
            <a:ln w="2222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1405394" y="359080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3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21436" y="389009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2</a:t>
              </a: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409329" y="3946320"/>
              <a:ext cx="371475" cy="0"/>
            </a:xfrm>
            <a:prstGeom prst="line">
              <a:avLst/>
            </a:prstGeom>
            <a:ln w="2222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4650958" y="4765540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8</a:t>
            </a:r>
            <a:endParaRPr lang="en-GB" baseline="300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4028932" y="5289083"/>
            <a:ext cx="2023132" cy="827052"/>
            <a:chOff x="4586961" y="4619483"/>
            <a:chExt cx="2023132" cy="827052"/>
          </a:xfrm>
        </p:grpSpPr>
        <p:sp>
          <p:nvSpPr>
            <p:cNvPr id="59" name="Rectangle 8"/>
            <p:cNvSpPr>
              <a:spLocks noChangeArrowheads="1"/>
            </p:cNvSpPr>
            <p:nvPr/>
          </p:nvSpPr>
          <p:spPr bwMode="auto">
            <a:xfrm>
              <a:off x="4586961" y="4619483"/>
              <a:ext cx="164500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i="1" baseline="-25000" dirty="0">
                  <a:latin typeface="Times New Roman" panose="02020603050405020304" pitchFamily="18" charset="0"/>
                </a:rPr>
                <a:t>8</a:t>
              </a:r>
              <a:r>
                <a:rPr lang="en-GB" i="1" dirty="0">
                  <a:latin typeface="Times New Roman" panose="02020603050405020304" pitchFamily="18" charset="0"/>
                </a:rPr>
                <a:t> </a:t>
              </a:r>
              <a:r>
                <a:rPr lang="en-GB" i="1" dirty="0"/>
                <a:t>=</a:t>
              </a:r>
              <a:r>
                <a:rPr lang="en-GB" i="1" dirty="0">
                  <a:latin typeface="Times New Roman" panose="02020603050405020304" pitchFamily="18" charset="0"/>
                </a:rPr>
                <a:t> </a:t>
              </a:r>
              <a:r>
                <a:rPr lang="en-GB" dirty="0">
                  <a:latin typeface="Comic Sans MS" panose="030F0702030302020204" pitchFamily="66" charset="0"/>
                </a:rPr>
                <a:t>8</a:t>
              </a:r>
              <a:r>
                <a:rPr lang="en-GB" sz="4000" dirty="0">
                  <a:latin typeface="Comic Sans MS" panose="030F0702030302020204" pitchFamily="66" charset="0"/>
                </a:rPr>
                <a:t>(  )</a:t>
              </a:r>
              <a:endParaRPr lang="en-GB" baseline="30000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601163" y="463745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617205" y="4984870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5605098" y="5041097"/>
              <a:ext cx="371475" cy="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6095207" y="4694610"/>
              <a:ext cx="5148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GB" i="1" baseline="30000" dirty="0">
                  <a:latin typeface="Times New Roman" panose="02020603050405020304" pitchFamily="18" charset="0"/>
                </a:rPr>
                <a:t>8</a:t>
              </a:r>
              <a:r>
                <a:rPr lang="en-GB" baseline="30000" dirty="0"/>
                <a:t>–1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429886" y="4593102"/>
            <a:ext cx="867545" cy="809081"/>
            <a:chOff x="5345484" y="4637454"/>
            <a:chExt cx="867545" cy="809081"/>
          </a:xfrm>
        </p:grpSpPr>
        <p:sp>
          <p:nvSpPr>
            <p:cNvPr id="56" name="Rectangle 8"/>
            <p:cNvSpPr>
              <a:spLocks noChangeArrowheads="1"/>
            </p:cNvSpPr>
            <p:nvPr/>
          </p:nvSpPr>
          <p:spPr bwMode="auto">
            <a:xfrm>
              <a:off x="5345484" y="4654974"/>
              <a:ext cx="86754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sz="4000" dirty="0">
                  <a:latin typeface="Comic Sans MS" panose="030F0702030302020204" pitchFamily="66" charset="0"/>
                </a:rPr>
                <a:t>(  )</a:t>
              </a:r>
              <a:endParaRPr lang="en-GB" baseline="300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601163" y="463745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617205" y="4984870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5605098" y="5041097"/>
              <a:ext cx="371475" cy="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6165754" y="4670691"/>
            <a:ext cx="5148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i="1" baseline="30000" dirty="0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61E4CE1-24D9-48AA-8148-D3BD98AAF2C8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AE10288-9067-4434-BDBF-F9B9819950E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0" grpId="0"/>
      <p:bldP spid="21" grpId="0"/>
      <p:bldP spid="23" grpId="0"/>
      <p:bldP spid="25" grpId="0"/>
      <p:bldP spid="26" grpId="0"/>
      <p:bldP spid="28" grpId="0"/>
      <p:bldP spid="31" grpId="0"/>
      <p:bldP spid="32" grpId="0"/>
      <p:bldP spid="34" grpId="0"/>
      <p:bldP spid="36" grpId="0"/>
      <p:bldP spid="37" grpId="0"/>
      <p:bldP spid="38" grpId="0"/>
      <p:bldP spid="40" grpId="0"/>
      <p:bldP spid="41" grpId="0"/>
      <p:bldP spid="43" grpId="0"/>
      <p:bldP spid="44" grpId="0"/>
      <p:bldP spid="33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03200"/>
            <a:ext cx="7772400" cy="627063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7" name="Text Box 9"/>
          <p:cNvSpPr txBox="1">
            <a:spLocks noChangeArrowheads="1"/>
          </p:cNvSpPr>
          <p:nvPr/>
        </p:nvSpPr>
        <p:spPr bwMode="auto">
          <a:xfrm>
            <a:off x="266867" y="1660445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Using the 3</a:t>
            </a:r>
            <a:r>
              <a:rPr lang="en-GB" baseline="30000"/>
              <a:t>rd</a:t>
            </a:r>
            <a:r>
              <a:rPr lang="en-GB"/>
              <a:t> term:</a:t>
            </a:r>
          </a:p>
        </p:txBody>
      </p:sp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4400210" y="1660445"/>
            <a:ext cx="1367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r>
              <a:rPr lang="en-GB" dirty="0"/>
              <a:t> = 36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66867" y="2043032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Using the 6</a:t>
            </a:r>
            <a:r>
              <a:rPr lang="en-GB" baseline="30000"/>
              <a:t>th</a:t>
            </a:r>
            <a:r>
              <a:rPr lang="en-GB"/>
              <a:t> term: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406894" y="2050970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5</a:t>
            </a:r>
            <a:r>
              <a:rPr lang="en-GB" dirty="0"/>
              <a:t> = 972</a:t>
            </a:r>
          </a:p>
        </p:txBody>
      </p:sp>
      <p:sp>
        <p:nvSpPr>
          <p:cNvPr id="744461" name="Text Box 13"/>
          <p:cNvSpPr txBox="1">
            <a:spLocks noChangeArrowheads="1"/>
          </p:cNvSpPr>
          <p:nvPr/>
        </p:nvSpPr>
        <p:spPr bwMode="auto">
          <a:xfrm>
            <a:off x="295442" y="725407"/>
            <a:ext cx="8583613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The 3</a:t>
            </a:r>
            <a:r>
              <a:rPr lang="en-GB" baseline="30000" dirty="0"/>
              <a:t>rd</a:t>
            </a:r>
            <a:r>
              <a:rPr lang="en-GB" dirty="0"/>
              <a:t> term in a geometric sequence is 36 and the 6</a:t>
            </a:r>
            <a:r>
              <a:rPr lang="en-GB" baseline="30000" dirty="0"/>
              <a:t>th</a:t>
            </a:r>
            <a:r>
              <a:rPr lang="en-GB" dirty="0"/>
              <a:t> term is 972. What is the value of the 1</a:t>
            </a:r>
            <a:r>
              <a:rPr lang="en-GB" baseline="30000" dirty="0"/>
              <a:t>st</a:t>
            </a:r>
            <a:r>
              <a:rPr lang="en-GB" dirty="0"/>
              <a:t> term and the common ratio?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66867" y="2607260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Dividing these gives:</a:t>
            </a:r>
            <a:endParaRPr 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66867" y="4069436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Substituting this into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r>
              <a:rPr lang="en-GB" dirty="0"/>
              <a:t> = 36 gives:</a:t>
            </a: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266867" y="3473035"/>
            <a:ext cx="4662488" cy="457200"/>
            <a:chOff x="158" y="1382"/>
            <a:chExt cx="2937" cy="288"/>
          </a:xfrm>
        </p:grpSpPr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58" y="1382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/>
                <a:t>So:</a:t>
              </a:r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401" y="1382"/>
              <a:ext cx="6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i="1" dirty="0">
                  <a:latin typeface="Times New Roman" panose="02020603050405020304" pitchFamily="18" charset="0"/>
                </a:rPr>
                <a:t>r</a:t>
              </a:r>
              <a:r>
                <a:rPr lang="en-GB" baseline="30000" dirty="0"/>
                <a:t>3</a:t>
              </a:r>
              <a:r>
                <a:rPr lang="en-GB" dirty="0"/>
                <a:t> = 27</a:t>
              </a:r>
            </a:p>
          </p:txBody>
        </p:sp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466765" y="3481767"/>
            <a:ext cx="81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>
                <a:solidFill>
                  <a:srgbClr val="FF6600"/>
                </a:solidFill>
              </a:rPr>
              <a:t> = 3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559342" y="4601249"/>
            <a:ext cx="1768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3</a:t>
            </a:r>
            <a:r>
              <a:rPr lang="en-US" baseline="30000" dirty="0"/>
              <a:t>2</a:t>
            </a:r>
            <a:r>
              <a:rPr lang="en-US" dirty="0"/>
              <a:t> = 36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018130" y="5075911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9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= 36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466765" y="5058449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solidFill>
                  <a:srgbClr val="FF6600"/>
                </a:solidFill>
                <a:latin typeface="Times New Roman" panose="02020603050405020304" pitchFamily="18" charset="0"/>
              </a:rPr>
              <a:t>1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US" dirty="0">
                <a:solidFill>
                  <a:srgbClr val="FF6600"/>
                </a:solidFill>
              </a:rPr>
              <a:t>= 4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50825" y="5516142"/>
            <a:ext cx="882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So the first term of the sequence is 4 and the common ratio is 3.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250825" y="5990805"/>
            <a:ext cx="710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The general term of this sequence is </a:t>
            </a:r>
            <a:r>
              <a:rPr lang="en-GB" i="1">
                <a:latin typeface="Times New Roman" panose="02020603050405020304" pitchFamily="18" charset="0"/>
              </a:rPr>
              <a:t>u</a:t>
            </a:r>
            <a:r>
              <a:rPr lang="en-GB" i="1" baseline="-25000">
                <a:latin typeface="Times New Roman" panose="02020603050405020304" pitchFamily="18" charset="0"/>
              </a:rPr>
              <a:t>n</a:t>
            </a:r>
            <a:r>
              <a:rPr lang="en-GB"/>
              <a:t> = 4 </a:t>
            </a:r>
            <a:r>
              <a:rPr lang="en-US"/>
              <a:t>× </a:t>
            </a:r>
            <a:r>
              <a:rPr lang="en-GB"/>
              <a:t>(3)</a:t>
            </a:r>
            <a:r>
              <a:rPr lang="en-GB" i="1" baseline="30000">
                <a:latin typeface="Times New Roman" panose="02020603050405020304" pitchFamily="18" charset="0"/>
              </a:rPr>
              <a:t>n</a:t>
            </a:r>
            <a:r>
              <a:rPr lang="en-GB" baseline="30000"/>
              <a:t>–1</a:t>
            </a:r>
            <a:r>
              <a:rPr lang="en-GB"/>
              <a:t>.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801269" y="1650842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3</a:t>
            </a:r>
            <a:r>
              <a:rPr lang="en-GB" dirty="0"/>
              <a:t> =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793249" y="2059914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6</a:t>
            </a:r>
            <a:r>
              <a:rPr lang="en-GB" dirty="0"/>
              <a:t>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557986" y="2501606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5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541944" y="2929232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endParaRPr lang="en-GB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610046" y="2953375"/>
            <a:ext cx="50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134689" y="269037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514933" y="250883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972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30975" y="285625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36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518867" y="2912477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DA76FC4-A4E4-4BC9-9FA8-7713292D19FA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329C376-6D65-4548-876D-96C5E110511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51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7" grpId="0"/>
      <p:bldP spid="744458" grpId="0"/>
      <p:bldP spid="744459" grpId="0"/>
      <p:bldP spid="744460" grpId="0"/>
      <p:bldP spid="744461" grpId="0" animBg="1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03200"/>
            <a:ext cx="7772400" cy="627063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7" name="Text Box 9"/>
          <p:cNvSpPr txBox="1">
            <a:spLocks noChangeArrowheads="1"/>
          </p:cNvSpPr>
          <p:nvPr/>
        </p:nvSpPr>
        <p:spPr bwMode="auto">
          <a:xfrm>
            <a:off x="266867" y="1660445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4</a:t>
            </a:r>
            <a:r>
              <a:rPr lang="en-GB" baseline="30000" dirty="0"/>
              <a:t>th</a:t>
            </a:r>
            <a:r>
              <a:rPr lang="en-GB" dirty="0"/>
              <a:t> term:</a:t>
            </a:r>
          </a:p>
        </p:txBody>
      </p:sp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4400210" y="1660445"/>
            <a:ext cx="1367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r>
              <a:rPr lang="en-GB" dirty="0"/>
              <a:t> = 24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66867" y="2043032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7</a:t>
            </a:r>
            <a:r>
              <a:rPr lang="en-GB" baseline="30000" dirty="0"/>
              <a:t>th</a:t>
            </a:r>
            <a:r>
              <a:rPr lang="en-GB" dirty="0"/>
              <a:t> term: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406894" y="2050970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6</a:t>
            </a:r>
            <a:r>
              <a:rPr lang="en-GB" dirty="0"/>
              <a:t> = 192</a:t>
            </a:r>
          </a:p>
        </p:txBody>
      </p:sp>
      <p:sp>
        <p:nvSpPr>
          <p:cNvPr id="744461" name="Text Box 13"/>
          <p:cNvSpPr txBox="1">
            <a:spLocks noChangeArrowheads="1"/>
          </p:cNvSpPr>
          <p:nvPr/>
        </p:nvSpPr>
        <p:spPr bwMode="auto">
          <a:xfrm>
            <a:off x="295442" y="725407"/>
            <a:ext cx="858361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The 4</a:t>
            </a:r>
            <a:r>
              <a:rPr lang="en-GB" baseline="30000" dirty="0"/>
              <a:t>th</a:t>
            </a:r>
            <a:r>
              <a:rPr lang="en-GB" dirty="0"/>
              <a:t> term in a geometric sequence is 24 and the 7</a:t>
            </a:r>
            <a:r>
              <a:rPr lang="en-GB" baseline="30000" dirty="0"/>
              <a:t>th</a:t>
            </a:r>
            <a:r>
              <a:rPr lang="en-GB" dirty="0"/>
              <a:t> term is 192. What is the value of the 1</a:t>
            </a:r>
            <a:r>
              <a:rPr lang="en-GB" baseline="30000" dirty="0"/>
              <a:t>st</a:t>
            </a:r>
            <a:r>
              <a:rPr lang="en-GB" dirty="0"/>
              <a:t> term and the common ratio?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66867" y="2607260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Dividing these gives:</a:t>
            </a:r>
            <a:endParaRPr 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66867" y="4069436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Substituting this into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r>
              <a:rPr lang="en-GB" dirty="0"/>
              <a:t> = 24 gives:</a:t>
            </a: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266867" y="3473037"/>
            <a:ext cx="4500563" cy="461963"/>
            <a:chOff x="158" y="1382"/>
            <a:chExt cx="2835" cy="291"/>
          </a:xfrm>
        </p:grpSpPr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58" y="1382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/>
                <a:t>So:</a:t>
              </a:r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401" y="1382"/>
              <a:ext cx="59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i="1" dirty="0">
                  <a:latin typeface="Times New Roman" panose="02020603050405020304" pitchFamily="18" charset="0"/>
                </a:rPr>
                <a:t>r</a:t>
              </a:r>
              <a:r>
                <a:rPr lang="en-GB" baseline="30000" dirty="0"/>
                <a:t>3</a:t>
              </a:r>
              <a:r>
                <a:rPr lang="en-GB" dirty="0"/>
                <a:t> = 8</a:t>
              </a:r>
            </a:p>
          </p:txBody>
        </p:sp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466765" y="3481767"/>
            <a:ext cx="81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>
                <a:solidFill>
                  <a:srgbClr val="FF6600"/>
                </a:solidFill>
              </a:rPr>
              <a:t> = 2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559342" y="4601249"/>
            <a:ext cx="1768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2</a:t>
            </a:r>
            <a:r>
              <a:rPr lang="en-US" baseline="30000" dirty="0"/>
              <a:t>3</a:t>
            </a:r>
            <a:r>
              <a:rPr lang="en-US" dirty="0"/>
              <a:t> = 24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018130" y="5075911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8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= 24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466765" y="5058449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solidFill>
                  <a:srgbClr val="FF6600"/>
                </a:solidFill>
                <a:latin typeface="Times New Roman" panose="02020603050405020304" pitchFamily="18" charset="0"/>
              </a:rPr>
              <a:t>1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US" dirty="0">
                <a:solidFill>
                  <a:srgbClr val="FF6600"/>
                </a:solidFill>
              </a:rPr>
              <a:t>= 3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50825" y="5516142"/>
            <a:ext cx="882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So the first term of the sequence is 3 and the common ratio is 2.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250825" y="5990805"/>
            <a:ext cx="710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= 3 </a:t>
            </a:r>
            <a:r>
              <a:rPr lang="en-US" dirty="0"/>
              <a:t>× </a:t>
            </a:r>
            <a:r>
              <a:rPr lang="en-GB" dirty="0"/>
              <a:t>(2)</a:t>
            </a:r>
            <a:r>
              <a:rPr lang="en-GB" i="1" baseline="30000" dirty="0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  <a:r>
              <a:rPr lang="en-GB" dirty="0"/>
              <a:t>.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801269" y="1650842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4</a:t>
            </a:r>
            <a:r>
              <a:rPr lang="en-GB" dirty="0"/>
              <a:t> =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793249" y="2059914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7</a:t>
            </a:r>
            <a:r>
              <a:rPr lang="en-GB" dirty="0"/>
              <a:t>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557986" y="2501606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6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541944" y="2929232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endParaRPr lang="en-GB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610046" y="2953375"/>
            <a:ext cx="50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134689" y="269037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514933" y="250883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192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30975" y="285625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24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587248" y="2921209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E9883FE-3D75-4F46-AD8E-20CFA5E7B662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52AAAA6E-38E5-4A13-8422-FF6EE4E1948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76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7" grpId="0"/>
      <p:bldP spid="744458" grpId="0"/>
      <p:bldP spid="744459" grpId="0"/>
      <p:bldP spid="744460" grpId="0"/>
      <p:bldP spid="744461" grpId="0" animBg="1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3050"/>
            <a:ext cx="7772400" cy="644525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250825" y="195897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Since the terms are geometric,</a:t>
            </a:r>
            <a:endParaRPr lang="en-US" dirty="0"/>
          </a:p>
        </p:txBody>
      </p:sp>
      <p:sp>
        <p:nvSpPr>
          <p:cNvPr id="744454" name="Text Box 6"/>
          <p:cNvSpPr txBox="1">
            <a:spLocks noChangeArrowheads="1"/>
          </p:cNvSpPr>
          <p:nvPr/>
        </p:nvSpPr>
        <p:spPr bwMode="auto">
          <a:xfrm>
            <a:off x="4849117" y="4571789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dirty="0"/>
              <a:t>= </a:t>
            </a:r>
            <a:r>
              <a:rPr lang="en-GB" dirty="0">
                <a:solidFill>
                  <a:srgbClr val="FF6600"/>
                </a:solidFill>
              </a:rPr>
              <a:t>3</a:t>
            </a:r>
            <a:endParaRPr lang="en-US" i="1" dirty="0">
              <a:solidFill>
                <a:srgbClr val="FF6600"/>
              </a:solidFill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654175" y="993775"/>
            <a:ext cx="583406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– 1, 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, and 21 –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are consecutive terms of a geometric sequence.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5983" y="1901175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59731" y="2248591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- 1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743875" y="2304818"/>
            <a:ext cx="648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774656" y="1909197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21 -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51118" y="225661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5842758" y="2312840"/>
            <a:ext cx="792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426386" y="206612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" name="Rectangle 1"/>
          <p:cNvSpPr/>
          <p:nvPr/>
        </p:nvSpPr>
        <p:spPr>
          <a:xfrm>
            <a:off x="7040248" y="2028590"/>
            <a:ext cx="17363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</a:rPr>
              <a:t>common ratio</a:t>
            </a:r>
            <a:endParaRPr lang="en-GB" sz="2000" dirty="0"/>
          </a:p>
        </p:txBody>
      </p:sp>
      <p:sp>
        <p:nvSpPr>
          <p:cNvPr id="21" name="Rectangle 20"/>
          <p:cNvSpPr/>
          <p:nvPr/>
        </p:nvSpPr>
        <p:spPr>
          <a:xfrm>
            <a:off x="4499697" y="2910969"/>
            <a:ext cx="3187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 </a:t>
            </a:r>
            <a:r>
              <a:rPr lang="en-GB" dirty="0"/>
              <a:t>4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aseline="30000" dirty="0"/>
              <a:t>2</a:t>
            </a:r>
            <a:r>
              <a:rPr lang="en-GB" dirty="0"/>
              <a:t> = (21 –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)(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– 1)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07719" y="3528587"/>
            <a:ext cx="3549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 </a:t>
            </a:r>
            <a:r>
              <a:rPr lang="en-GB" dirty="0"/>
              <a:t>4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aseline="30000" dirty="0"/>
              <a:t>2</a:t>
            </a:r>
            <a:r>
              <a:rPr lang="en-GB" dirty="0"/>
              <a:t> = 21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– 21 –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k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3007784" y="4033911"/>
            <a:ext cx="2991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 5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aseline="30000" dirty="0"/>
              <a:t>2</a:t>
            </a:r>
            <a:r>
              <a:rPr lang="en-GB" dirty="0"/>
              <a:t> – 22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+ 21 = 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80419" y="4495576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96461" y="4794866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</a:rPr>
              <a:t>5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3384354" y="4851093"/>
            <a:ext cx="371475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798308" y="4625011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dirty="0"/>
              <a:t>=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54722" y="4550713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or 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203707" y="4625011"/>
            <a:ext cx="27778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GDC:</a:t>
            </a:r>
            <a:endParaRPr lang="en-US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15D78A7-3DE1-42BA-90B4-39D7CB7962B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E63A8E9-26E4-4F3F-98DC-A2EFFC76889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8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1" grpId="0"/>
      <p:bldP spid="744454" grpId="0"/>
      <p:bldP spid="13" grpId="0"/>
      <p:bldP spid="14" grpId="0"/>
      <p:bldP spid="16" grpId="0"/>
      <p:bldP spid="17" grpId="0"/>
      <p:bldP spid="19" grpId="0"/>
      <p:bldP spid="2" grpId="0"/>
      <p:bldP spid="21" grpId="0"/>
      <p:bldP spid="22" grpId="0"/>
      <p:bldP spid="23" grpId="0"/>
      <p:bldP spid="24" grpId="0"/>
      <p:bldP spid="25" grpId="0"/>
      <p:bldP spid="3" grpId="0"/>
      <p:bldP spid="28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23838"/>
            <a:ext cx="7772400" cy="576262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7" name="Text Box 9"/>
          <p:cNvSpPr txBox="1">
            <a:spLocks noChangeArrowheads="1"/>
          </p:cNvSpPr>
          <p:nvPr/>
        </p:nvSpPr>
        <p:spPr bwMode="auto">
          <a:xfrm>
            <a:off x="266867" y="1660445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1</a:t>
            </a:r>
            <a:r>
              <a:rPr lang="en-GB" baseline="30000" dirty="0"/>
              <a:t>st</a:t>
            </a:r>
            <a:r>
              <a:rPr lang="en-GB" dirty="0"/>
              <a:t> term:</a:t>
            </a:r>
          </a:p>
        </p:txBody>
      </p:sp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4400210" y="166044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6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66867" y="2043032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Is this a geometric sequence?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406894" y="2050970"/>
            <a:ext cx="31806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should be the same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4461" name="Text Box 13"/>
              <p:cNvSpPr txBox="1">
                <a:spLocks noChangeArrowheads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Find the first term of the sequence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12,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…. which exceeds 1400.</a:t>
                </a:r>
              </a:p>
            </p:txBody>
          </p:sp>
        </mc:Choice>
        <mc:Fallback xmlns="">
          <p:sp>
            <p:nvSpPr>
              <p:cNvPr id="744461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919" r="-1132" b="-12925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66867" y="2591713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Dividing any term by its previous must be equal.</a:t>
            </a:r>
            <a:endParaRPr lang="en-US" dirty="0"/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95248" y="4477532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n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4"/>
              <p:cNvSpPr txBox="1">
                <a:spLocks noChangeArrowheads="1"/>
              </p:cNvSpPr>
              <p:nvPr/>
            </p:nvSpPr>
            <p:spPr bwMode="auto">
              <a:xfrm>
                <a:off x="0" y="3859457"/>
                <a:ext cx="7369453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dirty="0"/>
                  <a:t>The general term of this sequence is </a:t>
                </a:r>
                <a:r>
                  <a:rPr lang="en-GB" i="1" dirty="0">
                    <a:latin typeface="Times New Roman" panose="02020603050405020304" pitchFamily="18" charset="0"/>
                  </a:rPr>
                  <a:t>u</a:t>
                </a:r>
                <a:r>
                  <a:rPr lang="en-GB" i="1" baseline="-25000" dirty="0">
                    <a:latin typeface="Times New Roman" panose="02020603050405020304" pitchFamily="18" charset="0"/>
                  </a:rPr>
                  <a:t>n</a:t>
                </a:r>
                <a:r>
                  <a:rPr lang="en-GB" dirty="0"/>
                  <a:t> = 6 </a:t>
                </a:r>
                <a:r>
                  <a:rPr lang="en-US" dirty="0"/>
                  <a:t>× 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)</a:t>
                </a:r>
                <a:r>
                  <a:rPr lang="en-GB" i="1" baseline="30000" dirty="0">
                    <a:latin typeface="Times New Roman" panose="02020603050405020304" pitchFamily="18" charset="0"/>
                  </a:rPr>
                  <a:t>n</a:t>
                </a:r>
                <a:r>
                  <a:rPr lang="en-GB" baseline="30000" dirty="0"/>
                  <a:t>–1</a:t>
                </a:r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24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859457"/>
                <a:ext cx="7369453" cy="497637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1241" t="-2439" r="-248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801269" y="1650842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07931" y="3270965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r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2524" y="3316015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290474" y="3070304"/>
                <a:ext cx="811569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474" y="3070304"/>
                <a:ext cx="811569" cy="505203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1434852" y="349793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406702" y="3538115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101008" y="330752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2465210" y="3061816"/>
                <a:ext cx="6094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GB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210" y="3061816"/>
                <a:ext cx="609462" cy="461665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2385000" y="3489442"/>
                <a:ext cx="793935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000" y="3489442"/>
                <a:ext cx="793935" cy="505203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>
            <a:off x="2485186" y="3529627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318840" y="3242949"/>
                <a:ext cx="864294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0" dirty="0">
                    <a:solidFill>
                      <a:srgbClr val="FF660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840" y="3242949"/>
                <a:ext cx="864294" cy="505203"/>
              </a:xfrm>
              <a:prstGeom prst="rect">
                <a:avLst/>
              </a:prstGeom>
              <a:blipFill rotWithShape="0">
                <a:blip r:embed="rId8" cstate="print"/>
                <a:stretch>
                  <a:fillRect l="-10563" t="-1205" b="-26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9"/>
            <a:extLst>
              <a:ext uri="{FF2B5EF4-FFF2-40B4-BE49-F238E27FC236}">
                <a16:creationId xmlns:a16="http://schemas.microsoft.com/office/drawing/2014/main" id="{87D469A2-47DB-4AD5-B197-A84734DAE49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9"/>
            <a:extLst>
              <a:ext uri="{FF2B5EF4-FFF2-40B4-BE49-F238E27FC236}">
                <a16:creationId xmlns:a16="http://schemas.microsoft.com/office/drawing/2014/main" id="{119F42C3-7828-487A-87C7-00DE59CDC24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64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7" grpId="0"/>
      <p:bldP spid="744458" grpId="0"/>
      <p:bldP spid="744459" grpId="0"/>
      <p:bldP spid="744460" grpId="0"/>
      <p:bldP spid="744461" grpId="0" animBg="1"/>
      <p:bldP spid="13" grpId="0"/>
      <p:bldP spid="23" grpId="0"/>
      <p:bldP spid="24" grpId="0" animBg="1"/>
      <p:bldP spid="25" grpId="0"/>
      <p:bldP spid="27" grpId="0"/>
      <p:bldP spid="30" grpId="0"/>
      <p:bldP spid="31" grpId="0" animBg="1"/>
      <p:bldP spid="32" grpId="0"/>
      <p:bldP spid="35" grpId="0"/>
      <p:bldP spid="36" grpId="0" animBg="1"/>
      <p:bldP spid="37" grpId="0" animBg="1"/>
      <p:bldP spid="3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3691</TotalTime>
  <Words>1252</Words>
  <Application>Microsoft Office PowerPoint</Application>
  <PresentationFormat>On-screen Show (4:3)</PresentationFormat>
  <Paragraphs>301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Comic Sans MS</vt:lpstr>
      <vt:lpstr>Times New Roman</vt:lpstr>
      <vt:lpstr>Wingdings 2</vt:lpstr>
      <vt:lpstr>Theme1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Using a GDC</vt:lpstr>
      <vt:lpstr>Using the GDC:  Casio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Maths-support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form</dc:title>
  <dc:creator>Mathssupport</dc:creator>
  <cp:lastModifiedBy>Orlando Hurtado</cp:lastModifiedBy>
  <cp:revision>135</cp:revision>
  <dcterms:created xsi:type="dcterms:W3CDTF">2003-07-21T09:50:03Z</dcterms:created>
  <dcterms:modified xsi:type="dcterms:W3CDTF">2023-08-11T11:36:41Z</dcterms:modified>
</cp:coreProperties>
</file>