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317" r:id="rId5"/>
    <p:sldId id="316" r:id="rId6"/>
    <p:sldId id="260" r:id="rId7"/>
    <p:sldId id="324" r:id="rId8"/>
    <p:sldId id="333" r:id="rId9"/>
    <p:sldId id="319" r:id="rId10"/>
    <p:sldId id="320" r:id="rId11"/>
    <p:sldId id="321" r:id="rId12"/>
    <p:sldId id="322" r:id="rId13"/>
    <p:sldId id="323" r:id="rId14"/>
    <p:sldId id="31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5900B-85ED-4A97-B5F5-32E016796A76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655D8-18C4-4C0F-BF05-26F08F8152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2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655D8-18C4-4C0F-BF05-26F08F81522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43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10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3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11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87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12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488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13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02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DC6EF-9BE4-43A1-9C3B-477CA753BD1F}" type="slidenum">
              <a:rPr lang="en-GB"/>
              <a:pPr/>
              <a:t>2</a:t>
            </a:fld>
            <a:endParaRPr lang="en-GB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7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3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7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4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51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8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6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19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7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8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44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9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54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1363439F-9695-41DD-AFA1-6852CDC347B4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004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6E81-902D-4A07-8CCE-3C73A7A23D45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70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6193-ABFA-420F-B2FA-89751521A6F1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53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1183-AD5A-4504-BD0F-71586782908C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5228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C06F1AF-04DA-489F-8FF3-E4375D53E635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23928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D50D-02AB-401B-8A83-391A3AF8EDA8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6182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EC7D-3D59-4338-84B5-67966F7AA333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2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050E-58B9-421C-AD08-AA2285BC0AA2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91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2A49-3C7C-47A9-8CD6-0169990B4ABE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8670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6CBC-CA8F-43DF-A0F4-DEE7FDFCD59F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8720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9B99-53D6-400A-8501-20D450ECD91F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3244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D79CC1-A2B7-4F9A-909D-6F8303913A8D}" type="datetime2">
              <a:rPr lang="en-GB" smtClean="0"/>
              <a:pPr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4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704856" cy="1600200"/>
          </a:xfrm>
        </p:spPr>
        <p:txBody>
          <a:bodyPr>
            <a:normAutofit/>
          </a:bodyPr>
          <a:lstStyle/>
          <a:p>
            <a:pPr marL="630238" indent="-630238" algn="l"/>
            <a:r>
              <a:rPr lang="en-US" dirty="0"/>
              <a:t>LO: Write arithmetic series using sigma notation and use the GDC to evaluate them.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04048" y="404664"/>
            <a:ext cx="3816424" cy="476250"/>
          </a:xfrm>
        </p:spPr>
        <p:txBody>
          <a:bodyPr/>
          <a:lstStyle/>
          <a:p>
            <a:fld id="{0D1A23B9-EC25-4F25-A0AA-9D77539DB52D}" type="datetime2">
              <a:rPr lang="en-GB" sz="2000" smtClean="0"/>
              <a:pPr/>
              <a:t>Friday, 11 August 2023</a:t>
            </a:fld>
            <a:endParaRPr lang="en-US" sz="20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dirty="0"/>
              <a:t>Using sigma (</a:t>
            </a:r>
            <a:r>
              <a:rPr lang="el-GR" sz="6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6000" dirty="0"/>
              <a:t>)</a:t>
            </a:r>
            <a:r>
              <a:rPr lang="en-GB" sz="6000" dirty="0"/>
              <a:t> notation</a:t>
            </a:r>
            <a:br>
              <a:rPr lang="en-GB" sz="6000" dirty="0"/>
            </a:br>
            <a:r>
              <a:rPr lang="en-GB" sz="3100" dirty="0"/>
              <a:t>(Arithmetic series)</a:t>
            </a: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2E2DB960-7DFB-463A-8F6D-4D58D25049E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43D99314-E619-4489-9C53-70684E43D5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3683E1-83E7-4E94-B289-5F500F610E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0122" y="2057400"/>
            <a:ext cx="2260384" cy="4297680"/>
          </a:xfrm>
          <a:prstGeom prst="rect">
            <a:avLst/>
          </a:prstGeom>
        </p:spPr>
      </p:pic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4087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3CE56C-2CD2-4FAD-977D-2A19FFFB510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4311" y="2057400"/>
            <a:ext cx="2241156" cy="4297680"/>
          </a:xfrm>
          <a:prstGeom prst="rect">
            <a:avLst/>
          </a:prstGeom>
        </p:spPr>
      </p:pic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09" y="4937760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29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50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58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46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65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53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672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4482" y="4940211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351" y="4937760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98C64E1C-ABE4-4B2D-A1D2-6065F86B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29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463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09" y="4937760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29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50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58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46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65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53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672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4482" y="4940211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351" y="4937760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98C64E1C-ABE4-4B2D-A1D2-6065F86B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29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E2815AF0-8A01-4193-8FA7-F1E20C76B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676" y="5530759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EXE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DDF080-4D7D-412D-B0AA-B6444372A45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" y="2057400"/>
            <a:ext cx="2245744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88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54037C99-DBF1-4270-8BDF-A0F233FB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248" y="448300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F2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A3F141A5-D3C2-4E1C-BCDE-9A6375CFC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884" y="4391194"/>
            <a:ext cx="18534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Symbol" panose="05050102010706020507" pitchFamily="18" charset="2"/>
            </a:endParaRP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709" y="4937760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291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504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58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0469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65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9536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672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4482" y="4940211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351" y="4937760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98C64E1C-ABE4-4B2D-A1D2-6065F86BA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297" y="493776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►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8" name="Text Box 10">
            <a:extLst>
              <a:ext uri="{FF2B5EF4-FFF2-40B4-BE49-F238E27FC236}">
                <a16:creationId xmlns:a16="http://schemas.microsoft.com/office/drawing/2014/main" id="{E2815AF0-8A01-4193-8FA7-F1E20C76B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676" y="5530759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EXE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BA349B-A926-4EC2-99C9-2BB09DC056C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" y="2057400"/>
            <a:ext cx="2239616" cy="4297680"/>
          </a:xfrm>
          <a:prstGeom prst="rect">
            <a:avLst/>
          </a:prstGeom>
        </p:spPr>
      </p:pic>
      <p:sp>
        <p:nvSpPr>
          <p:cNvPr id="39" name="Text Box 16">
            <a:extLst>
              <a:ext uri="{FF2B5EF4-FFF2-40B4-BE49-F238E27FC236}">
                <a16:creationId xmlns:a16="http://schemas.microsoft.com/office/drawing/2014/main" id="{CA7EF389-EB0B-49AC-9BB9-7233048A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901" y="5950813"/>
            <a:ext cx="11352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450</a:t>
            </a:r>
          </a:p>
        </p:txBody>
      </p:sp>
    </p:spTree>
    <p:extLst>
      <p:ext uri="{BB962C8B-B14F-4D97-AF65-F5344CB8AC3E}">
        <p14:creationId xmlns:p14="http://schemas.microsoft.com/office/powerpoint/2010/main" val="2697104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sigma (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/>
              <a:t>)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173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165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When working with series, the Greek symbol </a:t>
            </a:r>
            <a:r>
              <a:rPr lang="el-GR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 dirty="0">
                <a:cs typeface="Arial" charset="0"/>
              </a:rPr>
              <a:t> </a:t>
            </a:r>
            <a:r>
              <a:rPr lang="en-GB" sz="2400" dirty="0">
                <a:latin typeface="+mn-lt"/>
                <a:cs typeface="Arial" charset="0"/>
              </a:rPr>
              <a:t>(the capital letter sigma) is used to mean ‘the sum of’.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1733" name="Text Box 5"/>
          <p:cNvSpPr txBox="1">
            <a:spLocks noChangeArrowheads="1"/>
          </p:cNvSpPr>
          <p:nvPr/>
        </p:nvSpPr>
        <p:spPr bwMode="auto">
          <a:xfrm>
            <a:off x="223961" y="1791348"/>
            <a:ext cx="2028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example:</a:t>
            </a:r>
          </a:p>
        </p:txBody>
      </p:sp>
      <p:sp>
        <p:nvSpPr>
          <p:cNvPr id="841735" name="Text Box 7"/>
          <p:cNvSpPr txBox="1">
            <a:spLocks noChangeArrowheads="1"/>
          </p:cNvSpPr>
          <p:nvPr/>
        </p:nvSpPr>
        <p:spPr bwMode="auto">
          <a:xfrm>
            <a:off x="223961" y="3875020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represents a finite series containing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terms:</a:t>
            </a:r>
          </a:p>
        </p:txBody>
      </p:sp>
      <p:sp>
        <p:nvSpPr>
          <p:cNvPr id="841736" name="Text Box 8"/>
          <p:cNvSpPr txBox="1">
            <a:spLocks noChangeArrowheads="1"/>
          </p:cNvSpPr>
          <p:nvPr/>
        </p:nvSpPr>
        <p:spPr bwMode="auto">
          <a:xfrm>
            <a:off x="115688" y="3440004"/>
            <a:ext cx="3599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This is the first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i="1" dirty="0">
                <a:solidFill>
                  <a:srgbClr val="FF6600"/>
                </a:solidFill>
                <a:latin typeface="Times New Roman" pitchFamily="18" charset="0"/>
              </a:rPr>
              <a:t> …</a:t>
            </a:r>
          </a:p>
        </p:txBody>
      </p:sp>
      <p:sp>
        <p:nvSpPr>
          <p:cNvPr id="841737" name="Line 9"/>
          <p:cNvSpPr>
            <a:spLocks noChangeShapeType="1"/>
          </p:cNvSpPr>
          <p:nvPr/>
        </p:nvSpPr>
        <p:spPr bwMode="auto">
          <a:xfrm flipV="1">
            <a:off x="3620594" y="3297129"/>
            <a:ext cx="303334" cy="3653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38" name="Text Box 10"/>
          <p:cNvSpPr txBox="1">
            <a:spLocks noChangeArrowheads="1"/>
          </p:cNvSpPr>
          <p:nvPr/>
        </p:nvSpPr>
        <p:spPr bwMode="auto">
          <a:xfrm>
            <a:off x="5051077" y="1871465"/>
            <a:ext cx="39084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… and this is the last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  <a:endParaRPr lang="en-GB" sz="2000" i="1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41739" name="Line 11"/>
          <p:cNvSpPr>
            <a:spLocks noChangeShapeType="1"/>
          </p:cNvSpPr>
          <p:nvPr/>
        </p:nvSpPr>
        <p:spPr bwMode="auto">
          <a:xfrm flipH="1">
            <a:off x="4138811" y="2178785"/>
            <a:ext cx="967655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40" name="Text Box 12"/>
          <p:cNvSpPr txBox="1">
            <a:spLocks noChangeArrowheads="1"/>
          </p:cNvSpPr>
          <p:nvPr/>
        </p:nvSpPr>
        <p:spPr bwMode="auto">
          <a:xfrm>
            <a:off x="3121734" y="5002000"/>
            <a:ext cx="277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/>
              <a:t> + …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endParaRPr lang="en-US" sz="2400" i="1" baseline="-25000" dirty="0">
              <a:latin typeface="Times New Roman" pitchFamily="18" charset="0"/>
            </a:endParaRPr>
          </a:p>
        </p:txBody>
      </p:sp>
      <p:sp>
        <p:nvSpPr>
          <p:cNvPr id="841741" name="Text Box 13"/>
          <p:cNvSpPr txBox="1">
            <a:spLocks noChangeArrowheads="1"/>
          </p:cNvSpPr>
          <p:nvPr/>
        </p:nvSpPr>
        <p:spPr bwMode="auto">
          <a:xfrm>
            <a:off x="573459" y="5536348"/>
            <a:ext cx="78179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terms in the series are obtained by substituting 1, 2, 3, </a:t>
            </a:r>
            <a:r>
              <a:rPr lang="en-GB" sz="2400" dirty="0"/>
              <a:t>…,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 turn for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23960" y="4326444"/>
            <a:ext cx="866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You read this </a:t>
            </a:r>
            <a:r>
              <a:rPr lang="en-GB" sz="2400" i="1" dirty="0">
                <a:latin typeface="+mn-lt"/>
              </a:rPr>
              <a:t>‘</a:t>
            </a:r>
            <a:r>
              <a:rPr lang="en-GB" sz="2400" dirty="0">
                <a:latin typeface="+mn-lt"/>
              </a:rPr>
              <a:t>the sum of all the terms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from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1 </a:t>
            </a:r>
            <a:r>
              <a:rPr lang="en-GB" sz="2400" dirty="0">
                <a:latin typeface="+mn-lt"/>
              </a:rPr>
              <a:t>to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n’</a:t>
            </a:r>
            <a:endParaRPr lang="en-GB" sz="2400" dirty="0"/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C3F1F72B-F65A-428A-A00E-4EF9A038B90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A26A190-A453-4086-BD50-9FDFE8753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4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735" grpId="0"/>
      <p:bldP spid="841736" grpId="0"/>
      <p:bldP spid="841737" grpId="0" animBg="1"/>
      <p:bldP spid="841738" grpId="0"/>
      <p:bldP spid="841739" grpId="0" animBg="1"/>
      <p:bldP spid="841740" grpId="0"/>
      <p:bldP spid="841741" grpId="0"/>
      <p:bldP spid="3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79" name="Text Box 3"/>
          <p:cNvSpPr txBox="1">
            <a:spLocks noChangeArrowheads="1"/>
          </p:cNvSpPr>
          <p:nvPr/>
        </p:nvSpPr>
        <p:spPr bwMode="auto">
          <a:xfrm>
            <a:off x="373433" y="1142193"/>
            <a:ext cx="87137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For example, suppose we want to find the sum of the first 4 terms of the series whose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of the form </a:t>
            </a:r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1. </a:t>
            </a:r>
          </a:p>
          <a:p>
            <a:r>
              <a:rPr lang="en-GB" sz="2400" dirty="0">
                <a:latin typeface="+mn-lt"/>
              </a:rPr>
              <a:t>We can write:</a:t>
            </a:r>
            <a:endParaRPr lang="el-GR" sz="2400" dirty="0">
              <a:latin typeface="+mn-lt"/>
              <a:cs typeface="Arial" charset="0"/>
            </a:endParaRPr>
          </a:p>
        </p:txBody>
      </p:sp>
      <p:graphicFrame>
        <p:nvGraphicFramePr>
          <p:cNvPr id="8437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507100"/>
              </p:ext>
            </p:extLst>
          </p:nvPr>
        </p:nvGraphicFramePr>
        <p:xfrm>
          <a:off x="915487" y="2862716"/>
          <a:ext cx="1422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22400" imgH="838200" progId="">
                  <p:embed/>
                </p:oleObj>
              </mc:Choice>
              <mc:Fallback>
                <p:oleObj name="Equation" r:id="rId3" imgW="1422400" imgH="83820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487" y="2862716"/>
                        <a:ext cx="1422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3782" name="Text Box 6"/>
          <p:cNvSpPr txBox="1">
            <a:spLocks noChangeArrowheads="1"/>
          </p:cNvSpPr>
          <p:nvPr/>
        </p:nvSpPr>
        <p:spPr bwMode="auto">
          <a:xfrm>
            <a:off x="2358053" y="2997489"/>
            <a:ext cx="681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(3 </a:t>
            </a:r>
            <a:r>
              <a:rPr lang="en-US" sz="2400" dirty="0">
                <a:cs typeface="Arial" charset="0"/>
              </a:rPr>
              <a:t>× 1 – 1) + (3 × 2 – 1) + (3 × 3 – 1) + (3 × 4 – 1)</a:t>
            </a:r>
          </a:p>
        </p:txBody>
      </p:sp>
      <p:sp>
        <p:nvSpPr>
          <p:cNvPr id="843783" name="Text Box 7"/>
          <p:cNvSpPr txBox="1">
            <a:spLocks noChangeArrowheads="1"/>
          </p:cNvSpPr>
          <p:nvPr/>
        </p:nvSpPr>
        <p:spPr bwMode="auto">
          <a:xfrm>
            <a:off x="2110482" y="4109656"/>
            <a:ext cx="233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2 + 5 + 8 + 11</a:t>
            </a:r>
            <a:endParaRPr lang="en-US" sz="2400" dirty="0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110482" y="4860431"/>
            <a:ext cx="808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26</a:t>
            </a:r>
            <a:endParaRPr lang="en-US" sz="2400" dirty="0"/>
          </a:p>
        </p:txBody>
      </p:sp>
      <p:sp>
        <p:nvSpPr>
          <p:cNvPr id="3" name="Rectangle 2">
            <a:hlinkClick r:id="rId5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2" grpId="0"/>
      <p:bldP spid="84378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574054" y="1194261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initial value of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doesn’t have to be 1. For example: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AF0628-B094-48CB-930D-D4EDCDF648AA}"/>
              </a:ext>
            </a:extLst>
          </p:cNvPr>
          <p:cNvSpPr/>
          <p:nvPr/>
        </p:nvSpPr>
        <p:spPr>
          <a:xfrm>
            <a:off x="3825975" y="1817453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9D00D7-BD4D-48B6-9A93-DB80317DF5B6}"/>
              </a:ext>
            </a:extLst>
          </p:cNvPr>
          <p:cNvSpPr/>
          <p:nvPr/>
        </p:nvSpPr>
        <p:spPr>
          <a:xfrm>
            <a:off x="4427984" y="2226644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(4</a:t>
            </a:r>
            <a:r>
              <a:rPr lang="en-GB" i="1" dirty="0"/>
              <a:t>n </a:t>
            </a:r>
            <a:r>
              <a:rPr lang="en-GB" dirty="0"/>
              <a:t>+ 3)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F24810-8653-4A26-A0C1-446EC42F70EA}"/>
              </a:ext>
            </a:extLst>
          </p:cNvPr>
          <p:cNvSpPr/>
          <p:nvPr/>
        </p:nvSpPr>
        <p:spPr>
          <a:xfrm>
            <a:off x="3908529" y="2728603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3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F1FC74-50E3-4FF3-BED1-3C6EA02CEE32}"/>
              </a:ext>
            </a:extLst>
          </p:cNvPr>
          <p:cNvSpPr/>
          <p:nvPr/>
        </p:nvSpPr>
        <p:spPr>
          <a:xfrm>
            <a:off x="3996695" y="1861399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8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38B97E29-E5BF-4145-A5BE-F3BED9265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725" y="3382731"/>
            <a:ext cx="1583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= (4</a:t>
            </a:r>
            <a:r>
              <a:rPr lang="en-US" sz="2400" dirty="0">
                <a:cs typeface="Arial" charset="0"/>
              </a:rPr>
              <a:t>×3+3)</a:t>
            </a: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57BD1814-118F-4F14-9234-B6819D685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373" y="4172711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15</a:t>
            </a:r>
            <a:endParaRPr lang="en-US" sz="2400" dirty="0"/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700E7772-960F-4D08-B3DF-9CAA41B20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093" y="4901290"/>
            <a:ext cx="89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150</a:t>
            </a:r>
            <a:endParaRPr lang="en-US" sz="2400" dirty="0"/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76998141-6D9E-4D7A-978A-C87C12913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029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(4×4+3)</a:t>
            </a:r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9F436F2A-D49E-476D-896C-A316C1429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894" y="3385833"/>
            <a:ext cx="16064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(4×5+3)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D747DFD5-B74D-4566-9BDD-00B90CC1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237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</a:t>
            </a:r>
            <a:r>
              <a:rPr lang="en-US" dirty="0">
                <a:cs typeface="Arial" charset="0"/>
              </a:rPr>
              <a:t>4×6+3)</a:t>
            </a:r>
            <a:endParaRPr lang="en-US" sz="2400" dirty="0">
              <a:cs typeface="Arial" charset="0"/>
            </a:endParaRP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FA78771F-3E57-4A1E-8696-7EF00B06B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165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cs typeface="Arial" charset="0"/>
              </a:rPr>
              <a:t>+ (4×7+3)</a:t>
            </a:r>
            <a:endParaRPr lang="en-US" sz="2400" dirty="0">
              <a:cs typeface="Arial" charset="0"/>
            </a:endParaRP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113C2AEE-3F5E-4F48-822F-6D9D91C1F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511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cs typeface="Arial" charset="0"/>
              </a:rPr>
              <a:t>+ (4×8+3)</a:t>
            </a:r>
            <a:endParaRPr lang="en-US" sz="2400" dirty="0">
              <a:cs typeface="Arial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2A6C7461-F6FC-444D-BC2A-3777325B8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884" y="4129432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+ 19</a:t>
            </a:r>
            <a:endParaRPr lang="en-US" sz="2400" dirty="0"/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BB41E76A-E8BC-4AD2-AB4B-9C88EE083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722" y="4124527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+ 23</a:t>
            </a:r>
            <a:endParaRPr lang="en-US" sz="2400" dirty="0"/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8F3C2201-15A3-451F-9BD2-3E4DCC375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279" y="4124527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+ 27</a:t>
            </a:r>
            <a:endParaRPr lang="en-US" sz="2400" dirty="0"/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E2E74CD2-CC9C-4482-A79E-CFDD4AB05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739" y="4120931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+ 31</a:t>
            </a:r>
            <a:endParaRPr lang="en-US" sz="2400" dirty="0"/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F538DC22-F356-4238-B30A-421673DE9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1267" y="4129432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+ 35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756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0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2550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en-GB" dirty="0"/>
              <a:t>Using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dirty="0"/>
              <a:t> notation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Write the series 4 + 7 + 10 + … to 50 terms using sigma notation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76546" y="2397943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First, we have to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188118" y="444307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This series is the first fifty terms of the arithmetic progression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089092" y="2881147"/>
            <a:ext cx="2307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dirty="0">
                <a:latin typeface="Times New Roman" panose="02020603050405020304" pitchFamily="18" charset="0"/>
              </a:rPr>
              <a:t>+ (</a:t>
            </a:r>
            <a:r>
              <a:rPr lang="en-GB" i="1" dirty="0">
                <a:latin typeface="Times New Roman" panose="02020603050405020304" pitchFamily="18" charset="0"/>
              </a:rPr>
              <a:t>n </a:t>
            </a:r>
            <a:r>
              <a:rPr lang="en-GB" dirty="0">
                <a:latin typeface="Times New Roman" panose="02020603050405020304" pitchFamily="18" charset="0"/>
              </a:rPr>
              <a:t>– 1)</a:t>
            </a:r>
            <a:r>
              <a:rPr lang="en-GB" i="1" dirty="0">
                <a:latin typeface="Times New Roman" panose="02020603050405020304" pitchFamily="18" charset="0"/>
              </a:rPr>
              <a:t>d</a:t>
            </a:r>
            <a:endParaRPr lang="en-GB" baseline="30000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4842" y="484861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sigma notation we write: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23209" y="17946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sym typeface="Symbol" panose="05050102010706020507" pitchFamily="18" charset="2"/>
              </a:rPr>
              <a:t>the terms are an arithmetic progression with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 4 and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/>
              <a:t> = 3</a:t>
            </a:r>
            <a:endParaRPr lang="en-US" dirty="0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095854" y="343689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4</a:t>
            </a:r>
            <a:endParaRPr lang="en-GB" baseline="30000" dirty="0"/>
          </a:p>
        </p:txBody>
      </p:sp>
      <p:sp>
        <p:nvSpPr>
          <p:cNvPr id="57" name="Rectangle 56"/>
          <p:cNvSpPr/>
          <p:nvPr/>
        </p:nvSpPr>
        <p:spPr>
          <a:xfrm>
            <a:off x="4262145" y="3435736"/>
            <a:ext cx="1024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i="1" dirty="0"/>
              <a:t>n </a:t>
            </a:r>
            <a:r>
              <a:rPr lang="en-GB" dirty="0"/>
              <a:t>– 1</a:t>
            </a:r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169550" y="34222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dirty="0"/>
              <a:t>3</a:t>
            </a:r>
            <a:endParaRPr lang="en-GB" baseline="300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F3B3544-39FC-461E-9939-2140EBD603F4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3C84148-64E5-44C3-82C8-0CA9AE1473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D9124F-5D13-42F9-8265-1F0911FAB905}"/>
              </a:ext>
            </a:extLst>
          </p:cNvPr>
          <p:cNvSpPr txBox="1"/>
          <p:nvPr/>
        </p:nvSpPr>
        <p:spPr>
          <a:xfrm>
            <a:off x="3993751" y="3421101"/>
            <a:ext cx="4879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</a:rPr>
              <a:t>+</a:t>
            </a:r>
            <a:endParaRPr lang="en-GB" dirty="0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DEC54B2B-85A2-438B-8BC4-3AE24DC3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161" y="3981406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3</a:t>
            </a:r>
            <a:endParaRPr lang="en-GB" baseline="30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104276-9413-4C9C-9BF2-45F32396571F}"/>
              </a:ext>
            </a:extLst>
          </p:cNvPr>
          <p:cNvSpPr/>
          <p:nvPr/>
        </p:nvSpPr>
        <p:spPr>
          <a:xfrm>
            <a:off x="3993751" y="3964707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n </a:t>
            </a:r>
            <a:r>
              <a:rPr lang="en-GB" dirty="0"/>
              <a:t>+ 1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FB8839-FD0E-482C-A410-A2F87F248DAE}"/>
              </a:ext>
            </a:extLst>
          </p:cNvPr>
          <p:cNvSpPr/>
          <p:nvPr/>
        </p:nvSpPr>
        <p:spPr>
          <a:xfrm>
            <a:off x="3375020" y="5231744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255566-F09A-4FD3-8FF8-816854E95703}"/>
              </a:ext>
            </a:extLst>
          </p:cNvPr>
          <p:cNvSpPr/>
          <p:nvPr/>
        </p:nvSpPr>
        <p:spPr>
          <a:xfrm>
            <a:off x="3977029" y="5640935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(3</a:t>
            </a:r>
            <a:r>
              <a:rPr lang="en-GB" i="1" dirty="0"/>
              <a:t>n </a:t>
            </a:r>
            <a:r>
              <a:rPr lang="en-GB" dirty="0"/>
              <a:t>+ 1)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ED4572-D9C4-4A01-9FE1-67BFC779EF47}"/>
              </a:ext>
            </a:extLst>
          </p:cNvPr>
          <p:cNvSpPr/>
          <p:nvPr/>
        </p:nvSpPr>
        <p:spPr>
          <a:xfrm>
            <a:off x="3457574" y="6142894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1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BC1FA4-493A-46B2-9987-C3F5A6BE14FA}"/>
              </a:ext>
            </a:extLst>
          </p:cNvPr>
          <p:cNvSpPr/>
          <p:nvPr/>
        </p:nvSpPr>
        <p:spPr>
          <a:xfrm>
            <a:off x="3545740" y="527569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50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1" grpId="0"/>
      <p:bldP spid="32" grpId="0"/>
      <p:bldP spid="34" grpId="0"/>
      <p:bldP spid="30" grpId="0"/>
      <p:bldP spid="33" grpId="0"/>
      <p:bldP spid="57" grpId="0"/>
      <p:bldP spid="72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47882" name="Text Box 10"/>
          <p:cNvSpPr txBox="1">
            <a:spLocks noChangeArrowheads="1"/>
          </p:cNvSpPr>
          <p:nvPr/>
        </p:nvSpPr>
        <p:spPr bwMode="auto">
          <a:xfrm>
            <a:off x="241850" y="2939808"/>
            <a:ext cx="62878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i="1" dirty="0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=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3, 4, 5, 6, 7, 8 into </a:t>
            </a:r>
            <a:r>
              <a:rPr lang="en-US" dirty="0">
                <a:solidFill>
                  <a:srgbClr val="FF6600"/>
                </a:solidFill>
              </a:rPr>
              <a:t>3</a:t>
            </a:r>
            <a:r>
              <a:rPr lang="en-US" i="1" dirty="0">
                <a:solidFill>
                  <a:srgbClr val="FF6600"/>
                </a:solidFill>
              </a:rPr>
              <a:t>n </a:t>
            </a:r>
            <a:r>
              <a:rPr lang="en-US" dirty="0">
                <a:solidFill>
                  <a:srgbClr val="FF6600"/>
                </a:solidFill>
              </a:rPr>
              <a:t>– 5</a:t>
            </a:r>
          </a:p>
        </p:txBody>
      </p:sp>
      <p:sp>
        <p:nvSpPr>
          <p:cNvPr id="847888" name="Text Box 16"/>
          <p:cNvSpPr txBox="1">
            <a:spLocks noChangeArrowheads="1"/>
          </p:cNvSpPr>
          <p:nvPr/>
        </p:nvSpPr>
        <p:spPr bwMode="auto">
          <a:xfrm>
            <a:off x="3923056" y="4922004"/>
            <a:ext cx="9140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69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139111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39111" cy="12220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011AAEF1-1D79-4874-9FC2-55A2582036C2}"/>
              </a:ext>
            </a:extLst>
          </p:cNvPr>
          <p:cNvSpPr/>
          <p:nvPr/>
        </p:nvSpPr>
        <p:spPr>
          <a:xfrm>
            <a:off x="1736749" y="3581038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(4)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668AB5-F271-4902-BD53-A7E0AB86A86E}"/>
              </a:ext>
            </a:extLst>
          </p:cNvPr>
          <p:cNvSpPr/>
          <p:nvPr/>
        </p:nvSpPr>
        <p:spPr>
          <a:xfrm>
            <a:off x="288693" y="3586461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(3)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F08DC6-8BD7-4089-817F-9DD6CA4C3B42}"/>
              </a:ext>
            </a:extLst>
          </p:cNvPr>
          <p:cNvSpPr/>
          <p:nvPr/>
        </p:nvSpPr>
        <p:spPr>
          <a:xfrm>
            <a:off x="3149392" y="3590327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(5)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CC6810-E1C7-41CA-B8B7-940369AD425F}"/>
              </a:ext>
            </a:extLst>
          </p:cNvPr>
          <p:cNvSpPr/>
          <p:nvPr/>
        </p:nvSpPr>
        <p:spPr>
          <a:xfrm>
            <a:off x="4516975" y="3590327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(6)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46AF8A3-E548-4928-88AC-806114953E58}"/>
              </a:ext>
            </a:extLst>
          </p:cNvPr>
          <p:cNvSpPr/>
          <p:nvPr/>
        </p:nvSpPr>
        <p:spPr>
          <a:xfrm>
            <a:off x="5940184" y="3586779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(7)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9649B2-CEAF-4307-A102-28993CFEA3CA}"/>
              </a:ext>
            </a:extLst>
          </p:cNvPr>
          <p:cNvSpPr/>
          <p:nvPr/>
        </p:nvSpPr>
        <p:spPr>
          <a:xfrm>
            <a:off x="7330720" y="3564993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(8)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77C10298-1B61-40F6-B479-77E5F0235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131" y="353905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AE08CBFB-8D24-4385-988A-7014F2047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904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1D38F451-5F58-40A7-B50B-0301215CC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975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533246B4-1BA6-4C2F-B1C1-E3B7CFE0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8151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5F6A2F05-E27F-4EE6-9B4C-CA2878E7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327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3AD42B-E999-4A9F-B3F7-6F1BCD6ACFC4}"/>
              </a:ext>
            </a:extLst>
          </p:cNvPr>
          <p:cNvSpPr/>
          <p:nvPr/>
        </p:nvSpPr>
        <p:spPr>
          <a:xfrm>
            <a:off x="992971" y="4335366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4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7920FD-5DD9-4627-8F6A-25E17DF4C020}"/>
              </a:ext>
            </a:extLst>
          </p:cNvPr>
          <p:cNvSpPr/>
          <p:nvPr/>
        </p:nvSpPr>
        <p:spPr>
          <a:xfrm>
            <a:off x="2419493" y="4336706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7 </a:t>
            </a:r>
            <a:endParaRPr lang="en-GB" sz="2400" dirty="0"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7E83F1-FF0D-4716-9310-A875E8C51CD8}"/>
              </a:ext>
            </a:extLst>
          </p:cNvPr>
          <p:cNvSpPr/>
          <p:nvPr/>
        </p:nvSpPr>
        <p:spPr>
          <a:xfrm>
            <a:off x="3668018" y="432347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10</a:t>
            </a:r>
            <a:endParaRPr lang="en-GB" sz="24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AFAF95-3659-4CCC-95E7-04C1E396C4E9}"/>
              </a:ext>
            </a:extLst>
          </p:cNvPr>
          <p:cNvSpPr/>
          <p:nvPr/>
        </p:nvSpPr>
        <p:spPr>
          <a:xfrm>
            <a:off x="5081579" y="4329395"/>
            <a:ext cx="575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13 </a:t>
            </a:r>
            <a:endParaRPr lang="en-GB" sz="2400" dirty="0">
              <a:latin typeface="+mn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6F0015-37D2-461A-A5ED-379A09B2FE6B}"/>
              </a:ext>
            </a:extLst>
          </p:cNvPr>
          <p:cNvSpPr/>
          <p:nvPr/>
        </p:nvSpPr>
        <p:spPr>
          <a:xfrm>
            <a:off x="6529723" y="4297720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16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746F6C-0494-4335-BB7C-AF3EEBD02E3D}"/>
              </a:ext>
            </a:extLst>
          </p:cNvPr>
          <p:cNvSpPr/>
          <p:nvPr/>
        </p:nvSpPr>
        <p:spPr>
          <a:xfrm>
            <a:off x="7911833" y="433572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19</a:t>
            </a:r>
            <a:endParaRPr lang="en-GB" sz="2400" dirty="0">
              <a:latin typeface="+mn-lt"/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DC4516AB-9141-49A3-BE31-9A7BBA0E7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228" y="428420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F41926EA-4CDC-41A8-9DDE-7BDAD86E2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0001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E3A263E7-62F5-4B7B-881D-2C8E5BA69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0072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901A4775-5191-4FFA-B5B4-8FFDB1E0C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248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C348CD6A-25DF-4EC6-BF0C-F649952A5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424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9CB25036-5B0C-4621-9980-2A98470561CE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7331604F-791C-4C01-A219-F938CF81E1B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2" grpId="0"/>
      <p:bldP spid="847888" grpId="0"/>
      <p:bldP spid="4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47888" name="Text Box 16"/>
          <p:cNvSpPr txBox="1">
            <a:spLocks noChangeArrowheads="1"/>
          </p:cNvSpPr>
          <p:nvPr/>
        </p:nvSpPr>
        <p:spPr bwMode="auto">
          <a:xfrm>
            <a:off x="3686637" y="4748878"/>
            <a:ext cx="8435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011961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011961" cy="12220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50" y="2939808"/>
            <a:ext cx="5644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i="1" dirty="0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=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1, 2, 3 into </a:t>
            </a:r>
            <a:r>
              <a:rPr lang="en-US" dirty="0">
                <a:solidFill>
                  <a:srgbClr val="FF6600"/>
                </a:solidFill>
              </a:rPr>
              <a:t>2</a:t>
            </a:r>
            <a:r>
              <a:rPr lang="en-US" i="1" dirty="0">
                <a:solidFill>
                  <a:srgbClr val="FF6600"/>
                </a:solidFill>
              </a:rPr>
              <a:t>n </a:t>
            </a:r>
            <a:r>
              <a:rPr lang="en-US" dirty="0">
                <a:solidFill>
                  <a:srgbClr val="FF6600"/>
                </a:solidFill>
              </a:rPr>
              <a:t>–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05BF3A-4877-491D-9956-8672F8CC420C}"/>
              </a:ext>
            </a:extLst>
          </p:cNvPr>
          <p:cNvSpPr/>
          <p:nvPr/>
        </p:nvSpPr>
        <p:spPr>
          <a:xfrm>
            <a:off x="3200025" y="3661330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(2)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2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707994-D35E-4448-8C53-D910849AA6E8}"/>
              </a:ext>
            </a:extLst>
          </p:cNvPr>
          <p:cNvSpPr/>
          <p:nvPr/>
        </p:nvSpPr>
        <p:spPr>
          <a:xfrm>
            <a:off x="1751969" y="3666753"/>
            <a:ext cx="1407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(1)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1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2EC783-AB23-4DD9-8CBF-9D709AA51B72}"/>
              </a:ext>
            </a:extLst>
          </p:cNvPr>
          <p:cNvSpPr/>
          <p:nvPr/>
        </p:nvSpPr>
        <p:spPr>
          <a:xfrm>
            <a:off x="4857794" y="3670619"/>
            <a:ext cx="153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(3)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3</a:t>
            </a:r>
            <a:r>
              <a:rPr lang="en-US" sz="2400" baseline="30000" dirty="0"/>
              <a:t>2</a:t>
            </a:r>
            <a:r>
              <a:rPr lang="en-US" sz="2400" dirty="0"/>
              <a:t>  </a:t>
            </a:r>
            <a:endParaRPr lang="en-GB" sz="2400" dirty="0"/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122CDBD4-B466-471F-868F-1B45D2B69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2407" y="361934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4C01DF5B-CD32-4CBB-B5A2-FF350D325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010" y="362310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6B6181-0E73-4A0A-9889-30393DB46081}"/>
              </a:ext>
            </a:extLst>
          </p:cNvPr>
          <p:cNvSpPr/>
          <p:nvPr/>
        </p:nvSpPr>
        <p:spPr>
          <a:xfrm>
            <a:off x="2486691" y="4253084"/>
            <a:ext cx="413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 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22A25D-E5CB-4647-A58D-B59B07F6724E}"/>
              </a:ext>
            </a:extLst>
          </p:cNvPr>
          <p:cNvSpPr/>
          <p:nvPr/>
        </p:nvSpPr>
        <p:spPr>
          <a:xfrm>
            <a:off x="3913213" y="4254424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0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3D14AB-A1E8-467A-83CB-327D1ECD1AB8}"/>
              </a:ext>
            </a:extLst>
          </p:cNvPr>
          <p:cNvSpPr/>
          <p:nvPr/>
        </p:nvSpPr>
        <p:spPr>
          <a:xfrm>
            <a:off x="5161738" y="4241194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(-3)</a:t>
            </a:r>
            <a:endParaRPr lang="en-GB" sz="2400" dirty="0">
              <a:latin typeface="+mn-lt"/>
            </a:endParaRP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D7C5EE57-E26B-4F28-B9F9-D3596CF14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948" y="420192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531F4694-AA5E-4444-84F3-9BEAF978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721" y="418898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35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8" grpId="0"/>
      <p:bldP spid="11" grpId="0"/>
      <p:bldP spid="12" grpId="0"/>
      <p:bldP spid="13" grpId="0"/>
      <p:bldP spid="14" grpId="0"/>
      <p:bldP spid="19" grpId="0"/>
      <p:bldP spid="20" grpId="0"/>
      <p:bldP spid="24" grpId="0"/>
      <p:bldP spid="25" grpId="0"/>
      <p:bldP spid="26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25EDB6-9AA8-4C9A-8BB6-AD4A7E82070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6884" y="2059575"/>
            <a:ext cx="2248161" cy="4297680"/>
          </a:xfrm>
          <a:prstGeom prst="rect">
            <a:avLst/>
          </a:prstGeom>
        </p:spPr>
      </p:pic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1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Casio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 1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04010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0D50F4-9ED9-4AFF-8ABA-B3F0374EFD8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" y="2057400"/>
            <a:ext cx="2253243" cy="4297680"/>
          </a:xfrm>
          <a:prstGeom prst="rect">
            <a:avLst/>
          </a:prstGeom>
        </p:spPr>
      </p:pic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F4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989" y="3632223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F6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9124EF28-110D-4B26-8F53-824F705D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405" y="4106574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aseline="30000" dirty="0">
                <a:solidFill>
                  <a:srgbClr val="FF6600"/>
                </a:solidFill>
                <a:sym typeface="Wingdings 3" panose="05040102010807070707" pitchFamily="18" charset="2"/>
              </a:rPr>
              <a:t></a:t>
            </a:r>
            <a:endParaRPr lang="en-US" sz="3600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75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850</TotalTime>
  <Words>736</Words>
  <Application>Microsoft Office PowerPoint</Application>
  <PresentationFormat>On-screen Show (4:3)</PresentationFormat>
  <Paragraphs>221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Equation</vt:lpstr>
      <vt:lpstr>Using sigma (Σ) notation (Arithmetic series)</vt:lpstr>
      <vt:lpstr>Using sigma (Σ) notation</vt:lpstr>
      <vt:lpstr>Using Σ notation</vt:lpstr>
      <vt:lpstr>Using Σ notation</vt:lpstr>
      <vt:lpstr>Using Σ notation</vt:lpstr>
      <vt:lpstr>Using Σ notation</vt:lpstr>
      <vt:lpstr>Using Σ notation</vt:lpstr>
      <vt:lpstr>Σ notation - Using GDC Casio</vt:lpstr>
      <vt:lpstr>Σ notation - Using GDC Casio</vt:lpstr>
      <vt:lpstr>Σ notation - Using GDC Casio</vt:lpstr>
      <vt:lpstr>Σ notation - Using GDC Casio</vt:lpstr>
      <vt:lpstr>Σ notation - Using GDC Casio</vt:lpstr>
      <vt:lpstr>Σ notation - Using GDC Casio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52</cp:revision>
  <dcterms:created xsi:type="dcterms:W3CDTF">2012-12-18T06:17:28Z</dcterms:created>
  <dcterms:modified xsi:type="dcterms:W3CDTF">2023-08-11T11:23:20Z</dcterms:modified>
</cp:coreProperties>
</file>