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72" r:id="rId3"/>
    <p:sldId id="329" r:id="rId4"/>
    <p:sldId id="330" r:id="rId5"/>
    <p:sldId id="273" r:id="rId6"/>
    <p:sldId id="331" r:id="rId7"/>
    <p:sldId id="286" r:id="rId8"/>
    <p:sldId id="287" r:id="rId9"/>
    <p:sldId id="288" r:id="rId10"/>
    <p:sldId id="289" r:id="rId11"/>
    <p:sldId id="32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70AA5-5ED1-4EA3-A77A-61899F99BC29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75C3A-5B36-41B8-A6B7-CC1E72B04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34418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339414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63291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9285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66394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9723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4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0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8484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51630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7685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138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7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774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1991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957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26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0.png"/><Relationship Id="rId7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1" y="3200400"/>
            <a:ext cx="7149280" cy="1600200"/>
          </a:xfrm>
        </p:spPr>
        <p:txBody>
          <a:bodyPr/>
          <a:lstStyle/>
          <a:p>
            <a:pPr marL="633413" indent="-633413"/>
            <a:r>
              <a:rPr lang="en-GB" dirty="0"/>
              <a:t>LO: Solve problems about the rate of change using differential calculus.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of differential calculus: Rate of change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B1855A52-E6ED-46F2-906E-18CB4570030F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23276E5-5CC5-402B-B3D4-054D6157B8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D702DA-4764-CEC6-2FBB-F28180C6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3D92-EB49-4ADE-9A69-56A2348F1470}" type="datetime4">
              <a:rPr lang="en-GB" smtClean="0"/>
              <a:t>05 August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7343A81F-8924-42E2-AB7C-06322F76B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86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7B6BD1-12BC-4329-9BE5-C1F32FB54A61}"/>
              </a:ext>
            </a:extLst>
          </p:cNvPr>
          <p:cNvSpPr txBox="1"/>
          <p:nvPr/>
        </p:nvSpPr>
        <p:spPr>
          <a:xfrm>
            <a:off x="3491044" y="3421732"/>
            <a:ext cx="54013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(c) Use the second derivative to justify that this value of q does give a maximum.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2F5F1A-FF9D-42BF-8121-6528F26BB137}"/>
                  </a:ext>
                </a:extLst>
              </p:cNvPr>
              <p:cNvSpPr txBox="1"/>
              <p:nvPr/>
            </p:nvSpPr>
            <p:spPr>
              <a:xfrm>
                <a:off x="3075738" y="4247166"/>
                <a:ext cx="781451" cy="648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2F5F1A-FF9D-42BF-8121-6528F26BB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5738" y="4247166"/>
                <a:ext cx="781451" cy="6481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A62D2A04-1CF8-411D-A55A-AF3DA85281E2}"/>
              </a:ext>
            </a:extLst>
          </p:cNvPr>
          <p:cNvSpPr txBox="1"/>
          <p:nvPr/>
        </p:nvSpPr>
        <p:spPr>
          <a:xfrm>
            <a:off x="1015385" y="3897213"/>
            <a:ext cx="19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100 Cos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0794EB-05F5-460D-A43B-AC3673038605}"/>
                  </a:ext>
                </a:extLst>
              </p:cNvPr>
              <p:cNvSpPr txBox="1"/>
              <p:nvPr/>
            </p:nvSpPr>
            <p:spPr>
              <a:xfrm>
                <a:off x="289063" y="5111349"/>
                <a:ext cx="2873757" cy="52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Evaluating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for </a:t>
                </a:r>
                <a:r>
                  <a:rPr lang="en-US" sz="1800" i="1" dirty="0">
                    <a:solidFill>
                      <a:srgbClr val="FF6600"/>
                    </a:solidFill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den>
                    </m:f>
                    <m:r>
                      <a:rPr lang="en-US" sz="1800" b="0" i="1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lang="en-GB" sz="18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0794EB-05F5-460D-A43B-AC3673038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63" y="5111349"/>
                <a:ext cx="2873757" cy="524246"/>
              </a:xfrm>
              <a:prstGeom prst="rect">
                <a:avLst/>
              </a:prstGeom>
              <a:blipFill>
                <a:blip r:embed="rId3"/>
                <a:stretch>
                  <a:fillRect l="-1695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542C9D1-3B0C-43E2-8F9C-05E4C2E3083F}"/>
                  </a:ext>
                </a:extLst>
              </p:cNvPr>
              <p:cNvSpPr txBox="1"/>
              <p:nvPr/>
            </p:nvSpPr>
            <p:spPr>
              <a:xfrm>
                <a:off x="3582482" y="5058539"/>
                <a:ext cx="2290596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-200 Sin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542C9D1-3B0C-43E2-8F9C-05E4C2E30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482" y="5058539"/>
                <a:ext cx="2290596" cy="645048"/>
              </a:xfrm>
              <a:prstGeom prst="rect">
                <a:avLst/>
              </a:prstGeom>
              <a:blipFill>
                <a:blip r:embed="rId4"/>
                <a:stretch>
                  <a:fillRect l="-426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D724E816-302A-428D-BA6F-882A04C1B887}"/>
              </a:ext>
            </a:extLst>
          </p:cNvPr>
          <p:cNvSpPr txBox="1"/>
          <p:nvPr/>
        </p:nvSpPr>
        <p:spPr>
          <a:xfrm>
            <a:off x="5036234" y="5885294"/>
            <a:ext cx="41077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Since -200 &lt; 0, so it is a maximum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97544E4-F74D-49E7-9B16-74516F5388BA}"/>
                  </a:ext>
                </a:extLst>
              </p:cNvPr>
              <p:cNvSpPr txBox="1"/>
              <p:nvPr/>
            </p:nvSpPr>
            <p:spPr>
              <a:xfrm>
                <a:off x="574511" y="3818512"/>
                <a:ext cx="741594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97544E4-F74D-49E7-9B16-74516F538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11" y="3818512"/>
                <a:ext cx="741594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86CAFC58-43FF-4FE6-BE2A-744F2A6F78F8}"/>
              </a:ext>
            </a:extLst>
          </p:cNvPr>
          <p:cNvSpPr txBox="1"/>
          <p:nvPr/>
        </p:nvSpPr>
        <p:spPr>
          <a:xfrm>
            <a:off x="3552362" y="4358878"/>
            <a:ext cx="19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-200 Sin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46C0841-B4DF-4C07-8EE6-C85E8242CF48}"/>
                  </a:ext>
                </a:extLst>
              </p:cNvPr>
              <p:cNvSpPr txBox="1"/>
              <p:nvPr/>
            </p:nvSpPr>
            <p:spPr>
              <a:xfrm>
                <a:off x="2887816" y="4958926"/>
                <a:ext cx="781451" cy="946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box>
                            <m:box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b>
                      </m:sSub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46C0841-B4DF-4C07-8EE6-C85E8242C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7816" y="4958926"/>
                <a:ext cx="781451" cy="9462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24D49894-501F-42D5-BB08-3F8F33921AC9}"/>
              </a:ext>
            </a:extLst>
          </p:cNvPr>
          <p:cNvSpPr txBox="1"/>
          <p:nvPr/>
        </p:nvSpPr>
        <p:spPr>
          <a:xfrm>
            <a:off x="3573847" y="5858196"/>
            <a:ext cx="22905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-200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D686945-8C4C-4C33-A146-0796DCFF3711}"/>
                  </a:ext>
                </a:extLst>
              </p:cNvPr>
              <p:cNvSpPr txBox="1"/>
              <p:nvPr/>
            </p:nvSpPr>
            <p:spPr>
              <a:xfrm>
                <a:off x="2879181" y="5758583"/>
                <a:ext cx="781451" cy="946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1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box>
                            <m:box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b>
                      </m:sSub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D686945-8C4C-4C33-A146-0796DCFF3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181" y="5758583"/>
                <a:ext cx="781451" cy="9462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AC170B6-3745-48B0-B218-EE37FC26ED1B}"/>
              </a:ext>
            </a:extLst>
          </p:cNvPr>
          <p:cNvSpPr txBox="1"/>
          <p:nvPr/>
        </p:nvSpPr>
        <p:spPr>
          <a:xfrm>
            <a:off x="403413" y="1034352"/>
            <a:ext cx="8387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rectangle is inscribed in a circle of radius 5 cm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centre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O, as shown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A86E20-8EBA-41F4-A045-1B5515EC965A}"/>
              </a:ext>
            </a:extLst>
          </p:cNvPr>
          <p:cNvSpPr txBox="1"/>
          <p:nvPr/>
        </p:nvSpPr>
        <p:spPr>
          <a:xfrm>
            <a:off x="286602" y="92593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49AA1F-79D9-4D79-A37B-8017801E48C3}"/>
              </a:ext>
            </a:extLst>
          </p:cNvPr>
          <p:cNvSpPr/>
          <p:nvPr/>
        </p:nvSpPr>
        <p:spPr>
          <a:xfrm>
            <a:off x="1043542" y="1837449"/>
            <a:ext cx="1737360" cy="17373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1058B61-95BB-4CCC-98EC-2BABA10D77A0}"/>
              </a:ext>
            </a:extLst>
          </p:cNvPr>
          <p:cNvCxnSpPr/>
          <p:nvPr/>
        </p:nvCxnSpPr>
        <p:spPr>
          <a:xfrm>
            <a:off x="461194" y="2684513"/>
            <a:ext cx="265176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2D75FAB-7FC1-4646-8E55-BDD350862138}"/>
              </a:ext>
            </a:extLst>
          </p:cNvPr>
          <p:cNvCxnSpPr/>
          <p:nvPr/>
        </p:nvCxnSpPr>
        <p:spPr>
          <a:xfrm flipV="1">
            <a:off x="1915111" y="1492351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4715612-C164-4589-9D5B-67ECCFDAED6F}"/>
              </a:ext>
            </a:extLst>
          </p:cNvPr>
          <p:cNvSpPr/>
          <p:nvPr/>
        </p:nvSpPr>
        <p:spPr>
          <a:xfrm>
            <a:off x="1161212" y="2271919"/>
            <a:ext cx="1499616" cy="8686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379F6C9-BFD4-4C5F-9A6A-CB81D1E33436}"/>
              </a:ext>
            </a:extLst>
          </p:cNvPr>
          <p:cNvCxnSpPr>
            <a:cxnSpLocks/>
          </p:cNvCxnSpPr>
          <p:nvPr/>
        </p:nvCxnSpPr>
        <p:spPr>
          <a:xfrm flipV="1">
            <a:off x="1915111" y="2271919"/>
            <a:ext cx="753899" cy="4125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artial Circle 38">
            <a:extLst>
              <a:ext uri="{FF2B5EF4-FFF2-40B4-BE49-F238E27FC236}">
                <a16:creationId xmlns:a16="http://schemas.microsoft.com/office/drawing/2014/main" id="{396B20CA-D5CE-48BD-8D27-A79D90A42F6B}"/>
              </a:ext>
            </a:extLst>
          </p:cNvPr>
          <p:cNvSpPr/>
          <p:nvPr/>
        </p:nvSpPr>
        <p:spPr>
          <a:xfrm>
            <a:off x="1558084" y="2316176"/>
            <a:ext cx="731520" cy="731520"/>
          </a:xfrm>
          <a:prstGeom prst="pie">
            <a:avLst>
              <a:gd name="adj1" fmla="val 19895121"/>
              <a:gd name="adj2" fmla="val 2158934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2D7A19A-F41F-4953-A8BF-9490BBA29332}"/>
              </a:ext>
            </a:extLst>
          </p:cNvPr>
          <p:cNvSpPr txBox="1"/>
          <p:nvPr/>
        </p:nvSpPr>
        <p:spPr>
          <a:xfrm>
            <a:off x="2056344" y="227769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en-GB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1E8E0-EC98-433E-8076-D826972AF61E}"/>
              </a:ext>
            </a:extLst>
          </p:cNvPr>
          <p:cNvSpPr txBox="1"/>
          <p:nvPr/>
        </p:nvSpPr>
        <p:spPr>
          <a:xfrm>
            <a:off x="2224064" y="2419546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latin typeface="Symbol" panose="05050102010706020507" pitchFamily="18" charset="2"/>
              </a:rPr>
              <a:t>q</a:t>
            </a:r>
            <a:endParaRPr lang="en-GB" sz="1400" i="1" dirty="0">
              <a:latin typeface="Symbol" panose="05050102010706020507" pitchFamily="18" charset="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5E819F-D3A2-4B2D-92C1-2632279BF467}"/>
              </a:ext>
            </a:extLst>
          </p:cNvPr>
          <p:cNvSpPr txBox="1"/>
          <p:nvPr/>
        </p:nvSpPr>
        <p:spPr>
          <a:xfrm>
            <a:off x="1689259" y="264906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O</a:t>
            </a:r>
            <a:endParaRPr lang="en-GB" sz="14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246D372-0AD8-4C8F-9BE0-29D22CBEA2A5}"/>
              </a:ext>
            </a:extLst>
          </p:cNvPr>
          <p:cNvSpPr txBox="1"/>
          <p:nvPr/>
        </p:nvSpPr>
        <p:spPr>
          <a:xfrm>
            <a:off x="2618028" y="2017789"/>
            <a:ext cx="73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/>
              <a:t>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US" sz="1400" dirty="0"/>
              <a:t>)</a:t>
            </a:r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BBB1D03-7843-42C6-BCAF-EA0928F083EF}"/>
                  </a:ext>
                </a:extLst>
              </p:cNvPr>
              <p:cNvSpPr txBox="1"/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point (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i="1" dirty="0"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is a vertex of the rectangle and also lies on the circle. The angle between OP and the 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-axis is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radians, where 0 ≤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BBB1D03-7843-42C6-BCAF-EA0928F08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blipFill>
                <a:blip r:embed="rId8"/>
                <a:stretch>
                  <a:fillRect l="-1806" t="-3125" r="-2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1D37FD83-146D-45B1-AED6-BBEC29EAC266}"/>
              </a:ext>
            </a:extLst>
          </p:cNvPr>
          <p:cNvSpPr txBox="1"/>
          <p:nvPr/>
        </p:nvSpPr>
        <p:spPr>
          <a:xfrm>
            <a:off x="3491044" y="3020122"/>
            <a:ext cx="5299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 the area of the rectangle </a:t>
            </a:r>
            <a:r>
              <a:rPr lang="en-US" sz="2400" i="1" dirty="0">
                <a:cs typeface="Times New Roman" panose="02020603050405020304" pitchFamily="18" charset="0"/>
              </a:rPr>
              <a:t>PQR</a:t>
            </a:r>
            <a:r>
              <a:rPr lang="en-US" i="1" dirty="0"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5714316-FBF4-45B9-9F1B-A3534835F1C5}"/>
              </a:ext>
            </a:extLst>
          </p:cNvPr>
          <p:cNvSpPr txBox="1"/>
          <p:nvPr/>
        </p:nvSpPr>
        <p:spPr>
          <a:xfrm>
            <a:off x="2602576" y="3029611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GB" sz="14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1898817-0E16-4C67-B021-5D17985FD73D}"/>
              </a:ext>
            </a:extLst>
          </p:cNvPr>
          <p:cNvSpPr txBox="1"/>
          <p:nvPr/>
        </p:nvSpPr>
        <p:spPr>
          <a:xfrm>
            <a:off x="927012" y="3097789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sz="14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746043-DEFB-40A9-9764-5DB62D5D3092}"/>
              </a:ext>
            </a:extLst>
          </p:cNvPr>
          <p:cNvSpPr txBox="1"/>
          <p:nvPr/>
        </p:nvSpPr>
        <p:spPr>
          <a:xfrm>
            <a:off x="898700" y="2031467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1400" dirty="0"/>
          </a:p>
        </p:txBody>
      </p:sp>
      <p:sp>
        <p:nvSpPr>
          <p:cNvPr id="55" name="Text Box 9">
            <a:extLst>
              <a:ext uri="{FF2B5EF4-FFF2-40B4-BE49-F238E27FC236}">
                <a16:creationId xmlns:a16="http://schemas.microsoft.com/office/drawing/2014/main" id="{897DC979-1D02-46D9-BFD9-ACC9F078D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6E7EF9B-EFB7-4B83-AE4C-4D8B84DF4E66}"/>
                  </a:ext>
                </a:extLst>
              </p:cNvPr>
              <p:cNvSpPr txBox="1"/>
              <p:nvPr/>
            </p:nvSpPr>
            <p:spPr>
              <a:xfrm>
                <a:off x="337603" y="4326278"/>
                <a:ext cx="2873757" cy="52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Finding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6E7EF9B-EFB7-4B83-AE4C-4D8B84DF4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03" y="4326278"/>
                <a:ext cx="2873757" cy="524246"/>
              </a:xfrm>
              <a:prstGeom prst="rect">
                <a:avLst/>
              </a:prstGeom>
              <a:blipFill>
                <a:blip r:embed="rId9"/>
                <a:stretch>
                  <a:fillRect l="-1695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>
            <a:hlinkClick r:id="rId10"/>
            <a:extLst>
              <a:ext uri="{FF2B5EF4-FFF2-40B4-BE49-F238E27FC236}">
                <a16:creationId xmlns:a16="http://schemas.microsoft.com/office/drawing/2014/main" id="{1E7E9F80-D0DB-4E6C-BADC-EB5F3D2FF801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Rectangle 57">
            <a:hlinkClick r:id="rId10"/>
            <a:extLst>
              <a:ext uri="{FF2B5EF4-FFF2-40B4-BE49-F238E27FC236}">
                <a16:creationId xmlns:a16="http://schemas.microsoft.com/office/drawing/2014/main" id="{29D9915A-FE70-450E-AB68-D3851D65FA0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57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8" grpId="0"/>
      <p:bldP spid="34" grpId="0"/>
      <p:bldP spid="40" grpId="0"/>
      <p:bldP spid="42" grpId="0"/>
      <p:bldP spid="43" grpId="0"/>
      <p:bldP spid="44" grpId="0"/>
      <p:bldP spid="45" grpId="0"/>
      <p:bldP spid="46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4" y="762000"/>
            <a:ext cx="5169599" cy="33213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438400" y="463052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23805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78918" y="5619674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6766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37949" y="3321014"/>
            <a:ext cx="87337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average rate of change of a function </a:t>
            </a: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 the interval [</a:t>
            </a:r>
            <a:r>
              <a:rPr lang="en-GB" i="1" dirty="0">
                <a:cs typeface="Times New Roman" panose="02020603050405020304" pitchFamily="18" charset="0"/>
              </a:rPr>
              <a:t>a, b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] is the slope of the secant line,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286602" y="4398481"/>
            <a:ext cx="85140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are looking for the average rate of change from day 0 through day 18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9BB2241-8D49-4FDB-B35A-6535D021A29F}"/>
              </a:ext>
            </a:extLst>
          </p:cNvPr>
          <p:cNvSpPr txBox="1"/>
          <p:nvPr/>
        </p:nvSpPr>
        <p:spPr>
          <a:xfrm>
            <a:off x="286602" y="92594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68BB105A-BB4D-487D-9121-EDE24BE1ED50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AB1502D8-7B7B-4FBD-ABB5-82A19662CFF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BAB36C-19AF-4B01-8832-19AC8C2E0E6A}"/>
                  </a:ext>
                </a:extLst>
              </p:cNvPr>
              <p:cNvSpPr txBox="1"/>
              <p:nvPr/>
            </p:nvSpPr>
            <p:spPr>
              <a:xfrm>
                <a:off x="3491582" y="3688647"/>
                <a:ext cx="1524135" cy="6571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BAB36C-19AF-4B01-8832-19AC8C2E0E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582" y="3688647"/>
                <a:ext cx="1524135" cy="6571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3C9FA460-F232-4400-9A3E-B91D8E2E193D}"/>
                  </a:ext>
                </a:extLst>
              </p:cNvPr>
              <p:cNvSpPr txBox="1"/>
              <p:nvPr/>
            </p:nvSpPr>
            <p:spPr>
              <a:xfrm>
                <a:off x="3610508" y="5192749"/>
                <a:ext cx="1978042" cy="657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18−0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3C9FA460-F232-4400-9A3E-B91D8E2E1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508" y="5192749"/>
                <a:ext cx="1978042" cy="6570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4AA40843-60B3-4343-8775-677EDE566FEF}"/>
              </a:ext>
            </a:extLst>
          </p:cNvPr>
          <p:cNvSpPr txBox="1"/>
          <p:nvPr/>
        </p:nvSpPr>
        <p:spPr>
          <a:xfrm>
            <a:off x="3610507" y="6023746"/>
            <a:ext cx="2579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0.0297 </a:t>
            </a:r>
            <a:r>
              <a:rPr lang="en-US" dirty="0">
                <a:cs typeface="Times New Roman" panose="02020603050405020304" pitchFamily="18" charset="0"/>
              </a:rPr>
              <a:t>°C day</a:t>
            </a:r>
            <a:r>
              <a:rPr lang="en-US" baseline="30000" dirty="0">
                <a:cs typeface="Times New Roman" panose="02020603050405020304" pitchFamily="18" charset="0"/>
              </a:rPr>
              <a:t>-1</a:t>
            </a:r>
            <a:endParaRPr lang="en-GB" i="1" baseline="30000" dirty="0">
              <a:cs typeface="Times New Roman" panose="02020603050405020304" pitchFamily="18" charset="0"/>
            </a:endParaRPr>
          </a:p>
        </p:txBody>
      </p:sp>
      <p:grpSp>
        <p:nvGrpSpPr>
          <p:cNvPr id="67" name="Group 6">
            <a:extLst>
              <a:ext uri="{FF2B5EF4-FFF2-40B4-BE49-F238E27FC236}">
                <a16:creationId xmlns:a16="http://schemas.microsoft.com/office/drawing/2014/main" id="{00953E95-92E0-48ED-959C-EC0682917362}"/>
              </a:ext>
            </a:extLst>
          </p:cNvPr>
          <p:cNvGrpSpPr>
            <a:grpSpLocks/>
          </p:cNvGrpSpPr>
          <p:nvPr/>
        </p:nvGrpSpPr>
        <p:grpSpPr bwMode="auto">
          <a:xfrm>
            <a:off x="600947" y="1129934"/>
            <a:ext cx="8121301" cy="2076123"/>
            <a:chOff x="796" y="1289"/>
            <a:chExt cx="4208" cy="1242"/>
          </a:xfrm>
        </p:grpSpPr>
        <p:sp>
          <p:nvSpPr>
            <p:cNvPr id="68" name="Rectangle 7">
              <a:extLst>
                <a:ext uri="{FF2B5EF4-FFF2-40B4-BE49-F238E27FC236}">
                  <a16:creationId xmlns:a16="http://schemas.microsoft.com/office/drawing/2014/main" id="{6C8574E6-570E-48BA-8BE5-41F5A4F38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1289"/>
              <a:ext cx="4208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 Box 8">
                  <a:extLst>
                    <a:ext uri="{FF2B5EF4-FFF2-40B4-BE49-F238E27FC236}">
                      <a16:creationId xmlns:a16="http://schemas.microsoft.com/office/drawing/2014/main" id="{D91F83F5-191E-4FEA-A255-A7FEED5BA9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0" y="1305"/>
                  <a:ext cx="4115" cy="79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GB" dirty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During one month, the temperature of the water in a pond is modelled by the function 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T</a:t>
                  </a:r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(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n</a:t>
                  </a:r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) = 18 + 12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n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box>
                            <m:box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a14:m>
                  <a:r>
                    <a:rPr lang="en-GB" dirty="0">
                      <a:latin typeface="+mn-lt"/>
                    </a:rPr>
                    <a:t>, 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where 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n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is measured in days and 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T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is measured in degrees Celsius.</a:t>
                  </a:r>
                </a:p>
              </p:txBody>
            </p:sp>
          </mc:Choice>
          <mc:Fallback xmlns="">
            <p:sp>
              <p:nvSpPr>
                <p:cNvPr id="69" name="Text Box 8">
                  <a:extLst>
                    <a:ext uri="{FF2B5EF4-FFF2-40B4-BE49-F238E27FC236}">
                      <a16:creationId xmlns:a16="http://schemas.microsoft.com/office/drawing/2014/main" id="{D91F83F5-191E-4FEA-A255-A7FEED5BA9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10" y="1305"/>
                  <a:ext cx="4115" cy="790"/>
                </a:xfrm>
                <a:prstGeom prst="rect">
                  <a:avLst/>
                </a:prstGeom>
                <a:blipFill>
                  <a:blip r:embed="rId6"/>
                  <a:stretch>
                    <a:fillRect l="-1151" t="-3704" b="-1018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Text Box 9">
            <a:extLst>
              <a:ext uri="{FF2B5EF4-FFF2-40B4-BE49-F238E27FC236}">
                <a16:creationId xmlns:a16="http://schemas.microsoft.com/office/drawing/2014/main" id="{AC9CAEED-E12E-4E16-B55A-949630C34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20" y="2401806"/>
            <a:ext cx="79955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3700" indent="-39370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(a) Find the average rate of change in temperature during the first 18 days of the month. </a:t>
            </a:r>
          </a:p>
        </p:txBody>
      </p:sp>
    </p:spTree>
    <p:extLst>
      <p:ext uri="{BB962C8B-B14F-4D97-AF65-F5344CB8AC3E}">
        <p14:creationId xmlns:p14="http://schemas.microsoft.com/office/powerpoint/2010/main" val="324710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60" grpId="0" autoUpdateAnimBg="0"/>
      <p:bldP spid="11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9"/>
              <p:cNvSpPr txBox="1">
                <a:spLocks noChangeArrowheads="1"/>
              </p:cNvSpPr>
              <p:nvPr/>
            </p:nvSpPr>
            <p:spPr bwMode="auto">
              <a:xfrm>
                <a:off x="206487" y="3368405"/>
                <a:ext cx="8514009" cy="582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Finding the derivative of </a:t>
                </a:r>
                <a:r>
                  <a:rPr lang="en-GB" i="1" dirty="0"/>
                  <a:t>T</a:t>
                </a:r>
                <a:r>
                  <a:rPr lang="en-GB" dirty="0"/>
                  <a:t>(</a:t>
                </a:r>
                <a:r>
                  <a:rPr lang="en-GB" i="1" dirty="0"/>
                  <a:t>n</a:t>
                </a:r>
                <a:r>
                  <a:rPr lang="en-GB" dirty="0"/>
                  <a:t>) = 18 + 12</a:t>
                </a:r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60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6487" y="3368405"/>
                <a:ext cx="8514009" cy="582595"/>
              </a:xfrm>
              <a:prstGeom prst="rect">
                <a:avLst/>
              </a:prstGeom>
              <a:blipFill>
                <a:blip r:embed="rId3"/>
                <a:stretch>
                  <a:fillRect l="-1145" b="-242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C9BB2241-8D49-4FDB-B35A-6535D021A29F}"/>
              </a:ext>
            </a:extLst>
          </p:cNvPr>
          <p:cNvSpPr txBox="1"/>
          <p:nvPr/>
        </p:nvSpPr>
        <p:spPr>
          <a:xfrm>
            <a:off x="286602" y="92594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5">
            <a:hlinkClick r:id="rId4"/>
            <a:extLst>
              <a:ext uri="{FF2B5EF4-FFF2-40B4-BE49-F238E27FC236}">
                <a16:creationId xmlns:a16="http://schemas.microsoft.com/office/drawing/2014/main" id="{68BB105A-BB4D-487D-9121-EDE24BE1ED50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Rectangle 56">
            <a:hlinkClick r:id="rId4"/>
            <a:extLst>
              <a:ext uri="{FF2B5EF4-FFF2-40B4-BE49-F238E27FC236}">
                <a16:creationId xmlns:a16="http://schemas.microsoft.com/office/drawing/2014/main" id="{AB1502D8-7B7B-4FBD-ABB5-82A19662CFF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38DCDBE1-7AD2-4F5A-822A-599326CE3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02" y="4091658"/>
            <a:ext cx="85140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derivative of the constant term is zero. For the second term we use the product and chain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9">
                <a:extLst>
                  <a:ext uri="{FF2B5EF4-FFF2-40B4-BE49-F238E27FC236}">
                    <a16:creationId xmlns:a16="http://schemas.microsoft.com/office/drawing/2014/main" id="{B0F39D3A-F79A-42AA-9E73-40A97B7351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3296" y="5103681"/>
                <a:ext cx="3837473" cy="582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spc="140" dirty="0">
                    <a:cs typeface="Times New Roman" panose="02020603050405020304" pitchFamily="18" charset="0"/>
                  </a:rPr>
                  <a:t>Tʹ</a:t>
                </a:r>
                <a:r>
                  <a:rPr lang="en-GB" dirty="0">
                    <a:latin typeface="+mn-lt"/>
                  </a:rPr>
                  <a:t>(</a:t>
                </a:r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:r>
                  <a:rPr lang="en-GB" dirty="0">
                    <a:latin typeface="+mn-lt"/>
                  </a:rPr>
                  <a:t>) = -4</a:t>
                </a:r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+ 12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 Box 9">
                <a:extLst>
                  <a:ext uri="{FF2B5EF4-FFF2-40B4-BE49-F238E27FC236}">
                    <a16:creationId xmlns:a16="http://schemas.microsoft.com/office/drawing/2014/main" id="{B0F39D3A-F79A-42AA-9E73-40A97B735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3296" y="5103681"/>
                <a:ext cx="3837473" cy="582595"/>
              </a:xfrm>
              <a:prstGeom prst="rect">
                <a:avLst/>
              </a:prstGeom>
              <a:blipFill>
                <a:blip r:embed="rId5"/>
                <a:stretch>
                  <a:fillRect l="-2381" b="-2291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6">
            <a:extLst>
              <a:ext uri="{FF2B5EF4-FFF2-40B4-BE49-F238E27FC236}">
                <a16:creationId xmlns:a16="http://schemas.microsoft.com/office/drawing/2014/main" id="{70D0A6A4-D712-44AB-BA2D-B0C19CB1E977}"/>
              </a:ext>
            </a:extLst>
          </p:cNvPr>
          <p:cNvGrpSpPr>
            <a:grpSpLocks/>
          </p:cNvGrpSpPr>
          <p:nvPr/>
        </p:nvGrpSpPr>
        <p:grpSpPr bwMode="auto">
          <a:xfrm>
            <a:off x="600947" y="1129934"/>
            <a:ext cx="8121301" cy="2076123"/>
            <a:chOff x="796" y="1289"/>
            <a:chExt cx="4208" cy="1242"/>
          </a:xfrm>
        </p:grpSpPr>
        <p:sp>
          <p:nvSpPr>
            <p:cNvPr id="18" name="Rectangle 7">
              <a:extLst>
                <a:ext uri="{FF2B5EF4-FFF2-40B4-BE49-F238E27FC236}">
                  <a16:creationId xmlns:a16="http://schemas.microsoft.com/office/drawing/2014/main" id="{ABB00596-61DF-453A-93E8-306D878C6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1289"/>
              <a:ext cx="4208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 Box 8">
                  <a:extLst>
                    <a:ext uri="{FF2B5EF4-FFF2-40B4-BE49-F238E27FC236}">
                      <a16:creationId xmlns:a16="http://schemas.microsoft.com/office/drawing/2014/main" id="{41382D39-C01E-4CED-AAA3-939387FD68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0" y="1305"/>
                  <a:ext cx="4115" cy="79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GB" dirty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During one month, the temperature of the water in a pond is modelled by the function 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T</a:t>
                  </a:r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(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n</a:t>
                  </a:r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) = 18 + 12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n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box>
                            <m:box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a14:m>
                  <a:r>
                    <a:rPr lang="en-GB" dirty="0">
                      <a:latin typeface="+mn-lt"/>
                    </a:rPr>
                    <a:t>, 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where 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n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is measured in days and 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T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is measured in degrees Celsius.</a:t>
                  </a:r>
                </a:p>
              </p:txBody>
            </p:sp>
          </mc:Choice>
          <mc:Fallback xmlns="">
            <p:sp>
              <p:nvSpPr>
                <p:cNvPr id="19" name="Text Box 8">
                  <a:extLst>
                    <a:ext uri="{FF2B5EF4-FFF2-40B4-BE49-F238E27FC236}">
                      <a16:creationId xmlns:a16="http://schemas.microsoft.com/office/drawing/2014/main" id="{41382D39-C01E-4CED-AAA3-939387FD68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10" y="1305"/>
                  <a:ext cx="4115" cy="790"/>
                </a:xfrm>
                <a:prstGeom prst="rect">
                  <a:avLst/>
                </a:prstGeom>
                <a:blipFill>
                  <a:blip r:embed="rId6"/>
                  <a:stretch>
                    <a:fillRect l="-1151" t="-3704" b="-1018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Text Box 9">
            <a:extLst>
              <a:ext uri="{FF2B5EF4-FFF2-40B4-BE49-F238E27FC236}">
                <a16:creationId xmlns:a16="http://schemas.microsoft.com/office/drawing/2014/main" id="{AC9CAEED-E12E-4E16-B55A-949630C34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948" y="2369470"/>
            <a:ext cx="7915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(b) Find </a:t>
            </a:r>
            <a:r>
              <a:rPr lang="en-GB" i="1" spc="140" dirty="0">
                <a:cs typeface="Times New Roman" panose="02020603050405020304" pitchFamily="18" charset="0"/>
              </a:rPr>
              <a:t>Tʹ </a:t>
            </a:r>
            <a:r>
              <a:rPr lang="en-GB" dirty="0">
                <a:latin typeface="+mn-lt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n</a:t>
            </a:r>
            <a:r>
              <a:rPr lang="en-GB" dirty="0">
                <a:latin typeface="+mn-lt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51747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utoUpdateAnimBg="0"/>
      <p:bldP spid="15" grpId="0" autoUpdateAnimBg="0"/>
      <p:bldP spid="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0947" y="1129934"/>
            <a:ext cx="8121301" cy="2076123"/>
            <a:chOff x="796" y="1289"/>
            <a:chExt cx="4208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796" y="1289"/>
              <a:ext cx="4208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10" y="1305"/>
                  <a:ext cx="4115" cy="79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GB" dirty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During one month, the temperature of the water in a pond is modelled by the function 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T</a:t>
                  </a:r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(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n</a:t>
                  </a:r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) = 18 + 12</a:t>
                  </a:r>
                  <a:r>
                    <a:rPr lang="en-GB" i="1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n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box>
                            <m:boxPr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a14:m>
                  <a:r>
                    <a:rPr lang="en-GB" dirty="0">
                      <a:latin typeface="+mn-lt"/>
                    </a:rPr>
                    <a:t>, 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where 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n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is measured in days and </a:t>
                  </a:r>
                  <a:r>
                    <a:rPr lang="en-GB" i="1" dirty="0">
                      <a:cs typeface="Times New Roman" panose="02020603050405020304" pitchFamily="18" charset="0"/>
                    </a:rPr>
                    <a:t>T</a:t>
                  </a:r>
                  <a:r>
                    <a:rPr lang="en-GB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is measured in degrees Celsius.</a:t>
                  </a:r>
                </a:p>
              </p:txBody>
            </p:sp>
          </mc:Choice>
          <mc:Fallback xmlns="">
            <p:sp>
              <p:nvSpPr>
                <p:cNvPr id="5147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10" y="1305"/>
                  <a:ext cx="4115" cy="790"/>
                </a:xfrm>
                <a:prstGeom prst="rect">
                  <a:avLst/>
                </a:prstGeom>
                <a:blipFill>
                  <a:blip r:embed="rId3"/>
                  <a:stretch>
                    <a:fillRect l="-1151" t="-3704" b="-1018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9BB2241-8D49-4FDB-B35A-6535D021A29F}"/>
              </a:ext>
            </a:extLst>
          </p:cNvPr>
          <p:cNvSpPr txBox="1"/>
          <p:nvPr/>
        </p:nvSpPr>
        <p:spPr>
          <a:xfrm>
            <a:off x="286602" y="92594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5">
            <a:hlinkClick r:id="rId4"/>
            <a:extLst>
              <a:ext uri="{FF2B5EF4-FFF2-40B4-BE49-F238E27FC236}">
                <a16:creationId xmlns:a16="http://schemas.microsoft.com/office/drawing/2014/main" id="{68BB105A-BB4D-487D-9121-EDE24BE1ED50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Rectangle 56">
            <a:hlinkClick r:id="rId4"/>
            <a:extLst>
              <a:ext uri="{FF2B5EF4-FFF2-40B4-BE49-F238E27FC236}">
                <a16:creationId xmlns:a16="http://schemas.microsoft.com/office/drawing/2014/main" id="{AB1502D8-7B7B-4FBD-ABB5-82A19662CFF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9">
            <a:extLst>
              <a:ext uri="{FF2B5EF4-FFF2-40B4-BE49-F238E27FC236}">
                <a16:creationId xmlns:a16="http://schemas.microsoft.com/office/drawing/2014/main" id="{AC9CAEED-E12E-4E16-B55A-949630C34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946" y="2389912"/>
            <a:ext cx="79418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3700" indent="-39370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(c) Find the exact value of the instantaneous rate of change in temperature on day 18.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9">
                <a:extLst>
                  <a:ext uri="{FF2B5EF4-FFF2-40B4-BE49-F238E27FC236}">
                    <a16:creationId xmlns:a16="http://schemas.microsoft.com/office/drawing/2014/main" id="{B0F39D3A-F79A-42AA-9E73-40A97B7351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650" y="3976471"/>
                <a:ext cx="4189873" cy="5993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spc="140" dirty="0">
                    <a:cs typeface="Times New Roman" panose="02020603050405020304" pitchFamily="18" charset="0"/>
                  </a:rPr>
                  <a:t>Tʹ</a:t>
                </a:r>
                <a:r>
                  <a:rPr lang="en-GB" dirty="0">
                    <a:latin typeface="+mn-lt"/>
                  </a:rPr>
                  <a:t>(</a:t>
                </a:r>
                <a:r>
                  <a:rPr lang="en-GB" dirty="0">
                    <a:cs typeface="Times New Roman" panose="02020603050405020304" pitchFamily="18" charset="0"/>
                  </a:rPr>
                  <a:t>18</a:t>
                </a:r>
                <a:r>
                  <a:rPr lang="en-GB" dirty="0">
                    <a:latin typeface="+mn-lt"/>
                  </a:rPr>
                  <a:t>) = -4(18)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+ 12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 Box 9">
                <a:extLst>
                  <a:ext uri="{FF2B5EF4-FFF2-40B4-BE49-F238E27FC236}">
                    <a16:creationId xmlns:a16="http://schemas.microsoft.com/office/drawing/2014/main" id="{B0F39D3A-F79A-42AA-9E73-40A97B735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4650" y="3976471"/>
                <a:ext cx="4189873" cy="599395"/>
              </a:xfrm>
              <a:prstGeom prst="rect">
                <a:avLst/>
              </a:prstGeom>
              <a:blipFill>
                <a:blip r:embed="rId5"/>
                <a:stretch>
                  <a:fillRect l="-2329" b="-2222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D9EC7B03-8DF2-4059-B641-5E3CC93D7F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650" y="4728601"/>
                <a:ext cx="41898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spc="140" dirty="0">
                    <a:cs typeface="Times New Roman" panose="02020603050405020304" pitchFamily="18" charset="0"/>
                  </a:rPr>
                  <a:t>Tʹ</a:t>
                </a:r>
                <a:r>
                  <a:rPr lang="en-GB" dirty="0">
                    <a:latin typeface="+mn-lt"/>
                  </a:rPr>
                  <a:t>(</a:t>
                </a:r>
                <a:r>
                  <a:rPr lang="en-GB" dirty="0">
                    <a:cs typeface="Times New Roman" panose="02020603050405020304" pitchFamily="18" charset="0"/>
                  </a:rPr>
                  <a:t>18</a:t>
                </a:r>
                <a:r>
                  <a:rPr lang="en-GB" dirty="0">
                    <a:latin typeface="+mn-lt"/>
                  </a:rPr>
                  <a:t>) = -60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box>
                      </m:sup>
                    </m:sSup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D9EC7B03-8DF2-4059-B641-5E3CC93D7F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4650" y="4728601"/>
                <a:ext cx="4189873" cy="461665"/>
              </a:xfrm>
              <a:prstGeom prst="rect">
                <a:avLst/>
              </a:prstGeom>
              <a:blipFill>
                <a:blip r:embed="rId6"/>
                <a:stretch>
                  <a:fillRect l="-2329" t="-10667" b="-32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9">
            <a:extLst>
              <a:ext uri="{FF2B5EF4-FFF2-40B4-BE49-F238E27FC236}">
                <a16:creationId xmlns:a16="http://schemas.microsoft.com/office/drawing/2014/main" id="{F9F82EEA-2DCA-455F-BFFA-64B7CF9EE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650" y="5497233"/>
            <a:ext cx="4189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spc="140" dirty="0">
                <a:cs typeface="Times New Roman" panose="02020603050405020304" pitchFamily="18" charset="0"/>
              </a:rPr>
              <a:t>Tʹ</a:t>
            </a:r>
            <a:r>
              <a:rPr lang="en-GB" dirty="0">
                <a:latin typeface="+mn-lt"/>
              </a:rPr>
              <a:t>(</a:t>
            </a:r>
            <a:r>
              <a:rPr lang="en-GB" dirty="0">
                <a:cs typeface="Times New Roman" panose="02020603050405020304" pitchFamily="18" charset="0"/>
              </a:rPr>
              <a:t>18</a:t>
            </a:r>
            <a:r>
              <a:rPr lang="en-GB" dirty="0">
                <a:latin typeface="+mn-lt"/>
              </a:rPr>
              <a:t>) = -0.149</a:t>
            </a:r>
            <a:r>
              <a:rPr lang="en-US" dirty="0">
                <a:cs typeface="Times New Roman" panose="02020603050405020304" pitchFamily="18" charset="0"/>
              </a:rPr>
              <a:t> °C day</a:t>
            </a:r>
            <a:r>
              <a:rPr lang="en-US" baseline="30000" dirty="0">
                <a:cs typeface="Times New Roman" panose="02020603050405020304" pitchFamily="18" charset="0"/>
              </a:rPr>
              <a:t>-1</a:t>
            </a:r>
            <a:r>
              <a:rPr lang="en-GB" dirty="0">
                <a:latin typeface="+mn-lt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CC1D3D73-4E70-4001-A6C6-9EEF5541D7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6942" y="3336490"/>
                <a:ext cx="3837473" cy="582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spc="140" dirty="0">
                    <a:cs typeface="Times New Roman" panose="02020603050405020304" pitchFamily="18" charset="0"/>
                  </a:rPr>
                  <a:t>Tʹ</a:t>
                </a:r>
                <a:r>
                  <a:rPr lang="en-GB" dirty="0">
                    <a:latin typeface="+mn-lt"/>
                  </a:rPr>
                  <a:t>(</a:t>
                </a:r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:r>
                  <a:rPr lang="en-GB" dirty="0">
                    <a:latin typeface="+mn-lt"/>
                  </a:rPr>
                  <a:t>) = -4</a:t>
                </a:r>
                <a:r>
                  <a:rPr lang="en-GB" i="1" dirty="0"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+ 12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CC1D3D73-4E70-4001-A6C6-9EEF5541D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6942" y="3336490"/>
                <a:ext cx="3837473" cy="582595"/>
              </a:xfrm>
              <a:prstGeom prst="rect">
                <a:avLst/>
              </a:prstGeom>
              <a:blipFill>
                <a:blip r:embed="rId7"/>
                <a:stretch>
                  <a:fillRect l="-2381" b="-2291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52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3" grpId="0" autoUpdateAnimBg="0"/>
      <p:bldP spid="14" grpId="0" autoUpdateAnimBg="0"/>
      <p:bldP spid="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71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diver jumps from a platform at time </a:t>
              </a:r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t =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0 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seconds. The distance of the diver above the water level at time </a:t>
              </a:r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t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seconds is given by </a:t>
              </a:r>
            </a:p>
            <a:p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s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(</a:t>
              </a:r>
              <a:r>
                <a:rPr lang="en-GB" i="1" dirty="0">
                  <a:cs typeface="Times New Roman" panose="02020603050405020304" pitchFamily="18" charset="0"/>
                </a:rPr>
                <a:t>t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) = –4.9</a:t>
              </a:r>
              <a:r>
                <a:rPr lang="en-GB" i="1" dirty="0">
                  <a:cs typeface="Times New Roman" panose="02020603050405020304" pitchFamily="18" charset="0"/>
                </a:rPr>
                <a:t>t</a:t>
              </a:r>
              <a:r>
                <a:rPr lang="en-GB" baseline="30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2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+ 4.9</a:t>
              </a:r>
              <a:r>
                <a:rPr lang="en-GB" i="1" dirty="0">
                  <a:cs typeface="Times New Roman" panose="02020603050405020304" pitchFamily="18" charset="0"/>
                </a:rPr>
                <a:t>t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+ 10, 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where</a:t>
              </a:r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s 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 in metres .</a:t>
              </a:r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FD31C2-2E54-4007-9175-3A9A914FD6F4}"/>
              </a:ext>
            </a:extLst>
          </p:cNvPr>
          <p:cNvSpPr txBox="1"/>
          <p:nvPr/>
        </p:nvSpPr>
        <p:spPr>
          <a:xfrm>
            <a:off x="286602" y="92594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008FAAA8-6E24-417E-AF98-403EF68AD6FC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8" name="Rectangle 77">
            <a:hlinkClick r:id="rId3"/>
            <a:extLst>
              <a:ext uri="{FF2B5EF4-FFF2-40B4-BE49-F238E27FC236}">
                <a16:creationId xmlns:a16="http://schemas.microsoft.com/office/drawing/2014/main" id="{407A87A1-D737-4AC1-A56A-F383D73517D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Text Box 8">
            <a:extLst>
              <a:ext uri="{FF2B5EF4-FFF2-40B4-BE49-F238E27FC236}">
                <a16:creationId xmlns:a16="http://schemas.microsoft.com/office/drawing/2014/main" id="{CA9C2A22-2FAE-483B-8AC5-9CE3ED38E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06" y="2367044"/>
            <a:ext cx="8530454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(a) Find the average velocity of the diver during the dive.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 Box 9">
            <a:extLst>
              <a:ext uri="{FF2B5EF4-FFF2-40B4-BE49-F238E27FC236}">
                <a16:creationId xmlns:a16="http://schemas.microsoft.com/office/drawing/2014/main" id="{66A0A9B0-791D-44C6-AC49-7ABC8D22A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06" y="3316880"/>
            <a:ext cx="8622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Finding</a:t>
            </a:r>
            <a:r>
              <a:rPr lang="en-GB" dirty="0">
                <a:latin typeface="+mn-lt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when the diver hits the water by solving </a:t>
            </a:r>
            <a:r>
              <a:rPr lang="en-GB" i="1" dirty="0">
                <a:cs typeface="Times New Roman" panose="02020603050405020304" pitchFamily="18" charset="0"/>
              </a:rPr>
              <a:t>s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dirty="0">
                <a:cs typeface="Times New Roman" panose="02020603050405020304" pitchFamily="18" charset="0"/>
              </a:rPr>
              <a:t>) = 0</a:t>
            </a:r>
            <a:r>
              <a:rPr lang="en-GB" dirty="0">
                <a:latin typeface="+mn-lt"/>
              </a:rPr>
              <a:t>,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 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≥ 0</a:t>
            </a:r>
            <a:endParaRPr lang="en-GB" dirty="0">
              <a:latin typeface="+mn-lt"/>
            </a:endParaRPr>
          </a:p>
        </p:txBody>
      </p:sp>
      <p:sp>
        <p:nvSpPr>
          <p:cNvPr id="82" name="Text Box 9">
            <a:extLst>
              <a:ext uri="{FF2B5EF4-FFF2-40B4-BE49-F238E27FC236}">
                <a16:creationId xmlns:a16="http://schemas.microsoft.com/office/drawing/2014/main" id="{009F9E13-4589-4515-902D-3037D4D69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02" y="4863521"/>
            <a:ext cx="85140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Finding the average velocity over the interval [0, 2.01354]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E224907B-3CAE-424D-8932-AADBE1489C30}"/>
                  </a:ext>
                </a:extLst>
              </p:cNvPr>
              <p:cNvSpPr txBox="1"/>
              <p:nvPr/>
            </p:nvSpPr>
            <p:spPr>
              <a:xfrm>
                <a:off x="286602" y="5520256"/>
                <a:ext cx="5047087" cy="642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𝑎𝑣𝑒𝑟𝑎𝑔𝑒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𝑣𝑒𝑙𝑜𝑐𝑖𝑡𝑦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𝑑𝑖𝑠𝑝𝑙𝑎𝑐𝑒𝑚𝑒𝑛𝑡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E224907B-3CAE-424D-8932-AADBE1489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02" y="5520256"/>
                <a:ext cx="5047087" cy="642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4BCC9C5E-A817-499E-BF5F-7247C78028BC}"/>
                  </a:ext>
                </a:extLst>
              </p:cNvPr>
              <p:cNvSpPr txBox="1"/>
              <p:nvPr/>
            </p:nvSpPr>
            <p:spPr>
              <a:xfrm>
                <a:off x="5339167" y="5498218"/>
                <a:ext cx="2579873" cy="657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01354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01354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4BCC9C5E-A817-499E-BF5F-7247C7802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167" y="5498218"/>
                <a:ext cx="2579873" cy="6570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>
            <a:extLst>
              <a:ext uri="{FF2B5EF4-FFF2-40B4-BE49-F238E27FC236}">
                <a16:creationId xmlns:a16="http://schemas.microsoft.com/office/drawing/2014/main" id="{6B9F3DFF-267F-42DF-9D97-6FD4A7F457EA}"/>
              </a:ext>
            </a:extLst>
          </p:cNvPr>
          <p:cNvSpPr txBox="1"/>
          <p:nvPr/>
        </p:nvSpPr>
        <p:spPr>
          <a:xfrm>
            <a:off x="5339763" y="6223876"/>
            <a:ext cx="2579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4.97 ms</a:t>
            </a:r>
            <a:r>
              <a:rPr lang="en-US" baseline="30000" dirty="0">
                <a:cs typeface="Times New Roman" panose="02020603050405020304" pitchFamily="18" charset="0"/>
              </a:rPr>
              <a:t>-1</a:t>
            </a:r>
            <a:endParaRPr lang="en-GB" i="1" baseline="30000" dirty="0"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5796A8F-5546-4DBB-A461-57E05062187B}"/>
              </a:ext>
            </a:extLst>
          </p:cNvPr>
          <p:cNvSpPr txBox="1"/>
          <p:nvPr/>
        </p:nvSpPr>
        <p:spPr>
          <a:xfrm>
            <a:off x="2336033" y="381337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4.9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 + 4.9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 + 10 = 0</a:t>
            </a:r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25CB1C8-6E2D-4F33-B54A-2771E2F4334F}"/>
              </a:ext>
            </a:extLst>
          </p:cNvPr>
          <p:cNvSpPr txBox="1"/>
          <p:nvPr/>
        </p:nvSpPr>
        <p:spPr>
          <a:xfrm>
            <a:off x="4463491" y="4334914"/>
            <a:ext cx="2579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2.01354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GB" i="1" baseline="30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utoUpdateAnimBg="0"/>
      <p:bldP spid="82" grpId="0" autoUpdateAnimBg="0"/>
      <p:bldP spid="83" grpId="0"/>
      <p:bldP spid="84" grpId="0"/>
      <p:bldP spid="85" grpId="0"/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71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diver jumps from a platform at time </a:t>
              </a:r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t =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0 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seconds. The distance of the diver above the water level at time </a:t>
              </a:r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t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seconds is given by </a:t>
              </a:r>
            </a:p>
            <a:p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s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(</a:t>
              </a:r>
              <a:r>
                <a:rPr lang="en-GB" i="1" dirty="0">
                  <a:cs typeface="Times New Roman" panose="02020603050405020304" pitchFamily="18" charset="0"/>
                </a:rPr>
                <a:t>t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) = –4.9</a:t>
              </a:r>
              <a:r>
                <a:rPr lang="en-GB" i="1" dirty="0">
                  <a:cs typeface="Times New Roman" panose="02020603050405020304" pitchFamily="18" charset="0"/>
                </a:rPr>
                <a:t>t</a:t>
              </a:r>
              <a:r>
                <a:rPr lang="en-GB" baseline="30000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2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+ 4.9</a:t>
              </a:r>
              <a:r>
                <a:rPr lang="en-GB" i="1" dirty="0">
                  <a:cs typeface="Times New Roman" panose="02020603050405020304" pitchFamily="18" charset="0"/>
                </a:rPr>
                <a:t>t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+ 10, 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where</a:t>
              </a:r>
              <a:r>
                <a:rPr lang="en-GB" i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s 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 in metres .</a:t>
              </a:r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FD31C2-2E54-4007-9175-3A9A914FD6F4}"/>
              </a:ext>
            </a:extLst>
          </p:cNvPr>
          <p:cNvSpPr txBox="1"/>
          <p:nvPr/>
        </p:nvSpPr>
        <p:spPr>
          <a:xfrm>
            <a:off x="286602" y="92594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008FAAA8-6E24-417E-AF98-403EF68AD6FC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8" name="Rectangle 77">
            <a:hlinkClick r:id="rId3"/>
            <a:extLst>
              <a:ext uri="{FF2B5EF4-FFF2-40B4-BE49-F238E27FC236}">
                <a16:creationId xmlns:a16="http://schemas.microsoft.com/office/drawing/2014/main" id="{407A87A1-D737-4AC1-A56A-F383D73517D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Text Box 8">
            <a:extLst>
              <a:ext uri="{FF2B5EF4-FFF2-40B4-BE49-F238E27FC236}">
                <a16:creationId xmlns:a16="http://schemas.microsoft.com/office/drawing/2014/main" id="{CA9C2A22-2FAE-483B-8AC5-9CE3ED38E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06" y="2367044"/>
            <a:ext cx="8530454" cy="83099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3700" indent="-393700"/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(b) Find the velocity of the diver at the instant the diver hits the water.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 Box 9">
            <a:extLst>
              <a:ext uri="{FF2B5EF4-FFF2-40B4-BE49-F238E27FC236}">
                <a16:creationId xmlns:a16="http://schemas.microsoft.com/office/drawing/2014/main" id="{66A0A9B0-791D-44C6-AC49-7ABC8D22A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74" y="3329670"/>
            <a:ext cx="8966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Velocity is the first derivative of displacement, </a:t>
            </a:r>
            <a:r>
              <a:rPr lang="en-GB" i="1" dirty="0">
                <a:cs typeface="Times New Roman" panose="02020603050405020304" pitchFamily="18" charset="0"/>
              </a:rPr>
              <a:t>s</a:t>
            </a:r>
            <a:r>
              <a:rPr lang="en-GB" i="1" spc="140" dirty="0">
                <a:cs typeface="Times New Roman" panose="02020603050405020304" pitchFamily="18" charset="0"/>
              </a:rPr>
              <a:t>ʹ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dirty="0">
                <a:cs typeface="Times New Roman" panose="02020603050405020304" pitchFamily="18" charset="0"/>
              </a:rPr>
              <a:t>) = </a:t>
            </a:r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5796A8F-5546-4DBB-A461-57E05062187B}"/>
              </a:ext>
            </a:extLst>
          </p:cNvPr>
          <p:cNvSpPr txBox="1"/>
          <p:nvPr/>
        </p:nvSpPr>
        <p:spPr>
          <a:xfrm>
            <a:off x="2868942" y="3789021"/>
            <a:ext cx="27705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cs typeface="Times New Roman" panose="02020603050405020304" pitchFamily="18" charset="0"/>
              </a:rPr>
              <a:t>) </a:t>
            </a:r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9.80</a:t>
            </a:r>
            <a:r>
              <a:rPr lang="en-GB" i="1" dirty="0">
                <a:cs typeface="Times New Roman" panose="02020603050405020304" pitchFamily="18" charset="0"/>
              </a:rPr>
              <a:t>t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 + 4.9</a:t>
            </a:r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25CB1C8-6E2D-4F33-B54A-2771E2F4334F}"/>
              </a:ext>
            </a:extLst>
          </p:cNvPr>
          <p:cNvSpPr txBox="1"/>
          <p:nvPr/>
        </p:nvSpPr>
        <p:spPr>
          <a:xfrm>
            <a:off x="3218577" y="5440350"/>
            <a:ext cx="2579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–14.8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ms</a:t>
            </a:r>
            <a:r>
              <a:rPr lang="en-US" baseline="30000" dirty="0">
                <a:cs typeface="Times New Roman" panose="02020603050405020304" pitchFamily="18" charset="0"/>
              </a:rPr>
              <a:t>-1</a:t>
            </a:r>
            <a:endParaRPr lang="en-GB" i="1" baseline="30000" dirty="0"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C80400-A04B-4183-8708-C502F2F4E335}"/>
              </a:ext>
            </a:extLst>
          </p:cNvPr>
          <p:cNvSpPr txBox="1"/>
          <p:nvPr/>
        </p:nvSpPr>
        <p:spPr>
          <a:xfrm>
            <a:off x="2082018" y="5113691"/>
            <a:ext cx="485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2.01354</a:t>
            </a:r>
            <a:r>
              <a:rPr lang="en-US" dirty="0">
                <a:cs typeface="Times New Roman" panose="02020603050405020304" pitchFamily="18" charset="0"/>
              </a:rPr>
              <a:t>) </a:t>
            </a:r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9.80(2.01354) + 4.9</a:t>
            </a:r>
            <a:endParaRPr lang="en-GB" dirty="0"/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F40FBDBA-0CB0-4BCA-BD0A-EB92E3A76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33" y="4217452"/>
            <a:ext cx="87486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Instantaneous velocity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the diver hits the water is the velocity at 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2.01354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33C1D9DC-7849-4B13-91D0-758A9815C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26" y="5773861"/>
            <a:ext cx="4738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Why the velocity is negative?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510A42BC-4B8E-4B33-9FFF-D1565ED0A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74" y="6147819"/>
            <a:ext cx="797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It indicates that the diver is moving downward.</a:t>
            </a:r>
          </a:p>
        </p:txBody>
      </p:sp>
    </p:spTree>
    <p:extLst>
      <p:ext uri="{BB962C8B-B14F-4D97-AF65-F5344CB8AC3E}">
        <p14:creationId xmlns:p14="http://schemas.microsoft.com/office/powerpoint/2010/main" val="94684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utoUpdateAnimBg="0"/>
      <p:bldP spid="86" grpId="0"/>
      <p:bldP spid="87" grpId="0"/>
      <p:bldP spid="17" grpId="0"/>
      <p:bldP spid="18" grpId="0" autoUpdateAnimBg="0"/>
      <p:bldP spid="19" grpId="0" autoUpdateAnimBg="0"/>
      <p:bldP spid="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C24836-A280-4EAA-B44C-CCC78D567A2D}"/>
              </a:ext>
            </a:extLst>
          </p:cNvPr>
          <p:cNvSpPr txBox="1"/>
          <p:nvPr/>
        </p:nvSpPr>
        <p:spPr>
          <a:xfrm>
            <a:off x="403413" y="1034352"/>
            <a:ext cx="8387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rectangle is inscribed in a circle of radius 5 cm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centre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O, as shown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DD56B0-D9FA-4525-A1B5-3ECE7A11E36E}"/>
              </a:ext>
            </a:extLst>
          </p:cNvPr>
          <p:cNvSpPr txBox="1"/>
          <p:nvPr/>
        </p:nvSpPr>
        <p:spPr>
          <a:xfrm>
            <a:off x="286602" y="92593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7343A81F-8924-42E2-AB7C-06322F76B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86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3119DA-D455-4586-8B7C-8FA0E09E703E}"/>
              </a:ext>
            </a:extLst>
          </p:cNvPr>
          <p:cNvSpPr/>
          <p:nvPr/>
        </p:nvSpPr>
        <p:spPr>
          <a:xfrm>
            <a:off x="1043542" y="1837449"/>
            <a:ext cx="1737360" cy="17373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8EC6E0E-27C6-4980-A8DE-7E469CB948F6}"/>
              </a:ext>
            </a:extLst>
          </p:cNvPr>
          <p:cNvCxnSpPr/>
          <p:nvPr/>
        </p:nvCxnSpPr>
        <p:spPr>
          <a:xfrm>
            <a:off x="461194" y="2684513"/>
            <a:ext cx="265176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6E27030-B812-4124-9620-5E0B27BC9F34}"/>
              </a:ext>
            </a:extLst>
          </p:cNvPr>
          <p:cNvCxnSpPr/>
          <p:nvPr/>
        </p:nvCxnSpPr>
        <p:spPr>
          <a:xfrm flipV="1">
            <a:off x="1915111" y="1492351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0503199-4FD4-4AB4-BFAC-AECF986B9058}"/>
              </a:ext>
            </a:extLst>
          </p:cNvPr>
          <p:cNvSpPr/>
          <p:nvPr/>
        </p:nvSpPr>
        <p:spPr>
          <a:xfrm>
            <a:off x="1161212" y="2271919"/>
            <a:ext cx="1499616" cy="8686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7B36B1-831D-4253-91A9-DB0FA288467E}"/>
              </a:ext>
            </a:extLst>
          </p:cNvPr>
          <p:cNvCxnSpPr>
            <a:cxnSpLocks/>
          </p:cNvCxnSpPr>
          <p:nvPr/>
        </p:nvCxnSpPr>
        <p:spPr>
          <a:xfrm flipV="1">
            <a:off x="1915111" y="2271919"/>
            <a:ext cx="753899" cy="4125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tial Circle 17">
            <a:extLst>
              <a:ext uri="{FF2B5EF4-FFF2-40B4-BE49-F238E27FC236}">
                <a16:creationId xmlns:a16="http://schemas.microsoft.com/office/drawing/2014/main" id="{FD4F37E4-21FA-4B05-8B9F-BCBD809996B9}"/>
              </a:ext>
            </a:extLst>
          </p:cNvPr>
          <p:cNvSpPr/>
          <p:nvPr/>
        </p:nvSpPr>
        <p:spPr>
          <a:xfrm>
            <a:off x="1558084" y="2316176"/>
            <a:ext cx="731520" cy="731520"/>
          </a:xfrm>
          <a:prstGeom prst="pie">
            <a:avLst>
              <a:gd name="adj1" fmla="val 19895121"/>
              <a:gd name="adj2" fmla="val 2158934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C8BD5F-2EB8-4EC4-B602-62A93631086C}"/>
              </a:ext>
            </a:extLst>
          </p:cNvPr>
          <p:cNvSpPr txBox="1"/>
          <p:nvPr/>
        </p:nvSpPr>
        <p:spPr>
          <a:xfrm>
            <a:off x="2056344" y="227769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en-GB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B306A8-3B51-4E14-8495-C542B839BFEB}"/>
              </a:ext>
            </a:extLst>
          </p:cNvPr>
          <p:cNvSpPr txBox="1"/>
          <p:nvPr/>
        </p:nvSpPr>
        <p:spPr>
          <a:xfrm>
            <a:off x="2224064" y="2419546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latin typeface="Symbol" panose="05050102010706020507" pitchFamily="18" charset="2"/>
              </a:rPr>
              <a:t>q</a:t>
            </a:r>
            <a:endParaRPr lang="en-GB" sz="1400" i="1" dirty="0">
              <a:latin typeface="Symbol" panose="05050102010706020507" pitchFamily="18" charset="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86E4B-8AF6-4112-825B-CB4BE0C3FE30}"/>
              </a:ext>
            </a:extLst>
          </p:cNvPr>
          <p:cNvSpPr txBox="1"/>
          <p:nvPr/>
        </p:nvSpPr>
        <p:spPr>
          <a:xfrm>
            <a:off x="1689259" y="264906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O</a:t>
            </a:r>
            <a:endParaRPr lang="en-GB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7F6EB5D-B576-4FCB-A271-A62753B3FD43}"/>
              </a:ext>
            </a:extLst>
          </p:cNvPr>
          <p:cNvSpPr txBox="1"/>
          <p:nvPr/>
        </p:nvSpPr>
        <p:spPr>
          <a:xfrm>
            <a:off x="2618028" y="2017789"/>
            <a:ext cx="73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/>
              <a:t>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US" sz="1400" dirty="0"/>
              <a:t>)</a:t>
            </a:r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7AA6D07-6506-48BA-96C1-C55B0D549868}"/>
                  </a:ext>
                </a:extLst>
              </p:cNvPr>
              <p:cNvSpPr txBox="1"/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point (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i="1" dirty="0"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is a vertex of the rectangle and also lies on the circle. The angle between OP and the 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-axis is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radians, where 0 ≤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7AA6D07-6506-48BA-96C1-C55B0D549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blipFill>
                <a:blip r:embed="rId2"/>
                <a:stretch>
                  <a:fillRect l="-1806" t="-3125" r="-2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07B6BD1-12BC-4329-9BE5-C1F32FB54A61}"/>
                  </a:ext>
                </a:extLst>
              </p:cNvPr>
              <p:cNvSpPr txBox="1"/>
              <p:nvPr/>
            </p:nvSpPr>
            <p:spPr>
              <a:xfrm>
                <a:off x="3491044" y="3390184"/>
                <a:ext cx="4572000" cy="624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(a)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07B6BD1-12BC-4329-9BE5-C1F32FB54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4" y="3390184"/>
                <a:ext cx="4572000" cy="624273"/>
              </a:xfrm>
              <a:prstGeom prst="rect">
                <a:avLst/>
              </a:prstGeom>
              <a:blipFill>
                <a:blip r:embed="rId3"/>
                <a:stretch>
                  <a:fillRect l="-2133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941E367-DE11-45C5-B6D8-462FA486AA4B}"/>
              </a:ext>
            </a:extLst>
          </p:cNvPr>
          <p:cNvSpPr txBox="1"/>
          <p:nvPr/>
        </p:nvSpPr>
        <p:spPr>
          <a:xfrm>
            <a:off x="3491044" y="3020122"/>
            <a:ext cx="5299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 the area of the rectangle </a:t>
            </a:r>
            <a:r>
              <a:rPr lang="en-US" sz="2400" i="1" dirty="0">
                <a:cs typeface="Times New Roman" panose="02020603050405020304" pitchFamily="18" charset="0"/>
              </a:rPr>
              <a:t>PQR</a:t>
            </a:r>
            <a:r>
              <a:rPr lang="en-US" i="1" dirty="0"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619285-547D-45B2-9F69-75BFD74535F9}"/>
              </a:ext>
            </a:extLst>
          </p:cNvPr>
          <p:cNvSpPr txBox="1"/>
          <p:nvPr/>
        </p:nvSpPr>
        <p:spPr>
          <a:xfrm>
            <a:off x="2602576" y="3029611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GB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CDC224-03B5-4ACB-8988-6C6F8FDF5ABE}"/>
              </a:ext>
            </a:extLst>
          </p:cNvPr>
          <p:cNvSpPr txBox="1"/>
          <p:nvPr/>
        </p:nvSpPr>
        <p:spPr>
          <a:xfrm>
            <a:off x="927012" y="3097789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5D4987-86F8-4C02-A875-BD00447B3730}"/>
              </a:ext>
            </a:extLst>
          </p:cNvPr>
          <p:cNvSpPr txBox="1"/>
          <p:nvPr/>
        </p:nvSpPr>
        <p:spPr>
          <a:xfrm>
            <a:off x="898700" y="2031467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6CD53A-8B80-47F8-8FC0-DBF8956B4A33}"/>
              </a:ext>
            </a:extLst>
          </p:cNvPr>
          <p:cNvSpPr txBox="1"/>
          <p:nvPr/>
        </p:nvSpPr>
        <p:spPr>
          <a:xfrm>
            <a:off x="333364" y="3987969"/>
            <a:ext cx="326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Length of the rectangle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CEDEA7-15FD-4D72-8B6B-B3187E02E881}"/>
              </a:ext>
            </a:extLst>
          </p:cNvPr>
          <p:cNvSpPr txBox="1"/>
          <p:nvPr/>
        </p:nvSpPr>
        <p:spPr>
          <a:xfrm>
            <a:off x="3348108" y="3975168"/>
            <a:ext cx="88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400" i="1" dirty="0">
                <a:cs typeface="Times New Roman" panose="02020603050405020304" pitchFamily="18" charset="0"/>
              </a:rPr>
              <a:t>QR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D12B77E-DD21-4BAF-8516-6FD3179E0676}"/>
              </a:ext>
            </a:extLst>
          </p:cNvPr>
          <p:cNvSpPr txBox="1"/>
          <p:nvPr/>
        </p:nvSpPr>
        <p:spPr>
          <a:xfrm>
            <a:off x="4129560" y="3959018"/>
            <a:ext cx="88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0E1B42-F858-41BF-8E21-7FEF9C63195F}"/>
              </a:ext>
            </a:extLst>
          </p:cNvPr>
          <p:cNvSpPr txBox="1"/>
          <p:nvPr/>
        </p:nvSpPr>
        <p:spPr>
          <a:xfrm>
            <a:off x="365493" y="4421644"/>
            <a:ext cx="326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Width of the rectangle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5478E1A-8A4C-4421-99C2-0D4E9E1E8A98}"/>
              </a:ext>
            </a:extLst>
          </p:cNvPr>
          <p:cNvSpPr txBox="1"/>
          <p:nvPr/>
        </p:nvSpPr>
        <p:spPr>
          <a:xfrm>
            <a:off x="3380237" y="4408843"/>
            <a:ext cx="88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400" i="1" dirty="0">
                <a:cs typeface="Times New Roman" panose="02020603050405020304" pitchFamily="18" charset="0"/>
              </a:rPr>
              <a:t>PQ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1289CB-A889-45F4-8C47-7EDF3BC8763F}"/>
              </a:ext>
            </a:extLst>
          </p:cNvPr>
          <p:cNvSpPr txBox="1"/>
          <p:nvPr/>
        </p:nvSpPr>
        <p:spPr>
          <a:xfrm>
            <a:off x="4161689" y="4392693"/>
            <a:ext cx="88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02C065-D5AD-4A67-8ACD-D07EED317D53}"/>
              </a:ext>
            </a:extLst>
          </p:cNvPr>
          <p:cNvSpPr txBox="1"/>
          <p:nvPr/>
        </p:nvSpPr>
        <p:spPr>
          <a:xfrm>
            <a:off x="5145133" y="3929016"/>
            <a:ext cx="88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x =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A51EA9F-289A-48D0-89F2-53706D14BB99}"/>
              </a:ext>
            </a:extLst>
          </p:cNvPr>
          <p:cNvSpPr txBox="1"/>
          <p:nvPr/>
        </p:nvSpPr>
        <p:spPr>
          <a:xfrm>
            <a:off x="5177262" y="4362691"/>
            <a:ext cx="88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y =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4F05C7-504E-46A9-885E-076CBD1E21C2}"/>
              </a:ext>
            </a:extLst>
          </p:cNvPr>
          <p:cNvSpPr txBox="1"/>
          <p:nvPr/>
        </p:nvSpPr>
        <p:spPr>
          <a:xfrm>
            <a:off x="5777043" y="3901026"/>
            <a:ext cx="16647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5(Cos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3E5362A-0E51-4CBE-B5CF-01F3BF3017B6}"/>
              </a:ext>
            </a:extLst>
          </p:cNvPr>
          <p:cNvSpPr txBox="1"/>
          <p:nvPr/>
        </p:nvSpPr>
        <p:spPr>
          <a:xfrm>
            <a:off x="5777042" y="4329229"/>
            <a:ext cx="16647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5(Sin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7372FE-3B18-4D93-A88A-9B882DBD38D9}"/>
              </a:ext>
            </a:extLst>
          </p:cNvPr>
          <p:cNvSpPr txBox="1"/>
          <p:nvPr/>
        </p:nvSpPr>
        <p:spPr>
          <a:xfrm>
            <a:off x="403413" y="4939483"/>
            <a:ext cx="326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the rectangle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A54AE6A-D756-4575-B8CA-6B342986A92E}"/>
              </a:ext>
            </a:extLst>
          </p:cNvPr>
          <p:cNvSpPr txBox="1"/>
          <p:nvPr/>
        </p:nvSpPr>
        <p:spPr>
          <a:xfrm>
            <a:off x="3382584" y="4910532"/>
            <a:ext cx="15270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(2</a:t>
            </a:r>
            <a:r>
              <a:rPr lang="en-US" sz="2400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(2</a:t>
            </a:r>
            <a:r>
              <a:rPr lang="en-US" sz="2400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ACEA9-C78E-4808-9B1C-34061B8AEE12}"/>
              </a:ext>
            </a:extLst>
          </p:cNvPr>
          <p:cNvSpPr txBox="1"/>
          <p:nvPr/>
        </p:nvSpPr>
        <p:spPr>
          <a:xfrm>
            <a:off x="5338071" y="4879014"/>
            <a:ext cx="3049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(10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Cos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(10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59A3EF-0036-48FE-9643-DB5431669A2B}"/>
              </a:ext>
            </a:extLst>
          </p:cNvPr>
          <p:cNvSpPr txBox="1"/>
          <p:nvPr/>
        </p:nvSpPr>
        <p:spPr>
          <a:xfrm>
            <a:off x="5324137" y="5340679"/>
            <a:ext cx="3049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100 (Cos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FFE0EAC-BC8F-487C-8DB2-8E7EFFEDD30A}"/>
              </a:ext>
            </a:extLst>
          </p:cNvPr>
          <p:cNvSpPr txBox="1"/>
          <p:nvPr/>
        </p:nvSpPr>
        <p:spPr>
          <a:xfrm>
            <a:off x="5324136" y="5802344"/>
            <a:ext cx="3049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50 (2Cos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FB6B94-5988-4531-82C1-96072FA10B85}"/>
              </a:ext>
            </a:extLst>
          </p:cNvPr>
          <p:cNvSpPr txBox="1"/>
          <p:nvPr/>
        </p:nvSpPr>
        <p:spPr>
          <a:xfrm>
            <a:off x="5324137" y="6253711"/>
            <a:ext cx="24282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50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Sin 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E098FC4-6851-455E-B1D2-48523ED998F9}"/>
              </a:ext>
            </a:extLst>
          </p:cNvPr>
          <p:cNvSpPr txBox="1"/>
          <p:nvPr/>
        </p:nvSpPr>
        <p:spPr>
          <a:xfrm>
            <a:off x="2599005" y="6255948"/>
            <a:ext cx="326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the rectangle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6ADE26AE-0174-4AD8-821B-4A932566F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49" name="Rectangle 48">
            <a:hlinkClick r:id="rId4"/>
            <a:extLst>
              <a:ext uri="{FF2B5EF4-FFF2-40B4-BE49-F238E27FC236}">
                <a16:creationId xmlns:a16="http://schemas.microsoft.com/office/drawing/2014/main" id="{06EC1F64-7D63-46D6-9111-2EF45C754060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0" name="Rectangle 49">
            <a:hlinkClick r:id="rId4"/>
            <a:extLst>
              <a:ext uri="{FF2B5EF4-FFF2-40B4-BE49-F238E27FC236}">
                <a16:creationId xmlns:a16="http://schemas.microsoft.com/office/drawing/2014/main" id="{68A8E8A9-3D03-43E9-8100-5386BFB074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2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7343A81F-8924-42E2-AB7C-06322F76B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86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07B6BD1-12BC-4329-9BE5-C1F32FB54A61}"/>
                  </a:ext>
                </a:extLst>
              </p:cNvPr>
              <p:cNvSpPr txBox="1"/>
              <p:nvPr/>
            </p:nvSpPr>
            <p:spPr>
              <a:xfrm>
                <a:off x="3491044" y="3390184"/>
                <a:ext cx="4572000" cy="624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(a)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07B6BD1-12BC-4329-9BE5-C1F32FB54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4" y="3390184"/>
                <a:ext cx="4572000" cy="624273"/>
              </a:xfrm>
              <a:prstGeom prst="rect">
                <a:avLst/>
              </a:prstGeom>
              <a:blipFill>
                <a:blip r:embed="rId2"/>
                <a:stretch>
                  <a:fillRect l="-2133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437EEF44-47A6-4814-8EF8-262080DB91E4}"/>
              </a:ext>
            </a:extLst>
          </p:cNvPr>
          <p:cNvSpPr txBox="1"/>
          <p:nvPr/>
        </p:nvSpPr>
        <p:spPr>
          <a:xfrm>
            <a:off x="700967" y="3673890"/>
            <a:ext cx="24282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50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Sin 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1BF2C45-6131-43E2-9B90-ADDADD40F3DA}"/>
              </a:ext>
            </a:extLst>
          </p:cNvPr>
          <p:cNvSpPr txBox="1"/>
          <p:nvPr/>
        </p:nvSpPr>
        <p:spPr>
          <a:xfrm>
            <a:off x="337855" y="3676127"/>
            <a:ext cx="479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cs typeface="Times New Roman" panose="02020603050405020304" pitchFamily="18" charset="0"/>
              </a:rPr>
              <a:t>A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FAC9B87-01EC-46FD-9546-995757B8EE5E}"/>
              </a:ext>
            </a:extLst>
          </p:cNvPr>
          <p:cNvSpPr txBox="1"/>
          <p:nvPr/>
        </p:nvSpPr>
        <p:spPr>
          <a:xfrm>
            <a:off x="3002026" y="4014457"/>
            <a:ext cx="24282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i="1" dirty="0">
                <a:cs typeface="Times New Roman" panose="02020603050405020304" pitchFamily="18" charset="0"/>
              </a:rPr>
              <a:t>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BB3F2B-F1B9-4C13-8C74-AE80918F5069}"/>
              </a:ext>
            </a:extLst>
          </p:cNvPr>
          <p:cNvSpPr txBox="1"/>
          <p:nvPr/>
        </p:nvSpPr>
        <p:spPr>
          <a:xfrm>
            <a:off x="5137971" y="4011355"/>
            <a:ext cx="24282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50 Sin (</a:t>
            </a:r>
            <a:r>
              <a:rPr lang="en-US" i="1" dirty="0">
                <a:cs typeface="Times New Roman" panose="02020603050405020304" pitchFamily="18" charset="0"/>
              </a:rPr>
              <a:t>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817D3F9-013F-48AF-B03B-67E94B8BB183}"/>
                  </a:ext>
                </a:extLst>
              </p:cNvPr>
              <p:cNvSpPr txBox="1"/>
              <p:nvPr/>
            </p:nvSpPr>
            <p:spPr>
              <a:xfrm>
                <a:off x="3239711" y="4482084"/>
                <a:ext cx="741594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817D3F9-013F-48AF-B03B-67E94B8BB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711" y="4482084"/>
                <a:ext cx="741594" cy="618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FD612585-CB3C-4B13-8ECD-9DC48463283F}"/>
              </a:ext>
            </a:extLst>
          </p:cNvPr>
          <p:cNvSpPr txBox="1"/>
          <p:nvPr/>
        </p:nvSpPr>
        <p:spPr>
          <a:xfrm>
            <a:off x="3945702" y="4572074"/>
            <a:ext cx="7415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6B10713-5150-4D18-9419-0878E025F1B1}"/>
                  </a:ext>
                </a:extLst>
              </p:cNvPr>
              <p:cNvSpPr txBox="1"/>
              <p:nvPr/>
            </p:nvSpPr>
            <p:spPr>
              <a:xfrm>
                <a:off x="5059516" y="4479224"/>
                <a:ext cx="741594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6B10713-5150-4D18-9419-0878E025F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516" y="4479224"/>
                <a:ext cx="741594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10853FF6-F328-45EC-BD7F-31836729479C}"/>
              </a:ext>
            </a:extLst>
          </p:cNvPr>
          <p:cNvSpPr txBox="1"/>
          <p:nvPr/>
        </p:nvSpPr>
        <p:spPr>
          <a:xfrm>
            <a:off x="5587223" y="4626157"/>
            <a:ext cx="19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50 Cos (</a:t>
            </a:r>
            <a:r>
              <a:rPr lang="en-US" i="1" dirty="0">
                <a:cs typeface="Times New Roman" panose="02020603050405020304" pitchFamily="18" charset="0"/>
              </a:rPr>
              <a:t>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61312EC-5F09-4792-B52C-33B446279A00}"/>
                  </a:ext>
                </a:extLst>
              </p:cNvPr>
              <p:cNvSpPr txBox="1"/>
              <p:nvPr/>
            </p:nvSpPr>
            <p:spPr>
              <a:xfrm>
                <a:off x="4226908" y="5348957"/>
                <a:ext cx="741594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61312EC-5F09-4792-B52C-33B446279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908" y="5348957"/>
                <a:ext cx="741594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BD0A27A2-7D28-448A-817B-38252F6F0749}"/>
              </a:ext>
            </a:extLst>
          </p:cNvPr>
          <p:cNvSpPr txBox="1"/>
          <p:nvPr/>
        </p:nvSpPr>
        <p:spPr>
          <a:xfrm>
            <a:off x="4850924" y="5452507"/>
            <a:ext cx="19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2(50 Cos </a:t>
            </a:r>
            <a:r>
              <a:rPr lang="en-US" i="1" dirty="0">
                <a:cs typeface="Times New Roman" panose="02020603050405020304" pitchFamily="18" charset="0"/>
              </a:rPr>
              <a:t>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29E1AB0-B9AB-45DB-B0AC-7F6F3B721F3D}"/>
                  </a:ext>
                </a:extLst>
              </p:cNvPr>
              <p:cNvSpPr txBox="1"/>
              <p:nvPr/>
            </p:nvSpPr>
            <p:spPr>
              <a:xfrm>
                <a:off x="4201203" y="6045743"/>
                <a:ext cx="741594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29E1AB0-B9AB-45DB-B0AC-7F6F3B721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203" y="6045743"/>
                <a:ext cx="741594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0D9DBA70-9961-4AEC-8F1E-0911E1E755D3}"/>
              </a:ext>
            </a:extLst>
          </p:cNvPr>
          <p:cNvSpPr txBox="1"/>
          <p:nvPr/>
        </p:nvSpPr>
        <p:spPr>
          <a:xfrm>
            <a:off x="4825219" y="6149293"/>
            <a:ext cx="19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100 Cos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B5364F-A5DA-47E3-AF2A-E1C2D77B84AA}"/>
              </a:ext>
            </a:extLst>
          </p:cNvPr>
          <p:cNvSpPr txBox="1"/>
          <p:nvPr/>
        </p:nvSpPr>
        <p:spPr>
          <a:xfrm>
            <a:off x="463534" y="4101648"/>
            <a:ext cx="287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chain rule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68D2F4-0492-4D8D-A31B-EDA5F0290676}"/>
              </a:ext>
            </a:extLst>
          </p:cNvPr>
          <p:cNvSpPr txBox="1"/>
          <p:nvPr/>
        </p:nvSpPr>
        <p:spPr>
          <a:xfrm>
            <a:off x="403413" y="1034352"/>
            <a:ext cx="8387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rectangle is inscribed in a circle of radius 5 cm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centre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O, as shown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4C4A5D5-AD0F-410F-BE59-47B6C0DCB37C}"/>
              </a:ext>
            </a:extLst>
          </p:cNvPr>
          <p:cNvSpPr txBox="1"/>
          <p:nvPr/>
        </p:nvSpPr>
        <p:spPr>
          <a:xfrm>
            <a:off x="286602" y="92593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F283B41-C525-4628-A576-63C9528B22DA}"/>
              </a:ext>
            </a:extLst>
          </p:cNvPr>
          <p:cNvSpPr/>
          <p:nvPr/>
        </p:nvSpPr>
        <p:spPr>
          <a:xfrm>
            <a:off x="1043542" y="1837449"/>
            <a:ext cx="1737360" cy="17373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82F47F5-CE8D-400A-A6A8-ECD796BD640E}"/>
              </a:ext>
            </a:extLst>
          </p:cNvPr>
          <p:cNvCxnSpPr/>
          <p:nvPr/>
        </p:nvCxnSpPr>
        <p:spPr>
          <a:xfrm>
            <a:off x="461194" y="2684513"/>
            <a:ext cx="265176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586E739-8D18-4546-960F-799348F9C2D9}"/>
              </a:ext>
            </a:extLst>
          </p:cNvPr>
          <p:cNvCxnSpPr/>
          <p:nvPr/>
        </p:nvCxnSpPr>
        <p:spPr>
          <a:xfrm flipV="1">
            <a:off x="1915111" y="1492351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C5881CDC-AF67-455A-AF0B-5B19F0AF93E7}"/>
              </a:ext>
            </a:extLst>
          </p:cNvPr>
          <p:cNvSpPr/>
          <p:nvPr/>
        </p:nvSpPr>
        <p:spPr>
          <a:xfrm>
            <a:off x="1161212" y="2271919"/>
            <a:ext cx="1499616" cy="8686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2887FA5-74A4-49F6-AF07-698AAD6C3FFF}"/>
              </a:ext>
            </a:extLst>
          </p:cNvPr>
          <p:cNvCxnSpPr>
            <a:cxnSpLocks/>
          </p:cNvCxnSpPr>
          <p:nvPr/>
        </p:nvCxnSpPr>
        <p:spPr>
          <a:xfrm flipV="1">
            <a:off x="1915111" y="2271919"/>
            <a:ext cx="753899" cy="4125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artial Circle 40">
            <a:extLst>
              <a:ext uri="{FF2B5EF4-FFF2-40B4-BE49-F238E27FC236}">
                <a16:creationId xmlns:a16="http://schemas.microsoft.com/office/drawing/2014/main" id="{8118FE5F-F307-4105-93D0-53BE63E2815C}"/>
              </a:ext>
            </a:extLst>
          </p:cNvPr>
          <p:cNvSpPr/>
          <p:nvPr/>
        </p:nvSpPr>
        <p:spPr>
          <a:xfrm>
            <a:off x="1558084" y="2316176"/>
            <a:ext cx="731520" cy="731520"/>
          </a:xfrm>
          <a:prstGeom prst="pie">
            <a:avLst>
              <a:gd name="adj1" fmla="val 19895121"/>
              <a:gd name="adj2" fmla="val 2158934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9704651-78DE-4D5E-AA72-DCF3B2CE9354}"/>
              </a:ext>
            </a:extLst>
          </p:cNvPr>
          <p:cNvSpPr txBox="1"/>
          <p:nvPr/>
        </p:nvSpPr>
        <p:spPr>
          <a:xfrm>
            <a:off x="2056344" y="227769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en-GB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4BF081-DC87-416C-B5BE-199249AC2F91}"/>
              </a:ext>
            </a:extLst>
          </p:cNvPr>
          <p:cNvSpPr txBox="1"/>
          <p:nvPr/>
        </p:nvSpPr>
        <p:spPr>
          <a:xfrm>
            <a:off x="2224064" y="2419546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latin typeface="Symbol" panose="05050102010706020507" pitchFamily="18" charset="2"/>
              </a:rPr>
              <a:t>q</a:t>
            </a:r>
            <a:endParaRPr lang="en-GB" sz="1400" i="1" dirty="0">
              <a:latin typeface="Symbol" panose="05050102010706020507" pitchFamily="18" charset="2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0ADB001-0FF9-45DF-8D1C-6718EC861B66}"/>
              </a:ext>
            </a:extLst>
          </p:cNvPr>
          <p:cNvSpPr txBox="1"/>
          <p:nvPr/>
        </p:nvSpPr>
        <p:spPr>
          <a:xfrm>
            <a:off x="1689259" y="264906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O</a:t>
            </a:r>
            <a:endParaRPr lang="en-GB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FBDD2DB-DDB0-4A83-A173-0E9F1780B36E}"/>
              </a:ext>
            </a:extLst>
          </p:cNvPr>
          <p:cNvSpPr txBox="1"/>
          <p:nvPr/>
        </p:nvSpPr>
        <p:spPr>
          <a:xfrm>
            <a:off x="2618028" y="2017789"/>
            <a:ext cx="73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/>
              <a:t>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US" sz="1400" dirty="0"/>
              <a:t>)</a:t>
            </a:r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AD87077-8D5F-4C41-810E-76BD52A23328}"/>
                  </a:ext>
                </a:extLst>
              </p:cNvPr>
              <p:cNvSpPr txBox="1"/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point (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i="1" dirty="0"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is a vertex of the rectangle and also lies on the circle. The angle between OP and the 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-axis is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radians, where 0 ≤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AD87077-8D5F-4C41-810E-76BD52A23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blipFill>
                <a:blip r:embed="rId7"/>
                <a:stretch>
                  <a:fillRect l="-1806" t="-3125" r="-2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CD64D904-E87F-48B8-B977-6ED80569E448}"/>
              </a:ext>
            </a:extLst>
          </p:cNvPr>
          <p:cNvSpPr txBox="1"/>
          <p:nvPr/>
        </p:nvSpPr>
        <p:spPr>
          <a:xfrm>
            <a:off x="3491044" y="3020122"/>
            <a:ext cx="5299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 the area of the rectangle </a:t>
            </a:r>
            <a:r>
              <a:rPr lang="en-US" sz="2400" i="1" dirty="0">
                <a:cs typeface="Times New Roman" panose="02020603050405020304" pitchFamily="18" charset="0"/>
              </a:rPr>
              <a:t>PQR</a:t>
            </a:r>
            <a:r>
              <a:rPr lang="en-US" i="1" dirty="0"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570F7CA-3CF0-4C16-A989-BBA3D77F79DA}"/>
              </a:ext>
            </a:extLst>
          </p:cNvPr>
          <p:cNvSpPr txBox="1"/>
          <p:nvPr/>
        </p:nvSpPr>
        <p:spPr>
          <a:xfrm>
            <a:off x="2602576" y="3029611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GB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CD2CB36-583D-404D-87DD-A88BB20ABF03}"/>
              </a:ext>
            </a:extLst>
          </p:cNvPr>
          <p:cNvSpPr txBox="1"/>
          <p:nvPr/>
        </p:nvSpPr>
        <p:spPr>
          <a:xfrm>
            <a:off x="927012" y="3097789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FE6E7AF-B33C-4A12-82AC-0DBDDDDE8783}"/>
              </a:ext>
            </a:extLst>
          </p:cNvPr>
          <p:cNvSpPr txBox="1"/>
          <p:nvPr/>
        </p:nvSpPr>
        <p:spPr>
          <a:xfrm>
            <a:off x="898700" y="2031467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1400" dirty="0"/>
          </a:p>
        </p:txBody>
      </p:sp>
      <p:sp>
        <p:nvSpPr>
          <p:cNvPr id="64" name="Text Box 9">
            <a:extLst>
              <a:ext uri="{FF2B5EF4-FFF2-40B4-BE49-F238E27FC236}">
                <a16:creationId xmlns:a16="http://schemas.microsoft.com/office/drawing/2014/main" id="{362E2DCF-9CB8-4D2C-97FD-2EB82B3BD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65" name="Rectangle 64">
            <a:hlinkClick r:id="rId8"/>
            <a:extLst>
              <a:ext uri="{FF2B5EF4-FFF2-40B4-BE49-F238E27FC236}">
                <a16:creationId xmlns:a16="http://schemas.microsoft.com/office/drawing/2014/main" id="{AB0C74D3-C4AC-4A84-9928-B42748913FE3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Rectangle 65">
            <a:hlinkClick r:id="rId8"/>
            <a:extLst>
              <a:ext uri="{FF2B5EF4-FFF2-40B4-BE49-F238E27FC236}">
                <a16:creationId xmlns:a16="http://schemas.microsoft.com/office/drawing/2014/main" id="{739B6480-F861-499A-A8DC-2A3ACD3BE10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8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7343A81F-8924-42E2-AB7C-06322F76B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86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7B6BD1-12BC-4329-9BE5-C1F32FB54A61}"/>
              </a:ext>
            </a:extLst>
          </p:cNvPr>
          <p:cNvSpPr txBox="1"/>
          <p:nvPr/>
        </p:nvSpPr>
        <p:spPr>
          <a:xfrm>
            <a:off x="3421031" y="3393415"/>
            <a:ext cx="54013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(b) Hence, find the exact value of  </a:t>
            </a:r>
            <a:r>
              <a:rPr lang="en-US" i="1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which maximizes the area of the rectangle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2F5F1A-FF9D-42BF-8121-6528F26BB137}"/>
                  </a:ext>
                </a:extLst>
              </p:cNvPr>
              <p:cNvSpPr txBox="1"/>
              <p:nvPr/>
            </p:nvSpPr>
            <p:spPr>
              <a:xfrm>
                <a:off x="527903" y="3768419"/>
                <a:ext cx="741594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2F5F1A-FF9D-42BF-8121-6528F26BB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03" y="3768419"/>
                <a:ext cx="741594" cy="6183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A62D2A04-1CF8-411D-A55A-AF3DA85281E2}"/>
              </a:ext>
            </a:extLst>
          </p:cNvPr>
          <p:cNvSpPr txBox="1"/>
          <p:nvPr/>
        </p:nvSpPr>
        <p:spPr>
          <a:xfrm>
            <a:off x="1133919" y="3855743"/>
            <a:ext cx="19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100 Cos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0794EB-05F5-460D-A43B-AC3673038605}"/>
                  </a:ext>
                </a:extLst>
              </p:cNvPr>
              <p:cNvSpPr txBox="1"/>
              <p:nvPr/>
            </p:nvSpPr>
            <p:spPr>
              <a:xfrm>
                <a:off x="447786" y="4359926"/>
                <a:ext cx="2873757" cy="491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Equating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den>
                    </m:f>
                    <m:r>
                      <a:rPr lang="en-US" sz="18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to zero</a:t>
                </a:r>
                <a:endParaRPr lang="en-GB" sz="18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0794EB-05F5-460D-A43B-AC3673038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86" y="4359926"/>
                <a:ext cx="2873757" cy="491353"/>
              </a:xfrm>
              <a:prstGeom prst="rect">
                <a:avLst/>
              </a:prstGeom>
              <a:blipFill>
                <a:blip r:embed="rId3"/>
                <a:stretch>
                  <a:fillRect l="-1695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6F552096-F4E9-44A4-A70E-CAB3F8718DBD}"/>
              </a:ext>
            </a:extLst>
          </p:cNvPr>
          <p:cNvSpPr txBox="1"/>
          <p:nvPr/>
        </p:nvSpPr>
        <p:spPr>
          <a:xfrm>
            <a:off x="2515390" y="4316333"/>
            <a:ext cx="21902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100 Cos 2</a:t>
            </a:r>
            <a:r>
              <a:rPr lang="en-US" dirty="0">
                <a:latin typeface="Symbol" panose="05050102010706020507" pitchFamily="18" charset="2"/>
                <a:cs typeface="Calibri" panose="020F0502020204030204" pitchFamily="34" charset="0"/>
              </a:rPr>
              <a:t>q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0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326925-6F44-4F9E-BC80-FE2A923135DD}"/>
              </a:ext>
            </a:extLst>
          </p:cNvPr>
          <p:cNvSpPr txBox="1"/>
          <p:nvPr/>
        </p:nvSpPr>
        <p:spPr>
          <a:xfrm>
            <a:off x="2981029" y="4770193"/>
            <a:ext cx="13944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E03533-8A37-4469-9B8E-246C9AA7EFB5}"/>
              </a:ext>
            </a:extLst>
          </p:cNvPr>
          <p:cNvSpPr txBox="1"/>
          <p:nvPr/>
        </p:nvSpPr>
        <p:spPr>
          <a:xfrm>
            <a:off x="4166123" y="4759126"/>
            <a:ext cx="4187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42C9D1-3B0C-43E2-8F9C-05E4C2E3083F}"/>
              </a:ext>
            </a:extLst>
          </p:cNvPr>
          <p:cNvSpPr txBox="1"/>
          <p:nvPr/>
        </p:nvSpPr>
        <p:spPr>
          <a:xfrm>
            <a:off x="2910602" y="5218406"/>
            <a:ext cx="13944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0 =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AD9FA6-F2E4-4422-A28D-988FD77B2707}"/>
              </a:ext>
            </a:extLst>
          </p:cNvPr>
          <p:cNvSpPr txBox="1"/>
          <p:nvPr/>
        </p:nvSpPr>
        <p:spPr>
          <a:xfrm>
            <a:off x="4095696" y="5206337"/>
            <a:ext cx="520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A8B5DA4-7FB9-49A7-BB28-F66940D33CD2}"/>
                  </a:ext>
                </a:extLst>
              </p:cNvPr>
              <p:cNvSpPr txBox="1"/>
              <p:nvPr/>
            </p:nvSpPr>
            <p:spPr>
              <a:xfrm>
                <a:off x="3548887" y="5623765"/>
                <a:ext cx="847151" cy="582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</a:t>
                </a:r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A8B5DA4-7FB9-49A7-BB28-F66940D33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887" y="5623765"/>
                <a:ext cx="847151" cy="582275"/>
              </a:xfrm>
              <a:prstGeom prst="rect">
                <a:avLst/>
              </a:prstGeom>
              <a:blipFill>
                <a:blip r:embed="rId4"/>
                <a:stretch>
                  <a:fillRect t="-1053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10255382-7B24-4BEB-8E6B-D2CD75FEFF29}"/>
              </a:ext>
            </a:extLst>
          </p:cNvPr>
          <p:cNvSpPr txBox="1"/>
          <p:nvPr/>
        </p:nvSpPr>
        <p:spPr>
          <a:xfrm>
            <a:off x="4108031" y="5684071"/>
            <a:ext cx="520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4052498-61BE-4231-B3D3-C9EDD5004563}"/>
                  </a:ext>
                </a:extLst>
              </p:cNvPr>
              <p:cNvSpPr txBox="1"/>
              <p:nvPr/>
            </p:nvSpPr>
            <p:spPr>
              <a:xfrm>
                <a:off x="4108031" y="6117703"/>
                <a:ext cx="520948" cy="582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en-GB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4052498-61BE-4231-B3D3-C9EDD5004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031" y="6117703"/>
                <a:ext cx="520948" cy="5822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D1B5FAB4-C724-4789-AF53-DD19A29FE390}"/>
              </a:ext>
            </a:extLst>
          </p:cNvPr>
          <p:cNvSpPr txBox="1"/>
          <p:nvPr/>
        </p:nvSpPr>
        <p:spPr>
          <a:xfrm>
            <a:off x="3521354" y="6174049"/>
            <a:ext cx="8471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q =</a:t>
            </a:r>
            <a:endParaRPr lang="en-GB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724E816-302A-428D-BA6F-882A04C1B887}"/>
                  </a:ext>
                </a:extLst>
              </p:cNvPr>
              <p:cNvSpPr txBox="1"/>
              <p:nvPr/>
            </p:nvSpPr>
            <p:spPr>
              <a:xfrm>
                <a:off x="4963294" y="5639898"/>
                <a:ext cx="4107766" cy="9516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area of the rectangle is maximum if </a:t>
                </a:r>
                <a:r>
                  <a:rPr lang="en-US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724E816-302A-428D-BA6F-882A04C1B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294" y="5639898"/>
                <a:ext cx="4107766" cy="951607"/>
              </a:xfrm>
              <a:prstGeom prst="rect">
                <a:avLst/>
              </a:prstGeom>
              <a:blipFill>
                <a:blip r:embed="rId6"/>
                <a:stretch>
                  <a:fillRect l="-2226" t="-5128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D9D32921-263B-4BA6-A166-63E6BAE63E2D}"/>
              </a:ext>
            </a:extLst>
          </p:cNvPr>
          <p:cNvSpPr txBox="1"/>
          <p:nvPr/>
        </p:nvSpPr>
        <p:spPr>
          <a:xfrm>
            <a:off x="403413" y="1034352"/>
            <a:ext cx="8387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rectangle is inscribed in a circle of radius 5 cm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centre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O, as shown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184E8B8-5E2A-49FA-A66D-BF9A3BFDEE29}"/>
              </a:ext>
            </a:extLst>
          </p:cNvPr>
          <p:cNvSpPr txBox="1"/>
          <p:nvPr/>
        </p:nvSpPr>
        <p:spPr>
          <a:xfrm>
            <a:off x="286602" y="92593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 calculus, optimization  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9CF11E9-C900-4427-8EE6-56231108B4D0}"/>
              </a:ext>
            </a:extLst>
          </p:cNvPr>
          <p:cNvSpPr/>
          <p:nvPr/>
        </p:nvSpPr>
        <p:spPr>
          <a:xfrm>
            <a:off x="1043542" y="1837449"/>
            <a:ext cx="1737360" cy="17373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C121FB9-14DA-483F-B641-BF3DFA88179B}"/>
              </a:ext>
            </a:extLst>
          </p:cNvPr>
          <p:cNvCxnSpPr/>
          <p:nvPr/>
        </p:nvCxnSpPr>
        <p:spPr>
          <a:xfrm>
            <a:off x="461194" y="2684513"/>
            <a:ext cx="265176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0E66D32-8ABC-4493-A190-5FE9EDB4BEEC}"/>
              </a:ext>
            </a:extLst>
          </p:cNvPr>
          <p:cNvCxnSpPr/>
          <p:nvPr/>
        </p:nvCxnSpPr>
        <p:spPr>
          <a:xfrm flipV="1">
            <a:off x="1915111" y="1492351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15FBBF60-E54E-4F40-BD58-94724521E49C}"/>
              </a:ext>
            </a:extLst>
          </p:cNvPr>
          <p:cNvSpPr/>
          <p:nvPr/>
        </p:nvSpPr>
        <p:spPr>
          <a:xfrm>
            <a:off x="1161212" y="2271919"/>
            <a:ext cx="1499616" cy="8686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C002B13-9A68-40FB-8368-8CEEC1EEBD08}"/>
              </a:ext>
            </a:extLst>
          </p:cNvPr>
          <p:cNvCxnSpPr>
            <a:cxnSpLocks/>
          </p:cNvCxnSpPr>
          <p:nvPr/>
        </p:nvCxnSpPr>
        <p:spPr>
          <a:xfrm flipV="1">
            <a:off x="1915111" y="2271919"/>
            <a:ext cx="753899" cy="4125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artial Circle 47">
            <a:extLst>
              <a:ext uri="{FF2B5EF4-FFF2-40B4-BE49-F238E27FC236}">
                <a16:creationId xmlns:a16="http://schemas.microsoft.com/office/drawing/2014/main" id="{4922E23F-1CE3-41BA-B79B-0A11692494A8}"/>
              </a:ext>
            </a:extLst>
          </p:cNvPr>
          <p:cNvSpPr/>
          <p:nvPr/>
        </p:nvSpPr>
        <p:spPr>
          <a:xfrm>
            <a:off x="1558084" y="2316176"/>
            <a:ext cx="731520" cy="731520"/>
          </a:xfrm>
          <a:prstGeom prst="pie">
            <a:avLst>
              <a:gd name="adj1" fmla="val 19895121"/>
              <a:gd name="adj2" fmla="val 2158934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9A04E9-2D5E-40F6-9F8C-73B5C7AEAEA1}"/>
              </a:ext>
            </a:extLst>
          </p:cNvPr>
          <p:cNvSpPr txBox="1"/>
          <p:nvPr/>
        </p:nvSpPr>
        <p:spPr>
          <a:xfrm>
            <a:off x="2056344" y="227769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en-GB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AA398C3-7762-45E0-B40D-154418D33C75}"/>
              </a:ext>
            </a:extLst>
          </p:cNvPr>
          <p:cNvSpPr txBox="1"/>
          <p:nvPr/>
        </p:nvSpPr>
        <p:spPr>
          <a:xfrm>
            <a:off x="2224064" y="2419546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latin typeface="Symbol" panose="05050102010706020507" pitchFamily="18" charset="2"/>
              </a:rPr>
              <a:t>q</a:t>
            </a:r>
            <a:endParaRPr lang="en-GB" sz="1400" i="1" dirty="0">
              <a:latin typeface="Symbol" panose="05050102010706020507" pitchFamily="18" charset="2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87D0202-8DD2-44BD-B7F7-9F0BA7854E75}"/>
              </a:ext>
            </a:extLst>
          </p:cNvPr>
          <p:cNvSpPr txBox="1"/>
          <p:nvPr/>
        </p:nvSpPr>
        <p:spPr>
          <a:xfrm>
            <a:off x="1689259" y="2649068"/>
            <a:ext cx="4128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O</a:t>
            </a:r>
            <a:endParaRPr lang="en-GB" sz="14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4E453EA-0938-445C-9078-1C29C3F5B78D}"/>
              </a:ext>
            </a:extLst>
          </p:cNvPr>
          <p:cNvSpPr txBox="1"/>
          <p:nvPr/>
        </p:nvSpPr>
        <p:spPr>
          <a:xfrm>
            <a:off x="2618028" y="2017789"/>
            <a:ext cx="73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/>
              <a:t>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US" sz="1400" dirty="0"/>
              <a:t>)</a:t>
            </a:r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07A22895-64ED-421A-9E79-953BCE2522AF}"/>
                  </a:ext>
                </a:extLst>
              </p:cNvPr>
              <p:cNvSpPr txBox="1"/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point (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i="1" dirty="0"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is a vertex of the rectangle and also lies on the circle. The angle between OP and the </a:t>
                </a:r>
                <a:r>
                  <a:rPr lang="en-US" sz="24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-axis is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radians, where 0 ≤ </a:t>
                </a:r>
                <a:r>
                  <a:rPr lang="en-US" sz="2400" i="1" dirty="0">
                    <a:latin typeface="Symbol" panose="05050102010706020507" pitchFamily="18" charset="2"/>
                    <a:cs typeface="Calibri" panose="020F0502020204030204" pitchFamily="34" charset="0"/>
                  </a:rPr>
                  <a:t>q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07A22895-64ED-421A-9E79-953BCE252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4" y="1440461"/>
                <a:ext cx="5401318" cy="1755352"/>
              </a:xfrm>
              <a:prstGeom prst="rect">
                <a:avLst/>
              </a:prstGeom>
              <a:blipFill>
                <a:blip r:embed="rId7"/>
                <a:stretch>
                  <a:fillRect l="-1806" t="-3125" r="-2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AEDDF09A-73D5-4A4A-9810-75EEAAEADA62}"/>
              </a:ext>
            </a:extLst>
          </p:cNvPr>
          <p:cNvSpPr txBox="1"/>
          <p:nvPr/>
        </p:nvSpPr>
        <p:spPr>
          <a:xfrm>
            <a:off x="3491044" y="3020122"/>
            <a:ext cx="5299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 the area of the rectangle </a:t>
            </a:r>
            <a:r>
              <a:rPr lang="en-US" sz="2400" i="1" dirty="0">
                <a:cs typeface="Times New Roman" panose="02020603050405020304" pitchFamily="18" charset="0"/>
              </a:rPr>
              <a:t>PQR</a:t>
            </a:r>
            <a:r>
              <a:rPr lang="en-US" i="1" dirty="0"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0729570-2A74-49FA-9DAE-8DA1591C6873}"/>
              </a:ext>
            </a:extLst>
          </p:cNvPr>
          <p:cNvSpPr txBox="1"/>
          <p:nvPr/>
        </p:nvSpPr>
        <p:spPr>
          <a:xfrm>
            <a:off x="2602576" y="3029611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GB" sz="14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5E67C58-DD9B-4B3E-9630-DA895DCCEC88}"/>
              </a:ext>
            </a:extLst>
          </p:cNvPr>
          <p:cNvSpPr txBox="1"/>
          <p:nvPr/>
        </p:nvSpPr>
        <p:spPr>
          <a:xfrm>
            <a:off x="927012" y="3097789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B7F110D-79D7-4C82-8BB1-A418140B3E94}"/>
              </a:ext>
            </a:extLst>
          </p:cNvPr>
          <p:cNvSpPr txBox="1"/>
          <p:nvPr/>
        </p:nvSpPr>
        <p:spPr>
          <a:xfrm>
            <a:off x="898700" y="2031467"/>
            <a:ext cx="368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1400" dirty="0"/>
          </a:p>
        </p:txBody>
      </p:sp>
      <p:sp>
        <p:nvSpPr>
          <p:cNvPr id="58" name="Text Box 9">
            <a:extLst>
              <a:ext uri="{FF2B5EF4-FFF2-40B4-BE49-F238E27FC236}">
                <a16:creationId xmlns:a16="http://schemas.microsoft.com/office/drawing/2014/main" id="{56A5C443-31C0-4572-9611-03A25269D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59" name="Rectangle 58">
            <a:hlinkClick r:id="rId8"/>
            <a:extLst>
              <a:ext uri="{FF2B5EF4-FFF2-40B4-BE49-F238E27FC236}">
                <a16:creationId xmlns:a16="http://schemas.microsoft.com/office/drawing/2014/main" id="{7B953E86-49E9-42EB-91D3-665BA2979D78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Rectangle 59">
            <a:hlinkClick r:id="rId8"/>
            <a:extLst>
              <a:ext uri="{FF2B5EF4-FFF2-40B4-BE49-F238E27FC236}">
                <a16:creationId xmlns:a16="http://schemas.microsoft.com/office/drawing/2014/main" id="{A9932C07-DE2D-4EFB-BFE0-39660FEAF59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4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8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11301</TotalTime>
  <Words>1703</Words>
  <Application>Microsoft Office PowerPoint</Application>
  <PresentationFormat>On-screen Show (4:3)</PresentationFormat>
  <Paragraphs>177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Applications of differential calculus: Rate of change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straight line</dc:title>
  <dc:creator>Mathssupport</dc:creator>
  <cp:lastModifiedBy>Orlando Hurtado</cp:lastModifiedBy>
  <cp:revision>127</cp:revision>
  <dcterms:created xsi:type="dcterms:W3CDTF">2016-10-09T12:39:15Z</dcterms:created>
  <dcterms:modified xsi:type="dcterms:W3CDTF">2023-08-05T17:43:22Z</dcterms:modified>
</cp:coreProperties>
</file>