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9" r:id="rId3"/>
    <p:sldId id="257" r:id="rId4"/>
    <p:sldId id="274" r:id="rId5"/>
    <p:sldId id="267" r:id="rId6"/>
    <p:sldId id="275" r:id="rId7"/>
    <p:sldId id="276" r:id="rId8"/>
    <p:sldId id="268" r:id="rId9"/>
    <p:sldId id="269" r:id="rId10"/>
    <p:sldId id="270" r:id="rId11"/>
    <p:sldId id="32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70AA5-5ED1-4EA3-A77A-61899F99BC29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75C3A-5B36-41B8-A6B7-CC1E72B04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9723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42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0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8484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51630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7685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0138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49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7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9774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1991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A9B944-7D22-42F9-A93B-DE368E063630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9577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1" y="3200400"/>
            <a:ext cx="7149280" cy="1600200"/>
          </a:xfrm>
        </p:spPr>
        <p:txBody>
          <a:bodyPr/>
          <a:lstStyle/>
          <a:p>
            <a:pPr marL="633413" indent="-633413"/>
            <a:r>
              <a:rPr lang="en-GB" dirty="0"/>
              <a:t>LO: Solve problems about Economics, using differential calculus.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Applications of differential calculus: Economics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B1855A52-E6ED-46F2-906E-18CB4570030F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23276E5-5CC5-402B-B3D4-054D6157B8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D702DA-4764-CEC6-2FBB-F28180C6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3D92-EB49-4ADE-9A69-56A2348F1470}" type="datetime4">
              <a:rPr lang="en-GB" smtClean="0"/>
              <a:t>05 August 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4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5204" y="2001830"/>
            <a:ext cx="702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e-I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)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3413" y="837400"/>
            <a:ext cx="8387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cost of manufacturing fishing poles, in thousands of units, is modelled by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– 10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 </a:t>
            </a:r>
            <a:r>
              <a:rPr lang="en-US" sz="2400" dirty="0">
                <a:cs typeface="Times New Roman" panose="02020603050405020304" pitchFamily="18" charset="0"/>
              </a:rPr>
              <a:t>+ 20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 </a:t>
            </a:r>
            <a:r>
              <a:rPr lang="en-US" sz="2400" dirty="0"/>
              <a:t>Find a production level, if it exist, that maximizes average cost.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419659" y="2419413"/>
            <a:ext cx="45485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production cost of </a:t>
            </a:r>
            <a:r>
              <a:rPr lang="en-US" sz="1800" i="1" dirty="0">
                <a:solidFill>
                  <a:srgbClr val="FF66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units can be minimized, it will occur when the marginal cost of producing one extra units the same as the average cost of producing </a:t>
            </a:r>
            <a:r>
              <a:rPr lang="en-US" sz="1800" i="1" dirty="0">
                <a:solidFill>
                  <a:srgbClr val="FF66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units.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79202" y="3551178"/>
            <a:ext cx="1744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 – 10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 </a:t>
            </a:r>
            <a:r>
              <a:rPr lang="en-US" sz="2400" dirty="0">
                <a:cs typeface="Times New Roman" panose="02020603050405020304" pitchFamily="18" charset="0"/>
              </a:rPr>
              <a:t>+ 20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1191967" y="2042200"/>
            <a:ext cx="2234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dirty="0">
                <a:cs typeface="Times New Roman" panose="02020603050405020304" pitchFamily="18" charset="0"/>
              </a:rPr>
              <a:t> 20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+ 20</a:t>
            </a:r>
            <a:r>
              <a:rPr lang="en-GB" sz="2400" dirty="0"/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1819" y="3551178"/>
            <a:ext cx="2157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dirty="0">
                <a:cs typeface="Times New Roman" panose="02020603050405020304" pitchFamily="18" charset="0"/>
              </a:rPr>
              <a:t> 20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+ 20</a:t>
            </a:r>
            <a:r>
              <a:rPr lang="en-GB" sz="2400" dirty="0"/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28" name="Rectangle 27"/>
          <p:cNvSpPr/>
          <p:nvPr/>
        </p:nvSpPr>
        <p:spPr>
          <a:xfrm>
            <a:off x="1010180" y="4797024"/>
            <a:ext cx="792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  </a:t>
            </a:r>
            <a:r>
              <a:rPr lang="en-US" sz="2400" dirty="0">
                <a:cs typeface="Times New Roman" panose="02020603050405020304" pitchFamily="18" charset="0"/>
              </a:rPr>
              <a:t>= 0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03639" y="5346802"/>
            <a:ext cx="8269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in thousands, 5000 fishing poles is the production level necessary to minimize costs.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24374" y="2516224"/>
            <a:ext cx="3420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the second derivative test.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870386" y="3082107"/>
            <a:ext cx="551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46570" y="3082107"/>
            <a:ext cx="814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297224" y="3815883"/>
            <a:ext cx="623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6602" y="191069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Differential calculus, Economics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270584" y="1977458"/>
                <a:ext cx="726033" cy="527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0584" y="1977458"/>
                <a:ext cx="726033" cy="5275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993506" y="2032534"/>
            <a:ext cx="1744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anose="02020603050405020304" pitchFamily="18" charset="0"/>
              </a:rPr>
              <a:t> – 10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 </a:t>
            </a:r>
            <a:r>
              <a:rPr lang="en-US" sz="2400" dirty="0">
                <a:cs typeface="Times New Roman" panose="02020603050405020304" pitchFamily="18" charset="0"/>
              </a:rPr>
              <a:t>+ 20</a:t>
            </a:r>
            <a:endParaRPr lang="en-GB" sz="2400" dirty="0"/>
          </a:p>
        </p:txBody>
      </p:sp>
      <p:sp>
        <p:nvSpPr>
          <p:cNvPr id="26" name="Rectangle 25"/>
          <p:cNvSpPr/>
          <p:nvPr/>
        </p:nvSpPr>
        <p:spPr>
          <a:xfrm>
            <a:off x="2489489" y="397077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004548" y="3970777"/>
            <a:ext cx="1555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dirty="0">
                <a:cs typeface="Times New Roman" panose="02020603050405020304" pitchFamily="18" charset="0"/>
              </a:rPr>
              <a:t> 10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31" name="Rectangle 30"/>
          <p:cNvSpPr/>
          <p:nvPr/>
        </p:nvSpPr>
        <p:spPr>
          <a:xfrm>
            <a:off x="2446764" y="438935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961823" y="4389357"/>
            <a:ext cx="1521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dirty="0">
                <a:cs typeface="Times New Roman" panose="02020603050405020304" pitchFamily="18" charset="0"/>
              </a:rPr>
              <a:t> 5)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33" name="Rectangle 32"/>
          <p:cNvSpPr/>
          <p:nvPr/>
        </p:nvSpPr>
        <p:spPr>
          <a:xfrm>
            <a:off x="2172223" y="4789726"/>
            <a:ext cx="792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  </a:t>
            </a:r>
            <a:r>
              <a:rPr lang="en-US" sz="2400" dirty="0">
                <a:cs typeface="Times New Roman" panose="02020603050405020304" pitchFamily="18" charset="0"/>
              </a:rPr>
              <a:t>= 5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5972689" y="3020812"/>
                <a:ext cx="99084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689" y="3020812"/>
                <a:ext cx="990849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5629586" y="3022945"/>
                <a:ext cx="32117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586" y="3022945"/>
                <a:ext cx="321177" cy="525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5656320" y="3779525"/>
                <a:ext cx="32117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320" y="3779525"/>
                <a:ext cx="321177" cy="525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5970850" y="3786807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253497" y="4335972"/>
            <a:ext cx="3420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Since 2 &gt; 0, the second derivative is positive for all </a:t>
            </a:r>
            <a:r>
              <a:rPr lang="en-US" sz="1800" i="1" dirty="0">
                <a:solidFill>
                  <a:srgbClr val="FF66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so </a:t>
            </a:r>
            <a:r>
              <a:rPr lang="en-US" sz="1800" i="1" dirty="0">
                <a:solidFill>
                  <a:srgbClr val="FF66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5 is a minimum.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57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23" grpId="0"/>
      <p:bldP spid="28" grpId="0"/>
      <p:bldP spid="21" grpId="0"/>
      <p:bldP spid="34" grpId="0"/>
      <p:bldP spid="35" grpId="0"/>
      <p:bldP spid="36" grpId="0"/>
      <p:bldP spid="38" grpId="0"/>
      <p:bldP spid="2" grpId="0"/>
      <p:bldP spid="3" grpId="0"/>
      <p:bldP spid="26" grpId="0"/>
      <p:bldP spid="27" grpId="0"/>
      <p:bldP spid="31" grpId="0"/>
      <p:bldP spid="32" grpId="0"/>
      <p:bldP spid="33" grpId="0"/>
      <p:bldP spid="42" grpId="0"/>
      <p:bldP spid="43" grpId="0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4" y="762000"/>
            <a:ext cx="5169599" cy="33213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438400" y="463052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23805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778918" y="5619674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67668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3413" y="1075765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Calculus is applied in basic economics theory in marginal analysis.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413" y="2347995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are three basic terms in marginal analysis.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413" y="1562669"/>
            <a:ext cx="8269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analysis quantifies the benefits of performing such an action against the cost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4456" y="3019358"/>
            <a:ext cx="751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profit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6603" y="191069"/>
            <a:ext cx="562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analysis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4455" y="4060053"/>
            <a:ext cx="751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revenue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4455" y="5100748"/>
            <a:ext cx="751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cost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35624" y="3019358"/>
            <a:ext cx="5392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rate of change of profit with respect to the number of units produced or sold.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5759" y="4060053"/>
            <a:ext cx="56275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rate of change of revenue with respect to the number of units sold.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20821" y="5100748"/>
            <a:ext cx="5964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rate of change of cost with respect to the number of units sold.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29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7" grpId="0"/>
      <p:bldP spid="74" grpId="0"/>
      <p:bldP spid="75" grpId="0"/>
      <p:bldP spid="2" grpId="0"/>
      <p:bldP spid="3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reeform 104"/>
          <p:cNvSpPr/>
          <p:nvPr/>
        </p:nvSpPr>
        <p:spPr>
          <a:xfrm>
            <a:off x="3835021" y="1221475"/>
            <a:ext cx="1460310" cy="948519"/>
          </a:xfrm>
          <a:custGeom>
            <a:avLst/>
            <a:gdLst>
              <a:gd name="connsiteX0" fmla="*/ 1460310 w 1460310"/>
              <a:gd name="connsiteY0" fmla="*/ 0 h 948519"/>
              <a:gd name="connsiteX1" fmla="*/ 1460310 w 1460310"/>
              <a:gd name="connsiteY1" fmla="*/ 0 h 948519"/>
              <a:gd name="connsiteX2" fmla="*/ 1453486 w 1460310"/>
              <a:gd name="connsiteY2" fmla="*/ 75062 h 948519"/>
              <a:gd name="connsiteX3" fmla="*/ 1460310 w 1460310"/>
              <a:gd name="connsiteY3" fmla="*/ 511791 h 948519"/>
              <a:gd name="connsiteX4" fmla="*/ 0 w 1460310"/>
              <a:gd name="connsiteY4" fmla="*/ 948519 h 948519"/>
              <a:gd name="connsiteX5" fmla="*/ 1460310 w 1460310"/>
              <a:gd name="connsiteY5" fmla="*/ 0 h 948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0310" h="948519">
                <a:moveTo>
                  <a:pt x="1460310" y="0"/>
                </a:moveTo>
                <a:lnTo>
                  <a:pt x="1460310" y="0"/>
                </a:lnTo>
                <a:cubicBezTo>
                  <a:pt x="1458035" y="25021"/>
                  <a:pt x="1453486" y="49938"/>
                  <a:pt x="1453486" y="75062"/>
                </a:cubicBezTo>
                <a:cubicBezTo>
                  <a:pt x="1453486" y="220656"/>
                  <a:pt x="1460310" y="366197"/>
                  <a:pt x="1460310" y="511791"/>
                </a:cubicBezTo>
                <a:lnTo>
                  <a:pt x="0" y="948519"/>
                </a:lnTo>
                <a:lnTo>
                  <a:pt x="146031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Freeform 102"/>
          <p:cNvSpPr/>
          <p:nvPr/>
        </p:nvSpPr>
        <p:spPr>
          <a:xfrm>
            <a:off x="1746913" y="2209516"/>
            <a:ext cx="1999397" cy="1276065"/>
          </a:xfrm>
          <a:custGeom>
            <a:avLst/>
            <a:gdLst>
              <a:gd name="connsiteX0" fmla="*/ 0 w 1999397"/>
              <a:gd name="connsiteY0" fmla="*/ 1276065 h 1276065"/>
              <a:gd name="connsiteX1" fmla="*/ 0 w 1999397"/>
              <a:gd name="connsiteY1" fmla="*/ 1276065 h 1276065"/>
              <a:gd name="connsiteX2" fmla="*/ 13648 w 1999397"/>
              <a:gd name="connsiteY2" fmla="*/ 975815 h 1276065"/>
              <a:gd name="connsiteX3" fmla="*/ 27296 w 1999397"/>
              <a:gd name="connsiteY3" fmla="*/ 893928 h 1276065"/>
              <a:gd name="connsiteX4" fmla="*/ 20472 w 1999397"/>
              <a:gd name="connsiteY4" fmla="*/ 600501 h 1276065"/>
              <a:gd name="connsiteX5" fmla="*/ 1999397 w 1999397"/>
              <a:gd name="connsiteY5" fmla="*/ 0 h 1276065"/>
              <a:gd name="connsiteX6" fmla="*/ 0 w 1999397"/>
              <a:gd name="connsiteY6" fmla="*/ 1276065 h 127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9397" h="1276065">
                <a:moveTo>
                  <a:pt x="0" y="1276065"/>
                </a:moveTo>
                <a:lnTo>
                  <a:pt x="0" y="1276065"/>
                </a:lnTo>
                <a:cubicBezTo>
                  <a:pt x="5530" y="1088049"/>
                  <a:pt x="-294" y="1101290"/>
                  <a:pt x="13648" y="975815"/>
                </a:cubicBezTo>
                <a:cubicBezTo>
                  <a:pt x="20038" y="918307"/>
                  <a:pt x="16841" y="935747"/>
                  <a:pt x="27296" y="893928"/>
                </a:cubicBezTo>
                <a:cubicBezTo>
                  <a:pt x="19125" y="673314"/>
                  <a:pt x="20472" y="771140"/>
                  <a:pt x="20472" y="600501"/>
                </a:cubicBezTo>
                <a:lnTo>
                  <a:pt x="1999397" y="0"/>
                </a:lnTo>
                <a:lnTo>
                  <a:pt x="0" y="1276065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86603" y="479306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Economist analyze how small changes affect profits and cost.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86603" y="16258"/>
            <a:ext cx="562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Economics models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08573" y="4108892"/>
            <a:ext cx="7964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Revenue is the amount of income generated before any deductions are made.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81034" y="5577213"/>
            <a:ext cx="8019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break-even point occurs when the Total cost and the total revenues are the same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747794" y="1224001"/>
            <a:ext cx="3559221" cy="226101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765037" y="1724072"/>
            <a:ext cx="3541978" cy="106382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761336" y="2787081"/>
            <a:ext cx="3430908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3784821" y="2154316"/>
            <a:ext cx="37785" cy="4571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1747793" y="2407760"/>
            <a:ext cx="3541978" cy="1063826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5289771" y="964664"/>
            <a:ext cx="1536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Revenue (</a:t>
            </a:r>
            <a:r>
              <a:rPr lang="en-US" sz="18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r(x)</a:t>
            </a:r>
            <a:r>
              <a:rPr lang="en-US" sz="1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18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298393" y="1491174"/>
            <a:ext cx="2402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 cost (</a:t>
            </a:r>
            <a:r>
              <a:rPr lang="en-US" sz="1800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C(x)=c(x) + k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285460" y="2182363"/>
            <a:ext cx="1986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Variable cost (</a:t>
            </a:r>
            <a:r>
              <a:rPr lang="en-US" sz="1800" i="1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c(x)</a:t>
            </a:r>
            <a:r>
              <a:rPr lang="en-US" sz="180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1800">
              <a:solidFill>
                <a:srgbClr val="FF66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276657" y="259454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Fixed cost (</a:t>
            </a:r>
            <a:r>
              <a:rPr lang="en-US" sz="1800" i="1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180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180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874387" y="2821564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Loss</a:t>
            </a:r>
            <a:endParaRPr lang="en-GB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633814" y="146217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Profit</a:t>
            </a: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678060" y="1340350"/>
            <a:ext cx="15087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Break-even point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08573" y="3808596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Total cost is the sum of Fixed cost and Variable cost.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5" name="Straight Arrow Connector 114"/>
          <p:cNvCxnSpPr>
            <a:stCxn id="112" idx="2"/>
            <a:endCxn id="81" idx="1"/>
          </p:cNvCxnSpPr>
          <p:nvPr/>
        </p:nvCxnSpPr>
        <p:spPr>
          <a:xfrm>
            <a:off x="3432431" y="1986681"/>
            <a:ext cx="357923" cy="17433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518131" y="967080"/>
            <a:ext cx="6354701" cy="2952536"/>
            <a:chOff x="518131" y="1424278"/>
            <a:chExt cx="6354701" cy="2952536"/>
          </a:xfrm>
        </p:grpSpPr>
        <p:sp>
          <p:nvSpPr>
            <p:cNvPr id="26" name="Rectangle 25"/>
            <p:cNvSpPr/>
            <p:nvPr/>
          </p:nvSpPr>
          <p:spPr>
            <a:xfrm>
              <a:off x="1596951" y="3975177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0</a:t>
              </a:r>
              <a:endParaRPr lang="en-GB" sz="1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006933" y="3998641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10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72681" y="400381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58358" y="4006552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65706" y="400050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6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8800" y="4007482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8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1585745" y="3888985"/>
              <a:ext cx="4023360" cy="139849"/>
              <a:chOff x="2245661" y="3154680"/>
              <a:chExt cx="4023360" cy="139849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2245661" y="3196048"/>
                <a:ext cx="402336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424953" y="3196048"/>
                <a:ext cx="0" cy="9412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108960" y="3189224"/>
                <a:ext cx="0" cy="9412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3794760" y="3189224"/>
                <a:ext cx="0" cy="9412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480560" y="3187550"/>
                <a:ext cx="0" cy="9412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5852160" y="3200400"/>
                <a:ext cx="0" cy="9412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5166360" y="3200400"/>
                <a:ext cx="0" cy="9412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69748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256032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283464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297180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385554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3248394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522714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659874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406908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93192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420624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434340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75488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461772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489204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502920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544068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530352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57784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71500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5984770" y="3154680"/>
                <a:ext cx="0" cy="94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Straight Connector 2"/>
            <p:cNvCxnSpPr/>
            <p:nvPr/>
          </p:nvCxnSpPr>
          <p:spPr>
            <a:xfrm flipV="1">
              <a:off x="1765037" y="1555591"/>
              <a:ext cx="0" cy="2568388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492326" y="3998641"/>
              <a:ext cx="13805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units sold (</a:t>
              </a:r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x</a:t>
              </a:r>
              <a:r>
                <a:rPr lang="en-US" sz="18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en-GB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18131" y="1424278"/>
              <a:ext cx="1197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Value $ (</a:t>
              </a:r>
              <a:r>
                <a:rPr lang="en-US" sz="1800" i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y</a:t>
              </a:r>
              <a:r>
                <a:rPr lang="en-US" sz="18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 flipH="1">
              <a:off x="1673352" y="1875064"/>
              <a:ext cx="914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1673352" y="2560864"/>
              <a:ext cx="914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1669896" y="3246664"/>
              <a:ext cx="914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1715616" y="201222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1719072" y="214938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1719072" y="228654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1719072" y="242370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1719072" y="269802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1719072" y="283518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1719072" y="297234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1719072" y="310950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1719072" y="338382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1719072" y="352098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1719072" y="365814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1719072" y="3795304"/>
              <a:ext cx="91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1285735" y="305174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10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291890" y="2398442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20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291155" y="169798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30</a:t>
              </a:r>
              <a:endParaRPr lang="en-GB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496639" y="4850545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Total cost is greater than revenue there is loss.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84705" y="5218620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revenue is greater than the total cost there is profit.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69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3" grpId="0" animBg="1"/>
      <p:bldP spid="77" grpId="0"/>
      <p:bldP spid="80" grpId="0"/>
      <p:bldP spid="81" grpId="0" animBg="1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79" grpId="0"/>
      <p:bldP spid="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3412" y="1075765"/>
            <a:ext cx="8404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 is a summary of the basic terms and corresponding meaning.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0698" y="2689504"/>
            <a:ext cx="7053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of producing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amount of units.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89914" y="3332951"/>
            <a:ext cx="751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profit in selling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amount of units.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6603" y="191069"/>
            <a:ext cx="562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analysis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89914" y="4425578"/>
            <a:ext cx="785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</a:t>
            </a:r>
            <a:r>
              <a:rPr lang="en-US" sz="2400" b="1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extra revenue for selling one extra unit.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89914" y="5128938"/>
            <a:ext cx="751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</a:t>
            </a:r>
            <a:r>
              <a:rPr lang="en-US" sz="2400" b="1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extra revenue for selling one extra unit.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1475" y="1552493"/>
            <a:ext cx="590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6067" y="2093155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9033" y="2715788"/>
            <a:ext cx="931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39" y="3309642"/>
            <a:ext cx="949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1710" y="4425578"/>
            <a:ext cx="986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680" y="5128937"/>
            <a:ext cx="1002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1710" y="5714696"/>
            <a:ext cx="1019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71701" y="1545894"/>
            <a:ext cx="751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number of units produced  (or sold).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71702" y="2066871"/>
            <a:ext cx="751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revenue from selling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amount of units.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9914" y="5727308"/>
            <a:ext cx="751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profit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extra profit for selling one extra unit.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96622" y="3840655"/>
            <a:ext cx="949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65997" y="3840654"/>
            <a:ext cx="909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56171" y="3838734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81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74" grpId="0"/>
      <p:bldP spid="75" grpId="0"/>
      <p:bldP spid="2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3413" y="1723069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(a) Find the marginal profit for a production of 50 pair of shoes.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6602" y="191069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Differential calculus, Economics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413" y="837400"/>
            <a:ext cx="8417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profit, in euros, obtained from selling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pairs of shoes can be modelled by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0.00025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+ 10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5" name="Rectangle 14"/>
          <p:cNvSpPr/>
          <p:nvPr/>
        </p:nvSpPr>
        <p:spPr>
          <a:xfrm>
            <a:off x="353282" y="4146163"/>
            <a:ext cx="3324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profit when </a:t>
            </a:r>
            <a:r>
              <a:rPr lang="en-US" sz="1800" i="1" dirty="0">
                <a:solidFill>
                  <a:srgbClr val="FF6600"/>
                </a:solidFill>
              </a:rPr>
              <a:t>x</a:t>
            </a:r>
            <a:r>
              <a:rPr lang="en-US" sz="1800" dirty="0">
                <a:solidFill>
                  <a:srgbClr val="FF6600"/>
                </a:solidFill>
              </a:rPr>
              <a:t> = 50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03413" y="3075184"/>
            <a:ext cx="33242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profit 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derivative </a:t>
            </a:r>
            <a:r>
              <a:rPr lang="en-US" sz="180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profit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147218" y="29945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/>
              <a:t>(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/>
              <a:t>)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4717901" y="2994502"/>
            <a:ext cx="2465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cs typeface="Times New Roman" panose="02020603050405020304" pitchFamily="18" charset="0"/>
              </a:rPr>
              <a:t>0.00025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baseline="30000">
                <a:cs typeface="Times New Roman" panose="02020603050405020304" pitchFamily="18" charset="0"/>
              </a:rPr>
              <a:t>3</a:t>
            </a:r>
            <a:r>
              <a:rPr lang="en-US" sz="2400" b="1">
                <a:cs typeface="Times New Roman" panose="02020603050405020304" pitchFamily="18" charset="0"/>
              </a:rPr>
              <a:t> + 10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="1"/>
          </a:p>
        </p:txBody>
      </p:sp>
      <p:sp>
        <p:nvSpPr>
          <p:cNvPr id="34" name="Rectangle 33"/>
          <p:cNvSpPr/>
          <p:nvPr/>
        </p:nvSpPr>
        <p:spPr>
          <a:xfrm>
            <a:off x="3996629" y="3549805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400" b="1" i="1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b="1"/>
              <a:t>(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/>
              <a:t>)</a:t>
            </a:r>
            <a:endParaRPr lang="en-GB" sz="2400" dirty="0"/>
          </a:p>
        </p:txBody>
      </p:sp>
      <p:sp>
        <p:nvSpPr>
          <p:cNvPr id="35" name="Rectangle 34"/>
          <p:cNvSpPr/>
          <p:nvPr/>
        </p:nvSpPr>
        <p:spPr>
          <a:xfrm>
            <a:off x="4732464" y="3554406"/>
            <a:ext cx="15261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00075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14961" y="3554407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GB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8044967" y="2184734"/>
                <a:ext cx="607281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𝑑𝑝</m:t>
                          </m:r>
                        </m:num>
                        <m:den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4967" y="2184734"/>
                <a:ext cx="607281" cy="79355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13831" y="2186246"/>
            <a:ext cx="751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profit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504999" y="2186246"/>
            <a:ext cx="5392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rate of change of profit with respect to the number of units produced or sold.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42741" y="4074514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400" b="1" i="1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b="1"/>
              <a:t>(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400" b="1"/>
              <a:t>)</a:t>
            </a:r>
            <a:endParaRPr lang="en-GB" sz="2400" dirty="0"/>
          </a:p>
        </p:txBody>
      </p:sp>
      <p:sp>
        <p:nvSpPr>
          <p:cNvPr id="29" name="Rectangle 28"/>
          <p:cNvSpPr/>
          <p:nvPr/>
        </p:nvSpPr>
        <p:spPr>
          <a:xfrm>
            <a:off x="4732464" y="4079116"/>
            <a:ext cx="2071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00075(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4688" y="4074606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GB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42741" y="4594622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400" b="1" i="1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b="1"/>
              <a:t>(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400" b="1"/>
              <a:t>)</a:t>
            </a:r>
            <a:endParaRPr lang="en-GB" sz="2400" dirty="0"/>
          </a:p>
        </p:txBody>
      </p:sp>
      <p:sp>
        <p:nvSpPr>
          <p:cNvPr id="40" name="Rectangle 39"/>
          <p:cNvSpPr/>
          <p:nvPr/>
        </p:nvSpPr>
        <p:spPr>
          <a:xfrm>
            <a:off x="4732464" y="4599224"/>
            <a:ext cx="2071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11.88</a:t>
            </a:r>
            <a:endParaRPr lang="en-GB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44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1" grpId="0"/>
      <p:bldP spid="32" grpId="0"/>
      <p:bldP spid="34" grpId="0"/>
      <p:bldP spid="35" grpId="0"/>
      <p:bldP spid="41" grpId="0"/>
      <p:bldP spid="44" grpId="0"/>
      <p:bldP spid="24" grpId="0"/>
      <p:bldP spid="25" grpId="0"/>
      <p:bldP spid="28" grpId="0"/>
      <p:bldP spid="29" grpId="0"/>
      <p:bldP spid="36" grpId="0"/>
      <p:bldP spid="38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3413" y="1723069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(a) Find 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marginal profit for a production of 50 pair of shoes.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413" y="837400"/>
            <a:ext cx="8417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profit, in euros, obtained from selling x pairs of shoes can be modelled by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cs typeface="Times New Roman" panose="02020603050405020304" pitchFamily="18" charset="0"/>
              </a:rPr>
              <a:t>) = 0.00025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+ 10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15" name="Rectangle 14"/>
          <p:cNvSpPr/>
          <p:nvPr/>
        </p:nvSpPr>
        <p:spPr>
          <a:xfrm>
            <a:off x="403413" y="4160342"/>
            <a:ext cx="3324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the profit when </a:t>
            </a:r>
            <a:r>
              <a:rPr lang="en-US" sz="1800" i="1" dirty="0">
                <a:solidFill>
                  <a:srgbClr val="FF6600"/>
                </a:solidFill>
              </a:rPr>
              <a:t>x</a:t>
            </a:r>
            <a:r>
              <a:rPr lang="en-US" sz="1800" dirty="0">
                <a:solidFill>
                  <a:srgbClr val="FF6600"/>
                </a:solidFill>
              </a:rPr>
              <a:t> = 51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03413" y="3075184"/>
            <a:ext cx="3324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the profit when </a:t>
            </a:r>
            <a:r>
              <a:rPr lang="en-US" sz="1800" i="1" dirty="0">
                <a:solidFill>
                  <a:srgbClr val="FF6600"/>
                </a:solidFill>
              </a:rPr>
              <a:t>x</a:t>
            </a:r>
            <a:r>
              <a:rPr lang="en-US" sz="1800" dirty="0">
                <a:solidFill>
                  <a:srgbClr val="FF6600"/>
                </a:solidFill>
              </a:rPr>
              <a:t> = 50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80767" y="2994502"/>
            <a:ext cx="838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/>
              <a:t>(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400" b="1"/>
              <a:t>)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4717901" y="2994502"/>
            <a:ext cx="3183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cs typeface="Times New Roman" panose="02020603050405020304" pitchFamily="18" charset="0"/>
              </a:rPr>
              <a:t>0.00025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(50)</a:t>
            </a:r>
            <a:r>
              <a:rPr lang="en-US" sz="2400" b="1" baseline="30000">
                <a:cs typeface="Times New Roman" panose="02020603050405020304" pitchFamily="18" charset="0"/>
              </a:rPr>
              <a:t>3</a:t>
            </a:r>
            <a:r>
              <a:rPr lang="en-US" sz="2400" b="1">
                <a:cs typeface="Times New Roman" panose="02020603050405020304" pitchFamily="18" charset="0"/>
              </a:rPr>
              <a:t> + 10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(50)</a:t>
            </a:r>
            <a:endParaRPr lang="en-GB" sz="2400" b="1"/>
          </a:p>
        </p:txBody>
      </p:sp>
      <p:sp>
        <p:nvSpPr>
          <p:cNvPr id="34" name="Rectangle 33"/>
          <p:cNvSpPr/>
          <p:nvPr/>
        </p:nvSpPr>
        <p:spPr>
          <a:xfrm>
            <a:off x="3882815" y="3549804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400" b="1"/>
              <a:t>(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400" b="1"/>
              <a:t>)</a:t>
            </a:r>
            <a:endParaRPr lang="en-GB" sz="2400" dirty="0"/>
          </a:p>
        </p:txBody>
      </p:sp>
      <p:sp>
        <p:nvSpPr>
          <p:cNvPr id="35" name="Rectangle 34"/>
          <p:cNvSpPr/>
          <p:nvPr/>
        </p:nvSpPr>
        <p:spPr>
          <a:xfrm>
            <a:off x="4732464" y="3554406"/>
            <a:ext cx="15261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531.25</a:t>
            </a:r>
            <a:endParaRPr lang="en-GB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3413" y="2186246"/>
            <a:ext cx="8417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(b) Find the actual gain in profit obtained by raising the production level from 50 to 51 pairs of shoes.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303334" y="1735367"/>
            <a:ext cx="1035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€11.88</a:t>
            </a:r>
            <a:endParaRPr lang="en-GB" sz="2000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66204" y="4165543"/>
            <a:ext cx="838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/>
              <a:t>(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en-US" sz="2400" b="1"/>
              <a:t>)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4703338" y="4165543"/>
            <a:ext cx="3183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cs typeface="Times New Roman" panose="02020603050405020304" pitchFamily="18" charset="0"/>
              </a:rPr>
              <a:t>0.00025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(51)</a:t>
            </a:r>
            <a:r>
              <a:rPr lang="en-US" sz="2400" b="1" baseline="30000">
                <a:cs typeface="Times New Roman" panose="02020603050405020304" pitchFamily="18" charset="0"/>
              </a:rPr>
              <a:t>3</a:t>
            </a:r>
            <a:r>
              <a:rPr lang="en-US" sz="2400" b="1">
                <a:cs typeface="Times New Roman" panose="02020603050405020304" pitchFamily="18" charset="0"/>
              </a:rPr>
              <a:t> + 10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(51)</a:t>
            </a:r>
            <a:endParaRPr lang="en-GB" sz="2400" b="1"/>
          </a:p>
        </p:txBody>
      </p:sp>
      <p:sp>
        <p:nvSpPr>
          <p:cNvPr id="26" name="Rectangle 25"/>
          <p:cNvSpPr/>
          <p:nvPr/>
        </p:nvSpPr>
        <p:spPr>
          <a:xfrm>
            <a:off x="3868252" y="4720845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400" b="1"/>
              <a:t>(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en-US" sz="2400" b="1"/>
              <a:t>)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4717901" y="4725447"/>
            <a:ext cx="15261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543.16</a:t>
            </a:r>
            <a:endParaRPr lang="en-GB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413" y="5245500"/>
            <a:ext cx="3324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gain in profit is: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48237" y="5397288"/>
            <a:ext cx="15261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531.25</a:t>
            </a:r>
            <a:endParaRPr lang="en-GB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044226" y="5397288"/>
            <a:ext cx="15261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543.16</a:t>
            </a:r>
            <a:endParaRPr lang="en-GB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75593" y="5408289"/>
            <a:ext cx="15261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11.91</a:t>
            </a:r>
            <a:endParaRPr lang="en-GB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6602" y="191069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Differential calculus, Economics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5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1" grpId="0"/>
      <p:bldP spid="32" grpId="0"/>
      <p:bldP spid="34" grpId="0"/>
      <p:bldP spid="35" grpId="0"/>
      <p:bldP spid="22" grpId="0"/>
      <p:bldP spid="23" grpId="0"/>
      <p:bldP spid="26" grpId="0"/>
      <p:bldP spid="27" grpId="0"/>
      <p:bldP spid="33" grpId="0"/>
      <p:bldP spid="37" grpId="0"/>
      <p:bldP spid="39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3413" y="1723069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(a) Find 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marginal profit for a production of 50 pair of shoes.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413" y="837400"/>
            <a:ext cx="8417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profit, in euros, obtained from selling x pairs of shoes can be modelled by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cs typeface="Times New Roman" panose="02020603050405020304" pitchFamily="18" charset="0"/>
              </a:rPr>
              <a:t>) = 0.00025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+ 10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25" name="Rectangle 24"/>
          <p:cNvSpPr/>
          <p:nvPr/>
        </p:nvSpPr>
        <p:spPr>
          <a:xfrm>
            <a:off x="403413" y="2186246"/>
            <a:ext cx="8417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(b) Find the actual gain in profit obtained by raising the production level from 50 to 51 pairs of shoes.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19458" y="2525061"/>
            <a:ext cx="15261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€ 11.91</a:t>
            </a:r>
            <a:endParaRPr lang="en-GB" sz="2000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3413" y="3052623"/>
            <a:ext cx="8417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(c) Comment on the answers to a and b.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03413" y="4459419"/>
            <a:ext cx="8417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approximates very well the actual change in profit, according to the profit formula, for selling an extra pair of shoes.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3413" y="3633798"/>
            <a:ext cx="8417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Marginal profit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extra profit for selling one additional pair of shoes.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9454" y="5409926"/>
            <a:ext cx="8417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real world, however, profit does not always work according to the profit model.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03334" y="1735367"/>
            <a:ext cx="1035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€11.88</a:t>
            </a:r>
            <a:endParaRPr lang="en-GB" sz="2000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602" y="191069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Differential calculus, Economics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91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3413" y="2025339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Differentiating: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3413" y="4379214"/>
            <a:ext cx="849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Maximum profit occurs when the marginal revenue and marginal cost are equal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3413" y="3036128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Profit will be maximized when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3413" y="966530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Profit is the difference between revenues and cost.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27881" y="1364559"/>
            <a:ext cx="949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97256" y="1364558"/>
            <a:ext cx="909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sz="2400" b="1" i="1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87430" y="1362638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46930" y="2362704"/>
            <a:ext cx="1019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16305" y="2362703"/>
            <a:ext cx="979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06479" y="2360783"/>
            <a:ext cx="827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51867" y="3021564"/>
            <a:ext cx="1250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12304" y="3566881"/>
            <a:ext cx="590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8121" y="3504617"/>
            <a:ext cx="979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78295" y="3502697"/>
            <a:ext cx="827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91734" y="3912645"/>
            <a:ext cx="979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81908" y="3910725"/>
            <a:ext cx="827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2814" y="5297859"/>
            <a:ext cx="849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course minimum profit can also occur when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6602" y="191069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Differential calculus, Economics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4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25" grpId="0"/>
      <p:bldP spid="28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3413" y="2098764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a production level that maximizes profits.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60002" y="2516982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e-I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/>
              <a:t>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/>
              <a:t>)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4180374" y="2988644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b="1" dirty="0"/>
              <a:t>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/>
              <a:t>)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412" y="837400"/>
            <a:ext cx="8390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cost of manufacturing fishing poles, in thousands of units, is modelled by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3</a:t>
            </a:r>
            <a:r>
              <a:rPr lang="en-US" sz="2400" dirty="0">
                <a:cs typeface="Times New Roman" panose="02020603050405020304" pitchFamily="18" charset="0"/>
              </a:rPr>
              <a:t> – 10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 </a:t>
            </a:r>
            <a:r>
              <a:rPr lang="en-US" sz="2400" dirty="0">
                <a:cs typeface="Times New Roman" panose="02020603050405020304" pitchFamily="18" charset="0"/>
              </a:rPr>
              <a:t>+ 20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revenue is modeled by</a:t>
            </a:r>
          </a:p>
          <a:p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) = 7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cs typeface="Times New Roman" panose="02020603050405020304" pitchFamily="18" charset="0"/>
              </a:rPr>
              <a:t> + 3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403413" y="2557352"/>
            <a:ext cx="3324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Differentiate both c(x) and r(x) 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95782" y="2984699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cs typeface="Times New Roman" panose="02020603050405020304" pitchFamily="18" charset="0"/>
              </a:rPr>
              <a:t>7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33589" y="5564378"/>
            <a:ext cx="8716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Therefore, maximum profit occurs at a production level of 5940 units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36545" y="4859318"/>
            <a:ext cx="3324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Solving for x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42" y="5260798"/>
            <a:ext cx="86180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Since </a:t>
            </a:r>
            <a:r>
              <a:rPr lang="en-US" sz="1800" i="1" dirty="0">
                <a:solidFill>
                  <a:srgbClr val="FF6600"/>
                </a:solidFill>
              </a:rPr>
              <a:t>p</a:t>
            </a:r>
            <a:r>
              <a:rPr lang="en-US" sz="1800" dirty="0">
                <a:solidFill>
                  <a:srgbClr val="FF6600"/>
                </a:solidFill>
              </a:rPr>
              <a:t>(</a:t>
            </a:r>
            <a:r>
              <a:rPr lang="en-US" sz="1800" i="1" dirty="0">
                <a:solidFill>
                  <a:srgbClr val="FF6600"/>
                </a:solidFill>
              </a:rPr>
              <a:t>x</a:t>
            </a:r>
            <a:r>
              <a:rPr lang="en-US" sz="1800" dirty="0">
                <a:solidFill>
                  <a:srgbClr val="FF6600"/>
                </a:solidFill>
              </a:rPr>
              <a:t>) = </a:t>
            </a:r>
            <a:r>
              <a:rPr lang="en-US" sz="1800" i="1" dirty="0">
                <a:solidFill>
                  <a:srgbClr val="FF6600"/>
                </a:solidFill>
              </a:rPr>
              <a:t>r</a:t>
            </a:r>
            <a:r>
              <a:rPr lang="en-US" sz="1800" dirty="0">
                <a:solidFill>
                  <a:srgbClr val="FF6600"/>
                </a:solidFill>
              </a:rPr>
              <a:t>(</a:t>
            </a:r>
            <a:r>
              <a:rPr lang="en-US" sz="1800" i="1" dirty="0">
                <a:solidFill>
                  <a:srgbClr val="FF6600"/>
                </a:solidFill>
              </a:rPr>
              <a:t>x</a:t>
            </a:r>
            <a:r>
              <a:rPr lang="en-US" sz="1800" dirty="0">
                <a:solidFill>
                  <a:srgbClr val="FF6600"/>
                </a:solidFill>
              </a:rPr>
              <a:t>) – </a:t>
            </a:r>
            <a:r>
              <a:rPr lang="en-US" sz="1800" i="1" dirty="0">
                <a:solidFill>
                  <a:srgbClr val="FF6600"/>
                </a:solidFill>
              </a:rPr>
              <a:t>c</a:t>
            </a:r>
            <a:r>
              <a:rPr lang="en-US" sz="1800" dirty="0">
                <a:solidFill>
                  <a:srgbClr val="FF6600"/>
                </a:solidFill>
              </a:rPr>
              <a:t>(</a:t>
            </a:r>
            <a:r>
              <a:rPr lang="en-US" sz="1800" i="1" dirty="0">
                <a:solidFill>
                  <a:srgbClr val="FF6600"/>
                </a:solidFill>
              </a:rPr>
              <a:t>x</a:t>
            </a:r>
            <a:r>
              <a:rPr lang="en-US" sz="1800" dirty="0">
                <a:solidFill>
                  <a:srgbClr val="FF6600"/>
                </a:solidFill>
              </a:rPr>
              <a:t>) 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a cubic function, if it has a maximum it will also have a minimum. 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6602" y="191069"/>
            <a:ext cx="66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Differential calculus, Economics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70292" y="2574523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</a:t>
            </a:r>
            <a:endParaRPr lang="en-GB" sz="2400" dirty="0"/>
          </a:p>
        </p:txBody>
      </p:sp>
      <p:sp>
        <p:nvSpPr>
          <p:cNvPr id="21" name="Rectangle 20"/>
          <p:cNvSpPr/>
          <p:nvPr/>
        </p:nvSpPr>
        <p:spPr>
          <a:xfrm>
            <a:off x="5562294" y="2574522"/>
            <a:ext cx="869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dirty="0">
                <a:cs typeface="Times New Roman" panose="02020603050405020304" pitchFamily="18" charset="0"/>
              </a:rPr>
              <a:t> 20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30" name="Rectangle 29"/>
          <p:cNvSpPr/>
          <p:nvPr/>
        </p:nvSpPr>
        <p:spPr>
          <a:xfrm>
            <a:off x="6412861" y="2553102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+ 20</a:t>
            </a:r>
            <a:r>
              <a:rPr lang="en-GB" sz="2400" dirty="0"/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6545" y="3324597"/>
            <a:ext cx="849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Maximum profit occurs when the marginal revenue and marginal cost are equal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021490" y="3685644"/>
            <a:ext cx="979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911664" y="3683724"/>
            <a:ext cx="827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e-IL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׳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20413" y="4108293"/>
            <a:ext cx="1991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dirty="0">
                <a:cs typeface="Times New Roman" panose="02020603050405020304" pitchFamily="18" charset="0"/>
              </a:rPr>
              <a:t> 20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cs typeface="Times New Roman" panose="02020603050405020304" pitchFamily="18" charset="0"/>
              </a:rPr>
              <a:t>+ 20</a:t>
            </a:r>
            <a:r>
              <a:rPr lang="en-GB" sz="2400" dirty="0"/>
              <a:t>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729835" y="4131592"/>
            <a:ext cx="660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cs typeface="Times New Roman" panose="02020603050405020304" pitchFamily="18" charset="0"/>
              </a:rPr>
              <a:t>7 </a:t>
            </a:r>
            <a:endParaRPr lang="en-GB" sz="2400" dirty="0"/>
          </a:p>
        </p:txBody>
      </p:sp>
      <p:sp>
        <p:nvSpPr>
          <p:cNvPr id="36" name="Rectangle 35"/>
          <p:cNvSpPr/>
          <p:nvPr/>
        </p:nvSpPr>
        <p:spPr>
          <a:xfrm>
            <a:off x="2920413" y="4489934"/>
            <a:ext cx="1991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dirty="0">
                <a:cs typeface="Times New Roman" panose="02020603050405020304" pitchFamily="18" charset="0"/>
              </a:rPr>
              <a:t> 20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cs typeface="Times New Roman" panose="02020603050405020304" pitchFamily="18" charset="0"/>
              </a:rPr>
              <a:t>+ 13</a:t>
            </a:r>
            <a:r>
              <a:rPr lang="en-GB" sz="2400" dirty="0"/>
              <a:t>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729835" y="4513233"/>
            <a:ext cx="660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cs typeface="Times New Roman" panose="02020603050405020304" pitchFamily="18" charset="0"/>
              </a:rPr>
              <a:t>0 </a:t>
            </a:r>
            <a:endParaRPr lang="en-GB" sz="2400" dirty="0"/>
          </a:p>
        </p:txBody>
      </p:sp>
      <p:sp>
        <p:nvSpPr>
          <p:cNvPr id="38" name="Rectangle 37"/>
          <p:cNvSpPr/>
          <p:nvPr/>
        </p:nvSpPr>
        <p:spPr>
          <a:xfrm>
            <a:off x="2900382" y="4871575"/>
            <a:ext cx="1428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≈ </a:t>
            </a:r>
            <a:r>
              <a:rPr lang="en-US" sz="2400" dirty="0">
                <a:cs typeface="Times New Roman" panose="02020603050405020304" pitchFamily="18" charset="0"/>
              </a:rPr>
              <a:t>0.730 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4726218" y="4879157"/>
            <a:ext cx="1210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≈ </a:t>
            </a:r>
            <a:r>
              <a:rPr lang="en-US" sz="2400" dirty="0">
                <a:cs typeface="Times New Roman" panose="02020603050405020304" pitchFamily="18" charset="0"/>
              </a:rPr>
              <a:t>5.94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4241575" y="4879157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or</a:t>
            </a:r>
            <a:endParaRPr lang="en-GB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53870" y="5915900"/>
            <a:ext cx="826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Minimum profit occurs at a production level of 730 units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21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3" grpId="0"/>
      <p:bldP spid="14" grpId="0"/>
      <p:bldP spid="28" grpId="0"/>
      <p:bldP spid="29" grpId="0"/>
      <p:bldP spid="20" grpId="0"/>
      <p:bldP spid="21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2" grpId="0"/>
      <p:bldP spid="4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11324</TotalTime>
  <Words>1264</Words>
  <Application>Microsoft Office PowerPoint</Application>
  <PresentationFormat>On-screen Show (4:3)</PresentationFormat>
  <Paragraphs>177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Comic Sans MS</vt:lpstr>
      <vt:lpstr>Times New Roman</vt:lpstr>
      <vt:lpstr>Wingdings 2</vt:lpstr>
      <vt:lpstr>Theme1</vt:lpstr>
      <vt:lpstr>Applications of differential calculus: Economics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straight line</dc:title>
  <dc:creator>Mathssupport</dc:creator>
  <cp:lastModifiedBy>Orlando Hurtado</cp:lastModifiedBy>
  <cp:revision>129</cp:revision>
  <dcterms:created xsi:type="dcterms:W3CDTF">2016-10-09T12:39:15Z</dcterms:created>
  <dcterms:modified xsi:type="dcterms:W3CDTF">2023-08-05T18:17:53Z</dcterms:modified>
</cp:coreProperties>
</file>