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9" r:id="rId3"/>
    <p:sldId id="257" r:id="rId4"/>
    <p:sldId id="274" r:id="rId5"/>
    <p:sldId id="267" r:id="rId6"/>
    <p:sldId id="275" r:id="rId7"/>
    <p:sldId id="276" r:id="rId8"/>
    <p:sldId id="268" r:id="rId9"/>
    <p:sldId id="269" r:id="rId10"/>
    <p:sldId id="270" r:id="rId11"/>
    <p:sldId id="32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70AA5-5ED1-4EA3-A77A-61899F99BC29}" type="datetimeFigureOut">
              <a:rPr lang="en-US" smtClean="0"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5C3A-5B36-41B8-A6B7-CC1E72B04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1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9723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42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0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848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51630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7685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138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4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7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977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1991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A9B944-7D22-42F9-A93B-DE368E063630}" type="datetimeFigureOut">
              <a:rPr lang="en-GB" smtClean="0"/>
              <a:t>05/08/2023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3E091F-E0D2-43D4-BFF2-52B8818423C1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9577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1" y="3200400"/>
            <a:ext cx="7149280" cy="1600200"/>
          </a:xfrm>
        </p:spPr>
        <p:txBody>
          <a:bodyPr/>
          <a:lstStyle/>
          <a:p>
            <a:pPr marL="633413" indent="-633413"/>
            <a:r>
              <a:rPr lang="en-GB" dirty="0"/>
              <a:t>LO: Solve problems about Economics, using differential calculus.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of differential calculus: Economics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B1855A52-E6ED-46F2-906E-18CB4570030F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23276E5-5CC5-402B-B3D4-054D6157B84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D702DA-4764-CEC6-2FBB-F28180C64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3D92-EB49-4ADE-9A69-56A2348F1470}" type="datetime4">
              <a:rPr lang="en-GB" smtClean="0"/>
              <a:t>05 August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5204" y="2001830"/>
            <a:ext cx="702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3413" y="837400"/>
            <a:ext cx="83870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cost of manufacturing fishing poles, in thousands of units, is modelled by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–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cs typeface="Times New Roman" panose="02020603050405020304" pitchFamily="18" charset="0"/>
              </a:rPr>
              <a:t>+ 20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en-US" sz="2400" dirty="0"/>
              <a:t>Find a production level, if it exist, that maximizes average cost.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19659" y="2419413"/>
            <a:ext cx="4548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production cost of </a:t>
            </a:r>
            <a:r>
              <a:rPr lang="en-US" sz="18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units can be minimized, it will occur when the marginal cost of producing one extra units the same as the average cost of producing </a:t>
            </a:r>
            <a:r>
              <a:rPr lang="en-US" sz="18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units.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9202" y="3551178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–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+ 20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1191967" y="2042200"/>
            <a:ext cx="22349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+ 20</a:t>
            </a:r>
            <a:r>
              <a:rPr lang="en-GB" sz="24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1819" y="3551178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+ 20</a:t>
            </a:r>
            <a:r>
              <a:rPr lang="en-GB" sz="2400" dirty="0"/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28" name="Rectangle 27"/>
          <p:cNvSpPr/>
          <p:nvPr/>
        </p:nvSpPr>
        <p:spPr>
          <a:xfrm>
            <a:off x="1010180" y="4797024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  </a:t>
            </a:r>
            <a:r>
              <a:rPr lang="en-US" sz="2400" dirty="0">
                <a:cs typeface="Times New Roman" panose="02020603050405020304" pitchFamily="18" charset="0"/>
              </a:rPr>
              <a:t>= 0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639" y="5346802"/>
            <a:ext cx="8269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in thousands, 5000 fishing poles is the production level necessary to minimize costs.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4374" y="2516224"/>
            <a:ext cx="3420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second derivative test.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70386" y="3082107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46570" y="3082107"/>
            <a:ext cx="814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297224" y="3815883"/>
            <a:ext cx="623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270584" y="1977458"/>
                <a:ext cx="726033" cy="5275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584" y="1977458"/>
                <a:ext cx="726033" cy="527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4993506" y="2032534"/>
            <a:ext cx="17443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r>
              <a:rPr lang="en-US" sz="2400" dirty="0">
                <a:cs typeface="Times New Roman" panose="02020603050405020304" pitchFamily="18" charset="0"/>
              </a:rPr>
              <a:t> –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+ 20</a:t>
            </a:r>
            <a:endParaRPr lang="en-GB" sz="2400" dirty="0"/>
          </a:p>
        </p:txBody>
      </p:sp>
      <p:sp>
        <p:nvSpPr>
          <p:cNvPr id="26" name="Rectangle 25"/>
          <p:cNvSpPr/>
          <p:nvPr/>
        </p:nvSpPr>
        <p:spPr>
          <a:xfrm>
            <a:off x="2489489" y="397077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1004548" y="3970777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2446764" y="4389357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961823" y="4389357"/>
            <a:ext cx="1521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5)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dirty="0"/>
          </a:p>
        </p:txBody>
      </p:sp>
      <p:sp>
        <p:nvSpPr>
          <p:cNvPr id="33" name="Rectangle 32"/>
          <p:cNvSpPr/>
          <p:nvPr/>
        </p:nvSpPr>
        <p:spPr>
          <a:xfrm>
            <a:off x="2172223" y="4789726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  </a:t>
            </a:r>
            <a:r>
              <a:rPr lang="en-US" sz="2400" dirty="0">
                <a:cs typeface="Times New Roman" panose="02020603050405020304" pitchFamily="18" charset="0"/>
              </a:rPr>
              <a:t>= 5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972689" y="3020812"/>
                <a:ext cx="99084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689" y="3020812"/>
                <a:ext cx="990849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5629586" y="3022945"/>
                <a:ext cx="32117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586" y="3022945"/>
                <a:ext cx="321177" cy="525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5656320" y="3779525"/>
                <a:ext cx="321177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20" y="3779525"/>
                <a:ext cx="321177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5970850" y="3786807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–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53497" y="4335972"/>
            <a:ext cx="3420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2 &gt; 0, the second derivative is positive for all </a:t>
            </a:r>
            <a:r>
              <a:rPr lang="en-US" sz="18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 </a:t>
            </a:r>
            <a:r>
              <a:rPr lang="en-US" sz="1800" i="1" dirty="0">
                <a:solidFill>
                  <a:srgbClr val="FF66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5 is a minimum.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57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  <p:bldP spid="23" grpId="0"/>
      <p:bldP spid="28" grpId="0"/>
      <p:bldP spid="21" grpId="0"/>
      <p:bldP spid="34" grpId="0"/>
      <p:bldP spid="35" grpId="0"/>
      <p:bldP spid="36" grpId="0"/>
      <p:bldP spid="38" grpId="0"/>
      <p:bldP spid="2" grpId="0"/>
      <p:bldP spid="3" grpId="0"/>
      <p:bldP spid="26" grpId="0"/>
      <p:bldP spid="27" grpId="0"/>
      <p:bldP spid="31" grpId="0"/>
      <p:bldP spid="32" grpId="0"/>
      <p:bldP spid="33" grpId="0"/>
      <p:bldP spid="42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4" y="762000"/>
            <a:ext cx="5169599" cy="33213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438400" y="463052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2380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778918" y="5619674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4674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67668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1075765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Calculus is applied in basic economics theory in marginal analysis.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413" y="2347995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three basic terms in marginal analysis.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413" y="1562669"/>
            <a:ext cx="8269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analysis quantifies the benefits of performing such an action against the cost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4456" y="3019358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profit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6603" y="191069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analysis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44455" y="4060053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revenue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4455" y="5100748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cost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35624" y="3019358"/>
            <a:ext cx="5392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rate of change of profit with respect to the number of units produced or sold.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5759" y="4060053"/>
            <a:ext cx="56275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rate of change of revenue with respect to the number of units sold.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0821" y="5100748"/>
            <a:ext cx="5964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rate of change of cost with respect to the number of units sold.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9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7" grpId="0"/>
      <p:bldP spid="74" grpId="0"/>
      <p:bldP spid="75" grpId="0"/>
      <p:bldP spid="2" grpId="0"/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Freeform 104"/>
          <p:cNvSpPr/>
          <p:nvPr/>
        </p:nvSpPr>
        <p:spPr>
          <a:xfrm>
            <a:off x="3835021" y="1221475"/>
            <a:ext cx="1460310" cy="948519"/>
          </a:xfrm>
          <a:custGeom>
            <a:avLst/>
            <a:gdLst>
              <a:gd name="connsiteX0" fmla="*/ 1460310 w 1460310"/>
              <a:gd name="connsiteY0" fmla="*/ 0 h 948519"/>
              <a:gd name="connsiteX1" fmla="*/ 1460310 w 1460310"/>
              <a:gd name="connsiteY1" fmla="*/ 0 h 948519"/>
              <a:gd name="connsiteX2" fmla="*/ 1453486 w 1460310"/>
              <a:gd name="connsiteY2" fmla="*/ 75062 h 948519"/>
              <a:gd name="connsiteX3" fmla="*/ 1460310 w 1460310"/>
              <a:gd name="connsiteY3" fmla="*/ 511791 h 948519"/>
              <a:gd name="connsiteX4" fmla="*/ 0 w 1460310"/>
              <a:gd name="connsiteY4" fmla="*/ 948519 h 948519"/>
              <a:gd name="connsiteX5" fmla="*/ 1460310 w 1460310"/>
              <a:gd name="connsiteY5" fmla="*/ 0 h 9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310" h="948519">
                <a:moveTo>
                  <a:pt x="1460310" y="0"/>
                </a:moveTo>
                <a:lnTo>
                  <a:pt x="1460310" y="0"/>
                </a:lnTo>
                <a:cubicBezTo>
                  <a:pt x="1458035" y="25021"/>
                  <a:pt x="1453486" y="49938"/>
                  <a:pt x="1453486" y="75062"/>
                </a:cubicBezTo>
                <a:cubicBezTo>
                  <a:pt x="1453486" y="220656"/>
                  <a:pt x="1460310" y="366197"/>
                  <a:pt x="1460310" y="511791"/>
                </a:cubicBezTo>
                <a:lnTo>
                  <a:pt x="0" y="948519"/>
                </a:lnTo>
                <a:lnTo>
                  <a:pt x="146031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/>
          <p:cNvSpPr/>
          <p:nvPr/>
        </p:nvSpPr>
        <p:spPr>
          <a:xfrm>
            <a:off x="1746913" y="2209516"/>
            <a:ext cx="1999397" cy="1276065"/>
          </a:xfrm>
          <a:custGeom>
            <a:avLst/>
            <a:gdLst>
              <a:gd name="connsiteX0" fmla="*/ 0 w 1999397"/>
              <a:gd name="connsiteY0" fmla="*/ 1276065 h 1276065"/>
              <a:gd name="connsiteX1" fmla="*/ 0 w 1999397"/>
              <a:gd name="connsiteY1" fmla="*/ 1276065 h 1276065"/>
              <a:gd name="connsiteX2" fmla="*/ 13648 w 1999397"/>
              <a:gd name="connsiteY2" fmla="*/ 975815 h 1276065"/>
              <a:gd name="connsiteX3" fmla="*/ 27296 w 1999397"/>
              <a:gd name="connsiteY3" fmla="*/ 893928 h 1276065"/>
              <a:gd name="connsiteX4" fmla="*/ 20472 w 1999397"/>
              <a:gd name="connsiteY4" fmla="*/ 600501 h 1276065"/>
              <a:gd name="connsiteX5" fmla="*/ 1999397 w 1999397"/>
              <a:gd name="connsiteY5" fmla="*/ 0 h 1276065"/>
              <a:gd name="connsiteX6" fmla="*/ 0 w 1999397"/>
              <a:gd name="connsiteY6" fmla="*/ 1276065 h 127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9397" h="1276065">
                <a:moveTo>
                  <a:pt x="0" y="1276065"/>
                </a:moveTo>
                <a:lnTo>
                  <a:pt x="0" y="1276065"/>
                </a:lnTo>
                <a:cubicBezTo>
                  <a:pt x="5530" y="1088049"/>
                  <a:pt x="-294" y="1101290"/>
                  <a:pt x="13648" y="975815"/>
                </a:cubicBezTo>
                <a:cubicBezTo>
                  <a:pt x="20038" y="918307"/>
                  <a:pt x="16841" y="935747"/>
                  <a:pt x="27296" y="893928"/>
                </a:cubicBezTo>
                <a:cubicBezTo>
                  <a:pt x="19125" y="673314"/>
                  <a:pt x="20472" y="771140"/>
                  <a:pt x="20472" y="600501"/>
                </a:cubicBezTo>
                <a:lnTo>
                  <a:pt x="1999397" y="0"/>
                </a:lnTo>
                <a:lnTo>
                  <a:pt x="0" y="1276065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86603" y="479306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Economist analyze how small changes affect profits and cost.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86603" y="16258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Economics models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8573" y="4108892"/>
            <a:ext cx="7964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is the amount of income generated before any deductions are made.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81034" y="5577213"/>
            <a:ext cx="8019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break-even point occurs when the Total cost and the total revenues are the same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47794" y="1224001"/>
            <a:ext cx="3559221" cy="2261011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765037" y="1724072"/>
            <a:ext cx="3541978" cy="10638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761336" y="2787081"/>
            <a:ext cx="3430908" cy="0"/>
          </a:xfrm>
          <a:prstGeom prst="line">
            <a:avLst/>
          </a:prstGeom>
          <a:ln w="222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3784821" y="2154316"/>
            <a:ext cx="37785" cy="45719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1747793" y="2407760"/>
            <a:ext cx="3541978" cy="1063826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5289771" y="964664"/>
            <a:ext cx="1536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(</a:t>
            </a:r>
            <a:r>
              <a:rPr lang="en-US" sz="18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r(x)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8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298393" y="1491174"/>
            <a:ext cx="2402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cost (</a:t>
            </a: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C(x)=c(x) + k</a:t>
            </a: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285460" y="2182363"/>
            <a:ext cx="198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 cost (</a:t>
            </a:r>
            <a:r>
              <a:rPr lang="en-US" sz="1800" i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c(x)</a:t>
            </a:r>
            <a:r>
              <a:rPr lang="en-US" sz="180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80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276657" y="259454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cost (</a:t>
            </a:r>
            <a:r>
              <a:rPr lang="en-US" sz="1800" i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sz="180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sz="180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874387" y="2821564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Loss</a:t>
            </a:r>
            <a:endParaRPr lang="en-GB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633814" y="146217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</a:t>
            </a:r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2678060" y="1340350"/>
            <a:ext cx="15087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Break-even point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08573" y="3808596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Total cost is the sum of Fixed cost and Variable cost.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5" name="Straight Arrow Connector 114"/>
          <p:cNvCxnSpPr>
            <a:stCxn id="112" idx="2"/>
            <a:endCxn id="81" idx="1"/>
          </p:cNvCxnSpPr>
          <p:nvPr/>
        </p:nvCxnSpPr>
        <p:spPr>
          <a:xfrm>
            <a:off x="3432431" y="1986681"/>
            <a:ext cx="357923" cy="1743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18131" y="967080"/>
            <a:ext cx="6354701" cy="2952536"/>
            <a:chOff x="518131" y="1424278"/>
            <a:chExt cx="6354701" cy="2952536"/>
          </a:xfrm>
        </p:grpSpPr>
        <p:sp>
          <p:nvSpPr>
            <p:cNvPr id="26" name="Rectangle 25"/>
            <p:cNvSpPr/>
            <p:nvPr/>
          </p:nvSpPr>
          <p:spPr>
            <a:xfrm>
              <a:off x="1596951" y="3975177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GB" sz="18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006933" y="3998641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72681" y="400381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58358" y="400655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4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65706" y="400050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6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8800" y="400748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8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>
              <a:off x="1585745" y="3888985"/>
              <a:ext cx="4023360" cy="139849"/>
              <a:chOff x="2245661" y="3154680"/>
              <a:chExt cx="4023360" cy="139849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2245661" y="3196048"/>
                <a:ext cx="4023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424953" y="3196048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3108960" y="3189224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794760" y="3189224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4480560" y="3187550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852160" y="3200400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166360" y="3200400"/>
                <a:ext cx="0" cy="9412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69748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56032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83464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97180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385554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248394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522714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659874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406908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393192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420624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434340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75488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61772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489204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502920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544068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30352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557784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71500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5984770" y="3154680"/>
                <a:ext cx="0" cy="941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Connector 2"/>
            <p:cNvCxnSpPr/>
            <p:nvPr/>
          </p:nvCxnSpPr>
          <p:spPr>
            <a:xfrm flipV="1">
              <a:off x="1765037" y="1555591"/>
              <a:ext cx="0" cy="25683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492326" y="3998641"/>
              <a:ext cx="13805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units sold (</a:t>
              </a:r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x</a:t>
              </a:r>
              <a:r>
                <a:rPr lang="en-US" sz="18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en-GB" sz="1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518131" y="1424278"/>
              <a:ext cx="11978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Value $ (</a:t>
              </a:r>
              <a:r>
                <a:rPr lang="en-US" sz="1800" i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r>
                <a: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H="1">
              <a:off x="1673352" y="1875064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1673352" y="2560864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>
              <a:off x="1669896" y="3246664"/>
              <a:ext cx="914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1715616" y="201222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>
              <a:off x="1719072" y="214938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1719072" y="228654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1719072" y="242370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>
              <a:off x="1719072" y="269802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1719072" y="283518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1719072" y="297234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H="1">
              <a:off x="1719072" y="310950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H="1">
              <a:off x="1719072" y="338382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1719072" y="352098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>
              <a:off x="1719072" y="365814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1719072" y="3795304"/>
              <a:ext cx="914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1285735" y="305174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10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291890" y="2398442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20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291155" y="169798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i="1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30</a:t>
              </a:r>
              <a:endParaRPr lang="en-GB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96639" y="4850545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Total cost is greater than revenue there is loss.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84705" y="5218620"/>
            <a:ext cx="7964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revenue is greater than the total cost there is profit.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3" grpId="0" animBg="1"/>
      <p:bldP spid="77" grpId="0"/>
      <p:bldP spid="80" grpId="0"/>
      <p:bldP spid="81" grpId="0" animBg="1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79" grpId="0"/>
      <p:bldP spid="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2" y="1075765"/>
            <a:ext cx="840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 is a summary of the basic terms and corresponding meaning.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698" y="2689504"/>
            <a:ext cx="7053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producing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 of units.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89914" y="3332951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 in selling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 of units.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6603" y="191069"/>
            <a:ext cx="5622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analysis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289914" y="4425578"/>
            <a:ext cx="7854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</a:t>
            </a:r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extra revenue for selling one extra unit.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289914" y="5128938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</a:t>
            </a:r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extra revenue for selling one extra unit.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1475" y="1552493"/>
            <a:ext cx="590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067" y="2093155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9033" y="2715788"/>
            <a:ext cx="931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39" y="3309642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1710" y="4425578"/>
            <a:ext cx="986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5680" y="5128937"/>
            <a:ext cx="1002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1710" y="5714696"/>
            <a:ext cx="1019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71701" y="1545894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number of units produced  (or sold).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71702" y="2066871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revenue from selling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amount of units.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9914" y="5727308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profit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extra profit for selling one extra unit.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96622" y="3840655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5997" y="3840654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56171" y="3838734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81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74" grpId="0"/>
      <p:bldP spid="75" grpId="0"/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1723069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Find the marginal profit for a production of 50 pair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413" y="837400"/>
            <a:ext cx="841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profit, in euros, obtained from selling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pairs of shoes can be modelled by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0.00025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353282" y="4146163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profit when 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 = 50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3413" y="3075184"/>
            <a:ext cx="3324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profit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derivative </a:t>
            </a:r>
            <a:r>
              <a:rPr lang="en-US" sz="180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profit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47218" y="2994502"/>
            <a:ext cx="6848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4717901" y="2994502"/>
            <a:ext cx="2465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cs typeface="Times New Roman" panose="02020603050405020304" pitchFamily="18" charset="0"/>
              </a:rPr>
              <a:t>0.00025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>
                <a:cs typeface="Times New Roman" panose="02020603050405020304" pitchFamily="18" charset="0"/>
              </a:rPr>
              <a:t>3</a:t>
            </a:r>
            <a:r>
              <a:rPr lang="en-US" sz="2400" b="1">
                <a:cs typeface="Times New Roman" panose="02020603050405020304" pitchFamily="18" charset="0"/>
              </a:rPr>
              <a:t> + 10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b="1"/>
          </a:p>
        </p:txBody>
      </p:sp>
      <p:sp>
        <p:nvSpPr>
          <p:cNvPr id="34" name="Rectangle 33"/>
          <p:cNvSpPr/>
          <p:nvPr/>
        </p:nvSpPr>
        <p:spPr>
          <a:xfrm>
            <a:off x="3996629" y="3549805"/>
            <a:ext cx="8418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35" name="Rectangle 34"/>
          <p:cNvSpPr/>
          <p:nvPr/>
        </p:nvSpPr>
        <p:spPr>
          <a:xfrm>
            <a:off x="4732464" y="3554406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00075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14961" y="3554407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GB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8044967" y="2184734"/>
                <a:ext cx="607281" cy="793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sz="24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4967" y="2184734"/>
                <a:ext cx="607281" cy="79355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13831" y="2186246"/>
            <a:ext cx="7517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Marginal profit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04999" y="2186246"/>
            <a:ext cx="5392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rate of change of profit with respect to the number of units produced or sold.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42741" y="407451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b="1"/>
              <a:t>(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29" name="Rectangle 28"/>
          <p:cNvSpPr/>
          <p:nvPr/>
        </p:nvSpPr>
        <p:spPr>
          <a:xfrm>
            <a:off x="4732464" y="4079116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00075(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4688" y="4074606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GB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42741" y="4594622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="1" i="1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b="1"/>
              <a:t>(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40" name="Rectangle 39"/>
          <p:cNvSpPr/>
          <p:nvPr/>
        </p:nvSpPr>
        <p:spPr>
          <a:xfrm>
            <a:off x="4732464" y="4599224"/>
            <a:ext cx="2071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11.88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4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  <p:bldP spid="32" grpId="0"/>
      <p:bldP spid="34" grpId="0"/>
      <p:bldP spid="35" grpId="0"/>
      <p:bldP spid="41" grpId="0"/>
      <p:bldP spid="44" grpId="0"/>
      <p:bldP spid="24" grpId="0"/>
      <p:bldP spid="25" grpId="0"/>
      <p:bldP spid="28" grpId="0"/>
      <p:bldP spid="29" grpId="0"/>
      <p:bldP spid="36" grpId="0"/>
      <p:bldP spid="38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1723069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Find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marginal profit for a production of 50 pair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413" y="837400"/>
            <a:ext cx="841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profit, in euros, obtained from selling x pairs of shoes can be modelled by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) = 0.00025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403413" y="4160342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profit when 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 = 51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03413" y="3075184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Calculate the profit when 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 = 50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80767" y="2994502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32" name="Rectangle 31"/>
          <p:cNvSpPr/>
          <p:nvPr/>
        </p:nvSpPr>
        <p:spPr>
          <a:xfrm>
            <a:off x="4717901" y="2994502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cs typeface="Times New Roman" panose="02020603050405020304" pitchFamily="18" charset="0"/>
              </a:rPr>
              <a:t>0.00025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(50)</a:t>
            </a:r>
            <a:r>
              <a:rPr lang="en-US" sz="2400" b="1" baseline="30000">
                <a:cs typeface="Times New Roman" panose="02020603050405020304" pitchFamily="18" charset="0"/>
              </a:rPr>
              <a:t>3</a:t>
            </a:r>
            <a:r>
              <a:rPr lang="en-US" sz="2400" b="1">
                <a:cs typeface="Times New Roman" panose="02020603050405020304" pitchFamily="18" charset="0"/>
              </a:rPr>
              <a:t> + 10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(50)</a:t>
            </a:r>
            <a:endParaRPr lang="en-GB" sz="2400" b="1"/>
          </a:p>
        </p:txBody>
      </p:sp>
      <p:sp>
        <p:nvSpPr>
          <p:cNvPr id="34" name="Rectangle 33"/>
          <p:cNvSpPr/>
          <p:nvPr/>
        </p:nvSpPr>
        <p:spPr>
          <a:xfrm>
            <a:off x="3882815" y="3549804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35" name="Rectangle 34"/>
          <p:cNvSpPr/>
          <p:nvPr/>
        </p:nvSpPr>
        <p:spPr>
          <a:xfrm>
            <a:off x="4732464" y="3554406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531.25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3413" y="2186246"/>
            <a:ext cx="841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(b) Find the actual gain in profit obtained by raising the production level from 50 to 51 pairs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303334" y="1735367"/>
            <a:ext cx="1035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€11.88</a:t>
            </a:r>
            <a:endParaRPr lang="en-GB" sz="20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6204" y="4165543"/>
            <a:ext cx="838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23" name="Rectangle 22"/>
          <p:cNvSpPr/>
          <p:nvPr/>
        </p:nvSpPr>
        <p:spPr>
          <a:xfrm>
            <a:off x="4703338" y="4165543"/>
            <a:ext cx="3183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cs typeface="Times New Roman" panose="02020603050405020304" pitchFamily="18" charset="0"/>
              </a:rPr>
              <a:t>0.00025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(51)</a:t>
            </a:r>
            <a:r>
              <a:rPr lang="en-US" sz="2400" b="1" baseline="30000">
                <a:cs typeface="Times New Roman" panose="02020603050405020304" pitchFamily="18" charset="0"/>
              </a:rPr>
              <a:t>3</a:t>
            </a:r>
            <a:r>
              <a:rPr lang="en-US" sz="2400" b="1">
                <a:cs typeface="Times New Roman" panose="02020603050405020304" pitchFamily="18" charset="0"/>
              </a:rPr>
              <a:t> + 10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(51)</a:t>
            </a:r>
            <a:endParaRPr lang="en-GB" sz="2400" b="1"/>
          </a:p>
        </p:txBody>
      </p:sp>
      <p:sp>
        <p:nvSpPr>
          <p:cNvPr id="26" name="Rectangle 25"/>
          <p:cNvSpPr/>
          <p:nvPr/>
        </p:nvSpPr>
        <p:spPr>
          <a:xfrm>
            <a:off x="3868252" y="4720845"/>
            <a:ext cx="9156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sz="2400" b="1"/>
              <a:t>(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51</a:t>
            </a:r>
            <a:r>
              <a:rPr lang="en-US" sz="2400" b="1"/>
              <a:t>)</a:t>
            </a:r>
            <a:endParaRPr lang="en-GB" sz="2400" dirty="0"/>
          </a:p>
        </p:txBody>
      </p:sp>
      <p:sp>
        <p:nvSpPr>
          <p:cNvPr id="27" name="Rectangle 26"/>
          <p:cNvSpPr/>
          <p:nvPr/>
        </p:nvSpPr>
        <p:spPr>
          <a:xfrm>
            <a:off x="4717901" y="4725447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543.16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413" y="5245500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gain in profit is: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48237" y="5397288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531.25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044226" y="5397288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543.16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375593" y="5408289"/>
            <a:ext cx="1526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11.91</a:t>
            </a:r>
            <a:endParaRPr lang="en-GB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1" grpId="0"/>
      <p:bldP spid="32" grpId="0"/>
      <p:bldP spid="34" grpId="0"/>
      <p:bldP spid="35" grpId="0"/>
      <p:bldP spid="22" grpId="0"/>
      <p:bldP spid="23" grpId="0"/>
      <p:bldP spid="26" grpId="0"/>
      <p:bldP spid="27" grpId="0"/>
      <p:bldP spid="33" grpId="0"/>
      <p:bldP spid="37" grpId="0"/>
      <p:bldP spid="39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1723069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(a) Find 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marginal profit for a production of 50 pair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413" y="837400"/>
            <a:ext cx="841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profit, in euros, obtained from selling x pairs of shoes can be modelled by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) = 0.00025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+ 10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403413" y="2186246"/>
            <a:ext cx="841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(b) Find the actual gain in profit obtained by raising the production level from 50 to 51 pairs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19458" y="2525061"/>
            <a:ext cx="15261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€ 11.91</a:t>
            </a:r>
            <a:endParaRPr lang="en-GB" sz="20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3413" y="3052623"/>
            <a:ext cx="8417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(c) Comment on the answers to a and b.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03413" y="4459419"/>
            <a:ext cx="841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approximates very well the actual change in profit, according to the profit formula, for selling an extra pair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413" y="3633798"/>
            <a:ext cx="8417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Marginal profit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the extra profit for selling one additional pair of shoes.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9454" y="5409926"/>
            <a:ext cx="8417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real world, however, profit does not always work according to the profit model.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03334" y="1735367"/>
            <a:ext cx="1035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€11.88</a:t>
            </a:r>
            <a:endParaRPr lang="en-GB" sz="2000" baseline="30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9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2025339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Differentiating: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413" y="4379214"/>
            <a:ext cx="849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Maximum profit occurs when the marginal revenue and marginal cost are equal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413" y="3036128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 will be maximized when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3413" y="966530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Profit is the difference between revenues and cost.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7881" y="1364559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97256" y="1364558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sz="2400" b="1" i="1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87430" y="1362638"/>
            <a:ext cx="756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6930" y="2362704"/>
            <a:ext cx="1019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16305" y="2362703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06479" y="2360783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51867" y="3021564"/>
            <a:ext cx="1250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12304" y="3566881"/>
            <a:ext cx="590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8121" y="3504617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78295" y="3502697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91734" y="3912645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81908" y="3910725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814" y="5297859"/>
            <a:ext cx="849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course minimum profit can also occur when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4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25" grpId="0"/>
      <p:bldP spid="28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3" y="2098764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 a production level that maximizes profits.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60002" y="2516982"/>
            <a:ext cx="737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/>
              <a:t>)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180374" y="2988644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b="1" dirty="0"/>
              <a:t>(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/>
              <a:t>)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412" y="837400"/>
            <a:ext cx="83909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cost of manufacturing fishing poles, in thousands of units, is modelled by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3</a:t>
            </a:r>
            <a:r>
              <a:rPr lang="en-US" sz="2400" dirty="0">
                <a:cs typeface="Times New Roman" panose="02020603050405020304" pitchFamily="18" charset="0"/>
              </a:rPr>
              <a:t> – 10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cs typeface="Times New Roman" panose="02020603050405020304" pitchFamily="18" charset="0"/>
              </a:rPr>
              <a:t>+ 20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revenue is modeled by</a:t>
            </a:r>
          </a:p>
          <a:p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) = 7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cs typeface="Times New Roman" panose="02020603050405020304" pitchFamily="18" charset="0"/>
              </a:rPr>
              <a:t> + 3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03413" y="2557352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Differentiate both c(x) and r(x) 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95782" y="298469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7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33589" y="5564378"/>
            <a:ext cx="8716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Therefore, maximum profit occurs at a production level of 5940 units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36545" y="4859318"/>
            <a:ext cx="3324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</a:rPr>
              <a:t>Solving for x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8942" y="5260798"/>
            <a:ext cx="8618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Since </a:t>
            </a:r>
            <a:r>
              <a:rPr lang="en-US" sz="1800" i="1" dirty="0">
                <a:solidFill>
                  <a:srgbClr val="FF6600"/>
                </a:solidFill>
              </a:rPr>
              <a:t>p</a:t>
            </a:r>
            <a:r>
              <a:rPr lang="en-US" sz="1800" dirty="0">
                <a:solidFill>
                  <a:srgbClr val="FF6600"/>
                </a:solidFill>
              </a:rPr>
              <a:t>(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) = </a:t>
            </a:r>
            <a:r>
              <a:rPr lang="en-US" sz="1800" i="1" dirty="0">
                <a:solidFill>
                  <a:srgbClr val="FF6600"/>
                </a:solidFill>
              </a:rPr>
              <a:t>r</a:t>
            </a:r>
            <a:r>
              <a:rPr lang="en-US" sz="1800" dirty="0">
                <a:solidFill>
                  <a:srgbClr val="FF6600"/>
                </a:solidFill>
              </a:rPr>
              <a:t>(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) – </a:t>
            </a:r>
            <a:r>
              <a:rPr lang="en-US" sz="1800" i="1" dirty="0">
                <a:solidFill>
                  <a:srgbClr val="FF6600"/>
                </a:solidFill>
              </a:rPr>
              <a:t>c</a:t>
            </a:r>
            <a:r>
              <a:rPr lang="en-US" sz="1800" dirty="0">
                <a:solidFill>
                  <a:srgbClr val="FF6600"/>
                </a:solidFill>
              </a:rPr>
              <a:t>(</a:t>
            </a:r>
            <a:r>
              <a:rPr lang="en-US" sz="1800" i="1" dirty="0">
                <a:solidFill>
                  <a:srgbClr val="FF6600"/>
                </a:solidFill>
              </a:rPr>
              <a:t>x</a:t>
            </a:r>
            <a:r>
              <a:rPr lang="en-US" sz="1800" dirty="0">
                <a:solidFill>
                  <a:srgbClr val="FF6600"/>
                </a:solidFill>
              </a:rPr>
              <a:t>) </a:t>
            </a:r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cubic function, if it has a maximum it will also have a minimum. 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6602" y="191069"/>
            <a:ext cx="66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Differential calculus, Economics</a:t>
            </a:r>
            <a:endParaRPr lang="en-GB" sz="3600" dirty="0">
              <a:solidFill>
                <a:schemeClr val="accent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0292" y="2574523"/>
            <a:ext cx="832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</a:t>
            </a:r>
            <a:endParaRPr lang="en-GB" sz="2400" dirty="0"/>
          </a:p>
        </p:txBody>
      </p:sp>
      <p:sp>
        <p:nvSpPr>
          <p:cNvPr id="21" name="Rectangle 20"/>
          <p:cNvSpPr/>
          <p:nvPr/>
        </p:nvSpPr>
        <p:spPr>
          <a:xfrm>
            <a:off x="5562294" y="2574522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30" name="Rectangle 29"/>
          <p:cNvSpPr/>
          <p:nvPr/>
        </p:nvSpPr>
        <p:spPr>
          <a:xfrm>
            <a:off x="6412861" y="2553102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+ 20</a:t>
            </a:r>
            <a:r>
              <a:rPr lang="en-GB" sz="2400" dirty="0"/>
              <a:t>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6545" y="3324597"/>
            <a:ext cx="849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Maximum profit occurs when the marginal revenue and marginal cost are equal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21490" y="3685644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911664" y="3683724"/>
            <a:ext cx="827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he-IL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׳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b="1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20413" y="4108293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cs typeface="Times New Roman" panose="02020603050405020304" pitchFamily="18" charset="0"/>
              </a:rPr>
              <a:t>+ 20</a:t>
            </a:r>
            <a:r>
              <a:rPr lang="en-GB" sz="2400" dirty="0"/>
              <a:t>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29835" y="4131592"/>
            <a:ext cx="660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7 </a:t>
            </a:r>
            <a:endParaRPr lang="en-GB" sz="2400" dirty="0"/>
          </a:p>
        </p:txBody>
      </p:sp>
      <p:sp>
        <p:nvSpPr>
          <p:cNvPr id="36" name="Rectangle 35"/>
          <p:cNvSpPr/>
          <p:nvPr/>
        </p:nvSpPr>
        <p:spPr>
          <a:xfrm>
            <a:off x="2920413" y="4489934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en-US" sz="2400" dirty="0">
                <a:cs typeface="Times New Roman" panose="02020603050405020304" pitchFamily="18" charset="0"/>
              </a:rPr>
              <a:t> 20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cs typeface="Times New Roman" panose="02020603050405020304" pitchFamily="18" charset="0"/>
              </a:rPr>
              <a:t>+ 13</a:t>
            </a:r>
            <a:r>
              <a:rPr lang="en-GB" sz="2400" dirty="0"/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729835" y="4513233"/>
            <a:ext cx="6607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cs typeface="Times New Roman" panose="02020603050405020304" pitchFamily="18" charset="0"/>
              </a:rPr>
              <a:t>0 </a:t>
            </a:r>
            <a:endParaRPr lang="en-GB" sz="2400" dirty="0"/>
          </a:p>
        </p:txBody>
      </p:sp>
      <p:sp>
        <p:nvSpPr>
          <p:cNvPr id="38" name="Rectangle 37"/>
          <p:cNvSpPr/>
          <p:nvPr/>
        </p:nvSpPr>
        <p:spPr>
          <a:xfrm>
            <a:off x="2900382" y="4871575"/>
            <a:ext cx="1428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≈ </a:t>
            </a:r>
            <a:r>
              <a:rPr lang="en-US" sz="2400" dirty="0">
                <a:cs typeface="Times New Roman" panose="02020603050405020304" pitchFamily="18" charset="0"/>
              </a:rPr>
              <a:t>0.730 </a:t>
            </a:r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>
            <a:off x="4726218" y="4879157"/>
            <a:ext cx="1210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≈ </a:t>
            </a:r>
            <a:r>
              <a:rPr lang="en-US" sz="2400" dirty="0">
                <a:cs typeface="Times New Roman" panose="02020603050405020304" pitchFamily="18" charset="0"/>
              </a:rPr>
              <a:t>5.94</a:t>
            </a:r>
            <a:endParaRPr lang="en-GB" sz="2400" dirty="0"/>
          </a:p>
        </p:txBody>
      </p:sp>
      <p:sp>
        <p:nvSpPr>
          <p:cNvPr id="2" name="Rectangle 1"/>
          <p:cNvSpPr/>
          <p:nvPr/>
        </p:nvSpPr>
        <p:spPr>
          <a:xfrm>
            <a:off x="4241575" y="4879157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or</a:t>
            </a:r>
            <a:endParaRPr lang="en-GB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53870" y="5915900"/>
            <a:ext cx="826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Minimum profit occurs at a production level of 730 units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1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3" grpId="0"/>
      <p:bldP spid="14" grpId="0"/>
      <p:bldP spid="28" grpId="0"/>
      <p:bldP spid="29" grpId="0"/>
      <p:bldP spid="20" grpId="0"/>
      <p:bldP spid="21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2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11324</TotalTime>
  <Words>1264</Words>
  <Application>Microsoft Office PowerPoint</Application>
  <PresentationFormat>On-screen Show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Comic Sans MS</vt:lpstr>
      <vt:lpstr>Times New Roman</vt:lpstr>
      <vt:lpstr>Wingdings 2</vt:lpstr>
      <vt:lpstr>Theme1</vt:lpstr>
      <vt:lpstr>Applications of differential calculus: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straight line</dc:title>
  <dc:creator>Mathssupport</dc:creator>
  <cp:lastModifiedBy>Orlando Hurtado</cp:lastModifiedBy>
  <cp:revision>129</cp:revision>
  <dcterms:created xsi:type="dcterms:W3CDTF">2016-10-09T12:39:15Z</dcterms:created>
  <dcterms:modified xsi:type="dcterms:W3CDTF">2023-08-05T18:17:53Z</dcterms:modified>
</cp:coreProperties>
</file>