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66" r:id="rId3"/>
    <p:sldId id="272" r:id="rId4"/>
    <p:sldId id="273" r:id="rId5"/>
    <p:sldId id="274" r:id="rId6"/>
    <p:sldId id="275" r:id="rId7"/>
    <p:sldId id="281" r:id="rId8"/>
    <p:sldId id="282" r:id="rId9"/>
    <p:sldId id="283" r:id="rId10"/>
    <p:sldId id="285" r:id="rId11"/>
    <p:sldId id="276" r:id="rId12"/>
    <p:sldId id="277" r:id="rId13"/>
    <p:sldId id="278" r:id="rId14"/>
    <p:sldId id="279" r:id="rId15"/>
    <p:sldId id="280" r:id="rId16"/>
    <p:sldId id="299" r:id="rId17"/>
    <p:sldId id="300" r:id="rId18"/>
    <p:sldId id="301" r:id="rId19"/>
    <p:sldId id="302" r:id="rId20"/>
    <p:sldId id="303" r:id="rId21"/>
    <p:sldId id="298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5B5023-9442-414D-9FC3-D53E55364AC2}" type="datetimeFigureOut">
              <a:rPr lang="en-GB" smtClean="0"/>
              <a:pPr/>
              <a:t>05/08/2023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4BCCFD-D04F-48DF-A6DD-3E94AF978D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93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2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41398956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11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36566550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12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33630993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13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7215156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14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7215581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15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31066736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16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18500122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17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42758214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18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9246892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19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17162283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20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1923560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3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434418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4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3109285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5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448149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6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2909448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7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10902402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8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4870569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9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21065969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10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1322441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433961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3721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32376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520859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22629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536657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0114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21425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20749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22080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64640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8/5/2023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3118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4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3.png"/><Relationship Id="rId10" Type="http://schemas.openxmlformats.org/officeDocument/2006/relationships/image" Target="../media/image19.png"/><Relationship Id="rId4" Type="http://schemas.openxmlformats.org/officeDocument/2006/relationships/hyperlink" Target="http://www.mathssupport.org/" TargetMode="External"/><Relationship Id="rId9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1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27.png"/><Relationship Id="rId5" Type="http://schemas.openxmlformats.org/officeDocument/2006/relationships/hyperlink" Target="http://www.mathssupport.org/" TargetMode="External"/><Relationship Id="rId10" Type="http://schemas.openxmlformats.org/officeDocument/2006/relationships/image" Target="../media/image26.png"/><Relationship Id="rId4" Type="http://schemas.openxmlformats.org/officeDocument/2006/relationships/image" Target="../media/image22.png"/><Relationship Id="rId9" Type="http://schemas.openxmlformats.org/officeDocument/2006/relationships/image" Target="../media/image25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13.png"/><Relationship Id="rId9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3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7093024" cy="1600200"/>
          </a:xfrm>
        </p:spPr>
        <p:txBody>
          <a:bodyPr/>
          <a:lstStyle/>
          <a:p>
            <a:pPr marL="685800" indent="-685800" algn="l"/>
            <a:r>
              <a:rPr lang="en-GB"/>
              <a:t>LO: Solve problems about optimisation using differential calculus</a:t>
            </a:r>
            <a:endParaRPr lang="en-GB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Optimisation</a:t>
            </a: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FC5C3288-D3A7-497A-A1F1-105841A5CC93}"/>
              </a:ext>
            </a:extLst>
          </p:cNvPr>
          <p:cNvSpPr/>
          <p:nvPr/>
        </p:nvSpPr>
        <p:spPr>
          <a:xfrm>
            <a:off x="8069328" y="6114758"/>
            <a:ext cx="990600" cy="64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6C6A7DB2-E983-4F14-88DB-DE0287DC32F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047C87-81C2-44A7-9F19-2EBDEAF38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F29B5-81BB-455C-9941-613966FC9014}" type="datetime3">
              <a:rPr lang="en-US" smtClean="0"/>
              <a:t>5 August 2023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88292" y="1172138"/>
            <a:ext cx="8667482" cy="1265607"/>
            <a:chOff x="634" y="1289"/>
            <a:chExt cx="4491" cy="1242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124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70" y="1314"/>
              <a:ext cx="4420" cy="1178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Find the most economical shape (minimum surface area) for a box with a square bas, vertical sides and an open top, given that it must contain 4 litres.</a:t>
              </a:r>
              <a:endParaRPr lang="en-GB" dirty="0">
                <a:latin typeface="+mn-lt"/>
              </a:endParaRPr>
            </a:p>
          </p:txBody>
        </p:sp>
      </p:grp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206487" y="2600713"/>
            <a:ext cx="9781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4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629064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2:</a:t>
            </a:r>
          </a:p>
        </p:txBody>
      </p:sp>
      <p:sp>
        <p:nvSpPr>
          <p:cNvPr id="40" name="Parallelogram 39"/>
          <p:cNvSpPr/>
          <p:nvPr/>
        </p:nvSpPr>
        <p:spPr>
          <a:xfrm>
            <a:off x="1722221" y="3031957"/>
            <a:ext cx="1774209" cy="335815"/>
          </a:xfrm>
          <a:prstGeom prst="parallelogram">
            <a:avLst>
              <a:gd name="adj" fmla="val 146581"/>
            </a:avLst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1717479" y="3366302"/>
            <a:ext cx="1276065" cy="8229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1730312" y="3854441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3005908" y="3861604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243541" y="3847553"/>
            <a:ext cx="128016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494312" y="3038644"/>
            <a:ext cx="0" cy="8229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223430" y="3024593"/>
            <a:ext cx="0" cy="3657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2457036" y="2353674"/>
            <a:ext cx="6832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open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2223430" y="3371659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2159508" y="4109832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57" name="Rectangle 56"/>
          <p:cNvSpPr/>
          <p:nvPr/>
        </p:nvSpPr>
        <p:spPr>
          <a:xfrm>
            <a:off x="3214832" y="3878999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rot="3000000">
            <a:off x="2367879" y="410983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3000000">
            <a:off x="2831209" y="376300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-4920000">
            <a:off x="3261454" y="392695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-4920000">
            <a:off x="2031083" y="3908040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2" idx="2"/>
          </p:cNvCxnSpPr>
          <p:nvPr/>
        </p:nvCxnSpPr>
        <p:spPr>
          <a:xfrm>
            <a:off x="2798636" y="2753784"/>
            <a:ext cx="0" cy="40543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81257" y="3525870"/>
                <a:ext cx="10571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4000</m:t>
                          </m:r>
                        </m:num>
                        <m:den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57" y="3525870"/>
                <a:ext cx="1057148" cy="52039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 Box 9"/>
          <p:cNvSpPr txBox="1">
            <a:spLocks noChangeArrowheads="1"/>
          </p:cNvSpPr>
          <p:nvPr/>
        </p:nvSpPr>
        <p:spPr bwMode="auto">
          <a:xfrm>
            <a:off x="4881434" y="2632103"/>
            <a:ext cx="1090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 =</a:t>
            </a:r>
            <a:endParaRPr lang="en-GB" dirty="0">
              <a:latin typeface="+mn-lt"/>
            </a:endParaRPr>
          </a:p>
        </p:txBody>
      </p:sp>
      <p:sp>
        <p:nvSpPr>
          <p:cNvPr id="66" name="Text Box 9"/>
          <p:cNvSpPr txBox="1">
            <a:spLocks noChangeArrowheads="1"/>
          </p:cNvSpPr>
          <p:nvPr/>
        </p:nvSpPr>
        <p:spPr bwMode="auto">
          <a:xfrm>
            <a:off x="5936758" y="2622458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+mn-lt"/>
                <a:cs typeface="Times New Roman" panose="02020603050405020304" pitchFamily="18" charset="0"/>
              </a:rPr>
              <a:t>2</a:t>
            </a:r>
            <a:endParaRPr lang="en-GB" baseline="30000" dirty="0">
              <a:latin typeface="+mn-lt"/>
            </a:endParaRPr>
          </a:p>
        </p:txBody>
      </p:sp>
      <p:sp>
        <p:nvSpPr>
          <p:cNvPr id="81" name="Text Box 9"/>
          <p:cNvSpPr txBox="1">
            <a:spLocks noChangeArrowheads="1"/>
          </p:cNvSpPr>
          <p:nvPr/>
        </p:nvSpPr>
        <p:spPr bwMode="auto">
          <a:xfrm>
            <a:off x="6678617" y="2622458"/>
            <a:ext cx="1542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16 000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-1</a:t>
            </a:r>
            <a:endParaRPr lang="en-GB" baseline="30000" dirty="0">
              <a:latin typeface="+mn-lt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6363215" y="2632103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dirty="0"/>
          </a:p>
        </p:txBody>
      </p:sp>
      <p:sp>
        <p:nvSpPr>
          <p:cNvPr id="60" name="Text Box 9"/>
          <p:cNvSpPr txBox="1">
            <a:spLocks noChangeArrowheads="1"/>
          </p:cNvSpPr>
          <p:nvPr/>
        </p:nvSpPr>
        <p:spPr bwMode="auto">
          <a:xfrm>
            <a:off x="4881434" y="3230087"/>
            <a:ext cx="1090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</a:t>
            </a:r>
            <a:r>
              <a:rPr lang="en-US" dirty="0">
                <a:cs typeface="Times New Roman" panose="02020603050405020304" pitchFamily="18" charset="0"/>
              </a:rPr>
              <a:t>'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 =</a:t>
            </a:r>
            <a:endParaRPr lang="en-GB" dirty="0">
              <a:latin typeface="+mn-lt"/>
            </a:endParaRPr>
          </a:p>
        </p:txBody>
      </p:sp>
      <p:sp>
        <p:nvSpPr>
          <p:cNvPr id="61" name="Text Box 9"/>
          <p:cNvSpPr txBox="1">
            <a:spLocks noChangeArrowheads="1"/>
          </p:cNvSpPr>
          <p:nvPr/>
        </p:nvSpPr>
        <p:spPr bwMode="auto">
          <a:xfrm>
            <a:off x="5936758" y="3220442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baseline="30000" dirty="0">
              <a:latin typeface="+mn-lt"/>
            </a:endParaRPr>
          </a:p>
        </p:txBody>
      </p:sp>
      <p:sp>
        <p:nvSpPr>
          <p:cNvPr id="76" name="Text Box 9"/>
          <p:cNvSpPr txBox="1">
            <a:spLocks noChangeArrowheads="1"/>
          </p:cNvSpPr>
          <p:nvPr/>
        </p:nvSpPr>
        <p:spPr bwMode="auto">
          <a:xfrm>
            <a:off x="6678617" y="3220442"/>
            <a:ext cx="1542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16 000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-2</a:t>
            </a:r>
            <a:endParaRPr lang="en-GB" baseline="30000" dirty="0">
              <a:latin typeface="+mn-lt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363215" y="3230087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endParaRPr lang="en-GB" dirty="0"/>
          </a:p>
        </p:txBody>
      </p:sp>
      <p:sp>
        <p:nvSpPr>
          <p:cNvPr id="78" name="Text Box 9"/>
          <p:cNvSpPr txBox="1">
            <a:spLocks noChangeArrowheads="1"/>
          </p:cNvSpPr>
          <p:nvPr/>
        </p:nvSpPr>
        <p:spPr bwMode="auto">
          <a:xfrm>
            <a:off x="4881433" y="5090272"/>
            <a:ext cx="38457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  <a:cs typeface="Times New Roman" panose="02020603050405020304" pitchFamily="18" charset="0"/>
              </a:rPr>
              <a:t>Which is always positive</a:t>
            </a:r>
            <a:endParaRPr lang="en-GB" dirty="0">
              <a:latin typeface="+mn-lt"/>
            </a:endParaRPr>
          </a:p>
        </p:txBody>
      </p:sp>
      <p:sp>
        <p:nvSpPr>
          <p:cNvPr id="84" name="Text Box 9"/>
          <p:cNvSpPr txBox="1">
            <a:spLocks noChangeArrowheads="1"/>
          </p:cNvSpPr>
          <p:nvPr/>
        </p:nvSpPr>
        <p:spPr bwMode="auto">
          <a:xfrm>
            <a:off x="5963585" y="4323716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2</a:t>
            </a:r>
            <a:endParaRPr lang="en-GB" baseline="30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 Box 9"/>
              <p:cNvSpPr txBox="1">
                <a:spLocks noChangeArrowheads="1"/>
              </p:cNvSpPr>
              <p:nvPr/>
            </p:nvSpPr>
            <p:spPr bwMode="auto">
              <a:xfrm>
                <a:off x="6582992" y="4260048"/>
                <a:ext cx="1542780" cy="7862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32 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000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baseline="30000" dirty="0">
                  <a:latin typeface="+mn-lt"/>
                </a:endParaRPr>
              </a:p>
            </p:txBody>
          </p:sp>
        </mc:Choice>
        <mc:Fallback xmlns="">
          <p:sp>
            <p:nvSpPr>
              <p:cNvPr id="85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82992" y="4260048"/>
                <a:ext cx="1542780" cy="78624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Rectangle 85"/>
          <p:cNvSpPr/>
          <p:nvPr/>
        </p:nvSpPr>
        <p:spPr>
          <a:xfrm>
            <a:off x="6390042" y="4333361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dirty="0"/>
          </a:p>
        </p:txBody>
      </p:sp>
      <p:sp>
        <p:nvSpPr>
          <p:cNvPr id="52" name="Text Box 9"/>
          <p:cNvSpPr txBox="1">
            <a:spLocks noChangeArrowheads="1"/>
          </p:cNvSpPr>
          <p:nvPr/>
        </p:nvSpPr>
        <p:spPr bwMode="auto">
          <a:xfrm>
            <a:off x="4806635" y="3755921"/>
            <a:ext cx="11652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A”(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 =</a:t>
            </a:r>
            <a:endParaRPr lang="en-GB" dirty="0">
              <a:latin typeface="+mn-lt"/>
            </a:endParaRPr>
          </a:p>
        </p:txBody>
      </p:sp>
      <p:sp>
        <p:nvSpPr>
          <p:cNvPr id="55" name="Text Box 9"/>
          <p:cNvSpPr txBox="1">
            <a:spLocks noChangeArrowheads="1"/>
          </p:cNvSpPr>
          <p:nvPr/>
        </p:nvSpPr>
        <p:spPr bwMode="auto">
          <a:xfrm>
            <a:off x="5936758" y="3746276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2</a:t>
            </a:r>
            <a:endParaRPr lang="en-GB" baseline="30000" dirty="0">
              <a:latin typeface="+mn-lt"/>
            </a:endParaRP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6678617" y="3746276"/>
            <a:ext cx="1542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32 000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-3</a:t>
            </a:r>
            <a:endParaRPr lang="en-GB" baseline="30000" dirty="0">
              <a:latin typeface="+mn-lt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363215" y="3755921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dirty="0"/>
          </a:p>
        </p:txBody>
      </p:sp>
      <p:sp>
        <p:nvSpPr>
          <p:cNvPr id="69" name="Text Box 9"/>
          <p:cNvSpPr txBox="1">
            <a:spLocks noChangeArrowheads="1"/>
          </p:cNvSpPr>
          <p:nvPr/>
        </p:nvSpPr>
        <p:spPr bwMode="auto">
          <a:xfrm>
            <a:off x="4881433" y="5592465"/>
            <a:ext cx="38457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  <a:cs typeface="Times New Roman" panose="02020603050405020304" pitchFamily="18" charset="0"/>
              </a:rPr>
              <a:t>As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3</a:t>
            </a:r>
            <a:r>
              <a:rPr lang="en-GB" baseline="30000" dirty="0"/>
              <a:t> </a:t>
            </a:r>
            <a:r>
              <a:rPr lang="en-GB" dirty="0"/>
              <a:t> &gt; 0 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for all </a:t>
            </a:r>
            <a:r>
              <a:rPr lang="en-GB" i="1" dirty="0"/>
              <a:t>x</a:t>
            </a:r>
            <a:r>
              <a:rPr lang="en-GB" dirty="0"/>
              <a:t> &gt; 0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 </a:t>
            </a:r>
            <a:endParaRPr lang="en-GB" dirty="0">
              <a:latin typeface="+mn-lt"/>
            </a:endParaRPr>
          </a:p>
        </p:txBody>
      </p:sp>
      <p:sp>
        <p:nvSpPr>
          <p:cNvPr id="70" name="Text Box 9"/>
          <p:cNvSpPr txBox="1">
            <a:spLocks noChangeArrowheads="1"/>
          </p:cNvSpPr>
          <p:nvPr/>
        </p:nvSpPr>
        <p:spPr bwMode="auto">
          <a:xfrm>
            <a:off x="4806635" y="6193546"/>
            <a:ext cx="42894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  <a:cs typeface="Times New Roman" panose="02020603050405020304" pitchFamily="18" charset="0"/>
              </a:rPr>
              <a:t>So, when 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 = 20 is a minimum</a:t>
            </a:r>
            <a:endParaRPr lang="en-GB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1056140" y="4743318"/>
                <a:ext cx="1400896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4000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140" y="4743318"/>
                <a:ext cx="1400896" cy="69390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1017031" y="5635594"/>
                <a:ext cx="1400896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4000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7031" y="5635594"/>
                <a:ext cx="1400896" cy="69390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2473893" y="5779531"/>
            <a:ext cx="8194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= 10 </a:t>
            </a:r>
            <a:endParaRPr lang="en-GB" dirty="0"/>
          </a:p>
        </p:txBody>
      </p:sp>
      <p:sp>
        <p:nvSpPr>
          <p:cNvPr id="46" name="Rectangle 45">
            <a:hlinkClick r:id="rId7"/>
            <a:extLst>
              <a:ext uri="{FF2B5EF4-FFF2-40B4-BE49-F238E27FC236}">
                <a16:creationId xmlns:a16="http://schemas.microsoft.com/office/drawing/2014/main" id="{0459AC9E-FBC7-48E5-AB7F-01C506A66691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>
            <a:hlinkClick r:id="rId7"/>
            <a:extLst>
              <a:ext uri="{FF2B5EF4-FFF2-40B4-BE49-F238E27FC236}">
                <a16:creationId xmlns:a16="http://schemas.microsoft.com/office/drawing/2014/main" id="{D0EC38AA-500F-4C20-A182-9755E2DE7D9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32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utoUpdateAnimBg="0"/>
      <p:bldP spid="66" grpId="0" autoUpdateAnimBg="0"/>
      <p:bldP spid="81" grpId="0" autoUpdateAnimBg="0"/>
      <p:bldP spid="82" grpId="0"/>
      <p:bldP spid="60" grpId="0" autoUpdateAnimBg="0"/>
      <p:bldP spid="61" grpId="0" autoUpdateAnimBg="0"/>
      <p:bldP spid="76" grpId="0" autoUpdateAnimBg="0"/>
      <p:bldP spid="77" grpId="0"/>
      <p:bldP spid="78" grpId="0" autoUpdateAnimBg="0"/>
      <p:bldP spid="84" grpId="0" autoUpdateAnimBg="0"/>
      <p:bldP spid="85" grpId="0" autoUpdateAnimBg="0"/>
      <p:bldP spid="86" grpId="0"/>
      <p:bldP spid="52" grpId="0" autoUpdateAnimBg="0"/>
      <p:bldP spid="55" grpId="0" autoUpdateAnimBg="0"/>
      <p:bldP spid="64" grpId="0" autoUpdateAnimBg="0"/>
      <p:bldP spid="68" grpId="0"/>
      <p:bldP spid="69" grpId="0" autoUpdateAnimBg="0"/>
      <p:bldP spid="70" grpId="0" autoUpdateAnimBg="0"/>
      <p:bldP spid="71" grpId="0"/>
      <p:bldP spid="7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29964" y="1226670"/>
            <a:ext cx="8746611" cy="1694999"/>
            <a:chOff x="593" y="1289"/>
            <a:chExt cx="4532" cy="1014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593" y="1289"/>
              <a:ext cx="4532" cy="1014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13" y="1305"/>
              <a:ext cx="4491" cy="939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A rectangular plot of farmland is enclosed by 180 m of fencing material on three sides. The fourth side of the plot is bordered by a stone wall. Find the dimensions of the plot that enclose the maximum area. Find the maximum area.</a:t>
              </a:r>
              <a:endParaRPr lang="en-GB" dirty="0">
                <a:latin typeface="+mn-lt"/>
              </a:endParaRPr>
            </a:p>
          </p:txBody>
        </p:sp>
      </p:grp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709746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3:</a:t>
            </a:r>
          </a:p>
        </p:txBody>
      </p:sp>
      <p:sp>
        <p:nvSpPr>
          <p:cNvPr id="70" name="Text Box 18"/>
          <p:cNvSpPr txBox="1">
            <a:spLocks noChangeArrowheads="1"/>
          </p:cNvSpPr>
          <p:nvPr/>
        </p:nvSpPr>
        <p:spPr bwMode="auto">
          <a:xfrm>
            <a:off x="132171" y="3022205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1</a:t>
            </a:r>
          </a:p>
        </p:txBody>
      </p:sp>
      <p:pic>
        <p:nvPicPr>
          <p:cNvPr id="71" name="Picture 2" descr="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795"/>
          <a:stretch/>
        </p:blipFill>
        <p:spPr bwMode="auto">
          <a:xfrm rot="16200000">
            <a:off x="6764735" y="2482522"/>
            <a:ext cx="288033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4" descr="http://www.gabion1.com.au/small_wall_retainin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564" r="71891" b="71"/>
          <a:stretch/>
        </p:blipFill>
        <p:spPr bwMode="auto">
          <a:xfrm rot="16200000">
            <a:off x="6041107" y="3627055"/>
            <a:ext cx="1716838" cy="2736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4946621" y="4731733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75" name="Rectangle 74"/>
          <p:cNvSpPr/>
          <p:nvPr/>
        </p:nvSpPr>
        <p:spPr>
          <a:xfrm>
            <a:off x="8267655" y="4973318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76" name="Rectangle 75"/>
          <p:cNvSpPr/>
          <p:nvPr/>
        </p:nvSpPr>
        <p:spPr>
          <a:xfrm>
            <a:off x="6764713" y="5853603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GB" dirty="0"/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1128006" y="3037593"/>
            <a:ext cx="440339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Draw a large and clear diagram of the situation</a:t>
            </a:r>
          </a:p>
        </p:txBody>
      </p:sp>
      <p:sp>
        <p:nvSpPr>
          <p:cNvPr id="78" name="Text Box 9"/>
          <p:cNvSpPr txBox="1">
            <a:spLocks noChangeArrowheads="1"/>
          </p:cNvSpPr>
          <p:nvPr/>
        </p:nvSpPr>
        <p:spPr bwMode="auto">
          <a:xfrm>
            <a:off x="738155" y="4040128"/>
            <a:ext cx="440339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Assign variables to the quantities to be determined.</a:t>
            </a: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9F9DA635-74B2-4112-AE1D-8944677EA288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43A723B3-7E2F-475C-BB91-B1A98351EC2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029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3" grpId="0"/>
      <p:bldP spid="75" grpId="0"/>
      <p:bldP spid="76" grpId="0"/>
      <p:bldP spid="77" grpId="0" autoUpdateAnimBg="0"/>
      <p:bldP spid="7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29964" y="1226670"/>
            <a:ext cx="8746611" cy="1694999"/>
            <a:chOff x="593" y="1289"/>
            <a:chExt cx="4532" cy="1014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593" y="1289"/>
              <a:ext cx="4532" cy="1014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13" y="1305"/>
              <a:ext cx="4491" cy="939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A rectangular plot of farmland is enclosed by 180 m of fencing material on three sides. The fourth side of the plot is bordered by a stone wall. Find the dimensions of the plot that enclose the maximum area. Find the maximum area.</a:t>
              </a:r>
              <a:endParaRPr lang="en-GB" dirty="0">
                <a:latin typeface="+mn-lt"/>
              </a:endParaRPr>
            </a:p>
          </p:txBody>
        </p:sp>
      </p:grp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709746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3:</a:t>
            </a:r>
          </a:p>
        </p:txBody>
      </p:sp>
      <p:sp>
        <p:nvSpPr>
          <p:cNvPr id="70" name="Text Box 18"/>
          <p:cNvSpPr txBox="1">
            <a:spLocks noChangeArrowheads="1"/>
          </p:cNvSpPr>
          <p:nvPr/>
        </p:nvSpPr>
        <p:spPr bwMode="auto">
          <a:xfrm>
            <a:off x="132171" y="3022205"/>
            <a:ext cx="9781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2</a:t>
            </a:r>
          </a:p>
        </p:txBody>
      </p:sp>
      <p:pic>
        <p:nvPicPr>
          <p:cNvPr id="71" name="Picture 2" descr="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795"/>
          <a:stretch/>
        </p:blipFill>
        <p:spPr bwMode="auto">
          <a:xfrm rot="16200000">
            <a:off x="6764735" y="2482522"/>
            <a:ext cx="288033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4" descr="http://www.gabion1.com.au/small_wall_retainin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564" r="71891" b="71"/>
          <a:stretch/>
        </p:blipFill>
        <p:spPr bwMode="auto">
          <a:xfrm rot="16200000">
            <a:off x="6041107" y="3627055"/>
            <a:ext cx="1716838" cy="2736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4946621" y="4731733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75" name="Rectangle 74"/>
          <p:cNvSpPr/>
          <p:nvPr/>
        </p:nvSpPr>
        <p:spPr>
          <a:xfrm>
            <a:off x="8267655" y="4973318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76" name="Rectangle 75"/>
          <p:cNvSpPr/>
          <p:nvPr/>
        </p:nvSpPr>
        <p:spPr>
          <a:xfrm>
            <a:off x="6764713" y="5853603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GB" dirty="0"/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1128006" y="3037593"/>
            <a:ext cx="440339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Write an equation for the area, the quantity to be maximised. 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739659" y="3862333"/>
            <a:ext cx="1277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A = </a:t>
            </a:r>
            <a:r>
              <a:rPr lang="en-GB" i="1" dirty="0" err="1">
                <a:cs typeface="Times New Roman" panose="02020603050405020304" pitchFamily="18" charset="0"/>
              </a:rPr>
              <a:t>lw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621247" y="4424534"/>
            <a:ext cx="19202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2w + l = 180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3074018" y="4424534"/>
            <a:ext cx="19202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l = 180 – 2w 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2533867" y="4424534"/>
            <a:ext cx="4087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⇒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621247" y="5594085"/>
            <a:ext cx="24527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A = </a:t>
            </a:r>
            <a:r>
              <a:rPr lang="en-GB" dirty="0">
                <a:cs typeface="Times New Roman" panose="02020603050405020304" pitchFamily="18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180 – 2w</a:t>
            </a:r>
            <a:r>
              <a:rPr lang="en-GB" dirty="0">
                <a:cs typeface="Times New Roman" panose="02020603050405020304" pitchFamily="18" charset="0"/>
              </a:rPr>
              <a:t>)</a:t>
            </a:r>
            <a:r>
              <a:rPr lang="en-GB" i="1" dirty="0">
                <a:cs typeface="Times New Roman" panose="02020603050405020304" pitchFamily="18" charset="0"/>
              </a:rPr>
              <a:t>w</a:t>
            </a:r>
          </a:p>
        </p:txBody>
      </p:sp>
      <p:sp>
        <p:nvSpPr>
          <p:cNvPr id="3" name="Rectangle 2"/>
          <p:cNvSpPr/>
          <p:nvPr/>
        </p:nvSpPr>
        <p:spPr>
          <a:xfrm>
            <a:off x="343084" y="4886199"/>
            <a:ext cx="46511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Rewriting the equation for area in terms of </a:t>
            </a:r>
            <a:r>
              <a:rPr lang="en-GB" sz="2000" i="1" dirty="0">
                <a:cs typeface="Times New Roman" panose="02020603050405020304" pitchFamily="18" charset="0"/>
              </a:rPr>
              <a:t>w</a:t>
            </a: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621246" y="6055750"/>
            <a:ext cx="24527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A = 180w – 2w</a:t>
            </a:r>
            <a:r>
              <a:rPr lang="en-GB" baseline="30000" dirty="0">
                <a:cs typeface="Times New Roman" panose="02020603050405020304" pitchFamily="18" charset="0"/>
              </a:rPr>
              <a:t>2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hlinkClick r:id="rId5"/>
            <a:extLst>
              <a:ext uri="{FF2B5EF4-FFF2-40B4-BE49-F238E27FC236}">
                <a16:creationId xmlns:a16="http://schemas.microsoft.com/office/drawing/2014/main" id="{D9F74177-1E13-48BF-BD39-E557B1A588E5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5"/>
            <a:extLst>
              <a:ext uri="{FF2B5EF4-FFF2-40B4-BE49-F238E27FC236}">
                <a16:creationId xmlns:a16="http://schemas.microsoft.com/office/drawing/2014/main" id="{D729B2C1-FC12-45CE-A608-A6EB60572B7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18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7" grpId="0" autoUpdateAnimBg="0"/>
      <p:bldP spid="14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3" grpId="0"/>
      <p:bldP spid="21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29964" y="1226670"/>
            <a:ext cx="8746611" cy="1694999"/>
            <a:chOff x="593" y="1289"/>
            <a:chExt cx="4532" cy="1014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593" y="1289"/>
              <a:ext cx="4532" cy="1014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13" y="1305"/>
              <a:ext cx="4491" cy="939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A rectangular plot of farmland is enclosed by 180 m of fencing material on three sides. The fourth side of the plot is bordered by a stone wall. Find the dimensions of the plot that enclose the maximum area. Find the maximum area.</a:t>
              </a:r>
              <a:endParaRPr lang="en-GB" dirty="0">
                <a:latin typeface="+mn-lt"/>
              </a:endParaRPr>
            </a:p>
          </p:txBody>
        </p:sp>
      </p:grp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709746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3:</a:t>
            </a:r>
          </a:p>
        </p:txBody>
      </p:sp>
      <p:sp>
        <p:nvSpPr>
          <p:cNvPr id="70" name="Text Box 18"/>
          <p:cNvSpPr txBox="1">
            <a:spLocks noChangeArrowheads="1"/>
          </p:cNvSpPr>
          <p:nvPr/>
        </p:nvSpPr>
        <p:spPr bwMode="auto">
          <a:xfrm>
            <a:off x="132171" y="3022205"/>
            <a:ext cx="9781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3</a:t>
            </a:r>
          </a:p>
        </p:txBody>
      </p:sp>
      <p:pic>
        <p:nvPicPr>
          <p:cNvPr id="71" name="Picture 2" descr="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795"/>
          <a:stretch/>
        </p:blipFill>
        <p:spPr bwMode="auto">
          <a:xfrm rot="16200000">
            <a:off x="6764735" y="2482522"/>
            <a:ext cx="288033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4" descr="http://www.gabion1.com.au/small_wall_retainin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564" r="71891" b="71"/>
          <a:stretch/>
        </p:blipFill>
        <p:spPr bwMode="auto">
          <a:xfrm rot="16200000">
            <a:off x="6041107" y="3627055"/>
            <a:ext cx="1716838" cy="2736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4946621" y="4731733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75" name="Rectangle 74"/>
          <p:cNvSpPr/>
          <p:nvPr/>
        </p:nvSpPr>
        <p:spPr>
          <a:xfrm>
            <a:off x="8267655" y="4973318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76" name="Rectangle 75"/>
          <p:cNvSpPr/>
          <p:nvPr/>
        </p:nvSpPr>
        <p:spPr>
          <a:xfrm>
            <a:off x="6764713" y="5853603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GB" dirty="0"/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1128006" y="3037593"/>
            <a:ext cx="472146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Find the first derivative and find the values of </a:t>
            </a:r>
            <a:r>
              <a:rPr lang="en-GB" sz="2200" i="1" dirty="0">
                <a:cs typeface="Times New Roman" panose="02020603050405020304" pitchFamily="18" charset="0"/>
              </a:rPr>
              <a:t>x</a:t>
            </a:r>
            <a:r>
              <a:rPr lang="en-GB" sz="2200" dirty="0">
                <a:latin typeface="+mn-lt"/>
              </a:rPr>
              <a:t> when it is zero. </a:t>
            </a:r>
          </a:p>
        </p:txBody>
      </p:sp>
      <p:sp>
        <p:nvSpPr>
          <p:cNvPr id="3" name="Rectangle 2"/>
          <p:cNvSpPr/>
          <p:nvPr/>
        </p:nvSpPr>
        <p:spPr>
          <a:xfrm>
            <a:off x="206487" y="4621427"/>
            <a:ext cx="46511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Find the critical numbers where the derivative equals 0</a:t>
            </a:r>
            <a:endParaRPr lang="en-GB" sz="2000" i="1" dirty="0">
              <a:cs typeface="Times New Roman" panose="02020603050405020304" pitchFamily="18" charset="0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808355" y="3752249"/>
            <a:ext cx="24527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A = 180w – 2w</a:t>
            </a:r>
            <a:r>
              <a:rPr lang="en-GB" baseline="30000" dirty="0">
                <a:cs typeface="Times New Roman" panose="02020603050405020304" pitchFamily="18" charset="0"/>
              </a:rPr>
              <a:t>2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808355" y="4144322"/>
            <a:ext cx="32257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A’(w) = 180 – 4w</a:t>
            </a: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1128006" y="5389923"/>
            <a:ext cx="32257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180 – 4w = </a:t>
            </a:r>
            <a:r>
              <a:rPr lang="en-GB" dirty="0"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2018670" y="5851588"/>
            <a:ext cx="14444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w = </a:t>
            </a:r>
            <a:r>
              <a:rPr lang="en-GB" dirty="0">
                <a:cs typeface="Times New Roman" panose="02020603050405020304" pitchFamily="18" charset="0"/>
              </a:rPr>
              <a:t>45</a:t>
            </a:r>
          </a:p>
        </p:txBody>
      </p:sp>
      <p:sp>
        <p:nvSpPr>
          <p:cNvPr id="19" name="Rectangle 18">
            <a:hlinkClick r:id="rId5"/>
            <a:extLst>
              <a:ext uri="{FF2B5EF4-FFF2-40B4-BE49-F238E27FC236}">
                <a16:creationId xmlns:a16="http://schemas.microsoft.com/office/drawing/2014/main" id="{ADAE2589-94CF-4890-9F64-92ACBE179FFB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5"/>
            <a:extLst>
              <a:ext uri="{FF2B5EF4-FFF2-40B4-BE49-F238E27FC236}">
                <a16:creationId xmlns:a16="http://schemas.microsoft.com/office/drawing/2014/main" id="{A530F2E1-829C-41DA-8D87-7702E639F52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90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7" grpId="0" autoUpdateAnimBg="0"/>
      <p:bldP spid="3" grpId="0"/>
      <p:bldP spid="21" grpId="0" autoUpdateAnimBg="0"/>
      <p:bldP spid="22" grpId="0" autoUpdateAnimBg="0"/>
      <p:bldP spid="23" grpId="0" autoUpdateAnimBg="0"/>
      <p:bldP spid="2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29964" y="1226670"/>
            <a:ext cx="8746611" cy="1694999"/>
            <a:chOff x="593" y="1289"/>
            <a:chExt cx="4532" cy="1014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593" y="1289"/>
              <a:ext cx="4532" cy="1014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13" y="1305"/>
              <a:ext cx="4491" cy="939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A rectangular plot of farmland is enclosed by 180 m of fencing material on three sides. The fourth side of the plot is bordered by a stone wall. Find the dimensions of the plot that enclose the maximum area. Find the maximum area.</a:t>
              </a:r>
              <a:endParaRPr lang="en-GB" dirty="0">
                <a:latin typeface="+mn-lt"/>
              </a:endParaRPr>
            </a:p>
          </p:txBody>
        </p:sp>
      </p:grp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709746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3:</a:t>
            </a:r>
          </a:p>
        </p:txBody>
      </p:sp>
      <p:sp>
        <p:nvSpPr>
          <p:cNvPr id="70" name="Text Box 18"/>
          <p:cNvSpPr txBox="1">
            <a:spLocks noChangeArrowheads="1"/>
          </p:cNvSpPr>
          <p:nvPr/>
        </p:nvSpPr>
        <p:spPr bwMode="auto">
          <a:xfrm>
            <a:off x="132171" y="3022205"/>
            <a:ext cx="9781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4</a:t>
            </a:r>
          </a:p>
        </p:txBody>
      </p:sp>
      <p:pic>
        <p:nvPicPr>
          <p:cNvPr id="71" name="Picture 2" descr="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795"/>
          <a:stretch/>
        </p:blipFill>
        <p:spPr bwMode="auto">
          <a:xfrm rot="16200000">
            <a:off x="6764735" y="2482522"/>
            <a:ext cx="288033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4" descr="http://www.gabion1.com.au/small_wall_retainin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564" r="71891" b="71"/>
          <a:stretch/>
        </p:blipFill>
        <p:spPr bwMode="auto">
          <a:xfrm rot="16200000">
            <a:off x="6041107" y="3627055"/>
            <a:ext cx="1716838" cy="2736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4946621" y="4731733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75" name="Rectangle 74"/>
          <p:cNvSpPr/>
          <p:nvPr/>
        </p:nvSpPr>
        <p:spPr>
          <a:xfrm>
            <a:off x="8267655" y="4973318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76" name="Rectangle 75"/>
          <p:cNvSpPr/>
          <p:nvPr/>
        </p:nvSpPr>
        <p:spPr>
          <a:xfrm>
            <a:off x="6764713" y="5853603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GB" dirty="0"/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1128006" y="3037593"/>
            <a:ext cx="769326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Use the second derivative test to verify that the critical number gives a maximum. </a:t>
            </a:r>
          </a:p>
        </p:txBody>
      </p:sp>
      <p:sp>
        <p:nvSpPr>
          <p:cNvPr id="3" name="Rectangle 2"/>
          <p:cNvSpPr/>
          <p:nvPr/>
        </p:nvSpPr>
        <p:spPr>
          <a:xfrm>
            <a:off x="188806" y="4769460"/>
            <a:ext cx="43679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Evaluate the second derivative for w = 45</a:t>
            </a:r>
            <a:endParaRPr lang="en-GB" sz="2000" i="1" dirty="0">
              <a:cs typeface="Times New Roman" panose="02020603050405020304" pitchFamily="18" charset="0"/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768083" y="3786671"/>
            <a:ext cx="32257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A’(w) = 180 – 4w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405789" y="5833790"/>
            <a:ext cx="47357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It is a relative maximum at </a:t>
            </a:r>
            <a:r>
              <a:rPr lang="en-GB" i="1" dirty="0">
                <a:cs typeface="Times New Roman" panose="02020603050405020304" pitchFamily="18" charset="0"/>
              </a:rPr>
              <a:t>w = </a:t>
            </a:r>
            <a:r>
              <a:rPr lang="en-GB" dirty="0">
                <a:cs typeface="Times New Roman" panose="02020603050405020304" pitchFamily="18" charset="0"/>
              </a:rPr>
              <a:t>45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676681" y="4217557"/>
            <a:ext cx="32257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A”(w) = – 4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759907" y="5336751"/>
            <a:ext cx="32257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A”(45) = – 4 &lt; 0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3069779" y="5398306"/>
            <a:ext cx="28372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It is concave down</a:t>
            </a:r>
          </a:p>
        </p:txBody>
      </p:sp>
      <p:sp>
        <p:nvSpPr>
          <p:cNvPr id="21" name="Rectangle 20">
            <a:hlinkClick r:id="rId5"/>
            <a:extLst>
              <a:ext uri="{FF2B5EF4-FFF2-40B4-BE49-F238E27FC236}">
                <a16:creationId xmlns:a16="http://schemas.microsoft.com/office/drawing/2014/main" id="{69E0C6BA-5EF0-4AF8-ACC3-175418A29024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5"/>
            <a:extLst>
              <a:ext uri="{FF2B5EF4-FFF2-40B4-BE49-F238E27FC236}">
                <a16:creationId xmlns:a16="http://schemas.microsoft.com/office/drawing/2014/main" id="{CEEA940C-37DF-42F0-A397-A8CC51A88AA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51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7" grpId="0" autoUpdateAnimBg="0"/>
      <p:bldP spid="3" grpId="0"/>
      <p:bldP spid="22" grpId="0" autoUpdateAnimBg="0"/>
      <p:bldP spid="24" grpId="0" autoUpdateAnimBg="0"/>
      <p:bldP spid="19" grpId="0" autoUpdateAnimBg="0"/>
      <p:bldP spid="20" grpId="0" autoUpdateAnimBg="0"/>
      <p:bldP spid="2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29964" y="1226670"/>
            <a:ext cx="8746611" cy="1694999"/>
            <a:chOff x="593" y="1289"/>
            <a:chExt cx="4532" cy="1014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593" y="1289"/>
              <a:ext cx="4532" cy="1014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13" y="1305"/>
              <a:ext cx="4491" cy="939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A rectangular plot of farmland is enclosed by 180 m of fencing material on three sides. The fourth side of the plot is bordered by a stone wall. Find the dimensions of the plot that enclose the maximum area. Find the maximum area.</a:t>
              </a:r>
              <a:endParaRPr lang="en-GB" dirty="0">
                <a:latin typeface="+mn-lt"/>
              </a:endParaRPr>
            </a:p>
          </p:txBody>
        </p:sp>
      </p:grp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709746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>
                <a:latin typeface="+mn-lt"/>
              </a:rPr>
              <a:t>Example 3:</a:t>
            </a:r>
            <a:endParaRPr lang="en-GB" dirty="0">
              <a:latin typeface="+mn-lt"/>
            </a:endParaRPr>
          </a:p>
        </p:txBody>
      </p:sp>
      <p:pic>
        <p:nvPicPr>
          <p:cNvPr id="71" name="Picture 2" descr="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795"/>
          <a:stretch/>
        </p:blipFill>
        <p:spPr bwMode="auto">
          <a:xfrm rot="16200000">
            <a:off x="6764735" y="2482522"/>
            <a:ext cx="288033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4" descr="http://www.gabion1.com.au/small_wall_retainin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564" r="71891" b="71"/>
          <a:stretch/>
        </p:blipFill>
        <p:spPr bwMode="auto">
          <a:xfrm rot="16200000">
            <a:off x="6041107" y="3627055"/>
            <a:ext cx="1716838" cy="2736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4946621" y="4731733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75" name="Rectangle 74"/>
          <p:cNvSpPr/>
          <p:nvPr/>
        </p:nvSpPr>
        <p:spPr>
          <a:xfrm>
            <a:off x="8267655" y="4973318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76" name="Rectangle 75"/>
          <p:cNvSpPr/>
          <p:nvPr/>
        </p:nvSpPr>
        <p:spPr>
          <a:xfrm>
            <a:off x="6764713" y="5853603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GB" dirty="0"/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405789" y="3026045"/>
            <a:ext cx="769326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Knowing that the width is 45 m, find the length and the area. 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559674" y="6191153"/>
            <a:ext cx="72026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A 45m by 90m plot will have the maximum area of 4050m</a:t>
            </a:r>
            <a:r>
              <a:rPr lang="en-GB" sz="2000" baseline="30000" dirty="0">
                <a:latin typeface="+mn-lt"/>
              </a:rPr>
              <a:t>2 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1541239" y="5184338"/>
            <a:ext cx="32257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A = 90(45)</a:t>
            </a: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853421" y="3822171"/>
            <a:ext cx="19202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l = 180 – 2w </a:t>
            </a: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759907" y="4307795"/>
            <a:ext cx="25987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l = 180 – 2</a:t>
            </a:r>
            <a:r>
              <a:rPr lang="en-GB" dirty="0">
                <a:cs typeface="Times New Roman" panose="02020603050405020304" pitchFamily="18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45</a:t>
            </a:r>
            <a:r>
              <a:rPr lang="en-GB" dirty="0"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690898" y="4740746"/>
            <a:ext cx="25987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l = 90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1455015" y="5635362"/>
            <a:ext cx="32257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A = 4050</a:t>
            </a:r>
          </a:p>
        </p:txBody>
      </p:sp>
      <p:sp>
        <p:nvSpPr>
          <p:cNvPr id="19" name="Rectangle 18">
            <a:hlinkClick r:id="rId5"/>
            <a:extLst>
              <a:ext uri="{FF2B5EF4-FFF2-40B4-BE49-F238E27FC236}">
                <a16:creationId xmlns:a16="http://schemas.microsoft.com/office/drawing/2014/main" id="{1013CA00-94FC-4135-93CB-46132FB06D81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5"/>
            <a:extLst>
              <a:ext uri="{FF2B5EF4-FFF2-40B4-BE49-F238E27FC236}">
                <a16:creationId xmlns:a16="http://schemas.microsoft.com/office/drawing/2014/main" id="{83F93AC1-DEE7-413B-A5AF-5D40F6C4FCA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32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utoUpdateAnimBg="0"/>
      <p:bldP spid="24" grpId="0" autoUpdateAnimBg="0"/>
      <p:bldP spid="20" grpId="0" autoUpdateAnimBg="0"/>
      <p:bldP spid="21" grpId="0" autoUpdateAnimBg="0"/>
      <p:bldP spid="23" grpId="0" autoUpdateAnimBg="0"/>
      <p:bldP spid="26" grpId="0" autoUpdateAnimBg="0"/>
      <p:bldP spid="2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ord 5">
            <a:extLst>
              <a:ext uri="{FF2B5EF4-FFF2-40B4-BE49-F238E27FC236}">
                <a16:creationId xmlns:a16="http://schemas.microsoft.com/office/drawing/2014/main" id="{1DA1D77D-8281-1312-07C8-E6ADE37C88D3}"/>
              </a:ext>
            </a:extLst>
          </p:cNvPr>
          <p:cNvSpPr>
            <a:spLocks noChangeAspect="1"/>
          </p:cNvSpPr>
          <p:nvPr/>
        </p:nvSpPr>
        <p:spPr>
          <a:xfrm>
            <a:off x="6592120" y="3663007"/>
            <a:ext cx="1828800" cy="1828800"/>
          </a:xfrm>
          <a:prstGeom prst="chord">
            <a:avLst>
              <a:gd name="adj1" fmla="val 10760185"/>
              <a:gd name="adj2" fmla="val 29636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98694" y="961989"/>
            <a:ext cx="8746611" cy="2585335"/>
            <a:chOff x="593" y="1243"/>
            <a:chExt cx="4532" cy="1060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593" y="1243"/>
              <a:ext cx="4532" cy="1060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593" y="1250"/>
              <a:ext cx="4491" cy="460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200" dirty="0">
                  <a:solidFill>
                    <a:schemeClr val="tx1"/>
                  </a:solidFill>
                  <a:latin typeface="+mn-lt"/>
                </a:rPr>
                <a:t>Consider a rectangle inscribed in a semicircle of diameter 24cm. Suppose it has height </a:t>
              </a:r>
              <a:r>
                <a:rPr lang="en-GB" sz="2200" i="1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x</a:t>
              </a:r>
              <a:r>
                <a:rPr lang="en-GB" sz="2200" dirty="0">
                  <a:solidFill>
                    <a:schemeClr val="tx1"/>
                  </a:solidFill>
                  <a:latin typeface="+mn-lt"/>
                </a:rPr>
                <a:t> cm.</a:t>
              </a:r>
              <a:endParaRPr lang="en-GB" sz="2200" dirty="0">
                <a:latin typeface="+mn-lt"/>
              </a:endParaRPr>
            </a:p>
          </p:txBody>
        </p:sp>
      </p:grp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75217" y="557260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4:</a:t>
            </a:r>
          </a:p>
        </p:txBody>
      </p:sp>
      <p:sp>
        <p:nvSpPr>
          <p:cNvPr id="70" name="Text Box 18"/>
          <p:cNvSpPr txBox="1">
            <a:spLocks noChangeArrowheads="1"/>
          </p:cNvSpPr>
          <p:nvPr/>
        </p:nvSpPr>
        <p:spPr bwMode="auto">
          <a:xfrm>
            <a:off x="117096" y="3647619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1</a:t>
            </a:r>
          </a:p>
        </p:txBody>
      </p:sp>
      <p:sp>
        <p:nvSpPr>
          <p:cNvPr id="75" name="Rectangle 74"/>
          <p:cNvSpPr/>
          <p:nvPr/>
        </p:nvSpPr>
        <p:spPr>
          <a:xfrm>
            <a:off x="8497032" y="4009073"/>
            <a:ext cx="2984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i="1" dirty="0">
                <a:cs typeface="Times New Roman" panose="02020603050405020304" pitchFamily="18" charset="0"/>
              </a:rPr>
              <a:t>x</a:t>
            </a:r>
            <a:endParaRPr lang="en-GB" sz="2000" dirty="0"/>
          </a:p>
        </p:txBody>
      </p:sp>
      <p:sp>
        <p:nvSpPr>
          <p:cNvPr id="76" name="Rectangle 75"/>
          <p:cNvSpPr/>
          <p:nvPr/>
        </p:nvSpPr>
        <p:spPr>
          <a:xfrm>
            <a:off x="7128547" y="4009073"/>
            <a:ext cx="6960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cs typeface="Times New Roman" panose="02020603050405020304" pitchFamily="18" charset="0"/>
              </a:rPr>
              <a:t>l2cm</a:t>
            </a:r>
            <a:endParaRPr lang="en-GB" sz="2000" dirty="0"/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1112931" y="3663007"/>
            <a:ext cx="440339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Draw a large and clear diagram of the situation</a:t>
            </a: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9F9DA635-74B2-4112-AE1D-8944677EA288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43A723B3-7E2F-475C-BB91-B1A98351EC2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Box 8">
            <a:extLst>
              <a:ext uri="{FF2B5EF4-FFF2-40B4-BE49-F238E27FC236}">
                <a16:creationId xmlns:a16="http://schemas.microsoft.com/office/drawing/2014/main" id="{37059074-E000-96A9-E916-8A99E4DB6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293" y="1679273"/>
            <a:ext cx="870801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AutoNum type="alphaLcParenBoth"/>
            </a:pPr>
            <a:r>
              <a:rPr lang="en-GB" sz="2200" dirty="0">
                <a:solidFill>
                  <a:schemeClr val="tx1"/>
                </a:solidFill>
                <a:latin typeface="+mn-lt"/>
              </a:rPr>
              <a:t>Given that the area of the rectangle is A, </a:t>
            </a:r>
            <a:r>
              <a:rPr lang="en-GB" sz="2200" dirty="0">
                <a:latin typeface="+mn-lt"/>
              </a:rPr>
              <a:t>Show that  </a:t>
            </a:r>
          </a:p>
          <a:p>
            <a:pPr algn="ctr"/>
            <a:r>
              <a:rPr lang="en-GB" sz="2200" i="1" dirty="0">
                <a:solidFill>
                  <a:schemeClr val="tx1"/>
                </a:solidFill>
                <a:cs typeface="Times New Roman" panose="02020603050405020304" pitchFamily="18" charset="0"/>
              </a:rPr>
              <a:t>A</a:t>
            </a:r>
            <a:r>
              <a:rPr lang="en-GB" sz="2200" baseline="30000" dirty="0">
                <a:solidFill>
                  <a:schemeClr val="tx1"/>
                </a:solidFill>
                <a:cs typeface="Times New Roman" panose="02020603050405020304" pitchFamily="18" charset="0"/>
              </a:rPr>
              <a:t>2</a:t>
            </a:r>
            <a:r>
              <a:rPr lang="en-GB" sz="2200" dirty="0">
                <a:solidFill>
                  <a:schemeClr val="tx1"/>
                </a:solidFill>
                <a:cs typeface="Times New Roman" panose="02020603050405020304" pitchFamily="18" charset="0"/>
              </a:rPr>
              <a:t> = 576</a:t>
            </a:r>
            <a:r>
              <a:rPr lang="en-GB" sz="2200" i="1" dirty="0">
                <a:solidFill>
                  <a:schemeClr val="tx1"/>
                </a:solidFill>
                <a:cs typeface="Times New Roman" panose="02020603050405020304" pitchFamily="18" charset="0"/>
              </a:rPr>
              <a:t>x</a:t>
            </a:r>
            <a:r>
              <a:rPr lang="en-GB" sz="2200" baseline="30000" dirty="0">
                <a:solidFill>
                  <a:schemeClr val="tx1"/>
                </a:solidFill>
                <a:cs typeface="Times New Roman" panose="02020603050405020304" pitchFamily="18" charset="0"/>
              </a:rPr>
              <a:t>2</a:t>
            </a:r>
            <a:r>
              <a:rPr lang="en-GB" sz="2200" dirty="0">
                <a:solidFill>
                  <a:schemeClr val="tx1"/>
                </a:solidFill>
                <a:cs typeface="Times New Roman" panose="02020603050405020304" pitchFamily="18" charset="0"/>
              </a:rPr>
              <a:t> – 4</a:t>
            </a:r>
            <a:r>
              <a:rPr lang="en-GB" sz="2200" i="1" dirty="0">
                <a:solidFill>
                  <a:schemeClr val="tx1"/>
                </a:solidFill>
                <a:cs typeface="Times New Roman" panose="02020603050405020304" pitchFamily="18" charset="0"/>
              </a:rPr>
              <a:t>x</a:t>
            </a:r>
            <a:r>
              <a:rPr lang="en-GB" sz="2200" baseline="30000" dirty="0">
                <a:cs typeface="Times New Roman" panose="02020603050405020304" pitchFamily="18" charset="0"/>
              </a:rPr>
              <a:t>4</a:t>
            </a:r>
            <a:r>
              <a:rPr lang="en-GB" sz="2200" dirty="0">
                <a:solidFill>
                  <a:schemeClr val="tx1"/>
                </a:solidFill>
                <a:cs typeface="Times New Roman" panose="02020603050405020304" pitchFamily="18" charset="0"/>
              </a:rPr>
              <a:t>.</a:t>
            </a:r>
            <a:endParaRPr lang="en-GB" sz="22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Box 8">
                <a:extLst>
                  <a:ext uri="{FF2B5EF4-FFF2-40B4-BE49-F238E27FC236}">
                    <a16:creationId xmlns:a16="http://schemas.microsoft.com/office/drawing/2014/main" id="{5CF03879-5EE8-012C-EDC9-583C2F31C1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7993" y="2316738"/>
                <a:ext cx="8708012" cy="5800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dirty="0">
                    <a:solidFill>
                      <a:schemeClr val="tx1"/>
                    </a:solidFill>
                    <a:latin typeface="+mn-lt"/>
                  </a:rPr>
                  <a:t>(b)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GB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GB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sz="2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+mn-lt"/>
                  </a:rPr>
                  <a:t> and hence find the value of </a:t>
                </a:r>
                <a:r>
                  <a:rPr lang="en-GB" sz="2200" i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sz="2200" dirty="0">
                    <a:solidFill>
                      <a:schemeClr val="tx1"/>
                    </a:solidFill>
                    <a:latin typeface="+mn-lt"/>
                  </a:rPr>
                  <a:t> which maximises </a:t>
                </a:r>
                <a:r>
                  <a:rPr lang="en-GB" sz="2200" i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A</a:t>
                </a:r>
                <a:r>
                  <a:rPr lang="en-GB" sz="2200" baseline="300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GB" sz="2200" dirty="0">
                    <a:solidFill>
                      <a:schemeClr val="tx1"/>
                    </a:solidFill>
                    <a:latin typeface="+mn-lt"/>
                  </a:rPr>
                  <a:t> </a:t>
                </a:r>
                <a:endParaRPr lang="en-GB" sz="22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 Box 8">
                <a:extLst>
                  <a:ext uri="{FF2B5EF4-FFF2-40B4-BE49-F238E27FC236}">
                    <a16:creationId xmlns:a16="http://schemas.microsoft.com/office/drawing/2014/main" id="{5CF03879-5EE8-012C-EDC9-583C2F31C1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7993" y="2316738"/>
                <a:ext cx="8708012" cy="580031"/>
              </a:xfrm>
              <a:prstGeom prst="rect">
                <a:avLst/>
              </a:prstGeom>
              <a:blipFill>
                <a:blip r:embed="rId4"/>
                <a:stretch>
                  <a:fillRect l="-910" b="-842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8">
            <a:extLst>
              <a:ext uri="{FF2B5EF4-FFF2-40B4-BE49-F238E27FC236}">
                <a16:creationId xmlns:a16="http://schemas.microsoft.com/office/drawing/2014/main" id="{B5D90B1B-DEC6-FD7B-B13C-36266991A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293" y="2815630"/>
            <a:ext cx="870801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>
                <a:solidFill>
                  <a:schemeClr val="tx1"/>
                </a:solidFill>
                <a:latin typeface="+mn-lt"/>
              </a:rPr>
              <a:t>(c) Hence find the shape of the largest rectangle which can be inscribed in the semicircle.</a:t>
            </a:r>
            <a:endParaRPr lang="en-GB" sz="2200" dirty="0"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CF392E3-F2B0-0846-267E-770BF659841B}"/>
              </a:ext>
            </a:extLst>
          </p:cNvPr>
          <p:cNvCxnSpPr>
            <a:cxnSpLocks/>
            <a:stCxn id="6" idx="2"/>
          </p:cNvCxnSpPr>
          <p:nvPr/>
        </p:nvCxnSpPr>
        <p:spPr>
          <a:xfrm flipV="1">
            <a:off x="7506534" y="3893171"/>
            <a:ext cx="612828" cy="69347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C8C06902-46B0-77EC-6E97-8262F1D8A1AD}"/>
              </a:ext>
            </a:extLst>
          </p:cNvPr>
          <p:cNvSpPr/>
          <p:nvPr/>
        </p:nvSpPr>
        <p:spPr>
          <a:xfrm>
            <a:off x="6893677" y="3893171"/>
            <a:ext cx="1225685" cy="6934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FFD6126-199A-AC9F-3D0E-06F5A386739E}"/>
              </a:ext>
            </a:extLst>
          </p:cNvPr>
          <p:cNvSpPr/>
          <p:nvPr/>
        </p:nvSpPr>
        <p:spPr>
          <a:xfrm>
            <a:off x="7501947" y="4577407"/>
            <a:ext cx="18288" cy="1828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72AFB57-9693-3AB6-3EF6-418EA6034517}"/>
              </a:ext>
            </a:extLst>
          </p:cNvPr>
          <p:cNvCxnSpPr/>
          <p:nvPr/>
        </p:nvCxnSpPr>
        <p:spPr>
          <a:xfrm>
            <a:off x="7034339" y="4549828"/>
            <a:ext cx="0" cy="734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9317AC8-7517-D2F7-9CD3-65B3C2B73FE9}"/>
              </a:ext>
            </a:extLst>
          </p:cNvPr>
          <p:cNvCxnSpPr/>
          <p:nvPr/>
        </p:nvCxnSpPr>
        <p:spPr>
          <a:xfrm>
            <a:off x="7977086" y="4548028"/>
            <a:ext cx="0" cy="734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55D3B52-5B0A-EC9B-D98D-47C3764F5549}"/>
              </a:ext>
            </a:extLst>
          </p:cNvPr>
          <p:cNvCxnSpPr/>
          <p:nvPr/>
        </p:nvCxnSpPr>
        <p:spPr>
          <a:xfrm>
            <a:off x="8219782" y="3918148"/>
            <a:ext cx="5220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CCE7866-4D04-09E3-5DBF-58D8CD44945A}"/>
              </a:ext>
            </a:extLst>
          </p:cNvPr>
          <p:cNvCxnSpPr/>
          <p:nvPr/>
        </p:nvCxnSpPr>
        <p:spPr>
          <a:xfrm>
            <a:off x="8423246" y="4592290"/>
            <a:ext cx="365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5D2FF5E-803E-4240-82C9-29BDDA4E604C}"/>
              </a:ext>
            </a:extLst>
          </p:cNvPr>
          <p:cNvCxnSpPr/>
          <p:nvPr/>
        </p:nvCxnSpPr>
        <p:spPr>
          <a:xfrm flipV="1">
            <a:off x="8497032" y="3928793"/>
            <a:ext cx="0" cy="6858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D0BF2CBE-AF2E-EC65-DB16-009AADFF3AAE}"/>
              </a:ext>
            </a:extLst>
          </p:cNvPr>
          <p:cNvSpPr/>
          <p:nvPr/>
        </p:nvSpPr>
        <p:spPr>
          <a:xfrm>
            <a:off x="7303263" y="4502489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cs typeface="Times New Roman" panose="02020603050405020304" pitchFamily="18" charset="0"/>
              </a:rPr>
              <a:t>O</a:t>
            </a:r>
            <a:endParaRPr lang="en-GB" sz="2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FBB30E-C997-0E16-5C20-E552CEB68444}"/>
              </a:ext>
            </a:extLst>
          </p:cNvPr>
          <p:cNvSpPr/>
          <p:nvPr/>
        </p:nvSpPr>
        <p:spPr>
          <a:xfrm>
            <a:off x="8001657" y="3459524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cs typeface="Times New Roman" panose="02020603050405020304" pitchFamily="18" charset="0"/>
              </a:rPr>
              <a:t>A</a:t>
            </a:r>
            <a:endParaRPr lang="en-GB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07725A-34CB-96B4-C6F2-16F86B9242B4}"/>
              </a:ext>
            </a:extLst>
          </p:cNvPr>
          <p:cNvSpPr/>
          <p:nvPr/>
        </p:nvSpPr>
        <p:spPr>
          <a:xfrm>
            <a:off x="7947975" y="4554489"/>
            <a:ext cx="356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cs typeface="Times New Roman" panose="02020603050405020304" pitchFamily="18" charset="0"/>
              </a:rPr>
              <a:t>B</a:t>
            </a:r>
            <a:endParaRPr lang="en-GB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4DCE462-BC2F-B94B-22DF-CA273704AEDE}"/>
              </a:ext>
            </a:extLst>
          </p:cNvPr>
          <p:cNvSpPr/>
          <p:nvPr/>
        </p:nvSpPr>
        <p:spPr>
          <a:xfrm>
            <a:off x="6713257" y="4554489"/>
            <a:ext cx="356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cs typeface="Times New Roman" panose="02020603050405020304" pitchFamily="18" charset="0"/>
              </a:rPr>
              <a:t>C</a:t>
            </a:r>
            <a:endParaRPr lang="en-GB" sz="2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DE5F32D-BF04-DFCC-BD39-8C1CB0BD0951}"/>
              </a:ext>
            </a:extLst>
          </p:cNvPr>
          <p:cNvSpPr/>
          <p:nvPr/>
        </p:nvSpPr>
        <p:spPr>
          <a:xfrm>
            <a:off x="6639471" y="3558087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cs typeface="Times New Roman" panose="02020603050405020304" pitchFamily="18" charset="0"/>
              </a:rPr>
              <a:t>D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937262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0" grpId="0"/>
      <p:bldP spid="75" grpId="0"/>
      <p:bldP spid="76" grpId="0"/>
      <p:bldP spid="77" grpId="0" autoUpdateAnimBg="0"/>
      <p:bldP spid="14" grpId="0" animBg="1"/>
      <p:bldP spid="18" grpId="0" animBg="1"/>
      <p:bldP spid="29" grpId="0"/>
      <p:bldP spid="7" grpId="0"/>
      <p:bldP spid="9" grpId="0"/>
      <p:bldP spid="11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ord 5">
            <a:extLst>
              <a:ext uri="{FF2B5EF4-FFF2-40B4-BE49-F238E27FC236}">
                <a16:creationId xmlns:a16="http://schemas.microsoft.com/office/drawing/2014/main" id="{1DA1D77D-8281-1312-07C8-E6ADE37C88D3}"/>
              </a:ext>
            </a:extLst>
          </p:cNvPr>
          <p:cNvSpPr>
            <a:spLocks noChangeAspect="1"/>
          </p:cNvSpPr>
          <p:nvPr/>
        </p:nvSpPr>
        <p:spPr>
          <a:xfrm>
            <a:off x="6592120" y="3663007"/>
            <a:ext cx="1828800" cy="1828800"/>
          </a:xfrm>
          <a:prstGeom prst="chord">
            <a:avLst>
              <a:gd name="adj1" fmla="val 10760185"/>
              <a:gd name="adj2" fmla="val 29636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98694" y="961989"/>
            <a:ext cx="8746611" cy="2585335"/>
            <a:chOff x="593" y="1243"/>
            <a:chExt cx="4532" cy="1060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593" y="1243"/>
              <a:ext cx="4532" cy="1060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593" y="1250"/>
              <a:ext cx="4491" cy="460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200" dirty="0">
                  <a:solidFill>
                    <a:schemeClr val="tx1"/>
                  </a:solidFill>
                  <a:latin typeface="+mn-lt"/>
                </a:rPr>
                <a:t>Consider a rectangle inscribed in a semicircle of diameter 24cm. Suppose it has height </a:t>
              </a:r>
              <a:r>
                <a:rPr lang="en-GB" sz="2200" i="1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x</a:t>
              </a:r>
              <a:r>
                <a:rPr lang="en-GB" sz="2200" dirty="0">
                  <a:solidFill>
                    <a:schemeClr val="tx1"/>
                  </a:solidFill>
                  <a:latin typeface="+mn-lt"/>
                </a:rPr>
                <a:t> cm.</a:t>
              </a:r>
              <a:endParaRPr lang="en-GB" sz="2200" dirty="0">
                <a:latin typeface="+mn-lt"/>
              </a:endParaRPr>
            </a:p>
          </p:txBody>
        </p:sp>
      </p:grp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75217" y="557260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4:</a:t>
            </a:r>
          </a:p>
        </p:txBody>
      </p:sp>
      <p:sp>
        <p:nvSpPr>
          <p:cNvPr id="70" name="Text Box 18"/>
          <p:cNvSpPr txBox="1">
            <a:spLocks noChangeArrowheads="1"/>
          </p:cNvSpPr>
          <p:nvPr/>
        </p:nvSpPr>
        <p:spPr bwMode="auto">
          <a:xfrm>
            <a:off x="117096" y="3647619"/>
            <a:ext cx="9781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2</a:t>
            </a:r>
          </a:p>
        </p:txBody>
      </p:sp>
      <p:sp>
        <p:nvSpPr>
          <p:cNvPr id="75" name="Rectangle 74"/>
          <p:cNvSpPr/>
          <p:nvPr/>
        </p:nvSpPr>
        <p:spPr>
          <a:xfrm>
            <a:off x="8497032" y="4009073"/>
            <a:ext cx="2984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i="1" dirty="0">
                <a:cs typeface="Times New Roman" panose="02020603050405020304" pitchFamily="18" charset="0"/>
              </a:rPr>
              <a:t>x</a:t>
            </a:r>
            <a:endParaRPr lang="en-GB" sz="2000" dirty="0"/>
          </a:p>
        </p:txBody>
      </p:sp>
      <p:sp>
        <p:nvSpPr>
          <p:cNvPr id="76" name="Rectangle 75"/>
          <p:cNvSpPr/>
          <p:nvPr/>
        </p:nvSpPr>
        <p:spPr>
          <a:xfrm>
            <a:off x="7128547" y="4009073"/>
            <a:ext cx="6960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cs typeface="Times New Roman" panose="02020603050405020304" pitchFamily="18" charset="0"/>
              </a:rPr>
              <a:t>l2cm</a:t>
            </a:r>
            <a:endParaRPr lang="en-GB" sz="2000" dirty="0"/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1112931" y="3663007"/>
            <a:ext cx="440339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Using Pythagoras theorem to find the length BC = 2OB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8" name="Text Box 9"/>
              <p:cNvSpPr txBox="1">
                <a:spLocks noChangeArrowheads="1"/>
              </p:cNvSpPr>
              <p:nvPr/>
            </p:nvSpPr>
            <p:spPr bwMode="auto">
              <a:xfrm>
                <a:off x="986287" y="4400218"/>
                <a:ext cx="2273108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2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e>
                      <m:sup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  <m:sup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200" dirty="0">
                    <a:latin typeface="+mn-lt"/>
                  </a:rPr>
                  <a:t>.</a:t>
                </a:r>
              </a:p>
            </p:txBody>
          </p:sp>
        </mc:Choice>
        <mc:Fallback>
          <p:sp>
            <p:nvSpPr>
              <p:cNvPr id="78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86287" y="4400218"/>
                <a:ext cx="2273108" cy="430887"/>
              </a:xfrm>
              <a:prstGeom prst="rect">
                <a:avLst/>
              </a:prstGeom>
              <a:blipFill>
                <a:blip r:embed="rId3"/>
                <a:stretch>
                  <a:fillRect l="-268" t="-9859" b="-2676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hlinkClick r:id="rId4"/>
            <a:extLst>
              <a:ext uri="{FF2B5EF4-FFF2-40B4-BE49-F238E27FC236}">
                <a16:creationId xmlns:a16="http://schemas.microsoft.com/office/drawing/2014/main" id="{9F9DA635-74B2-4112-AE1D-8944677EA288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4"/>
            <a:extLst>
              <a:ext uri="{FF2B5EF4-FFF2-40B4-BE49-F238E27FC236}">
                <a16:creationId xmlns:a16="http://schemas.microsoft.com/office/drawing/2014/main" id="{43A723B3-7E2F-475C-BB91-B1A98351EC2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Box 8">
            <a:extLst>
              <a:ext uri="{FF2B5EF4-FFF2-40B4-BE49-F238E27FC236}">
                <a16:creationId xmlns:a16="http://schemas.microsoft.com/office/drawing/2014/main" id="{37059074-E000-96A9-E916-8A99E4DB6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293" y="1679273"/>
            <a:ext cx="870801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AutoNum type="alphaLcParenBoth"/>
            </a:pPr>
            <a:r>
              <a:rPr lang="en-GB" sz="2200" dirty="0">
                <a:solidFill>
                  <a:schemeClr val="tx1"/>
                </a:solidFill>
                <a:latin typeface="+mn-lt"/>
              </a:rPr>
              <a:t>Given that the area of the rectangle is A, </a:t>
            </a:r>
            <a:r>
              <a:rPr lang="en-GB" sz="2200" dirty="0">
                <a:latin typeface="+mn-lt"/>
              </a:rPr>
              <a:t>Show that  </a:t>
            </a:r>
          </a:p>
          <a:p>
            <a:pPr algn="ctr"/>
            <a:r>
              <a:rPr lang="en-GB" sz="2200" i="1" dirty="0">
                <a:solidFill>
                  <a:schemeClr val="tx1"/>
                </a:solidFill>
                <a:cs typeface="Times New Roman" panose="02020603050405020304" pitchFamily="18" charset="0"/>
              </a:rPr>
              <a:t>A</a:t>
            </a:r>
            <a:r>
              <a:rPr lang="en-GB" sz="2200" baseline="30000" dirty="0">
                <a:solidFill>
                  <a:schemeClr val="tx1"/>
                </a:solidFill>
                <a:cs typeface="Times New Roman" panose="02020603050405020304" pitchFamily="18" charset="0"/>
              </a:rPr>
              <a:t>2</a:t>
            </a:r>
            <a:r>
              <a:rPr lang="en-GB" sz="2200" dirty="0">
                <a:solidFill>
                  <a:schemeClr val="tx1"/>
                </a:solidFill>
                <a:cs typeface="Times New Roman" panose="02020603050405020304" pitchFamily="18" charset="0"/>
              </a:rPr>
              <a:t> = 576</a:t>
            </a:r>
            <a:r>
              <a:rPr lang="en-GB" sz="2200" i="1" dirty="0">
                <a:solidFill>
                  <a:schemeClr val="tx1"/>
                </a:solidFill>
                <a:cs typeface="Times New Roman" panose="02020603050405020304" pitchFamily="18" charset="0"/>
              </a:rPr>
              <a:t>x</a:t>
            </a:r>
            <a:r>
              <a:rPr lang="en-GB" sz="2200" baseline="30000" dirty="0">
                <a:solidFill>
                  <a:schemeClr val="tx1"/>
                </a:solidFill>
                <a:cs typeface="Times New Roman" panose="02020603050405020304" pitchFamily="18" charset="0"/>
              </a:rPr>
              <a:t>2</a:t>
            </a:r>
            <a:r>
              <a:rPr lang="en-GB" sz="2200" dirty="0">
                <a:solidFill>
                  <a:schemeClr val="tx1"/>
                </a:solidFill>
                <a:cs typeface="Times New Roman" panose="02020603050405020304" pitchFamily="18" charset="0"/>
              </a:rPr>
              <a:t> – 4</a:t>
            </a:r>
            <a:r>
              <a:rPr lang="en-GB" sz="2200" i="1" dirty="0">
                <a:solidFill>
                  <a:schemeClr val="tx1"/>
                </a:solidFill>
                <a:cs typeface="Times New Roman" panose="02020603050405020304" pitchFamily="18" charset="0"/>
              </a:rPr>
              <a:t>x</a:t>
            </a:r>
            <a:r>
              <a:rPr lang="en-GB" sz="2200" baseline="30000" dirty="0">
                <a:cs typeface="Times New Roman" panose="02020603050405020304" pitchFamily="18" charset="0"/>
              </a:rPr>
              <a:t>4</a:t>
            </a:r>
            <a:r>
              <a:rPr lang="en-GB" sz="2200" dirty="0">
                <a:solidFill>
                  <a:schemeClr val="tx1"/>
                </a:solidFill>
                <a:cs typeface="Times New Roman" panose="02020603050405020304" pitchFamily="18" charset="0"/>
              </a:rPr>
              <a:t>.</a:t>
            </a:r>
            <a:endParaRPr lang="en-GB" sz="22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Box 8">
                <a:extLst>
                  <a:ext uri="{FF2B5EF4-FFF2-40B4-BE49-F238E27FC236}">
                    <a16:creationId xmlns:a16="http://schemas.microsoft.com/office/drawing/2014/main" id="{5CF03879-5EE8-012C-EDC9-583C2F31C1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7993" y="2316738"/>
                <a:ext cx="8708012" cy="5800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dirty="0">
                    <a:solidFill>
                      <a:schemeClr val="tx1"/>
                    </a:solidFill>
                    <a:latin typeface="+mn-lt"/>
                  </a:rPr>
                  <a:t>(b)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GB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GB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sz="2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+mn-lt"/>
                  </a:rPr>
                  <a:t> and hence find the value of </a:t>
                </a:r>
                <a:r>
                  <a:rPr lang="en-GB" sz="2200" i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sz="2200" dirty="0">
                    <a:solidFill>
                      <a:schemeClr val="tx1"/>
                    </a:solidFill>
                    <a:latin typeface="+mn-lt"/>
                  </a:rPr>
                  <a:t> which maximises </a:t>
                </a:r>
                <a:r>
                  <a:rPr lang="en-GB" sz="2200" i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A</a:t>
                </a:r>
                <a:r>
                  <a:rPr lang="en-GB" sz="2200" baseline="300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GB" sz="2200" dirty="0">
                    <a:solidFill>
                      <a:schemeClr val="tx1"/>
                    </a:solidFill>
                    <a:latin typeface="+mn-lt"/>
                  </a:rPr>
                  <a:t> </a:t>
                </a:r>
                <a:endParaRPr lang="en-GB" sz="22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 Box 8">
                <a:extLst>
                  <a:ext uri="{FF2B5EF4-FFF2-40B4-BE49-F238E27FC236}">
                    <a16:creationId xmlns:a16="http://schemas.microsoft.com/office/drawing/2014/main" id="{5CF03879-5EE8-012C-EDC9-583C2F31C1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7993" y="2316738"/>
                <a:ext cx="8708012" cy="580031"/>
              </a:xfrm>
              <a:prstGeom prst="rect">
                <a:avLst/>
              </a:prstGeom>
              <a:blipFill>
                <a:blip r:embed="rId5"/>
                <a:stretch>
                  <a:fillRect l="-910" b="-842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8">
            <a:extLst>
              <a:ext uri="{FF2B5EF4-FFF2-40B4-BE49-F238E27FC236}">
                <a16:creationId xmlns:a16="http://schemas.microsoft.com/office/drawing/2014/main" id="{B5D90B1B-DEC6-FD7B-B13C-36266991A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293" y="2815630"/>
            <a:ext cx="870801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>
                <a:solidFill>
                  <a:schemeClr val="tx1"/>
                </a:solidFill>
                <a:latin typeface="+mn-lt"/>
              </a:rPr>
              <a:t>(c) Hence find the shape of the largest rectangle which can be inscribed in the semicircle.</a:t>
            </a:r>
            <a:endParaRPr lang="en-GB" sz="2200" dirty="0"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CF392E3-F2B0-0846-267E-770BF659841B}"/>
              </a:ext>
            </a:extLst>
          </p:cNvPr>
          <p:cNvCxnSpPr>
            <a:cxnSpLocks/>
            <a:stCxn id="6" idx="2"/>
          </p:cNvCxnSpPr>
          <p:nvPr/>
        </p:nvCxnSpPr>
        <p:spPr>
          <a:xfrm flipV="1">
            <a:off x="7506534" y="3893171"/>
            <a:ext cx="612828" cy="69347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C8C06902-46B0-77EC-6E97-8262F1D8A1AD}"/>
              </a:ext>
            </a:extLst>
          </p:cNvPr>
          <p:cNvSpPr/>
          <p:nvPr/>
        </p:nvSpPr>
        <p:spPr>
          <a:xfrm>
            <a:off x="6893677" y="3893171"/>
            <a:ext cx="1225685" cy="6934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FFD6126-199A-AC9F-3D0E-06F5A386739E}"/>
              </a:ext>
            </a:extLst>
          </p:cNvPr>
          <p:cNvSpPr/>
          <p:nvPr/>
        </p:nvSpPr>
        <p:spPr>
          <a:xfrm>
            <a:off x="7501947" y="4577407"/>
            <a:ext cx="18288" cy="1828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72AFB57-9693-3AB6-3EF6-418EA6034517}"/>
              </a:ext>
            </a:extLst>
          </p:cNvPr>
          <p:cNvCxnSpPr/>
          <p:nvPr/>
        </p:nvCxnSpPr>
        <p:spPr>
          <a:xfrm>
            <a:off x="7034339" y="4549828"/>
            <a:ext cx="0" cy="734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9317AC8-7517-D2F7-9CD3-65B3C2B73FE9}"/>
              </a:ext>
            </a:extLst>
          </p:cNvPr>
          <p:cNvCxnSpPr/>
          <p:nvPr/>
        </p:nvCxnSpPr>
        <p:spPr>
          <a:xfrm>
            <a:off x="7977086" y="4548028"/>
            <a:ext cx="0" cy="734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55D3B52-5B0A-EC9B-D98D-47C3764F5549}"/>
              </a:ext>
            </a:extLst>
          </p:cNvPr>
          <p:cNvCxnSpPr/>
          <p:nvPr/>
        </p:nvCxnSpPr>
        <p:spPr>
          <a:xfrm>
            <a:off x="8219782" y="3918148"/>
            <a:ext cx="5220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CCE7866-4D04-09E3-5DBF-58D8CD44945A}"/>
              </a:ext>
            </a:extLst>
          </p:cNvPr>
          <p:cNvCxnSpPr/>
          <p:nvPr/>
        </p:nvCxnSpPr>
        <p:spPr>
          <a:xfrm>
            <a:off x="8423246" y="4592290"/>
            <a:ext cx="365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5D2FF5E-803E-4240-82C9-29BDDA4E604C}"/>
              </a:ext>
            </a:extLst>
          </p:cNvPr>
          <p:cNvCxnSpPr/>
          <p:nvPr/>
        </p:nvCxnSpPr>
        <p:spPr>
          <a:xfrm flipV="1">
            <a:off x="8497032" y="3928793"/>
            <a:ext cx="0" cy="6858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D0BF2CBE-AF2E-EC65-DB16-009AADFF3AAE}"/>
              </a:ext>
            </a:extLst>
          </p:cNvPr>
          <p:cNvSpPr/>
          <p:nvPr/>
        </p:nvSpPr>
        <p:spPr>
          <a:xfrm>
            <a:off x="7303263" y="4502489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cs typeface="Times New Roman" panose="02020603050405020304" pitchFamily="18" charset="0"/>
              </a:rPr>
              <a:t>O</a:t>
            </a:r>
            <a:endParaRPr lang="en-GB" sz="2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FBB30E-C997-0E16-5C20-E552CEB68444}"/>
              </a:ext>
            </a:extLst>
          </p:cNvPr>
          <p:cNvSpPr/>
          <p:nvPr/>
        </p:nvSpPr>
        <p:spPr>
          <a:xfrm>
            <a:off x="8001657" y="3459524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cs typeface="Times New Roman" panose="02020603050405020304" pitchFamily="18" charset="0"/>
              </a:rPr>
              <a:t>A</a:t>
            </a:r>
            <a:endParaRPr lang="en-GB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07725A-34CB-96B4-C6F2-16F86B9242B4}"/>
              </a:ext>
            </a:extLst>
          </p:cNvPr>
          <p:cNvSpPr/>
          <p:nvPr/>
        </p:nvSpPr>
        <p:spPr>
          <a:xfrm>
            <a:off x="7947975" y="4554489"/>
            <a:ext cx="356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cs typeface="Times New Roman" panose="02020603050405020304" pitchFamily="18" charset="0"/>
              </a:rPr>
              <a:t>B</a:t>
            </a:r>
            <a:endParaRPr lang="en-GB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FB0005-E701-FE86-DEB4-4094C1F1DCFE}"/>
              </a:ext>
            </a:extLst>
          </p:cNvPr>
          <p:cNvSpPr/>
          <p:nvPr/>
        </p:nvSpPr>
        <p:spPr>
          <a:xfrm>
            <a:off x="6713257" y="4554489"/>
            <a:ext cx="356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cs typeface="Times New Roman" panose="02020603050405020304" pitchFamily="18" charset="0"/>
              </a:rPr>
              <a:t>C</a:t>
            </a:r>
            <a:endParaRPr lang="en-GB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1CCDA3F-FA04-6AC7-BD15-9F128CA8FACE}"/>
              </a:ext>
            </a:extLst>
          </p:cNvPr>
          <p:cNvSpPr/>
          <p:nvPr/>
        </p:nvSpPr>
        <p:spPr>
          <a:xfrm>
            <a:off x="6639471" y="3558087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cs typeface="Times New Roman" panose="02020603050405020304" pitchFamily="18" charset="0"/>
              </a:rPr>
              <a:t>D</a:t>
            </a:r>
            <a:endParaRPr lang="en-GB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 Box 9">
                <a:extLst>
                  <a:ext uri="{FF2B5EF4-FFF2-40B4-BE49-F238E27FC236}">
                    <a16:creationId xmlns:a16="http://schemas.microsoft.com/office/drawing/2014/main" id="{04D4BB21-CA1E-94E8-BBD2-7054CF12A7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38001" y="4892630"/>
                <a:ext cx="2273108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2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  <m:sup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e>
                      <m:sup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200" dirty="0">
                    <a:latin typeface="+mn-lt"/>
                  </a:rPr>
                  <a:t>.</a:t>
                </a:r>
              </a:p>
            </p:txBody>
          </p:sp>
        </mc:Choice>
        <mc:Fallback>
          <p:sp>
            <p:nvSpPr>
              <p:cNvPr id="13" name="Text Box 9">
                <a:extLst>
                  <a:ext uri="{FF2B5EF4-FFF2-40B4-BE49-F238E27FC236}">
                    <a16:creationId xmlns:a16="http://schemas.microsoft.com/office/drawing/2014/main" id="{04D4BB21-CA1E-94E8-BBD2-7054CF12A7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38001" y="4892630"/>
                <a:ext cx="2273108" cy="430887"/>
              </a:xfrm>
              <a:prstGeom prst="rect">
                <a:avLst/>
              </a:prstGeom>
              <a:blipFill>
                <a:blip r:embed="rId6"/>
                <a:stretch>
                  <a:fillRect l="-268" t="-10000" b="-2857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 Box 9">
                <a:extLst>
                  <a:ext uri="{FF2B5EF4-FFF2-40B4-BE49-F238E27FC236}">
                    <a16:creationId xmlns:a16="http://schemas.microsoft.com/office/drawing/2014/main" id="{842F46BC-2251-571D-0335-077F111CA6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38001" y="5323517"/>
                <a:ext cx="2273108" cy="5178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n-GB" sz="2200" dirty="0">
                              <a:latin typeface="+mn-lt"/>
                            </a:rPr>
                            <m:t>.</m:t>
                          </m:r>
                        </m:e>
                      </m:rad>
                    </m:oMath>
                  </m:oMathPara>
                </a14:m>
                <a:endParaRPr lang="en-GB" sz="2200" dirty="0">
                  <a:latin typeface="+mn-lt"/>
                </a:endParaRPr>
              </a:p>
            </p:txBody>
          </p:sp>
        </mc:Choice>
        <mc:Fallback>
          <p:sp>
            <p:nvSpPr>
              <p:cNvPr id="17" name="Text Box 9">
                <a:extLst>
                  <a:ext uri="{FF2B5EF4-FFF2-40B4-BE49-F238E27FC236}">
                    <a16:creationId xmlns:a16="http://schemas.microsoft.com/office/drawing/2014/main" id="{842F46BC-2251-571D-0335-077F111CA6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38001" y="5323517"/>
                <a:ext cx="2273108" cy="5178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 Box 9">
                <a:extLst>
                  <a:ext uri="{FF2B5EF4-FFF2-40B4-BE49-F238E27FC236}">
                    <a16:creationId xmlns:a16="http://schemas.microsoft.com/office/drawing/2014/main" id="{36EE54AB-9194-917F-60EA-3F5972818B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38001" y="5801838"/>
                <a:ext cx="2513122" cy="5092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𝐵𝐶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144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n-GB" sz="2200" dirty="0">
                              <a:latin typeface="+mn-lt"/>
                            </a:rPr>
                            <m:t>.</m:t>
                          </m:r>
                        </m:e>
                      </m:rad>
                    </m:oMath>
                  </m:oMathPara>
                </a14:m>
                <a:endParaRPr lang="en-GB" sz="2200" dirty="0">
                  <a:latin typeface="+mn-lt"/>
                </a:endParaRPr>
              </a:p>
            </p:txBody>
          </p:sp>
        </mc:Choice>
        <mc:Fallback>
          <p:sp>
            <p:nvSpPr>
              <p:cNvPr id="19" name="Text Box 9">
                <a:extLst>
                  <a:ext uri="{FF2B5EF4-FFF2-40B4-BE49-F238E27FC236}">
                    <a16:creationId xmlns:a16="http://schemas.microsoft.com/office/drawing/2014/main" id="{36EE54AB-9194-917F-60EA-3F5972818B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38001" y="5801838"/>
                <a:ext cx="2513122" cy="50924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 Box 9">
                <a:extLst>
                  <a:ext uri="{FF2B5EF4-FFF2-40B4-BE49-F238E27FC236}">
                    <a16:creationId xmlns:a16="http://schemas.microsoft.com/office/drawing/2014/main" id="{A38741BA-B82F-D9BE-73A9-2CEE80863F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30428" y="4992868"/>
                <a:ext cx="2513122" cy="5092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144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n-GB" sz="2200" dirty="0">
                              <a:latin typeface="+mn-lt"/>
                            </a:rPr>
                            <m:t>.</m:t>
                          </m:r>
                        </m:e>
                      </m:rad>
                    </m:oMath>
                  </m:oMathPara>
                </a14:m>
                <a:endParaRPr lang="en-GB" sz="2200" dirty="0">
                  <a:latin typeface="+mn-lt"/>
                </a:endParaRPr>
              </a:p>
            </p:txBody>
          </p:sp>
        </mc:Choice>
        <mc:Fallback>
          <p:sp>
            <p:nvSpPr>
              <p:cNvPr id="22" name="Text Box 9">
                <a:extLst>
                  <a:ext uri="{FF2B5EF4-FFF2-40B4-BE49-F238E27FC236}">
                    <a16:creationId xmlns:a16="http://schemas.microsoft.com/office/drawing/2014/main" id="{A38741BA-B82F-D9BE-73A9-2CEE80863F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30428" y="4992868"/>
                <a:ext cx="2513122" cy="50924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 Box 9">
                <a:extLst>
                  <a:ext uri="{FF2B5EF4-FFF2-40B4-BE49-F238E27FC236}">
                    <a16:creationId xmlns:a16="http://schemas.microsoft.com/office/drawing/2014/main" id="{ADD2F49C-C0F1-9E40-587E-B1061854CE7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85160" y="5625972"/>
                <a:ext cx="2660146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144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2200" dirty="0">
                  <a:latin typeface="+mn-lt"/>
                </a:endParaRPr>
              </a:p>
            </p:txBody>
          </p:sp>
        </mc:Choice>
        <mc:Fallback>
          <p:sp>
            <p:nvSpPr>
              <p:cNvPr id="25" name="Text Box 9">
                <a:extLst>
                  <a:ext uri="{FF2B5EF4-FFF2-40B4-BE49-F238E27FC236}">
                    <a16:creationId xmlns:a16="http://schemas.microsoft.com/office/drawing/2014/main" id="{ADD2F49C-C0F1-9E40-587E-B1061854CE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85160" y="5625972"/>
                <a:ext cx="2660146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 Box 9">
                <a:extLst>
                  <a:ext uri="{FF2B5EF4-FFF2-40B4-BE49-F238E27FC236}">
                    <a16:creationId xmlns:a16="http://schemas.microsoft.com/office/drawing/2014/main" id="{0CD1FD46-8876-EC08-FACC-60318A3030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30428" y="6083092"/>
                <a:ext cx="2660146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576</m:t>
                      </m:r>
                      <m:sSup>
                        <m:s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200" dirty="0">
                  <a:latin typeface="+mn-lt"/>
                </a:endParaRPr>
              </a:p>
            </p:txBody>
          </p:sp>
        </mc:Choice>
        <mc:Fallback>
          <p:sp>
            <p:nvSpPr>
              <p:cNvPr id="26" name="Text Box 9">
                <a:extLst>
                  <a:ext uri="{FF2B5EF4-FFF2-40B4-BE49-F238E27FC236}">
                    <a16:creationId xmlns:a16="http://schemas.microsoft.com/office/drawing/2014/main" id="{0CD1FD46-8876-EC08-FACC-60318A3030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30428" y="6083092"/>
                <a:ext cx="2660146" cy="43088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526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utoUpdateAnimBg="0"/>
      <p:bldP spid="78" grpId="0" autoUpdateAnimBg="0"/>
      <p:bldP spid="13" grpId="0" autoUpdateAnimBg="0"/>
      <p:bldP spid="17" grpId="0" autoUpdateAnimBg="0"/>
      <p:bldP spid="19" grpId="0" autoUpdateAnimBg="0"/>
      <p:bldP spid="22" grpId="0" autoUpdateAnimBg="0"/>
      <p:bldP spid="25" grpId="0" autoUpdateAnimBg="0"/>
      <p:bldP spid="2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ord 5">
            <a:extLst>
              <a:ext uri="{FF2B5EF4-FFF2-40B4-BE49-F238E27FC236}">
                <a16:creationId xmlns:a16="http://schemas.microsoft.com/office/drawing/2014/main" id="{1DA1D77D-8281-1312-07C8-E6ADE37C88D3}"/>
              </a:ext>
            </a:extLst>
          </p:cNvPr>
          <p:cNvSpPr>
            <a:spLocks noChangeAspect="1"/>
          </p:cNvSpPr>
          <p:nvPr/>
        </p:nvSpPr>
        <p:spPr>
          <a:xfrm>
            <a:off x="6592120" y="3663007"/>
            <a:ext cx="1828800" cy="1828800"/>
          </a:xfrm>
          <a:prstGeom prst="chord">
            <a:avLst>
              <a:gd name="adj1" fmla="val 10760185"/>
              <a:gd name="adj2" fmla="val 29636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98694" y="961989"/>
            <a:ext cx="8746611" cy="2585335"/>
            <a:chOff x="593" y="1243"/>
            <a:chExt cx="4532" cy="1060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593" y="1243"/>
              <a:ext cx="4532" cy="1060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593" y="1250"/>
              <a:ext cx="4491" cy="460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200" dirty="0">
                  <a:solidFill>
                    <a:schemeClr val="tx1"/>
                  </a:solidFill>
                  <a:latin typeface="+mn-lt"/>
                </a:rPr>
                <a:t>Consider a rectangle inscribed in a semicircle of diameter 24cm. Suppose it has height </a:t>
              </a:r>
              <a:r>
                <a:rPr lang="en-GB" sz="2200" i="1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x</a:t>
              </a:r>
              <a:r>
                <a:rPr lang="en-GB" sz="2200" dirty="0">
                  <a:solidFill>
                    <a:schemeClr val="tx1"/>
                  </a:solidFill>
                  <a:latin typeface="+mn-lt"/>
                </a:rPr>
                <a:t> cm.</a:t>
              </a:r>
              <a:endParaRPr lang="en-GB" sz="2200" dirty="0">
                <a:latin typeface="+mn-lt"/>
              </a:endParaRPr>
            </a:p>
          </p:txBody>
        </p:sp>
      </p:grp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75217" y="557260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4:</a:t>
            </a:r>
          </a:p>
        </p:txBody>
      </p:sp>
      <p:sp>
        <p:nvSpPr>
          <p:cNvPr id="70" name="Text Box 18"/>
          <p:cNvSpPr txBox="1">
            <a:spLocks noChangeArrowheads="1"/>
          </p:cNvSpPr>
          <p:nvPr/>
        </p:nvSpPr>
        <p:spPr bwMode="auto">
          <a:xfrm>
            <a:off x="117096" y="3647619"/>
            <a:ext cx="9781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3</a:t>
            </a:r>
          </a:p>
        </p:txBody>
      </p:sp>
      <p:sp>
        <p:nvSpPr>
          <p:cNvPr id="75" name="Rectangle 74"/>
          <p:cNvSpPr/>
          <p:nvPr/>
        </p:nvSpPr>
        <p:spPr>
          <a:xfrm>
            <a:off x="8497032" y="4009073"/>
            <a:ext cx="2984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i="1" dirty="0">
                <a:cs typeface="Times New Roman" panose="02020603050405020304" pitchFamily="18" charset="0"/>
              </a:rPr>
              <a:t>x</a:t>
            </a:r>
            <a:endParaRPr lang="en-GB" sz="2000" dirty="0"/>
          </a:p>
        </p:txBody>
      </p:sp>
      <p:sp>
        <p:nvSpPr>
          <p:cNvPr id="76" name="Rectangle 75"/>
          <p:cNvSpPr/>
          <p:nvPr/>
        </p:nvSpPr>
        <p:spPr>
          <a:xfrm>
            <a:off x="7128547" y="4009073"/>
            <a:ext cx="6960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cs typeface="Times New Roman" panose="02020603050405020304" pitchFamily="18" charset="0"/>
              </a:rPr>
              <a:t>l2cm</a:t>
            </a:r>
            <a:endParaRPr lang="en-GB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7" name="Text Box 9"/>
              <p:cNvSpPr txBox="1">
                <a:spLocks noChangeArrowheads="1"/>
              </p:cNvSpPr>
              <p:nvPr/>
            </p:nvSpPr>
            <p:spPr bwMode="auto">
              <a:xfrm>
                <a:off x="1112931" y="3663007"/>
                <a:ext cx="4403391" cy="5800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dirty="0">
                    <a:latin typeface="+mn-lt"/>
                  </a:rPr>
                  <a:t>Find</a:t>
                </a:r>
                <a:r>
                  <a:rPr lang="en-GB" sz="2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200" i="1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GB" sz="2200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GB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GB" sz="2200" dirty="0">
                  <a:latin typeface="+mn-lt"/>
                </a:endParaRPr>
              </a:p>
            </p:txBody>
          </p:sp>
        </mc:Choice>
        <mc:Fallback>
          <p:sp>
            <p:nvSpPr>
              <p:cNvPr id="77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12931" y="3663007"/>
                <a:ext cx="4403391" cy="580031"/>
              </a:xfrm>
              <a:prstGeom prst="rect">
                <a:avLst/>
              </a:prstGeom>
              <a:blipFill>
                <a:blip r:embed="rId3"/>
                <a:stretch>
                  <a:fillRect l="-1801" b="-736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8" name="Text Box 9"/>
              <p:cNvSpPr txBox="1">
                <a:spLocks noChangeArrowheads="1"/>
              </p:cNvSpPr>
              <p:nvPr/>
            </p:nvSpPr>
            <p:spPr bwMode="auto">
              <a:xfrm>
                <a:off x="2590281" y="5031950"/>
                <a:ext cx="2675769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1152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−16</m:t>
                      </m:r>
                      <m:sSup>
                        <m:s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200" dirty="0">
                  <a:latin typeface="+mn-lt"/>
                </a:endParaRPr>
              </a:p>
            </p:txBody>
          </p:sp>
        </mc:Choice>
        <mc:Fallback>
          <p:sp>
            <p:nvSpPr>
              <p:cNvPr id="78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90281" y="5031950"/>
                <a:ext cx="2675769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9F9DA635-74B2-4112-AE1D-8944677EA288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43A723B3-7E2F-475C-BB91-B1A98351EC2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Box 8">
            <a:extLst>
              <a:ext uri="{FF2B5EF4-FFF2-40B4-BE49-F238E27FC236}">
                <a16:creationId xmlns:a16="http://schemas.microsoft.com/office/drawing/2014/main" id="{37059074-E000-96A9-E916-8A99E4DB6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293" y="1679273"/>
            <a:ext cx="870801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AutoNum type="alphaLcParenBoth"/>
            </a:pPr>
            <a:r>
              <a:rPr lang="en-GB" sz="2200" dirty="0">
                <a:solidFill>
                  <a:schemeClr val="tx1"/>
                </a:solidFill>
                <a:latin typeface="+mn-lt"/>
              </a:rPr>
              <a:t>Given that the area of the rectangle is A, </a:t>
            </a:r>
            <a:r>
              <a:rPr lang="en-GB" sz="2200" dirty="0">
                <a:latin typeface="+mn-lt"/>
              </a:rPr>
              <a:t>Show that  </a:t>
            </a:r>
          </a:p>
          <a:p>
            <a:pPr algn="ctr"/>
            <a:r>
              <a:rPr lang="en-GB" sz="2200" i="1" dirty="0">
                <a:solidFill>
                  <a:schemeClr val="tx1"/>
                </a:solidFill>
                <a:cs typeface="Times New Roman" panose="02020603050405020304" pitchFamily="18" charset="0"/>
              </a:rPr>
              <a:t>A</a:t>
            </a:r>
            <a:r>
              <a:rPr lang="en-GB" sz="2200" baseline="30000" dirty="0">
                <a:solidFill>
                  <a:schemeClr val="tx1"/>
                </a:solidFill>
                <a:cs typeface="Times New Roman" panose="02020603050405020304" pitchFamily="18" charset="0"/>
              </a:rPr>
              <a:t>2</a:t>
            </a:r>
            <a:r>
              <a:rPr lang="en-GB" sz="2200" dirty="0">
                <a:solidFill>
                  <a:schemeClr val="tx1"/>
                </a:solidFill>
                <a:cs typeface="Times New Roman" panose="02020603050405020304" pitchFamily="18" charset="0"/>
              </a:rPr>
              <a:t> = 576</a:t>
            </a:r>
            <a:r>
              <a:rPr lang="en-GB" sz="2200" i="1" dirty="0">
                <a:solidFill>
                  <a:schemeClr val="tx1"/>
                </a:solidFill>
                <a:cs typeface="Times New Roman" panose="02020603050405020304" pitchFamily="18" charset="0"/>
              </a:rPr>
              <a:t>x</a:t>
            </a:r>
            <a:r>
              <a:rPr lang="en-GB" sz="2200" baseline="30000" dirty="0">
                <a:solidFill>
                  <a:schemeClr val="tx1"/>
                </a:solidFill>
                <a:cs typeface="Times New Roman" panose="02020603050405020304" pitchFamily="18" charset="0"/>
              </a:rPr>
              <a:t>2</a:t>
            </a:r>
            <a:r>
              <a:rPr lang="en-GB" sz="2200" dirty="0">
                <a:solidFill>
                  <a:schemeClr val="tx1"/>
                </a:solidFill>
                <a:cs typeface="Times New Roman" panose="02020603050405020304" pitchFamily="18" charset="0"/>
              </a:rPr>
              <a:t> – 4</a:t>
            </a:r>
            <a:r>
              <a:rPr lang="en-GB" sz="2200" i="1" dirty="0">
                <a:solidFill>
                  <a:schemeClr val="tx1"/>
                </a:solidFill>
                <a:cs typeface="Times New Roman" panose="02020603050405020304" pitchFamily="18" charset="0"/>
              </a:rPr>
              <a:t>x</a:t>
            </a:r>
            <a:r>
              <a:rPr lang="en-GB" sz="2200" baseline="30000" dirty="0">
                <a:cs typeface="Times New Roman" panose="02020603050405020304" pitchFamily="18" charset="0"/>
              </a:rPr>
              <a:t>4</a:t>
            </a:r>
            <a:r>
              <a:rPr lang="en-GB" sz="2200" dirty="0">
                <a:solidFill>
                  <a:schemeClr val="tx1"/>
                </a:solidFill>
                <a:cs typeface="Times New Roman" panose="02020603050405020304" pitchFamily="18" charset="0"/>
              </a:rPr>
              <a:t>.</a:t>
            </a:r>
            <a:endParaRPr lang="en-GB" sz="22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Box 8">
                <a:extLst>
                  <a:ext uri="{FF2B5EF4-FFF2-40B4-BE49-F238E27FC236}">
                    <a16:creationId xmlns:a16="http://schemas.microsoft.com/office/drawing/2014/main" id="{5CF03879-5EE8-012C-EDC9-583C2F31C1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7993" y="2316738"/>
                <a:ext cx="8708012" cy="5800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dirty="0">
                    <a:solidFill>
                      <a:schemeClr val="tx1"/>
                    </a:solidFill>
                    <a:latin typeface="+mn-lt"/>
                  </a:rPr>
                  <a:t>(b)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GB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GB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sz="2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+mn-lt"/>
                  </a:rPr>
                  <a:t> and hence find the value of </a:t>
                </a:r>
                <a:r>
                  <a:rPr lang="en-GB" sz="2200" i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sz="2200" dirty="0">
                    <a:solidFill>
                      <a:schemeClr val="tx1"/>
                    </a:solidFill>
                    <a:latin typeface="+mn-lt"/>
                  </a:rPr>
                  <a:t> which maximises </a:t>
                </a:r>
                <a:r>
                  <a:rPr lang="en-GB" sz="2200" i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A</a:t>
                </a:r>
                <a:r>
                  <a:rPr lang="en-GB" sz="2200" baseline="300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GB" sz="2200" dirty="0">
                    <a:solidFill>
                      <a:schemeClr val="tx1"/>
                    </a:solidFill>
                    <a:latin typeface="+mn-lt"/>
                  </a:rPr>
                  <a:t> </a:t>
                </a:r>
                <a:endParaRPr lang="en-GB" sz="22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 Box 8">
                <a:extLst>
                  <a:ext uri="{FF2B5EF4-FFF2-40B4-BE49-F238E27FC236}">
                    <a16:creationId xmlns:a16="http://schemas.microsoft.com/office/drawing/2014/main" id="{5CF03879-5EE8-012C-EDC9-583C2F31C1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7993" y="2316738"/>
                <a:ext cx="8708012" cy="580031"/>
              </a:xfrm>
              <a:prstGeom prst="rect">
                <a:avLst/>
              </a:prstGeom>
              <a:blipFill>
                <a:blip r:embed="rId6"/>
                <a:stretch>
                  <a:fillRect l="-910" b="-842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8">
            <a:extLst>
              <a:ext uri="{FF2B5EF4-FFF2-40B4-BE49-F238E27FC236}">
                <a16:creationId xmlns:a16="http://schemas.microsoft.com/office/drawing/2014/main" id="{B5D90B1B-DEC6-FD7B-B13C-36266991A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293" y="2815630"/>
            <a:ext cx="870801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>
                <a:solidFill>
                  <a:schemeClr val="tx1"/>
                </a:solidFill>
                <a:latin typeface="+mn-lt"/>
              </a:rPr>
              <a:t>(c) Hence find the shape of the largest rectangle which can be inscribed in the semicircle.</a:t>
            </a:r>
            <a:endParaRPr lang="en-GB" sz="2200" dirty="0"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CF392E3-F2B0-0846-267E-770BF659841B}"/>
              </a:ext>
            </a:extLst>
          </p:cNvPr>
          <p:cNvCxnSpPr>
            <a:cxnSpLocks/>
            <a:stCxn id="6" idx="2"/>
          </p:cNvCxnSpPr>
          <p:nvPr/>
        </p:nvCxnSpPr>
        <p:spPr>
          <a:xfrm flipV="1">
            <a:off x="7506534" y="3893171"/>
            <a:ext cx="612828" cy="69347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C8C06902-46B0-77EC-6E97-8262F1D8A1AD}"/>
              </a:ext>
            </a:extLst>
          </p:cNvPr>
          <p:cNvSpPr/>
          <p:nvPr/>
        </p:nvSpPr>
        <p:spPr>
          <a:xfrm>
            <a:off x="6893677" y="3893171"/>
            <a:ext cx="1225685" cy="6934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FFD6126-199A-AC9F-3D0E-06F5A386739E}"/>
              </a:ext>
            </a:extLst>
          </p:cNvPr>
          <p:cNvSpPr/>
          <p:nvPr/>
        </p:nvSpPr>
        <p:spPr>
          <a:xfrm>
            <a:off x="7501947" y="4577407"/>
            <a:ext cx="18288" cy="1828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72AFB57-9693-3AB6-3EF6-418EA6034517}"/>
              </a:ext>
            </a:extLst>
          </p:cNvPr>
          <p:cNvCxnSpPr/>
          <p:nvPr/>
        </p:nvCxnSpPr>
        <p:spPr>
          <a:xfrm>
            <a:off x="7034339" y="4549828"/>
            <a:ext cx="0" cy="734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9317AC8-7517-D2F7-9CD3-65B3C2B73FE9}"/>
              </a:ext>
            </a:extLst>
          </p:cNvPr>
          <p:cNvCxnSpPr/>
          <p:nvPr/>
        </p:nvCxnSpPr>
        <p:spPr>
          <a:xfrm>
            <a:off x="7977086" y="4548028"/>
            <a:ext cx="0" cy="734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55D3B52-5B0A-EC9B-D98D-47C3764F5549}"/>
              </a:ext>
            </a:extLst>
          </p:cNvPr>
          <p:cNvCxnSpPr/>
          <p:nvPr/>
        </p:nvCxnSpPr>
        <p:spPr>
          <a:xfrm>
            <a:off x="8219782" y="3918148"/>
            <a:ext cx="5220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CCE7866-4D04-09E3-5DBF-58D8CD44945A}"/>
              </a:ext>
            </a:extLst>
          </p:cNvPr>
          <p:cNvCxnSpPr/>
          <p:nvPr/>
        </p:nvCxnSpPr>
        <p:spPr>
          <a:xfrm>
            <a:off x="8423246" y="4592290"/>
            <a:ext cx="365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5D2FF5E-803E-4240-82C9-29BDDA4E604C}"/>
              </a:ext>
            </a:extLst>
          </p:cNvPr>
          <p:cNvCxnSpPr/>
          <p:nvPr/>
        </p:nvCxnSpPr>
        <p:spPr>
          <a:xfrm flipV="1">
            <a:off x="8497032" y="3928793"/>
            <a:ext cx="0" cy="6858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D0BF2CBE-AF2E-EC65-DB16-009AADFF3AAE}"/>
              </a:ext>
            </a:extLst>
          </p:cNvPr>
          <p:cNvSpPr/>
          <p:nvPr/>
        </p:nvSpPr>
        <p:spPr>
          <a:xfrm>
            <a:off x="7303263" y="4502489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cs typeface="Times New Roman" panose="02020603050405020304" pitchFamily="18" charset="0"/>
              </a:rPr>
              <a:t>O</a:t>
            </a:r>
            <a:endParaRPr lang="en-GB" sz="2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FBB30E-C997-0E16-5C20-E552CEB68444}"/>
              </a:ext>
            </a:extLst>
          </p:cNvPr>
          <p:cNvSpPr/>
          <p:nvPr/>
        </p:nvSpPr>
        <p:spPr>
          <a:xfrm>
            <a:off x="8001657" y="3459524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cs typeface="Times New Roman" panose="02020603050405020304" pitchFamily="18" charset="0"/>
              </a:rPr>
              <a:t>A</a:t>
            </a:r>
            <a:endParaRPr lang="en-GB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07725A-34CB-96B4-C6F2-16F86B9242B4}"/>
              </a:ext>
            </a:extLst>
          </p:cNvPr>
          <p:cNvSpPr/>
          <p:nvPr/>
        </p:nvSpPr>
        <p:spPr>
          <a:xfrm>
            <a:off x="7947975" y="4554489"/>
            <a:ext cx="356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cs typeface="Times New Roman" panose="02020603050405020304" pitchFamily="18" charset="0"/>
              </a:rPr>
              <a:t>B</a:t>
            </a:r>
            <a:endParaRPr lang="en-GB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FB0005-E701-FE86-DEB4-4094C1F1DCFE}"/>
              </a:ext>
            </a:extLst>
          </p:cNvPr>
          <p:cNvSpPr/>
          <p:nvPr/>
        </p:nvSpPr>
        <p:spPr>
          <a:xfrm>
            <a:off x="6713257" y="4554489"/>
            <a:ext cx="356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cs typeface="Times New Roman" panose="02020603050405020304" pitchFamily="18" charset="0"/>
              </a:rPr>
              <a:t>C</a:t>
            </a:r>
            <a:endParaRPr lang="en-GB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1CCDA3F-FA04-6AC7-BD15-9F128CA8FACE}"/>
              </a:ext>
            </a:extLst>
          </p:cNvPr>
          <p:cNvSpPr/>
          <p:nvPr/>
        </p:nvSpPr>
        <p:spPr>
          <a:xfrm>
            <a:off x="6639471" y="3558087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cs typeface="Times New Roman" panose="02020603050405020304" pitchFamily="18" charset="0"/>
              </a:rPr>
              <a:t>D</a:t>
            </a:r>
            <a:endParaRPr lang="en-GB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 Box 9">
                <a:extLst>
                  <a:ext uri="{FF2B5EF4-FFF2-40B4-BE49-F238E27FC236}">
                    <a16:creationId xmlns:a16="http://schemas.microsoft.com/office/drawing/2014/main" id="{04D4BB21-CA1E-94E8-BBD2-7054CF12A7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44132" y="5786962"/>
                <a:ext cx="1149076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2200" dirty="0">
                  <a:latin typeface="+mn-lt"/>
                </a:endParaRPr>
              </a:p>
            </p:txBody>
          </p:sp>
        </mc:Choice>
        <mc:Fallback>
          <p:sp>
            <p:nvSpPr>
              <p:cNvPr id="13" name="Text Box 9">
                <a:extLst>
                  <a:ext uri="{FF2B5EF4-FFF2-40B4-BE49-F238E27FC236}">
                    <a16:creationId xmlns:a16="http://schemas.microsoft.com/office/drawing/2014/main" id="{04D4BB21-CA1E-94E8-BBD2-7054CF12A7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44132" y="5786962"/>
                <a:ext cx="1149076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 Box 9">
                <a:extLst>
                  <a:ext uri="{FF2B5EF4-FFF2-40B4-BE49-F238E27FC236}">
                    <a16:creationId xmlns:a16="http://schemas.microsoft.com/office/drawing/2014/main" id="{0CD1FD46-8876-EC08-FACC-60318A3030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83539" y="3678397"/>
                <a:ext cx="2660146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=576</m:t>
                      </m:r>
                      <m:sSup>
                        <m:s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200" dirty="0">
                  <a:latin typeface="+mn-lt"/>
                </a:endParaRPr>
              </a:p>
            </p:txBody>
          </p:sp>
        </mc:Choice>
        <mc:Fallback>
          <p:sp>
            <p:nvSpPr>
              <p:cNvPr id="26" name="Text Box 9">
                <a:extLst>
                  <a:ext uri="{FF2B5EF4-FFF2-40B4-BE49-F238E27FC236}">
                    <a16:creationId xmlns:a16="http://schemas.microsoft.com/office/drawing/2014/main" id="{0CD1FD46-8876-EC08-FACC-60318A3030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83539" y="3678397"/>
                <a:ext cx="2660146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93C578E-C4F4-DA0D-F515-92653F4E4C8F}"/>
                  </a:ext>
                </a:extLst>
              </p:cNvPr>
              <p:cNvSpPr txBox="1"/>
              <p:nvPr/>
            </p:nvSpPr>
            <p:spPr>
              <a:xfrm>
                <a:off x="3033292" y="4092964"/>
                <a:ext cx="3407223" cy="6242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1152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16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93C578E-C4F4-DA0D-F515-92653F4E4C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3292" y="4092964"/>
                <a:ext cx="3407223" cy="624273"/>
              </a:xfrm>
              <a:prstGeom prst="rect">
                <a:avLst/>
              </a:prstGeom>
              <a:blipFill>
                <a:blip r:embed="rId9"/>
                <a:stretch>
                  <a:fillRect b="-77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9">
            <a:extLst>
              <a:ext uri="{FF2B5EF4-FFF2-40B4-BE49-F238E27FC236}">
                <a16:creationId xmlns:a16="http://schemas.microsoft.com/office/drawing/2014/main" id="{37544727-A0AF-CBCE-A8B9-2E6200516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933" y="4721112"/>
            <a:ext cx="64509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Find the values of 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>
                <a:latin typeface="+mn-lt"/>
              </a:rPr>
              <a:t> when the first derivative is </a:t>
            </a:r>
            <a:r>
              <a:rPr lang="en-GB" sz="2000" b="1" dirty="0">
                <a:latin typeface="+mn-lt"/>
              </a:rPr>
              <a:t>zero</a:t>
            </a:r>
          </a:p>
        </p:txBody>
      </p:sp>
      <p:sp>
        <p:nvSpPr>
          <p:cNvPr id="32" name="Text Box 9">
            <a:extLst>
              <a:ext uri="{FF2B5EF4-FFF2-40B4-BE49-F238E27FC236}">
                <a16:creationId xmlns:a16="http://schemas.microsoft.com/office/drawing/2014/main" id="{A9407D77-6297-197E-80F1-4332178BB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657" y="5445946"/>
            <a:ext cx="19227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FF6600"/>
                </a:solidFill>
                <a:latin typeface="+mn-lt"/>
              </a:rPr>
              <a:t>Factorising</a:t>
            </a:r>
            <a:endParaRPr lang="en-GB" sz="1600" b="1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 Box 9">
                <a:extLst>
                  <a:ext uri="{FF2B5EF4-FFF2-40B4-BE49-F238E27FC236}">
                    <a16:creationId xmlns:a16="http://schemas.microsoft.com/office/drawing/2014/main" id="{E378AFDC-5E07-9A74-269B-9A351A70D8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3693" y="5409456"/>
                <a:ext cx="2675769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(72−</m:t>
                      </m:r>
                      <m:sSup>
                        <m:s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)=0</m:t>
                      </m:r>
                    </m:oMath>
                  </m:oMathPara>
                </a14:m>
                <a:endParaRPr lang="en-GB" sz="2200" dirty="0">
                  <a:latin typeface="+mn-lt"/>
                </a:endParaRPr>
              </a:p>
            </p:txBody>
          </p:sp>
        </mc:Choice>
        <mc:Fallback>
          <p:sp>
            <p:nvSpPr>
              <p:cNvPr id="33" name="Text Box 9">
                <a:extLst>
                  <a:ext uri="{FF2B5EF4-FFF2-40B4-BE49-F238E27FC236}">
                    <a16:creationId xmlns:a16="http://schemas.microsoft.com/office/drawing/2014/main" id="{E378AFDC-5E07-9A74-269B-9A351A70D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33693" y="5409456"/>
                <a:ext cx="2675769" cy="430887"/>
              </a:xfrm>
              <a:prstGeom prst="rect">
                <a:avLst/>
              </a:prstGeom>
              <a:blipFill>
                <a:blip r:embed="rId10"/>
                <a:stretch>
                  <a:fillRect b="-1690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Box 9">
            <a:extLst>
              <a:ext uri="{FF2B5EF4-FFF2-40B4-BE49-F238E27FC236}">
                <a16:creationId xmlns:a16="http://schemas.microsoft.com/office/drawing/2014/main" id="{323033CA-7AF1-7FB9-C293-AB688D963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614" y="5864476"/>
            <a:ext cx="19227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FF6600"/>
                </a:solidFill>
                <a:latin typeface="+mn-lt"/>
              </a:rPr>
              <a:t>Null factor law</a:t>
            </a:r>
            <a:endParaRPr lang="en-GB" sz="1600" b="1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 Box 9">
                <a:extLst>
                  <a:ext uri="{FF2B5EF4-FFF2-40B4-BE49-F238E27FC236}">
                    <a16:creationId xmlns:a16="http://schemas.microsoft.com/office/drawing/2014/main" id="{7811A403-4DE9-7657-EE70-90DC5F65FBD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88396" y="5783610"/>
                <a:ext cx="1762055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72−</m:t>
                      </m:r>
                      <m:sSup>
                        <m:s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200" dirty="0">
                  <a:latin typeface="+mn-lt"/>
                </a:endParaRPr>
              </a:p>
            </p:txBody>
          </p:sp>
        </mc:Choice>
        <mc:Fallback>
          <p:sp>
            <p:nvSpPr>
              <p:cNvPr id="35" name="Text Box 9">
                <a:extLst>
                  <a:ext uri="{FF2B5EF4-FFF2-40B4-BE49-F238E27FC236}">
                    <a16:creationId xmlns:a16="http://schemas.microsoft.com/office/drawing/2014/main" id="{7811A403-4DE9-7657-EE70-90DC5F65FB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88396" y="5783610"/>
                <a:ext cx="1762055" cy="430887"/>
              </a:xfrm>
              <a:prstGeom prst="rect">
                <a:avLst/>
              </a:prstGeom>
              <a:blipFill>
                <a:blip r:embed="rId11"/>
                <a:stretch>
                  <a:fillRect l="-34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>
            <a:extLst>
              <a:ext uri="{FF2B5EF4-FFF2-40B4-BE49-F238E27FC236}">
                <a16:creationId xmlns:a16="http://schemas.microsoft.com/office/drawing/2014/main" id="{111F636E-FFCB-B402-DFFB-80F8CB1B970C}"/>
              </a:ext>
            </a:extLst>
          </p:cNvPr>
          <p:cNvSpPr/>
          <p:nvPr/>
        </p:nvSpPr>
        <p:spPr>
          <a:xfrm>
            <a:off x="3448804" y="5802920"/>
            <a:ext cx="4427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latin typeface="+mn-lt"/>
                <a:cs typeface="Times New Roman" panose="02020603050405020304" pitchFamily="18" charset="0"/>
              </a:rPr>
              <a:t>or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 Box 9">
                <a:extLst>
                  <a:ext uri="{FF2B5EF4-FFF2-40B4-BE49-F238E27FC236}">
                    <a16:creationId xmlns:a16="http://schemas.microsoft.com/office/drawing/2014/main" id="{D945495C-036C-30F7-04BC-E2C5FE0F9D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96894" y="6169989"/>
                <a:ext cx="1446791" cy="4708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=±6</m:t>
                      </m:r>
                      <m:rad>
                        <m:radPr>
                          <m:degHide m:val="on"/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2200" dirty="0">
                  <a:latin typeface="+mn-lt"/>
                </a:endParaRPr>
              </a:p>
            </p:txBody>
          </p:sp>
        </mc:Choice>
        <mc:Fallback>
          <p:sp>
            <p:nvSpPr>
              <p:cNvPr id="37" name="Text Box 9">
                <a:extLst>
                  <a:ext uri="{FF2B5EF4-FFF2-40B4-BE49-F238E27FC236}">
                    <a16:creationId xmlns:a16="http://schemas.microsoft.com/office/drawing/2014/main" id="{D945495C-036C-30F7-04BC-E2C5FE0F9D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96894" y="6169989"/>
                <a:ext cx="1446791" cy="470835"/>
              </a:xfrm>
              <a:prstGeom prst="rect">
                <a:avLst/>
              </a:prstGeom>
              <a:blipFill>
                <a:blip r:embed="rId12"/>
                <a:stretch>
                  <a:fillRect b="-519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630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utoUpdateAnimBg="0"/>
      <p:bldP spid="78" grpId="0" autoUpdateAnimBg="0"/>
      <p:bldP spid="13" grpId="0" autoUpdateAnimBg="0"/>
      <p:bldP spid="26" grpId="0" autoUpdateAnimBg="0"/>
      <p:bldP spid="30" grpId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/>
      <p:bldP spid="37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ord 5">
            <a:extLst>
              <a:ext uri="{FF2B5EF4-FFF2-40B4-BE49-F238E27FC236}">
                <a16:creationId xmlns:a16="http://schemas.microsoft.com/office/drawing/2014/main" id="{1DA1D77D-8281-1312-07C8-E6ADE37C88D3}"/>
              </a:ext>
            </a:extLst>
          </p:cNvPr>
          <p:cNvSpPr>
            <a:spLocks noChangeAspect="1"/>
          </p:cNvSpPr>
          <p:nvPr/>
        </p:nvSpPr>
        <p:spPr>
          <a:xfrm>
            <a:off x="6592120" y="3663007"/>
            <a:ext cx="1828800" cy="1828800"/>
          </a:xfrm>
          <a:prstGeom prst="chord">
            <a:avLst>
              <a:gd name="adj1" fmla="val 10760185"/>
              <a:gd name="adj2" fmla="val 29636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98694" y="961989"/>
            <a:ext cx="8746611" cy="2585335"/>
            <a:chOff x="593" y="1243"/>
            <a:chExt cx="4532" cy="1060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593" y="1243"/>
              <a:ext cx="4532" cy="1060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593" y="1250"/>
              <a:ext cx="4491" cy="460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200" dirty="0">
                  <a:solidFill>
                    <a:schemeClr val="tx1"/>
                  </a:solidFill>
                  <a:latin typeface="+mn-lt"/>
                </a:rPr>
                <a:t>Consider a rectangle inscribed in a semicircle of diameter 24cm. Suppose it has height </a:t>
              </a:r>
              <a:r>
                <a:rPr lang="en-GB" sz="2200" i="1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x</a:t>
              </a:r>
              <a:r>
                <a:rPr lang="en-GB" sz="2200" dirty="0">
                  <a:solidFill>
                    <a:schemeClr val="tx1"/>
                  </a:solidFill>
                  <a:latin typeface="+mn-lt"/>
                </a:rPr>
                <a:t> cm.</a:t>
              </a:r>
              <a:endParaRPr lang="en-GB" sz="2200" dirty="0">
                <a:latin typeface="+mn-lt"/>
              </a:endParaRPr>
            </a:p>
          </p:txBody>
        </p:sp>
      </p:grp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75217" y="557260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4:</a:t>
            </a:r>
          </a:p>
        </p:txBody>
      </p:sp>
      <p:sp>
        <p:nvSpPr>
          <p:cNvPr id="75" name="Rectangle 74"/>
          <p:cNvSpPr/>
          <p:nvPr/>
        </p:nvSpPr>
        <p:spPr>
          <a:xfrm>
            <a:off x="8497032" y="4009073"/>
            <a:ext cx="2984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i="1" dirty="0">
                <a:cs typeface="Times New Roman" panose="02020603050405020304" pitchFamily="18" charset="0"/>
              </a:rPr>
              <a:t>x</a:t>
            </a:r>
            <a:endParaRPr lang="en-GB" sz="2000" dirty="0"/>
          </a:p>
        </p:txBody>
      </p:sp>
      <p:sp>
        <p:nvSpPr>
          <p:cNvPr id="76" name="Rectangle 75"/>
          <p:cNvSpPr/>
          <p:nvPr/>
        </p:nvSpPr>
        <p:spPr>
          <a:xfrm>
            <a:off x="7128547" y="4009073"/>
            <a:ext cx="6960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cs typeface="Times New Roman" panose="02020603050405020304" pitchFamily="18" charset="0"/>
              </a:rPr>
              <a:t>l2cm</a:t>
            </a:r>
            <a:endParaRPr lang="en-GB" sz="2000" dirty="0"/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9F9DA635-74B2-4112-AE1D-8944677EA288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43A723B3-7E2F-475C-BB91-B1A98351EC2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Box 8">
            <a:extLst>
              <a:ext uri="{FF2B5EF4-FFF2-40B4-BE49-F238E27FC236}">
                <a16:creationId xmlns:a16="http://schemas.microsoft.com/office/drawing/2014/main" id="{37059074-E000-96A9-E916-8A99E4DB6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293" y="1679273"/>
            <a:ext cx="870801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AutoNum type="alphaLcParenBoth"/>
            </a:pPr>
            <a:r>
              <a:rPr lang="en-GB" sz="2200" dirty="0">
                <a:solidFill>
                  <a:schemeClr val="tx1"/>
                </a:solidFill>
                <a:latin typeface="+mn-lt"/>
              </a:rPr>
              <a:t>Given that the area of the rectangle is A, </a:t>
            </a:r>
            <a:r>
              <a:rPr lang="en-GB" sz="2200" dirty="0">
                <a:latin typeface="+mn-lt"/>
              </a:rPr>
              <a:t>Show that  </a:t>
            </a:r>
          </a:p>
          <a:p>
            <a:pPr algn="ctr"/>
            <a:r>
              <a:rPr lang="en-GB" sz="2200" i="1" dirty="0">
                <a:solidFill>
                  <a:schemeClr val="tx1"/>
                </a:solidFill>
                <a:cs typeface="Times New Roman" panose="02020603050405020304" pitchFamily="18" charset="0"/>
              </a:rPr>
              <a:t>A</a:t>
            </a:r>
            <a:r>
              <a:rPr lang="en-GB" sz="2200" baseline="30000" dirty="0">
                <a:solidFill>
                  <a:schemeClr val="tx1"/>
                </a:solidFill>
                <a:cs typeface="Times New Roman" panose="02020603050405020304" pitchFamily="18" charset="0"/>
              </a:rPr>
              <a:t>2</a:t>
            </a:r>
            <a:r>
              <a:rPr lang="en-GB" sz="2200" dirty="0">
                <a:solidFill>
                  <a:schemeClr val="tx1"/>
                </a:solidFill>
                <a:cs typeface="Times New Roman" panose="02020603050405020304" pitchFamily="18" charset="0"/>
              </a:rPr>
              <a:t> = 576</a:t>
            </a:r>
            <a:r>
              <a:rPr lang="en-GB" sz="2200" i="1" dirty="0">
                <a:solidFill>
                  <a:schemeClr val="tx1"/>
                </a:solidFill>
                <a:cs typeface="Times New Roman" panose="02020603050405020304" pitchFamily="18" charset="0"/>
              </a:rPr>
              <a:t>x</a:t>
            </a:r>
            <a:r>
              <a:rPr lang="en-GB" sz="2200" baseline="30000" dirty="0">
                <a:solidFill>
                  <a:schemeClr val="tx1"/>
                </a:solidFill>
                <a:cs typeface="Times New Roman" panose="02020603050405020304" pitchFamily="18" charset="0"/>
              </a:rPr>
              <a:t>2</a:t>
            </a:r>
            <a:r>
              <a:rPr lang="en-GB" sz="2200" dirty="0">
                <a:solidFill>
                  <a:schemeClr val="tx1"/>
                </a:solidFill>
                <a:cs typeface="Times New Roman" panose="02020603050405020304" pitchFamily="18" charset="0"/>
              </a:rPr>
              <a:t> – 4</a:t>
            </a:r>
            <a:r>
              <a:rPr lang="en-GB" sz="2200" i="1" dirty="0">
                <a:solidFill>
                  <a:schemeClr val="tx1"/>
                </a:solidFill>
                <a:cs typeface="Times New Roman" panose="02020603050405020304" pitchFamily="18" charset="0"/>
              </a:rPr>
              <a:t>x</a:t>
            </a:r>
            <a:r>
              <a:rPr lang="en-GB" sz="2200" baseline="30000" dirty="0">
                <a:cs typeface="Times New Roman" panose="02020603050405020304" pitchFamily="18" charset="0"/>
              </a:rPr>
              <a:t>4</a:t>
            </a:r>
            <a:r>
              <a:rPr lang="en-GB" sz="2200" dirty="0">
                <a:solidFill>
                  <a:schemeClr val="tx1"/>
                </a:solidFill>
                <a:cs typeface="Times New Roman" panose="02020603050405020304" pitchFamily="18" charset="0"/>
              </a:rPr>
              <a:t>.</a:t>
            </a:r>
            <a:endParaRPr lang="en-GB" sz="22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Box 8">
                <a:extLst>
                  <a:ext uri="{FF2B5EF4-FFF2-40B4-BE49-F238E27FC236}">
                    <a16:creationId xmlns:a16="http://schemas.microsoft.com/office/drawing/2014/main" id="{5CF03879-5EE8-012C-EDC9-583C2F31C1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7993" y="2316738"/>
                <a:ext cx="8708012" cy="5800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dirty="0">
                    <a:solidFill>
                      <a:schemeClr val="tx1"/>
                    </a:solidFill>
                    <a:latin typeface="+mn-lt"/>
                  </a:rPr>
                  <a:t>(b)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GB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GB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sz="2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+mn-lt"/>
                  </a:rPr>
                  <a:t> and hence find the value of </a:t>
                </a:r>
                <a:r>
                  <a:rPr lang="en-GB" sz="2200" i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sz="2200" dirty="0">
                    <a:solidFill>
                      <a:schemeClr val="tx1"/>
                    </a:solidFill>
                    <a:latin typeface="+mn-lt"/>
                  </a:rPr>
                  <a:t> which maximises </a:t>
                </a:r>
                <a:r>
                  <a:rPr lang="en-GB" sz="2200" i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A</a:t>
                </a:r>
                <a:r>
                  <a:rPr lang="en-GB" sz="2200" baseline="300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GB" sz="2200" dirty="0">
                    <a:solidFill>
                      <a:schemeClr val="tx1"/>
                    </a:solidFill>
                    <a:latin typeface="+mn-lt"/>
                  </a:rPr>
                  <a:t> </a:t>
                </a:r>
                <a:endParaRPr lang="en-GB" sz="22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 Box 8">
                <a:extLst>
                  <a:ext uri="{FF2B5EF4-FFF2-40B4-BE49-F238E27FC236}">
                    <a16:creationId xmlns:a16="http://schemas.microsoft.com/office/drawing/2014/main" id="{5CF03879-5EE8-012C-EDC9-583C2F31C1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7993" y="2316738"/>
                <a:ext cx="8708012" cy="580031"/>
              </a:xfrm>
              <a:prstGeom prst="rect">
                <a:avLst/>
              </a:prstGeom>
              <a:blipFill>
                <a:blip r:embed="rId4"/>
                <a:stretch>
                  <a:fillRect l="-910" b="-842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8">
            <a:extLst>
              <a:ext uri="{FF2B5EF4-FFF2-40B4-BE49-F238E27FC236}">
                <a16:creationId xmlns:a16="http://schemas.microsoft.com/office/drawing/2014/main" id="{B5D90B1B-DEC6-FD7B-B13C-36266991A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293" y="2815630"/>
            <a:ext cx="870801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>
                <a:solidFill>
                  <a:schemeClr val="tx1"/>
                </a:solidFill>
                <a:latin typeface="+mn-lt"/>
              </a:rPr>
              <a:t>(c) Hence find the shape of the largest rectangle which can be inscribed in the semicircle.</a:t>
            </a:r>
            <a:endParaRPr lang="en-GB" sz="2200" dirty="0"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CF392E3-F2B0-0846-267E-770BF659841B}"/>
              </a:ext>
            </a:extLst>
          </p:cNvPr>
          <p:cNvCxnSpPr>
            <a:cxnSpLocks/>
            <a:stCxn id="6" idx="2"/>
          </p:cNvCxnSpPr>
          <p:nvPr/>
        </p:nvCxnSpPr>
        <p:spPr>
          <a:xfrm flipV="1">
            <a:off x="7506534" y="3893171"/>
            <a:ext cx="612828" cy="69347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C8C06902-46B0-77EC-6E97-8262F1D8A1AD}"/>
              </a:ext>
            </a:extLst>
          </p:cNvPr>
          <p:cNvSpPr/>
          <p:nvPr/>
        </p:nvSpPr>
        <p:spPr>
          <a:xfrm>
            <a:off x="6893677" y="3893171"/>
            <a:ext cx="1225685" cy="6934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FFD6126-199A-AC9F-3D0E-06F5A386739E}"/>
              </a:ext>
            </a:extLst>
          </p:cNvPr>
          <p:cNvSpPr/>
          <p:nvPr/>
        </p:nvSpPr>
        <p:spPr>
          <a:xfrm>
            <a:off x="7501947" y="4577407"/>
            <a:ext cx="18288" cy="1828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72AFB57-9693-3AB6-3EF6-418EA6034517}"/>
              </a:ext>
            </a:extLst>
          </p:cNvPr>
          <p:cNvCxnSpPr/>
          <p:nvPr/>
        </p:nvCxnSpPr>
        <p:spPr>
          <a:xfrm>
            <a:off x="7034339" y="4549828"/>
            <a:ext cx="0" cy="734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9317AC8-7517-D2F7-9CD3-65B3C2B73FE9}"/>
              </a:ext>
            </a:extLst>
          </p:cNvPr>
          <p:cNvCxnSpPr/>
          <p:nvPr/>
        </p:nvCxnSpPr>
        <p:spPr>
          <a:xfrm>
            <a:off x="7977086" y="4548028"/>
            <a:ext cx="0" cy="734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55D3B52-5B0A-EC9B-D98D-47C3764F5549}"/>
              </a:ext>
            </a:extLst>
          </p:cNvPr>
          <p:cNvCxnSpPr/>
          <p:nvPr/>
        </p:nvCxnSpPr>
        <p:spPr>
          <a:xfrm>
            <a:off x="8219782" y="3918148"/>
            <a:ext cx="5220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CCE7866-4D04-09E3-5DBF-58D8CD44945A}"/>
              </a:ext>
            </a:extLst>
          </p:cNvPr>
          <p:cNvCxnSpPr/>
          <p:nvPr/>
        </p:nvCxnSpPr>
        <p:spPr>
          <a:xfrm>
            <a:off x="8423246" y="4592290"/>
            <a:ext cx="365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5D2FF5E-803E-4240-82C9-29BDDA4E604C}"/>
              </a:ext>
            </a:extLst>
          </p:cNvPr>
          <p:cNvCxnSpPr/>
          <p:nvPr/>
        </p:nvCxnSpPr>
        <p:spPr>
          <a:xfrm flipV="1">
            <a:off x="8497032" y="3928793"/>
            <a:ext cx="0" cy="6858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D0BF2CBE-AF2E-EC65-DB16-009AADFF3AAE}"/>
              </a:ext>
            </a:extLst>
          </p:cNvPr>
          <p:cNvSpPr/>
          <p:nvPr/>
        </p:nvSpPr>
        <p:spPr>
          <a:xfrm>
            <a:off x="7303263" y="4502489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cs typeface="Times New Roman" panose="02020603050405020304" pitchFamily="18" charset="0"/>
              </a:rPr>
              <a:t>O</a:t>
            </a:r>
            <a:endParaRPr lang="en-GB" sz="2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FBB30E-C997-0E16-5C20-E552CEB68444}"/>
              </a:ext>
            </a:extLst>
          </p:cNvPr>
          <p:cNvSpPr/>
          <p:nvPr/>
        </p:nvSpPr>
        <p:spPr>
          <a:xfrm>
            <a:off x="8001657" y="3459524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cs typeface="Times New Roman" panose="02020603050405020304" pitchFamily="18" charset="0"/>
              </a:rPr>
              <a:t>A</a:t>
            </a:r>
            <a:endParaRPr lang="en-GB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07725A-34CB-96B4-C6F2-16F86B9242B4}"/>
              </a:ext>
            </a:extLst>
          </p:cNvPr>
          <p:cNvSpPr/>
          <p:nvPr/>
        </p:nvSpPr>
        <p:spPr>
          <a:xfrm>
            <a:off x="7947975" y="4554489"/>
            <a:ext cx="356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cs typeface="Times New Roman" panose="02020603050405020304" pitchFamily="18" charset="0"/>
              </a:rPr>
              <a:t>B</a:t>
            </a:r>
            <a:endParaRPr lang="en-GB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FB0005-E701-FE86-DEB4-4094C1F1DCFE}"/>
              </a:ext>
            </a:extLst>
          </p:cNvPr>
          <p:cNvSpPr/>
          <p:nvPr/>
        </p:nvSpPr>
        <p:spPr>
          <a:xfrm>
            <a:off x="6713257" y="4554489"/>
            <a:ext cx="356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cs typeface="Times New Roman" panose="02020603050405020304" pitchFamily="18" charset="0"/>
              </a:rPr>
              <a:t>C</a:t>
            </a:r>
            <a:endParaRPr lang="en-GB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1CCDA3F-FA04-6AC7-BD15-9F128CA8FACE}"/>
              </a:ext>
            </a:extLst>
          </p:cNvPr>
          <p:cNvSpPr/>
          <p:nvPr/>
        </p:nvSpPr>
        <p:spPr>
          <a:xfrm>
            <a:off x="6639471" y="3558087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cs typeface="Times New Roman" panose="02020603050405020304" pitchFamily="18" charset="0"/>
              </a:rPr>
              <a:t>D</a:t>
            </a:r>
            <a:endParaRPr lang="en-GB" sz="2000" dirty="0"/>
          </a:p>
        </p:txBody>
      </p:sp>
      <p:sp>
        <p:nvSpPr>
          <p:cNvPr id="27" name="Text Box 18">
            <a:extLst>
              <a:ext uri="{FF2B5EF4-FFF2-40B4-BE49-F238E27FC236}">
                <a16:creationId xmlns:a16="http://schemas.microsoft.com/office/drawing/2014/main" id="{C0D4E3B5-3E1B-72C0-505B-7DCC0B160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53" y="3569028"/>
            <a:ext cx="9781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4</a:t>
            </a:r>
          </a:p>
        </p:txBody>
      </p:sp>
      <p:sp>
        <p:nvSpPr>
          <p:cNvPr id="38" name="Text Box 9">
            <a:extLst>
              <a:ext uri="{FF2B5EF4-FFF2-40B4-BE49-F238E27FC236}">
                <a16:creationId xmlns:a16="http://schemas.microsoft.com/office/drawing/2014/main" id="{ECF48BAA-C01C-5385-8781-3E56C936D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837" y="3589415"/>
            <a:ext cx="519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The turning points are</a:t>
            </a:r>
          </a:p>
        </p:txBody>
      </p:sp>
      <p:sp>
        <p:nvSpPr>
          <p:cNvPr id="39" name="Text Box 9">
            <a:extLst>
              <a:ext uri="{FF2B5EF4-FFF2-40B4-BE49-F238E27FC236}">
                <a16:creationId xmlns:a16="http://schemas.microsoft.com/office/drawing/2014/main" id="{CFBD2EED-8259-1A14-2C86-CAE1311F08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109" y="3973472"/>
            <a:ext cx="562385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We use the second derivative test to know if it is a maximum or a minimum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19C44A2B-1CD2-18FB-9DAE-A949435B5384}"/>
                  </a:ext>
                </a:extLst>
              </p:cNvPr>
              <p:cNvSpPr/>
              <p:nvPr/>
            </p:nvSpPr>
            <p:spPr>
              <a:xfrm>
                <a:off x="4288393" y="3584124"/>
                <a:ext cx="81785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i="1" dirty="0">
                    <a:cs typeface="Times New Roman" panose="02020603050405020304" pitchFamily="18" charset="0"/>
                  </a:rPr>
                  <a:t>x</a:t>
                </a:r>
                <a:r>
                  <a:rPr lang="en-GB" dirty="0"/>
                  <a:t>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19C44A2B-1CD2-18FB-9DAE-A949435B53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8393" y="3584124"/>
                <a:ext cx="817853" cy="461665"/>
              </a:xfrm>
              <a:prstGeom prst="rect">
                <a:avLst/>
              </a:prstGeom>
              <a:blipFill>
                <a:blip r:embed="rId5"/>
                <a:stretch>
                  <a:fillRect l="-11111" t="-10526" r="-74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4C8FF2CC-7028-B4CD-1FA2-30F58BDCC042}"/>
                  </a:ext>
                </a:extLst>
              </p:cNvPr>
              <p:cNvSpPr/>
              <p:nvPr/>
            </p:nvSpPr>
            <p:spPr>
              <a:xfrm>
                <a:off x="5036890" y="3534954"/>
                <a:ext cx="1590628" cy="4976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dirty="0">
                    <a:latin typeface="+mn-lt"/>
                  </a:rPr>
                  <a:t>or </a:t>
                </a:r>
                <a:r>
                  <a:rPr lang="en-GB" i="1" dirty="0">
                    <a:cs typeface="Times New Roman" panose="02020603050405020304" pitchFamily="18" charset="0"/>
                  </a:rPr>
                  <a:t>x</a:t>
                </a:r>
                <a:r>
                  <a:rPr lang="en-GB" dirty="0"/>
                  <a:t>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6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4C8FF2CC-7028-B4CD-1FA2-30F58BDCC0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6890" y="3534954"/>
                <a:ext cx="1590628" cy="497637"/>
              </a:xfrm>
              <a:prstGeom prst="rect">
                <a:avLst/>
              </a:prstGeom>
              <a:blipFill>
                <a:blip r:embed="rId6"/>
                <a:stretch>
                  <a:fillRect l="-5747" t="-2439" b="-280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 Box 9">
            <a:extLst>
              <a:ext uri="{FF2B5EF4-FFF2-40B4-BE49-F238E27FC236}">
                <a16:creationId xmlns:a16="http://schemas.microsoft.com/office/drawing/2014/main" id="{4052C2A3-0299-F764-3EE8-4FA2E96A4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381" y="4736853"/>
            <a:ext cx="13098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A’</a:t>
            </a:r>
            <a:r>
              <a:rPr lang="en-GB" dirty="0"/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 Box 9">
                <a:extLst>
                  <a:ext uri="{FF2B5EF4-FFF2-40B4-BE49-F238E27FC236}">
                    <a16:creationId xmlns:a16="http://schemas.microsoft.com/office/drawing/2014/main" id="{4C793D02-2DA7-F6B5-5AA1-26FD629C3E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65458" y="4724162"/>
                <a:ext cx="318556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1152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16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+mn-lt"/>
                </a:endParaRPr>
              </a:p>
            </p:txBody>
          </p:sp>
        </mc:Choice>
        <mc:Fallback>
          <p:sp>
            <p:nvSpPr>
              <p:cNvPr id="44" name="Text Box 9">
                <a:extLst>
                  <a:ext uri="{FF2B5EF4-FFF2-40B4-BE49-F238E27FC236}">
                    <a16:creationId xmlns:a16="http://schemas.microsoft.com/office/drawing/2014/main" id="{4C793D02-2DA7-F6B5-5AA1-26FD629C3E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65458" y="4724162"/>
                <a:ext cx="3185569" cy="461665"/>
              </a:xfrm>
              <a:prstGeom prst="rect">
                <a:avLst/>
              </a:prstGeom>
              <a:blipFill>
                <a:blip r:embed="rId7"/>
                <a:stretch>
                  <a:fillRect l="-57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 Box 9">
            <a:extLst>
              <a:ext uri="{FF2B5EF4-FFF2-40B4-BE49-F238E27FC236}">
                <a16:creationId xmlns:a16="http://schemas.microsoft.com/office/drawing/2014/main" id="{D10AB639-E1C5-E4B3-C75F-703DC4CAE4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258" y="5107454"/>
            <a:ext cx="12010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A”</a:t>
            </a:r>
            <a:r>
              <a:rPr lang="en-GB" dirty="0"/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 Box 9">
                <a:extLst>
                  <a:ext uri="{FF2B5EF4-FFF2-40B4-BE49-F238E27FC236}">
                    <a16:creationId xmlns:a16="http://schemas.microsoft.com/office/drawing/2014/main" id="{2871C120-2BC5-20A2-BC72-9BA77D264F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63132" y="5094763"/>
                <a:ext cx="318556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latin typeface="+mn-lt"/>
                  </a:rPr>
                  <a:t>1152 – 48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>
                  <a:latin typeface="+mn-lt"/>
                </a:endParaRPr>
              </a:p>
            </p:txBody>
          </p:sp>
        </mc:Choice>
        <mc:Fallback>
          <p:sp>
            <p:nvSpPr>
              <p:cNvPr id="46" name="Text Box 9">
                <a:extLst>
                  <a:ext uri="{FF2B5EF4-FFF2-40B4-BE49-F238E27FC236}">
                    <a16:creationId xmlns:a16="http://schemas.microsoft.com/office/drawing/2014/main" id="{2871C120-2BC5-20A2-BC72-9BA77D264F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63132" y="5094763"/>
                <a:ext cx="3185569" cy="461665"/>
              </a:xfrm>
              <a:prstGeom prst="rect">
                <a:avLst/>
              </a:prstGeom>
              <a:blipFill>
                <a:blip r:embed="rId8"/>
                <a:stretch>
                  <a:fillRect l="-2868" t="-9333" b="-3200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46">
            <a:extLst>
              <a:ext uri="{FF2B5EF4-FFF2-40B4-BE49-F238E27FC236}">
                <a16:creationId xmlns:a16="http://schemas.microsoft.com/office/drawing/2014/main" id="{A328608A-ACF2-5C9A-AF4D-3B70E34503E3}"/>
              </a:ext>
            </a:extLst>
          </p:cNvPr>
          <p:cNvSpPr/>
          <p:nvPr/>
        </p:nvSpPr>
        <p:spPr>
          <a:xfrm>
            <a:off x="226477" y="5570408"/>
            <a:ext cx="11945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at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 = 0</a:t>
            </a:r>
          </a:p>
        </p:txBody>
      </p:sp>
      <p:sp>
        <p:nvSpPr>
          <p:cNvPr id="48" name="Text Box 9">
            <a:extLst>
              <a:ext uri="{FF2B5EF4-FFF2-40B4-BE49-F238E27FC236}">
                <a16:creationId xmlns:a16="http://schemas.microsoft.com/office/drawing/2014/main" id="{9D5C2BB8-5B4B-DB80-6CC6-4F7D62D7A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7133" y="5557717"/>
            <a:ext cx="2180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A”</a:t>
            </a:r>
            <a:r>
              <a:rPr lang="en-GB" dirty="0"/>
              <a:t>(</a:t>
            </a:r>
            <a:r>
              <a:rPr lang="en-GB" dirty="0">
                <a:cs typeface="Times New Roman" panose="02020603050405020304" pitchFamily="18" charset="0"/>
              </a:rPr>
              <a:t>0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1152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F793A8FF-5CC0-768B-E968-0495EA03F4C1}"/>
                  </a:ext>
                </a:extLst>
              </p:cNvPr>
              <p:cNvSpPr/>
              <p:nvPr/>
            </p:nvSpPr>
            <p:spPr>
              <a:xfrm>
                <a:off x="173467" y="5986971"/>
                <a:ext cx="1582613" cy="4976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dirty="0">
                    <a:latin typeface="+mn-lt"/>
                  </a:rPr>
                  <a:t>at </a:t>
                </a:r>
                <a:r>
                  <a:rPr lang="en-GB" i="1" dirty="0">
                    <a:cs typeface="Times New Roman" panose="02020603050405020304" pitchFamily="18" charset="0"/>
                  </a:rPr>
                  <a:t>x</a:t>
                </a:r>
                <a:r>
                  <a:rPr lang="en-GB" dirty="0"/>
                  <a:t>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6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F793A8FF-5CC0-768B-E968-0495EA03F4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467" y="5986971"/>
                <a:ext cx="1582613" cy="497637"/>
              </a:xfrm>
              <a:prstGeom prst="rect">
                <a:avLst/>
              </a:prstGeom>
              <a:blipFill>
                <a:blip r:embed="rId9"/>
                <a:stretch>
                  <a:fillRect l="-5769" t="-2439" b="-280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 Box 9">
                <a:extLst>
                  <a:ext uri="{FF2B5EF4-FFF2-40B4-BE49-F238E27FC236}">
                    <a16:creationId xmlns:a16="http://schemas.microsoft.com/office/drawing/2014/main" id="{48071F53-42E0-D084-2956-255D5DDBAB5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86953" y="6009275"/>
                <a:ext cx="260594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latin typeface="+mn-lt"/>
                  </a:rPr>
                  <a:t>A”</a:t>
                </a:r>
                <a:r>
                  <a:rPr lang="en-GB" dirty="0"/>
                  <a:t>(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6</m:t>
                    </m:r>
                    <m:rad>
                      <m:radPr>
                        <m:degHide m:val="on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/>
                  <a:t>) </a:t>
                </a:r>
                <a:r>
                  <a:rPr lang="en-GB" dirty="0">
                    <a:latin typeface="+mn-lt"/>
                  </a:rPr>
                  <a:t> = –2304 </a:t>
                </a:r>
              </a:p>
            </p:txBody>
          </p:sp>
        </mc:Choice>
        <mc:Fallback>
          <p:sp>
            <p:nvSpPr>
              <p:cNvPr id="51" name="Text Box 9">
                <a:extLst>
                  <a:ext uri="{FF2B5EF4-FFF2-40B4-BE49-F238E27FC236}">
                    <a16:creationId xmlns:a16="http://schemas.microsoft.com/office/drawing/2014/main" id="{48071F53-42E0-D084-2956-255D5DDBAB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86953" y="6009275"/>
                <a:ext cx="2605944" cy="461665"/>
              </a:xfrm>
              <a:prstGeom prst="rect">
                <a:avLst/>
              </a:prstGeom>
              <a:blipFill>
                <a:blip r:embed="rId10"/>
                <a:stretch>
                  <a:fillRect l="-3747" t="-10526" b="-3026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6C55D5C4-134E-379B-32CA-8CF0DF0C6704}"/>
                  </a:ext>
                </a:extLst>
              </p:cNvPr>
              <p:cNvSpPr txBox="1"/>
              <p:nvPr/>
            </p:nvSpPr>
            <p:spPr>
              <a:xfrm>
                <a:off x="4565925" y="5096257"/>
                <a:ext cx="4404608" cy="13534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latin typeface="+mn-lt"/>
                  </a:rPr>
                  <a:t>The second derivative a</a:t>
                </a:r>
                <a:r>
                  <a:rPr lang="en-US" sz="2000" b="0" i="0" dirty="0"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t </a:t>
                </a:r>
                <a:r>
                  <a:rPr lang="en-US" sz="2000" b="0" i="0" dirty="0">
                    <a:solidFill>
                      <a:srgbClr val="000000"/>
                    </a:solidFill>
                    <a:effectLst/>
                    <a:latin typeface="MJXc-TeX-math-I"/>
                  </a:rPr>
                  <a:t>x </a:t>
                </a:r>
                <a:r>
                  <a:rPr lang="en-US" sz="2000" b="0" i="0" dirty="0">
                    <a:solidFill>
                      <a:srgbClr val="000000"/>
                    </a:solidFill>
                    <a:effectLst/>
                    <a:latin typeface="MJXc-TeX-main-R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6</m:t>
                    </m:r>
                    <m:rad>
                      <m:radPr>
                        <m:deg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b="0" i="0" dirty="0"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 </a:t>
                </a:r>
                <a:r>
                  <a:rPr lang="en-US" sz="2000" dirty="0">
                    <a:latin typeface="+mn-lt"/>
                  </a:rPr>
                  <a:t>is negative so using the Second Derivative Test this critical point is a relative maximum</a:t>
                </a:r>
                <a:endParaRPr lang="en-GB" sz="2000" dirty="0">
                  <a:latin typeface="+mn-lt"/>
                </a:endParaRPr>
              </a:p>
            </p:txBody>
          </p:sp>
        </mc:Choice>
        <mc:Fallback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6C55D5C4-134E-379B-32CA-8CF0DF0C67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5925" y="5096257"/>
                <a:ext cx="4404608" cy="1353447"/>
              </a:xfrm>
              <a:prstGeom prst="rect">
                <a:avLst/>
              </a:prstGeom>
              <a:blipFill>
                <a:blip r:embed="rId11"/>
                <a:stretch>
                  <a:fillRect l="-1383" t="-450" b="-67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8156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utoUpdateAnimBg="0"/>
      <p:bldP spid="39" grpId="0" autoUpdateAnimBg="0"/>
      <p:bldP spid="40" grpId="0"/>
      <p:bldP spid="41" grpId="0"/>
      <p:bldP spid="43" grpId="0" autoUpdateAnimBg="0"/>
      <p:bldP spid="44" grpId="0" autoUpdateAnimBg="0"/>
      <p:bldP spid="45" grpId="0" autoUpdateAnimBg="0"/>
      <p:bldP spid="46" grpId="0" autoUpdateAnimBg="0"/>
      <p:bldP spid="47" grpId="0"/>
      <p:bldP spid="48" grpId="0" autoUpdateAnimBg="0"/>
      <p:bldP spid="50" grpId="0"/>
      <p:bldP spid="51" grpId="0" autoUpdateAnimBg="0"/>
      <p:bldP spid="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1113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57819" y="548223"/>
            <a:ext cx="8763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>
                <a:latin typeface="+mn-lt"/>
              </a:rPr>
              <a:t>Many problems where we try to find an optimal value of a variable (either the maximum or the minimum) can be solved using differential calculus techniques. Such problems are called </a:t>
            </a:r>
            <a:r>
              <a:rPr lang="en-GB" b="1" dirty="0">
                <a:latin typeface="+mn-lt"/>
              </a:rPr>
              <a:t>optimisation problems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77965" y="2180919"/>
            <a:ext cx="7751928" cy="556237"/>
            <a:chOff x="634" y="1289"/>
            <a:chExt cx="4491" cy="681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681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89" y="1371"/>
              <a:ext cx="4420" cy="565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>
                  <a:solidFill>
                    <a:schemeClr val="tx1"/>
                  </a:solidFill>
                  <a:latin typeface="+mn-lt"/>
                </a:rPr>
                <a:t>Solving method</a:t>
              </a:r>
              <a:r>
                <a:rPr lang="en-GB" dirty="0">
                  <a:latin typeface="+mn-lt"/>
                </a:rPr>
                <a:t>.</a:t>
              </a:r>
            </a:p>
          </p:txBody>
        </p:sp>
      </p:grp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1191774" y="2761974"/>
            <a:ext cx="69485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Draw a large and clear diagram of the situation.</a:t>
            </a: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241598" y="2761974"/>
            <a:ext cx="86754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200" i="1" dirty="0">
                <a:cs typeface="Times New Roman" panose="02020603050405020304" pitchFamily="18" charset="0"/>
              </a:rPr>
              <a:t>Step </a:t>
            </a:r>
            <a:r>
              <a:rPr lang="en-GB" sz="2200" dirty="0">
                <a:latin typeface="+mn-lt"/>
              </a:rPr>
              <a:t>1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1172898" y="3216576"/>
            <a:ext cx="784791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Construct an equation with the variable to be optimised as the subject of the formula in terms of one convenient variable, 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>
                <a:latin typeface="+mn-lt"/>
              </a:rPr>
              <a:t> say. Also find what restrictions there may be on </a:t>
            </a:r>
            <a:r>
              <a:rPr lang="en-GB" sz="2000" i="1" dirty="0">
                <a:cs typeface="Times New Roman" panose="02020603050405020304" pitchFamily="18" charset="0"/>
              </a:rPr>
              <a:t>x.</a:t>
            </a: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260469" y="3221730"/>
            <a:ext cx="91242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200" i="1" dirty="0">
                <a:cs typeface="Times New Roman" panose="02020603050405020304" pitchFamily="18" charset="0"/>
              </a:rPr>
              <a:t>Step </a:t>
            </a:r>
            <a:r>
              <a:rPr lang="en-GB" sz="2200" dirty="0">
                <a:latin typeface="+mn-lt"/>
              </a:rPr>
              <a:t>2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1154026" y="4234083"/>
            <a:ext cx="78479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Find the first derivative and find the values of 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>
                <a:latin typeface="+mn-lt"/>
              </a:rPr>
              <a:t> when it is </a:t>
            </a:r>
            <a:r>
              <a:rPr lang="en-GB" sz="2000" b="1" dirty="0">
                <a:latin typeface="+mn-lt"/>
              </a:rPr>
              <a:t>zero</a:t>
            </a: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241598" y="4220951"/>
            <a:ext cx="912429" cy="47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200" i="1" dirty="0">
                <a:cs typeface="Times New Roman" panose="02020603050405020304" pitchFamily="18" charset="0"/>
              </a:rPr>
              <a:t>Step </a:t>
            </a:r>
            <a:r>
              <a:rPr lang="en-GB" sz="2200" dirty="0">
                <a:latin typeface="+mn-lt"/>
              </a:rPr>
              <a:t>3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1172898" y="4630424"/>
            <a:ext cx="767586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Show by the sign diagram test, that you have a maximum or a minimum situation.</a:t>
            </a: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260472" y="4630424"/>
            <a:ext cx="912429" cy="47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200" i="1" dirty="0">
                <a:cs typeface="Times New Roman" panose="02020603050405020304" pitchFamily="18" charset="0"/>
              </a:rPr>
              <a:t>Step </a:t>
            </a:r>
            <a:r>
              <a:rPr lang="en-GB" sz="2200" dirty="0">
                <a:latin typeface="+mn-lt"/>
              </a:rPr>
              <a:t>4</a:t>
            </a:r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9EF6E9EC-FEA6-45DE-B08B-BB1E1EAF5D23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76635F33-5242-4338-BE4D-50F6FD525AC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Box 9">
            <a:extLst>
              <a:ext uri="{FF2B5EF4-FFF2-40B4-BE49-F238E27FC236}">
                <a16:creationId xmlns:a16="http://schemas.microsoft.com/office/drawing/2014/main" id="{D8686E93-22E2-4B27-5DE2-C2F124285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1774" y="5291859"/>
            <a:ext cx="767586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Identify the optimal solution, also considering end points where appropriate.</a:t>
            </a:r>
          </a:p>
        </p:txBody>
      </p:sp>
      <p:sp>
        <p:nvSpPr>
          <p:cNvPr id="4" name="Text Box 18">
            <a:extLst>
              <a:ext uri="{FF2B5EF4-FFF2-40B4-BE49-F238E27FC236}">
                <a16:creationId xmlns:a16="http://schemas.microsoft.com/office/drawing/2014/main" id="{B52A3E24-BB98-900D-2E43-E7880C54B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48" y="5291859"/>
            <a:ext cx="91242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200" i="1" dirty="0">
                <a:cs typeface="Times New Roman" panose="02020603050405020304" pitchFamily="18" charset="0"/>
              </a:rPr>
              <a:t>Step </a:t>
            </a:r>
            <a:r>
              <a:rPr lang="en-GB" sz="2200" dirty="0">
                <a:latin typeface="+mn-lt"/>
              </a:rPr>
              <a:t>5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251E8A94-4179-CE89-4572-0DD7CF514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1774" y="5921432"/>
            <a:ext cx="767586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Write your answer in a sentence, making sure you specifically answer the question.</a:t>
            </a:r>
          </a:p>
        </p:txBody>
      </p:sp>
      <p:sp>
        <p:nvSpPr>
          <p:cNvPr id="6" name="Text Box 18">
            <a:extLst>
              <a:ext uri="{FF2B5EF4-FFF2-40B4-BE49-F238E27FC236}">
                <a16:creationId xmlns:a16="http://schemas.microsoft.com/office/drawing/2014/main" id="{EC8CE554-191A-467C-FB02-30166C46D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48" y="5921432"/>
            <a:ext cx="91242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200" i="1" dirty="0">
                <a:cs typeface="Times New Roman" panose="02020603050405020304" pitchFamily="18" charset="0"/>
              </a:rPr>
              <a:t>Step </a:t>
            </a:r>
            <a:r>
              <a:rPr lang="en-GB" sz="2200" dirty="0">
                <a:latin typeface="+mn-lt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utoUpdateAnimBg="0"/>
      <p:bldP spid="25" grpId="0"/>
      <p:bldP spid="14" grpId="0" autoUpdateAnimBg="0"/>
      <p:bldP spid="15" grpId="0"/>
      <p:bldP spid="16" grpId="0" autoUpdateAnimBg="0"/>
      <p:bldP spid="17" grpId="0"/>
      <p:bldP spid="18" grpId="0" autoUpdateAnimBg="0"/>
      <p:bldP spid="19" grpId="0"/>
      <p:bldP spid="3" grpId="0" autoUpdateAnimBg="0"/>
      <p:bldP spid="4" grpId="0"/>
      <p:bldP spid="5" grpId="0" autoUpdateAnimBg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ord 5">
            <a:extLst>
              <a:ext uri="{FF2B5EF4-FFF2-40B4-BE49-F238E27FC236}">
                <a16:creationId xmlns:a16="http://schemas.microsoft.com/office/drawing/2014/main" id="{1DA1D77D-8281-1312-07C8-E6ADE37C88D3}"/>
              </a:ext>
            </a:extLst>
          </p:cNvPr>
          <p:cNvSpPr>
            <a:spLocks noChangeAspect="1"/>
          </p:cNvSpPr>
          <p:nvPr/>
        </p:nvSpPr>
        <p:spPr>
          <a:xfrm>
            <a:off x="6592120" y="3663007"/>
            <a:ext cx="1828800" cy="1828800"/>
          </a:xfrm>
          <a:prstGeom prst="chord">
            <a:avLst>
              <a:gd name="adj1" fmla="val 10760185"/>
              <a:gd name="adj2" fmla="val 29636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98694" y="961989"/>
            <a:ext cx="8746611" cy="2585335"/>
            <a:chOff x="593" y="1243"/>
            <a:chExt cx="4532" cy="1060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593" y="1243"/>
              <a:ext cx="4532" cy="1060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593" y="1250"/>
              <a:ext cx="4491" cy="460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200" dirty="0">
                  <a:solidFill>
                    <a:schemeClr val="tx1"/>
                  </a:solidFill>
                  <a:latin typeface="+mn-lt"/>
                </a:rPr>
                <a:t>Consider a rectangle inscribed in a semicircle of diameter 24cm. Suppose it has height </a:t>
              </a:r>
              <a:r>
                <a:rPr lang="en-GB" sz="2200" i="1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x</a:t>
              </a:r>
              <a:r>
                <a:rPr lang="en-GB" sz="2200" dirty="0">
                  <a:solidFill>
                    <a:schemeClr val="tx1"/>
                  </a:solidFill>
                  <a:latin typeface="+mn-lt"/>
                </a:rPr>
                <a:t> cm.</a:t>
              </a:r>
              <a:endParaRPr lang="en-GB" sz="2200" dirty="0">
                <a:latin typeface="+mn-lt"/>
              </a:endParaRPr>
            </a:p>
          </p:txBody>
        </p:sp>
      </p:grp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75217" y="557260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4:</a:t>
            </a:r>
          </a:p>
        </p:txBody>
      </p:sp>
      <p:sp>
        <p:nvSpPr>
          <p:cNvPr id="75" name="Rectangle 74"/>
          <p:cNvSpPr/>
          <p:nvPr/>
        </p:nvSpPr>
        <p:spPr>
          <a:xfrm>
            <a:off x="8497032" y="4009073"/>
            <a:ext cx="2984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i="1" dirty="0">
                <a:cs typeface="Times New Roman" panose="02020603050405020304" pitchFamily="18" charset="0"/>
              </a:rPr>
              <a:t>x</a:t>
            </a:r>
            <a:endParaRPr lang="en-GB" sz="2000" dirty="0"/>
          </a:p>
        </p:txBody>
      </p:sp>
      <p:sp>
        <p:nvSpPr>
          <p:cNvPr id="76" name="Rectangle 75"/>
          <p:cNvSpPr/>
          <p:nvPr/>
        </p:nvSpPr>
        <p:spPr>
          <a:xfrm>
            <a:off x="7128547" y="4009073"/>
            <a:ext cx="6960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cs typeface="Times New Roman" panose="02020603050405020304" pitchFamily="18" charset="0"/>
              </a:rPr>
              <a:t>l2cm</a:t>
            </a:r>
            <a:endParaRPr lang="en-GB" sz="2000" dirty="0"/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9F9DA635-74B2-4112-AE1D-8944677EA288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43A723B3-7E2F-475C-BB91-B1A98351EC2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Box 8">
            <a:extLst>
              <a:ext uri="{FF2B5EF4-FFF2-40B4-BE49-F238E27FC236}">
                <a16:creationId xmlns:a16="http://schemas.microsoft.com/office/drawing/2014/main" id="{37059074-E000-96A9-E916-8A99E4DB6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293" y="1679273"/>
            <a:ext cx="870801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AutoNum type="alphaLcParenBoth"/>
            </a:pPr>
            <a:r>
              <a:rPr lang="en-GB" sz="2200" dirty="0">
                <a:solidFill>
                  <a:schemeClr val="tx1"/>
                </a:solidFill>
                <a:latin typeface="+mn-lt"/>
              </a:rPr>
              <a:t>Given that the area of the rectangle is A, </a:t>
            </a:r>
            <a:r>
              <a:rPr lang="en-GB" sz="2200" dirty="0">
                <a:latin typeface="+mn-lt"/>
              </a:rPr>
              <a:t>Show that  </a:t>
            </a:r>
          </a:p>
          <a:p>
            <a:pPr algn="ctr"/>
            <a:r>
              <a:rPr lang="en-GB" sz="2200" i="1" dirty="0">
                <a:solidFill>
                  <a:schemeClr val="tx1"/>
                </a:solidFill>
                <a:cs typeface="Times New Roman" panose="02020603050405020304" pitchFamily="18" charset="0"/>
              </a:rPr>
              <a:t>A</a:t>
            </a:r>
            <a:r>
              <a:rPr lang="en-GB" sz="2200" baseline="30000" dirty="0">
                <a:solidFill>
                  <a:schemeClr val="tx1"/>
                </a:solidFill>
                <a:cs typeface="Times New Roman" panose="02020603050405020304" pitchFamily="18" charset="0"/>
              </a:rPr>
              <a:t>2</a:t>
            </a:r>
            <a:r>
              <a:rPr lang="en-GB" sz="2200" dirty="0">
                <a:solidFill>
                  <a:schemeClr val="tx1"/>
                </a:solidFill>
                <a:cs typeface="Times New Roman" panose="02020603050405020304" pitchFamily="18" charset="0"/>
              </a:rPr>
              <a:t> = 576</a:t>
            </a:r>
            <a:r>
              <a:rPr lang="en-GB" sz="2200" i="1" dirty="0">
                <a:solidFill>
                  <a:schemeClr val="tx1"/>
                </a:solidFill>
                <a:cs typeface="Times New Roman" panose="02020603050405020304" pitchFamily="18" charset="0"/>
              </a:rPr>
              <a:t>x</a:t>
            </a:r>
            <a:r>
              <a:rPr lang="en-GB" sz="2200" baseline="30000" dirty="0">
                <a:solidFill>
                  <a:schemeClr val="tx1"/>
                </a:solidFill>
                <a:cs typeface="Times New Roman" panose="02020603050405020304" pitchFamily="18" charset="0"/>
              </a:rPr>
              <a:t>2</a:t>
            </a:r>
            <a:r>
              <a:rPr lang="en-GB" sz="2200" dirty="0">
                <a:solidFill>
                  <a:schemeClr val="tx1"/>
                </a:solidFill>
                <a:cs typeface="Times New Roman" panose="02020603050405020304" pitchFamily="18" charset="0"/>
              </a:rPr>
              <a:t> – 4</a:t>
            </a:r>
            <a:r>
              <a:rPr lang="en-GB" sz="2200" i="1" dirty="0">
                <a:solidFill>
                  <a:schemeClr val="tx1"/>
                </a:solidFill>
                <a:cs typeface="Times New Roman" panose="02020603050405020304" pitchFamily="18" charset="0"/>
              </a:rPr>
              <a:t>x</a:t>
            </a:r>
            <a:r>
              <a:rPr lang="en-GB" sz="2200" baseline="30000" dirty="0">
                <a:cs typeface="Times New Roman" panose="02020603050405020304" pitchFamily="18" charset="0"/>
              </a:rPr>
              <a:t>4</a:t>
            </a:r>
            <a:r>
              <a:rPr lang="en-GB" sz="2200" dirty="0">
                <a:solidFill>
                  <a:schemeClr val="tx1"/>
                </a:solidFill>
                <a:cs typeface="Times New Roman" panose="02020603050405020304" pitchFamily="18" charset="0"/>
              </a:rPr>
              <a:t>.</a:t>
            </a:r>
            <a:endParaRPr lang="en-GB" sz="22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Box 8">
                <a:extLst>
                  <a:ext uri="{FF2B5EF4-FFF2-40B4-BE49-F238E27FC236}">
                    <a16:creationId xmlns:a16="http://schemas.microsoft.com/office/drawing/2014/main" id="{5CF03879-5EE8-012C-EDC9-583C2F31C1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7993" y="2316738"/>
                <a:ext cx="8708012" cy="5800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dirty="0">
                    <a:solidFill>
                      <a:schemeClr val="tx1"/>
                    </a:solidFill>
                    <a:latin typeface="+mn-lt"/>
                  </a:rPr>
                  <a:t>(b)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GB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GB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sz="2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+mn-lt"/>
                  </a:rPr>
                  <a:t> and hence find the value of </a:t>
                </a:r>
                <a:r>
                  <a:rPr lang="en-GB" sz="2200" i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sz="2200" dirty="0">
                    <a:solidFill>
                      <a:schemeClr val="tx1"/>
                    </a:solidFill>
                    <a:latin typeface="+mn-lt"/>
                  </a:rPr>
                  <a:t> which maximises </a:t>
                </a:r>
                <a:r>
                  <a:rPr lang="en-GB" sz="2200" i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A</a:t>
                </a:r>
                <a:r>
                  <a:rPr lang="en-GB" sz="2200" baseline="300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GB" sz="2200" dirty="0">
                    <a:solidFill>
                      <a:schemeClr val="tx1"/>
                    </a:solidFill>
                    <a:latin typeface="+mn-lt"/>
                  </a:rPr>
                  <a:t> </a:t>
                </a:r>
                <a:endParaRPr lang="en-GB" sz="22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 Box 8">
                <a:extLst>
                  <a:ext uri="{FF2B5EF4-FFF2-40B4-BE49-F238E27FC236}">
                    <a16:creationId xmlns:a16="http://schemas.microsoft.com/office/drawing/2014/main" id="{5CF03879-5EE8-012C-EDC9-583C2F31C1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7993" y="2316738"/>
                <a:ext cx="8708012" cy="580031"/>
              </a:xfrm>
              <a:prstGeom prst="rect">
                <a:avLst/>
              </a:prstGeom>
              <a:blipFill>
                <a:blip r:embed="rId4"/>
                <a:stretch>
                  <a:fillRect l="-910" b="-842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8">
            <a:extLst>
              <a:ext uri="{FF2B5EF4-FFF2-40B4-BE49-F238E27FC236}">
                <a16:creationId xmlns:a16="http://schemas.microsoft.com/office/drawing/2014/main" id="{B5D90B1B-DEC6-FD7B-B13C-36266991A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293" y="2815630"/>
            <a:ext cx="870801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>
                <a:solidFill>
                  <a:schemeClr val="tx1"/>
                </a:solidFill>
                <a:latin typeface="+mn-lt"/>
              </a:rPr>
              <a:t>(c) Hence find the shape of the largest rectangle which can be inscribed in the semicircle.</a:t>
            </a:r>
            <a:endParaRPr lang="en-GB" sz="2200" dirty="0"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CF392E3-F2B0-0846-267E-770BF659841B}"/>
              </a:ext>
            </a:extLst>
          </p:cNvPr>
          <p:cNvCxnSpPr>
            <a:cxnSpLocks/>
            <a:stCxn id="6" idx="2"/>
          </p:cNvCxnSpPr>
          <p:nvPr/>
        </p:nvCxnSpPr>
        <p:spPr>
          <a:xfrm flipV="1">
            <a:off x="7506534" y="3893171"/>
            <a:ext cx="612828" cy="69347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C8C06902-46B0-77EC-6E97-8262F1D8A1AD}"/>
              </a:ext>
            </a:extLst>
          </p:cNvPr>
          <p:cNvSpPr/>
          <p:nvPr/>
        </p:nvSpPr>
        <p:spPr>
          <a:xfrm>
            <a:off x="6893677" y="3893171"/>
            <a:ext cx="1225685" cy="6934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FFD6126-199A-AC9F-3D0E-06F5A386739E}"/>
              </a:ext>
            </a:extLst>
          </p:cNvPr>
          <p:cNvSpPr/>
          <p:nvPr/>
        </p:nvSpPr>
        <p:spPr>
          <a:xfrm>
            <a:off x="7501947" y="4577407"/>
            <a:ext cx="18288" cy="1828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72AFB57-9693-3AB6-3EF6-418EA6034517}"/>
              </a:ext>
            </a:extLst>
          </p:cNvPr>
          <p:cNvCxnSpPr/>
          <p:nvPr/>
        </p:nvCxnSpPr>
        <p:spPr>
          <a:xfrm>
            <a:off x="7034339" y="4549828"/>
            <a:ext cx="0" cy="734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9317AC8-7517-D2F7-9CD3-65B3C2B73FE9}"/>
              </a:ext>
            </a:extLst>
          </p:cNvPr>
          <p:cNvCxnSpPr/>
          <p:nvPr/>
        </p:nvCxnSpPr>
        <p:spPr>
          <a:xfrm>
            <a:off x="7977086" y="4548028"/>
            <a:ext cx="0" cy="734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55D3B52-5B0A-EC9B-D98D-47C3764F5549}"/>
              </a:ext>
            </a:extLst>
          </p:cNvPr>
          <p:cNvCxnSpPr/>
          <p:nvPr/>
        </p:nvCxnSpPr>
        <p:spPr>
          <a:xfrm>
            <a:off x="8219782" y="3918148"/>
            <a:ext cx="5220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CCE7866-4D04-09E3-5DBF-58D8CD44945A}"/>
              </a:ext>
            </a:extLst>
          </p:cNvPr>
          <p:cNvCxnSpPr/>
          <p:nvPr/>
        </p:nvCxnSpPr>
        <p:spPr>
          <a:xfrm>
            <a:off x="8423246" y="4592290"/>
            <a:ext cx="365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5D2FF5E-803E-4240-82C9-29BDDA4E604C}"/>
              </a:ext>
            </a:extLst>
          </p:cNvPr>
          <p:cNvCxnSpPr/>
          <p:nvPr/>
        </p:nvCxnSpPr>
        <p:spPr>
          <a:xfrm flipV="1">
            <a:off x="8497032" y="3928793"/>
            <a:ext cx="0" cy="6858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D0BF2CBE-AF2E-EC65-DB16-009AADFF3AAE}"/>
              </a:ext>
            </a:extLst>
          </p:cNvPr>
          <p:cNvSpPr/>
          <p:nvPr/>
        </p:nvSpPr>
        <p:spPr>
          <a:xfrm>
            <a:off x="7303263" y="4502489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cs typeface="Times New Roman" panose="02020603050405020304" pitchFamily="18" charset="0"/>
              </a:rPr>
              <a:t>O</a:t>
            </a:r>
            <a:endParaRPr lang="en-GB" sz="2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FBB30E-C997-0E16-5C20-E552CEB68444}"/>
              </a:ext>
            </a:extLst>
          </p:cNvPr>
          <p:cNvSpPr/>
          <p:nvPr/>
        </p:nvSpPr>
        <p:spPr>
          <a:xfrm>
            <a:off x="8001657" y="3459524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cs typeface="Times New Roman" panose="02020603050405020304" pitchFamily="18" charset="0"/>
              </a:rPr>
              <a:t>A</a:t>
            </a:r>
            <a:endParaRPr lang="en-GB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07725A-34CB-96B4-C6F2-16F86B9242B4}"/>
              </a:ext>
            </a:extLst>
          </p:cNvPr>
          <p:cNvSpPr/>
          <p:nvPr/>
        </p:nvSpPr>
        <p:spPr>
          <a:xfrm>
            <a:off x="7947975" y="4554489"/>
            <a:ext cx="356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cs typeface="Times New Roman" panose="02020603050405020304" pitchFamily="18" charset="0"/>
              </a:rPr>
              <a:t>B</a:t>
            </a:r>
            <a:endParaRPr lang="en-GB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FB0005-E701-FE86-DEB4-4094C1F1DCFE}"/>
              </a:ext>
            </a:extLst>
          </p:cNvPr>
          <p:cNvSpPr/>
          <p:nvPr/>
        </p:nvSpPr>
        <p:spPr>
          <a:xfrm>
            <a:off x="6713257" y="4554489"/>
            <a:ext cx="356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cs typeface="Times New Roman" panose="02020603050405020304" pitchFamily="18" charset="0"/>
              </a:rPr>
              <a:t>C</a:t>
            </a:r>
            <a:endParaRPr lang="en-GB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1CCDA3F-FA04-6AC7-BD15-9F128CA8FACE}"/>
              </a:ext>
            </a:extLst>
          </p:cNvPr>
          <p:cNvSpPr/>
          <p:nvPr/>
        </p:nvSpPr>
        <p:spPr>
          <a:xfrm>
            <a:off x="6639471" y="3558087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cs typeface="Times New Roman" panose="02020603050405020304" pitchFamily="18" charset="0"/>
              </a:rPr>
              <a:t>D</a:t>
            </a:r>
            <a:endParaRPr lang="en-GB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 Box 9">
                <a:extLst>
                  <a:ext uri="{FF2B5EF4-FFF2-40B4-BE49-F238E27FC236}">
                    <a16:creationId xmlns:a16="http://schemas.microsoft.com/office/drawing/2014/main" id="{ECF48BAA-C01C-5385-8781-3E56C936D10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9476" y="3560172"/>
                <a:ext cx="5198501" cy="8669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latin typeface="+mn-lt"/>
                  </a:rPr>
                  <a:t>So, the value of </a:t>
                </a:r>
                <a:r>
                  <a:rPr lang="en-GB" i="1" dirty="0">
                    <a:cs typeface="Times New Roman" panose="02020603050405020304" pitchFamily="18" charset="0"/>
                  </a:rPr>
                  <a:t>x</a:t>
                </a:r>
                <a:r>
                  <a:rPr lang="en-GB" dirty="0">
                    <a:latin typeface="+mn-lt"/>
                  </a:rPr>
                  <a:t> that maximise the area is </a:t>
                </a:r>
                <a:r>
                  <a:rPr lang="en-GB" i="1" dirty="0">
                    <a:cs typeface="Times New Roman" panose="02020603050405020304" pitchFamily="18" charset="0"/>
                  </a:rPr>
                  <a:t>x</a:t>
                </a:r>
                <a:r>
                  <a:rPr lang="en-GB" dirty="0"/>
                  <a:t>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6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GB" dirty="0">
                  <a:latin typeface="+mn-lt"/>
                </a:endParaRPr>
              </a:p>
            </p:txBody>
          </p:sp>
        </mc:Choice>
        <mc:Fallback>
          <p:sp>
            <p:nvSpPr>
              <p:cNvPr id="38" name="Text Box 9">
                <a:extLst>
                  <a:ext uri="{FF2B5EF4-FFF2-40B4-BE49-F238E27FC236}">
                    <a16:creationId xmlns:a16="http://schemas.microsoft.com/office/drawing/2014/main" id="{ECF48BAA-C01C-5385-8781-3E56C936D1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9476" y="3560172"/>
                <a:ext cx="5198501" cy="866969"/>
              </a:xfrm>
              <a:prstGeom prst="rect">
                <a:avLst/>
              </a:prstGeom>
              <a:blipFill>
                <a:blip r:embed="rId5"/>
                <a:stretch>
                  <a:fillRect l="-1878" t="-5634" b="-1619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F793A8FF-5CC0-768B-E968-0495EA03F4C1}"/>
                  </a:ext>
                </a:extLst>
              </p:cNvPr>
              <p:cNvSpPr/>
              <p:nvPr/>
            </p:nvSpPr>
            <p:spPr>
              <a:xfrm>
                <a:off x="777845" y="4902599"/>
                <a:ext cx="1616276" cy="4976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i="1" dirty="0">
                    <a:cs typeface="Times New Roman" panose="02020603050405020304" pitchFamily="18" charset="0"/>
                  </a:rPr>
                  <a:t>BC</a:t>
                </a:r>
                <a:r>
                  <a:rPr lang="en-GB" dirty="0"/>
                  <a:t>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12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F793A8FF-5CC0-768B-E968-0495EA03F4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845" y="4902599"/>
                <a:ext cx="1616276" cy="497637"/>
              </a:xfrm>
              <a:prstGeom prst="rect">
                <a:avLst/>
              </a:prstGeom>
              <a:blipFill>
                <a:blip r:embed="rId6"/>
                <a:stretch>
                  <a:fillRect l="-6038" t="-2439" b="-268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6C55D5C4-134E-379B-32CA-8CF0DF0C6704}"/>
                  </a:ext>
                </a:extLst>
              </p:cNvPr>
              <p:cNvSpPr txBox="1"/>
              <p:nvPr/>
            </p:nvSpPr>
            <p:spPr>
              <a:xfrm>
                <a:off x="342298" y="5544155"/>
                <a:ext cx="8380274" cy="7378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latin typeface="+mn-lt"/>
                  </a:rPr>
                  <a:t>The </a:t>
                </a:r>
                <a:r>
                  <a:rPr lang="en-GB" sz="2000" dirty="0">
                    <a:latin typeface="+mn-lt"/>
                  </a:rPr>
                  <a:t>shape of the largest rectangle which can be inscribed in the semicircle has the following dimensions:</a:t>
                </a:r>
                <a:r>
                  <a:rPr lang="en-GB" sz="2000" i="1" dirty="0">
                    <a:cs typeface="Times New Roman" panose="02020603050405020304" pitchFamily="18" charset="0"/>
                  </a:rPr>
                  <a:t> </a:t>
                </a:r>
                <a:r>
                  <a:rPr lang="en-US" sz="2000" b="0" i="1" dirty="0">
                    <a:solidFill>
                      <a:srgbClr val="000000"/>
                    </a:solidFill>
                    <a:effectLst/>
                    <a:cs typeface="Times New Roman" panose="02020603050405020304" pitchFamily="18" charset="0"/>
                  </a:rPr>
                  <a:t>AB </a:t>
                </a:r>
                <a:r>
                  <a:rPr lang="en-US" sz="2000" b="0" i="0" dirty="0">
                    <a:solidFill>
                      <a:srgbClr val="000000"/>
                    </a:solidFill>
                    <a:effectLst/>
                    <a:latin typeface="MJXc-TeX-main-R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6</m:t>
                    </m:r>
                    <m:rad>
                      <m:radPr>
                        <m:deg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US" sz="2000" b="0" i="0" dirty="0"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 </a:t>
                </a:r>
                <a:r>
                  <a:rPr lang="en-US" sz="2000" dirty="0">
                    <a:latin typeface="+mn-lt"/>
                  </a:rPr>
                  <a:t>and </a:t>
                </a:r>
                <a:r>
                  <a:rPr lang="en-US" sz="2000" i="1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BC </a:t>
                </a:r>
                <a:r>
                  <a:rPr lang="en-US" sz="2000" dirty="0">
                    <a:solidFill>
                      <a:srgbClr val="000000"/>
                    </a:solidFill>
                    <a:latin typeface="MJXc-TeX-main-R"/>
                  </a:rPr>
                  <a:t>= 12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en-GB" sz="2000" dirty="0">
                  <a:latin typeface="+mn-lt"/>
                </a:endParaRPr>
              </a:p>
            </p:txBody>
          </p:sp>
        </mc:Choice>
        <mc:Fallback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6C55D5C4-134E-379B-32CA-8CF0DF0C67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298" y="5544155"/>
                <a:ext cx="8380274" cy="737894"/>
              </a:xfrm>
              <a:prstGeom prst="rect">
                <a:avLst/>
              </a:prstGeom>
              <a:blipFill>
                <a:blip r:embed="rId7"/>
                <a:stretch>
                  <a:fillRect l="-727" t="-4098"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 Box 9">
                <a:extLst>
                  <a:ext uri="{FF2B5EF4-FFF2-40B4-BE49-F238E27FC236}">
                    <a16:creationId xmlns:a16="http://schemas.microsoft.com/office/drawing/2014/main" id="{5F26A08B-3550-5689-9C65-C74038F8CF4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2319" y="4461054"/>
                <a:ext cx="2704472" cy="5470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144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n-GB" dirty="0">
                              <a:latin typeface="+mn-lt"/>
                            </a:rPr>
                            <m:t>.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+mn-lt"/>
                </a:endParaRPr>
              </a:p>
            </p:txBody>
          </p:sp>
        </mc:Choice>
        <mc:Fallback>
          <p:sp>
            <p:nvSpPr>
              <p:cNvPr id="13" name="Text Box 9">
                <a:extLst>
                  <a:ext uri="{FF2B5EF4-FFF2-40B4-BE49-F238E27FC236}">
                    <a16:creationId xmlns:a16="http://schemas.microsoft.com/office/drawing/2014/main" id="{5F26A08B-3550-5689-9C65-C74038F8CF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2319" y="4461054"/>
                <a:ext cx="2704472" cy="54707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0259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utoUpdateAnimBg="0"/>
      <p:bldP spid="50" grpId="0"/>
      <p:bldP spid="55" grpId="0"/>
      <p:bldP spid="13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88292" y="1172138"/>
            <a:ext cx="8667482" cy="2076123"/>
            <a:chOff x="634" y="1289"/>
            <a:chExt cx="4491" cy="1242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124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70" y="1314"/>
              <a:ext cx="4420" cy="1160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A rectangular cake dish is made by cutting out squares from the corners of a 25 cm by 40 cm rectangle of tin-plate and folding the metal to form the container.</a:t>
              </a:r>
            </a:p>
            <a:p>
              <a:r>
                <a:rPr lang="en-GB" dirty="0">
                  <a:latin typeface="+mn-lt"/>
                </a:rPr>
                <a:t>What sizes squares must be cut out in order to produce the cake dish of maximum volume?</a:t>
              </a:r>
            </a:p>
          </p:txBody>
        </p:sp>
      </p:grp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107646" y="3439090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1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378572" y="5730244"/>
            <a:ext cx="65954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If the squares at the corners are side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>
              <a:latin typeface="+mn-lt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629064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1:</a:t>
            </a:r>
          </a:p>
        </p:txBody>
      </p:sp>
      <p:sp>
        <p:nvSpPr>
          <p:cNvPr id="3" name="Rectangle 2"/>
          <p:cNvSpPr/>
          <p:nvPr/>
        </p:nvSpPr>
        <p:spPr>
          <a:xfrm>
            <a:off x="1470534" y="3502129"/>
            <a:ext cx="2494689" cy="17726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470432" y="3486545"/>
            <a:ext cx="373487" cy="3794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3599908" y="4910926"/>
            <a:ext cx="373487" cy="3794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1431811" y="4901867"/>
            <a:ext cx="373487" cy="3794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3616806" y="3467828"/>
            <a:ext cx="373487" cy="3794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465391" y="3872524"/>
            <a:ext cx="357345" cy="10318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3607980" y="3846642"/>
            <a:ext cx="357345" cy="10487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 rot="16200000">
            <a:off x="2547336" y="2795528"/>
            <a:ext cx="357345" cy="17835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 rot="16200000">
            <a:off x="2547195" y="4193155"/>
            <a:ext cx="371100" cy="17835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827500" y="3863314"/>
            <a:ext cx="1783595" cy="10317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234112" y="5279244"/>
            <a:ext cx="10214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40 cm 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452662" y="5212300"/>
            <a:ext cx="0" cy="64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968509" y="5190036"/>
            <a:ext cx="0" cy="64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1462526" y="5510077"/>
            <a:ext cx="7315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3"/>
          </p:cNvCxnSpPr>
          <p:nvPr/>
        </p:nvCxnSpPr>
        <p:spPr>
          <a:xfrm>
            <a:off x="3255544" y="5510077"/>
            <a:ext cx="7315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804498" y="3362812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1470329" y="3729618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30" name="Rectangle 29"/>
          <p:cNvSpPr/>
          <p:nvPr/>
        </p:nvSpPr>
        <p:spPr>
          <a:xfrm>
            <a:off x="2073086" y="4483904"/>
            <a:ext cx="100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40 – 2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/>
              <a:t> </a:t>
            </a:r>
          </a:p>
        </p:txBody>
      </p:sp>
      <p:sp>
        <p:nvSpPr>
          <p:cNvPr id="34" name="Rectangle 33"/>
          <p:cNvSpPr/>
          <p:nvPr/>
        </p:nvSpPr>
        <p:spPr>
          <a:xfrm rot="16200000">
            <a:off x="3239214" y="4142664"/>
            <a:ext cx="100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25 – 2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/>
              <a:t> </a:t>
            </a: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288292" y="6140717"/>
            <a:ext cx="50206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the base lengths are (25 – 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 cm </a:t>
            </a:r>
            <a:endParaRPr lang="en-GB" dirty="0"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472735" y="4888420"/>
            <a:ext cx="373487" cy="3794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3598319" y="3491545"/>
            <a:ext cx="373487" cy="3794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1470431" y="3494337"/>
            <a:ext cx="373487" cy="3794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3588052" y="4879951"/>
            <a:ext cx="373487" cy="3794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 rot="16200000">
            <a:off x="705247" y="4148378"/>
            <a:ext cx="944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25 cm</a:t>
            </a:r>
          </a:p>
        </p:txBody>
      </p:sp>
      <p:cxnSp>
        <p:nvCxnSpPr>
          <p:cNvPr id="38" name="Straight Connector 37"/>
          <p:cNvCxnSpPr/>
          <p:nvPr/>
        </p:nvCxnSpPr>
        <p:spPr>
          <a:xfrm flipH="1">
            <a:off x="1010763" y="5266030"/>
            <a:ext cx="4572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1032155" y="3490951"/>
            <a:ext cx="457200" cy="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177492" y="4817596"/>
            <a:ext cx="0" cy="45720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1177491" y="3494337"/>
            <a:ext cx="0" cy="457200"/>
          </a:xfrm>
          <a:prstGeom prst="line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Parallelogram 39"/>
          <p:cNvSpPr/>
          <p:nvPr/>
        </p:nvSpPr>
        <p:spPr>
          <a:xfrm>
            <a:off x="5832151" y="4105523"/>
            <a:ext cx="1774209" cy="335815"/>
          </a:xfrm>
          <a:prstGeom prst="parallelogram">
            <a:avLst>
              <a:gd name="adj" fmla="val 146581"/>
            </a:avLst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5841739" y="4436415"/>
            <a:ext cx="1276065" cy="3374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5853738" y="4430654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7129334" y="4431851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7104508" y="4108490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5828912" y="4104679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129334" y="4427179"/>
            <a:ext cx="509205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6337558" y="4104679"/>
            <a:ext cx="1266684" cy="753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7604242" y="4112210"/>
            <a:ext cx="0" cy="3242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6333360" y="4098159"/>
            <a:ext cx="0" cy="3242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 Box 9"/>
          <p:cNvSpPr txBox="1">
            <a:spLocks noChangeArrowheads="1"/>
          </p:cNvSpPr>
          <p:nvPr/>
        </p:nvSpPr>
        <p:spPr bwMode="auto">
          <a:xfrm>
            <a:off x="6167415" y="5734055"/>
            <a:ext cx="29422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the depth is </a:t>
            </a:r>
            <a:r>
              <a:rPr lang="en-GB" i="1" dirty="0">
                <a:cs typeface="Times New Roman" panose="02020603050405020304" pitchFamily="18" charset="0"/>
              </a:rPr>
              <a:t>x </a:t>
            </a:r>
            <a:r>
              <a:rPr lang="en-GB" dirty="0">
                <a:latin typeface="+mn-lt"/>
              </a:rPr>
              <a:t>and</a:t>
            </a:r>
          </a:p>
        </p:txBody>
      </p:sp>
      <p:sp>
        <p:nvSpPr>
          <p:cNvPr id="61" name="Rectangle 60"/>
          <p:cNvSpPr/>
          <p:nvPr/>
        </p:nvSpPr>
        <p:spPr>
          <a:xfrm>
            <a:off x="7617538" y="3967824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62" name="Rectangle 61"/>
          <p:cNvSpPr/>
          <p:nvPr/>
        </p:nvSpPr>
        <p:spPr>
          <a:xfrm>
            <a:off x="5910875" y="4745497"/>
            <a:ext cx="100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40 – 2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/>
              <a:t> </a:t>
            </a:r>
          </a:p>
        </p:txBody>
      </p:sp>
      <p:sp>
        <p:nvSpPr>
          <p:cNvPr id="63" name="Rectangle 62"/>
          <p:cNvSpPr/>
          <p:nvPr/>
        </p:nvSpPr>
        <p:spPr>
          <a:xfrm rot="19569018">
            <a:off x="7048215" y="4499840"/>
            <a:ext cx="100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25 – 2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/>
              <a:t> </a:t>
            </a: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5163798" y="6140717"/>
            <a:ext cx="20072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and (40 – 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</a:t>
            </a:r>
            <a:r>
              <a:rPr lang="en-GB" dirty="0">
                <a:latin typeface="+mn-lt"/>
              </a:rPr>
              <a:t> </a:t>
            </a:r>
          </a:p>
        </p:txBody>
      </p:sp>
      <p:sp>
        <p:nvSpPr>
          <p:cNvPr id="53" name="Rectangle 52">
            <a:hlinkClick r:id="rId3"/>
            <a:extLst>
              <a:ext uri="{FF2B5EF4-FFF2-40B4-BE49-F238E27FC236}">
                <a16:creationId xmlns:a16="http://schemas.microsoft.com/office/drawing/2014/main" id="{372A52CF-D5D7-4878-9DD0-70B50FA98CEC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hlinkClick r:id="rId3"/>
            <a:extLst>
              <a:ext uri="{FF2B5EF4-FFF2-40B4-BE49-F238E27FC236}">
                <a16:creationId xmlns:a16="http://schemas.microsoft.com/office/drawing/2014/main" id="{AB2C675E-4D8B-4276-A84B-D884A6BB6E3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105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xit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utoUpdateAnimBg="0"/>
      <p:bldP spid="3" grpId="0" animBg="1"/>
      <p:bldP spid="4" grpId="0" animBg="1"/>
      <p:bldP spid="16" grpId="0" animBg="1"/>
      <p:bldP spid="17" grpId="0" animBg="1"/>
      <p:bldP spid="18" grpId="0" animBg="1"/>
      <p:bldP spid="5" grpId="0" animBg="1"/>
      <p:bldP spid="20" grpId="0" animBg="1"/>
      <p:bldP spid="27" grpId="0" animBg="1"/>
      <p:bldP spid="28" grpId="0" animBg="1"/>
      <p:bldP spid="14" grpId="0" animBg="1"/>
      <p:bldP spid="6" grpId="0"/>
      <p:bldP spid="15" grpId="0"/>
      <p:bldP spid="19" grpId="0"/>
      <p:bldP spid="30" grpId="0"/>
      <p:bldP spid="34" grpId="0"/>
      <p:bldP spid="35" grpId="0" autoUpdateAnimBg="0"/>
      <p:bldP spid="32" grpId="0" animBg="1"/>
      <p:bldP spid="32" grpId="1" animBg="1"/>
      <p:bldP spid="33" grpId="0" animBg="1"/>
      <p:bldP spid="33" grpId="1" animBg="1"/>
      <p:bldP spid="36" grpId="0" animBg="1"/>
      <p:bldP spid="36" grpId="1" animBg="1"/>
      <p:bldP spid="31" grpId="0" animBg="1"/>
      <p:bldP spid="31" grpId="1" animBg="1"/>
      <p:bldP spid="37" grpId="0"/>
      <p:bldP spid="40" grpId="0" animBg="1"/>
      <p:bldP spid="47" grpId="0" animBg="1"/>
      <p:bldP spid="60" grpId="0" autoUpdateAnimBg="0"/>
      <p:bldP spid="61" grpId="0"/>
      <p:bldP spid="62" grpId="0"/>
      <p:bldP spid="63" grpId="0"/>
      <p:bldP spid="6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107646" y="3291173"/>
            <a:ext cx="9781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2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1060630" y="3311560"/>
            <a:ext cx="519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The total volume of the tray</a:t>
            </a: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1053770" y="3755934"/>
            <a:ext cx="11544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 = </a:t>
            </a: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2935174" y="3726452"/>
            <a:ext cx="13223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length</a:t>
            </a:r>
          </a:p>
        </p:txBody>
      </p:sp>
      <p:sp>
        <p:nvSpPr>
          <p:cNvPr id="32" name="Text Box 9"/>
          <p:cNvSpPr txBox="1">
            <a:spLocks noChangeArrowheads="1"/>
          </p:cNvSpPr>
          <p:nvPr/>
        </p:nvSpPr>
        <p:spPr bwMode="auto">
          <a:xfrm>
            <a:off x="1695869" y="3712154"/>
            <a:ext cx="10420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depth </a:t>
            </a: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651080" y="4182153"/>
            <a:ext cx="11192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</a:t>
            </a:r>
            <a:r>
              <a:rPr lang="en-GB" dirty="0"/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</a:t>
            </a: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1914075" y="4138373"/>
            <a:ext cx="30596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(25 – 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)(40-2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) </a:t>
            </a: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1675995" y="4138373"/>
            <a:ext cx="3373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>
              <a:latin typeface="+mn-lt"/>
            </a:endParaRP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658546" y="5736858"/>
            <a:ext cx="11051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</a:t>
            </a:r>
            <a:r>
              <a:rPr lang="en-GB" dirty="0"/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</a:t>
            </a: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1918861" y="5693078"/>
            <a:ext cx="31855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(1000 - 130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+ 4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i="1" baseline="30000" dirty="0">
                <a:cs typeface="Times New Roman" panose="02020603050405020304" pitchFamily="18" charset="0"/>
              </a:rPr>
              <a:t>2</a:t>
            </a:r>
            <a:r>
              <a:rPr lang="en-GB" dirty="0">
                <a:latin typeface="+mn-lt"/>
              </a:rPr>
              <a:t>) </a:t>
            </a: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1669356" y="5679631"/>
            <a:ext cx="3373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>
              <a:latin typeface="+mn-lt"/>
            </a:endParaRP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658546" y="6115851"/>
            <a:ext cx="10543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</a:t>
            </a:r>
            <a:r>
              <a:rPr lang="en-GB" dirty="0"/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</a:t>
            </a: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1679979" y="6127952"/>
            <a:ext cx="36633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1000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- 130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i="1" baseline="30000" dirty="0">
                <a:cs typeface="Times New Roman" panose="02020603050405020304" pitchFamily="18" charset="0"/>
              </a:rPr>
              <a:t>2</a:t>
            </a:r>
            <a:r>
              <a:rPr lang="en-GB" dirty="0">
                <a:latin typeface="+mn-lt"/>
              </a:rPr>
              <a:t> + 4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i="1" baseline="30000" dirty="0">
                <a:cs typeface="Times New Roman" panose="02020603050405020304" pitchFamily="18" charset="0"/>
              </a:rPr>
              <a:t>3</a:t>
            </a:r>
            <a:r>
              <a:rPr lang="en-GB" dirty="0">
                <a:latin typeface="+mn-lt"/>
              </a:rPr>
              <a:t>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6268638" y="4132135"/>
            <a:ext cx="357345" cy="10318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8411227" y="4106253"/>
            <a:ext cx="357345" cy="10487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 rot="16200000">
            <a:off x="7350583" y="3055139"/>
            <a:ext cx="357345" cy="17835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 rot="16200000">
            <a:off x="7350442" y="4452766"/>
            <a:ext cx="371100" cy="17835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6630747" y="4122925"/>
            <a:ext cx="1783595" cy="10317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7037359" y="5538855"/>
            <a:ext cx="10214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40 cm 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6255909" y="5471911"/>
            <a:ext cx="0" cy="64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8771756" y="5449647"/>
            <a:ext cx="0" cy="64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6265773" y="5769688"/>
            <a:ext cx="7315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53" idx="3"/>
          </p:cNvCxnSpPr>
          <p:nvPr/>
        </p:nvCxnSpPr>
        <p:spPr>
          <a:xfrm>
            <a:off x="8058791" y="5769688"/>
            <a:ext cx="7315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6607745" y="3622423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59" name="Rectangle 58"/>
          <p:cNvSpPr/>
          <p:nvPr/>
        </p:nvSpPr>
        <p:spPr>
          <a:xfrm>
            <a:off x="6273576" y="3989229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60" name="Rectangle 59"/>
          <p:cNvSpPr/>
          <p:nvPr/>
        </p:nvSpPr>
        <p:spPr>
          <a:xfrm>
            <a:off x="6876333" y="4743515"/>
            <a:ext cx="100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40 – 2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/>
              <a:t> </a:t>
            </a:r>
          </a:p>
        </p:txBody>
      </p:sp>
      <p:sp>
        <p:nvSpPr>
          <p:cNvPr id="61" name="Rectangle 60"/>
          <p:cNvSpPr/>
          <p:nvPr/>
        </p:nvSpPr>
        <p:spPr>
          <a:xfrm rot="16200000">
            <a:off x="8042461" y="4402275"/>
            <a:ext cx="100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25 – 2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/>
              <a:t> </a:t>
            </a:r>
          </a:p>
        </p:txBody>
      </p:sp>
      <p:sp>
        <p:nvSpPr>
          <p:cNvPr id="66" name="Rectangle 65"/>
          <p:cNvSpPr/>
          <p:nvPr/>
        </p:nvSpPr>
        <p:spPr>
          <a:xfrm rot="16200000">
            <a:off x="5508494" y="4407989"/>
            <a:ext cx="944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25 cm</a:t>
            </a:r>
          </a:p>
        </p:txBody>
      </p:sp>
      <p:cxnSp>
        <p:nvCxnSpPr>
          <p:cNvPr id="67" name="Straight Connector 66"/>
          <p:cNvCxnSpPr/>
          <p:nvPr/>
        </p:nvCxnSpPr>
        <p:spPr>
          <a:xfrm flipH="1">
            <a:off x="5814010" y="5525641"/>
            <a:ext cx="4572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5835402" y="3750562"/>
            <a:ext cx="457200" cy="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5980739" y="5077207"/>
            <a:ext cx="0" cy="45720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5980738" y="3753948"/>
            <a:ext cx="0" cy="457200"/>
          </a:xfrm>
          <a:prstGeom prst="line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4190899" y="3721019"/>
            <a:ext cx="13223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width</a:t>
            </a:r>
          </a:p>
        </p:txBody>
      </p: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2650044" y="3700773"/>
            <a:ext cx="4210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sym typeface="Symbol" panose="05050102010706020507" pitchFamily="18" charset="2"/>
              </a:rPr>
              <a:t></a:t>
            </a:r>
            <a:endParaRPr lang="en-GB" dirty="0">
              <a:latin typeface="+mn-lt"/>
            </a:endParaRPr>
          </a:p>
        </p:txBody>
      </p:sp>
      <p:sp>
        <p:nvSpPr>
          <p:cNvPr id="73" name="Text Box 9"/>
          <p:cNvSpPr txBox="1">
            <a:spLocks noChangeArrowheads="1"/>
          </p:cNvSpPr>
          <p:nvPr/>
        </p:nvSpPr>
        <p:spPr bwMode="auto">
          <a:xfrm>
            <a:off x="3915081" y="3774806"/>
            <a:ext cx="4210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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74" name="Text Box 9"/>
          <p:cNvSpPr txBox="1">
            <a:spLocks noChangeArrowheads="1"/>
          </p:cNvSpPr>
          <p:nvPr/>
        </p:nvSpPr>
        <p:spPr bwMode="auto">
          <a:xfrm>
            <a:off x="206487" y="4577596"/>
            <a:ext cx="27286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Notice that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&gt;</a:t>
            </a:r>
            <a:r>
              <a:rPr lang="en-GB" dirty="0">
                <a:latin typeface="+mn-lt"/>
              </a:rPr>
              <a:t> 0</a:t>
            </a:r>
          </a:p>
        </p:txBody>
      </p:sp>
      <p:sp>
        <p:nvSpPr>
          <p:cNvPr id="75" name="Text Box 9"/>
          <p:cNvSpPr txBox="1">
            <a:spLocks noChangeArrowheads="1"/>
          </p:cNvSpPr>
          <p:nvPr/>
        </p:nvSpPr>
        <p:spPr bwMode="auto">
          <a:xfrm>
            <a:off x="2834727" y="4568119"/>
            <a:ext cx="27286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and 25 - 2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&gt;</a:t>
            </a:r>
            <a:r>
              <a:rPr lang="en-GB" dirty="0">
                <a:latin typeface="+mn-lt"/>
              </a:rPr>
              <a:t> 0</a:t>
            </a:r>
          </a:p>
        </p:txBody>
      </p:sp>
      <p:sp>
        <p:nvSpPr>
          <p:cNvPr id="76" name="Text Box 9"/>
          <p:cNvSpPr txBox="1">
            <a:spLocks noChangeArrowheads="1"/>
          </p:cNvSpPr>
          <p:nvPr/>
        </p:nvSpPr>
        <p:spPr bwMode="auto">
          <a:xfrm>
            <a:off x="4257519" y="4906200"/>
            <a:ext cx="14060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&lt;</a:t>
            </a:r>
            <a:r>
              <a:rPr lang="en-GB" dirty="0">
                <a:latin typeface="+mn-lt"/>
              </a:rPr>
              <a:t> 12.5</a:t>
            </a:r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3298164" y="5271348"/>
            <a:ext cx="24324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sym typeface="Symbol" panose="05050102010706020507" pitchFamily="18" charset="2"/>
              </a:rPr>
              <a:t> </a:t>
            </a:r>
            <a:r>
              <a:rPr lang="en-GB" dirty="0">
                <a:latin typeface="+mn-lt"/>
              </a:rPr>
              <a:t>0 </a:t>
            </a:r>
            <a:r>
              <a:rPr lang="en-GB" dirty="0">
                <a:cs typeface="Times New Roman" panose="02020603050405020304" pitchFamily="18" charset="0"/>
              </a:rPr>
              <a:t>&lt;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&lt;</a:t>
            </a:r>
            <a:r>
              <a:rPr lang="en-GB" dirty="0">
                <a:latin typeface="+mn-lt"/>
              </a:rPr>
              <a:t> 12.5</a:t>
            </a:r>
          </a:p>
        </p:txBody>
      </p:sp>
      <p:grpSp>
        <p:nvGrpSpPr>
          <p:cNvPr id="46" name="Group 6"/>
          <p:cNvGrpSpPr>
            <a:grpSpLocks/>
          </p:cNvGrpSpPr>
          <p:nvPr/>
        </p:nvGrpSpPr>
        <p:grpSpPr bwMode="auto">
          <a:xfrm>
            <a:off x="288292" y="1172138"/>
            <a:ext cx="8667482" cy="2076123"/>
            <a:chOff x="634" y="1289"/>
            <a:chExt cx="4491" cy="1242"/>
          </a:xfrm>
        </p:grpSpPr>
        <p:sp>
          <p:nvSpPr>
            <p:cNvPr id="47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124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62" name="Text Box 8"/>
            <p:cNvSpPr txBox="1">
              <a:spLocks noChangeArrowheads="1"/>
            </p:cNvSpPr>
            <p:nvPr/>
          </p:nvSpPr>
          <p:spPr bwMode="auto">
            <a:xfrm>
              <a:off x="670" y="1314"/>
              <a:ext cx="4420" cy="1160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A rectangular cake dish is made by cutting out squares from the corners of a 25 cm by 40 cm rectangle of tin-plate and folding the metal to form the container.</a:t>
              </a:r>
            </a:p>
            <a:p>
              <a:r>
                <a:rPr lang="en-GB" dirty="0">
                  <a:latin typeface="+mn-lt"/>
                </a:rPr>
                <a:t>What sizes squares must be cut out in order to produce the cake dish of maximum volume?</a:t>
              </a:r>
            </a:p>
          </p:txBody>
        </p:sp>
      </p:grpSp>
      <p:sp>
        <p:nvSpPr>
          <p:cNvPr id="63" name="Text Box 9"/>
          <p:cNvSpPr txBox="1">
            <a:spLocks noChangeArrowheads="1"/>
          </p:cNvSpPr>
          <p:nvPr/>
        </p:nvSpPr>
        <p:spPr bwMode="auto">
          <a:xfrm>
            <a:off x="206487" y="629064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1:</a:t>
            </a:r>
          </a:p>
        </p:txBody>
      </p:sp>
      <p:sp>
        <p:nvSpPr>
          <p:cNvPr id="64" name="Rectangle 63">
            <a:hlinkClick r:id="rId3"/>
            <a:extLst>
              <a:ext uri="{FF2B5EF4-FFF2-40B4-BE49-F238E27FC236}">
                <a16:creationId xmlns:a16="http://schemas.microsoft.com/office/drawing/2014/main" id="{02FB0986-889D-444F-ADF6-72BDDE2B8EF3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>
            <a:hlinkClick r:id="rId3"/>
            <a:extLst>
              <a:ext uri="{FF2B5EF4-FFF2-40B4-BE49-F238E27FC236}">
                <a16:creationId xmlns:a16="http://schemas.microsoft.com/office/drawing/2014/main" id="{430EDAE1-4274-47C5-9C31-4C0F979E8FA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18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utoUpdateAnimBg="0"/>
      <p:bldP spid="35" grpId="0" autoUpdateAnimBg="0"/>
      <p:bldP spid="31" grpId="0" autoUpdateAnimBg="0"/>
      <p:bldP spid="32" grpId="0" autoUpdateAnimBg="0"/>
      <p:bldP spid="33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71" grpId="0" autoUpdateAnimBg="0"/>
      <p:bldP spid="72" grpId="0" autoUpdateAnimBg="0"/>
      <p:bldP spid="73" grpId="0" autoUpdateAnimBg="0"/>
      <p:bldP spid="74" grpId="0" autoUpdateAnimBg="0"/>
      <p:bldP spid="75" grpId="0" autoUpdateAnimBg="0"/>
      <p:bldP spid="76" grpId="0" autoUpdateAnimBg="0"/>
      <p:bldP spid="7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107646" y="3318067"/>
            <a:ext cx="9444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3</a:t>
            </a:r>
            <a:endParaRPr lang="en-GB" dirty="0">
              <a:latin typeface="+mn-lt"/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1060630" y="3325007"/>
            <a:ext cx="519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The derivative of V(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)</a:t>
            </a: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601279" y="4199325"/>
            <a:ext cx="11192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V’</a:t>
            </a:r>
            <a:r>
              <a:rPr lang="en-GB" dirty="0"/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</a:t>
            </a: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658546" y="4943485"/>
            <a:ext cx="11051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V’</a:t>
            </a:r>
            <a:r>
              <a:rPr lang="en-GB" dirty="0"/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</a:t>
            </a: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1669356" y="4186634"/>
            <a:ext cx="31855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12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i="1" baseline="30000" dirty="0">
                <a:cs typeface="Times New Roman" panose="02020603050405020304" pitchFamily="18" charset="0"/>
              </a:rPr>
              <a:t>2</a:t>
            </a:r>
            <a:r>
              <a:rPr lang="en-GB" dirty="0">
                <a:latin typeface="+mn-lt"/>
              </a:rPr>
              <a:t> - 260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+ 1000</a:t>
            </a: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1675735" y="4976289"/>
            <a:ext cx="3373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0</a:t>
            </a: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692428" y="3763217"/>
            <a:ext cx="10543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</a:t>
            </a:r>
            <a:r>
              <a:rPr lang="en-GB" dirty="0"/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</a:t>
            </a: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1713861" y="3775318"/>
            <a:ext cx="36633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4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i="1" baseline="30000" dirty="0">
                <a:cs typeface="Times New Roman" panose="02020603050405020304" pitchFamily="18" charset="0"/>
              </a:rPr>
              <a:t>3</a:t>
            </a:r>
            <a:r>
              <a:rPr lang="en-GB" dirty="0"/>
              <a:t> - </a:t>
            </a:r>
            <a:r>
              <a:rPr lang="en-GB" dirty="0">
                <a:latin typeface="+mn-lt"/>
              </a:rPr>
              <a:t>130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i="1" baseline="30000" dirty="0">
                <a:cs typeface="Times New Roman" panose="02020603050405020304" pitchFamily="18" charset="0"/>
              </a:rPr>
              <a:t>2</a:t>
            </a:r>
            <a:r>
              <a:rPr lang="en-GB" dirty="0"/>
              <a:t> + </a:t>
            </a:r>
            <a:r>
              <a:rPr lang="en-GB" dirty="0">
                <a:latin typeface="+mn-lt"/>
              </a:rPr>
              <a:t>1000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598165" y="4571056"/>
            <a:ext cx="54313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Find the values of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where it is zero</a:t>
            </a:r>
          </a:p>
        </p:txBody>
      </p:sp>
      <p:sp>
        <p:nvSpPr>
          <p:cNvPr id="44" name="Text Box 9"/>
          <p:cNvSpPr txBox="1">
            <a:spLocks noChangeArrowheads="1"/>
          </p:cNvSpPr>
          <p:nvPr/>
        </p:nvSpPr>
        <p:spPr bwMode="auto">
          <a:xfrm>
            <a:off x="2386114" y="4976861"/>
            <a:ext cx="33562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4(3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i="1" baseline="30000" dirty="0">
                <a:cs typeface="Times New Roman" panose="02020603050405020304" pitchFamily="18" charset="0"/>
              </a:rPr>
              <a:t>2</a:t>
            </a:r>
            <a:r>
              <a:rPr lang="en-GB" dirty="0">
                <a:latin typeface="+mn-lt"/>
              </a:rPr>
              <a:t> - 65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+ 250) = 0 </a:t>
            </a:r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2472139" y="5402539"/>
            <a:ext cx="31855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4(3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- 50) 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 </a:t>
            </a:r>
            <a:r>
              <a:rPr lang="en-GB" dirty="0">
                <a:latin typeface="+mn-lt"/>
              </a:rPr>
              <a:t>- 5)  = 0 </a:t>
            </a:r>
          </a:p>
        </p:txBody>
      </p:sp>
      <p:sp>
        <p:nvSpPr>
          <p:cNvPr id="7" name="Rectangle 6"/>
          <p:cNvSpPr/>
          <p:nvPr/>
        </p:nvSpPr>
        <p:spPr>
          <a:xfrm>
            <a:off x="1794895" y="5940035"/>
            <a:ext cx="5597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So</a:t>
            </a:r>
            <a:endParaRPr lang="en-GB" dirty="0"/>
          </a:p>
        </p:txBody>
      </p:sp>
      <p:sp>
        <p:nvSpPr>
          <p:cNvPr id="46" name="Rectangle 45"/>
          <p:cNvSpPr/>
          <p:nvPr/>
        </p:nvSpPr>
        <p:spPr>
          <a:xfrm>
            <a:off x="3372694" y="5940035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or</a:t>
            </a:r>
            <a:endParaRPr lang="en-GB" dirty="0"/>
          </a:p>
        </p:txBody>
      </p:sp>
      <p:sp>
        <p:nvSpPr>
          <p:cNvPr id="47" name="Rectangle 46"/>
          <p:cNvSpPr/>
          <p:nvPr/>
        </p:nvSpPr>
        <p:spPr>
          <a:xfrm>
            <a:off x="6268638" y="4132135"/>
            <a:ext cx="357345" cy="10318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8411227" y="4106253"/>
            <a:ext cx="357345" cy="10487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 rot="16200000">
            <a:off x="7350583" y="3055139"/>
            <a:ext cx="357345" cy="17835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 rot="16200000">
            <a:off x="7350442" y="4452766"/>
            <a:ext cx="371100" cy="17835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6630747" y="4122925"/>
            <a:ext cx="1783595" cy="10317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7037359" y="5538855"/>
            <a:ext cx="10214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40 cm 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6255909" y="5471911"/>
            <a:ext cx="0" cy="64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8771756" y="5449647"/>
            <a:ext cx="0" cy="64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6265773" y="5769688"/>
            <a:ext cx="7315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52" idx="3"/>
          </p:cNvCxnSpPr>
          <p:nvPr/>
        </p:nvCxnSpPr>
        <p:spPr>
          <a:xfrm>
            <a:off x="8058791" y="5769688"/>
            <a:ext cx="7315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607745" y="3622423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58" name="Rectangle 57"/>
          <p:cNvSpPr/>
          <p:nvPr/>
        </p:nvSpPr>
        <p:spPr>
          <a:xfrm>
            <a:off x="6273576" y="3989229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59" name="Rectangle 58"/>
          <p:cNvSpPr/>
          <p:nvPr/>
        </p:nvSpPr>
        <p:spPr>
          <a:xfrm>
            <a:off x="6876333" y="4743515"/>
            <a:ext cx="100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40 – 2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/>
              <a:t> </a:t>
            </a:r>
          </a:p>
        </p:txBody>
      </p:sp>
      <p:sp>
        <p:nvSpPr>
          <p:cNvPr id="60" name="Rectangle 59"/>
          <p:cNvSpPr/>
          <p:nvPr/>
        </p:nvSpPr>
        <p:spPr>
          <a:xfrm rot="16200000">
            <a:off x="8042461" y="4402275"/>
            <a:ext cx="100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25 – 2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/>
              <a:t> </a:t>
            </a:r>
          </a:p>
        </p:txBody>
      </p:sp>
      <p:sp>
        <p:nvSpPr>
          <p:cNvPr id="61" name="Rectangle 60"/>
          <p:cNvSpPr/>
          <p:nvPr/>
        </p:nvSpPr>
        <p:spPr>
          <a:xfrm rot="16200000">
            <a:off x="5508494" y="4407989"/>
            <a:ext cx="944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25 cm</a:t>
            </a:r>
          </a:p>
        </p:txBody>
      </p:sp>
      <p:cxnSp>
        <p:nvCxnSpPr>
          <p:cNvPr id="62" name="Straight Connector 61"/>
          <p:cNvCxnSpPr/>
          <p:nvPr/>
        </p:nvCxnSpPr>
        <p:spPr>
          <a:xfrm flipH="1">
            <a:off x="5814010" y="5525641"/>
            <a:ext cx="4572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5835402" y="3750562"/>
            <a:ext cx="457200" cy="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980739" y="5077207"/>
            <a:ext cx="0" cy="45720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5980738" y="3753948"/>
            <a:ext cx="0" cy="457200"/>
          </a:xfrm>
          <a:prstGeom prst="line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 Box 9"/>
              <p:cNvSpPr txBox="1">
                <a:spLocks noChangeArrowheads="1"/>
              </p:cNvSpPr>
              <p:nvPr/>
            </p:nvSpPr>
            <p:spPr bwMode="auto">
              <a:xfrm>
                <a:off x="2417686" y="5894665"/>
                <a:ext cx="1406065" cy="6217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i="1" dirty="0">
                    <a:cs typeface="Times New Roman" panose="02020603050405020304" pitchFamily="18" charset="0"/>
                  </a:rPr>
                  <a:t>x</a:t>
                </a:r>
                <a:r>
                  <a:rPr lang="en-GB" dirty="0">
                    <a:latin typeface="+mn-lt"/>
                  </a:rPr>
                  <a:t> </a:t>
                </a:r>
                <a:r>
                  <a:rPr lang="en-GB" dirty="0">
                    <a:cs typeface="Times New Roman" panose="02020603050405020304" pitchFamily="18" charset="0"/>
                  </a:rPr>
                  <a:t>=</a:t>
                </a:r>
                <a:r>
                  <a:rPr lang="en-GB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dirty="0">
                  <a:latin typeface="+mn-lt"/>
                </a:endParaRPr>
              </a:p>
            </p:txBody>
          </p:sp>
        </mc:Choice>
        <mc:Fallback xmlns="">
          <p:sp>
            <p:nvSpPr>
              <p:cNvPr id="66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17686" y="5894665"/>
                <a:ext cx="1406065" cy="621773"/>
              </a:xfrm>
              <a:prstGeom prst="rect">
                <a:avLst/>
              </a:prstGeom>
              <a:blipFill rotWithShape="0">
                <a:blip r:embed="rId3"/>
                <a:stretch>
                  <a:fillRect l="-6957" b="-882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 Box 9"/>
          <p:cNvSpPr txBox="1">
            <a:spLocks noChangeArrowheads="1"/>
          </p:cNvSpPr>
          <p:nvPr/>
        </p:nvSpPr>
        <p:spPr bwMode="auto">
          <a:xfrm>
            <a:off x="3993846" y="5927871"/>
            <a:ext cx="14060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=</a:t>
            </a:r>
            <a:r>
              <a:rPr lang="en-GB" dirty="0">
                <a:latin typeface="+mn-lt"/>
              </a:rPr>
              <a:t> 5</a:t>
            </a:r>
          </a:p>
        </p:txBody>
      </p:sp>
      <p:grpSp>
        <p:nvGrpSpPr>
          <p:cNvPr id="68" name="Group 6"/>
          <p:cNvGrpSpPr>
            <a:grpSpLocks/>
          </p:cNvGrpSpPr>
          <p:nvPr/>
        </p:nvGrpSpPr>
        <p:grpSpPr bwMode="auto">
          <a:xfrm>
            <a:off x="288292" y="1172138"/>
            <a:ext cx="8667482" cy="2076123"/>
            <a:chOff x="634" y="1289"/>
            <a:chExt cx="4491" cy="1242"/>
          </a:xfrm>
        </p:grpSpPr>
        <p:sp>
          <p:nvSpPr>
            <p:cNvPr id="69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124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70" name="Text Box 8"/>
            <p:cNvSpPr txBox="1">
              <a:spLocks noChangeArrowheads="1"/>
            </p:cNvSpPr>
            <p:nvPr/>
          </p:nvSpPr>
          <p:spPr bwMode="auto">
            <a:xfrm>
              <a:off x="670" y="1314"/>
              <a:ext cx="4420" cy="1160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A rectangular cake dish is made by cutting out squares from the corners of a 25 cm by 40 cm rectangle of tin-plate and folding the metal to form the container.</a:t>
              </a:r>
            </a:p>
            <a:p>
              <a:r>
                <a:rPr lang="en-GB" dirty="0">
                  <a:latin typeface="+mn-lt"/>
                </a:rPr>
                <a:t>What sizes squares must be cut out in order to produce the cake dish of maximum volume?</a:t>
              </a:r>
            </a:p>
          </p:txBody>
        </p:sp>
      </p:grp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206487" y="629064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1:</a:t>
            </a:r>
          </a:p>
        </p:txBody>
      </p:sp>
      <p:sp>
        <p:nvSpPr>
          <p:cNvPr id="72" name="Rectangle 71">
            <a:hlinkClick r:id="rId4"/>
            <a:extLst>
              <a:ext uri="{FF2B5EF4-FFF2-40B4-BE49-F238E27FC236}">
                <a16:creationId xmlns:a16="http://schemas.microsoft.com/office/drawing/2014/main" id="{2417B26E-E556-4AC8-B452-F70F3C18C5FE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>
            <a:hlinkClick r:id="rId4"/>
            <a:extLst>
              <a:ext uri="{FF2B5EF4-FFF2-40B4-BE49-F238E27FC236}">
                <a16:creationId xmlns:a16="http://schemas.microsoft.com/office/drawing/2014/main" id="{E09D6A2B-DAA8-49C4-9C0F-22FDF63CE24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7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utoUpdateAnimBg="0"/>
      <p:bldP spid="33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7" grpId="0"/>
      <p:bldP spid="46" grpId="0"/>
      <p:bldP spid="66" grpId="0" autoUpdateAnimBg="0"/>
      <p:bldP spid="6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107646" y="3304620"/>
            <a:ext cx="9444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4</a:t>
            </a:r>
            <a:endParaRPr lang="en-GB" dirty="0">
              <a:latin typeface="+mn-lt"/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1060630" y="3325007"/>
            <a:ext cx="519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The turning points are</a:t>
            </a: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230088" y="3796336"/>
            <a:ext cx="562385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We use the second derivative test to know if it is a maximum or a minimum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439370" y="3260619"/>
                <a:ext cx="907621" cy="6217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i="1" dirty="0">
                    <a:cs typeface="Times New Roman" panose="02020603050405020304" pitchFamily="18" charset="0"/>
                  </a:rPr>
                  <a:t>x</a:t>
                </a:r>
                <a:r>
                  <a:rPr lang="en-GB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50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370" y="3260619"/>
                <a:ext cx="907621" cy="621773"/>
              </a:xfrm>
              <a:prstGeom prst="rect">
                <a:avLst/>
              </a:prstGeom>
              <a:blipFill rotWithShape="0">
                <a:blip r:embed="rId3"/>
                <a:stretch>
                  <a:fillRect l="-10067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/>
          <p:cNvSpPr/>
          <p:nvPr/>
        </p:nvSpPr>
        <p:spPr>
          <a:xfrm>
            <a:off x="5306147" y="3270143"/>
            <a:ext cx="12362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or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 = 5</a:t>
            </a:r>
          </a:p>
        </p:txBody>
      </p:sp>
      <p:sp>
        <p:nvSpPr>
          <p:cNvPr id="66" name="Text Box 20"/>
          <p:cNvSpPr txBox="1">
            <a:spLocks noChangeArrowheads="1"/>
          </p:cNvSpPr>
          <p:nvPr/>
        </p:nvSpPr>
        <p:spPr bwMode="auto">
          <a:xfrm>
            <a:off x="2331664" y="6374408"/>
            <a:ext cx="68547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So, the maximum volume is obtained when </a:t>
            </a:r>
            <a:r>
              <a:rPr lang="en-GB" sz="2400" i="1" dirty="0"/>
              <a:t>x</a:t>
            </a:r>
            <a:r>
              <a:rPr lang="en-GB" sz="2400" dirty="0"/>
              <a:t> = 5</a:t>
            </a:r>
          </a:p>
        </p:txBody>
      </p:sp>
      <p:sp>
        <p:nvSpPr>
          <p:cNvPr id="70" name="Rectangle 69"/>
          <p:cNvSpPr/>
          <p:nvPr/>
        </p:nvSpPr>
        <p:spPr>
          <a:xfrm>
            <a:off x="6268638" y="4132135"/>
            <a:ext cx="357345" cy="10318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8411227" y="4106253"/>
            <a:ext cx="357345" cy="10487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 rot="16200000">
            <a:off x="7350583" y="3055139"/>
            <a:ext cx="357345" cy="17835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 rot="16200000">
            <a:off x="7350442" y="4452766"/>
            <a:ext cx="371100" cy="17835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6630747" y="4122925"/>
            <a:ext cx="1783595" cy="10317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7037359" y="5538855"/>
            <a:ext cx="10214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40 cm 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6255909" y="5471911"/>
            <a:ext cx="0" cy="64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8771756" y="5449647"/>
            <a:ext cx="0" cy="64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H="1">
            <a:off x="6265773" y="5769688"/>
            <a:ext cx="7315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75" idx="3"/>
          </p:cNvCxnSpPr>
          <p:nvPr/>
        </p:nvCxnSpPr>
        <p:spPr>
          <a:xfrm>
            <a:off x="8058791" y="5769688"/>
            <a:ext cx="7315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6607745" y="3622423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81" name="Rectangle 80"/>
          <p:cNvSpPr/>
          <p:nvPr/>
        </p:nvSpPr>
        <p:spPr>
          <a:xfrm>
            <a:off x="6273576" y="3989229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82" name="Rectangle 81"/>
          <p:cNvSpPr/>
          <p:nvPr/>
        </p:nvSpPr>
        <p:spPr>
          <a:xfrm>
            <a:off x="6876333" y="4743515"/>
            <a:ext cx="100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40 – 2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/>
              <a:t> </a:t>
            </a:r>
          </a:p>
        </p:txBody>
      </p:sp>
      <p:sp>
        <p:nvSpPr>
          <p:cNvPr id="83" name="Rectangle 82"/>
          <p:cNvSpPr/>
          <p:nvPr/>
        </p:nvSpPr>
        <p:spPr>
          <a:xfrm rot="16200000">
            <a:off x="8042461" y="4402275"/>
            <a:ext cx="100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25 – 2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/>
              <a:t> </a:t>
            </a:r>
          </a:p>
        </p:txBody>
      </p:sp>
      <p:sp>
        <p:nvSpPr>
          <p:cNvPr id="84" name="Rectangle 83"/>
          <p:cNvSpPr/>
          <p:nvPr/>
        </p:nvSpPr>
        <p:spPr>
          <a:xfrm rot="16200000">
            <a:off x="5508494" y="4407989"/>
            <a:ext cx="944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25 cm</a:t>
            </a:r>
          </a:p>
        </p:txBody>
      </p:sp>
      <p:cxnSp>
        <p:nvCxnSpPr>
          <p:cNvPr id="85" name="Straight Connector 84"/>
          <p:cNvCxnSpPr/>
          <p:nvPr/>
        </p:nvCxnSpPr>
        <p:spPr>
          <a:xfrm flipH="1">
            <a:off x="5814010" y="5902157"/>
            <a:ext cx="4572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5835402" y="3750562"/>
            <a:ext cx="457200" cy="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5980739" y="5077207"/>
            <a:ext cx="0" cy="45720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5980738" y="3753948"/>
            <a:ext cx="0" cy="457200"/>
          </a:xfrm>
          <a:prstGeom prst="line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 Box 9"/>
          <p:cNvSpPr txBox="1">
            <a:spLocks noChangeArrowheads="1"/>
          </p:cNvSpPr>
          <p:nvPr/>
        </p:nvSpPr>
        <p:spPr bwMode="auto">
          <a:xfrm>
            <a:off x="878857" y="4605064"/>
            <a:ext cx="11192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V’</a:t>
            </a:r>
            <a:r>
              <a:rPr lang="en-GB" dirty="0"/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</a:t>
            </a:r>
          </a:p>
        </p:txBody>
      </p:sp>
      <p:sp>
        <p:nvSpPr>
          <p:cNvPr id="92" name="Text Box 9"/>
          <p:cNvSpPr txBox="1">
            <a:spLocks noChangeArrowheads="1"/>
          </p:cNvSpPr>
          <p:nvPr/>
        </p:nvSpPr>
        <p:spPr bwMode="auto">
          <a:xfrm>
            <a:off x="1946934" y="4592373"/>
            <a:ext cx="31855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12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i="1" baseline="30000" dirty="0">
                <a:cs typeface="Times New Roman" panose="02020603050405020304" pitchFamily="18" charset="0"/>
              </a:rPr>
              <a:t>2</a:t>
            </a:r>
            <a:r>
              <a:rPr lang="en-GB" dirty="0">
                <a:latin typeface="+mn-lt"/>
              </a:rPr>
              <a:t> - 260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+ 1000</a:t>
            </a:r>
          </a:p>
        </p:txBody>
      </p:sp>
      <p:sp>
        <p:nvSpPr>
          <p:cNvPr id="93" name="Text Box 9"/>
          <p:cNvSpPr txBox="1">
            <a:spLocks noChangeArrowheads="1"/>
          </p:cNvSpPr>
          <p:nvPr/>
        </p:nvSpPr>
        <p:spPr bwMode="auto">
          <a:xfrm>
            <a:off x="776397" y="4991189"/>
            <a:ext cx="12010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V”</a:t>
            </a:r>
            <a:r>
              <a:rPr lang="en-GB" dirty="0"/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</a:t>
            </a:r>
          </a:p>
        </p:txBody>
      </p:sp>
      <p:sp>
        <p:nvSpPr>
          <p:cNvPr id="94" name="Text Box 9"/>
          <p:cNvSpPr txBox="1">
            <a:spLocks noChangeArrowheads="1"/>
          </p:cNvSpPr>
          <p:nvPr/>
        </p:nvSpPr>
        <p:spPr bwMode="auto">
          <a:xfrm>
            <a:off x="1926271" y="4978498"/>
            <a:ext cx="31855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24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- 260</a:t>
            </a:r>
          </a:p>
        </p:txBody>
      </p:sp>
      <p:sp>
        <p:nvSpPr>
          <p:cNvPr id="95" name="Rectangle 94"/>
          <p:cNvSpPr/>
          <p:nvPr/>
        </p:nvSpPr>
        <p:spPr>
          <a:xfrm>
            <a:off x="202207" y="5748688"/>
            <a:ext cx="11945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at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 = 5</a:t>
            </a:r>
          </a:p>
        </p:txBody>
      </p:sp>
      <p:sp>
        <p:nvSpPr>
          <p:cNvPr id="96" name="Text Box 9"/>
          <p:cNvSpPr txBox="1">
            <a:spLocks noChangeArrowheads="1"/>
          </p:cNvSpPr>
          <p:nvPr/>
        </p:nvSpPr>
        <p:spPr bwMode="auto">
          <a:xfrm>
            <a:off x="1322863" y="5735997"/>
            <a:ext cx="19226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V”</a:t>
            </a:r>
            <a:r>
              <a:rPr lang="en-GB" dirty="0"/>
              <a:t>(</a:t>
            </a:r>
            <a:r>
              <a:rPr lang="en-GB" dirty="0">
                <a:cs typeface="Times New Roman" panose="02020603050405020304" pitchFamily="18" charset="0"/>
              </a:rPr>
              <a:t>5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-140 </a:t>
            </a:r>
          </a:p>
        </p:txBody>
      </p:sp>
      <p:sp>
        <p:nvSpPr>
          <p:cNvPr id="97" name="Text Box 9"/>
          <p:cNvSpPr txBox="1">
            <a:spLocks noChangeArrowheads="1"/>
          </p:cNvSpPr>
          <p:nvPr/>
        </p:nvSpPr>
        <p:spPr bwMode="auto">
          <a:xfrm>
            <a:off x="107646" y="6111991"/>
            <a:ext cx="51985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It is concave down (-</a:t>
            </a:r>
            <a:r>
              <a:rPr lang="en-GB" sz="2000" dirty="0">
                <a:latin typeface="+mn-lt"/>
                <a:sym typeface="Symbol" panose="05050102010706020507" pitchFamily="18" charset="2"/>
              </a:rPr>
              <a:t>, 10.8)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Rectangle 97"/>
              <p:cNvSpPr/>
              <p:nvPr/>
            </p:nvSpPr>
            <p:spPr>
              <a:xfrm>
                <a:off x="3255412" y="5630412"/>
                <a:ext cx="1300356" cy="6217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dirty="0">
                    <a:latin typeface="+mn-lt"/>
                  </a:rPr>
                  <a:t>at </a:t>
                </a:r>
                <a:r>
                  <a:rPr lang="en-GB" i="1" dirty="0">
                    <a:cs typeface="Times New Roman" panose="02020603050405020304" pitchFamily="18" charset="0"/>
                  </a:rPr>
                  <a:t>x</a:t>
                </a:r>
                <a:r>
                  <a:rPr lang="en-GB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50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98" name="Rectangle 9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5412" y="5630412"/>
                <a:ext cx="1300356" cy="621773"/>
              </a:xfrm>
              <a:prstGeom prst="rect">
                <a:avLst/>
              </a:prstGeom>
              <a:blipFill rotWithShape="0">
                <a:blip r:embed="rId4"/>
                <a:stretch>
                  <a:fillRect l="-7042"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 Box 9"/>
              <p:cNvSpPr txBox="1">
                <a:spLocks noChangeArrowheads="1"/>
              </p:cNvSpPr>
              <p:nvPr/>
            </p:nvSpPr>
            <p:spPr bwMode="auto">
              <a:xfrm>
                <a:off x="4439370" y="5710467"/>
                <a:ext cx="1922686" cy="489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latin typeface="+mn-lt"/>
                  </a:rPr>
                  <a:t>V”</a:t>
                </a:r>
                <a:r>
                  <a:rPr lang="en-GB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50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/>
                  <a:t>) </a:t>
                </a:r>
                <a:r>
                  <a:rPr lang="en-GB" dirty="0">
                    <a:latin typeface="+mn-lt"/>
                  </a:rPr>
                  <a:t> = 140 </a:t>
                </a:r>
              </a:p>
            </p:txBody>
          </p:sp>
        </mc:Choice>
        <mc:Fallback xmlns="">
          <p:sp>
            <p:nvSpPr>
              <p:cNvPr id="99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39370" y="5710467"/>
                <a:ext cx="1922686" cy="489365"/>
              </a:xfrm>
              <a:prstGeom prst="rect">
                <a:avLst/>
              </a:prstGeom>
              <a:blipFill rotWithShape="0">
                <a:blip r:embed="rId5"/>
                <a:stretch>
                  <a:fillRect l="-4747" t="-12500" r="-4430" b="-2125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Text Box 9"/>
          <p:cNvSpPr txBox="1">
            <a:spLocks noChangeArrowheads="1"/>
          </p:cNvSpPr>
          <p:nvPr/>
        </p:nvSpPr>
        <p:spPr bwMode="auto">
          <a:xfrm>
            <a:off x="4398042" y="6102662"/>
            <a:ext cx="51985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It is concave up (</a:t>
            </a:r>
            <a:r>
              <a:rPr lang="en-GB" sz="2000" dirty="0">
                <a:latin typeface="+mn-lt"/>
                <a:sym typeface="Symbol" panose="05050102010706020507" pitchFamily="18" charset="2"/>
              </a:rPr>
              <a:t>10.8, )</a:t>
            </a:r>
            <a:endParaRPr lang="en-GB" sz="2000" dirty="0">
              <a:latin typeface="+mn-lt"/>
            </a:endParaRPr>
          </a:p>
        </p:txBody>
      </p:sp>
      <p:grpSp>
        <p:nvGrpSpPr>
          <p:cNvPr id="42" name="Group 6"/>
          <p:cNvGrpSpPr>
            <a:grpSpLocks/>
          </p:cNvGrpSpPr>
          <p:nvPr/>
        </p:nvGrpSpPr>
        <p:grpSpPr bwMode="auto">
          <a:xfrm>
            <a:off x="288292" y="1172138"/>
            <a:ext cx="8667482" cy="2076123"/>
            <a:chOff x="634" y="1289"/>
            <a:chExt cx="4491" cy="1242"/>
          </a:xfrm>
        </p:grpSpPr>
        <p:sp>
          <p:nvSpPr>
            <p:cNvPr id="43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124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44" name="Text Box 8"/>
            <p:cNvSpPr txBox="1">
              <a:spLocks noChangeArrowheads="1"/>
            </p:cNvSpPr>
            <p:nvPr/>
          </p:nvSpPr>
          <p:spPr bwMode="auto">
            <a:xfrm>
              <a:off x="670" y="1314"/>
              <a:ext cx="4420" cy="1160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A rectangular cake dish is made by cutting out squares from the corners of a 25 cm by 40 cm rectangle of tin-plate and folding the metal to form the container.</a:t>
              </a:r>
            </a:p>
            <a:p>
              <a:r>
                <a:rPr lang="en-GB" dirty="0">
                  <a:latin typeface="+mn-lt"/>
                </a:rPr>
                <a:t>What sizes squares must be cut out in order to produce the cake dish of maximum volume?</a:t>
              </a:r>
            </a:p>
          </p:txBody>
        </p:sp>
      </p:grp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206487" y="629064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1: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725263" y="5372452"/>
            <a:ext cx="15706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V”</a:t>
            </a:r>
            <a:r>
              <a:rPr lang="en-GB" dirty="0"/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0 </a:t>
            </a:r>
          </a:p>
        </p:txBody>
      </p: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2331664" y="5347887"/>
            <a:ext cx="17827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= 10.8</a:t>
            </a:r>
          </a:p>
        </p:txBody>
      </p:sp>
      <p:sp>
        <p:nvSpPr>
          <p:cNvPr id="49" name="Rectangle 48">
            <a:hlinkClick r:id="rId6"/>
            <a:extLst>
              <a:ext uri="{FF2B5EF4-FFF2-40B4-BE49-F238E27FC236}">
                <a16:creationId xmlns:a16="http://schemas.microsoft.com/office/drawing/2014/main" id="{4CB83D1C-54EC-41A6-AB45-78C5FBF0EFF1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hlinkClick r:id="rId6"/>
            <a:extLst>
              <a:ext uri="{FF2B5EF4-FFF2-40B4-BE49-F238E27FC236}">
                <a16:creationId xmlns:a16="http://schemas.microsoft.com/office/drawing/2014/main" id="{C97D075F-4FFB-4008-8D41-F36EF93C2DE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74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utoUpdateAnimBg="0"/>
      <p:bldP spid="39" grpId="0" autoUpdateAnimBg="0"/>
      <p:bldP spid="7" grpId="0"/>
      <p:bldP spid="46" grpId="0"/>
      <p:bldP spid="66" grpId="0"/>
      <p:bldP spid="91" grpId="0" autoUpdateAnimBg="0"/>
      <p:bldP spid="92" grpId="0" autoUpdateAnimBg="0"/>
      <p:bldP spid="93" grpId="0" autoUpdateAnimBg="0"/>
      <p:bldP spid="94" grpId="0" autoUpdateAnimBg="0"/>
      <p:bldP spid="95" grpId="0"/>
      <p:bldP spid="96" grpId="0" autoUpdateAnimBg="0"/>
      <p:bldP spid="97" grpId="0" autoUpdateAnimBg="0"/>
      <p:bldP spid="98" grpId="0"/>
      <p:bldP spid="99" grpId="0" autoUpdateAnimBg="0"/>
      <p:bldP spid="100" grpId="0" autoUpdateAnimBg="0"/>
      <p:bldP spid="47" grpId="0" autoUpdateAnimBg="0"/>
      <p:bldP spid="4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88292" y="1172138"/>
            <a:ext cx="8667482" cy="1265607"/>
            <a:chOff x="634" y="1289"/>
            <a:chExt cx="4491" cy="1242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124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70" y="1314"/>
              <a:ext cx="4420" cy="1178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Find the most economical shape (minimum surface area) for a box with a square bas, vertical sides and an open top, given that it must contain 4 litres.</a:t>
              </a:r>
              <a:endParaRPr lang="en-GB" dirty="0">
                <a:latin typeface="+mn-lt"/>
              </a:endParaRPr>
            </a:p>
          </p:txBody>
        </p:sp>
      </p:grp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206487" y="2600713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1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4107686" y="2677079"/>
            <a:ext cx="48480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Let the base lengths be </a:t>
            </a:r>
            <a:r>
              <a:rPr lang="en-GB" i="1" dirty="0">
                <a:cs typeface="Times New Roman" panose="02020603050405020304" pitchFamily="18" charset="0"/>
              </a:rPr>
              <a:t>x </a:t>
            </a:r>
            <a:r>
              <a:rPr lang="en-GB" dirty="0">
                <a:latin typeface="+mn-lt"/>
              </a:rPr>
              <a:t>cm,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629064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2:</a:t>
            </a: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4172138" y="3815750"/>
            <a:ext cx="28385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Now the volume</a:t>
            </a:r>
          </a:p>
        </p:txBody>
      </p:sp>
      <p:sp>
        <p:nvSpPr>
          <p:cNvPr id="40" name="Parallelogram 39"/>
          <p:cNvSpPr/>
          <p:nvPr/>
        </p:nvSpPr>
        <p:spPr>
          <a:xfrm>
            <a:off x="1722221" y="3031957"/>
            <a:ext cx="1774209" cy="335815"/>
          </a:xfrm>
          <a:prstGeom prst="parallelogram">
            <a:avLst>
              <a:gd name="adj" fmla="val 146581"/>
            </a:avLst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1717479" y="3366302"/>
            <a:ext cx="1276065" cy="8229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1730312" y="3854441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3005908" y="3861604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243541" y="3847553"/>
            <a:ext cx="128016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494312" y="3038644"/>
            <a:ext cx="0" cy="8229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223430" y="3024593"/>
            <a:ext cx="0" cy="3657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 Box 9"/>
          <p:cNvSpPr txBox="1">
            <a:spLocks noChangeArrowheads="1"/>
          </p:cNvSpPr>
          <p:nvPr/>
        </p:nvSpPr>
        <p:spPr bwMode="auto">
          <a:xfrm>
            <a:off x="4107686" y="3218098"/>
            <a:ext cx="29422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the depth is </a:t>
            </a:r>
            <a:r>
              <a:rPr lang="en-GB" i="1" dirty="0">
                <a:cs typeface="Times New Roman" panose="02020603050405020304" pitchFamily="18" charset="0"/>
              </a:rPr>
              <a:t>y </a:t>
            </a:r>
            <a:r>
              <a:rPr lang="en-GB" dirty="0">
                <a:latin typeface="+mn-lt"/>
              </a:rPr>
              <a:t>cm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457036" y="2353674"/>
            <a:ext cx="6832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open</a:t>
            </a: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4095107" y="4832799"/>
            <a:ext cx="7526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V =</a:t>
            </a:r>
            <a:endParaRPr lang="en-GB" dirty="0">
              <a:latin typeface="+mn-lt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2223430" y="3371659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2159508" y="4109832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57" name="Rectangle 56"/>
          <p:cNvSpPr/>
          <p:nvPr/>
        </p:nvSpPr>
        <p:spPr>
          <a:xfrm>
            <a:off x="3214832" y="3878999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rot="3000000">
            <a:off x="2367879" y="410983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3000000">
            <a:off x="2831209" y="376300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-4920000">
            <a:off x="3261454" y="392695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-4920000">
            <a:off x="2031083" y="3908040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2" idx="2"/>
          </p:cNvCxnSpPr>
          <p:nvPr/>
        </p:nvCxnSpPr>
        <p:spPr>
          <a:xfrm>
            <a:off x="2798636" y="2753784"/>
            <a:ext cx="0" cy="40543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 Box 9"/>
          <p:cNvSpPr txBox="1">
            <a:spLocks noChangeArrowheads="1"/>
          </p:cNvSpPr>
          <p:nvPr/>
        </p:nvSpPr>
        <p:spPr bwMode="auto">
          <a:xfrm>
            <a:off x="4818352" y="4875207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+mn-lt"/>
                <a:cs typeface="Times New Roman" panose="02020603050405020304" pitchFamily="18" charset="0"/>
              </a:rPr>
              <a:t>2</a:t>
            </a:r>
            <a:endParaRPr lang="en-GB" baseline="30000" dirty="0">
              <a:latin typeface="+mn-lt"/>
            </a:endParaRPr>
          </a:p>
        </p:txBody>
      </p:sp>
      <p:sp>
        <p:nvSpPr>
          <p:cNvPr id="69" name="Text Box 9"/>
          <p:cNvSpPr txBox="1">
            <a:spLocks noChangeArrowheads="1"/>
          </p:cNvSpPr>
          <p:nvPr/>
        </p:nvSpPr>
        <p:spPr bwMode="auto">
          <a:xfrm>
            <a:off x="5152891" y="4879787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y</a:t>
            </a:r>
            <a:endParaRPr lang="en-GB" baseline="30000" dirty="0">
              <a:latin typeface="+mn-lt"/>
            </a:endParaRPr>
          </a:p>
        </p:txBody>
      </p:sp>
      <p:sp>
        <p:nvSpPr>
          <p:cNvPr id="70" name="Text Box 9"/>
          <p:cNvSpPr txBox="1">
            <a:spLocks noChangeArrowheads="1"/>
          </p:cNvSpPr>
          <p:nvPr/>
        </p:nvSpPr>
        <p:spPr bwMode="auto">
          <a:xfrm>
            <a:off x="7312415" y="4353222"/>
            <a:ext cx="11722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depth</a:t>
            </a:r>
          </a:p>
        </p:txBody>
      </p: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6054681" y="4353223"/>
            <a:ext cx="11722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width</a:t>
            </a:r>
          </a:p>
        </p:txBody>
      </p: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4625308" y="4353223"/>
            <a:ext cx="11722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length</a:t>
            </a:r>
          </a:p>
        </p:txBody>
      </p:sp>
      <p:sp>
        <p:nvSpPr>
          <p:cNvPr id="73" name="Rectangle 72"/>
          <p:cNvSpPr/>
          <p:nvPr/>
        </p:nvSpPr>
        <p:spPr>
          <a:xfrm>
            <a:off x="5701699" y="4335312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endParaRPr lang="en-GB" dirty="0"/>
          </a:p>
        </p:txBody>
      </p:sp>
      <p:sp>
        <p:nvSpPr>
          <p:cNvPr id="74" name="Rectangle 73"/>
          <p:cNvSpPr/>
          <p:nvPr/>
        </p:nvSpPr>
        <p:spPr>
          <a:xfrm>
            <a:off x="6990722" y="4335311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endParaRPr lang="en-GB" dirty="0"/>
          </a:p>
        </p:txBody>
      </p:sp>
      <p:sp>
        <p:nvSpPr>
          <p:cNvPr id="75" name="Text Box 9"/>
          <p:cNvSpPr txBox="1">
            <a:spLocks noChangeArrowheads="1"/>
          </p:cNvSpPr>
          <p:nvPr/>
        </p:nvSpPr>
        <p:spPr bwMode="auto">
          <a:xfrm>
            <a:off x="4095107" y="4340405"/>
            <a:ext cx="7526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V =</a:t>
            </a:r>
            <a:endParaRPr lang="en-GB" dirty="0">
              <a:latin typeface="+mn-lt"/>
            </a:endParaRPr>
          </a:p>
        </p:txBody>
      </p:sp>
      <p:sp>
        <p:nvSpPr>
          <p:cNvPr id="76" name="Text Box 9"/>
          <p:cNvSpPr txBox="1">
            <a:spLocks noChangeArrowheads="1"/>
          </p:cNvSpPr>
          <p:nvPr/>
        </p:nvSpPr>
        <p:spPr bwMode="auto">
          <a:xfrm>
            <a:off x="107646" y="4928805"/>
            <a:ext cx="40930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Given that the capacity is 4 litres</a:t>
            </a:r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3576859" y="5425942"/>
            <a:ext cx="11957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4000 =</a:t>
            </a:r>
            <a:endParaRPr lang="en-GB" dirty="0">
              <a:latin typeface="+mn-lt"/>
            </a:endParaRPr>
          </a:p>
        </p:txBody>
      </p:sp>
      <p:sp>
        <p:nvSpPr>
          <p:cNvPr id="78" name="Text Box 9"/>
          <p:cNvSpPr txBox="1">
            <a:spLocks noChangeArrowheads="1"/>
          </p:cNvSpPr>
          <p:nvPr/>
        </p:nvSpPr>
        <p:spPr bwMode="auto">
          <a:xfrm>
            <a:off x="4817591" y="5429209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+mn-lt"/>
                <a:cs typeface="Times New Roman" panose="02020603050405020304" pitchFamily="18" charset="0"/>
              </a:rPr>
              <a:t>2</a:t>
            </a:r>
            <a:endParaRPr lang="en-GB" baseline="30000" dirty="0">
              <a:latin typeface="+mn-lt"/>
            </a:endParaRPr>
          </a:p>
        </p:txBody>
      </p:sp>
      <p:sp>
        <p:nvSpPr>
          <p:cNvPr id="79" name="Text Box 9"/>
          <p:cNvSpPr txBox="1">
            <a:spLocks noChangeArrowheads="1"/>
          </p:cNvSpPr>
          <p:nvPr/>
        </p:nvSpPr>
        <p:spPr bwMode="auto">
          <a:xfrm>
            <a:off x="5152130" y="5433789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y</a:t>
            </a:r>
            <a:endParaRPr lang="en-GB" baseline="30000" dirty="0">
              <a:latin typeface="+mn-lt"/>
            </a:endParaRPr>
          </a:p>
        </p:txBody>
      </p:sp>
      <p:sp>
        <p:nvSpPr>
          <p:cNvPr id="80" name="Text Box 9"/>
          <p:cNvSpPr txBox="1">
            <a:spLocks noChangeArrowheads="1"/>
          </p:cNvSpPr>
          <p:nvPr/>
        </p:nvSpPr>
        <p:spPr bwMode="auto">
          <a:xfrm>
            <a:off x="107646" y="5433789"/>
            <a:ext cx="40930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The volume is 4000 cm</a:t>
            </a:r>
            <a:r>
              <a:rPr lang="en-GB" sz="1800" baseline="30000" dirty="0">
                <a:solidFill>
                  <a:srgbClr val="FF6600"/>
                </a:solidFill>
                <a:latin typeface="+mn-lt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114590" y="5983688"/>
                <a:ext cx="1400896" cy="716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4000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590" y="5983688"/>
                <a:ext cx="1400896" cy="7163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Rectangle 80"/>
          <p:cNvSpPr/>
          <p:nvPr/>
        </p:nvSpPr>
        <p:spPr>
          <a:xfrm>
            <a:off x="1332192" y="3417334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y</a:t>
            </a:r>
            <a:endParaRPr lang="en-GB" dirty="0"/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79095" y="6151672"/>
            <a:ext cx="40930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Writing y in terms of x</a:t>
            </a:r>
          </a:p>
        </p:txBody>
      </p:sp>
      <p:sp>
        <p:nvSpPr>
          <p:cNvPr id="44" name="Rectangle 43">
            <a:hlinkClick r:id="rId4"/>
            <a:extLst>
              <a:ext uri="{FF2B5EF4-FFF2-40B4-BE49-F238E27FC236}">
                <a16:creationId xmlns:a16="http://schemas.microsoft.com/office/drawing/2014/main" id="{2440D400-BC40-468D-830E-6038D6CE92C7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hlinkClick r:id="rId4"/>
            <a:extLst>
              <a:ext uri="{FF2B5EF4-FFF2-40B4-BE49-F238E27FC236}">
                <a16:creationId xmlns:a16="http://schemas.microsoft.com/office/drawing/2014/main" id="{F5013D0A-DA4D-416F-B4EF-4570BEA534C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481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utoUpdateAnimBg="0"/>
      <p:bldP spid="35" grpId="0" autoUpdateAnimBg="0"/>
      <p:bldP spid="40" grpId="0" animBg="1"/>
      <p:bldP spid="47" grpId="0" animBg="1"/>
      <p:bldP spid="60" grpId="0" autoUpdateAnimBg="0"/>
      <p:bldP spid="62" grpId="0"/>
      <p:bldP spid="64" grpId="0" autoUpdateAnimBg="0"/>
      <p:bldP spid="56" grpId="0"/>
      <p:bldP spid="57" grpId="0"/>
      <p:bldP spid="68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/>
      <p:bldP spid="74" grpId="0"/>
      <p:bldP spid="75" grpId="0" autoUpdateAnimBg="0"/>
      <p:bldP spid="76" grpId="0" autoUpdateAnimBg="0"/>
      <p:bldP spid="77" grpId="0" autoUpdateAnimBg="0"/>
      <p:bldP spid="78" grpId="0" autoUpdateAnimBg="0"/>
      <p:bldP spid="79" grpId="0" autoUpdateAnimBg="0"/>
      <p:bldP spid="80" grpId="0" autoUpdateAnimBg="0"/>
      <p:bldP spid="23" grpId="0"/>
      <p:bldP spid="81" grpId="0"/>
      <p:bldP spid="4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88292" y="1172138"/>
            <a:ext cx="8667482" cy="1265607"/>
            <a:chOff x="634" y="1289"/>
            <a:chExt cx="4491" cy="1242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124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70" y="1314"/>
              <a:ext cx="4420" cy="1178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Find the most economical shape (minimum surface area) for a box with a square bas, vertical sides and an open top, given that it must contain 4 litres.</a:t>
              </a:r>
              <a:endParaRPr lang="en-GB" dirty="0">
                <a:latin typeface="+mn-lt"/>
              </a:endParaRPr>
            </a:p>
          </p:txBody>
        </p:sp>
      </p:grp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206487" y="2600713"/>
            <a:ext cx="9781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2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4107686" y="2677079"/>
            <a:ext cx="48480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Now the total surface area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629064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2:</a:t>
            </a:r>
          </a:p>
        </p:txBody>
      </p:sp>
      <p:sp>
        <p:nvSpPr>
          <p:cNvPr id="40" name="Parallelogram 39"/>
          <p:cNvSpPr/>
          <p:nvPr/>
        </p:nvSpPr>
        <p:spPr>
          <a:xfrm>
            <a:off x="1722221" y="3031957"/>
            <a:ext cx="1774209" cy="335815"/>
          </a:xfrm>
          <a:prstGeom prst="parallelogram">
            <a:avLst>
              <a:gd name="adj" fmla="val 146581"/>
            </a:avLst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1717479" y="3366302"/>
            <a:ext cx="1276065" cy="8229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1730312" y="3854441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3005908" y="3861604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243541" y="3847553"/>
            <a:ext cx="128016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494312" y="3038644"/>
            <a:ext cx="0" cy="8229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223430" y="3024593"/>
            <a:ext cx="0" cy="3657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2457036" y="2353674"/>
            <a:ext cx="6832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open</a:t>
            </a: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3629485" y="4269693"/>
            <a:ext cx="1090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 =</a:t>
            </a:r>
            <a:endParaRPr lang="en-GB" dirty="0">
              <a:latin typeface="+mn-lt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2223430" y="3371659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2159508" y="4109832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57" name="Rectangle 56"/>
          <p:cNvSpPr/>
          <p:nvPr/>
        </p:nvSpPr>
        <p:spPr>
          <a:xfrm>
            <a:off x="3214832" y="3878999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rot="3000000">
            <a:off x="2367879" y="410983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3000000">
            <a:off x="2831209" y="376300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-4920000">
            <a:off x="3261454" y="392695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-4920000">
            <a:off x="2031083" y="3908040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2" idx="2"/>
          </p:cNvCxnSpPr>
          <p:nvPr/>
        </p:nvCxnSpPr>
        <p:spPr>
          <a:xfrm>
            <a:off x="2798636" y="2753784"/>
            <a:ext cx="0" cy="40543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 Box 9"/>
          <p:cNvSpPr txBox="1">
            <a:spLocks noChangeArrowheads="1"/>
          </p:cNvSpPr>
          <p:nvPr/>
        </p:nvSpPr>
        <p:spPr bwMode="auto">
          <a:xfrm>
            <a:off x="4684809" y="4260048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+mn-lt"/>
                <a:cs typeface="Times New Roman" panose="02020603050405020304" pitchFamily="18" charset="0"/>
              </a:rPr>
              <a:t>2</a:t>
            </a:r>
            <a:endParaRPr lang="en-GB" baseline="30000" dirty="0">
              <a:latin typeface="+mn-lt"/>
            </a:endParaRPr>
          </a:p>
        </p:txBody>
      </p:sp>
      <p:sp>
        <p:nvSpPr>
          <p:cNvPr id="69" name="Text Box 9"/>
          <p:cNvSpPr txBox="1">
            <a:spLocks noChangeArrowheads="1"/>
          </p:cNvSpPr>
          <p:nvPr/>
        </p:nvSpPr>
        <p:spPr bwMode="auto">
          <a:xfrm>
            <a:off x="5426668" y="4260048"/>
            <a:ext cx="6972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4</a:t>
            </a:r>
            <a:r>
              <a:rPr lang="en-GB" i="1" dirty="0">
                <a:cs typeface="Times New Roman" panose="02020603050405020304" pitchFamily="18" charset="0"/>
              </a:rPr>
              <a:t>xy</a:t>
            </a:r>
            <a:endParaRPr lang="en-GB" baseline="30000" dirty="0">
              <a:latin typeface="+mn-lt"/>
            </a:endParaRPr>
          </a:p>
        </p:txBody>
      </p:sp>
      <p:sp>
        <p:nvSpPr>
          <p:cNvPr id="70" name="Text Box 9"/>
          <p:cNvSpPr txBox="1">
            <a:spLocks noChangeArrowheads="1"/>
          </p:cNvSpPr>
          <p:nvPr/>
        </p:nvSpPr>
        <p:spPr bwMode="auto">
          <a:xfrm>
            <a:off x="7323289" y="3339027"/>
            <a:ext cx="159273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Area of one side</a:t>
            </a:r>
          </a:p>
        </p:txBody>
      </p: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6640323" y="3385888"/>
            <a:ext cx="3637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4</a:t>
            </a:r>
          </a:p>
        </p:txBody>
      </p: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4586832" y="3370572"/>
            <a:ext cx="188179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Area of the base</a:t>
            </a:r>
          </a:p>
        </p:txBody>
      </p:sp>
      <p:sp>
        <p:nvSpPr>
          <p:cNvPr id="73" name="Rectangle 72"/>
          <p:cNvSpPr/>
          <p:nvPr/>
        </p:nvSpPr>
        <p:spPr>
          <a:xfrm>
            <a:off x="6348496" y="3366302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dirty="0"/>
          </a:p>
        </p:txBody>
      </p:sp>
      <p:sp>
        <p:nvSpPr>
          <p:cNvPr id="74" name="Rectangle 73"/>
          <p:cNvSpPr/>
          <p:nvPr/>
        </p:nvSpPr>
        <p:spPr>
          <a:xfrm>
            <a:off x="6952246" y="3352660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endParaRPr lang="en-GB" dirty="0"/>
          </a:p>
        </p:txBody>
      </p:sp>
      <p:sp>
        <p:nvSpPr>
          <p:cNvPr id="75" name="Text Box 9"/>
          <p:cNvSpPr txBox="1">
            <a:spLocks noChangeArrowheads="1"/>
          </p:cNvSpPr>
          <p:nvPr/>
        </p:nvSpPr>
        <p:spPr bwMode="auto">
          <a:xfrm>
            <a:off x="4056631" y="3357754"/>
            <a:ext cx="7526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 =</a:t>
            </a:r>
            <a:endParaRPr lang="en-GB" dirty="0">
              <a:latin typeface="+mn-lt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111266" y="4269693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81257" y="3525870"/>
                <a:ext cx="10571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4000</m:t>
                          </m:r>
                        </m:num>
                        <m:den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57" y="3525870"/>
                <a:ext cx="1057148" cy="52039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3634958" y="4798657"/>
            <a:ext cx="1090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 =</a:t>
            </a:r>
            <a:endParaRPr lang="en-GB" dirty="0">
              <a:latin typeface="+mn-lt"/>
            </a:endParaRP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4690282" y="4789012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+mn-lt"/>
                <a:cs typeface="Times New Roman" panose="02020603050405020304" pitchFamily="18" charset="0"/>
              </a:rPr>
              <a:t>2</a:t>
            </a:r>
            <a:endParaRPr lang="en-GB" baseline="30000" dirty="0">
              <a:latin typeface="+mn-lt"/>
            </a:endParaRP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5432141" y="4789012"/>
            <a:ext cx="6972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4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baseline="30000" dirty="0">
              <a:latin typeface="+mn-lt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116739" y="4798657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827903" y="4788509"/>
                <a:ext cx="835485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4000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7903" y="4788509"/>
                <a:ext cx="835485" cy="62235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 Box 9"/>
          <p:cNvSpPr txBox="1">
            <a:spLocks noChangeArrowheads="1"/>
          </p:cNvSpPr>
          <p:nvPr/>
        </p:nvSpPr>
        <p:spPr bwMode="auto">
          <a:xfrm>
            <a:off x="3612283" y="5536134"/>
            <a:ext cx="1090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 =</a:t>
            </a:r>
            <a:endParaRPr lang="en-GB" dirty="0">
              <a:latin typeface="+mn-lt"/>
            </a:endParaRPr>
          </a:p>
        </p:txBody>
      </p:sp>
      <p:sp>
        <p:nvSpPr>
          <p:cNvPr id="66" name="Text Box 9"/>
          <p:cNvSpPr txBox="1">
            <a:spLocks noChangeArrowheads="1"/>
          </p:cNvSpPr>
          <p:nvPr/>
        </p:nvSpPr>
        <p:spPr bwMode="auto">
          <a:xfrm>
            <a:off x="4667607" y="5526489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+mn-lt"/>
                <a:cs typeface="Times New Roman" panose="02020603050405020304" pitchFamily="18" charset="0"/>
              </a:rPr>
              <a:t>2</a:t>
            </a:r>
            <a:endParaRPr lang="en-GB" baseline="30000" dirty="0">
              <a:latin typeface="+mn-lt"/>
            </a:endParaRPr>
          </a:p>
        </p:txBody>
      </p:sp>
      <p:sp>
        <p:nvSpPr>
          <p:cNvPr id="81" name="Text Box 9"/>
          <p:cNvSpPr txBox="1">
            <a:spLocks noChangeArrowheads="1"/>
          </p:cNvSpPr>
          <p:nvPr/>
        </p:nvSpPr>
        <p:spPr bwMode="auto">
          <a:xfrm>
            <a:off x="5409466" y="5526489"/>
            <a:ext cx="1542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16 000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-1</a:t>
            </a:r>
            <a:endParaRPr lang="en-GB" baseline="30000" dirty="0">
              <a:latin typeface="+mn-lt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5094064" y="5536134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dirty="0"/>
          </a:p>
        </p:txBody>
      </p:sp>
      <p:sp>
        <p:nvSpPr>
          <p:cNvPr id="61" name="Rectangle 60"/>
          <p:cNvSpPr/>
          <p:nvPr/>
        </p:nvSpPr>
        <p:spPr>
          <a:xfrm>
            <a:off x="1332192" y="3417334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y</a:t>
            </a:r>
            <a:endParaRPr lang="en-GB" dirty="0"/>
          </a:p>
        </p:txBody>
      </p:sp>
      <p:sp>
        <p:nvSpPr>
          <p:cNvPr id="60" name="Rectangle 59">
            <a:hlinkClick r:id="rId5"/>
            <a:extLst>
              <a:ext uri="{FF2B5EF4-FFF2-40B4-BE49-F238E27FC236}">
                <a16:creationId xmlns:a16="http://schemas.microsoft.com/office/drawing/2014/main" id="{6D89ECA0-F150-4DB1-9681-251D1FDB7712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>
            <a:hlinkClick r:id="rId5"/>
            <a:extLst>
              <a:ext uri="{FF2B5EF4-FFF2-40B4-BE49-F238E27FC236}">
                <a16:creationId xmlns:a16="http://schemas.microsoft.com/office/drawing/2014/main" id="{D0BF3944-6808-4963-9B82-988B43B9816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353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  <p:bldP spid="64" grpId="0" autoUpdateAnimBg="0"/>
      <p:bldP spid="68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/>
      <p:bldP spid="74" grpId="0"/>
      <p:bldP spid="75" grpId="0" autoUpdateAnimBg="0"/>
      <p:bldP spid="43" grpId="0"/>
      <p:bldP spid="44" grpId="0"/>
      <p:bldP spid="46" grpId="0" autoUpdateAnimBg="0"/>
      <p:bldP spid="49" grpId="0" autoUpdateAnimBg="0"/>
      <p:bldP spid="51" grpId="0" autoUpdateAnimBg="0"/>
      <p:bldP spid="52" grpId="0"/>
      <p:bldP spid="55" grpId="0"/>
      <p:bldP spid="63" grpId="0" autoUpdateAnimBg="0"/>
      <p:bldP spid="66" grpId="0" autoUpdateAnimBg="0"/>
      <p:bldP spid="81" grpId="0" autoUpdateAnimBg="0"/>
      <p:bldP spid="82" grpId="0"/>
      <p:bldP spid="6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88292" y="1172138"/>
            <a:ext cx="8667482" cy="1265607"/>
            <a:chOff x="634" y="1289"/>
            <a:chExt cx="4491" cy="1242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124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70" y="1314"/>
              <a:ext cx="4420" cy="1178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Find the most economical shape (minimum surface area) for a box with a square bas, vertical sides and an open top, given that it must contain 4 litres.</a:t>
              </a:r>
              <a:endParaRPr lang="en-GB" dirty="0">
                <a:latin typeface="+mn-lt"/>
              </a:endParaRPr>
            </a:p>
          </p:txBody>
        </p:sp>
      </p:grp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206487" y="2600713"/>
            <a:ext cx="9781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3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629064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2:</a:t>
            </a:r>
          </a:p>
        </p:txBody>
      </p:sp>
      <p:sp>
        <p:nvSpPr>
          <p:cNvPr id="40" name="Parallelogram 39"/>
          <p:cNvSpPr/>
          <p:nvPr/>
        </p:nvSpPr>
        <p:spPr>
          <a:xfrm>
            <a:off x="1722221" y="3031957"/>
            <a:ext cx="1774209" cy="335815"/>
          </a:xfrm>
          <a:prstGeom prst="parallelogram">
            <a:avLst>
              <a:gd name="adj" fmla="val 146581"/>
            </a:avLst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1717479" y="3366302"/>
            <a:ext cx="1276065" cy="8229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1730312" y="3854441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3005908" y="3861604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243541" y="3847553"/>
            <a:ext cx="128016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494312" y="3038644"/>
            <a:ext cx="0" cy="8229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223430" y="3024593"/>
            <a:ext cx="0" cy="3657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2457036" y="2353674"/>
            <a:ext cx="6832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open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2223430" y="3371659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2159508" y="4109832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57" name="Rectangle 56"/>
          <p:cNvSpPr/>
          <p:nvPr/>
        </p:nvSpPr>
        <p:spPr>
          <a:xfrm>
            <a:off x="3214832" y="3878999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rot="3000000">
            <a:off x="2367879" y="410983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3000000">
            <a:off x="2831209" y="376300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-4920000">
            <a:off x="3261454" y="392695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-4920000">
            <a:off x="2031083" y="3908040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2" idx="2"/>
          </p:cNvCxnSpPr>
          <p:nvPr/>
        </p:nvCxnSpPr>
        <p:spPr>
          <a:xfrm>
            <a:off x="2798636" y="2753784"/>
            <a:ext cx="0" cy="40543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81257" y="3525870"/>
                <a:ext cx="10571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4000</m:t>
                          </m:r>
                        </m:num>
                        <m:den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57" y="3525870"/>
                <a:ext cx="1057148" cy="52039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 Box 9"/>
          <p:cNvSpPr txBox="1">
            <a:spLocks noChangeArrowheads="1"/>
          </p:cNvSpPr>
          <p:nvPr/>
        </p:nvSpPr>
        <p:spPr bwMode="auto">
          <a:xfrm>
            <a:off x="4881434" y="2632103"/>
            <a:ext cx="1090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 =</a:t>
            </a:r>
            <a:endParaRPr lang="en-GB" dirty="0">
              <a:latin typeface="+mn-lt"/>
            </a:endParaRPr>
          </a:p>
        </p:txBody>
      </p:sp>
      <p:sp>
        <p:nvSpPr>
          <p:cNvPr id="66" name="Text Box 9"/>
          <p:cNvSpPr txBox="1">
            <a:spLocks noChangeArrowheads="1"/>
          </p:cNvSpPr>
          <p:nvPr/>
        </p:nvSpPr>
        <p:spPr bwMode="auto">
          <a:xfrm>
            <a:off x="5936758" y="2622458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+mn-lt"/>
                <a:cs typeface="Times New Roman" panose="02020603050405020304" pitchFamily="18" charset="0"/>
              </a:rPr>
              <a:t>2</a:t>
            </a:r>
            <a:endParaRPr lang="en-GB" baseline="30000" dirty="0">
              <a:latin typeface="+mn-lt"/>
            </a:endParaRPr>
          </a:p>
        </p:txBody>
      </p:sp>
      <p:sp>
        <p:nvSpPr>
          <p:cNvPr id="81" name="Text Box 9"/>
          <p:cNvSpPr txBox="1">
            <a:spLocks noChangeArrowheads="1"/>
          </p:cNvSpPr>
          <p:nvPr/>
        </p:nvSpPr>
        <p:spPr bwMode="auto">
          <a:xfrm>
            <a:off x="6678617" y="2622458"/>
            <a:ext cx="1542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16 000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-1</a:t>
            </a:r>
            <a:endParaRPr lang="en-GB" baseline="30000" dirty="0">
              <a:latin typeface="+mn-lt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6363215" y="2632103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dirty="0"/>
          </a:p>
        </p:txBody>
      </p:sp>
      <p:sp>
        <p:nvSpPr>
          <p:cNvPr id="60" name="Text Box 9"/>
          <p:cNvSpPr txBox="1">
            <a:spLocks noChangeArrowheads="1"/>
          </p:cNvSpPr>
          <p:nvPr/>
        </p:nvSpPr>
        <p:spPr bwMode="auto">
          <a:xfrm>
            <a:off x="4881434" y="3230087"/>
            <a:ext cx="1090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</a:t>
            </a:r>
            <a:r>
              <a:rPr lang="en-US" dirty="0">
                <a:cs typeface="Times New Roman" panose="02020603050405020304" pitchFamily="18" charset="0"/>
              </a:rPr>
              <a:t>'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 =</a:t>
            </a:r>
            <a:endParaRPr lang="en-GB" dirty="0">
              <a:latin typeface="+mn-lt"/>
            </a:endParaRPr>
          </a:p>
        </p:txBody>
      </p:sp>
      <p:sp>
        <p:nvSpPr>
          <p:cNvPr id="61" name="Text Box 9"/>
          <p:cNvSpPr txBox="1">
            <a:spLocks noChangeArrowheads="1"/>
          </p:cNvSpPr>
          <p:nvPr/>
        </p:nvSpPr>
        <p:spPr bwMode="auto">
          <a:xfrm>
            <a:off x="5936758" y="3220442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baseline="30000" dirty="0">
              <a:latin typeface="+mn-lt"/>
            </a:endParaRPr>
          </a:p>
        </p:txBody>
      </p:sp>
      <p:sp>
        <p:nvSpPr>
          <p:cNvPr id="76" name="Text Box 9"/>
          <p:cNvSpPr txBox="1">
            <a:spLocks noChangeArrowheads="1"/>
          </p:cNvSpPr>
          <p:nvPr/>
        </p:nvSpPr>
        <p:spPr bwMode="auto">
          <a:xfrm>
            <a:off x="6678617" y="3220442"/>
            <a:ext cx="1542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16 000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-2</a:t>
            </a:r>
            <a:endParaRPr lang="en-GB" baseline="30000" dirty="0">
              <a:latin typeface="+mn-lt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363215" y="3230087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endParaRPr lang="en-GB" dirty="0"/>
          </a:p>
        </p:txBody>
      </p:sp>
      <p:sp>
        <p:nvSpPr>
          <p:cNvPr id="78" name="Text Box 9"/>
          <p:cNvSpPr txBox="1">
            <a:spLocks noChangeArrowheads="1"/>
          </p:cNvSpPr>
          <p:nvPr/>
        </p:nvSpPr>
        <p:spPr bwMode="auto">
          <a:xfrm>
            <a:off x="4270156" y="3772090"/>
            <a:ext cx="1386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</a:t>
            </a:r>
            <a:r>
              <a:rPr lang="en-US" dirty="0">
                <a:cs typeface="Times New Roman" panose="02020603050405020304" pitchFamily="18" charset="0"/>
              </a:rPr>
              <a:t>'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 = 0</a:t>
            </a:r>
            <a:endParaRPr lang="en-GB" dirty="0">
              <a:latin typeface="+mn-lt"/>
            </a:endParaRPr>
          </a:p>
        </p:txBody>
      </p:sp>
      <p:sp>
        <p:nvSpPr>
          <p:cNvPr id="79" name="Text Box 9"/>
          <p:cNvSpPr txBox="1">
            <a:spLocks noChangeArrowheads="1"/>
          </p:cNvSpPr>
          <p:nvPr/>
        </p:nvSpPr>
        <p:spPr bwMode="auto">
          <a:xfrm>
            <a:off x="6123885" y="3720433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baseline="30000" dirty="0">
              <a:latin typeface="+mn-lt"/>
            </a:endParaRPr>
          </a:p>
        </p:txBody>
      </p:sp>
      <p:sp>
        <p:nvSpPr>
          <p:cNvPr id="80" name="Text Box 9"/>
          <p:cNvSpPr txBox="1">
            <a:spLocks noChangeArrowheads="1"/>
          </p:cNvSpPr>
          <p:nvPr/>
        </p:nvSpPr>
        <p:spPr bwMode="auto">
          <a:xfrm>
            <a:off x="6865744" y="3720433"/>
            <a:ext cx="1542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16 000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-2</a:t>
            </a:r>
            <a:endParaRPr lang="en-GB" baseline="30000" dirty="0">
              <a:latin typeface="+mn-lt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6550342" y="3730078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dirty="0"/>
          </a:p>
        </p:txBody>
      </p:sp>
      <p:sp>
        <p:nvSpPr>
          <p:cNvPr id="84" name="Text Box 9"/>
          <p:cNvSpPr txBox="1">
            <a:spLocks noChangeArrowheads="1"/>
          </p:cNvSpPr>
          <p:nvPr/>
        </p:nvSpPr>
        <p:spPr bwMode="auto">
          <a:xfrm>
            <a:off x="6123885" y="4182098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baseline="30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 Box 9"/>
              <p:cNvSpPr txBox="1">
                <a:spLocks noChangeArrowheads="1"/>
              </p:cNvSpPr>
              <p:nvPr/>
            </p:nvSpPr>
            <p:spPr bwMode="auto">
              <a:xfrm>
                <a:off x="6743292" y="4118430"/>
                <a:ext cx="1542780" cy="7862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16 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000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baseline="30000" dirty="0">
                  <a:latin typeface="+mn-lt"/>
                </a:endParaRPr>
              </a:p>
            </p:txBody>
          </p:sp>
        </mc:Choice>
        <mc:Fallback xmlns="">
          <p:sp>
            <p:nvSpPr>
              <p:cNvPr id="85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43292" y="4118430"/>
                <a:ext cx="1542780" cy="78624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Rectangle 85"/>
          <p:cNvSpPr/>
          <p:nvPr/>
        </p:nvSpPr>
        <p:spPr>
          <a:xfrm>
            <a:off x="6550342" y="4191743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971902" y="4927720"/>
            <a:ext cx="6245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3</a:t>
            </a:r>
            <a:endParaRPr lang="en-GB" baseline="30000" dirty="0"/>
          </a:p>
        </p:txBody>
      </p:sp>
      <p:sp>
        <p:nvSpPr>
          <p:cNvPr id="88" name="Text Box 9"/>
          <p:cNvSpPr txBox="1">
            <a:spLocks noChangeArrowheads="1"/>
          </p:cNvSpPr>
          <p:nvPr/>
        </p:nvSpPr>
        <p:spPr bwMode="auto">
          <a:xfrm>
            <a:off x="6865744" y="4927720"/>
            <a:ext cx="1542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16 000 </a:t>
            </a:r>
            <a:endParaRPr lang="en-GB" baseline="30000" dirty="0">
              <a:latin typeface="+mn-lt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550342" y="4937365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dirty="0"/>
          </a:p>
        </p:txBody>
      </p:sp>
      <p:sp>
        <p:nvSpPr>
          <p:cNvPr id="90" name="Text Box 9"/>
          <p:cNvSpPr txBox="1">
            <a:spLocks noChangeArrowheads="1"/>
          </p:cNvSpPr>
          <p:nvPr/>
        </p:nvSpPr>
        <p:spPr bwMode="auto">
          <a:xfrm>
            <a:off x="6128461" y="5309515"/>
            <a:ext cx="6245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3</a:t>
            </a:r>
            <a:endParaRPr lang="en-GB" baseline="30000" dirty="0"/>
          </a:p>
        </p:txBody>
      </p:sp>
      <p:sp>
        <p:nvSpPr>
          <p:cNvPr id="91" name="Text Box 9"/>
          <p:cNvSpPr txBox="1">
            <a:spLocks noChangeArrowheads="1"/>
          </p:cNvSpPr>
          <p:nvPr/>
        </p:nvSpPr>
        <p:spPr bwMode="auto">
          <a:xfrm>
            <a:off x="6865744" y="5309515"/>
            <a:ext cx="1542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8 000 </a:t>
            </a:r>
            <a:endParaRPr lang="en-GB" baseline="30000" dirty="0">
              <a:latin typeface="+mn-lt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6550342" y="5319160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dirty="0"/>
          </a:p>
        </p:txBody>
      </p:sp>
      <p:sp>
        <p:nvSpPr>
          <p:cNvPr id="93" name="Text Box 9"/>
          <p:cNvSpPr txBox="1">
            <a:spLocks noChangeArrowheads="1"/>
          </p:cNvSpPr>
          <p:nvPr/>
        </p:nvSpPr>
        <p:spPr bwMode="auto">
          <a:xfrm>
            <a:off x="6192687" y="5757615"/>
            <a:ext cx="6245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 Box 9"/>
              <p:cNvSpPr txBox="1">
                <a:spLocks noChangeArrowheads="1"/>
              </p:cNvSpPr>
              <p:nvPr/>
            </p:nvSpPr>
            <p:spPr bwMode="auto">
              <a:xfrm>
                <a:off x="6662491" y="5757615"/>
                <a:ext cx="1542780" cy="525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GB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GB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8 000</m:t>
                          </m:r>
                        </m:e>
                      </m:rad>
                    </m:oMath>
                  </m:oMathPara>
                </a14:m>
                <a:endParaRPr lang="en-GB" baseline="30000" dirty="0">
                  <a:latin typeface="+mn-lt"/>
                </a:endParaRPr>
              </a:p>
            </p:txBody>
          </p:sp>
        </mc:Choice>
        <mc:Fallback xmlns="">
          <p:sp>
            <p:nvSpPr>
              <p:cNvPr id="94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62491" y="5757615"/>
                <a:ext cx="1542780" cy="52514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Rectangle 94"/>
          <p:cNvSpPr/>
          <p:nvPr/>
        </p:nvSpPr>
        <p:spPr>
          <a:xfrm>
            <a:off x="6550342" y="5767260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dirty="0"/>
          </a:p>
        </p:txBody>
      </p:sp>
      <p:sp>
        <p:nvSpPr>
          <p:cNvPr id="96" name="Text Box 9"/>
          <p:cNvSpPr txBox="1">
            <a:spLocks noChangeArrowheads="1"/>
          </p:cNvSpPr>
          <p:nvPr/>
        </p:nvSpPr>
        <p:spPr bwMode="auto">
          <a:xfrm>
            <a:off x="6865744" y="6309262"/>
            <a:ext cx="1542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20</a:t>
            </a:r>
            <a:endParaRPr lang="en-GB" baseline="30000" dirty="0">
              <a:latin typeface="+mn-lt"/>
            </a:endParaRPr>
          </a:p>
        </p:txBody>
      </p:sp>
      <p:sp>
        <p:nvSpPr>
          <p:cNvPr id="97" name="Text Box 9"/>
          <p:cNvSpPr txBox="1">
            <a:spLocks noChangeArrowheads="1"/>
          </p:cNvSpPr>
          <p:nvPr/>
        </p:nvSpPr>
        <p:spPr bwMode="auto">
          <a:xfrm>
            <a:off x="6192687" y="6299618"/>
            <a:ext cx="6245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baseline="30000" dirty="0"/>
          </a:p>
        </p:txBody>
      </p:sp>
      <p:sp>
        <p:nvSpPr>
          <p:cNvPr id="98" name="Rectangle 97"/>
          <p:cNvSpPr/>
          <p:nvPr/>
        </p:nvSpPr>
        <p:spPr>
          <a:xfrm>
            <a:off x="6550342" y="6309263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dirty="0"/>
          </a:p>
        </p:txBody>
      </p:sp>
      <p:sp>
        <p:nvSpPr>
          <p:cNvPr id="52" name="Rectangle 51">
            <a:hlinkClick r:id="rId6"/>
            <a:extLst>
              <a:ext uri="{FF2B5EF4-FFF2-40B4-BE49-F238E27FC236}">
                <a16:creationId xmlns:a16="http://schemas.microsoft.com/office/drawing/2014/main" id="{9DA2D72C-5F95-40C2-85A0-C866E9C7E970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hlinkClick r:id="rId6"/>
            <a:extLst>
              <a:ext uri="{FF2B5EF4-FFF2-40B4-BE49-F238E27FC236}">
                <a16:creationId xmlns:a16="http://schemas.microsoft.com/office/drawing/2014/main" id="{45DAF300-080F-46F1-9971-06BF5D7BEEB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303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utoUpdateAnimBg="0"/>
      <p:bldP spid="66" grpId="0" autoUpdateAnimBg="0"/>
      <p:bldP spid="81" grpId="0" autoUpdateAnimBg="0"/>
      <p:bldP spid="82" grpId="0"/>
      <p:bldP spid="60" grpId="0" autoUpdateAnimBg="0"/>
      <p:bldP spid="61" grpId="0" autoUpdateAnimBg="0"/>
      <p:bldP spid="76" grpId="0" autoUpdateAnimBg="0"/>
      <p:bldP spid="77" grpId="0"/>
      <p:bldP spid="78" grpId="0" autoUpdateAnimBg="0"/>
      <p:bldP spid="79" grpId="0" autoUpdateAnimBg="0"/>
      <p:bldP spid="80" grpId="0" autoUpdateAnimBg="0"/>
      <p:bldP spid="83" grpId="0"/>
      <p:bldP spid="84" grpId="0" autoUpdateAnimBg="0"/>
      <p:bldP spid="85" grpId="0" autoUpdateAnimBg="0"/>
      <p:bldP spid="86" grpId="0"/>
      <p:bldP spid="87" grpId="0" autoUpdateAnimBg="0"/>
      <p:bldP spid="88" grpId="0" autoUpdateAnimBg="0"/>
      <p:bldP spid="89" grpId="0"/>
      <p:bldP spid="90" grpId="0" autoUpdateAnimBg="0"/>
      <p:bldP spid="91" grpId="0" autoUpdateAnimBg="0"/>
      <p:bldP spid="92" grpId="0"/>
      <p:bldP spid="93" grpId="0" autoUpdateAnimBg="0"/>
      <p:bldP spid="94" grpId="0" autoUpdateAnimBg="0"/>
      <p:bldP spid="95" grpId="0"/>
      <p:bldP spid="96" grpId="0" autoUpdateAnimBg="0"/>
      <p:bldP spid="97" grpId="0" autoUpdateAnimBg="0"/>
      <p:bldP spid="9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A486DE6-56AA-470A-B098-B31830625E61}" vid="{F4A86DA8-54E2-49B1-9DF1-B2111BA4D86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4a_IBAA</Template>
  <TotalTime>5257</TotalTime>
  <Words>4104</Words>
  <Application>Microsoft Office PowerPoint</Application>
  <PresentationFormat>On-screen Show (4:3)</PresentationFormat>
  <Paragraphs>477</Paragraphs>
  <Slides>21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Calibri</vt:lpstr>
      <vt:lpstr>Cambria Math</vt:lpstr>
      <vt:lpstr>Comic Sans MS</vt:lpstr>
      <vt:lpstr>Helvetica</vt:lpstr>
      <vt:lpstr>MJXc-TeX-main-R</vt:lpstr>
      <vt:lpstr>MJXc-TeX-math-I</vt:lpstr>
      <vt:lpstr>Times New Roman</vt:lpstr>
      <vt:lpstr>Wingdings 2</vt:lpstr>
      <vt:lpstr>Theme1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Optimisation</dc:title>
  <dc:creator>Mathssupport</dc:creator>
  <cp:lastModifiedBy>Orlando Hurtado</cp:lastModifiedBy>
  <cp:revision>103</cp:revision>
  <dcterms:created xsi:type="dcterms:W3CDTF">2013-02-27T02:24:37Z</dcterms:created>
  <dcterms:modified xsi:type="dcterms:W3CDTF">2023-08-05T13:18:48Z</dcterms:modified>
</cp:coreProperties>
</file>