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99" r:id="rId3"/>
    <p:sldId id="262" r:id="rId4"/>
    <p:sldId id="261" r:id="rId5"/>
    <p:sldId id="263" r:id="rId6"/>
    <p:sldId id="258" r:id="rId7"/>
    <p:sldId id="300" r:id="rId8"/>
    <p:sldId id="264" r:id="rId9"/>
    <p:sldId id="265" r:id="rId10"/>
    <p:sldId id="268" r:id="rId11"/>
    <p:sldId id="301" r:id="rId12"/>
    <p:sldId id="29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B5023-9442-414D-9FC3-D53E55364AC2}" type="datetimeFigureOut">
              <a:rPr lang="en-GB" smtClean="0"/>
              <a:pPr/>
              <a:t>05/08/2023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BCCFD-D04F-48DF-A6DD-3E94AF978D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9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74244-C180-4D63-94E8-537B27490F2B}" type="slidenum">
              <a:rPr lang="en-GB"/>
              <a:pPr/>
              <a:t>6</a:t>
            </a:fld>
            <a:endParaRPr lang="en-GB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40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C74244-C180-4D63-94E8-537B27490F2B}" type="slidenum">
              <a:rPr lang="en-GB"/>
              <a:pPr/>
              <a:t>7</a:t>
            </a:fld>
            <a:endParaRPr lang="en-GB"/>
          </a:p>
        </p:txBody>
      </p:sp>
      <p:sp>
        <p:nvSpPr>
          <p:cNvPr id="70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60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D273C5-407F-432C-AA3F-BF9939CF6FE4}" type="slidenum">
              <a:rPr lang="en-GB"/>
              <a:pPr/>
              <a:t>10</a:t>
            </a:fld>
            <a:endParaRPr lang="en-GB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69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43396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72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3237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2085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2262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3665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11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2142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2074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208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6464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8/5/2023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311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093024" cy="1600200"/>
          </a:xfrm>
        </p:spPr>
        <p:txBody>
          <a:bodyPr/>
          <a:lstStyle/>
          <a:p>
            <a:pPr marL="627063" indent="-627063"/>
            <a:r>
              <a:rPr lang="en-US" dirty="0"/>
              <a:t>LO: Use the second derivative test to identify the concavity of </a:t>
            </a:r>
            <a:r>
              <a:rPr lang="en-US"/>
              <a:t>the graph.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Second derivative test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C5C3288-D3A7-497A-A1F1-105841A5CC93}"/>
              </a:ext>
            </a:extLst>
          </p:cNvPr>
          <p:cNvSpPr/>
          <p:nvPr/>
        </p:nvSpPr>
        <p:spPr>
          <a:xfrm>
            <a:off x="8069328" y="6114758"/>
            <a:ext cx="990600" cy="64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C6A7DB2-E983-4F14-88DB-DE0287DC32F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047C87-81C2-44A7-9F19-2EBDEAF3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F29B5-81BB-455C-9941-613966FC9014}" type="datetime3">
              <a:rPr lang="en-US" smtClean="0"/>
              <a:t>5 August 2023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112025" y="719658"/>
            <a:ext cx="8919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 err="1">
                <a:latin typeface="+mn-lt"/>
              </a:rPr>
              <a:t>Su</a:t>
            </a:r>
            <a:r>
              <a:rPr lang="en-US" dirty="0" err="1">
                <a:latin typeface="+mn-lt"/>
              </a:rPr>
              <a:t>ppose</a:t>
            </a:r>
            <a:r>
              <a:rPr lang="en-US" dirty="0">
                <a:latin typeface="+mn-lt"/>
              </a:rPr>
              <a:t> that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 = c </a:t>
            </a:r>
            <a:r>
              <a:rPr lang="en-US" dirty="0">
                <a:latin typeface="+mn-lt"/>
              </a:rPr>
              <a:t>is a critical point of </a:t>
            </a:r>
            <a:r>
              <a:rPr lang="en-US" altLang="en-US" i="1" dirty="0">
                <a:cs typeface="Times New Roman" panose="02020603050405020304" pitchFamily="18" charset="0"/>
              </a:rPr>
              <a:t>f 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+mn-lt"/>
              </a:rPr>
              <a:t>such that </a:t>
            </a:r>
            <a:r>
              <a:rPr lang="en-US" altLang="en-US" i="1" dirty="0">
                <a:cs typeface="Times New Roman" panose="02020603050405020304" pitchFamily="18" charset="0"/>
              </a:rPr>
              <a:t>f </a:t>
            </a:r>
            <a:r>
              <a:rPr lang="en-US" altLang="en-US" dirty="0"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 = 0</a:t>
            </a:r>
          </a:p>
          <a:p>
            <a:r>
              <a:rPr lang="en-US" dirty="0">
                <a:latin typeface="+mn-lt"/>
              </a:rPr>
              <a:t>and that </a:t>
            </a:r>
            <a:r>
              <a:rPr lang="en-US" altLang="en-US" i="1" dirty="0">
                <a:cs typeface="Times New Roman" panose="02020603050405020304" pitchFamily="18" charset="0"/>
              </a:rPr>
              <a:t>f </a:t>
            </a:r>
            <a:r>
              <a:rPr lang="en-US" altLang="en-US" dirty="0">
                <a:cs typeface="Times New Roman" panose="02020603050405020304" pitchFamily="18" charset="0"/>
              </a:rPr>
              <a:t>″(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 </a:t>
            </a:r>
            <a:r>
              <a:rPr lang="en-US" dirty="0">
                <a:latin typeface="+mn-lt"/>
              </a:rPr>
              <a:t>is continuous in a region around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 = c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 </a:t>
            </a:r>
            <a:r>
              <a:rPr lang="en-US" dirty="0">
                <a:latin typeface="+mn-lt"/>
              </a:rPr>
              <a:t>Then,</a:t>
            </a:r>
            <a:endParaRPr lang="en-GB" dirty="0">
              <a:latin typeface="+mn-lt"/>
            </a:endParaRP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2E8EB16D-B924-4833-8877-4EBBE2993D99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16632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Second derivative test</a:t>
            </a:r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FCEDBC67-520C-465D-B097-57E80AA8A21E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E7C5C1A9-47B2-4FE6-8362-0D3EED97C00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45ED4712-9D82-4DCE-A932-181FDDE8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787416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1 - </a:t>
            </a:r>
            <a:r>
              <a:rPr lang="en-US" altLang="en-US" dirty="0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f</a:t>
            </a:r>
            <a:r>
              <a:rPr lang="en-US" dirty="0"/>
              <a:t> </a:t>
            </a:r>
            <a:r>
              <a:rPr lang="en-US" i="1" dirty="0"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b="1" dirty="0">
                <a:cs typeface="Times New Roman" panose="02020603050405020304" pitchFamily="18" charset="0"/>
              </a:rPr>
              <a:t> &lt;</a:t>
            </a:r>
            <a:r>
              <a:rPr lang="en-US" dirty="0">
                <a:latin typeface="Comic Sans MS" panose="030F0702030302020204" pitchFamily="66" charset="0"/>
              </a:rPr>
              <a:t> 0 </a:t>
            </a:r>
            <a:r>
              <a:rPr lang="en-US" altLang="en-US" dirty="0">
                <a:latin typeface="Comic Sans MS" panose="030F0702030302020204" pitchFamily="66" charset="0"/>
              </a:rPr>
              <a:t>then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x = c </a:t>
            </a:r>
            <a:r>
              <a:rPr lang="en-US" dirty="0">
                <a:latin typeface="Comic Sans MS" panose="030F0702030302020204" pitchFamily="66" charset="0"/>
              </a:rPr>
              <a:t>is 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relative maximum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76F7D821-DF5A-4641-A769-BDADED159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899805"/>
            <a:ext cx="8281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2 - </a:t>
            </a:r>
            <a:r>
              <a:rPr lang="en-US" altLang="en-US" dirty="0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f</a:t>
            </a:r>
            <a:r>
              <a:rPr lang="en-US" dirty="0"/>
              <a:t> </a:t>
            </a:r>
            <a:r>
              <a:rPr lang="en-US" i="1" dirty="0"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b="1" dirty="0">
                <a:cs typeface="Times New Roman" panose="02020603050405020304" pitchFamily="18" charset="0"/>
              </a:rPr>
              <a:t> &gt;</a:t>
            </a:r>
            <a:r>
              <a:rPr lang="en-US" dirty="0">
                <a:latin typeface="Comic Sans MS" panose="030F0702030302020204" pitchFamily="66" charset="0"/>
              </a:rPr>
              <a:t> 0 </a:t>
            </a:r>
            <a:r>
              <a:rPr lang="en-US" altLang="en-US" dirty="0">
                <a:latin typeface="Comic Sans MS" panose="030F0702030302020204" pitchFamily="66" charset="0"/>
              </a:rPr>
              <a:t>then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x = c </a:t>
            </a:r>
            <a:r>
              <a:rPr lang="en-US" dirty="0">
                <a:latin typeface="Comic Sans MS" panose="030F0702030302020204" pitchFamily="66" charset="0"/>
              </a:rPr>
              <a:t>is 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relative minimum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746D2CBF-751B-4A7E-B511-CB42859B7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3811600"/>
            <a:ext cx="82819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20700" indent="-520700"/>
            <a:r>
              <a:rPr lang="en-GB" dirty="0">
                <a:latin typeface="+mn-lt"/>
              </a:rPr>
              <a:t>3 – </a:t>
            </a:r>
            <a:r>
              <a:rPr lang="en-US" altLang="en-US" dirty="0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f</a:t>
            </a:r>
            <a:r>
              <a:rPr lang="en-US" dirty="0"/>
              <a:t> </a:t>
            </a:r>
            <a:r>
              <a:rPr lang="en-US" i="1" dirty="0"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b="1" dirty="0">
                <a:cs typeface="Times New Roman" panose="02020603050405020304" pitchFamily="18" charset="0"/>
              </a:rPr>
              <a:t> =</a:t>
            </a:r>
            <a:r>
              <a:rPr lang="en-US" dirty="0">
                <a:latin typeface="Comic Sans MS" panose="030F0702030302020204" pitchFamily="66" charset="0"/>
              </a:rPr>
              <a:t> 0 </a:t>
            </a:r>
            <a:r>
              <a:rPr lang="en-US" altLang="en-US" dirty="0">
                <a:latin typeface="Comic Sans MS" panose="030F0702030302020204" pitchFamily="66" charset="0"/>
              </a:rPr>
              <a:t>then 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x = c </a:t>
            </a:r>
            <a:r>
              <a:rPr lang="en-US" dirty="0">
                <a:latin typeface="Comic Sans MS" panose="030F0702030302020204" pitchFamily="66" charset="0"/>
              </a:rPr>
              <a:t>can be a relative maximum, relative minimum or neither, then the test is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inconclusive</a:t>
            </a:r>
            <a:r>
              <a:rPr lang="en-US" dirty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42279" y="528900"/>
            <a:ext cx="79089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Use the second derivative test to classify the critical points of the function, </a:t>
            </a:r>
            <a:r>
              <a:rPr lang="en-GB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GB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− 5</a:t>
            </a:r>
            <a:r>
              <a:rPr lang="en-GB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3528" y="73918"/>
            <a:ext cx="45592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Second derivative test</a:t>
            </a:r>
            <a:endParaRPr lang="en-GB" sz="3200" dirty="0"/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ADA2840C-ECF2-4435-86C4-0DA96585A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7715" y="1324682"/>
            <a:ext cx="10054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′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81A53B3-0731-4DF3-B19F-6A3250AE003C}"/>
              </a:ext>
            </a:extLst>
          </p:cNvPr>
          <p:cNvSpPr/>
          <p:nvPr/>
        </p:nvSpPr>
        <p:spPr>
          <a:xfrm>
            <a:off x="525703" y="1268760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find the critical points we need the first derivative of </a:t>
            </a:r>
            <a:r>
              <a:rPr lang="en-GB" sz="1800" i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endParaRPr lang="en-GB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A431C31C-044E-4CFE-969E-76539C2C8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758" y="2891866"/>
            <a:ext cx="10663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″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  <a:r>
              <a:rPr lang="en-GB" sz="2400" dirty="0"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7D3F2E-9406-4989-8741-98084CB6AC5F}"/>
              </a:ext>
            </a:extLst>
          </p:cNvPr>
          <p:cNvSpPr/>
          <p:nvPr/>
        </p:nvSpPr>
        <p:spPr>
          <a:xfrm>
            <a:off x="466129" y="2930784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second derivative of </a:t>
            </a:r>
            <a:r>
              <a:rPr lang="en-GB" sz="1800" i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endParaRPr lang="en-GB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5BE9589A-C74B-4FCC-A40B-0748202C8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0385" y="1305319"/>
            <a:ext cx="731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15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4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C7EE646A-0EAA-4148-9C2C-0BC1E8AAF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0407" y="1651175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23" name="Text Box 12">
            <a:extLst>
              <a:ext uri="{FF2B5EF4-FFF2-40B4-BE49-F238E27FC236}">
                <a16:creationId xmlns:a16="http://schemas.microsoft.com/office/drawing/2014/main" id="{935F0367-52C1-4D61-90B6-8C1408CD3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985" y="1281843"/>
            <a:ext cx="808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15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95E7338E-04AE-49EC-AE51-B3A658360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9449" y="1285956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–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5" name="Text Box 12">
            <a:extLst>
              <a:ext uri="{FF2B5EF4-FFF2-40B4-BE49-F238E27FC236}">
                <a16:creationId xmlns:a16="http://schemas.microsoft.com/office/drawing/2014/main" id="{E62A9297-3CBE-483A-9946-4AEC18A6E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0385" y="1684259"/>
            <a:ext cx="731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15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7" name="Text Box 12">
            <a:extLst>
              <a:ext uri="{FF2B5EF4-FFF2-40B4-BE49-F238E27FC236}">
                <a16:creationId xmlns:a16="http://schemas.microsoft.com/office/drawing/2014/main" id="{175A36DB-AD94-46CD-BDC4-0DD5C3C76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9449" y="1664896"/>
            <a:ext cx="83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r>
              <a:rPr lang="en-GB" sz="2400" dirty="0"/>
              <a:t> –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8" name="Text Box 12">
            <a:extLst>
              <a:ext uri="{FF2B5EF4-FFF2-40B4-BE49-F238E27FC236}">
                <a16:creationId xmlns:a16="http://schemas.microsoft.com/office/drawing/2014/main" id="{E1065342-1D29-414B-9BD6-15FAD9EE8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7747" y="1676462"/>
            <a:ext cx="434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9" name="Text Box 12">
            <a:extLst>
              <a:ext uri="{FF2B5EF4-FFF2-40B4-BE49-F238E27FC236}">
                <a16:creationId xmlns:a16="http://schemas.microsoft.com/office/drawing/2014/main" id="{DA99EF75-ABDB-4A04-94C9-AC834EAEB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977" y="2096312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C91DF129-3A21-4D65-AE34-A2D85170B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3523" y="2102392"/>
            <a:ext cx="731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15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0A69569E-CDBB-48D4-9131-879FA6BC2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2587" y="2083029"/>
            <a:ext cx="731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i="1" dirty="0"/>
              <a:t>x</a:t>
            </a:r>
            <a:r>
              <a:rPr lang="en-GB" sz="2400" dirty="0"/>
              <a:t> –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E8B2A5EB-66CD-42B1-8D3D-9C361D899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0885" y="2094595"/>
            <a:ext cx="434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3" name="Text Box 12">
            <a:extLst>
              <a:ext uri="{FF2B5EF4-FFF2-40B4-BE49-F238E27FC236}">
                <a16:creationId xmlns:a16="http://schemas.microsoft.com/office/drawing/2014/main" id="{82104FDC-16B5-4820-9E68-C15C23C63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2282" y="2094595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1)</a:t>
            </a:r>
          </a:p>
        </p:txBody>
      </p:sp>
      <p:sp>
        <p:nvSpPr>
          <p:cNvPr id="34" name="Text Box 12">
            <a:extLst>
              <a:ext uri="{FF2B5EF4-FFF2-40B4-BE49-F238E27FC236}">
                <a16:creationId xmlns:a16="http://schemas.microsoft.com/office/drawing/2014/main" id="{E0F0F323-A920-4BB0-AE6B-DC757E473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892" y="2081312"/>
            <a:ext cx="7505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i="1" dirty="0"/>
              <a:t>x</a:t>
            </a:r>
            <a:r>
              <a:rPr lang="en-GB" sz="2400" dirty="0"/>
              <a:t> +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5" name="Text Box 12">
            <a:extLst>
              <a:ext uri="{FF2B5EF4-FFF2-40B4-BE49-F238E27FC236}">
                <a16:creationId xmlns:a16="http://schemas.microsoft.com/office/drawing/2014/main" id="{A2E56314-5ED9-499D-BB41-F6981A97B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449" y="2480879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1,</a:t>
            </a:r>
          </a:p>
        </p:txBody>
      </p:sp>
      <p:sp>
        <p:nvSpPr>
          <p:cNvPr id="36" name="Text Box 12">
            <a:extLst>
              <a:ext uri="{FF2B5EF4-FFF2-40B4-BE49-F238E27FC236}">
                <a16:creationId xmlns:a16="http://schemas.microsoft.com/office/drawing/2014/main" id="{F6D6E7E3-1703-4DB5-963A-CA8F256A7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717" y="2480879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sz="2400" dirty="0"/>
              <a:t> =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7" name="Text Box 12">
            <a:extLst>
              <a:ext uri="{FF2B5EF4-FFF2-40B4-BE49-F238E27FC236}">
                <a16:creationId xmlns:a16="http://schemas.microsoft.com/office/drawing/2014/main" id="{E33A1EEB-B884-458B-B416-88695DBF0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5754" y="2480879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/>
              <a:t>– </a:t>
            </a:r>
            <a:r>
              <a:rPr lang="en-GB" sz="2400" dirty="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8" name="Text Box 12">
            <a:extLst>
              <a:ext uri="{FF2B5EF4-FFF2-40B4-BE49-F238E27FC236}">
                <a16:creationId xmlns:a16="http://schemas.microsoft.com/office/drawing/2014/main" id="{9FED3AC2-3452-4CFA-8379-FDAA82E85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4846" y="2480879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sz="2400" dirty="0"/>
              <a:t> =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13E079A-122D-408A-91FF-36EE17A18ACA}"/>
              </a:ext>
            </a:extLst>
          </p:cNvPr>
          <p:cNvSpPr/>
          <p:nvPr/>
        </p:nvSpPr>
        <p:spPr>
          <a:xfrm>
            <a:off x="473007" y="1887945"/>
            <a:ext cx="2991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Factorising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08D6CC5-3589-4980-BA6F-843F82AF5DBE}"/>
              </a:ext>
            </a:extLst>
          </p:cNvPr>
          <p:cNvSpPr/>
          <p:nvPr/>
        </p:nvSpPr>
        <p:spPr>
          <a:xfrm>
            <a:off x="492052" y="2546601"/>
            <a:ext cx="2991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Critical points are:</a:t>
            </a:r>
          </a:p>
        </p:txBody>
      </p:sp>
      <p:sp>
        <p:nvSpPr>
          <p:cNvPr id="41" name="Text Box 12">
            <a:extLst>
              <a:ext uri="{FF2B5EF4-FFF2-40B4-BE49-F238E27FC236}">
                <a16:creationId xmlns:a16="http://schemas.microsoft.com/office/drawing/2014/main" id="{FF630E90-147A-43BE-A188-2024D2B6B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0561" y="2480879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0,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42" name="Text Box 12">
            <a:extLst>
              <a:ext uri="{FF2B5EF4-FFF2-40B4-BE49-F238E27FC236}">
                <a16:creationId xmlns:a16="http://schemas.microsoft.com/office/drawing/2014/main" id="{87E7FB0F-01E7-4A88-9A73-C23EC75A1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3898" y="2480879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1" dirty="0"/>
              <a:t>x</a:t>
            </a:r>
            <a:r>
              <a:rPr lang="en-GB" sz="2400" dirty="0"/>
              <a:t> =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4" name="Text Box 12">
            <a:extLst>
              <a:ext uri="{FF2B5EF4-FFF2-40B4-BE49-F238E27FC236}">
                <a16:creationId xmlns:a16="http://schemas.microsoft.com/office/drawing/2014/main" id="{21C57A50-247E-4ED5-82B6-077F42ACE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887" y="2867159"/>
            <a:ext cx="731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60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5" name="Text Box 12">
            <a:extLst>
              <a:ext uri="{FF2B5EF4-FFF2-40B4-BE49-F238E27FC236}">
                <a16:creationId xmlns:a16="http://schemas.microsoft.com/office/drawing/2014/main" id="{5E3A08AD-9490-44C0-9314-471AD8EB8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3487" y="2843683"/>
            <a:ext cx="7056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30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6" name="Text Box 12">
            <a:extLst>
              <a:ext uri="{FF2B5EF4-FFF2-40B4-BE49-F238E27FC236}">
                <a16:creationId xmlns:a16="http://schemas.microsoft.com/office/drawing/2014/main" id="{4BED0FEF-D319-4DE3-8ED5-BA5D075C0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0951" y="2847796"/>
            <a:ext cx="4154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–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3F6CB24-9CA5-4F30-A7C2-E759A94F8701}"/>
              </a:ext>
            </a:extLst>
          </p:cNvPr>
          <p:cNvSpPr txBox="1"/>
          <p:nvPr/>
        </p:nvSpPr>
        <p:spPr>
          <a:xfrm>
            <a:off x="281270" y="3277499"/>
            <a:ext cx="84969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value of the second derivative for each of the critical points:</a:t>
            </a:r>
            <a:endParaRPr lang="en-GB" dirty="0">
              <a:latin typeface="+mn-lt"/>
            </a:endParaRPr>
          </a:p>
        </p:txBody>
      </p:sp>
      <p:sp>
        <p:nvSpPr>
          <p:cNvPr id="54" name="Text Box 12">
            <a:extLst>
              <a:ext uri="{FF2B5EF4-FFF2-40B4-BE49-F238E27FC236}">
                <a16:creationId xmlns:a16="http://schemas.microsoft.com/office/drawing/2014/main" id="{9EA50190-C67D-465A-BADC-CD21DF59F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343" y="404944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″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  <a:r>
              <a:rPr lang="en-GB" sz="2400" dirty="0"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55" name="Text Box 12">
            <a:extLst>
              <a:ext uri="{FF2B5EF4-FFF2-40B4-BE49-F238E27FC236}">
                <a16:creationId xmlns:a16="http://schemas.microsoft.com/office/drawing/2014/main" id="{3F662FCA-49E5-4896-8118-17C38FC27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775" y="4033701"/>
            <a:ext cx="10839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″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  <a:r>
              <a:rPr lang="en-GB" sz="2400" dirty="0"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56" name="Text Box 12">
            <a:extLst>
              <a:ext uri="{FF2B5EF4-FFF2-40B4-BE49-F238E27FC236}">
                <a16:creationId xmlns:a16="http://schemas.microsoft.com/office/drawing/2014/main" id="{B2BFA757-5816-4E15-AFCE-B6CBFF905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5069" y="4028133"/>
            <a:ext cx="10839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″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  <a:r>
              <a:rPr lang="en-GB" sz="2400" dirty="0"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57" name="Text Box 12">
            <a:extLst>
              <a:ext uri="{FF2B5EF4-FFF2-40B4-BE49-F238E27FC236}">
                <a16:creationId xmlns:a16="http://schemas.microsoft.com/office/drawing/2014/main" id="{FFE57986-77EF-406E-B010-F16A57135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515" y="4028132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−30</a:t>
            </a:r>
            <a:r>
              <a:rPr lang="en-GB" sz="2400" dirty="0"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58" name="Text Box 12">
            <a:extLst>
              <a:ext uri="{FF2B5EF4-FFF2-40B4-BE49-F238E27FC236}">
                <a16:creationId xmlns:a16="http://schemas.microsoft.com/office/drawing/2014/main" id="{D8B0F89D-A456-41FE-93FE-D0FA27CA8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2954" y="402693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59" name="Text Box 12">
            <a:extLst>
              <a:ext uri="{FF2B5EF4-FFF2-40B4-BE49-F238E27FC236}">
                <a16:creationId xmlns:a16="http://schemas.microsoft.com/office/drawing/2014/main" id="{D83F9564-4A37-41B5-AB69-3D77E9113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9168" y="4026934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30</a:t>
            </a:r>
            <a:r>
              <a:rPr lang="en-GB" sz="2400" dirty="0"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C9D8C28-F550-4CD3-87A4-C4CE37D10F37}"/>
              </a:ext>
            </a:extLst>
          </p:cNvPr>
          <p:cNvSpPr txBox="1"/>
          <p:nvPr/>
        </p:nvSpPr>
        <p:spPr>
          <a:xfrm>
            <a:off x="275167" y="4490740"/>
            <a:ext cx="85851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second derivative 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MJXc-TeX-math-I"/>
              </a:rPr>
              <a:t>x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MJXc-TeX-main-R"/>
              </a:rPr>
              <a:t>= −1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sz="2000" dirty="0">
                <a:latin typeface="+mn-lt"/>
              </a:rPr>
              <a:t>is negative so by the Second Derivative Test this critical point is a relative maximum</a:t>
            </a:r>
            <a:endParaRPr lang="en-GB" sz="2000" dirty="0">
              <a:latin typeface="+mn-lt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85E5D44-895D-4A45-B2DF-1FFF71CC1393}"/>
              </a:ext>
            </a:extLst>
          </p:cNvPr>
          <p:cNvSpPr txBox="1"/>
          <p:nvPr/>
        </p:nvSpPr>
        <p:spPr>
          <a:xfrm>
            <a:off x="233252" y="5162003"/>
            <a:ext cx="85851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second derivative 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MJXc-TeX-math-I"/>
              </a:rPr>
              <a:t>x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MJXc-TeX-main-R"/>
              </a:rPr>
              <a:t>= 1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sz="2000" dirty="0">
                <a:latin typeface="+mn-lt"/>
              </a:rPr>
              <a:t>is positive so by the Second Derivative Test this critical point is a relative minimum</a:t>
            </a:r>
            <a:endParaRPr lang="en-GB" sz="2000" dirty="0">
              <a:latin typeface="+mn-lt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F190060-F1DA-42AC-A571-7E7E7C183CFE}"/>
              </a:ext>
            </a:extLst>
          </p:cNvPr>
          <p:cNvSpPr txBox="1"/>
          <p:nvPr/>
        </p:nvSpPr>
        <p:spPr>
          <a:xfrm>
            <a:off x="233252" y="5884676"/>
            <a:ext cx="88032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+mn-lt"/>
              </a:rPr>
              <a:t>The second derivative 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MJXc-TeX-math-I"/>
              </a:rPr>
              <a:t>x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MJXc-TeX-main-R"/>
              </a:rPr>
              <a:t>= 0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sz="2000" dirty="0">
                <a:latin typeface="+mn-lt"/>
              </a:rPr>
              <a:t>is zero so can not use the Second Derivative Test to classify this critical point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059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52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13762A2-D9FA-41D1-85F9-A279F8425A0C}"/>
              </a:ext>
            </a:extLst>
          </p:cNvPr>
          <p:cNvSpPr txBox="1"/>
          <p:nvPr/>
        </p:nvSpPr>
        <p:spPr>
          <a:xfrm>
            <a:off x="319942" y="1974034"/>
            <a:ext cx="84969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 this lesson we are going to look at the information that the second derivative of a function can give us a about the graph of a function.</a:t>
            </a:r>
            <a:endParaRPr lang="en-GB" dirty="0"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EBFF64-B80B-4C13-84A5-A59EC2587205}"/>
              </a:ext>
            </a:extLst>
          </p:cNvPr>
          <p:cNvSpPr txBox="1"/>
          <p:nvPr/>
        </p:nvSpPr>
        <p:spPr>
          <a:xfrm>
            <a:off x="294435" y="3204896"/>
            <a:ext cx="84969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Before we do this, we will need a couple of definitions out of the way.</a:t>
            </a:r>
            <a:endParaRPr lang="en-GB" dirty="0"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C36B83-EFD3-4A31-9B39-88E4F8903D0D}"/>
              </a:ext>
            </a:extLst>
          </p:cNvPr>
          <p:cNvSpPr txBox="1"/>
          <p:nvPr/>
        </p:nvSpPr>
        <p:spPr>
          <a:xfrm>
            <a:off x="294434" y="5407501"/>
            <a:ext cx="84969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0988" indent="-280988"/>
            <a:r>
              <a:rPr lang="en-US" altLang="en-US" dirty="0">
                <a:latin typeface="+mn-lt"/>
              </a:rPr>
              <a:t>If 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 </a:t>
            </a:r>
            <a:r>
              <a:rPr lang="en-US" altLang="en-US" dirty="0">
                <a:latin typeface="+mn-lt"/>
              </a:rPr>
              <a:t>is increasing over </a:t>
            </a:r>
            <a:r>
              <a:rPr lang="en-US" altLang="en-US" i="1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MathJax_Main"/>
              </a:rPr>
              <a:t>,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we say 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is </a:t>
            </a:r>
            <a:r>
              <a:rPr lang="en-US" altLang="en-US" b="1" dirty="0">
                <a:latin typeface="+mn-lt"/>
              </a:rPr>
              <a:t>concave up</a:t>
            </a:r>
            <a:r>
              <a:rPr lang="en-US" altLang="en-US" dirty="0">
                <a:latin typeface="+mn-lt"/>
              </a:rPr>
              <a:t> over </a:t>
            </a:r>
            <a:r>
              <a:rPr lang="en-US" b="0" i="1" dirty="0">
                <a:effectLst/>
                <a:cs typeface="Times New Roman" panose="02020603050405020304" pitchFamily="18" charset="0"/>
              </a:rPr>
              <a:t>I</a:t>
            </a:r>
            <a:endParaRPr lang="en-GB" dirty="0"/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001E4FAA-0800-4D60-8684-A06FBF656D8B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EFC5AF-DF87-400E-8E00-AC0029D9628B}"/>
              </a:ext>
            </a:extLst>
          </p:cNvPr>
          <p:cNvSpPr txBox="1"/>
          <p:nvPr/>
        </p:nvSpPr>
        <p:spPr>
          <a:xfrm>
            <a:off x="327114" y="750521"/>
            <a:ext cx="88259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 the previous lesson we saw how we could use the first derivative of a function to get some information about the graph of a function.</a:t>
            </a:r>
            <a:endParaRPr lang="en-GB" dirty="0">
              <a:latin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438D61-BCF2-4F1E-9725-2C7450348D78}"/>
              </a:ext>
            </a:extLst>
          </p:cNvPr>
          <p:cNvSpPr txBox="1"/>
          <p:nvPr/>
        </p:nvSpPr>
        <p:spPr>
          <a:xfrm>
            <a:off x="294435" y="4005603"/>
            <a:ext cx="84642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main concept that we’ll be discussing in this lesson is concavity.</a:t>
            </a:r>
            <a:endParaRPr lang="en-GB" dirty="0"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9E1EC0-8C74-45AD-8CD6-4B24A67DF4F1}"/>
              </a:ext>
            </a:extLst>
          </p:cNvPr>
          <p:cNvSpPr txBox="1"/>
          <p:nvPr/>
        </p:nvSpPr>
        <p:spPr>
          <a:xfrm>
            <a:off x="303852" y="4653136"/>
            <a:ext cx="83005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Let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Neue Helvetica W01"/>
              </a:rPr>
              <a:t>) </a:t>
            </a:r>
            <a:r>
              <a:rPr lang="en-US" altLang="en-US" dirty="0">
                <a:latin typeface="+mn-lt"/>
              </a:rPr>
              <a:t>be a function that is differentiable over an open interval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.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Neue Helvetica W01"/>
              </a:rPr>
              <a:t> 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0A9BF2-235C-495D-A9A9-D37A2818AD02}"/>
              </a:ext>
            </a:extLst>
          </p:cNvPr>
          <p:cNvSpPr txBox="1"/>
          <p:nvPr/>
        </p:nvSpPr>
        <p:spPr>
          <a:xfrm>
            <a:off x="294434" y="5960542"/>
            <a:ext cx="87913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0988" indent="-280988"/>
            <a:r>
              <a:rPr lang="en-US" altLang="en-US" dirty="0">
                <a:latin typeface="+mn-lt"/>
              </a:rPr>
              <a:t>If 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 </a:t>
            </a:r>
            <a:r>
              <a:rPr lang="en-US" altLang="en-US" dirty="0">
                <a:latin typeface="+mn-lt"/>
              </a:rPr>
              <a:t>is decreasing over </a:t>
            </a:r>
            <a:r>
              <a:rPr lang="en-US" altLang="en-US" i="1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MathJax_Main"/>
              </a:rPr>
              <a:t>,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we say 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is </a:t>
            </a:r>
            <a:r>
              <a:rPr lang="en-US" altLang="en-US" b="1" dirty="0">
                <a:latin typeface="+mn-lt"/>
              </a:rPr>
              <a:t>concave down</a:t>
            </a:r>
            <a:r>
              <a:rPr lang="en-US" altLang="en-US" dirty="0">
                <a:latin typeface="+mn-lt"/>
              </a:rPr>
              <a:t> over </a:t>
            </a:r>
            <a:r>
              <a:rPr lang="en-US" b="0" i="1" dirty="0">
                <a:effectLst/>
                <a:cs typeface="Times New Roman" panose="02020603050405020304" pitchFamily="18" charset="0"/>
              </a:rPr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59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3" grpId="0"/>
      <p:bldP spid="14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791432" y="2078220"/>
            <a:ext cx="49761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Notice that as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increases for all the points on the curve</a:t>
            </a:r>
          </a:p>
        </p:txBody>
      </p:sp>
      <p:sp>
        <p:nvSpPr>
          <p:cNvPr id="9" name="Rectangle 8"/>
          <p:cNvSpPr/>
          <p:nvPr/>
        </p:nvSpPr>
        <p:spPr>
          <a:xfrm>
            <a:off x="186822" y="55804"/>
            <a:ext cx="30428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Test for shape</a:t>
            </a:r>
            <a:endParaRPr lang="en-GB" sz="32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001517" y="1124744"/>
            <a:ext cx="0" cy="2560320"/>
          </a:xfrm>
          <a:prstGeom prst="straightConnector1">
            <a:avLst/>
          </a:prstGeom>
          <a:ln w="222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8947" y="3292531"/>
            <a:ext cx="2581029" cy="4152"/>
          </a:xfrm>
          <a:prstGeom prst="straightConnector1">
            <a:avLst/>
          </a:prstGeom>
          <a:ln w="222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932352" y="2937541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-1</a:t>
            </a:r>
            <a:endParaRPr lang="en-GB" baseline="-25000" dirty="0"/>
          </a:p>
        </p:txBody>
      </p:sp>
      <p:sp>
        <p:nvSpPr>
          <p:cNvPr id="41" name="Rectangle 40"/>
          <p:cNvSpPr/>
          <p:nvPr/>
        </p:nvSpPr>
        <p:spPr>
          <a:xfrm>
            <a:off x="467544" y="2075081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-2</a:t>
            </a:r>
            <a:endParaRPr lang="en-GB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2320977" y="2962701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GB" baseline="-25000" dirty="0"/>
          </a:p>
        </p:txBody>
      </p:sp>
      <p:sp>
        <p:nvSpPr>
          <p:cNvPr id="43" name="Rectangle 42"/>
          <p:cNvSpPr/>
          <p:nvPr/>
        </p:nvSpPr>
        <p:spPr>
          <a:xfrm>
            <a:off x="2641187" y="2036035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GB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2483408" y="2621079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endParaRPr lang="en-GB" baseline="-25000" dirty="0"/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3779912" y="1085724"/>
            <a:ext cx="48164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Let's look at the slope of the curve at some points.</a:t>
            </a: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3791432" y="2798300"/>
            <a:ext cx="4291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is increasing</a:t>
            </a:r>
            <a:r>
              <a:rPr lang="en-US" dirty="0"/>
              <a:t>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3823976" y="3344390"/>
            <a:ext cx="3352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’(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)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is increasing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333487" y="3475387"/>
            <a:ext cx="1600452" cy="0"/>
          </a:xfrm>
          <a:prstGeom prst="straightConnector1">
            <a:avLst/>
          </a:prstGeom>
          <a:ln w="254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465682" y="3520621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</a:rPr>
              <a:t> increases </a:t>
            </a:r>
            <a:endParaRPr lang="en-GB" dirty="0">
              <a:solidFill>
                <a:srgbClr val="FF66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704928" y="3203047"/>
            <a:ext cx="640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 flipV="1">
            <a:off x="954402" y="1302401"/>
            <a:ext cx="1971675" cy="1883664"/>
          </a:xfrm>
          <a:custGeom>
            <a:avLst/>
            <a:gdLst>
              <a:gd name="connsiteX0" fmla="*/ 0 w 1971675"/>
              <a:gd name="connsiteY0" fmla="*/ 1880840 h 1880840"/>
              <a:gd name="connsiteX1" fmla="*/ 600075 w 1971675"/>
              <a:gd name="connsiteY1" fmla="*/ 323503 h 1880840"/>
              <a:gd name="connsiteX2" fmla="*/ 1314450 w 1971675"/>
              <a:gd name="connsiteY2" fmla="*/ 123478 h 1880840"/>
              <a:gd name="connsiteX3" fmla="*/ 1971675 w 1971675"/>
              <a:gd name="connsiteY3" fmla="*/ 1809403 h 1880840"/>
              <a:gd name="connsiteX4" fmla="*/ 1971675 w 1971675"/>
              <a:gd name="connsiteY4" fmla="*/ 1809403 h 1880840"/>
              <a:gd name="connsiteX5" fmla="*/ 1971675 w 1971675"/>
              <a:gd name="connsiteY5" fmla="*/ 1809403 h 188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1675" h="1880840">
                <a:moveTo>
                  <a:pt x="0" y="1880840"/>
                </a:moveTo>
                <a:cubicBezTo>
                  <a:pt x="190500" y="1248618"/>
                  <a:pt x="381000" y="616397"/>
                  <a:pt x="600075" y="323503"/>
                </a:cubicBezTo>
                <a:cubicBezTo>
                  <a:pt x="819150" y="30609"/>
                  <a:pt x="1085850" y="-124172"/>
                  <a:pt x="1314450" y="123478"/>
                </a:cubicBezTo>
                <a:cubicBezTo>
                  <a:pt x="1543050" y="371128"/>
                  <a:pt x="1971675" y="1809403"/>
                  <a:pt x="1971675" y="1809403"/>
                </a:cubicBezTo>
                <a:lnTo>
                  <a:pt x="1971675" y="1809403"/>
                </a:lnTo>
                <a:lnTo>
                  <a:pt x="1971675" y="1809403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2543873" y="1877816"/>
            <a:ext cx="257711" cy="69803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06134" y="1877815"/>
            <a:ext cx="246403" cy="69803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109434" y="2775431"/>
            <a:ext cx="409039" cy="5171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465682" y="2829503"/>
            <a:ext cx="536788" cy="51477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A397053-07A8-445F-9C66-80CC1F4094F1}"/>
              </a:ext>
            </a:extLst>
          </p:cNvPr>
          <p:cNvSpPr txBox="1"/>
          <p:nvPr/>
        </p:nvSpPr>
        <p:spPr>
          <a:xfrm>
            <a:off x="270678" y="646777"/>
            <a:ext cx="84969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0988" indent="-280988"/>
            <a:r>
              <a:rPr lang="en-US" altLang="en-US" dirty="0">
                <a:latin typeface="+mn-lt"/>
              </a:rPr>
              <a:t>If </a:t>
            </a:r>
            <a:r>
              <a:rPr lang="en-US" altLang="en-US" i="1" dirty="0">
                <a:cs typeface="Times New Roman" panose="02020603050405020304" pitchFamily="18" charset="0"/>
              </a:rPr>
              <a:t>f </a:t>
            </a:r>
            <a:r>
              <a:rPr lang="en-US" altLang="en-US" dirty="0"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 </a:t>
            </a:r>
            <a:r>
              <a:rPr lang="en-US" altLang="en-US" dirty="0">
                <a:latin typeface="+mn-lt"/>
              </a:rPr>
              <a:t>is increasing over </a:t>
            </a:r>
            <a:r>
              <a:rPr lang="en-US" altLang="en-US" i="1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MathJax_Main"/>
              </a:rPr>
              <a:t>,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we say 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is </a:t>
            </a:r>
            <a:r>
              <a:rPr lang="en-US" altLang="en-US" b="1" dirty="0">
                <a:latin typeface="+mn-lt"/>
              </a:rPr>
              <a:t>concave up</a:t>
            </a:r>
            <a:r>
              <a:rPr lang="en-US" altLang="en-US" dirty="0">
                <a:latin typeface="+mn-lt"/>
              </a:rPr>
              <a:t> over </a:t>
            </a:r>
            <a:r>
              <a:rPr lang="en-US" b="0" i="1" dirty="0">
                <a:effectLst/>
                <a:cs typeface="Times New Roman" panose="02020603050405020304" pitchFamily="18" charset="0"/>
              </a:rPr>
              <a:t>I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7ADFE6-B44E-463D-BD0C-7C9EA703FECD}"/>
              </a:ext>
            </a:extLst>
          </p:cNvPr>
          <p:cNvSpPr txBox="1"/>
          <p:nvPr/>
        </p:nvSpPr>
        <p:spPr>
          <a:xfrm>
            <a:off x="148095" y="3861048"/>
            <a:ext cx="89959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By definition, a function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is concave up if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latin typeface="+mn-lt"/>
              </a:rPr>
              <a:t>is increasing. </a:t>
            </a:r>
            <a:endParaRPr lang="en-GB" dirty="0">
              <a:latin typeface="+mn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A2B94C1-A03A-48AC-8743-05910A38B484}"/>
              </a:ext>
            </a:extLst>
          </p:cNvPr>
          <p:cNvSpPr txBox="1"/>
          <p:nvPr/>
        </p:nvSpPr>
        <p:spPr>
          <a:xfrm>
            <a:off x="148095" y="4351918"/>
            <a:ext cx="89241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If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latin typeface="+mn-lt"/>
              </a:rPr>
              <a:t> is a differentiable function, then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latin typeface="+mn-lt"/>
              </a:rPr>
              <a:t> is increasing if its derivative 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”(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)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0</a:t>
            </a:r>
            <a:r>
              <a:rPr lang="en-US" altLang="en-US" dirty="0">
                <a:latin typeface="+mn-lt"/>
              </a:rPr>
              <a:t>. </a:t>
            </a:r>
            <a:endParaRPr lang="en-GB" dirty="0">
              <a:latin typeface="+mn-lt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F883D0F-F271-411B-99C3-4C5D1A8066A8}"/>
              </a:ext>
            </a:extLst>
          </p:cNvPr>
          <p:cNvSpPr txBox="1"/>
          <p:nvPr/>
        </p:nvSpPr>
        <p:spPr>
          <a:xfrm>
            <a:off x="148095" y="5151486"/>
            <a:ext cx="86195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Therefore, a function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latin typeface="+mn-lt"/>
              </a:rPr>
              <a:t>that is twice differentiable, is </a:t>
            </a:r>
            <a:r>
              <a:rPr lang="en-US" altLang="en-US" b="1" dirty="0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concave up </a:t>
            </a:r>
            <a:r>
              <a:rPr lang="en-US" dirty="0">
                <a:latin typeface="Comic Sans MS" panose="030F0702030302020204" pitchFamily="66" charset="0"/>
              </a:rPr>
              <a:t>on the interval </a:t>
            </a:r>
            <a:r>
              <a:rPr lang="en-US" altLang="en-US" i="1" dirty="0">
                <a:cs typeface="Times New Roman" panose="02020603050405020304" pitchFamily="18" charset="0"/>
              </a:rPr>
              <a:t>I </a:t>
            </a:r>
            <a:r>
              <a:rPr lang="en-US" altLang="en-US" dirty="0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f</a:t>
            </a:r>
            <a:r>
              <a:rPr lang="en-US" dirty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en-US" dirty="0">
                <a:latin typeface="Comic Sans MS" panose="030F0702030302020204" pitchFamily="66" charset="0"/>
              </a:rPr>
              <a:t> 0 for all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 in the interval </a:t>
            </a:r>
            <a:r>
              <a:rPr lang="en-US" altLang="en-US" i="1" dirty="0">
                <a:cs typeface="Times New Roman" panose="02020603050405020304" pitchFamily="18" charset="0"/>
              </a:rPr>
              <a:t>I.</a:t>
            </a:r>
            <a:endParaRPr lang="en-GB" dirty="0">
              <a:latin typeface="+mn-lt"/>
            </a:endParaRPr>
          </a:p>
        </p:txBody>
      </p:sp>
      <p:sp>
        <p:nvSpPr>
          <p:cNvPr id="39" name="Text Box 5">
            <a:extLst>
              <a:ext uri="{FF2B5EF4-FFF2-40B4-BE49-F238E27FC236}">
                <a16:creationId xmlns:a16="http://schemas.microsoft.com/office/drawing/2014/main" id="{BAE996B0-F308-49F2-A568-F5C946885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6068" y="2470896"/>
            <a:ext cx="1716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the slope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1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3" grpId="0"/>
      <p:bldP spid="28" grpId="0" animBg="1"/>
      <p:bldP spid="31" grpId="0"/>
      <p:bldP spid="34" grpId="0"/>
      <p:bldP spid="37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769776" y="2035067"/>
            <a:ext cx="49304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Notice that as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increases for all the points on the curve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179201" y="2401535"/>
            <a:ext cx="1642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</a:rPr>
              <a:t>the slope </a:t>
            </a:r>
          </a:p>
        </p:txBody>
      </p:sp>
      <p:sp>
        <p:nvSpPr>
          <p:cNvPr id="9" name="Rectangle 8"/>
          <p:cNvSpPr/>
          <p:nvPr/>
        </p:nvSpPr>
        <p:spPr>
          <a:xfrm>
            <a:off x="194684" y="31180"/>
            <a:ext cx="30428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Test for shape</a:t>
            </a:r>
            <a:endParaRPr lang="en-GB" sz="32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419892" y="1516971"/>
            <a:ext cx="96601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852079" y="1539831"/>
            <a:ext cx="1971675" cy="1880840"/>
          </a:xfrm>
          <a:custGeom>
            <a:avLst/>
            <a:gdLst>
              <a:gd name="connsiteX0" fmla="*/ 0 w 1971675"/>
              <a:gd name="connsiteY0" fmla="*/ 1880840 h 1880840"/>
              <a:gd name="connsiteX1" fmla="*/ 600075 w 1971675"/>
              <a:gd name="connsiteY1" fmla="*/ 323503 h 1880840"/>
              <a:gd name="connsiteX2" fmla="*/ 1314450 w 1971675"/>
              <a:gd name="connsiteY2" fmla="*/ 123478 h 1880840"/>
              <a:gd name="connsiteX3" fmla="*/ 1971675 w 1971675"/>
              <a:gd name="connsiteY3" fmla="*/ 1809403 h 1880840"/>
              <a:gd name="connsiteX4" fmla="*/ 1971675 w 1971675"/>
              <a:gd name="connsiteY4" fmla="*/ 1809403 h 1880840"/>
              <a:gd name="connsiteX5" fmla="*/ 1971675 w 1971675"/>
              <a:gd name="connsiteY5" fmla="*/ 1809403 h 188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1675" h="1880840">
                <a:moveTo>
                  <a:pt x="0" y="1880840"/>
                </a:moveTo>
                <a:cubicBezTo>
                  <a:pt x="190500" y="1248618"/>
                  <a:pt x="381000" y="616397"/>
                  <a:pt x="600075" y="323503"/>
                </a:cubicBezTo>
                <a:cubicBezTo>
                  <a:pt x="819150" y="30609"/>
                  <a:pt x="1085850" y="-124172"/>
                  <a:pt x="1314450" y="123478"/>
                </a:cubicBezTo>
                <a:cubicBezTo>
                  <a:pt x="1543050" y="371128"/>
                  <a:pt x="1971675" y="1809403"/>
                  <a:pt x="1971675" y="1809403"/>
                </a:cubicBezTo>
                <a:lnTo>
                  <a:pt x="1971675" y="1809403"/>
                </a:lnTo>
                <a:lnTo>
                  <a:pt x="1971675" y="1809403"/>
                </a:ln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63069" y="1436092"/>
            <a:ext cx="515857" cy="49407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86300" y="2284123"/>
            <a:ext cx="238824" cy="6858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223302" y="1458214"/>
            <a:ext cx="557925" cy="60337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40570" y="2343118"/>
            <a:ext cx="223383" cy="69317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91332" y="1265400"/>
            <a:ext cx="0" cy="2430560"/>
          </a:xfrm>
          <a:prstGeom prst="straightConnector1">
            <a:avLst/>
          </a:prstGeom>
          <a:ln w="222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18762" y="3285270"/>
            <a:ext cx="2581029" cy="4152"/>
          </a:xfrm>
          <a:prstGeom prst="straightConnector1">
            <a:avLst/>
          </a:prstGeom>
          <a:ln w="2222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30975" y="2544401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GB" baseline="-25000" dirty="0"/>
          </a:p>
        </p:txBody>
      </p:sp>
      <p:sp>
        <p:nvSpPr>
          <p:cNvPr id="41" name="Rectangle 40"/>
          <p:cNvSpPr/>
          <p:nvPr/>
        </p:nvSpPr>
        <p:spPr>
          <a:xfrm>
            <a:off x="820193" y="1501222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endParaRPr lang="en-GB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1508401" y="1100619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GB" baseline="-25000" dirty="0"/>
          </a:p>
        </p:txBody>
      </p:sp>
      <p:sp>
        <p:nvSpPr>
          <p:cNvPr id="43" name="Rectangle 42"/>
          <p:cNvSpPr/>
          <p:nvPr/>
        </p:nvSpPr>
        <p:spPr>
          <a:xfrm>
            <a:off x="2373224" y="1501222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-1</a:t>
            </a:r>
            <a:endParaRPr lang="en-GB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2618984" y="2452910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-2</a:t>
            </a:r>
            <a:endParaRPr lang="en-GB" baseline="-25000" dirty="0"/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3772729" y="1162786"/>
            <a:ext cx="48164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Let's look at the slope of the curve at some points.</a:t>
            </a: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3850747" y="2822242"/>
            <a:ext cx="25810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</a:rPr>
              <a:t>is decreasing.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3882458" y="3399734"/>
            <a:ext cx="3352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’(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is decreasing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1223302" y="3468126"/>
            <a:ext cx="1600452" cy="0"/>
          </a:xfrm>
          <a:prstGeom prst="straightConnector1">
            <a:avLst/>
          </a:prstGeom>
          <a:ln w="254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355497" y="3513360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</a:rPr>
              <a:t> increases 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CCF1177-F477-4D1B-8B0B-42C7C7DD2236}"/>
              </a:ext>
            </a:extLst>
          </p:cNvPr>
          <p:cNvSpPr txBox="1"/>
          <p:nvPr/>
        </p:nvSpPr>
        <p:spPr>
          <a:xfrm>
            <a:off x="121583" y="647638"/>
            <a:ext cx="87913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0988" indent="-280988"/>
            <a:r>
              <a:rPr lang="en-US" altLang="en-US" dirty="0">
                <a:latin typeface="+mn-lt"/>
              </a:rPr>
              <a:t>If 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 </a:t>
            </a:r>
            <a:r>
              <a:rPr lang="en-US" altLang="en-US" dirty="0">
                <a:latin typeface="+mn-lt"/>
              </a:rPr>
              <a:t>is decreasing over </a:t>
            </a:r>
            <a:r>
              <a:rPr lang="en-US" altLang="en-US" i="1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MathJax_Main"/>
              </a:rPr>
              <a:t>,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we say 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dirty="0"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is </a:t>
            </a:r>
            <a:r>
              <a:rPr lang="en-US" altLang="en-US" b="1" dirty="0">
                <a:latin typeface="+mn-lt"/>
              </a:rPr>
              <a:t>concave down</a:t>
            </a:r>
            <a:r>
              <a:rPr lang="en-US" altLang="en-US" dirty="0">
                <a:latin typeface="+mn-lt"/>
              </a:rPr>
              <a:t> over </a:t>
            </a:r>
            <a:r>
              <a:rPr lang="en-US" b="0" i="1" dirty="0">
                <a:effectLst/>
                <a:cs typeface="Times New Roman" panose="02020603050405020304" pitchFamily="18" charset="0"/>
              </a:rPr>
              <a:t>I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635133A-0785-4537-9582-F725AF1A9F8F}"/>
              </a:ext>
            </a:extLst>
          </p:cNvPr>
          <p:cNvSpPr txBox="1"/>
          <p:nvPr/>
        </p:nvSpPr>
        <p:spPr>
          <a:xfrm>
            <a:off x="148095" y="3861048"/>
            <a:ext cx="89241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By definition, a function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is concave down if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latin typeface="+mn-lt"/>
              </a:rPr>
              <a:t>is decreasing. </a:t>
            </a:r>
            <a:endParaRPr lang="en-GB" dirty="0">
              <a:latin typeface="+mn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8C3DFB-2806-4E6B-AFB1-38075AB4675F}"/>
              </a:ext>
            </a:extLst>
          </p:cNvPr>
          <p:cNvSpPr txBox="1"/>
          <p:nvPr/>
        </p:nvSpPr>
        <p:spPr>
          <a:xfrm>
            <a:off x="148095" y="4640859"/>
            <a:ext cx="89241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If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latin typeface="+mn-lt"/>
              </a:rPr>
              <a:t> is a differentiable function, then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′(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 </a:t>
            </a:r>
            <a:r>
              <a:rPr lang="en-US" altLang="en-US" dirty="0">
                <a:latin typeface="+mn-lt"/>
              </a:rPr>
              <a:t> is decreasing if its derivative 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”(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)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0</a:t>
            </a:r>
            <a:r>
              <a:rPr lang="en-US" altLang="en-US" dirty="0">
                <a:latin typeface="+mn-lt"/>
              </a:rPr>
              <a:t>. </a:t>
            </a:r>
            <a:endParaRPr lang="en-GB" dirty="0"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69390FE-5334-47C7-A135-04C4906DB4E2}"/>
              </a:ext>
            </a:extLst>
          </p:cNvPr>
          <p:cNvSpPr txBox="1"/>
          <p:nvPr/>
        </p:nvSpPr>
        <p:spPr>
          <a:xfrm>
            <a:off x="104034" y="5369696"/>
            <a:ext cx="86195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+mn-lt"/>
              </a:rPr>
              <a:t>Therefore, a function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latin typeface="+mn-lt"/>
              </a:rPr>
              <a:t>that is twice differentiable, is </a:t>
            </a:r>
            <a:r>
              <a:rPr lang="en-US" altLang="en-US" b="1" dirty="0">
                <a:solidFill>
                  <a:srgbClr val="FF66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concave down </a:t>
            </a:r>
            <a:r>
              <a:rPr lang="en-US" dirty="0">
                <a:latin typeface="Comic Sans MS" panose="030F0702030302020204" pitchFamily="66" charset="0"/>
              </a:rPr>
              <a:t>on the interval </a:t>
            </a:r>
            <a:r>
              <a:rPr lang="en-US" altLang="en-US" i="1" dirty="0">
                <a:cs typeface="Times New Roman" panose="02020603050405020304" pitchFamily="18" charset="0"/>
              </a:rPr>
              <a:t>I </a:t>
            </a:r>
            <a:r>
              <a:rPr lang="en-US" altLang="en-US" dirty="0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f</a:t>
            </a:r>
            <a:r>
              <a:rPr lang="en-US" dirty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dirty="0">
                <a:latin typeface="Comic Sans MS" panose="030F0702030302020204" pitchFamily="66" charset="0"/>
              </a:rPr>
              <a:t> 0 for all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 in the interval </a:t>
            </a:r>
            <a:r>
              <a:rPr lang="en-US" altLang="en-US" i="1" dirty="0">
                <a:cs typeface="Times New Roman" panose="02020603050405020304" pitchFamily="18" charset="0"/>
              </a:rPr>
              <a:t>I.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442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3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21560" y="692696"/>
            <a:ext cx="79335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</a:rPr>
              <a:t>The points on a curve where the concavity changes are called 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inflection points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(inflexion points)</a:t>
            </a:r>
          </a:p>
        </p:txBody>
      </p:sp>
      <p:sp>
        <p:nvSpPr>
          <p:cNvPr id="2" name="Freeform 1"/>
          <p:cNvSpPr/>
          <p:nvPr/>
        </p:nvSpPr>
        <p:spPr>
          <a:xfrm>
            <a:off x="1100623" y="1740276"/>
            <a:ext cx="1358153" cy="968390"/>
          </a:xfrm>
          <a:custGeom>
            <a:avLst/>
            <a:gdLst>
              <a:gd name="connsiteX0" fmla="*/ 0 w 1358153"/>
              <a:gd name="connsiteY0" fmla="*/ 968390 h 968390"/>
              <a:gd name="connsiteX1" fmla="*/ 645459 w 1358153"/>
              <a:gd name="connsiteY1" fmla="*/ 202 h 968390"/>
              <a:gd name="connsiteX2" fmla="*/ 1358153 w 1358153"/>
              <a:gd name="connsiteY2" fmla="*/ 901155 h 96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53" h="968390">
                <a:moveTo>
                  <a:pt x="0" y="968390"/>
                </a:moveTo>
                <a:cubicBezTo>
                  <a:pt x="209550" y="489899"/>
                  <a:pt x="419100" y="11408"/>
                  <a:pt x="645459" y="202"/>
                </a:cubicBezTo>
                <a:cubicBezTo>
                  <a:pt x="871818" y="-11004"/>
                  <a:pt x="1114985" y="445075"/>
                  <a:pt x="1358153" y="901155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4269" y="3594496"/>
            <a:ext cx="398521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  <a:latin typeface="+mn-lt"/>
              </a:rPr>
              <a:t>The graph in red is </a:t>
            </a:r>
            <a:r>
              <a:rPr lang="en-US" sz="2200" b="1" dirty="0">
                <a:solidFill>
                  <a:srgbClr val="FF6600"/>
                </a:solidFill>
                <a:latin typeface="+mn-lt"/>
              </a:rPr>
              <a:t>concave down</a:t>
            </a:r>
            <a:r>
              <a:rPr lang="en-US" sz="2200" dirty="0">
                <a:latin typeface="+mn-lt"/>
              </a:rPr>
              <a:t>.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54269" y="4331255"/>
            <a:ext cx="43990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  <a:latin typeface="+mn-lt"/>
              </a:rPr>
              <a:t>The graph in blue is </a:t>
            </a:r>
            <a:r>
              <a:rPr lang="en-US" sz="2200" b="1" dirty="0">
                <a:solidFill>
                  <a:srgbClr val="FF6600"/>
                </a:solidFill>
                <a:latin typeface="+mn-lt"/>
              </a:rPr>
              <a:t>concave up</a:t>
            </a:r>
            <a:r>
              <a:rPr lang="en-US" sz="2200" dirty="0">
                <a:latin typeface="+mn-lt"/>
              </a:rPr>
              <a:t>.</a:t>
            </a:r>
          </a:p>
        </p:txBody>
      </p:sp>
      <p:sp>
        <p:nvSpPr>
          <p:cNvPr id="8" name="Freeform 7"/>
          <p:cNvSpPr/>
          <p:nvPr/>
        </p:nvSpPr>
        <p:spPr>
          <a:xfrm rot="10800000">
            <a:off x="2458776" y="2579646"/>
            <a:ext cx="1358153" cy="968390"/>
          </a:xfrm>
          <a:custGeom>
            <a:avLst/>
            <a:gdLst>
              <a:gd name="connsiteX0" fmla="*/ 0 w 1358153"/>
              <a:gd name="connsiteY0" fmla="*/ 968390 h 968390"/>
              <a:gd name="connsiteX1" fmla="*/ 645459 w 1358153"/>
              <a:gd name="connsiteY1" fmla="*/ 202 h 968390"/>
              <a:gd name="connsiteX2" fmla="*/ 1358153 w 1358153"/>
              <a:gd name="connsiteY2" fmla="*/ 901155 h 96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53" h="968390">
                <a:moveTo>
                  <a:pt x="0" y="968390"/>
                </a:moveTo>
                <a:cubicBezTo>
                  <a:pt x="209550" y="489899"/>
                  <a:pt x="419100" y="11408"/>
                  <a:pt x="645459" y="202"/>
                </a:cubicBezTo>
                <a:cubicBezTo>
                  <a:pt x="871818" y="-11004"/>
                  <a:pt x="1114985" y="445075"/>
                  <a:pt x="1358153" y="901155"/>
                </a:cubicBezTo>
              </a:path>
            </a:pathLst>
          </a:custGeom>
          <a:noFill/>
          <a:ln w="254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74541" y="71111"/>
            <a:ext cx="5926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Points of inflection (inflexion)</a:t>
            </a:r>
            <a:endParaRPr lang="en-GB" sz="3200" dirty="0"/>
          </a:p>
        </p:txBody>
      </p:sp>
      <p:sp>
        <p:nvSpPr>
          <p:cNvPr id="10" name="Freeform 9"/>
          <p:cNvSpPr/>
          <p:nvPr/>
        </p:nvSpPr>
        <p:spPr>
          <a:xfrm>
            <a:off x="6285311" y="1662564"/>
            <a:ext cx="1358153" cy="968390"/>
          </a:xfrm>
          <a:custGeom>
            <a:avLst/>
            <a:gdLst>
              <a:gd name="connsiteX0" fmla="*/ 0 w 1358153"/>
              <a:gd name="connsiteY0" fmla="*/ 968390 h 968390"/>
              <a:gd name="connsiteX1" fmla="*/ 645459 w 1358153"/>
              <a:gd name="connsiteY1" fmla="*/ 202 h 968390"/>
              <a:gd name="connsiteX2" fmla="*/ 1358153 w 1358153"/>
              <a:gd name="connsiteY2" fmla="*/ 901155 h 96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53" h="968390">
                <a:moveTo>
                  <a:pt x="0" y="968390"/>
                </a:moveTo>
                <a:cubicBezTo>
                  <a:pt x="209550" y="489899"/>
                  <a:pt x="419100" y="11408"/>
                  <a:pt x="645459" y="202"/>
                </a:cubicBezTo>
                <a:cubicBezTo>
                  <a:pt x="871818" y="-11004"/>
                  <a:pt x="1114985" y="445075"/>
                  <a:pt x="1358153" y="901155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 rot="10800000">
            <a:off x="4927158" y="2628840"/>
            <a:ext cx="1358153" cy="968390"/>
          </a:xfrm>
          <a:custGeom>
            <a:avLst/>
            <a:gdLst>
              <a:gd name="connsiteX0" fmla="*/ 0 w 1358153"/>
              <a:gd name="connsiteY0" fmla="*/ 968390 h 968390"/>
              <a:gd name="connsiteX1" fmla="*/ 645459 w 1358153"/>
              <a:gd name="connsiteY1" fmla="*/ 202 h 968390"/>
              <a:gd name="connsiteX2" fmla="*/ 1358153 w 1358153"/>
              <a:gd name="connsiteY2" fmla="*/ 901155 h 96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8153" h="968390">
                <a:moveTo>
                  <a:pt x="0" y="968390"/>
                </a:moveTo>
                <a:cubicBezTo>
                  <a:pt x="209550" y="489899"/>
                  <a:pt x="419100" y="11408"/>
                  <a:pt x="645459" y="202"/>
                </a:cubicBezTo>
                <a:cubicBezTo>
                  <a:pt x="871818" y="-11004"/>
                  <a:pt x="1114985" y="445075"/>
                  <a:pt x="1358153" y="901155"/>
                </a:cubicBezTo>
              </a:path>
            </a:pathLst>
          </a:custGeom>
          <a:noFill/>
          <a:ln w="25400">
            <a:solidFill>
              <a:srgbClr val="00B0F0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54269" y="4747791"/>
            <a:ext cx="41639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  <a:cs typeface="Arial" panose="020B0604020202020204" pitchFamily="34" charset="0"/>
              </a:rPr>
              <a:t>The point where the concavity changes is the </a:t>
            </a:r>
            <a:r>
              <a:rPr lang="en-US" sz="2200" b="1" dirty="0">
                <a:solidFill>
                  <a:srgbClr val="FF6600"/>
                </a:solidFill>
                <a:latin typeface="+mn-lt"/>
              </a:rPr>
              <a:t>inflection point</a:t>
            </a:r>
            <a:endParaRPr lang="en-GB" sz="2200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71142" y="1940650"/>
            <a:ext cx="1879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+mn-lt"/>
              </a:rPr>
              <a:t>Inflection point</a:t>
            </a:r>
            <a:endParaRPr lang="en-GB" sz="1800" dirty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503654" y="2239747"/>
            <a:ext cx="551215" cy="374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433038" y="2613933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484091" y="2730582"/>
            <a:ext cx="1947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  <a:latin typeface="+mn-lt"/>
              </a:rPr>
              <a:t>Inflection point </a:t>
            </a:r>
            <a:endParaRPr lang="en-GB" sz="1800" dirty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336506" y="2657908"/>
            <a:ext cx="740838" cy="1455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262451" y="2612189"/>
            <a:ext cx="45720" cy="45719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804515" y="3998658"/>
            <a:ext cx="405320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  <a:latin typeface="+mn-lt"/>
              </a:rPr>
              <a:t>The graph in red is </a:t>
            </a:r>
            <a:r>
              <a:rPr lang="en-US" sz="2200" b="1" dirty="0">
                <a:solidFill>
                  <a:srgbClr val="FF6600"/>
                </a:solidFill>
                <a:latin typeface="+mn-lt"/>
              </a:rPr>
              <a:t>concave down</a:t>
            </a:r>
            <a:r>
              <a:rPr lang="en-US" sz="2200" dirty="0">
                <a:latin typeface="+mn-lt"/>
              </a:rPr>
              <a:t>.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804516" y="3589164"/>
            <a:ext cx="43394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chemeClr val="tx1"/>
                </a:solidFill>
                <a:latin typeface="+mn-lt"/>
              </a:rPr>
              <a:t>The graph in blue is </a:t>
            </a:r>
            <a:r>
              <a:rPr lang="en-US" sz="2200" b="1" dirty="0">
                <a:solidFill>
                  <a:srgbClr val="FF6600"/>
                </a:solidFill>
                <a:latin typeface="+mn-lt"/>
              </a:rPr>
              <a:t>concave up</a:t>
            </a:r>
            <a:r>
              <a:rPr lang="en-US" sz="2200" dirty="0">
                <a:latin typeface="+mn-lt"/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804516" y="4708940"/>
            <a:ext cx="41639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  <a:cs typeface="Arial" panose="020B0604020202020204" pitchFamily="34" charset="0"/>
              </a:rPr>
              <a:t>The point where the concavity changes is the </a:t>
            </a:r>
            <a:r>
              <a:rPr lang="en-US" sz="2200" b="1" dirty="0">
                <a:solidFill>
                  <a:srgbClr val="FF6600"/>
                </a:solidFill>
                <a:latin typeface="+mn-lt"/>
              </a:rPr>
              <a:t>inflection point</a:t>
            </a:r>
            <a:endParaRPr lang="en-GB" sz="2200" dirty="0">
              <a:latin typeface="+mn-lt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70721" y="5589240"/>
            <a:ext cx="83238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</a:rPr>
              <a:t>A point on the graph of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is an inflection point if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”(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)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0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and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”(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)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>
                <a:solidFill>
                  <a:srgbClr val="FF6600"/>
                </a:solidFill>
                <a:latin typeface="Comic Sans MS" panose="030F0702030302020204" pitchFamily="66" charset="0"/>
              </a:rPr>
              <a:t>changes sign.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317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7" grpId="0"/>
      <p:bldP spid="8" grpId="0" animBg="1"/>
      <p:bldP spid="10" grpId="0" animBg="1"/>
      <p:bldP spid="11" grpId="0" animBg="1"/>
      <p:bldP spid="3" grpId="0"/>
      <p:bldP spid="12" grpId="0"/>
      <p:bldP spid="15" grpId="0" animBg="1"/>
      <p:bldP spid="18" grpId="0"/>
      <p:bldP spid="20" grpId="0" animBg="1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1" name="Text Box 3"/>
          <p:cNvSpPr txBox="1">
            <a:spLocks noChangeArrowheads="1"/>
          </p:cNvSpPr>
          <p:nvPr/>
        </p:nvSpPr>
        <p:spPr bwMode="auto">
          <a:xfrm>
            <a:off x="251520" y="861864"/>
            <a:ext cx="8713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Applying this logic is known as the </a:t>
            </a:r>
            <a:r>
              <a:rPr lang="en-US" b="1" dirty="0">
                <a:solidFill>
                  <a:srgbClr val="FF6600"/>
                </a:solidFill>
                <a:latin typeface="+mn-lt"/>
              </a:rPr>
              <a:t>concavity test</a:t>
            </a:r>
            <a:r>
              <a:rPr lang="en-US" b="0" i="0" dirty="0">
                <a:solidFill>
                  <a:srgbClr val="424242"/>
                </a:solidFill>
                <a:effectLst/>
                <a:latin typeface="Neue Helvetica W01"/>
              </a:rPr>
              <a:t>.</a:t>
            </a:r>
            <a:endParaRPr lang="en-GB" sz="2400" dirty="0">
              <a:latin typeface="+mn-lt"/>
            </a:endParaRPr>
          </a:p>
        </p:txBody>
      </p:sp>
      <p:sp>
        <p:nvSpPr>
          <p:cNvPr id="708612" name="Text Box 4"/>
          <p:cNvSpPr txBox="1">
            <a:spLocks noChangeArrowheads="1"/>
          </p:cNvSpPr>
          <p:nvPr/>
        </p:nvSpPr>
        <p:spPr bwMode="auto">
          <a:xfrm>
            <a:off x="251520" y="1539142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dirty="0">
                <a:latin typeface="+mn-lt"/>
              </a:rPr>
              <a:t>Let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 </a:t>
            </a:r>
            <a:r>
              <a:rPr lang="en-GB" i="1" dirty="0">
                <a:cs typeface="Times New Roman" panose="02020603050405020304" pitchFamily="18" charset="0"/>
              </a:rPr>
              <a:t> f 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 </a:t>
            </a:r>
            <a:r>
              <a:rPr lang="en-US" altLang="en-US" dirty="0">
                <a:latin typeface="+mn-lt"/>
              </a:rPr>
              <a:t>be a function that is twice differentiable over an interval </a:t>
            </a:r>
            <a:r>
              <a:rPr lang="en-US" altLang="en-US" i="1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424242"/>
                </a:solidFill>
                <a:latin typeface="MathJax_Main"/>
              </a:rPr>
              <a:t>.</a:t>
            </a:r>
            <a:endParaRPr lang="en-GB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66956" y="2626463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1 - </a:t>
            </a:r>
            <a:r>
              <a:rPr lang="en-US" altLang="en-US" dirty="0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f</a:t>
            </a:r>
            <a:r>
              <a:rPr lang="en-US" dirty="0"/>
              <a:t> </a:t>
            </a:r>
            <a:r>
              <a:rPr lang="en-US" i="1" dirty="0"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b="1" dirty="0">
                <a:cs typeface="Times New Roman" panose="02020603050405020304" pitchFamily="18" charset="0"/>
              </a:rPr>
              <a:t> &gt;</a:t>
            </a:r>
            <a:r>
              <a:rPr lang="en-US" dirty="0">
                <a:latin typeface="Comic Sans MS" panose="030F0702030302020204" pitchFamily="66" charset="0"/>
              </a:rPr>
              <a:t> 0 for all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 in the interval </a:t>
            </a:r>
            <a:r>
              <a:rPr lang="en-US" altLang="en-US" i="1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, then 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f 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 </a:t>
            </a:r>
            <a:r>
              <a:rPr lang="en-US" altLang="en-US" dirty="0">
                <a:latin typeface="Comic Sans MS" panose="030F0702030302020204" pitchFamily="66" charset="0"/>
              </a:rPr>
              <a:t>is </a:t>
            </a:r>
            <a:r>
              <a:rPr lang="en-US" altLang="en-US" b="1" dirty="0">
                <a:solidFill>
                  <a:srgbClr val="FF6600"/>
                </a:solidFill>
                <a:latin typeface="+mn-lt"/>
              </a:rPr>
              <a:t>concave up </a:t>
            </a:r>
            <a:r>
              <a:rPr lang="en-US" altLang="en-US" dirty="0">
                <a:latin typeface="Comic Sans MS" panose="030F0702030302020204" pitchFamily="66" charset="0"/>
              </a:rPr>
              <a:t>over </a:t>
            </a:r>
            <a:r>
              <a:rPr lang="en-US" altLang="en-US" i="1" dirty="0">
                <a:cs typeface="Times New Roman" panose="02020603050405020304" pitchFamily="18" charset="0"/>
              </a:rPr>
              <a:t> I.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66956" y="3738852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2 - </a:t>
            </a:r>
            <a:r>
              <a:rPr lang="en-US" altLang="en-US" dirty="0">
                <a:latin typeface="Comic Sans MS" panose="030F0702030302020204" pitchFamily="66" charset="0"/>
              </a:rPr>
              <a:t>I</a:t>
            </a:r>
            <a:r>
              <a:rPr lang="en-US" dirty="0">
                <a:latin typeface="Comic Sans MS" panose="030F0702030302020204" pitchFamily="66" charset="0"/>
              </a:rPr>
              <a:t>f</a:t>
            </a:r>
            <a:r>
              <a:rPr lang="en-US" dirty="0"/>
              <a:t> </a:t>
            </a:r>
            <a:r>
              <a:rPr lang="en-US" i="1" dirty="0">
                <a:cs typeface="Times New Roman" panose="02020603050405020304" pitchFamily="18" charset="0"/>
              </a:rPr>
              <a:t>f </a:t>
            </a:r>
            <a:r>
              <a:rPr lang="en-US" dirty="0">
                <a:latin typeface="Comic Sans MS" panose="030F0702030302020204" pitchFamily="66" charset="0"/>
              </a:rPr>
              <a:t>”(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)</a:t>
            </a:r>
            <a:r>
              <a:rPr lang="en-US" b="1" dirty="0">
                <a:cs typeface="Times New Roman" panose="02020603050405020304" pitchFamily="18" charset="0"/>
              </a:rPr>
              <a:t> &lt;</a:t>
            </a:r>
            <a:r>
              <a:rPr lang="en-US" dirty="0">
                <a:latin typeface="Comic Sans MS" panose="030F0702030302020204" pitchFamily="66" charset="0"/>
              </a:rPr>
              <a:t> 0 for all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anose="030F0702030302020204" pitchFamily="66" charset="0"/>
              </a:rPr>
              <a:t> in the interval </a:t>
            </a:r>
            <a:r>
              <a:rPr lang="en-US" altLang="en-US" i="1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Comic Sans MS" panose="030F0702030302020204" pitchFamily="66" charset="0"/>
              </a:rPr>
              <a:t>, then 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f 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 </a:t>
            </a:r>
            <a:r>
              <a:rPr lang="en-US" altLang="en-US" dirty="0">
                <a:latin typeface="Comic Sans MS" panose="030F0702030302020204" pitchFamily="66" charset="0"/>
              </a:rPr>
              <a:t>is </a:t>
            </a:r>
            <a:r>
              <a:rPr lang="en-US" altLang="en-US" b="1" dirty="0">
                <a:solidFill>
                  <a:srgbClr val="FF6600"/>
                </a:solidFill>
                <a:latin typeface="+mn-lt"/>
              </a:rPr>
              <a:t>concave down </a:t>
            </a:r>
            <a:r>
              <a:rPr lang="en-US" altLang="en-US" dirty="0">
                <a:latin typeface="Comic Sans MS" panose="030F0702030302020204" pitchFamily="66" charset="0"/>
              </a:rPr>
              <a:t>over </a:t>
            </a:r>
            <a:r>
              <a:rPr lang="en-US" altLang="en-US" i="1" dirty="0">
                <a:cs typeface="Times New Roman" panose="02020603050405020304" pitchFamily="18" charset="0"/>
              </a:rPr>
              <a:t> I</a:t>
            </a:r>
            <a:r>
              <a:rPr lang="en-GB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766956" y="4915226"/>
            <a:ext cx="82819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3 – If </a:t>
            </a:r>
            <a:r>
              <a:rPr lang="en-GB" i="1" dirty="0">
                <a:cs typeface="Times New Roman" panose="02020603050405020304" pitchFamily="18" charset="0"/>
              </a:rPr>
              <a:t>f </a:t>
            </a:r>
            <a:r>
              <a:rPr lang="en-US" altLang="en-US" dirty="0">
                <a:latin typeface="+mn-lt"/>
              </a:rPr>
              <a:t>is continuous at </a:t>
            </a:r>
            <a:r>
              <a:rPr lang="en-GB" i="1" dirty="0">
                <a:cs typeface="Times New Roman" panose="02020603050405020304" pitchFamily="18" charset="0"/>
              </a:rPr>
              <a:t>c</a:t>
            </a:r>
            <a:r>
              <a:rPr lang="en-GB" dirty="0"/>
              <a:t> </a:t>
            </a:r>
            <a:r>
              <a:rPr lang="en-US" altLang="en-US" dirty="0">
                <a:latin typeface="+mn-lt"/>
              </a:rPr>
              <a:t>and </a:t>
            </a:r>
            <a:r>
              <a:rPr lang="en-GB" i="1" dirty="0">
                <a:cs typeface="Times New Roman" panose="02020603050405020304" pitchFamily="18" charset="0"/>
              </a:rPr>
              <a:t>f </a:t>
            </a:r>
            <a:r>
              <a:rPr lang="en-US" altLang="en-US" dirty="0">
                <a:latin typeface="+mn-lt"/>
              </a:rPr>
              <a:t>changes concavity at </a:t>
            </a:r>
            <a:r>
              <a:rPr lang="en-GB" i="1" dirty="0">
                <a:cs typeface="Times New Roman" panose="02020603050405020304" pitchFamily="18" charset="0"/>
              </a:rPr>
              <a:t> c</a:t>
            </a:r>
            <a:r>
              <a:rPr lang="en-GB" dirty="0">
                <a:latin typeface="+mn-lt"/>
              </a:rPr>
              <a:t>, the point 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solidFill>
                  <a:schemeClr val="tx1"/>
                </a:solidFill>
              </a:rPr>
              <a:t>))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is an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inflection point 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of </a:t>
            </a:r>
            <a:r>
              <a:rPr lang="en-GB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69B7CB94-165C-479C-A4CA-D0DB4ACF10ED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FB161B45-53A9-4410-BA8B-2896D41F9B5A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38781F6-2AE1-4234-99DC-7372972E5A5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12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69B7CB94-165C-479C-A4CA-D0DB4ACF10ED}"/>
              </a:ext>
            </a:extLst>
          </p:cNvPr>
          <p:cNvSpPr txBox="1">
            <a:spLocks noChangeArrowheads="1"/>
          </p:cNvSpPr>
          <p:nvPr/>
        </p:nvSpPr>
        <p:spPr>
          <a:xfrm>
            <a:off x="153905" y="183928"/>
            <a:ext cx="8229600" cy="503238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dirty="0"/>
              <a:t>Maxima/minima</a:t>
            </a:r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FB161B45-53A9-4410-BA8B-2896D41F9B5A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038781F6-2AE1-4234-99DC-7372972E5A5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789DA4-561F-48A3-89EA-74B35DEC6D43}"/>
              </a:ext>
            </a:extLst>
          </p:cNvPr>
          <p:cNvSpPr txBox="1"/>
          <p:nvPr/>
        </p:nvSpPr>
        <p:spPr>
          <a:xfrm>
            <a:off x="167059" y="766426"/>
            <a:ext cx="871378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200" dirty="0">
                <a:latin typeface="+mn-lt"/>
              </a:rPr>
              <a:t>We conclude that we can determine the concavity of a function </a:t>
            </a:r>
            <a:endParaRPr lang="en-GB" sz="2200" i="1" dirty="0">
              <a:cs typeface="Times New Roman" panose="02020603050405020304" pitchFamily="18" charset="0"/>
            </a:endParaRPr>
          </a:p>
          <a:p>
            <a:r>
              <a:rPr lang="en-GB" sz="2200" i="1" dirty="0">
                <a:cs typeface="Times New Roman" panose="02020603050405020304" pitchFamily="18" charset="0"/>
              </a:rPr>
              <a:t>f </a:t>
            </a:r>
            <a:r>
              <a:rPr lang="en-US" altLang="en-US" sz="2200" dirty="0">
                <a:latin typeface="+mn-lt"/>
              </a:rPr>
              <a:t> by looking at the second derivative of </a:t>
            </a:r>
            <a:r>
              <a:rPr lang="en-GB" sz="2200" i="1" dirty="0">
                <a:cs typeface="Times New Roman" panose="02020603050405020304" pitchFamily="18" charset="0"/>
              </a:rPr>
              <a:t> f</a:t>
            </a:r>
            <a:r>
              <a:rPr lang="en-US" altLang="en-US" sz="2200" dirty="0">
                <a:latin typeface="+mn-lt"/>
              </a:rPr>
              <a:t>. </a:t>
            </a:r>
            <a:endParaRPr lang="en-GB" sz="2200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1F881C-7304-42FB-B52D-AD4CD52CDDF7}"/>
              </a:ext>
            </a:extLst>
          </p:cNvPr>
          <p:cNvSpPr txBox="1"/>
          <p:nvPr/>
        </p:nvSpPr>
        <p:spPr>
          <a:xfrm>
            <a:off x="153905" y="1521884"/>
            <a:ext cx="888271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200" dirty="0">
                <a:latin typeface="+mn-lt"/>
              </a:rPr>
              <a:t>In addition, we observe that a function </a:t>
            </a:r>
            <a:r>
              <a:rPr lang="en-GB" sz="2200" i="1" dirty="0">
                <a:cs typeface="Times New Roman" panose="02020603050405020304" pitchFamily="18" charset="0"/>
              </a:rPr>
              <a:t>f </a:t>
            </a:r>
            <a:r>
              <a:rPr lang="en-US" altLang="en-US" sz="2200" dirty="0">
                <a:latin typeface="+mn-lt"/>
              </a:rPr>
              <a:t>can switch concavity </a:t>
            </a:r>
            <a:endParaRPr lang="en-GB" sz="2200" dirty="0"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1BF8B9F-5BE4-42CE-BD9C-D9D215F6ACEA}"/>
              </a:ext>
            </a:extLst>
          </p:cNvPr>
          <p:cNvSpPr txBox="1"/>
          <p:nvPr/>
        </p:nvSpPr>
        <p:spPr>
          <a:xfrm>
            <a:off x="188719" y="1922665"/>
            <a:ext cx="879824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200" dirty="0">
                <a:latin typeface="+mn-lt"/>
              </a:rPr>
              <a:t>However, a continuous function can switch concavity only at a point </a:t>
            </a:r>
            <a:r>
              <a:rPr lang="en-US" altLang="en-US" sz="2200" i="1" dirty="0"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latin typeface="+mn-lt"/>
              </a:rPr>
              <a:t> if 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″(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 = 0 </a:t>
            </a:r>
            <a:r>
              <a:rPr lang="en-US" altLang="en-US" sz="2200" dirty="0">
                <a:latin typeface="+mn-lt"/>
              </a:rPr>
              <a:t>or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latin typeface="Neue Helvetica W01"/>
              </a:rPr>
              <a:t> 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f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″(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 </a:t>
            </a:r>
            <a:r>
              <a:rPr lang="en-US" altLang="en-US" sz="2200" dirty="0">
                <a:latin typeface="+mn-lt"/>
              </a:rPr>
              <a:t>is undefined. </a:t>
            </a:r>
            <a:endParaRPr lang="en-GB" sz="2200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3B342D-56E5-48C1-B443-44A433C542CB}"/>
              </a:ext>
            </a:extLst>
          </p:cNvPr>
          <p:cNvSpPr txBox="1"/>
          <p:nvPr/>
        </p:nvSpPr>
        <p:spPr>
          <a:xfrm>
            <a:off x="167057" y="2634788"/>
            <a:ext cx="871378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200" dirty="0">
                <a:latin typeface="+mn-lt"/>
              </a:rPr>
              <a:t>Consequently, to determine the intervals where a function </a:t>
            </a:r>
            <a:r>
              <a:rPr lang="en-US" altLang="en-US" sz="2200" i="1" dirty="0">
                <a:cs typeface="Times New Roman" panose="02020603050405020304" pitchFamily="18" charset="0"/>
              </a:rPr>
              <a:t>f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latin typeface="+mn-lt"/>
              </a:rPr>
              <a:t>is concave up and concave down, we look for those values of </a:t>
            </a:r>
            <a:r>
              <a:rPr lang="en-US" altLang="en-US" sz="2200" i="1" dirty="0">
                <a:cs typeface="Times New Roman" panose="02020603050405020304" pitchFamily="18" charset="0"/>
              </a:rPr>
              <a:t>x </a:t>
            </a:r>
            <a:r>
              <a:rPr lang="en-US" altLang="en-US" sz="2200" dirty="0">
                <a:latin typeface="+mn-lt"/>
              </a:rPr>
              <a:t>where 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″(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 = 0 </a:t>
            </a:r>
            <a:r>
              <a:rPr lang="en-US" altLang="en-US" sz="2200" dirty="0">
                <a:latin typeface="+mn-lt"/>
              </a:rPr>
              <a:t>or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latin typeface="Neue Helvetica W01"/>
              </a:rPr>
              <a:t> 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″(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 </a:t>
            </a:r>
            <a:r>
              <a:rPr lang="en-US" altLang="en-US" sz="2200" dirty="0">
                <a:latin typeface="+mn-lt"/>
              </a:rPr>
              <a:t>is undefined.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 </a:t>
            </a:r>
            <a:endParaRPr lang="en-GB" sz="2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B87C3E-79E3-4AB0-815E-CC274AB07442}"/>
              </a:ext>
            </a:extLst>
          </p:cNvPr>
          <p:cNvSpPr txBox="1"/>
          <p:nvPr/>
        </p:nvSpPr>
        <p:spPr>
          <a:xfrm>
            <a:off x="167057" y="3731623"/>
            <a:ext cx="869560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200" dirty="0">
                <a:latin typeface="+mn-lt"/>
              </a:rPr>
              <a:t>When we have determined these points, we divide the domain of </a:t>
            </a:r>
            <a:r>
              <a:rPr lang="en-GB" sz="2200" i="1" dirty="0">
                <a:cs typeface="Times New Roman" panose="02020603050405020304" pitchFamily="18" charset="0"/>
              </a:rPr>
              <a:t>f </a:t>
            </a:r>
            <a:r>
              <a:rPr lang="en-US" altLang="en-US" sz="2200" dirty="0">
                <a:latin typeface="+mn-lt"/>
              </a:rPr>
              <a:t>into smaller intervals and determine the sign of 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″ </a:t>
            </a:r>
            <a:r>
              <a:rPr lang="en-US" altLang="en-US" sz="2200" dirty="0">
                <a:latin typeface="+mn-lt"/>
              </a:rPr>
              <a:t>over each of these smaller intervals. </a:t>
            </a:r>
            <a:endParaRPr lang="en-GB" sz="22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7376A9-CB41-4810-A9AC-0621ACB0BF37}"/>
              </a:ext>
            </a:extLst>
          </p:cNvPr>
          <p:cNvSpPr txBox="1"/>
          <p:nvPr/>
        </p:nvSpPr>
        <p:spPr>
          <a:xfrm>
            <a:off x="188719" y="4801446"/>
            <a:ext cx="87137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200" dirty="0">
                <a:latin typeface="+mn-lt"/>
              </a:rPr>
              <a:t>If 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″ </a:t>
            </a:r>
            <a:r>
              <a:rPr lang="en-US" altLang="en-US" sz="2200" dirty="0">
                <a:latin typeface="+mn-lt"/>
              </a:rPr>
              <a:t>changes sign as we pass through a point 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, </a:t>
            </a:r>
            <a:r>
              <a:rPr lang="en-US" altLang="en-US" sz="2200" dirty="0">
                <a:latin typeface="+mn-lt"/>
              </a:rPr>
              <a:t>then </a:t>
            </a:r>
            <a:r>
              <a:rPr lang="en-US" altLang="en-US" sz="2200" i="1" dirty="0">
                <a:cs typeface="Times New Roman" panose="02020603050405020304" pitchFamily="18" charset="0"/>
              </a:rPr>
              <a:t>f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</a:t>
            </a:r>
          </a:p>
          <a:p>
            <a:r>
              <a:rPr lang="en-US" altLang="en-US" sz="2200" dirty="0">
                <a:latin typeface="+mn-lt"/>
              </a:rPr>
              <a:t>changes concavity. </a:t>
            </a:r>
            <a:endParaRPr lang="en-GB" sz="2200" dirty="0"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46E6EB-3CF5-493E-8367-F26DC4109233}"/>
              </a:ext>
            </a:extLst>
          </p:cNvPr>
          <p:cNvSpPr txBox="1"/>
          <p:nvPr/>
        </p:nvSpPr>
        <p:spPr>
          <a:xfrm>
            <a:off x="167057" y="5463637"/>
            <a:ext cx="8757112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200" dirty="0">
                <a:latin typeface="+mn-lt"/>
              </a:rPr>
              <a:t>It is important to remember that a function ff may not change concavity at a point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 </a:t>
            </a:r>
            <a:r>
              <a:rPr lang="en-US" altLang="en-US" sz="2200" dirty="0">
                <a:latin typeface="+mn-lt"/>
              </a:rPr>
              <a:t>even if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″(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 = 0 </a:t>
            </a:r>
            <a:r>
              <a:rPr lang="en-US" altLang="en-US" sz="2200" dirty="0">
                <a:latin typeface="+mn-lt"/>
              </a:rPr>
              <a:t>or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f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″(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cs typeface="Times New Roman" panose="02020603050405020304" pitchFamily="18" charset="0"/>
              </a:rPr>
              <a:t>) </a:t>
            </a:r>
            <a:r>
              <a:rPr lang="en-US" altLang="en-US" sz="2200" dirty="0">
                <a:latin typeface="+mn-lt"/>
              </a:rPr>
              <a:t>is undefined. </a:t>
            </a:r>
            <a:endParaRPr lang="en-GB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455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2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82061" y="916280"/>
            <a:ext cx="79089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Use the second derivative to find the intervals where the function </a:t>
            </a:r>
            <a:r>
              <a:rPr lang="en-GB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)</a:t>
            </a:r>
            <a:r>
              <a:rPr lang="en-GB" dirty="0">
                <a:solidFill>
                  <a:schemeClr val="tx1"/>
                </a:solidFill>
              </a:rPr>
              <a:t> = 2</a:t>
            </a:r>
            <a:r>
              <a:rPr lang="en-GB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baseline="30000" dirty="0">
                <a:solidFill>
                  <a:schemeClr val="tx1"/>
                </a:solidFill>
              </a:rPr>
              <a:t>3</a:t>
            </a:r>
            <a:r>
              <a:rPr lang="en-GB" dirty="0">
                <a:solidFill>
                  <a:schemeClr val="tx1"/>
                </a:solidFill>
              </a:rPr>
              <a:t> – 3</a:t>
            </a:r>
            <a:r>
              <a:rPr lang="en-GB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GB" baseline="30000" dirty="0">
                <a:solidFill>
                  <a:schemeClr val="tx1"/>
                </a:solidFill>
              </a:rPr>
              <a:t>2</a:t>
            </a:r>
            <a:r>
              <a:rPr lang="en-GB" dirty="0">
                <a:solidFill>
                  <a:schemeClr val="tx1"/>
                </a:solidFill>
              </a:rPr>
              <a:t> – 12</a:t>
            </a:r>
            <a:r>
              <a:rPr lang="en-GB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is concave up and concave down. Find the inflection points.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5"/>
              <p:cNvSpPr txBox="1">
                <a:spLocks noChangeArrowheads="1"/>
              </p:cNvSpPr>
              <p:nvPr/>
            </p:nvSpPr>
            <p:spPr bwMode="auto">
              <a:xfrm>
                <a:off x="764820" y="4480257"/>
                <a:ext cx="6577646" cy="65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>
                    <a:latin typeface="+mn-lt"/>
                  </a:rPr>
                  <a:t>is </a:t>
                </a:r>
                <a:r>
                  <a:rPr lang="en-US" b="1" dirty="0">
                    <a:solidFill>
                      <a:srgbClr val="FF6600"/>
                    </a:solidFill>
                    <a:latin typeface="+mn-lt"/>
                  </a:rPr>
                  <a:t>concave down</a:t>
                </a:r>
                <a:r>
                  <a:rPr lang="en-US" dirty="0">
                    <a:latin typeface="+mn-lt"/>
                  </a:rPr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since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 xmlns="">
          <p:sp>
            <p:nvSpPr>
              <p:cNvPr id="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820" y="4480257"/>
                <a:ext cx="6577646" cy="658514"/>
              </a:xfrm>
              <a:prstGeom prst="rect">
                <a:avLst/>
              </a:prstGeom>
              <a:blipFill>
                <a:blip r:embed="rId2"/>
                <a:stretch>
                  <a:fillRect l="-1390" b="-5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266166" y="165779"/>
            <a:ext cx="2007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Concavity</a:t>
            </a:r>
            <a:endParaRPr lang="en-GB" sz="3200" dirty="0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821582" y="2842979"/>
            <a:ext cx="1633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0 = 12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</a:t>
            </a:r>
            <a:r>
              <a:rPr lang="en-GB" sz="2400" dirty="0">
                <a:latin typeface="Comic Sans MS" panose="030F0702030302020204" pitchFamily="66" charset="0"/>
              </a:rPr>
              <a:t>6</a:t>
            </a:r>
            <a:endParaRPr lang="en-GB" sz="2400" dirty="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565898" y="2003135"/>
            <a:ext cx="28424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′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– </a:t>
            </a:r>
            <a:r>
              <a:rPr lang="en-GB" sz="2400" dirty="0">
                <a:latin typeface="Comic Sans MS" panose="030F0702030302020204" pitchFamily="66" charset="0"/>
              </a:rPr>
              <a:t>6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</a:t>
            </a:r>
            <a:r>
              <a:rPr lang="en-GB" sz="24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4383" y="2032086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second derivative of </a:t>
            </a:r>
            <a:r>
              <a:rPr lang="en-GB" sz="1800" i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endParaRPr lang="en-GB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6923" y="2905008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where </a:t>
            </a:r>
            <a:r>
              <a:rPr lang="en-GB" sz="1800" i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f”</a:t>
            </a:r>
            <a:r>
              <a:rPr lang="en-GB" sz="18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1800" i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GB" sz="18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GB" sz="1800" i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0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4447715" y="2459392"/>
            <a:ext cx="2175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″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</a:t>
            </a:r>
            <a:r>
              <a:rPr lang="en-GB" sz="2400" dirty="0">
                <a:latin typeface="Comic Sans MS" panose="030F0702030302020204" pitchFamily="66" charset="0"/>
              </a:rPr>
              <a:t>= 12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– </a:t>
            </a:r>
            <a:r>
              <a:rPr lang="en-GB" sz="2400" dirty="0">
                <a:latin typeface="Comic Sans MS" panose="030F0702030302020204" pitchFamily="66" charset="0"/>
              </a:rPr>
              <a:t>6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4925763" y="3173575"/>
                <a:ext cx="729687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25763" y="3173575"/>
                <a:ext cx="729687" cy="613886"/>
              </a:xfrm>
              <a:prstGeom prst="rect">
                <a:avLst/>
              </a:prstGeom>
              <a:blipFill rotWithShape="0">
                <a:blip r:embed="rId3"/>
                <a:stretch>
                  <a:fillRect l="-12500" b="-11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57836" y="3700932"/>
            <a:ext cx="3113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a sign diagram for </a:t>
            </a:r>
            <a:r>
              <a:rPr lang="en-GB" sz="1800" i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f”</a:t>
            </a:r>
            <a:endParaRPr lang="en-GB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99366" y="4059854"/>
            <a:ext cx="2468880" cy="474305"/>
            <a:chOff x="5157678" y="4483330"/>
            <a:chExt cx="2468880" cy="474305"/>
          </a:xfrm>
        </p:grpSpPr>
        <p:sp>
          <p:nvSpPr>
            <p:cNvPr id="31" name="Line 605"/>
            <p:cNvSpPr>
              <a:spLocks noChangeShapeType="1"/>
            </p:cNvSpPr>
            <p:nvPr/>
          </p:nvSpPr>
          <p:spPr bwMode="auto">
            <a:xfrm>
              <a:off x="5157678" y="4486215"/>
              <a:ext cx="2468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630"/>
                <p:cNvSpPr txBox="1">
                  <a:spLocks noChangeArrowheads="1"/>
                </p:cNvSpPr>
                <p:nvPr/>
              </p:nvSpPr>
              <p:spPr bwMode="auto">
                <a:xfrm>
                  <a:off x="6125589" y="4577146"/>
                  <a:ext cx="368300" cy="3804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en-GB" sz="10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32" name="Text Box 6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25589" y="4577146"/>
                  <a:ext cx="368300" cy="38048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Connector 32"/>
            <p:cNvCxnSpPr/>
            <p:nvPr/>
          </p:nvCxnSpPr>
          <p:spPr>
            <a:xfrm>
              <a:off x="6294609" y="4483330"/>
              <a:ext cx="0" cy="914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>
            <a:off x="5451427" y="3866059"/>
            <a:ext cx="0" cy="18288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613"/>
          <p:cNvSpPr txBox="1">
            <a:spLocks noChangeArrowheads="1"/>
          </p:cNvSpPr>
          <p:nvPr/>
        </p:nvSpPr>
        <p:spPr bwMode="auto">
          <a:xfrm>
            <a:off x="5772351" y="3666004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36" name="Text Box 613"/>
          <p:cNvSpPr txBox="1">
            <a:spLocks noChangeArrowheads="1"/>
          </p:cNvSpPr>
          <p:nvPr/>
        </p:nvSpPr>
        <p:spPr bwMode="auto">
          <a:xfrm>
            <a:off x="4837686" y="3700932"/>
            <a:ext cx="29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</a:p>
        </p:txBody>
      </p:sp>
      <p:sp>
        <p:nvSpPr>
          <p:cNvPr id="37" name="Oval 36"/>
          <p:cNvSpPr/>
          <p:nvPr/>
        </p:nvSpPr>
        <p:spPr>
          <a:xfrm>
            <a:off x="5392059" y="4018201"/>
            <a:ext cx="91440" cy="10058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19668" y="4480257"/>
            <a:ext cx="311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Evaluate f’(x) to determine the signs</a:t>
            </a:r>
            <a:endParaRPr lang="en-GB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3976857" y="4597615"/>
            <a:ext cx="24481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f”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12(0)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/>
              <a:t>–</a:t>
            </a:r>
            <a:r>
              <a:rPr lang="en-GB" sz="2400" dirty="0">
                <a:latin typeface="Comic Sans MS" panose="030F0702030302020204" pitchFamily="66" charset="0"/>
              </a:rPr>
              <a:t> 6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6661183" y="4597615"/>
            <a:ext cx="1494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f”</a:t>
            </a:r>
            <a:r>
              <a:rPr lang="en-GB" sz="2400" dirty="0">
                <a:latin typeface="Times New Roman" pitchFamily="18" charset="0"/>
              </a:rPr>
              <a:t>(0)</a:t>
            </a:r>
            <a:r>
              <a:rPr lang="en-GB" sz="2400" dirty="0"/>
              <a:t> = –</a:t>
            </a:r>
            <a:r>
              <a:rPr lang="en-GB" sz="2400" dirty="0">
                <a:latin typeface="Comic Sans MS" panose="030F0702030302020204" pitchFamily="66" charset="0"/>
              </a:rPr>
              <a:t> 6</a:t>
            </a:r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3979978" y="4590002"/>
            <a:ext cx="24481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f”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 </a:t>
            </a:r>
            <a:r>
              <a:rPr lang="en-GB" sz="2400" dirty="0">
                <a:latin typeface="Comic Sans MS" panose="030F0702030302020204" pitchFamily="66" charset="0"/>
              </a:rPr>
              <a:t>12(1)</a:t>
            </a:r>
            <a:r>
              <a:rPr lang="en-GB" sz="2400" baseline="30000" dirty="0">
                <a:latin typeface="Comic Sans MS" panose="030F0702030302020204" pitchFamily="66" charset="0"/>
              </a:rPr>
              <a:t>2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/>
              <a:t>–</a:t>
            </a:r>
            <a:r>
              <a:rPr lang="en-GB" sz="2400" dirty="0">
                <a:latin typeface="Comic Sans MS" panose="030F0702030302020204" pitchFamily="66" charset="0"/>
              </a:rPr>
              <a:t> 6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6729720" y="4590002"/>
            <a:ext cx="132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f”</a:t>
            </a:r>
            <a:r>
              <a:rPr lang="en-GB" sz="2400" dirty="0">
                <a:latin typeface="Times New Roman" pitchFamily="18" charset="0"/>
              </a:rPr>
              <a:t>(1)</a:t>
            </a:r>
            <a:r>
              <a:rPr lang="en-GB" sz="2400" dirty="0"/>
              <a:t> =</a:t>
            </a:r>
            <a:r>
              <a:rPr lang="en-GB" sz="2400" dirty="0">
                <a:latin typeface="Comic Sans MS" panose="030F0702030302020204" pitchFamily="66" charset="0"/>
              </a:rPr>
              <a:t>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5"/>
              <p:cNvSpPr txBox="1">
                <a:spLocks noChangeArrowheads="1"/>
              </p:cNvSpPr>
              <p:nvPr/>
            </p:nvSpPr>
            <p:spPr bwMode="auto">
              <a:xfrm>
                <a:off x="764820" y="5219507"/>
                <a:ext cx="6577646" cy="65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>
                    <a:latin typeface="+mn-lt"/>
                  </a:rPr>
                  <a:t>is </a:t>
                </a:r>
                <a:r>
                  <a:rPr lang="en-US" b="1" dirty="0">
                    <a:solidFill>
                      <a:srgbClr val="FF6600"/>
                    </a:solidFill>
                    <a:latin typeface="+mn-lt"/>
                  </a:rPr>
                  <a:t>concave up</a:t>
                </a:r>
                <a:r>
                  <a:rPr lang="en-US" dirty="0">
                    <a:latin typeface="+mn-lt"/>
                  </a:rPr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since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 xmlns="">
          <p:sp>
            <p:nvSpPr>
              <p:cNvPr id="4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4820" y="5219507"/>
                <a:ext cx="6577646" cy="658514"/>
              </a:xfrm>
              <a:prstGeom prst="rect">
                <a:avLst/>
              </a:prstGeom>
              <a:blipFill>
                <a:blip r:embed="rId5"/>
                <a:stretch>
                  <a:fillRect l="-1390" b="-5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463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35" grpId="0"/>
      <p:bldP spid="36" grpId="0"/>
      <p:bldP spid="37" grpId="0" animBg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82061" y="916280"/>
            <a:ext cx="79089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Use the second derivative to find the intervals where the function </a:t>
            </a:r>
            <a:r>
              <a:rPr lang="en-GB" i="1" dirty="0">
                <a:latin typeface="Times New Roman" pitchFamily="18" charset="0"/>
              </a:rPr>
              <a:t>f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en-GB" dirty="0"/>
              <a:t> = 2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3</a:t>
            </a:r>
            <a:r>
              <a:rPr lang="en-GB" dirty="0"/>
              <a:t> – 3</a:t>
            </a:r>
            <a:r>
              <a:rPr lang="en-GB" i="1" dirty="0">
                <a:latin typeface="Times New Roman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– 12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is concave up and concave down. Find the inflection points.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5"/>
              <p:cNvSpPr txBox="1">
                <a:spLocks noChangeArrowheads="1"/>
              </p:cNvSpPr>
              <p:nvPr/>
            </p:nvSpPr>
            <p:spPr bwMode="auto">
              <a:xfrm>
                <a:off x="1133782" y="2018679"/>
                <a:ext cx="6577646" cy="65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>
                    <a:latin typeface="+mn-lt"/>
                  </a:rPr>
                  <a:t>is </a:t>
                </a:r>
                <a:r>
                  <a:rPr lang="en-US" b="1" dirty="0">
                    <a:solidFill>
                      <a:srgbClr val="FF6600"/>
                    </a:solidFill>
                    <a:latin typeface="+mn-lt"/>
                  </a:rPr>
                  <a:t>concave down</a:t>
                </a:r>
                <a:r>
                  <a:rPr lang="en-US" dirty="0">
                    <a:latin typeface="+mn-lt"/>
                  </a:rPr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since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 xmlns="">
          <p:sp>
            <p:nvSpPr>
              <p:cNvPr id="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3782" y="2018679"/>
                <a:ext cx="6577646" cy="658514"/>
              </a:xfrm>
              <a:prstGeom prst="rect">
                <a:avLst/>
              </a:prstGeom>
              <a:blipFill>
                <a:blip r:embed="rId2"/>
                <a:stretch>
                  <a:fillRect l="-1483" b="-5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23528" y="130188"/>
            <a:ext cx="20072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Concavity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4390228" y="4277861"/>
                <a:ext cx="3943515" cy="7180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400" dirty="0"/>
                  <a:t> = </a:t>
                </a:r>
                <a:r>
                  <a:rPr lang="en-GB" sz="2400" dirty="0">
                    <a:latin typeface="Comic Sans MS" panose="030F0702030302020204" pitchFamily="66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</a:t>
                </a:r>
                <a:r>
                  <a:rPr lang="en-GB" sz="2400" dirty="0"/>
                  <a:t>–</a:t>
                </a:r>
                <a:r>
                  <a:rPr lang="en-GB" sz="2400" dirty="0">
                    <a:latin typeface="Comic Sans MS" panose="030F0702030302020204" pitchFamily="66" charset="0"/>
                  </a:rPr>
                  <a:t>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/>
                  <a:t> – </a:t>
                </a:r>
                <a:r>
                  <a:rPr lang="en-GB" sz="2400" dirty="0">
                    <a:latin typeface="Comic Sans MS" panose="030F0702030302020204" pitchFamily="66" charset="0"/>
                  </a:rPr>
                  <a:t>12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90228" y="4277861"/>
                <a:ext cx="3943515" cy="718017"/>
              </a:xfrm>
              <a:prstGeom prst="rect">
                <a:avLst/>
              </a:prstGeom>
              <a:blipFill rotWithShape="0">
                <a:blip r:embed="rId3"/>
                <a:stretch>
                  <a:fillRect l="-2318" b="-678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03475" y="4429842"/>
                <a:ext cx="3436477" cy="7604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Evaluate </a:t>
                </a:r>
                <a:r>
                  <a:rPr lang="en-GB" sz="1800" i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 </a:t>
                </a:r>
                <a:r>
                  <a:rPr lang="en-GB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at</a:t>
                </a:r>
                <a:r>
                  <a:rPr lang="en-GB" sz="1800" i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800" i="1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GB" sz="1800" dirty="0">
                    <a:solidFill>
                      <a:srgbClr val="FF66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to find the           y-coordinate of the inflection point</a:t>
                </a:r>
                <a:endParaRPr lang="en-GB" sz="1800" i="1" dirty="0">
                  <a:solidFill>
                    <a:srgbClr val="FF66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75" y="4429842"/>
                <a:ext cx="3436477" cy="760465"/>
              </a:xfrm>
              <a:prstGeom prst="rect">
                <a:avLst/>
              </a:prstGeom>
              <a:blipFill>
                <a:blip r:embed="rId4"/>
                <a:stretch>
                  <a:fillRect l="-1418" r="-1596" b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068090" y="5876801"/>
            <a:ext cx="2991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So, the inflection point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5146562" y="5083259"/>
                <a:ext cx="942887" cy="614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6562" y="5083259"/>
                <a:ext cx="942887" cy="614655"/>
              </a:xfrm>
              <a:prstGeom prst="rect">
                <a:avLst/>
              </a:prstGeom>
              <a:blipFill rotWithShape="0">
                <a:blip r:embed="rId5"/>
                <a:stretch>
                  <a:fillRect l="-9677" b="-990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5"/>
              <p:cNvSpPr txBox="1">
                <a:spLocks noChangeArrowheads="1"/>
              </p:cNvSpPr>
              <p:nvPr/>
            </p:nvSpPr>
            <p:spPr bwMode="auto">
              <a:xfrm>
                <a:off x="1133782" y="2610313"/>
                <a:ext cx="6577646" cy="658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latin typeface="Times New Roman" pitchFamily="18" charset="0"/>
                  </a:rPr>
                  <a:t>f  </a:t>
                </a:r>
                <a:r>
                  <a:rPr lang="en-US" dirty="0">
                    <a:latin typeface="+mn-lt"/>
                  </a:rPr>
                  <a:t>is </a:t>
                </a:r>
                <a:r>
                  <a:rPr lang="en-US" b="1" dirty="0">
                    <a:solidFill>
                      <a:srgbClr val="FF6600"/>
                    </a:solidFill>
                    <a:latin typeface="+mn-lt"/>
                  </a:rPr>
                  <a:t>concave up</a:t>
                </a:r>
                <a:r>
                  <a:rPr lang="en-US" dirty="0">
                    <a:latin typeface="+mn-lt"/>
                  </a:rPr>
                  <a:t> 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e>
                    </m:d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since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Comic Sans MS" panose="030F0702030302020204" pitchFamily="66" charset="0"/>
                  </a:rPr>
                  <a:t>)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US" dirty="0">
                    <a:latin typeface="Comic Sans MS" panose="030F0702030302020204" pitchFamily="66" charset="0"/>
                  </a:rPr>
                  <a:t> 0</a:t>
                </a:r>
              </a:p>
            </p:txBody>
          </p:sp>
        </mc:Choice>
        <mc:Fallback xmlns="">
          <p:sp>
            <p:nvSpPr>
              <p:cNvPr id="4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3782" y="2610313"/>
                <a:ext cx="6577646" cy="658514"/>
              </a:xfrm>
              <a:prstGeom prst="rect">
                <a:avLst/>
              </a:prstGeom>
              <a:blipFill>
                <a:blip r:embed="rId6"/>
                <a:stretch>
                  <a:fillRect l="-1483" b="-5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5"/>
              <p:cNvSpPr txBox="1">
                <a:spLocks noChangeArrowheads="1"/>
              </p:cNvSpPr>
              <p:nvPr/>
            </p:nvSpPr>
            <p:spPr bwMode="auto">
              <a:xfrm>
                <a:off x="1068090" y="3294643"/>
                <a:ext cx="6577646" cy="983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Since </a:t>
                </a: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”(</a:t>
                </a: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) changes the sign at </a:t>
                </a:r>
                <a:r>
                  <a:rPr lang="en-GB" i="1" dirty="0">
                    <a:solidFill>
                      <a:schemeClr val="tx1"/>
                    </a:solidFill>
                    <a:latin typeface="Times New Roman" pitchFamily="18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there is an inflection point there</a:t>
                </a:r>
              </a:p>
            </p:txBody>
          </p:sp>
        </mc:Choice>
        <mc:Fallback xmlns="">
          <p:sp>
            <p:nvSpPr>
              <p:cNvPr id="26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8090" y="3294643"/>
                <a:ext cx="6577646" cy="983218"/>
              </a:xfrm>
              <a:prstGeom prst="rect">
                <a:avLst/>
              </a:prstGeom>
              <a:blipFill>
                <a:blip r:embed="rId7"/>
                <a:stretch>
                  <a:fillRect l="-1390" r="-834" b="-129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72402" y="5724430"/>
                <a:ext cx="123976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402" y="5724430"/>
                <a:ext cx="1239763" cy="7146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593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6" grpId="0"/>
      <p:bldP spid="43" grpId="0"/>
      <p:bldP spid="26" grpId="0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5193</TotalTime>
  <Words>1492</Words>
  <Application>Microsoft Office PowerPoint</Application>
  <PresentationFormat>On-screen Show (4:3)</PresentationFormat>
  <Paragraphs>153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Helvetica</vt:lpstr>
      <vt:lpstr>MathJax_Main</vt:lpstr>
      <vt:lpstr>MJXc-TeX-main-R</vt:lpstr>
      <vt:lpstr>MJXc-TeX-math-I</vt:lpstr>
      <vt:lpstr>Neue Helvetica W01</vt:lpstr>
      <vt:lpstr>Times New Roman</vt:lpstr>
      <vt:lpstr>Wingdings 2</vt:lpstr>
      <vt:lpstr>Theme1</vt:lpstr>
      <vt:lpstr>Second derivative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102</cp:revision>
  <dcterms:created xsi:type="dcterms:W3CDTF">2013-02-27T02:24:37Z</dcterms:created>
  <dcterms:modified xsi:type="dcterms:W3CDTF">2023-08-05T08:52:33Z</dcterms:modified>
</cp:coreProperties>
</file>