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8"/>
  </p:notesMasterIdLst>
  <p:sldIdLst>
    <p:sldId id="259" r:id="rId2"/>
    <p:sldId id="268" r:id="rId3"/>
    <p:sldId id="260" r:id="rId4"/>
    <p:sldId id="264" r:id="rId5"/>
    <p:sldId id="269" r:id="rId6"/>
    <p:sldId id="270" r:id="rId7"/>
    <p:sldId id="273" r:id="rId8"/>
    <p:sldId id="271" r:id="rId9"/>
    <p:sldId id="275" r:id="rId10"/>
    <p:sldId id="272" r:id="rId11"/>
    <p:sldId id="265" r:id="rId12"/>
    <p:sldId id="274" r:id="rId13"/>
    <p:sldId id="256" r:id="rId14"/>
    <p:sldId id="257" r:id="rId15"/>
    <p:sldId id="258" r:id="rId16"/>
    <p:sldId id="298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0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B6744-1A38-40A3-80D8-870F2E2AC3C5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4C929-0FAB-4058-85FE-AB80B850EE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892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28808C-D470-479D-97DF-E3C8681C10ED}" type="slidenum">
              <a:rPr lang="en-GB"/>
              <a:pPr/>
              <a:t>5</a:t>
            </a:fld>
            <a:endParaRPr lang="en-GB"/>
          </a:p>
        </p:txBody>
      </p:sp>
      <p:sp>
        <p:nvSpPr>
          <p:cNvPr id="70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244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6BBF7-6FFF-440E-B629-AAC6A6235005}" type="slidenum">
              <a:rPr lang="en-GB"/>
              <a:pPr/>
              <a:t>7</a:t>
            </a:fld>
            <a:endParaRPr lang="en-GB"/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446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79479378-A64B-4159-8247-41C863E93F04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27D98FF-B2F2-47F9-8CED-AF3509428382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60246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9378-A64B-4159-8247-41C863E93F04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98FF-B2F2-47F9-8CED-AF35094283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43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9378-A64B-4159-8247-41C863E93F04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98FF-B2F2-47F9-8CED-AF35094283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50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9378-A64B-4159-8247-41C863E93F04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98FF-B2F2-47F9-8CED-AF3509428382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04553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79479378-A64B-4159-8247-41C863E93F04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27D98FF-B2F2-47F9-8CED-AF3509428382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690307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9378-A64B-4159-8247-41C863E93F04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98FF-B2F2-47F9-8CED-AF350942838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57604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9378-A64B-4159-8247-41C863E93F04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98FF-B2F2-47F9-8CED-AF3509428382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64907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9378-A64B-4159-8247-41C863E93F04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98FF-B2F2-47F9-8CED-AF35094283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951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9378-A64B-4159-8247-41C863E93F04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98FF-B2F2-47F9-8CED-AF35094283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170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9378-A64B-4159-8247-41C863E93F04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98FF-B2F2-47F9-8CED-AF3509428382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71176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9378-A64B-4159-8247-41C863E93F04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27D98FF-B2F2-47F9-8CED-AF3509428382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380403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9479378-A64B-4159-8247-41C863E93F04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27D98FF-B2F2-47F9-8CED-AF3509428382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852240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hyperlink" Target="http://www.mathssupport.org/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ECC4ECB0-B82A-49F7-95F2-FA6DE191F0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948268" cy="1600200"/>
          </a:xfrm>
        </p:spPr>
        <p:txBody>
          <a:bodyPr/>
          <a:lstStyle/>
          <a:p>
            <a:pPr marL="688975" indent="-688975"/>
            <a:r>
              <a:rPr lang="en-US" dirty="0"/>
              <a:t>LO: To sketch the graph of a function from the main properties of the function.</a:t>
            </a:r>
          </a:p>
          <a:p>
            <a:pPr marL="688975" indent="-688975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D2B6E5-E397-4080-81A2-6339961FAF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Graphical behaviour of functions</a:t>
            </a: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7631497B-35F9-494D-B9EB-3752BAD5962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5C6E32A9-7838-437B-A002-5E3BD58B2E5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E0F2B7-B42D-4D53-AA4B-8DF8BC544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57CC-6492-4042-B060-7DF4987C838C}" type="datetime4">
              <a:rPr lang="en-GB" smtClean="0"/>
              <a:t>05 August 2023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831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654"/>
          <p:cNvGrpSpPr>
            <a:grpSpLocks/>
          </p:cNvGrpSpPr>
          <p:nvPr/>
        </p:nvGrpSpPr>
        <p:grpSpPr bwMode="auto">
          <a:xfrm>
            <a:off x="3659698" y="1989980"/>
            <a:ext cx="5291138" cy="3860800"/>
            <a:chOff x="1210" y="858"/>
            <a:chExt cx="3333" cy="2432"/>
          </a:xfrm>
        </p:grpSpPr>
        <p:sp>
          <p:nvSpPr>
            <p:cNvPr id="86" name="Text Box 645"/>
            <p:cNvSpPr txBox="1">
              <a:spLocks noChangeArrowheads="1"/>
            </p:cNvSpPr>
            <p:nvPr/>
          </p:nvSpPr>
          <p:spPr bwMode="auto">
            <a:xfrm>
              <a:off x="2614" y="2307"/>
              <a:ext cx="255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88" name="Text Box 647"/>
            <p:cNvSpPr txBox="1">
              <a:spLocks noChangeArrowheads="1"/>
            </p:cNvSpPr>
            <p:nvPr/>
          </p:nvSpPr>
          <p:spPr bwMode="auto">
            <a:xfrm>
              <a:off x="2655" y="2619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-15</a:t>
              </a:r>
            </a:p>
          </p:txBody>
        </p:sp>
        <p:grpSp>
          <p:nvGrpSpPr>
            <p:cNvPr id="50" name="Group 606"/>
            <p:cNvGrpSpPr>
              <a:grpSpLocks/>
            </p:cNvGrpSpPr>
            <p:nvPr/>
          </p:nvGrpSpPr>
          <p:grpSpPr bwMode="auto">
            <a:xfrm>
              <a:off x="1244" y="928"/>
              <a:ext cx="3140" cy="2362"/>
              <a:chOff x="1244" y="928"/>
              <a:chExt cx="3140" cy="2362"/>
            </a:xfrm>
          </p:grpSpPr>
          <p:sp>
            <p:nvSpPr>
              <p:cNvPr id="96" name="Line 604"/>
              <p:cNvSpPr>
                <a:spLocks noChangeShapeType="1"/>
              </p:cNvSpPr>
              <p:nvPr/>
            </p:nvSpPr>
            <p:spPr bwMode="auto">
              <a:xfrm>
                <a:off x="2820" y="928"/>
                <a:ext cx="0" cy="236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95" name="Group 602"/>
              <p:cNvGrpSpPr>
                <a:grpSpLocks/>
              </p:cNvGrpSpPr>
              <p:nvPr/>
            </p:nvGrpSpPr>
            <p:grpSpPr bwMode="auto">
              <a:xfrm>
                <a:off x="1244" y="930"/>
                <a:ext cx="3140" cy="2355"/>
                <a:chOff x="773" y="1715"/>
                <a:chExt cx="3140" cy="2355"/>
              </a:xfrm>
            </p:grpSpPr>
            <p:sp>
              <p:nvSpPr>
                <p:cNvPr id="332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6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2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38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39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0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1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2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3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4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5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6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7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8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9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0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1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2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3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4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5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6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7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8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9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0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1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2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3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4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5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6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7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8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9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0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1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2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3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4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5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6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7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8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9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0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1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2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3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4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6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7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8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9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0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1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2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3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4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5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6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7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8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9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0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1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2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3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4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5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6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7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8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9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0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1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2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3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4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5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6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7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8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9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0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1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2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3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4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5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6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7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8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9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0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1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2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3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4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5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6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7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8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9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0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1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2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3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4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5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6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7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8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9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0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1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2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3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4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5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6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7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8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9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0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1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2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3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4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5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6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7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8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9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0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1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2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3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4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5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6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7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8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9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0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1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2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3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4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5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6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7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8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9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0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1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3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4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5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6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7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8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9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0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1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2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3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4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5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7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8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9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0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1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3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4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5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6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7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8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9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0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1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2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3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4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5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6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7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8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9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0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1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2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3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4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5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6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7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8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9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0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1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2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3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4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5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6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7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8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9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0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1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2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3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4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5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6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7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8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9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0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1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2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3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4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5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6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7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8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9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0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1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2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3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4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5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6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7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8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9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0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1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2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3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4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5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6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7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8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9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0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1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2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3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4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5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6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7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97" name="Line 605"/>
              <p:cNvSpPr>
                <a:spLocks noChangeShapeType="1"/>
              </p:cNvSpPr>
              <p:nvPr/>
            </p:nvSpPr>
            <p:spPr bwMode="auto">
              <a:xfrm>
                <a:off x="1244" y="1712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1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52" name="Text Box 611"/>
            <p:cNvSpPr txBox="1">
              <a:spLocks noChangeArrowheads="1"/>
            </p:cNvSpPr>
            <p:nvPr/>
          </p:nvSpPr>
          <p:spPr bwMode="auto">
            <a:xfrm>
              <a:off x="2689" y="1697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54" name="Text Box 613"/>
            <p:cNvSpPr txBox="1">
              <a:spLocks noChangeArrowheads="1"/>
            </p:cNvSpPr>
            <p:nvPr/>
          </p:nvSpPr>
          <p:spPr bwMode="auto">
            <a:xfrm>
              <a:off x="3024" y="1699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56" name="Text Box 615"/>
            <p:cNvSpPr txBox="1">
              <a:spLocks noChangeArrowheads="1"/>
            </p:cNvSpPr>
            <p:nvPr/>
          </p:nvSpPr>
          <p:spPr bwMode="auto">
            <a:xfrm>
              <a:off x="332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58" name="Text Box 617"/>
            <p:cNvSpPr txBox="1">
              <a:spLocks noChangeArrowheads="1"/>
            </p:cNvSpPr>
            <p:nvPr/>
          </p:nvSpPr>
          <p:spPr bwMode="auto">
            <a:xfrm>
              <a:off x="364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60" name="Text Box 619"/>
            <p:cNvSpPr txBox="1">
              <a:spLocks noChangeArrowheads="1"/>
            </p:cNvSpPr>
            <p:nvPr/>
          </p:nvSpPr>
          <p:spPr bwMode="auto">
            <a:xfrm>
              <a:off x="3948" y="1703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62" name="Text Box 621"/>
            <p:cNvSpPr txBox="1">
              <a:spLocks noChangeArrowheads="1"/>
            </p:cNvSpPr>
            <p:nvPr/>
          </p:nvSpPr>
          <p:spPr bwMode="auto">
            <a:xfrm>
              <a:off x="4248" y="1699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64" name="Text Box 623"/>
            <p:cNvSpPr txBox="1">
              <a:spLocks noChangeArrowheads="1"/>
            </p:cNvSpPr>
            <p:nvPr/>
          </p:nvSpPr>
          <p:spPr bwMode="auto">
            <a:xfrm>
              <a:off x="1468" y="1703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66" name="Text Box 625"/>
            <p:cNvSpPr txBox="1">
              <a:spLocks noChangeArrowheads="1"/>
            </p:cNvSpPr>
            <p:nvPr/>
          </p:nvSpPr>
          <p:spPr bwMode="auto">
            <a:xfrm>
              <a:off x="1784" y="1703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68" name="Text Box 627"/>
            <p:cNvSpPr txBox="1">
              <a:spLocks noChangeArrowheads="1"/>
            </p:cNvSpPr>
            <p:nvPr/>
          </p:nvSpPr>
          <p:spPr bwMode="auto">
            <a:xfrm>
              <a:off x="2092" y="1703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70" name="Text Box 629"/>
            <p:cNvSpPr txBox="1">
              <a:spLocks noChangeArrowheads="1"/>
            </p:cNvSpPr>
            <p:nvPr/>
          </p:nvSpPr>
          <p:spPr bwMode="auto">
            <a:xfrm>
              <a:off x="2412" y="1703"/>
              <a:ext cx="23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72" name="Text Box 631"/>
            <p:cNvSpPr txBox="1">
              <a:spLocks noChangeArrowheads="1"/>
            </p:cNvSpPr>
            <p:nvPr/>
          </p:nvSpPr>
          <p:spPr bwMode="auto">
            <a:xfrm>
              <a:off x="1210" y="1714"/>
              <a:ext cx="12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r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73" name="Text Box 632"/>
            <p:cNvSpPr txBox="1">
              <a:spLocks noChangeArrowheads="1"/>
            </p:cNvSpPr>
            <p:nvPr/>
          </p:nvSpPr>
          <p:spPr bwMode="auto">
            <a:xfrm>
              <a:off x="4339" y="1677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74" name="Text Box 633"/>
            <p:cNvSpPr txBox="1">
              <a:spLocks noChangeArrowheads="1"/>
            </p:cNvSpPr>
            <p:nvPr/>
          </p:nvSpPr>
          <p:spPr bwMode="auto">
            <a:xfrm>
              <a:off x="2807" y="858"/>
              <a:ext cx="17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75" name="Text Box 634"/>
            <p:cNvSpPr txBox="1">
              <a:spLocks noChangeArrowheads="1"/>
            </p:cNvSpPr>
            <p:nvPr/>
          </p:nvSpPr>
          <p:spPr bwMode="auto">
            <a:xfrm>
              <a:off x="2652" y="1970"/>
              <a:ext cx="20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79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81" name="Text Box 640"/>
            <p:cNvSpPr txBox="1">
              <a:spLocks noChangeArrowheads="1"/>
            </p:cNvSpPr>
            <p:nvPr/>
          </p:nvSpPr>
          <p:spPr bwMode="auto">
            <a:xfrm>
              <a:off x="2655" y="1056"/>
              <a:ext cx="21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90" name="Text Box 649"/>
            <p:cNvSpPr txBox="1">
              <a:spLocks noChangeArrowheads="1"/>
            </p:cNvSpPr>
            <p:nvPr/>
          </p:nvSpPr>
          <p:spPr bwMode="auto">
            <a:xfrm>
              <a:off x="2634" y="2931"/>
              <a:ext cx="26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-20</a:t>
              </a:r>
            </a:p>
          </p:txBody>
        </p:sp>
      </p:grpSp>
      <p:sp>
        <p:nvSpPr>
          <p:cNvPr id="13" name="Rectangle 12"/>
          <p:cNvSpPr/>
          <p:nvPr/>
        </p:nvSpPr>
        <p:spPr>
          <a:xfrm>
            <a:off x="315819" y="1765757"/>
            <a:ext cx="1424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Increasing: 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12514" y="2194063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Decreasing :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1411574" y="1717992"/>
            <a:ext cx="23695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-</a:t>
            </a:r>
            <a:r>
              <a:rPr lang="en-GB" sz="2400" dirty="0">
                <a:latin typeface="Times New Roman" pitchFamily="18" charset="0"/>
                <a:sym typeface="Symbol" panose="05050102010706020507" pitchFamily="18" charset="2"/>
              </a:rPr>
              <a:t></a:t>
            </a:r>
            <a:r>
              <a:rPr lang="en-GB" sz="2400" i="1" dirty="0">
                <a:latin typeface="Times New Roman" pitchFamily="18" charset="0"/>
              </a:rPr>
              <a:t>, </a:t>
            </a:r>
            <a:r>
              <a:rPr lang="en-GB" sz="2400" dirty="0">
                <a:latin typeface="Comic Sans MS" panose="030F0702030302020204" pitchFamily="66" charset="0"/>
              </a:rPr>
              <a:t>1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and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dirty="0">
                <a:latin typeface="Comic Sans MS" panose="030F0702030302020204" pitchFamily="66" charset="0"/>
              </a:rPr>
              <a:t>2</a:t>
            </a:r>
            <a:r>
              <a:rPr lang="en-GB" sz="2400" i="1" dirty="0">
                <a:latin typeface="Times New Roman" pitchFamily="18" charset="0"/>
              </a:rPr>
              <a:t>, </a:t>
            </a:r>
            <a:r>
              <a:rPr lang="en-GB" sz="2400" dirty="0">
                <a:latin typeface="Times New Roman" pitchFamily="18" charset="0"/>
                <a:sym typeface="Symbol" panose="05050102010706020507" pitchFamily="18" charset="2"/>
              </a:rPr>
              <a:t>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18379" y="2602190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Relative maximum: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17276" y="3545636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Concave down: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21245" y="3003980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Relative minimum: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02842" y="4220136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Concave up: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04866" y="4894387"/>
            <a:ext cx="18601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Inflection point: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89184" y="5524974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x-intercepts: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70721" y="6197472"/>
            <a:ext cx="13696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y-intercept: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5" name="Group 663"/>
          <p:cNvGrpSpPr>
            <a:grpSpLocks/>
          </p:cNvGrpSpPr>
          <p:nvPr/>
        </p:nvGrpSpPr>
        <p:grpSpPr bwMode="auto">
          <a:xfrm>
            <a:off x="7127218" y="5275203"/>
            <a:ext cx="139700" cy="149225"/>
            <a:chOff x="704" y="2464"/>
            <a:chExt cx="88" cy="94"/>
          </a:xfrm>
        </p:grpSpPr>
        <p:sp>
          <p:nvSpPr>
            <p:cNvPr id="46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05" name="Rectangle 504"/>
          <p:cNvSpPr/>
          <p:nvPr/>
        </p:nvSpPr>
        <p:spPr>
          <a:xfrm>
            <a:off x="6583246" y="3811455"/>
            <a:ext cx="15569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  <a:latin typeface="Corbel" panose="020B0503020204020204" pitchFamily="34" charset="0"/>
              </a:rPr>
              <a:t>Point of inflection</a:t>
            </a:r>
            <a:endParaRPr lang="en-GB" sz="1400" dirty="0">
              <a:latin typeface="Corbel" panose="020B0503020204020204" pitchFamily="34" charset="0"/>
            </a:endParaRPr>
          </a:p>
        </p:txBody>
      </p:sp>
      <p:sp>
        <p:nvSpPr>
          <p:cNvPr id="506" name="Rectangle 505"/>
          <p:cNvSpPr/>
          <p:nvPr/>
        </p:nvSpPr>
        <p:spPr>
          <a:xfrm>
            <a:off x="7250586" y="5379003"/>
            <a:ext cx="15949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  <a:latin typeface="Corbel" panose="020B0503020204020204" pitchFamily="34" charset="0"/>
              </a:rPr>
              <a:t>Relative minimum</a:t>
            </a:r>
            <a:endParaRPr lang="en-GB" sz="1400" dirty="0">
              <a:latin typeface="Corbel" panose="020B0503020204020204" pitchFamily="34" charset="0"/>
            </a:endParaRPr>
          </a:p>
        </p:txBody>
      </p:sp>
      <p:sp>
        <p:nvSpPr>
          <p:cNvPr id="507" name="Rectangle 506"/>
          <p:cNvSpPr/>
          <p:nvPr/>
        </p:nvSpPr>
        <p:spPr>
          <a:xfrm>
            <a:off x="4391509" y="2326752"/>
            <a:ext cx="16366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FF6600"/>
                </a:solidFill>
                <a:latin typeface="Corbel" panose="020B0503020204020204" pitchFamily="34" charset="0"/>
              </a:rPr>
              <a:t>Relative maximum</a:t>
            </a:r>
            <a:endParaRPr lang="en-GB" sz="1400" dirty="0">
              <a:latin typeface="Corbel" panose="020B0503020204020204" pitchFamily="34" charset="0"/>
            </a:endParaRPr>
          </a:p>
        </p:txBody>
      </p:sp>
      <p:grpSp>
        <p:nvGrpSpPr>
          <p:cNvPr id="511" name="Group 666"/>
          <p:cNvGrpSpPr>
            <a:grpSpLocks/>
          </p:cNvGrpSpPr>
          <p:nvPr/>
        </p:nvGrpSpPr>
        <p:grpSpPr bwMode="auto">
          <a:xfrm>
            <a:off x="5640599" y="2587674"/>
            <a:ext cx="139700" cy="149225"/>
            <a:chOff x="704" y="2464"/>
            <a:chExt cx="88" cy="94"/>
          </a:xfrm>
        </p:grpSpPr>
        <p:sp>
          <p:nvSpPr>
            <p:cNvPr id="512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4" name="Line 605"/>
          <p:cNvSpPr>
            <a:spLocks noChangeShapeType="1"/>
          </p:cNvSpPr>
          <p:nvPr/>
        </p:nvSpPr>
        <p:spPr bwMode="auto">
          <a:xfrm>
            <a:off x="3697195" y="6112980"/>
            <a:ext cx="49847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5" name="Line 605"/>
          <p:cNvSpPr>
            <a:spLocks noChangeShapeType="1"/>
          </p:cNvSpPr>
          <p:nvPr/>
        </p:nvSpPr>
        <p:spPr bwMode="auto">
          <a:xfrm>
            <a:off x="3713673" y="6413298"/>
            <a:ext cx="49847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516" name="Straight Connector 515"/>
          <p:cNvCxnSpPr/>
          <p:nvPr/>
        </p:nvCxnSpPr>
        <p:spPr>
          <a:xfrm>
            <a:off x="7232896" y="5894899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7" name="Oval 516"/>
          <p:cNvSpPr/>
          <p:nvPr/>
        </p:nvSpPr>
        <p:spPr>
          <a:xfrm>
            <a:off x="7186975" y="6047041"/>
            <a:ext cx="91440" cy="100584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18" name="Straight Connector 517"/>
          <p:cNvCxnSpPr/>
          <p:nvPr/>
        </p:nvCxnSpPr>
        <p:spPr>
          <a:xfrm>
            <a:off x="5724479" y="5890434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9" name="Oval 518"/>
          <p:cNvSpPr/>
          <p:nvPr/>
        </p:nvSpPr>
        <p:spPr>
          <a:xfrm>
            <a:off x="5670787" y="6047148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20" name="Straight Connector 519"/>
          <p:cNvCxnSpPr/>
          <p:nvPr/>
        </p:nvCxnSpPr>
        <p:spPr>
          <a:xfrm>
            <a:off x="6521845" y="6180684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1" name="Oval 520"/>
          <p:cNvSpPr/>
          <p:nvPr/>
        </p:nvSpPr>
        <p:spPr>
          <a:xfrm>
            <a:off x="6475924" y="6346273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2" name="Rectangle 521"/>
          <p:cNvSpPr/>
          <p:nvPr/>
        </p:nvSpPr>
        <p:spPr>
          <a:xfrm>
            <a:off x="6643424" y="6105727"/>
            <a:ext cx="15565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Concave up: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3" name="Rectangle 522"/>
          <p:cNvSpPr/>
          <p:nvPr/>
        </p:nvSpPr>
        <p:spPr>
          <a:xfrm>
            <a:off x="4534430" y="6078345"/>
            <a:ext cx="17589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Concave down: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4" name="Rectangle 523"/>
          <p:cNvSpPr/>
          <p:nvPr/>
        </p:nvSpPr>
        <p:spPr>
          <a:xfrm>
            <a:off x="4294675" y="5775275"/>
            <a:ext cx="12554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Increasing 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5" name="Rectangle 524"/>
          <p:cNvSpPr/>
          <p:nvPr/>
        </p:nvSpPr>
        <p:spPr>
          <a:xfrm>
            <a:off x="5837788" y="5789188"/>
            <a:ext cx="1386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Decreasing </a:t>
            </a:r>
          </a:p>
        </p:txBody>
      </p:sp>
      <p:sp>
        <p:nvSpPr>
          <p:cNvPr id="526" name="Rectangle 525"/>
          <p:cNvSpPr/>
          <p:nvPr/>
        </p:nvSpPr>
        <p:spPr>
          <a:xfrm>
            <a:off x="7338030" y="5769256"/>
            <a:ext cx="12554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Increasing 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855" name="Group 666"/>
          <p:cNvGrpSpPr>
            <a:grpSpLocks/>
          </p:cNvGrpSpPr>
          <p:nvPr/>
        </p:nvGrpSpPr>
        <p:grpSpPr bwMode="auto">
          <a:xfrm>
            <a:off x="6385435" y="3903968"/>
            <a:ext cx="139700" cy="149225"/>
            <a:chOff x="704" y="2464"/>
            <a:chExt cx="88" cy="94"/>
          </a:xfrm>
        </p:grpSpPr>
        <p:sp>
          <p:nvSpPr>
            <p:cNvPr id="856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57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58" name="Text Box 12"/>
          <p:cNvSpPr txBox="1">
            <a:spLocks noChangeArrowheads="1"/>
          </p:cNvSpPr>
          <p:nvPr/>
        </p:nvSpPr>
        <p:spPr bwMode="auto">
          <a:xfrm>
            <a:off x="1607703" y="2139709"/>
            <a:ext cx="10038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-</a:t>
            </a:r>
            <a:r>
              <a:rPr lang="en-GB" sz="2400" dirty="0">
                <a:latin typeface="Comic Sans MS" panose="030F0702030302020204" pitchFamily="66" charset="0"/>
              </a:rPr>
              <a:t>1, 2</a:t>
            </a:r>
            <a:r>
              <a:rPr lang="en-GB" sz="2400" dirty="0">
                <a:latin typeface="Times New Roman" pitchFamily="18" charset="0"/>
              </a:rPr>
              <a:t>)</a:t>
            </a:r>
          </a:p>
        </p:txBody>
      </p:sp>
      <p:sp>
        <p:nvSpPr>
          <p:cNvPr id="859" name="Text Box 12"/>
          <p:cNvSpPr txBox="1">
            <a:spLocks noChangeArrowheads="1"/>
          </p:cNvSpPr>
          <p:nvPr/>
        </p:nvSpPr>
        <p:spPr bwMode="auto">
          <a:xfrm>
            <a:off x="2271092" y="2532164"/>
            <a:ext cx="10038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-</a:t>
            </a:r>
            <a:r>
              <a:rPr lang="en-GB" sz="2400" dirty="0">
                <a:latin typeface="Comic Sans MS" panose="030F0702030302020204" pitchFamily="66" charset="0"/>
              </a:rPr>
              <a:t>1, 7</a:t>
            </a:r>
            <a:r>
              <a:rPr lang="en-GB" sz="2400" dirty="0">
                <a:latin typeface="Times New Roman" pitchFamily="18" charset="0"/>
              </a:rPr>
              <a:t>)</a:t>
            </a:r>
          </a:p>
        </p:txBody>
      </p:sp>
      <p:sp>
        <p:nvSpPr>
          <p:cNvPr id="860" name="Text Box 12"/>
          <p:cNvSpPr txBox="1">
            <a:spLocks noChangeArrowheads="1"/>
          </p:cNvSpPr>
          <p:nvPr/>
        </p:nvSpPr>
        <p:spPr bwMode="auto">
          <a:xfrm>
            <a:off x="2285585" y="2951418"/>
            <a:ext cx="1257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dirty="0">
                <a:latin typeface="Comic Sans MS" panose="030F0702030302020204" pitchFamily="66" charset="0"/>
              </a:rPr>
              <a:t>2, -20</a:t>
            </a:r>
            <a:r>
              <a:rPr lang="en-GB" sz="2400" dirty="0">
                <a:latin typeface="Times New Roman" pitchFamily="18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1" name="Text Box 5"/>
              <p:cNvSpPr txBox="1">
                <a:spLocks noChangeArrowheads="1"/>
              </p:cNvSpPr>
              <p:nvPr/>
            </p:nvSpPr>
            <p:spPr bwMode="auto">
              <a:xfrm>
                <a:off x="1482038" y="3333866"/>
                <a:ext cx="1961760" cy="783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∞,</m:t>
                          </m:r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61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82038" y="3333866"/>
                <a:ext cx="1961760" cy="78386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5" name="Text Box 5"/>
              <p:cNvSpPr txBox="1">
                <a:spLocks noChangeArrowheads="1"/>
              </p:cNvSpPr>
              <p:nvPr/>
            </p:nvSpPr>
            <p:spPr bwMode="auto">
              <a:xfrm>
                <a:off x="1485731" y="4037748"/>
                <a:ext cx="1961760" cy="783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 </m:t>
                          </m:r>
                        </m:e>
                      </m:d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6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85731" y="4037748"/>
                <a:ext cx="1961760" cy="78386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6" name="Text Box 5"/>
              <p:cNvSpPr txBox="1">
                <a:spLocks noChangeArrowheads="1"/>
              </p:cNvSpPr>
              <p:nvPr/>
            </p:nvSpPr>
            <p:spPr bwMode="auto">
              <a:xfrm>
                <a:off x="1501354" y="4748735"/>
                <a:ext cx="1961760" cy="783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,−</m:t>
                          </m:r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66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01354" y="4748735"/>
                <a:ext cx="1961760" cy="78386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8" name="Text Box 5">
            <a:extLst>
              <a:ext uri="{FF2B5EF4-FFF2-40B4-BE49-F238E27FC236}">
                <a16:creationId xmlns:a16="http://schemas.microsoft.com/office/drawing/2014/main" id="{754AC872-E5F6-4C20-B903-D25F0DA6E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721" y="649862"/>
            <a:ext cx="858011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Use the first and second derivatives, intercepts, asymptotes to sketch the graph of the function </a:t>
            </a:r>
            <a:r>
              <a:rPr lang="en-GB" i="1" dirty="0">
                <a:latin typeface="Times New Roman" pitchFamily="18" charset="0"/>
              </a:rPr>
              <a:t>f</a:t>
            </a:r>
            <a:r>
              <a:rPr lang="en-GB" dirty="0">
                <a:latin typeface="Times New Roman" pitchFamily="18" charset="0"/>
              </a:rPr>
              <a:t>(</a:t>
            </a:r>
            <a:r>
              <a:rPr lang="en-GB" i="1" dirty="0">
                <a:latin typeface="Times New Roman" pitchFamily="18" charset="0"/>
              </a:rPr>
              <a:t>x</a:t>
            </a:r>
            <a:r>
              <a:rPr lang="en-GB" dirty="0">
                <a:latin typeface="Times New Roman" pitchFamily="18" charset="0"/>
              </a:rPr>
              <a:t>)</a:t>
            </a:r>
            <a:r>
              <a:rPr lang="en-GB" dirty="0"/>
              <a:t> = 2</a:t>
            </a:r>
            <a:r>
              <a:rPr lang="en-GB" i="1" dirty="0">
                <a:latin typeface="Times New Roman" pitchFamily="18" charset="0"/>
              </a:rPr>
              <a:t>x</a:t>
            </a:r>
            <a:r>
              <a:rPr lang="en-GB" baseline="30000" dirty="0"/>
              <a:t>3</a:t>
            </a:r>
            <a:r>
              <a:rPr lang="en-GB" dirty="0"/>
              <a:t> – 3</a:t>
            </a:r>
            <a:r>
              <a:rPr lang="en-GB" i="1" dirty="0">
                <a:latin typeface="Times New Roman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– 12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39" name="Rectangle 438">
            <a:extLst>
              <a:ext uri="{FF2B5EF4-FFF2-40B4-BE49-F238E27FC236}">
                <a16:creationId xmlns:a16="http://schemas.microsoft.com/office/drawing/2014/main" id="{BF4CE35B-818E-4C5C-B9D1-D3220A57A4A2}"/>
              </a:ext>
            </a:extLst>
          </p:cNvPr>
          <p:cNvSpPr/>
          <p:nvPr/>
        </p:nvSpPr>
        <p:spPr>
          <a:xfrm>
            <a:off x="389184" y="125049"/>
            <a:ext cx="36455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Sketching a graph</a:t>
            </a:r>
            <a:endParaRPr lang="en-GB" sz="3200" dirty="0"/>
          </a:p>
        </p:txBody>
      </p:sp>
      <p:sp>
        <p:nvSpPr>
          <p:cNvPr id="440" name="Text Box 5">
            <a:extLst>
              <a:ext uri="{FF2B5EF4-FFF2-40B4-BE49-F238E27FC236}">
                <a16:creationId xmlns:a16="http://schemas.microsoft.com/office/drawing/2014/main" id="{CC27DE92-B7D2-409F-B87A-BF410486E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316" y="1434807"/>
            <a:ext cx="85801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In order to sketch the graph we need this information: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41" name="Rectangle: Rounded Corners 440">
            <a:extLst>
              <a:ext uri="{FF2B5EF4-FFF2-40B4-BE49-F238E27FC236}">
                <a16:creationId xmlns:a16="http://schemas.microsoft.com/office/drawing/2014/main" id="{E95ADE24-CB5C-4A1B-9218-6C479A5883CD}"/>
              </a:ext>
            </a:extLst>
          </p:cNvPr>
          <p:cNvSpPr/>
          <p:nvPr/>
        </p:nvSpPr>
        <p:spPr>
          <a:xfrm>
            <a:off x="361638" y="5540950"/>
            <a:ext cx="1503947" cy="102584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2" name="Rectangle 441">
            <a:hlinkClick r:id="rId5"/>
            <a:extLst>
              <a:ext uri="{FF2B5EF4-FFF2-40B4-BE49-F238E27FC236}">
                <a16:creationId xmlns:a16="http://schemas.microsoft.com/office/drawing/2014/main" id="{898F3127-3E7E-4657-920A-046630B1DB04}"/>
              </a:ext>
            </a:extLst>
          </p:cNvPr>
          <p:cNvSpPr/>
          <p:nvPr/>
        </p:nvSpPr>
        <p:spPr>
          <a:xfrm>
            <a:off x="8049066" y="83229"/>
            <a:ext cx="99060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3" name="Rectangle 442">
            <a:hlinkClick r:id="rId5"/>
            <a:extLst>
              <a:ext uri="{FF2B5EF4-FFF2-40B4-BE49-F238E27FC236}">
                <a16:creationId xmlns:a16="http://schemas.microsoft.com/office/drawing/2014/main" id="{A0C4E9CE-619D-4783-B54C-434437ECB36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08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" grpId="0"/>
      <p:bldP spid="515" grpId="0" animBg="1"/>
      <p:bldP spid="521" grpId="0" animBg="1"/>
      <p:bldP spid="522" grpId="0"/>
      <p:bldP spid="523" grpId="0"/>
      <p:bldP spid="861" grpId="0"/>
      <p:bldP spid="865" grpId="0"/>
      <p:bldP spid="866" grpId="0"/>
      <p:bldP spid="44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914399" y="916280"/>
            <a:ext cx="74765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dirty="0"/>
              <a:t>Find the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-intercept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-intercepts of the function </a:t>
            </a:r>
            <a:r>
              <a:rPr lang="en-GB" i="1" dirty="0">
                <a:latin typeface="Times New Roman" pitchFamily="18" charset="0"/>
              </a:rPr>
              <a:t>f</a:t>
            </a:r>
            <a:r>
              <a:rPr lang="en-GB" dirty="0">
                <a:latin typeface="Times New Roman" pitchFamily="18" charset="0"/>
              </a:rPr>
              <a:t>(</a:t>
            </a:r>
            <a:r>
              <a:rPr lang="en-GB" i="1" dirty="0">
                <a:latin typeface="Times New Roman" pitchFamily="18" charset="0"/>
              </a:rPr>
              <a:t>x</a:t>
            </a:r>
            <a:r>
              <a:rPr lang="en-GB" dirty="0">
                <a:latin typeface="Times New Roman" pitchFamily="18" charset="0"/>
              </a:rPr>
              <a:t>)</a:t>
            </a:r>
            <a:r>
              <a:rPr lang="en-GB" dirty="0"/>
              <a:t> = 2</a:t>
            </a:r>
            <a:r>
              <a:rPr lang="en-GB" i="1" dirty="0">
                <a:latin typeface="Times New Roman" pitchFamily="18" charset="0"/>
              </a:rPr>
              <a:t>x</a:t>
            </a:r>
            <a:r>
              <a:rPr lang="en-GB" baseline="30000" dirty="0"/>
              <a:t>3</a:t>
            </a:r>
            <a:r>
              <a:rPr lang="en-GB" dirty="0"/>
              <a:t> – 3</a:t>
            </a:r>
            <a:r>
              <a:rPr lang="en-GB" i="1" dirty="0">
                <a:latin typeface="Times New Roman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– 12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133781" y="1763058"/>
            <a:ext cx="71999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itchFamily="18" charset="0"/>
              </a:rPr>
              <a:t> </a:t>
            </a:r>
            <a:r>
              <a:rPr lang="en-US" dirty="0"/>
              <a:t>To find the </a:t>
            </a:r>
            <a:r>
              <a:rPr lang="en-US" i="1" dirty="0">
                <a:latin typeface="Times New Roman" pitchFamily="18" charset="0"/>
              </a:rPr>
              <a:t>x</a:t>
            </a:r>
            <a:r>
              <a:rPr lang="en-US" dirty="0"/>
              <a:t>-intercepts equate to 0 and solve for </a:t>
            </a:r>
            <a:r>
              <a:rPr lang="en-US" i="1" dirty="0">
                <a:latin typeface="Times New Roman" pitchFamily="18" charset="0"/>
              </a:rPr>
              <a:t>x</a:t>
            </a:r>
          </a:p>
        </p:txBody>
      </p:sp>
      <p:sp>
        <p:nvSpPr>
          <p:cNvPr id="10" name="Rectangle 9"/>
          <p:cNvSpPr/>
          <p:nvPr/>
        </p:nvSpPr>
        <p:spPr>
          <a:xfrm>
            <a:off x="370721" y="363451"/>
            <a:ext cx="20072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Concavity</a:t>
            </a:r>
            <a:endParaRPr lang="en-GB" sz="3200" dirty="0"/>
          </a:p>
        </p:txBody>
      </p:sp>
      <p:sp>
        <p:nvSpPr>
          <p:cNvPr id="13" name="Rectangle 12"/>
          <p:cNvSpPr/>
          <p:nvPr/>
        </p:nvSpPr>
        <p:spPr>
          <a:xfrm>
            <a:off x="370721" y="3641255"/>
            <a:ext cx="37886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orbel" panose="020B0503020204020204" pitchFamily="34" charset="0"/>
              </a:rPr>
              <a:t>Using the quadratic formula to find </a:t>
            </a:r>
            <a:r>
              <a:rPr lang="en-US" sz="1800" i="1" dirty="0">
                <a:solidFill>
                  <a:srgbClr val="FF66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x</a:t>
            </a:r>
            <a:endParaRPr lang="en-GB" sz="1800" i="1" dirty="0">
              <a:solidFill>
                <a:srgbClr val="FF6600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03475" y="2643237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Corbel" panose="020B0503020204020204" pitchFamily="34" charset="0"/>
              </a:rPr>
              <a:t>Factorising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3873617" y="2218323"/>
            <a:ext cx="25458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3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12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= 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73617" y="2676789"/>
            <a:ext cx="26484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3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12)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2829311" y="3138454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159382" y="3110956"/>
            <a:ext cx="25122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3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12)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>
          <a:xfrm>
            <a:off x="3644227" y="3128855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endParaRPr lang="en-GB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44"/>
          <p:cNvGrpSpPr>
            <a:grpSpLocks/>
          </p:cNvGrpSpPr>
          <p:nvPr/>
        </p:nvGrpSpPr>
        <p:grpSpPr bwMode="auto">
          <a:xfrm>
            <a:off x="4159382" y="4508309"/>
            <a:ext cx="3938588" cy="882651"/>
            <a:chOff x="1748" y="1992"/>
            <a:chExt cx="2481" cy="556"/>
          </a:xfrm>
        </p:grpSpPr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1748" y="2125"/>
              <a:ext cx="3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GB" sz="2400" i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x</a:t>
              </a:r>
              <a:r>
                <a:rPr lang="en-GB" sz="2400" dirty="0">
                  <a:solidFill>
                    <a:schemeClr val="tx2"/>
                  </a:solidFill>
                </a:rPr>
                <a:t> =</a:t>
              </a:r>
            </a:p>
          </p:txBody>
        </p:sp>
        <p:grpSp>
          <p:nvGrpSpPr>
            <p:cNvPr id="21" name="Group 43"/>
            <p:cNvGrpSpPr>
              <a:grpSpLocks/>
            </p:cNvGrpSpPr>
            <p:nvPr/>
          </p:nvGrpSpPr>
          <p:grpSpPr bwMode="auto">
            <a:xfrm>
              <a:off x="2143" y="1992"/>
              <a:ext cx="2086" cy="556"/>
              <a:chOff x="2143" y="1992"/>
              <a:chExt cx="2086" cy="556"/>
            </a:xfrm>
          </p:grpSpPr>
          <p:sp>
            <p:nvSpPr>
              <p:cNvPr id="22" name="Line 17"/>
              <p:cNvSpPr>
                <a:spLocks noChangeShapeType="1"/>
              </p:cNvSpPr>
              <p:nvPr/>
            </p:nvSpPr>
            <p:spPr bwMode="auto">
              <a:xfrm>
                <a:off x="2143" y="2269"/>
                <a:ext cx="1939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8"/>
              <p:cNvSpPr txBox="1">
                <a:spLocks noChangeArrowheads="1"/>
              </p:cNvSpPr>
              <p:nvPr/>
            </p:nvSpPr>
            <p:spPr bwMode="auto">
              <a:xfrm>
                <a:off x="2839" y="2257"/>
                <a:ext cx="56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GB" sz="2400" dirty="0">
                    <a:solidFill>
                      <a:schemeClr val="tx2"/>
                    </a:solidFill>
                  </a:rPr>
                  <a:t>2 ×</a:t>
                </a:r>
                <a:r>
                  <a:rPr lang="en-GB" sz="2400" dirty="0"/>
                  <a:t> </a:t>
                </a:r>
                <a:r>
                  <a:rPr lang="en-US" sz="2400" dirty="0">
                    <a:solidFill>
                      <a:srgbClr val="FF6600"/>
                    </a:solidFill>
                  </a:rPr>
                  <a:t>2</a:t>
                </a:r>
                <a:endParaRPr lang="en-GB" sz="2400" dirty="0">
                  <a:solidFill>
                    <a:srgbClr val="FF6600"/>
                  </a:solidFill>
                </a:endParaRPr>
              </a:p>
            </p:txBody>
          </p:sp>
          <p:grpSp>
            <p:nvGrpSpPr>
              <p:cNvPr id="24" name="Group 42"/>
              <p:cNvGrpSpPr>
                <a:grpSpLocks/>
              </p:cNvGrpSpPr>
              <p:nvPr/>
            </p:nvGrpSpPr>
            <p:grpSpPr bwMode="auto">
              <a:xfrm>
                <a:off x="2152" y="1992"/>
                <a:ext cx="2077" cy="271"/>
                <a:chOff x="2166" y="1992"/>
                <a:chExt cx="2077" cy="271"/>
              </a:xfrm>
            </p:grpSpPr>
            <p:sp>
              <p:nvSpPr>
                <p:cNvPr id="25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2166" y="1992"/>
                  <a:ext cx="2077" cy="2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sz="2200" dirty="0">
                      <a:solidFill>
                        <a:srgbClr val="0066FF"/>
                      </a:solidFill>
                    </a:rPr>
                    <a:t>3</a:t>
                  </a:r>
                  <a:r>
                    <a:rPr lang="en-GB" sz="2200" dirty="0"/>
                    <a:t> </a:t>
                  </a:r>
                  <a:r>
                    <a:rPr lang="en-US" sz="2200" dirty="0">
                      <a:solidFill>
                        <a:schemeClr val="tx2"/>
                      </a:solidFill>
                      <a:sym typeface="Symbol" panose="05050102010706020507" pitchFamily="18" charset="2"/>
                    </a:rPr>
                    <a:t>±</a:t>
                  </a:r>
                  <a:r>
                    <a:rPr lang="en-GB" sz="2200" dirty="0">
                      <a:solidFill>
                        <a:schemeClr val="tx2"/>
                      </a:solidFill>
                      <a:sym typeface="Symbol" panose="05050102010706020507" pitchFamily="18" charset="2"/>
                    </a:rPr>
                    <a:t> </a:t>
                  </a:r>
                  <a:r>
                    <a:rPr lang="en-US" sz="2200" dirty="0">
                      <a:solidFill>
                        <a:srgbClr val="0066FF"/>
                      </a:solidFill>
                      <a:sym typeface="Symbol" panose="05050102010706020507" pitchFamily="18" charset="2"/>
                    </a:rPr>
                    <a:t>(-3)</a:t>
                  </a:r>
                  <a:r>
                    <a:rPr lang="en-GB" sz="2200" baseline="30000" dirty="0">
                      <a:solidFill>
                        <a:schemeClr val="tx2"/>
                      </a:solidFill>
                      <a:sym typeface="Symbol" panose="05050102010706020507" pitchFamily="18" charset="2"/>
                    </a:rPr>
                    <a:t>2</a:t>
                  </a:r>
                  <a:r>
                    <a:rPr lang="en-GB" sz="2200" dirty="0">
                      <a:solidFill>
                        <a:schemeClr val="tx2"/>
                      </a:solidFill>
                      <a:sym typeface="Symbol" panose="05050102010706020507" pitchFamily="18" charset="2"/>
                    </a:rPr>
                    <a:t> – (4 × </a:t>
                  </a:r>
                  <a:r>
                    <a:rPr lang="en-US" sz="2200" dirty="0">
                      <a:solidFill>
                        <a:srgbClr val="FF6600"/>
                      </a:solidFill>
                      <a:sym typeface="Symbol" panose="05050102010706020507" pitchFamily="18" charset="2"/>
                    </a:rPr>
                    <a:t>2</a:t>
                  </a:r>
                  <a:r>
                    <a:rPr lang="en-GB" sz="2200" dirty="0">
                      <a:solidFill>
                        <a:srgbClr val="FF6600"/>
                      </a:solidFill>
                      <a:sym typeface="Symbol" panose="05050102010706020507" pitchFamily="18" charset="2"/>
                    </a:rPr>
                    <a:t> </a:t>
                  </a:r>
                  <a:r>
                    <a:rPr lang="en-GB" sz="2200" dirty="0">
                      <a:solidFill>
                        <a:schemeClr val="tx2"/>
                      </a:solidFill>
                      <a:sym typeface="Symbol" panose="05050102010706020507" pitchFamily="18" charset="2"/>
                    </a:rPr>
                    <a:t>×</a:t>
                  </a:r>
                  <a:r>
                    <a:rPr lang="en-GB" sz="2200" dirty="0">
                      <a:solidFill>
                        <a:srgbClr val="FF6600"/>
                      </a:solidFill>
                      <a:sym typeface="Symbol" panose="05050102010706020507" pitchFamily="18" charset="2"/>
                    </a:rPr>
                    <a:t> </a:t>
                  </a:r>
                  <a:r>
                    <a:rPr lang="en-US" sz="2200" dirty="0">
                      <a:solidFill>
                        <a:srgbClr val="009900"/>
                      </a:solidFill>
                      <a:sym typeface="Symbol" panose="05050102010706020507" pitchFamily="18" charset="2"/>
                    </a:rPr>
                    <a:t>-12</a:t>
                  </a:r>
                  <a:r>
                    <a:rPr lang="en-GB" sz="2200" dirty="0">
                      <a:sym typeface="Symbol" panose="05050102010706020507" pitchFamily="18" charset="2"/>
                    </a:rPr>
                    <a:t>)</a:t>
                  </a:r>
                </a:p>
              </p:txBody>
            </p:sp>
            <p:sp>
              <p:nvSpPr>
                <p:cNvPr id="27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2613" y="2019"/>
                  <a:ext cx="1499" cy="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graphicFrame>
        <p:nvGraphicFramePr>
          <p:cNvPr id="2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5224165"/>
              </p:ext>
            </p:extLst>
          </p:nvPr>
        </p:nvGraphicFramePr>
        <p:xfrm>
          <a:off x="4259062" y="3600119"/>
          <a:ext cx="2425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25680" imgH="838080" progId="Equation.DSMT4">
                  <p:embed/>
                </p:oleObj>
              </mc:Choice>
              <mc:Fallback>
                <p:oleObj name="Equation" r:id="rId2" imgW="242568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9062" y="3600119"/>
                        <a:ext cx="24257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3292592" y="5374282"/>
            <a:ext cx="13292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GB" sz="24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chemeClr val="tx2"/>
                </a:solidFill>
              </a:rPr>
              <a:t> = -1.81</a:t>
            </a: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5186880" y="5390960"/>
            <a:ext cx="12506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GB" sz="24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chemeClr val="tx2"/>
                </a:solidFill>
              </a:rPr>
              <a:t> = 3.31</a:t>
            </a:r>
          </a:p>
        </p:txBody>
      </p:sp>
      <p:sp>
        <p:nvSpPr>
          <p:cNvPr id="7" name="Rectangle 6"/>
          <p:cNvSpPr/>
          <p:nvPr/>
        </p:nvSpPr>
        <p:spPr>
          <a:xfrm>
            <a:off x="6328610" y="6012814"/>
            <a:ext cx="15808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dirty="0"/>
              <a:t>-intercept</a:t>
            </a:r>
            <a:endParaRPr lang="en-GB" sz="2400" dirty="0"/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7909492" y="6012814"/>
            <a:ext cx="9412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dirty="0">
                <a:latin typeface="Comic Sans MS" panose="030F0702030302020204" pitchFamily="66" charset="0"/>
              </a:rPr>
              <a:t>0, 0</a:t>
            </a:r>
            <a:r>
              <a:rPr lang="en-GB" sz="2400" dirty="0">
                <a:latin typeface="Times New Roman" pitchFamily="18" charset="0"/>
              </a:rPr>
              <a:t>)</a:t>
            </a:r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2163254" y="6012817"/>
            <a:ext cx="9412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dirty="0">
                <a:latin typeface="Comic Sans MS" panose="030F0702030302020204" pitchFamily="66" charset="0"/>
              </a:rPr>
              <a:t>0, 0</a:t>
            </a:r>
            <a:r>
              <a:rPr lang="en-GB" sz="2400" dirty="0">
                <a:latin typeface="Times New Roman" pitchFamily="18" charset="0"/>
              </a:rPr>
              <a:t>)</a:t>
            </a:r>
          </a:p>
        </p:txBody>
      </p:sp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2997021" y="6012815"/>
            <a:ext cx="14221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dirty="0">
                <a:latin typeface="Comic Sans MS" panose="030F0702030302020204" pitchFamily="66" charset="0"/>
              </a:rPr>
              <a:t>-1.81, 0</a:t>
            </a:r>
            <a:r>
              <a:rPr lang="en-GB" sz="2400" dirty="0">
                <a:latin typeface="Times New Roman" pitchFamily="18" charset="0"/>
              </a:rPr>
              <a:t>)</a:t>
            </a: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4345677" y="6012815"/>
            <a:ext cx="13532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dirty="0">
                <a:latin typeface="Comic Sans MS" panose="030F0702030302020204" pitchFamily="66" charset="0"/>
              </a:rPr>
              <a:t>3.31, 0</a:t>
            </a:r>
            <a:r>
              <a:rPr lang="en-GB" sz="2400" dirty="0">
                <a:latin typeface="Times New Roman" pitchFamily="18" charset="0"/>
              </a:rPr>
              <a:t>)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27351" y="6026226"/>
            <a:ext cx="17059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/>
              <a:t>-intercepts</a:t>
            </a:r>
            <a:endParaRPr lang="en-GB" sz="2400" dirty="0"/>
          </a:p>
        </p:txBody>
      </p:sp>
      <p:sp>
        <p:nvSpPr>
          <p:cNvPr id="36" name="Rectangle 35"/>
          <p:cNvSpPr/>
          <p:nvPr/>
        </p:nvSpPr>
        <p:spPr>
          <a:xfrm>
            <a:off x="5597968" y="6012814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So,</a:t>
            </a:r>
            <a:endParaRPr lang="en-GB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>
            <a:hlinkClick r:id="rId4"/>
            <a:extLst>
              <a:ext uri="{FF2B5EF4-FFF2-40B4-BE49-F238E27FC236}">
                <a16:creationId xmlns:a16="http://schemas.microsoft.com/office/drawing/2014/main" id="{9CDD2B92-C0CF-4F58-90F8-BE3ED1A15661}"/>
              </a:ext>
            </a:extLst>
          </p:cNvPr>
          <p:cNvSpPr/>
          <p:nvPr/>
        </p:nvSpPr>
        <p:spPr>
          <a:xfrm>
            <a:off x="8049066" y="83229"/>
            <a:ext cx="99060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4"/>
            <a:extLst>
              <a:ext uri="{FF2B5EF4-FFF2-40B4-BE49-F238E27FC236}">
                <a16:creationId xmlns:a16="http://schemas.microsoft.com/office/drawing/2014/main" id="{03FF7690-FAAA-4A21-949E-C03C49EE308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93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4" grpId="0"/>
      <p:bldP spid="3" grpId="0"/>
      <p:bldP spid="15" grpId="0"/>
      <p:bldP spid="17" grpId="0"/>
      <p:bldP spid="18" grpId="0"/>
      <p:bldP spid="6" grpId="0"/>
      <p:bldP spid="29" grpId="0"/>
      <p:bldP spid="30" grpId="0"/>
      <p:bldP spid="7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654"/>
          <p:cNvGrpSpPr>
            <a:grpSpLocks/>
          </p:cNvGrpSpPr>
          <p:nvPr/>
        </p:nvGrpSpPr>
        <p:grpSpPr bwMode="auto">
          <a:xfrm>
            <a:off x="3659698" y="1989980"/>
            <a:ext cx="5291138" cy="3860800"/>
            <a:chOff x="1210" y="858"/>
            <a:chExt cx="3333" cy="2432"/>
          </a:xfrm>
        </p:grpSpPr>
        <p:sp>
          <p:nvSpPr>
            <p:cNvPr id="86" name="Text Box 645"/>
            <p:cNvSpPr txBox="1">
              <a:spLocks noChangeArrowheads="1"/>
            </p:cNvSpPr>
            <p:nvPr/>
          </p:nvSpPr>
          <p:spPr bwMode="auto">
            <a:xfrm>
              <a:off x="2614" y="2307"/>
              <a:ext cx="255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88" name="Text Box 647"/>
            <p:cNvSpPr txBox="1">
              <a:spLocks noChangeArrowheads="1"/>
            </p:cNvSpPr>
            <p:nvPr/>
          </p:nvSpPr>
          <p:spPr bwMode="auto">
            <a:xfrm>
              <a:off x="2655" y="2619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-15</a:t>
              </a:r>
            </a:p>
          </p:txBody>
        </p:sp>
        <p:grpSp>
          <p:nvGrpSpPr>
            <p:cNvPr id="50" name="Group 606"/>
            <p:cNvGrpSpPr>
              <a:grpSpLocks/>
            </p:cNvGrpSpPr>
            <p:nvPr/>
          </p:nvGrpSpPr>
          <p:grpSpPr bwMode="auto">
            <a:xfrm>
              <a:off x="1244" y="928"/>
              <a:ext cx="3140" cy="2362"/>
              <a:chOff x="1244" y="928"/>
              <a:chExt cx="3140" cy="2362"/>
            </a:xfrm>
          </p:grpSpPr>
          <p:sp>
            <p:nvSpPr>
              <p:cNvPr id="96" name="Line 604"/>
              <p:cNvSpPr>
                <a:spLocks noChangeShapeType="1"/>
              </p:cNvSpPr>
              <p:nvPr/>
            </p:nvSpPr>
            <p:spPr bwMode="auto">
              <a:xfrm>
                <a:off x="2820" y="928"/>
                <a:ext cx="0" cy="236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95" name="Group 602"/>
              <p:cNvGrpSpPr>
                <a:grpSpLocks/>
              </p:cNvGrpSpPr>
              <p:nvPr/>
            </p:nvGrpSpPr>
            <p:grpSpPr bwMode="auto">
              <a:xfrm>
                <a:off x="1244" y="930"/>
                <a:ext cx="3140" cy="2355"/>
                <a:chOff x="773" y="1715"/>
                <a:chExt cx="3140" cy="2355"/>
              </a:xfrm>
            </p:grpSpPr>
            <p:sp>
              <p:nvSpPr>
                <p:cNvPr id="332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6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2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38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39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0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1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2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3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4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5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6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7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8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9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0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1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2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3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4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5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6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7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8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9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0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1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2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3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4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5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6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7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8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9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0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1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2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3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4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5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6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7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8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9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0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1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2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3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4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6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7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8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9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0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1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2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3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4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5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6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7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8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9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0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1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2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3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4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5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6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7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8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9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0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1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2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3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4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5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6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7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8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9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0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1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2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3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4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5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6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7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8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9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0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1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2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3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4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5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6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7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8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9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0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1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2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3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4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5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6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7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8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9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0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1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2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3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4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5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6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7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8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9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0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1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2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3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4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5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6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7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8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9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0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1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2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3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4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5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6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7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8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9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0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1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2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3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4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5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6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7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8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9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0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1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3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4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5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6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7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8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9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0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1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2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3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4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5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7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8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9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0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1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3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4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5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6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7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8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9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0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1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2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3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4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5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6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7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8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9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0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1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2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3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4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5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6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7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8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9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0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1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2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3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4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5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6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7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8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9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0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1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2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3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4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5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6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7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8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9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0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1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2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3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4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5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6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7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8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9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0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1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2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3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4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5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6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7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8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9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0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1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2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3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4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5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6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7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8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9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0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1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2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3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4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5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6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7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97" name="Line 605"/>
              <p:cNvSpPr>
                <a:spLocks noChangeShapeType="1"/>
              </p:cNvSpPr>
              <p:nvPr/>
            </p:nvSpPr>
            <p:spPr bwMode="auto">
              <a:xfrm>
                <a:off x="1244" y="1712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1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52" name="Text Box 611"/>
            <p:cNvSpPr txBox="1">
              <a:spLocks noChangeArrowheads="1"/>
            </p:cNvSpPr>
            <p:nvPr/>
          </p:nvSpPr>
          <p:spPr bwMode="auto">
            <a:xfrm>
              <a:off x="2689" y="1697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54" name="Text Box 613"/>
            <p:cNvSpPr txBox="1">
              <a:spLocks noChangeArrowheads="1"/>
            </p:cNvSpPr>
            <p:nvPr/>
          </p:nvSpPr>
          <p:spPr bwMode="auto">
            <a:xfrm>
              <a:off x="3024" y="1699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56" name="Text Box 615"/>
            <p:cNvSpPr txBox="1">
              <a:spLocks noChangeArrowheads="1"/>
            </p:cNvSpPr>
            <p:nvPr/>
          </p:nvSpPr>
          <p:spPr bwMode="auto">
            <a:xfrm>
              <a:off x="332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58" name="Text Box 617"/>
            <p:cNvSpPr txBox="1">
              <a:spLocks noChangeArrowheads="1"/>
            </p:cNvSpPr>
            <p:nvPr/>
          </p:nvSpPr>
          <p:spPr bwMode="auto">
            <a:xfrm>
              <a:off x="364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60" name="Text Box 619"/>
            <p:cNvSpPr txBox="1">
              <a:spLocks noChangeArrowheads="1"/>
            </p:cNvSpPr>
            <p:nvPr/>
          </p:nvSpPr>
          <p:spPr bwMode="auto">
            <a:xfrm>
              <a:off x="3948" y="1703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62" name="Text Box 621"/>
            <p:cNvSpPr txBox="1">
              <a:spLocks noChangeArrowheads="1"/>
            </p:cNvSpPr>
            <p:nvPr/>
          </p:nvSpPr>
          <p:spPr bwMode="auto">
            <a:xfrm>
              <a:off x="4248" y="1699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64" name="Text Box 623"/>
            <p:cNvSpPr txBox="1">
              <a:spLocks noChangeArrowheads="1"/>
            </p:cNvSpPr>
            <p:nvPr/>
          </p:nvSpPr>
          <p:spPr bwMode="auto">
            <a:xfrm>
              <a:off x="1468" y="1703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66" name="Text Box 625"/>
            <p:cNvSpPr txBox="1">
              <a:spLocks noChangeArrowheads="1"/>
            </p:cNvSpPr>
            <p:nvPr/>
          </p:nvSpPr>
          <p:spPr bwMode="auto">
            <a:xfrm>
              <a:off x="1784" y="1703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68" name="Text Box 627"/>
            <p:cNvSpPr txBox="1">
              <a:spLocks noChangeArrowheads="1"/>
            </p:cNvSpPr>
            <p:nvPr/>
          </p:nvSpPr>
          <p:spPr bwMode="auto">
            <a:xfrm>
              <a:off x="2092" y="1703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70" name="Text Box 629"/>
            <p:cNvSpPr txBox="1">
              <a:spLocks noChangeArrowheads="1"/>
            </p:cNvSpPr>
            <p:nvPr/>
          </p:nvSpPr>
          <p:spPr bwMode="auto">
            <a:xfrm>
              <a:off x="2412" y="1703"/>
              <a:ext cx="23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72" name="Text Box 631"/>
            <p:cNvSpPr txBox="1">
              <a:spLocks noChangeArrowheads="1"/>
            </p:cNvSpPr>
            <p:nvPr/>
          </p:nvSpPr>
          <p:spPr bwMode="auto">
            <a:xfrm>
              <a:off x="1210" y="1714"/>
              <a:ext cx="12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r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73" name="Text Box 632"/>
            <p:cNvSpPr txBox="1">
              <a:spLocks noChangeArrowheads="1"/>
            </p:cNvSpPr>
            <p:nvPr/>
          </p:nvSpPr>
          <p:spPr bwMode="auto">
            <a:xfrm>
              <a:off x="4339" y="1677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74" name="Text Box 633"/>
            <p:cNvSpPr txBox="1">
              <a:spLocks noChangeArrowheads="1"/>
            </p:cNvSpPr>
            <p:nvPr/>
          </p:nvSpPr>
          <p:spPr bwMode="auto">
            <a:xfrm>
              <a:off x="2807" y="858"/>
              <a:ext cx="17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75" name="Text Box 634"/>
            <p:cNvSpPr txBox="1">
              <a:spLocks noChangeArrowheads="1"/>
            </p:cNvSpPr>
            <p:nvPr/>
          </p:nvSpPr>
          <p:spPr bwMode="auto">
            <a:xfrm>
              <a:off x="2652" y="1970"/>
              <a:ext cx="20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79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81" name="Text Box 640"/>
            <p:cNvSpPr txBox="1">
              <a:spLocks noChangeArrowheads="1"/>
            </p:cNvSpPr>
            <p:nvPr/>
          </p:nvSpPr>
          <p:spPr bwMode="auto">
            <a:xfrm>
              <a:off x="2655" y="1056"/>
              <a:ext cx="21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90" name="Text Box 649"/>
            <p:cNvSpPr txBox="1">
              <a:spLocks noChangeArrowheads="1"/>
            </p:cNvSpPr>
            <p:nvPr/>
          </p:nvSpPr>
          <p:spPr bwMode="auto">
            <a:xfrm>
              <a:off x="2634" y="2931"/>
              <a:ext cx="26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-20</a:t>
              </a:r>
            </a:p>
          </p:txBody>
        </p:sp>
      </p:grpSp>
      <p:sp>
        <p:nvSpPr>
          <p:cNvPr id="13" name="Rectangle 12"/>
          <p:cNvSpPr/>
          <p:nvPr/>
        </p:nvSpPr>
        <p:spPr>
          <a:xfrm>
            <a:off x="315819" y="1765757"/>
            <a:ext cx="1424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Increasing: 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12514" y="2194063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Decreasing :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1411574" y="1717992"/>
            <a:ext cx="23695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-</a:t>
            </a:r>
            <a:r>
              <a:rPr lang="en-GB" sz="2400" dirty="0">
                <a:latin typeface="Times New Roman" pitchFamily="18" charset="0"/>
                <a:sym typeface="Symbol" panose="05050102010706020507" pitchFamily="18" charset="2"/>
              </a:rPr>
              <a:t></a:t>
            </a:r>
            <a:r>
              <a:rPr lang="en-GB" sz="2400" i="1" dirty="0">
                <a:latin typeface="Times New Roman" pitchFamily="18" charset="0"/>
              </a:rPr>
              <a:t>, </a:t>
            </a:r>
            <a:r>
              <a:rPr lang="en-GB" sz="2400" dirty="0">
                <a:latin typeface="Comic Sans MS" panose="030F0702030302020204" pitchFamily="66" charset="0"/>
              </a:rPr>
              <a:t>1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and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dirty="0">
                <a:latin typeface="Comic Sans MS" panose="030F0702030302020204" pitchFamily="66" charset="0"/>
              </a:rPr>
              <a:t>2</a:t>
            </a:r>
            <a:r>
              <a:rPr lang="en-GB" sz="2400" i="1" dirty="0">
                <a:latin typeface="Times New Roman" pitchFamily="18" charset="0"/>
              </a:rPr>
              <a:t>, </a:t>
            </a:r>
            <a:r>
              <a:rPr lang="en-GB" sz="2400" dirty="0">
                <a:latin typeface="Times New Roman" pitchFamily="18" charset="0"/>
                <a:sym typeface="Symbol" panose="05050102010706020507" pitchFamily="18" charset="2"/>
              </a:rPr>
              <a:t>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18379" y="2602190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Relative maximum: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17276" y="3545636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Concave down: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21245" y="3003980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Relative minimum: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02842" y="4220136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Concave up: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04866" y="4894387"/>
            <a:ext cx="18601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Inflection point: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89184" y="5524974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x-intercepts: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70721" y="6197472"/>
            <a:ext cx="13696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y-intercept: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5" name="Group 663"/>
          <p:cNvGrpSpPr>
            <a:grpSpLocks/>
          </p:cNvGrpSpPr>
          <p:nvPr/>
        </p:nvGrpSpPr>
        <p:grpSpPr bwMode="auto">
          <a:xfrm>
            <a:off x="7127218" y="5275203"/>
            <a:ext cx="139700" cy="149225"/>
            <a:chOff x="704" y="2464"/>
            <a:chExt cx="88" cy="94"/>
          </a:xfrm>
        </p:grpSpPr>
        <p:sp>
          <p:nvSpPr>
            <p:cNvPr id="46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99" name="Group 666"/>
          <p:cNvGrpSpPr>
            <a:grpSpLocks/>
          </p:cNvGrpSpPr>
          <p:nvPr/>
        </p:nvGrpSpPr>
        <p:grpSpPr bwMode="auto">
          <a:xfrm>
            <a:off x="5270716" y="3265573"/>
            <a:ext cx="139700" cy="149225"/>
            <a:chOff x="704" y="2464"/>
            <a:chExt cx="88" cy="94"/>
          </a:xfrm>
        </p:grpSpPr>
        <p:sp>
          <p:nvSpPr>
            <p:cNvPr id="500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01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02" name="Group 666"/>
          <p:cNvGrpSpPr>
            <a:grpSpLocks/>
          </p:cNvGrpSpPr>
          <p:nvPr/>
        </p:nvGrpSpPr>
        <p:grpSpPr bwMode="auto">
          <a:xfrm>
            <a:off x="7793926" y="3268268"/>
            <a:ext cx="139700" cy="149225"/>
            <a:chOff x="704" y="2464"/>
            <a:chExt cx="88" cy="94"/>
          </a:xfrm>
        </p:grpSpPr>
        <p:sp>
          <p:nvSpPr>
            <p:cNvPr id="503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04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05" name="Rectangle 504"/>
          <p:cNvSpPr/>
          <p:nvPr/>
        </p:nvSpPr>
        <p:spPr>
          <a:xfrm>
            <a:off x="6583246" y="3811455"/>
            <a:ext cx="15569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  <a:latin typeface="Corbel" panose="020B0503020204020204" pitchFamily="34" charset="0"/>
              </a:rPr>
              <a:t>Point of inflection</a:t>
            </a:r>
            <a:endParaRPr lang="en-GB" sz="1400" dirty="0">
              <a:latin typeface="Corbel" panose="020B0503020204020204" pitchFamily="34" charset="0"/>
            </a:endParaRPr>
          </a:p>
        </p:txBody>
      </p:sp>
      <p:sp>
        <p:nvSpPr>
          <p:cNvPr id="506" name="Rectangle 505"/>
          <p:cNvSpPr/>
          <p:nvPr/>
        </p:nvSpPr>
        <p:spPr>
          <a:xfrm>
            <a:off x="7250586" y="5379003"/>
            <a:ext cx="15949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  <a:latin typeface="Corbel" panose="020B0503020204020204" pitchFamily="34" charset="0"/>
              </a:rPr>
              <a:t>Relative minimum</a:t>
            </a:r>
            <a:endParaRPr lang="en-GB" sz="1400" dirty="0">
              <a:latin typeface="Corbel" panose="020B0503020204020204" pitchFamily="34" charset="0"/>
            </a:endParaRPr>
          </a:p>
        </p:txBody>
      </p:sp>
      <p:sp>
        <p:nvSpPr>
          <p:cNvPr id="507" name="Rectangle 506"/>
          <p:cNvSpPr/>
          <p:nvPr/>
        </p:nvSpPr>
        <p:spPr>
          <a:xfrm>
            <a:off x="4391509" y="2326752"/>
            <a:ext cx="16366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FF6600"/>
                </a:solidFill>
                <a:latin typeface="Corbel" panose="020B0503020204020204" pitchFamily="34" charset="0"/>
              </a:rPr>
              <a:t>Relative maximum</a:t>
            </a:r>
            <a:endParaRPr lang="en-GB" sz="1400" dirty="0">
              <a:latin typeface="Corbel" panose="020B0503020204020204" pitchFamily="34" charset="0"/>
            </a:endParaRPr>
          </a:p>
        </p:txBody>
      </p:sp>
      <p:grpSp>
        <p:nvGrpSpPr>
          <p:cNvPr id="511" name="Group 666"/>
          <p:cNvGrpSpPr>
            <a:grpSpLocks/>
          </p:cNvGrpSpPr>
          <p:nvPr/>
        </p:nvGrpSpPr>
        <p:grpSpPr bwMode="auto">
          <a:xfrm>
            <a:off x="5640599" y="2587674"/>
            <a:ext cx="139700" cy="149225"/>
            <a:chOff x="704" y="2464"/>
            <a:chExt cx="88" cy="94"/>
          </a:xfrm>
        </p:grpSpPr>
        <p:sp>
          <p:nvSpPr>
            <p:cNvPr id="512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4" name="Line 605"/>
          <p:cNvSpPr>
            <a:spLocks noChangeShapeType="1"/>
          </p:cNvSpPr>
          <p:nvPr/>
        </p:nvSpPr>
        <p:spPr bwMode="auto">
          <a:xfrm>
            <a:off x="3697195" y="6112980"/>
            <a:ext cx="49847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5" name="Line 605"/>
          <p:cNvSpPr>
            <a:spLocks noChangeShapeType="1"/>
          </p:cNvSpPr>
          <p:nvPr/>
        </p:nvSpPr>
        <p:spPr bwMode="auto">
          <a:xfrm>
            <a:off x="3713673" y="6413298"/>
            <a:ext cx="49847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516" name="Straight Connector 515"/>
          <p:cNvCxnSpPr/>
          <p:nvPr/>
        </p:nvCxnSpPr>
        <p:spPr>
          <a:xfrm>
            <a:off x="7232896" y="5894899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7" name="Oval 516"/>
          <p:cNvSpPr/>
          <p:nvPr/>
        </p:nvSpPr>
        <p:spPr>
          <a:xfrm>
            <a:off x="7186975" y="6047041"/>
            <a:ext cx="91440" cy="100584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18" name="Straight Connector 517"/>
          <p:cNvCxnSpPr/>
          <p:nvPr/>
        </p:nvCxnSpPr>
        <p:spPr>
          <a:xfrm>
            <a:off x="5724479" y="5890434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9" name="Oval 518"/>
          <p:cNvSpPr/>
          <p:nvPr/>
        </p:nvSpPr>
        <p:spPr>
          <a:xfrm>
            <a:off x="5670787" y="6047148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20" name="Straight Connector 519"/>
          <p:cNvCxnSpPr/>
          <p:nvPr/>
        </p:nvCxnSpPr>
        <p:spPr>
          <a:xfrm>
            <a:off x="6521845" y="6180684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1" name="Oval 520"/>
          <p:cNvSpPr/>
          <p:nvPr/>
        </p:nvSpPr>
        <p:spPr>
          <a:xfrm>
            <a:off x="6475924" y="6346273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2" name="Rectangle 521"/>
          <p:cNvSpPr/>
          <p:nvPr/>
        </p:nvSpPr>
        <p:spPr>
          <a:xfrm>
            <a:off x="6643424" y="6105727"/>
            <a:ext cx="15565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Concave up: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3" name="Rectangle 522"/>
          <p:cNvSpPr/>
          <p:nvPr/>
        </p:nvSpPr>
        <p:spPr>
          <a:xfrm>
            <a:off x="4534430" y="6078345"/>
            <a:ext cx="17589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Concave down: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4" name="Rectangle 523"/>
          <p:cNvSpPr/>
          <p:nvPr/>
        </p:nvSpPr>
        <p:spPr>
          <a:xfrm>
            <a:off x="4294675" y="5775275"/>
            <a:ext cx="12554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Increasing 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5" name="Rectangle 524"/>
          <p:cNvSpPr/>
          <p:nvPr/>
        </p:nvSpPr>
        <p:spPr>
          <a:xfrm>
            <a:off x="5837788" y="5789188"/>
            <a:ext cx="1386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Decreasing </a:t>
            </a:r>
          </a:p>
        </p:txBody>
      </p:sp>
      <p:sp>
        <p:nvSpPr>
          <p:cNvPr id="526" name="Rectangle 525"/>
          <p:cNvSpPr/>
          <p:nvPr/>
        </p:nvSpPr>
        <p:spPr>
          <a:xfrm>
            <a:off x="7338030" y="5769256"/>
            <a:ext cx="12554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Increasing 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852" name="Group 666"/>
          <p:cNvGrpSpPr>
            <a:grpSpLocks/>
          </p:cNvGrpSpPr>
          <p:nvPr/>
        </p:nvGrpSpPr>
        <p:grpSpPr bwMode="auto">
          <a:xfrm>
            <a:off x="6129849" y="3272410"/>
            <a:ext cx="139700" cy="149225"/>
            <a:chOff x="704" y="2464"/>
            <a:chExt cx="88" cy="94"/>
          </a:xfrm>
        </p:grpSpPr>
        <p:sp>
          <p:nvSpPr>
            <p:cNvPr id="853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54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55" name="Group 666"/>
          <p:cNvGrpSpPr>
            <a:grpSpLocks/>
          </p:cNvGrpSpPr>
          <p:nvPr/>
        </p:nvGrpSpPr>
        <p:grpSpPr bwMode="auto">
          <a:xfrm>
            <a:off x="6385435" y="3903968"/>
            <a:ext cx="139700" cy="149225"/>
            <a:chOff x="704" y="2464"/>
            <a:chExt cx="88" cy="94"/>
          </a:xfrm>
        </p:grpSpPr>
        <p:sp>
          <p:nvSpPr>
            <p:cNvPr id="856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57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58" name="Text Box 12"/>
          <p:cNvSpPr txBox="1">
            <a:spLocks noChangeArrowheads="1"/>
          </p:cNvSpPr>
          <p:nvPr/>
        </p:nvSpPr>
        <p:spPr bwMode="auto">
          <a:xfrm>
            <a:off x="1607703" y="2139709"/>
            <a:ext cx="10038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-</a:t>
            </a:r>
            <a:r>
              <a:rPr lang="en-GB" sz="2400" dirty="0">
                <a:latin typeface="Comic Sans MS" panose="030F0702030302020204" pitchFamily="66" charset="0"/>
              </a:rPr>
              <a:t>1, 2</a:t>
            </a:r>
            <a:r>
              <a:rPr lang="en-GB" sz="2400" dirty="0">
                <a:latin typeface="Times New Roman" pitchFamily="18" charset="0"/>
              </a:rPr>
              <a:t>)</a:t>
            </a:r>
          </a:p>
        </p:txBody>
      </p:sp>
      <p:sp>
        <p:nvSpPr>
          <p:cNvPr id="859" name="Text Box 12"/>
          <p:cNvSpPr txBox="1">
            <a:spLocks noChangeArrowheads="1"/>
          </p:cNvSpPr>
          <p:nvPr/>
        </p:nvSpPr>
        <p:spPr bwMode="auto">
          <a:xfrm>
            <a:off x="2271092" y="2532164"/>
            <a:ext cx="10038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-</a:t>
            </a:r>
            <a:r>
              <a:rPr lang="en-GB" sz="2400" dirty="0">
                <a:latin typeface="Comic Sans MS" panose="030F0702030302020204" pitchFamily="66" charset="0"/>
              </a:rPr>
              <a:t>1, 7</a:t>
            </a:r>
            <a:r>
              <a:rPr lang="en-GB" sz="2400" dirty="0">
                <a:latin typeface="Times New Roman" pitchFamily="18" charset="0"/>
              </a:rPr>
              <a:t>)</a:t>
            </a:r>
          </a:p>
        </p:txBody>
      </p:sp>
      <p:sp>
        <p:nvSpPr>
          <p:cNvPr id="860" name="Text Box 12"/>
          <p:cNvSpPr txBox="1">
            <a:spLocks noChangeArrowheads="1"/>
          </p:cNvSpPr>
          <p:nvPr/>
        </p:nvSpPr>
        <p:spPr bwMode="auto">
          <a:xfrm>
            <a:off x="2285585" y="2951418"/>
            <a:ext cx="1257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dirty="0">
                <a:latin typeface="Comic Sans MS" panose="030F0702030302020204" pitchFamily="66" charset="0"/>
              </a:rPr>
              <a:t>2, -20</a:t>
            </a:r>
            <a:r>
              <a:rPr lang="en-GB" sz="2400" dirty="0">
                <a:latin typeface="Times New Roman" pitchFamily="18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1" name="Text Box 5"/>
              <p:cNvSpPr txBox="1">
                <a:spLocks noChangeArrowheads="1"/>
              </p:cNvSpPr>
              <p:nvPr/>
            </p:nvSpPr>
            <p:spPr bwMode="auto">
              <a:xfrm>
                <a:off x="1482038" y="3333866"/>
                <a:ext cx="1961760" cy="783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∞,</m:t>
                          </m:r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61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82038" y="3333866"/>
                <a:ext cx="1961760" cy="78386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2" name="Text Box 12"/>
          <p:cNvSpPr txBox="1">
            <a:spLocks noChangeArrowheads="1"/>
          </p:cNvSpPr>
          <p:nvPr/>
        </p:nvSpPr>
        <p:spPr bwMode="auto">
          <a:xfrm>
            <a:off x="1588573" y="6124662"/>
            <a:ext cx="9412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dirty="0">
                <a:latin typeface="Comic Sans MS" panose="030F0702030302020204" pitchFamily="66" charset="0"/>
              </a:rPr>
              <a:t>0, 0</a:t>
            </a:r>
            <a:r>
              <a:rPr lang="en-GB" sz="2400" dirty="0">
                <a:latin typeface="Times New Roman" pitchFamily="18" charset="0"/>
              </a:rPr>
              <a:t>)</a:t>
            </a:r>
          </a:p>
        </p:txBody>
      </p:sp>
      <p:sp>
        <p:nvSpPr>
          <p:cNvPr id="863" name="Text Box 12"/>
          <p:cNvSpPr txBox="1">
            <a:spLocks noChangeArrowheads="1"/>
          </p:cNvSpPr>
          <p:nvPr/>
        </p:nvSpPr>
        <p:spPr bwMode="auto">
          <a:xfrm>
            <a:off x="1638961" y="5457687"/>
            <a:ext cx="9412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dirty="0">
                <a:latin typeface="Comic Sans MS" panose="030F0702030302020204" pitchFamily="66" charset="0"/>
              </a:rPr>
              <a:t>0, 0</a:t>
            </a:r>
            <a:r>
              <a:rPr lang="en-GB" sz="2400" dirty="0">
                <a:latin typeface="Times New Roman" pitchFamily="18" charset="0"/>
              </a:rPr>
              <a:t>)</a:t>
            </a:r>
          </a:p>
        </p:txBody>
      </p:sp>
      <p:sp>
        <p:nvSpPr>
          <p:cNvPr id="864" name="Text Box 12"/>
          <p:cNvSpPr txBox="1">
            <a:spLocks noChangeArrowheads="1"/>
          </p:cNvSpPr>
          <p:nvPr/>
        </p:nvSpPr>
        <p:spPr bwMode="auto">
          <a:xfrm>
            <a:off x="2440683" y="5468691"/>
            <a:ext cx="12843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dirty="0">
                <a:latin typeface="Comic Sans MS" panose="030F0702030302020204" pitchFamily="66" charset="0"/>
              </a:rPr>
              <a:t>-1.8, 0</a:t>
            </a:r>
            <a:r>
              <a:rPr lang="en-GB" sz="2400" dirty="0">
                <a:latin typeface="Times New Roman" pitchFamily="18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5" name="Text Box 5"/>
              <p:cNvSpPr txBox="1">
                <a:spLocks noChangeArrowheads="1"/>
              </p:cNvSpPr>
              <p:nvPr/>
            </p:nvSpPr>
            <p:spPr bwMode="auto">
              <a:xfrm>
                <a:off x="1485731" y="4037748"/>
                <a:ext cx="1961760" cy="783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 </m:t>
                          </m:r>
                        </m:e>
                      </m:d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6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85731" y="4037748"/>
                <a:ext cx="1961760" cy="78386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6" name="Text Box 5"/>
              <p:cNvSpPr txBox="1">
                <a:spLocks noChangeArrowheads="1"/>
              </p:cNvSpPr>
              <p:nvPr/>
            </p:nvSpPr>
            <p:spPr bwMode="auto">
              <a:xfrm>
                <a:off x="1501354" y="4748735"/>
                <a:ext cx="1961760" cy="783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,−</m:t>
                          </m:r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66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01354" y="4748735"/>
                <a:ext cx="1961760" cy="78386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7" name="Text Box 12"/>
          <p:cNvSpPr txBox="1">
            <a:spLocks noChangeArrowheads="1"/>
          </p:cNvSpPr>
          <p:nvPr/>
        </p:nvSpPr>
        <p:spPr bwMode="auto">
          <a:xfrm>
            <a:off x="1624178" y="5796380"/>
            <a:ext cx="13532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dirty="0">
                <a:latin typeface="Comic Sans MS" panose="030F0702030302020204" pitchFamily="66" charset="0"/>
              </a:rPr>
              <a:t>3.31, 0</a:t>
            </a:r>
            <a:r>
              <a:rPr lang="en-GB" sz="2400" dirty="0">
                <a:latin typeface="Times New Roman" pitchFamily="18" charset="0"/>
              </a:rPr>
              <a:t>)</a:t>
            </a:r>
          </a:p>
        </p:txBody>
      </p:sp>
      <p:sp>
        <p:nvSpPr>
          <p:cNvPr id="2" name="Freeform 1"/>
          <p:cNvSpPr/>
          <p:nvPr/>
        </p:nvSpPr>
        <p:spPr>
          <a:xfrm>
            <a:off x="4864113" y="2111602"/>
            <a:ext cx="3260394" cy="3732076"/>
          </a:xfrm>
          <a:custGeom>
            <a:avLst/>
            <a:gdLst>
              <a:gd name="connsiteX0" fmla="*/ 0 w 3119717"/>
              <a:gd name="connsiteY0" fmla="*/ 2958353 h 2992002"/>
              <a:gd name="connsiteX1" fmla="*/ 389964 w 3119717"/>
              <a:gd name="connsiteY1" fmla="*/ 954742 h 2992002"/>
              <a:gd name="connsiteX2" fmla="*/ 753035 w 3119717"/>
              <a:gd name="connsiteY2" fmla="*/ 282389 h 2992002"/>
              <a:gd name="connsiteX3" fmla="*/ 1250576 w 3119717"/>
              <a:gd name="connsiteY3" fmla="*/ 981636 h 2992002"/>
              <a:gd name="connsiteX4" fmla="*/ 1506070 w 3119717"/>
              <a:gd name="connsiteY4" fmla="*/ 1600200 h 2992002"/>
              <a:gd name="connsiteX5" fmla="*/ 2259106 w 3119717"/>
              <a:gd name="connsiteY5" fmla="*/ 2985247 h 2992002"/>
              <a:gd name="connsiteX6" fmla="*/ 2918011 w 3119717"/>
              <a:gd name="connsiteY6" fmla="*/ 968189 h 2992002"/>
              <a:gd name="connsiteX7" fmla="*/ 3119717 w 3119717"/>
              <a:gd name="connsiteY7" fmla="*/ 0 h 2992002"/>
              <a:gd name="connsiteX0" fmla="*/ 0 w 3204123"/>
              <a:gd name="connsiteY0" fmla="*/ 3436655 h 3436655"/>
              <a:gd name="connsiteX1" fmla="*/ 474370 w 3204123"/>
              <a:gd name="connsiteY1" fmla="*/ 954742 h 3436655"/>
              <a:gd name="connsiteX2" fmla="*/ 837441 w 3204123"/>
              <a:gd name="connsiteY2" fmla="*/ 282389 h 3436655"/>
              <a:gd name="connsiteX3" fmla="*/ 1334982 w 3204123"/>
              <a:gd name="connsiteY3" fmla="*/ 981636 h 3436655"/>
              <a:gd name="connsiteX4" fmla="*/ 1590476 w 3204123"/>
              <a:gd name="connsiteY4" fmla="*/ 1600200 h 3436655"/>
              <a:gd name="connsiteX5" fmla="*/ 2343512 w 3204123"/>
              <a:gd name="connsiteY5" fmla="*/ 2985247 h 3436655"/>
              <a:gd name="connsiteX6" fmla="*/ 3002417 w 3204123"/>
              <a:gd name="connsiteY6" fmla="*/ 968189 h 3436655"/>
              <a:gd name="connsiteX7" fmla="*/ 3204123 w 3204123"/>
              <a:gd name="connsiteY7" fmla="*/ 0 h 3436655"/>
              <a:gd name="connsiteX0" fmla="*/ 0 w 3260394"/>
              <a:gd name="connsiteY0" fmla="*/ 3732076 h 3732076"/>
              <a:gd name="connsiteX1" fmla="*/ 474370 w 3260394"/>
              <a:gd name="connsiteY1" fmla="*/ 1250163 h 3732076"/>
              <a:gd name="connsiteX2" fmla="*/ 837441 w 3260394"/>
              <a:gd name="connsiteY2" fmla="*/ 577810 h 3732076"/>
              <a:gd name="connsiteX3" fmla="*/ 1334982 w 3260394"/>
              <a:gd name="connsiteY3" fmla="*/ 1277057 h 3732076"/>
              <a:gd name="connsiteX4" fmla="*/ 1590476 w 3260394"/>
              <a:gd name="connsiteY4" fmla="*/ 1895621 h 3732076"/>
              <a:gd name="connsiteX5" fmla="*/ 2343512 w 3260394"/>
              <a:gd name="connsiteY5" fmla="*/ 3280668 h 3732076"/>
              <a:gd name="connsiteX6" fmla="*/ 3002417 w 3260394"/>
              <a:gd name="connsiteY6" fmla="*/ 1263610 h 3732076"/>
              <a:gd name="connsiteX7" fmla="*/ 3260394 w 3260394"/>
              <a:gd name="connsiteY7" fmla="*/ 0 h 3732076"/>
              <a:gd name="connsiteX0" fmla="*/ 0 w 3260394"/>
              <a:gd name="connsiteY0" fmla="*/ 3732076 h 3732076"/>
              <a:gd name="connsiteX1" fmla="*/ 474370 w 3260394"/>
              <a:gd name="connsiteY1" fmla="*/ 1250163 h 3732076"/>
              <a:gd name="connsiteX2" fmla="*/ 851508 w 3260394"/>
              <a:gd name="connsiteY2" fmla="*/ 577810 h 3732076"/>
              <a:gd name="connsiteX3" fmla="*/ 1334982 w 3260394"/>
              <a:gd name="connsiteY3" fmla="*/ 1277057 h 3732076"/>
              <a:gd name="connsiteX4" fmla="*/ 1590476 w 3260394"/>
              <a:gd name="connsiteY4" fmla="*/ 1895621 h 3732076"/>
              <a:gd name="connsiteX5" fmla="*/ 2343512 w 3260394"/>
              <a:gd name="connsiteY5" fmla="*/ 3280668 h 3732076"/>
              <a:gd name="connsiteX6" fmla="*/ 3002417 w 3260394"/>
              <a:gd name="connsiteY6" fmla="*/ 1263610 h 3732076"/>
              <a:gd name="connsiteX7" fmla="*/ 3260394 w 3260394"/>
              <a:gd name="connsiteY7" fmla="*/ 0 h 3732076"/>
              <a:gd name="connsiteX0" fmla="*/ 0 w 3260394"/>
              <a:gd name="connsiteY0" fmla="*/ 3732076 h 3732076"/>
              <a:gd name="connsiteX1" fmla="*/ 474370 w 3260394"/>
              <a:gd name="connsiteY1" fmla="*/ 1250163 h 3732076"/>
              <a:gd name="connsiteX2" fmla="*/ 851508 w 3260394"/>
              <a:gd name="connsiteY2" fmla="*/ 577810 h 3732076"/>
              <a:gd name="connsiteX3" fmla="*/ 1334982 w 3260394"/>
              <a:gd name="connsiteY3" fmla="*/ 1277057 h 3732076"/>
              <a:gd name="connsiteX4" fmla="*/ 1590476 w 3260394"/>
              <a:gd name="connsiteY4" fmla="*/ 1895621 h 3732076"/>
              <a:gd name="connsiteX5" fmla="*/ 2343512 w 3260394"/>
              <a:gd name="connsiteY5" fmla="*/ 3252533 h 3732076"/>
              <a:gd name="connsiteX6" fmla="*/ 3002417 w 3260394"/>
              <a:gd name="connsiteY6" fmla="*/ 1263610 h 3732076"/>
              <a:gd name="connsiteX7" fmla="*/ 3260394 w 3260394"/>
              <a:gd name="connsiteY7" fmla="*/ 0 h 3732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60394" h="3732076">
                <a:moveTo>
                  <a:pt x="0" y="3732076"/>
                </a:moveTo>
                <a:cubicBezTo>
                  <a:pt x="132229" y="2953267"/>
                  <a:pt x="332452" y="1775874"/>
                  <a:pt x="474370" y="1250163"/>
                </a:cubicBezTo>
                <a:cubicBezTo>
                  <a:pt x="616288" y="724452"/>
                  <a:pt x="708073" y="573328"/>
                  <a:pt x="851508" y="577810"/>
                </a:cubicBezTo>
                <a:cubicBezTo>
                  <a:pt x="994943" y="582292"/>
                  <a:pt x="1211821" y="1057422"/>
                  <a:pt x="1334982" y="1277057"/>
                </a:cubicBezTo>
                <a:cubicBezTo>
                  <a:pt x="1458143" y="1496692"/>
                  <a:pt x="1422388" y="1566375"/>
                  <a:pt x="1590476" y="1895621"/>
                </a:cubicBezTo>
                <a:cubicBezTo>
                  <a:pt x="1758564" y="2224867"/>
                  <a:pt x="2108189" y="3357868"/>
                  <a:pt x="2343512" y="3252533"/>
                </a:cubicBezTo>
                <a:cubicBezTo>
                  <a:pt x="2578835" y="3147198"/>
                  <a:pt x="2858982" y="1761151"/>
                  <a:pt x="3002417" y="1263610"/>
                </a:cubicBezTo>
                <a:cubicBezTo>
                  <a:pt x="3145852" y="766069"/>
                  <a:pt x="3231258" y="235324"/>
                  <a:pt x="3260394" y="0"/>
                </a:cubicBezTo>
              </a:path>
            </a:pathLst>
          </a:custGeom>
          <a:noFill/>
          <a:ln w="349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8" name="Text Box 5">
            <a:extLst>
              <a:ext uri="{FF2B5EF4-FFF2-40B4-BE49-F238E27FC236}">
                <a16:creationId xmlns:a16="http://schemas.microsoft.com/office/drawing/2014/main" id="{219400C3-8989-4D54-9070-1A547D525F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721" y="649862"/>
            <a:ext cx="858011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Use the first and second derivatives, intercepts, asymptotes to sketch the graph of the function </a:t>
            </a:r>
            <a:r>
              <a:rPr lang="en-GB" i="1" dirty="0">
                <a:latin typeface="Times New Roman" pitchFamily="18" charset="0"/>
              </a:rPr>
              <a:t>f</a:t>
            </a:r>
            <a:r>
              <a:rPr lang="en-GB" dirty="0">
                <a:latin typeface="Times New Roman" pitchFamily="18" charset="0"/>
              </a:rPr>
              <a:t>(</a:t>
            </a:r>
            <a:r>
              <a:rPr lang="en-GB" i="1" dirty="0">
                <a:latin typeface="Times New Roman" pitchFamily="18" charset="0"/>
              </a:rPr>
              <a:t>x</a:t>
            </a:r>
            <a:r>
              <a:rPr lang="en-GB" dirty="0">
                <a:latin typeface="Times New Roman" pitchFamily="18" charset="0"/>
              </a:rPr>
              <a:t>)</a:t>
            </a:r>
            <a:r>
              <a:rPr lang="en-GB" dirty="0"/>
              <a:t> = 2</a:t>
            </a:r>
            <a:r>
              <a:rPr lang="en-GB" i="1" dirty="0">
                <a:latin typeface="Times New Roman" pitchFamily="18" charset="0"/>
              </a:rPr>
              <a:t>x</a:t>
            </a:r>
            <a:r>
              <a:rPr lang="en-GB" baseline="30000" dirty="0"/>
              <a:t>3</a:t>
            </a:r>
            <a:r>
              <a:rPr lang="en-GB" dirty="0"/>
              <a:t> – 3</a:t>
            </a:r>
            <a:r>
              <a:rPr lang="en-GB" i="1" dirty="0">
                <a:latin typeface="Times New Roman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– 12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39" name="Rectangle 438">
            <a:extLst>
              <a:ext uri="{FF2B5EF4-FFF2-40B4-BE49-F238E27FC236}">
                <a16:creationId xmlns:a16="http://schemas.microsoft.com/office/drawing/2014/main" id="{329AD8E0-A8F8-4246-8406-F3A3286414EE}"/>
              </a:ext>
            </a:extLst>
          </p:cNvPr>
          <p:cNvSpPr/>
          <p:nvPr/>
        </p:nvSpPr>
        <p:spPr>
          <a:xfrm>
            <a:off x="389184" y="125049"/>
            <a:ext cx="36455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Sketching a graph</a:t>
            </a:r>
            <a:endParaRPr lang="en-GB" sz="3200" dirty="0"/>
          </a:p>
        </p:txBody>
      </p:sp>
      <p:sp>
        <p:nvSpPr>
          <p:cNvPr id="440" name="Text Box 5">
            <a:extLst>
              <a:ext uri="{FF2B5EF4-FFF2-40B4-BE49-F238E27FC236}">
                <a16:creationId xmlns:a16="http://schemas.microsoft.com/office/drawing/2014/main" id="{4C84F75B-8D73-43E2-8B31-B685C08CD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316" y="1434807"/>
            <a:ext cx="85801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In order to sketch the graph we need this information: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41" name="Rectangle 440">
            <a:hlinkClick r:id="rId5"/>
            <a:extLst>
              <a:ext uri="{FF2B5EF4-FFF2-40B4-BE49-F238E27FC236}">
                <a16:creationId xmlns:a16="http://schemas.microsoft.com/office/drawing/2014/main" id="{3419510B-7B54-4CEB-B9C9-CCA25DF083BB}"/>
              </a:ext>
            </a:extLst>
          </p:cNvPr>
          <p:cNvSpPr/>
          <p:nvPr/>
        </p:nvSpPr>
        <p:spPr>
          <a:xfrm>
            <a:off x="8049066" y="83229"/>
            <a:ext cx="99060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2" name="Rectangle 441">
            <a:hlinkClick r:id="rId5"/>
            <a:extLst>
              <a:ext uri="{FF2B5EF4-FFF2-40B4-BE49-F238E27FC236}">
                <a16:creationId xmlns:a16="http://schemas.microsoft.com/office/drawing/2014/main" id="{42D460FA-0B53-4D35-8AB7-51F6A5BF071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5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2" grpId="0"/>
      <p:bldP spid="863" grpId="0"/>
      <p:bldP spid="864" grpId="0"/>
      <p:bldP spid="867" grpId="0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cap="none" dirty="0">
                <a:latin typeface="Comic Sans MS" panose="030F0702030302020204" pitchFamily="66" charset="0"/>
              </a:rPr>
              <a:t>Relationship between the graphs of </a:t>
            </a:r>
            <a:r>
              <a:rPr lang="en-US" sz="4400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4400" cap="none" dirty="0">
                <a:latin typeface="Comic Sans MS" panose="030F0702030302020204" pitchFamily="66" charset="0"/>
              </a:rPr>
              <a:t>, </a:t>
            </a:r>
            <a:r>
              <a:rPr lang="en-US" sz="4400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4400" cap="none" dirty="0">
                <a:latin typeface="Comic Sans MS" panose="030F0702030302020204" pitchFamily="66" charset="0"/>
              </a:rPr>
              <a:t>’ and </a:t>
            </a:r>
            <a:r>
              <a:rPr lang="en-US" sz="4400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4400" cap="none" dirty="0">
                <a:latin typeface="Comic Sans MS" panose="030F0702030302020204" pitchFamily="66" charset="0"/>
              </a:rPr>
              <a:t>”</a:t>
            </a:r>
            <a:endParaRPr lang="en-GB" sz="4400" cap="none" dirty="0">
              <a:latin typeface="Comic Sans MS" panose="030F0702030302020204" pitchFamily="66" charset="0"/>
            </a:endParaRPr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4F65D145-A00B-421F-A41C-BA1604658B0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862AD086-3D44-41BE-8F44-9F8A35A7CDB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50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63"/>
          <p:cNvGrpSpPr>
            <a:grpSpLocks/>
          </p:cNvGrpSpPr>
          <p:nvPr/>
        </p:nvGrpSpPr>
        <p:grpSpPr bwMode="auto">
          <a:xfrm>
            <a:off x="3563888" y="5377117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786" name="Freeform 738"/>
          <p:cNvSpPr>
            <a:spLocks/>
          </p:cNvSpPr>
          <p:nvPr/>
        </p:nvSpPr>
        <p:spPr bwMode="auto">
          <a:xfrm>
            <a:off x="2666306" y="1704709"/>
            <a:ext cx="1949127" cy="3748261"/>
          </a:xfrm>
          <a:custGeom>
            <a:avLst/>
            <a:gdLst>
              <a:gd name="T0" fmla="*/ 2 w 1007"/>
              <a:gd name="T1" fmla="*/ 2 h 1566"/>
              <a:gd name="T2" fmla="*/ 32 w 1007"/>
              <a:gd name="T3" fmla="*/ 157 h 1566"/>
              <a:gd name="T4" fmla="*/ 192 w 1007"/>
              <a:gd name="T5" fmla="*/ 944 h 1566"/>
              <a:gd name="T6" fmla="*/ 348 w 1007"/>
              <a:gd name="T7" fmla="*/ 1410 h 1566"/>
              <a:gd name="T8" fmla="*/ 508 w 1007"/>
              <a:gd name="T9" fmla="*/ 1565 h 1566"/>
              <a:gd name="T10" fmla="*/ 663 w 1007"/>
              <a:gd name="T11" fmla="*/ 1415 h 1566"/>
              <a:gd name="T12" fmla="*/ 823 w 1007"/>
              <a:gd name="T13" fmla="*/ 944 h 1566"/>
              <a:gd name="T14" fmla="*/ 979 w 1007"/>
              <a:gd name="T15" fmla="*/ 157 h 1566"/>
              <a:gd name="T16" fmla="*/ 994 w 1007"/>
              <a:gd name="T17" fmla="*/ 2 h 1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7" h="1566">
                <a:moveTo>
                  <a:pt x="2" y="2"/>
                </a:moveTo>
                <a:cubicBezTo>
                  <a:pt x="1" y="1"/>
                  <a:pt x="0" y="0"/>
                  <a:pt x="32" y="157"/>
                </a:cubicBezTo>
                <a:cubicBezTo>
                  <a:pt x="64" y="314"/>
                  <a:pt x="139" y="735"/>
                  <a:pt x="192" y="944"/>
                </a:cubicBezTo>
                <a:cubicBezTo>
                  <a:pt x="245" y="1153"/>
                  <a:pt x="295" y="1306"/>
                  <a:pt x="348" y="1410"/>
                </a:cubicBezTo>
                <a:cubicBezTo>
                  <a:pt x="401" y="1514"/>
                  <a:pt x="456" y="1564"/>
                  <a:pt x="508" y="1565"/>
                </a:cubicBezTo>
                <a:cubicBezTo>
                  <a:pt x="560" y="1566"/>
                  <a:pt x="611" y="1518"/>
                  <a:pt x="663" y="1415"/>
                </a:cubicBezTo>
                <a:cubicBezTo>
                  <a:pt x="715" y="1312"/>
                  <a:pt x="770" y="1154"/>
                  <a:pt x="823" y="944"/>
                </a:cubicBezTo>
                <a:cubicBezTo>
                  <a:pt x="876" y="734"/>
                  <a:pt x="951" y="314"/>
                  <a:pt x="979" y="157"/>
                </a:cubicBezTo>
                <a:cubicBezTo>
                  <a:pt x="1007" y="0"/>
                  <a:pt x="1000" y="1"/>
                  <a:pt x="994" y="2"/>
                </a:cubicBezTo>
              </a:path>
            </a:pathLst>
          </a:custGeom>
          <a:noFill/>
          <a:ln w="254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8" name="Group 654"/>
          <p:cNvGrpSpPr>
            <a:grpSpLocks/>
          </p:cNvGrpSpPr>
          <p:nvPr/>
        </p:nvGrpSpPr>
        <p:grpSpPr bwMode="auto">
          <a:xfrm>
            <a:off x="107504" y="1590210"/>
            <a:ext cx="5397500" cy="5051425"/>
            <a:chOff x="1064" y="536"/>
            <a:chExt cx="3400" cy="3182"/>
          </a:xfrm>
        </p:grpSpPr>
        <p:grpSp>
          <p:nvGrpSpPr>
            <p:cNvPr id="9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2995"/>
              <a:chOff x="1244" y="616"/>
              <a:chExt cx="3140" cy="2995"/>
            </a:xfrm>
          </p:grpSpPr>
          <p:grpSp>
            <p:nvGrpSpPr>
              <p:cNvPr id="1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2983"/>
                <a:chOff x="773" y="1401"/>
                <a:chExt cx="3140" cy="2983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299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8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17" y="227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178" y="2187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808" y="53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94" y="1984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95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</p:grpSp>
      <p:sp>
        <p:nvSpPr>
          <p:cNvPr id="518" name="Text Box 75"/>
          <p:cNvSpPr txBox="1">
            <a:spLocks noChangeArrowheads="1"/>
          </p:cNvSpPr>
          <p:nvPr/>
        </p:nvSpPr>
        <p:spPr bwMode="auto">
          <a:xfrm>
            <a:off x="193891" y="845889"/>
            <a:ext cx="88011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graph changes from decreasing to increasing and has a relative minimum at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= 3</a:t>
            </a:r>
            <a:endParaRPr lang="en-GB" dirty="0"/>
          </a:p>
        </p:txBody>
      </p:sp>
      <p:sp>
        <p:nvSpPr>
          <p:cNvPr id="520" name="Text Box 75"/>
          <p:cNvSpPr txBox="1">
            <a:spLocks noChangeArrowheads="1"/>
          </p:cNvSpPr>
          <p:nvPr/>
        </p:nvSpPr>
        <p:spPr bwMode="auto">
          <a:xfrm>
            <a:off x="5513735" y="1688612"/>
            <a:ext cx="346606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This means that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dirty="0">
                <a:latin typeface="Comic Sans MS" panose="030F0702030302020204" pitchFamily="66" charset="0"/>
              </a:rPr>
              <a:t>’</a:t>
            </a:r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) equals zero at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= 3</a:t>
            </a:r>
            <a:endParaRPr lang="en-GB" dirty="0"/>
          </a:p>
          <a:p>
            <a:r>
              <a:rPr lang="en-GB" dirty="0"/>
              <a:t>And changes from negative to positive.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636288" y="4282382"/>
            <a:ext cx="10621" cy="108211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9" name="Text Box 5"/>
          <p:cNvSpPr txBox="1">
            <a:spLocks noChangeArrowheads="1"/>
          </p:cNvSpPr>
          <p:nvPr/>
        </p:nvSpPr>
        <p:spPr bwMode="auto">
          <a:xfrm>
            <a:off x="226567" y="105170"/>
            <a:ext cx="782015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Given that the graph shown is a graph 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/>
              <a:t>, sketch the graphs 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’</a:t>
            </a:r>
            <a:r>
              <a:rPr lang="en-US" dirty="0"/>
              <a:t>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”</a:t>
            </a:r>
          </a:p>
        </p:txBody>
      </p:sp>
      <p:cxnSp>
        <p:nvCxnSpPr>
          <p:cNvPr id="5" name="Straight Connector 4"/>
          <p:cNvCxnSpPr>
            <a:stCxn id="2618" idx="2"/>
            <a:endCxn id="2063" idx="2"/>
          </p:cNvCxnSpPr>
          <p:nvPr/>
        </p:nvCxnSpPr>
        <p:spPr>
          <a:xfrm flipV="1">
            <a:off x="2511773" y="1966448"/>
            <a:ext cx="2243138" cy="4486275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2216" idx="0"/>
            <a:endCxn id="2228" idx="0"/>
          </p:cNvCxnSpPr>
          <p:nvPr/>
        </p:nvCxnSpPr>
        <p:spPr>
          <a:xfrm>
            <a:off x="1016348" y="3711110"/>
            <a:ext cx="3987800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6" name="Text Box 75"/>
          <p:cNvSpPr txBox="1">
            <a:spLocks noChangeArrowheads="1"/>
          </p:cNvSpPr>
          <p:nvPr/>
        </p:nvSpPr>
        <p:spPr bwMode="auto">
          <a:xfrm>
            <a:off x="5620891" y="3420598"/>
            <a:ext cx="3393764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graph of f is always concave up. This means that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”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) is always positive. Since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”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) is the derivative 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/>
              <a:t> </a:t>
            </a:r>
            <a:r>
              <a:rPr lang="en-US" dirty="0">
                <a:latin typeface="Comic Sans MS" panose="030F0702030302020204" pitchFamily="66" charset="0"/>
              </a:rPr>
              <a:t>’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), a linear function,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”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) must be a positive constant</a:t>
            </a:r>
            <a:r>
              <a:rPr lang="en-GB" dirty="0"/>
              <a:t>.</a:t>
            </a:r>
          </a:p>
        </p:txBody>
      </p:sp>
      <p:grpSp>
        <p:nvGrpSpPr>
          <p:cNvPr id="477" name="Group 666"/>
          <p:cNvGrpSpPr>
            <a:grpSpLocks/>
          </p:cNvGrpSpPr>
          <p:nvPr/>
        </p:nvGrpSpPr>
        <p:grpSpPr bwMode="auto">
          <a:xfrm>
            <a:off x="3569048" y="4136401"/>
            <a:ext cx="139700" cy="149225"/>
            <a:chOff x="704" y="2464"/>
            <a:chExt cx="88" cy="94"/>
          </a:xfrm>
        </p:grpSpPr>
        <p:sp>
          <p:nvSpPr>
            <p:cNvPr id="478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9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2096540" y="5892124"/>
            <a:ext cx="644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dirty="0">
                <a:latin typeface="Comic Sans MS" panose="030F0702030302020204" pitchFamily="66" charset="0"/>
              </a:rPr>
              <a:t>’</a:t>
            </a:r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</a:p>
        </p:txBody>
      </p:sp>
      <p:sp>
        <p:nvSpPr>
          <p:cNvPr id="490" name="Rectangle 489"/>
          <p:cNvSpPr/>
          <p:nvPr/>
        </p:nvSpPr>
        <p:spPr>
          <a:xfrm>
            <a:off x="2191083" y="1966497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820527" y="3399749"/>
            <a:ext cx="694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”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) </a:t>
            </a:r>
            <a:endParaRPr lang="en-GB" dirty="0"/>
          </a:p>
        </p:txBody>
      </p:sp>
      <p:sp>
        <p:nvSpPr>
          <p:cNvPr id="468" name="Rectangle 467">
            <a:hlinkClick r:id="rId2"/>
            <a:extLst>
              <a:ext uri="{FF2B5EF4-FFF2-40B4-BE49-F238E27FC236}">
                <a16:creationId xmlns:a16="http://schemas.microsoft.com/office/drawing/2014/main" id="{6008EB49-F6FA-4B67-820A-55B996ED3A24}"/>
              </a:ext>
            </a:extLst>
          </p:cNvPr>
          <p:cNvSpPr/>
          <p:nvPr/>
        </p:nvSpPr>
        <p:spPr>
          <a:xfrm>
            <a:off x="8049066" y="83229"/>
            <a:ext cx="99060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9" name="Rectangle 468">
            <a:hlinkClick r:id="rId2"/>
            <a:extLst>
              <a:ext uri="{FF2B5EF4-FFF2-40B4-BE49-F238E27FC236}">
                <a16:creationId xmlns:a16="http://schemas.microsoft.com/office/drawing/2014/main" id="{749AF4E0-2D40-4668-9BEB-87FE7325200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590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" grpId="0"/>
      <p:bldP spid="520" grpId="0"/>
      <p:bldP spid="476" grpId="0"/>
      <p:bldP spid="17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63"/>
          <p:cNvGrpSpPr>
            <a:grpSpLocks/>
          </p:cNvGrpSpPr>
          <p:nvPr/>
        </p:nvGrpSpPr>
        <p:grpSpPr bwMode="auto">
          <a:xfrm>
            <a:off x="2579242" y="4125448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786" name="Freeform 738"/>
          <p:cNvSpPr>
            <a:spLocks/>
          </p:cNvSpPr>
          <p:nvPr/>
        </p:nvSpPr>
        <p:spPr bwMode="auto">
          <a:xfrm>
            <a:off x="1900231" y="1704709"/>
            <a:ext cx="3446461" cy="3748261"/>
          </a:xfrm>
          <a:custGeom>
            <a:avLst/>
            <a:gdLst>
              <a:gd name="T0" fmla="*/ 2 w 1007"/>
              <a:gd name="T1" fmla="*/ 2 h 1566"/>
              <a:gd name="T2" fmla="*/ 32 w 1007"/>
              <a:gd name="T3" fmla="*/ 157 h 1566"/>
              <a:gd name="T4" fmla="*/ 192 w 1007"/>
              <a:gd name="T5" fmla="*/ 944 h 1566"/>
              <a:gd name="T6" fmla="*/ 348 w 1007"/>
              <a:gd name="T7" fmla="*/ 1410 h 1566"/>
              <a:gd name="T8" fmla="*/ 508 w 1007"/>
              <a:gd name="T9" fmla="*/ 1565 h 1566"/>
              <a:gd name="T10" fmla="*/ 663 w 1007"/>
              <a:gd name="T11" fmla="*/ 1415 h 1566"/>
              <a:gd name="T12" fmla="*/ 823 w 1007"/>
              <a:gd name="T13" fmla="*/ 944 h 1566"/>
              <a:gd name="T14" fmla="*/ 979 w 1007"/>
              <a:gd name="T15" fmla="*/ 157 h 1566"/>
              <a:gd name="T16" fmla="*/ 994 w 1007"/>
              <a:gd name="T17" fmla="*/ 2 h 1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7" h="1566">
                <a:moveTo>
                  <a:pt x="2" y="2"/>
                </a:moveTo>
                <a:cubicBezTo>
                  <a:pt x="1" y="1"/>
                  <a:pt x="0" y="0"/>
                  <a:pt x="32" y="157"/>
                </a:cubicBezTo>
                <a:cubicBezTo>
                  <a:pt x="64" y="314"/>
                  <a:pt x="139" y="735"/>
                  <a:pt x="192" y="944"/>
                </a:cubicBezTo>
                <a:cubicBezTo>
                  <a:pt x="245" y="1153"/>
                  <a:pt x="295" y="1306"/>
                  <a:pt x="348" y="1410"/>
                </a:cubicBezTo>
                <a:cubicBezTo>
                  <a:pt x="401" y="1514"/>
                  <a:pt x="456" y="1564"/>
                  <a:pt x="508" y="1565"/>
                </a:cubicBezTo>
                <a:cubicBezTo>
                  <a:pt x="560" y="1566"/>
                  <a:pt x="611" y="1518"/>
                  <a:pt x="663" y="1415"/>
                </a:cubicBezTo>
                <a:cubicBezTo>
                  <a:pt x="715" y="1312"/>
                  <a:pt x="770" y="1154"/>
                  <a:pt x="823" y="944"/>
                </a:cubicBezTo>
                <a:cubicBezTo>
                  <a:pt x="876" y="734"/>
                  <a:pt x="951" y="314"/>
                  <a:pt x="979" y="157"/>
                </a:cubicBezTo>
                <a:cubicBezTo>
                  <a:pt x="1007" y="0"/>
                  <a:pt x="1000" y="1"/>
                  <a:pt x="994" y="2"/>
                </a:cubicBezTo>
              </a:path>
            </a:pathLst>
          </a:custGeom>
          <a:noFill/>
          <a:ln w="254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8" name="Group 654"/>
          <p:cNvGrpSpPr>
            <a:grpSpLocks/>
          </p:cNvGrpSpPr>
          <p:nvPr/>
        </p:nvGrpSpPr>
        <p:grpSpPr bwMode="auto">
          <a:xfrm>
            <a:off x="107504" y="1590210"/>
            <a:ext cx="5397500" cy="5051425"/>
            <a:chOff x="1064" y="536"/>
            <a:chExt cx="3400" cy="3182"/>
          </a:xfrm>
        </p:grpSpPr>
        <p:grpSp>
          <p:nvGrpSpPr>
            <p:cNvPr id="9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2995"/>
              <a:chOff x="1244" y="616"/>
              <a:chExt cx="3140" cy="2995"/>
            </a:xfrm>
          </p:grpSpPr>
          <p:grpSp>
            <p:nvGrpSpPr>
              <p:cNvPr id="1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2983"/>
                <a:chOff x="773" y="1401"/>
                <a:chExt cx="3140" cy="2983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299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8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17" y="227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178" y="2187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808" y="53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94" y="1984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95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</p:grpSp>
      <p:sp>
        <p:nvSpPr>
          <p:cNvPr id="518" name="Text Box 75"/>
          <p:cNvSpPr txBox="1">
            <a:spLocks noChangeArrowheads="1"/>
          </p:cNvSpPr>
          <p:nvPr/>
        </p:nvSpPr>
        <p:spPr bwMode="auto">
          <a:xfrm>
            <a:off x="193891" y="845889"/>
            <a:ext cx="88011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Since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’ equals zero when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= -1</a:t>
            </a:r>
            <a:r>
              <a:rPr lang="en-GB" dirty="0"/>
              <a:t> </a:t>
            </a:r>
            <a:r>
              <a:rPr lang="en-US" dirty="0"/>
              <a:t>and changes from positive to negative, the graph of f has a relative maximum when 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= -1</a:t>
            </a:r>
            <a:endParaRPr lang="en-GB" dirty="0"/>
          </a:p>
        </p:txBody>
      </p:sp>
      <p:sp>
        <p:nvSpPr>
          <p:cNvPr id="520" name="Text Box 75"/>
          <p:cNvSpPr txBox="1">
            <a:spLocks noChangeArrowheads="1"/>
          </p:cNvSpPr>
          <p:nvPr/>
        </p:nvSpPr>
        <p:spPr bwMode="auto">
          <a:xfrm>
            <a:off x="5513734" y="1632340"/>
            <a:ext cx="3630265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200" dirty="0"/>
              <a:t>Since </a:t>
            </a:r>
            <a:r>
              <a:rPr lang="en-GB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200" dirty="0">
                <a:latin typeface="Comic Sans MS" panose="030F0702030302020204" pitchFamily="66" charset="0"/>
              </a:rPr>
              <a:t>’</a:t>
            </a:r>
            <a:r>
              <a:rPr lang="en-GB" sz="2200" dirty="0"/>
              <a:t>(</a:t>
            </a:r>
            <a:r>
              <a:rPr lang="en-GB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200" dirty="0"/>
              <a:t>) equals zero when </a:t>
            </a:r>
            <a:r>
              <a:rPr lang="en-US" sz="2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aseline="30000" dirty="0">
                <a:solidFill>
                  <a:srgbClr val="FF0000"/>
                </a:solidFill>
              </a:rPr>
              <a:t> </a:t>
            </a:r>
            <a:r>
              <a:rPr lang="en-US" sz="2200" dirty="0">
                <a:solidFill>
                  <a:srgbClr val="FF0000"/>
                </a:solidFill>
              </a:rPr>
              <a:t>= 7 </a:t>
            </a:r>
            <a:r>
              <a:rPr lang="en-GB" sz="2200" dirty="0"/>
              <a:t>and changes from negative to positive the graph of f has a relative minimum when   </a:t>
            </a:r>
            <a:r>
              <a:rPr lang="en-US" sz="2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aseline="30000" dirty="0">
                <a:solidFill>
                  <a:srgbClr val="FF0000"/>
                </a:solidFill>
              </a:rPr>
              <a:t> </a:t>
            </a:r>
            <a:r>
              <a:rPr lang="en-US" sz="2200" dirty="0">
                <a:solidFill>
                  <a:srgbClr val="FF0000"/>
                </a:solidFill>
              </a:rPr>
              <a:t>= 7 </a:t>
            </a:r>
            <a:r>
              <a:rPr lang="en-GB" sz="2200" dirty="0"/>
              <a:t>.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621546" y="4240030"/>
            <a:ext cx="8746" cy="2337312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9" name="Text Box 5"/>
          <p:cNvSpPr txBox="1">
            <a:spLocks noChangeArrowheads="1"/>
          </p:cNvSpPr>
          <p:nvPr/>
        </p:nvSpPr>
        <p:spPr bwMode="auto">
          <a:xfrm>
            <a:off x="226567" y="105170"/>
            <a:ext cx="773574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Given that the graph shown is a graph 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’</a:t>
            </a:r>
            <a:r>
              <a:rPr lang="en-US" dirty="0"/>
              <a:t>, sketch the graphs 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/>
              <a:t>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”</a:t>
            </a:r>
          </a:p>
        </p:txBody>
      </p:sp>
      <p:cxnSp>
        <p:nvCxnSpPr>
          <p:cNvPr id="5" name="Straight Connector 4"/>
          <p:cNvCxnSpPr>
            <a:stCxn id="2618" idx="2"/>
            <a:endCxn id="2063" idx="2"/>
          </p:cNvCxnSpPr>
          <p:nvPr/>
        </p:nvCxnSpPr>
        <p:spPr>
          <a:xfrm flipV="1">
            <a:off x="2511773" y="1966448"/>
            <a:ext cx="2243138" cy="4486275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6" name="Text Box 75"/>
          <p:cNvSpPr txBox="1">
            <a:spLocks noChangeArrowheads="1"/>
          </p:cNvSpPr>
          <p:nvPr/>
        </p:nvSpPr>
        <p:spPr bwMode="auto">
          <a:xfrm>
            <a:off x="5537192" y="3376887"/>
            <a:ext cx="3393764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Since </a:t>
            </a:r>
            <a:r>
              <a:rPr lang="en-GB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200" dirty="0">
                <a:latin typeface="Comic Sans MS" panose="030F0702030302020204" pitchFamily="66" charset="0"/>
              </a:rPr>
              <a:t>’</a:t>
            </a:r>
            <a:r>
              <a:rPr lang="en-GB" sz="2200" dirty="0"/>
              <a:t>(</a:t>
            </a:r>
            <a:r>
              <a:rPr lang="en-GB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200" dirty="0"/>
              <a:t>) has a relative minimum when </a:t>
            </a:r>
            <a:r>
              <a:rPr lang="en-US" sz="2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aseline="30000" dirty="0">
                <a:solidFill>
                  <a:srgbClr val="FF0000"/>
                </a:solidFill>
              </a:rPr>
              <a:t> </a:t>
            </a:r>
            <a:r>
              <a:rPr lang="en-US" sz="2200" dirty="0">
                <a:solidFill>
                  <a:srgbClr val="FF0000"/>
                </a:solidFill>
              </a:rPr>
              <a:t>= 3</a:t>
            </a:r>
            <a:r>
              <a:rPr lang="en-GB" sz="2200" dirty="0"/>
              <a:t> </a:t>
            </a:r>
            <a:r>
              <a:rPr lang="en-US" sz="2200" dirty="0"/>
              <a:t> the graph of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200" dirty="0">
                <a:latin typeface="Comic Sans MS" panose="030F0702030302020204" pitchFamily="66" charset="0"/>
              </a:rPr>
              <a:t>”</a:t>
            </a:r>
            <a:r>
              <a:rPr lang="en-US" sz="2200" dirty="0"/>
              <a:t>(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dirty="0"/>
              <a:t>) equals zero when </a:t>
            </a:r>
            <a:r>
              <a:rPr lang="en-US" sz="2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aseline="30000" dirty="0">
                <a:solidFill>
                  <a:srgbClr val="FF0000"/>
                </a:solidFill>
              </a:rPr>
              <a:t> </a:t>
            </a:r>
            <a:r>
              <a:rPr lang="en-US" sz="2200" dirty="0">
                <a:solidFill>
                  <a:srgbClr val="FF0000"/>
                </a:solidFill>
              </a:rPr>
              <a:t>= 3</a:t>
            </a:r>
            <a:endParaRPr lang="en-GB" sz="2200" dirty="0"/>
          </a:p>
        </p:txBody>
      </p:sp>
      <p:grpSp>
        <p:nvGrpSpPr>
          <p:cNvPr id="477" name="Group 666"/>
          <p:cNvGrpSpPr>
            <a:grpSpLocks/>
          </p:cNvGrpSpPr>
          <p:nvPr/>
        </p:nvGrpSpPr>
        <p:grpSpPr bwMode="auto">
          <a:xfrm>
            <a:off x="4552901" y="4141323"/>
            <a:ext cx="139700" cy="149225"/>
            <a:chOff x="704" y="2464"/>
            <a:chExt cx="88" cy="94"/>
          </a:xfrm>
        </p:grpSpPr>
        <p:sp>
          <p:nvSpPr>
            <p:cNvPr id="478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9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1008295" y="5383542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</a:p>
        </p:txBody>
      </p:sp>
      <p:sp>
        <p:nvSpPr>
          <p:cNvPr id="490" name="Rectangle 489"/>
          <p:cNvSpPr/>
          <p:nvPr/>
        </p:nvSpPr>
        <p:spPr>
          <a:xfrm>
            <a:off x="1506160" y="2391382"/>
            <a:ext cx="7136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dirty="0">
                <a:latin typeface="Comic Sans MS" panose="030F0702030302020204" pitchFamily="66" charset="0"/>
              </a:rPr>
              <a:t>’ </a:t>
            </a:r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116081" y="5888180"/>
            <a:ext cx="694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”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) </a:t>
            </a:r>
            <a:endParaRPr lang="en-GB" dirty="0"/>
          </a:p>
        </p:txBody>
      </p:sp>
      <p:sp>
        <p:nvSpPr>
          <p:cNvPr id="468" name="Freeform 61"/>
          <p:cNvSpPr>
            <a:spLocks/>
          </p:cNvSpPr>
          <p:nvPr/>
        </p:nvSpPr>
        <p:spPr bwMode="auto">
          <a:xfrm>
            <a:off x="1389241" y="2398906"/>
            <a:ext cx="4185882" cy="4117318"/>
          </a:xfrm>
          <a:custGeom>
            <a:avLst/>
            <a:gdLst>
              <a:gd name="T0" fmla="*/ 0 w 1265"/>
              <a:gd name="T1" fmla="*/ 2618 h 2618"/>
              <a:gd name="T2" fmla="*/ 84 w 1265"/>
              <a:gd name="T3" fmla="*/ 1906 h 2618"/>
              <a:gd name="T4" fmla="*/ 369 w 1265"/>
              <a:gd name="T5" fmla="*/ 512 h 2618"/>
              <a:gd name="T6" fmla="*/ 812 w 1265"/>
              <a:gd name="T7" fmla="*/ 1902 h 2618"/>
              <a:gd name="T8" fmla="*/ 1060 w 1265"/>
              <a:gd name="T9" fmla="*/ 1906 h 2618"/>
              <a:gd name="T10" fmla="*/ 1265 w 1265"/>
              <a:gd name="T11" fmla="*/ 0 h 26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65"/>
              <a:gd name="T19" fmla="*/ 0 h 2618"/>
              <a:gd name="T20" fmla="*/ 1265 w 1265"/>
              <a:gd name="T21" fmla="*/ 2618 h 26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65" h="2618">
                <a:moveTo>
                  <a:pt x="0" y="2618"/>
                </a:moveTo>
                <a:cubicBezTo>
                  <a:pt x="13" y="2499"/>
                  <a:pt x="22" y="2257"/>
                  <a:pt x="84" y="1906"/>
                </a:cubicBezTo>
                <a:cubicBezTo>
                  <a:pt x="146" y="1555"/>
                  <a:pt x="248" y="513"/>
                  <a:pt x="369" y="512"/>
                </a:cubicBezTo>
                <a:cubicBezTo>
                  <a:pt x="490" y="511"/>
                  <a:pt x="697" y="1670"/>
                  <a:pt x="812" y="1902"/>
                </a:cubicBezTo>
                <a:cubicBezTo>
                  <a:pt x="927" y="2134"/>
                  <a:pt x="985" y="2223"/>
                  <a:pt x="1060" y="1906"/>
                </a:cubicBezTo>
                <a:cubicBezTo>
                  <a:pt x="1135" y="1589"/>
                  <a:pt x="1222" y="397"/>
                  <a:pt x="1265" y="0"/>
                </a:cubicBezTo>
              </a:path>
            </a:pathLst>
          </a:custGeom>
          <a:noFill/>
          <a:ln w="28575" cmpd="sng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470" name="Straight Connector 469"/>
          <p:cNvCxnSpPr/>
          <p:nvPr/>
        </p:nvCxnSpPr>
        <p:spPr>
          <a:xfrm>
            <a:off x="2649482" y="1916745"/>
            <a:ext cx="8746" cy="2337312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1" name="Group 663"/>
          <p:cNvGrpSpPr>
            <a:grpSpLocks/>
          </p:cNvGrpSpPr>
          <p:nvPr/>
        </p:nvGrpSpPr>
        <p:grpSpPr bwMode="auto">
          <a:xfrm>
            <a:off x="3563888" y="5377117"/>
            <a:ext cx="139700" cy="149225"/>
            <a:chOff x="704" y="2464"/>
            <a:chExt cx="88" cy="94"/>
          </a:xfrm>
        </p:grpSpPr>
        <p:sp>
          <p:nvSpPr>
            <p:cNvPr id="47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cxnSp>
        <p:nvCxnSpPr>
          <p:cNvPr id="474" name="Straight Connector 473"/>
          <p:cNvCxnSpPr/>
          <p:nvPr/>
        </p:nvCxnSpPr>
        <p:spPr>
          <a:xfrm>
            <a:off x="3636288" y="4282382"/>
            <a:ext cx="10621" cy="108211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5" name="Group 666"/>
          <p:cNvGrpSpPr>
            <a:grpSpLocks/>
          </p:cNvGrpSpPr>
          <p:nvPr/>
        </p:nvGrpSpPr>
        <p:grpSpPr bwMode="auto">
          <a:xfrm>
            <a:off x="3569048" y="4136401"/>
            <a:ext cx="139700" cy="149225"/>
            <a:chOff x="704" y="2464"/>
            <a:chExt cx="88" cy="94"/>
          </a:xfrm>
        </p:grpSpPr>
        <p:sp>
          <p:nvSpPr>
            <p:cNvPr id="480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1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" name="Rectangle 5"/>
          <p:cNvSpPr/>
          <p:nvPr/>
        </p:nvSpPr>
        <p:spPr>
          <a:xfrm>
            <a:off x="5523375" y="4726334"/>
            <a:ext cx="360761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Since</a:t>
            </a:r>
            <a:r>
              <a:rPr lang="en-US" sz="2200" dirty="0">
                <a:solidFill>
                  <a:srgbClr val="010066"/>
                </a:solidFill>
              </a:rPr>
              <a:t> </a:t>
            </a:r>
            <a:r>
              <a:rPr lang="en-GB" sz="22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200" dirty="0">
                <a:solidFill>
                  <a:srgbClr val="010066"/>
                </a:solidFill>
              </a:rPr>
              <a:t>(</a:t>
            </a:r>
            <a:r>
              <a:rPr lang="en-GB" sz="22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200" dirty="0">
                <a:solidFill>
                  <a:srgbClr val="010066"/>
                </a:solidFill>
              </a:rPr>
              <a:t>) </a:t>
            </a:r>
            <a:r>
              <a:rPr lang="en-GB" sz="22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concave down for x&lt;3</a:t>
            </a:r>
            <a:r>
              <a:rPr lang="en-GB" sz="2200" dirty="0">
                <a:solidFill>
                  <a:srgbClr val="010066"/>
                </a:solidFill>
              </a:rPr>
              <a:t> </a:t>
            </a:r>
            <a:r>
              <a:rPr lang="en-US" sz="22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200" dirty="0">
                <a:solidFill>
                  <a:srgbClr val="010066"/>
                </a:solidFill>
                <a:latin typeface="Comic Sans MS" panose="030F0702030302020204" pitchFamily="66" charset="0"/>
              </a:rPr>
              <a:t>”</a:t>
            </a:r>
            <a:r>
              <a:rPr lang="en-US" sz="2200" dirty="0">
                <a:solidFill>
                  <a:srgbClr val="010066"/>
                </a:solidFill>
              </a:rPr>
              <a:t>(</a:t>
            </a:r>
            <a:r>
              <a:rPr lang="en-US" sz="22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dirty="0">
                <a:solidFill>
                  <a:srgbClr val="010066"/>
                </a:solidFill>
              </a:rPr>
              <a:t>) </a:t>
            </a:r>
            <a:r>
              <a:rPr lang="en-US" sz="22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negative for x&lt;3</a:t>
            </a:r>
            <a:endParaRPr lang="en-GB" sz="22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2" name="Rectangle 481"/>
          <p:cNvSpPr/>
          <p:nvPr/>
        </p:nvSpPr>
        <p:spPr>
          <a:xfrm>
            <a:off x="5536384" y="5659051"/>
            <a:ext cx="360761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Since</a:t>
            </a:r>
            <a:r>
              <a:rPr lang="en-US" sz="2200" dirty="0">
                <a:solidFill>
                  <a:srgbClr val="010066"/>
                </a:solidFill>
              </a:rPr>
              <a:t> </a:t>
            </a:r>
            <a:r>
              <a:rPr lang="en-GB" sz="22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200" dirty="0">
                <a:solidFill>
                  <a:srgbClr val="010066"/>
                </a:solidFill>
              </a:rPr>
              <a:t>(</a:t>
            </a:r>
            <a:r>
              <a:rPr lang="en-GB" sz="22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200" dirty="0">
                <a:solidFill>
                  <a:srgbClr val="010066"/>
                </a:solidFill>
              </a:rPr>
              <a:t>) </a:t>
            </a:r>
            <a:r>
              <a:rPr lang="en-GB" sz="22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concave up for x&gt;3</a:t>
            </a:r>
            <a:r>
              <a:rPr lang="en-GB" sz="2200" dirty="0">
                <a:solidFill>
                  <a:srgbClr val="010066"/>
                </a:solidFill>
              </a:rPr>
              <a:t> </a:t>
            </a:r>
            <a:r>
              <a:rPr lang="en-US" sz="22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200" dirty="0">
                <a:solidFill>
                  <a:srgbClr val="010066"/>
                </a:solidFill>
                <a:latin typeface="Comic Sans MS" panose="030F0702030302020204" pitchFamily="66" charset="0"/>
              </a:rPr>
              <a:t>”</a:t>
            </a:r>
            <a:r>
              <a:rPr lang="en-US" sz="2200" dirty="0">
                <a:solidFill>
                  <a:srgbClr val="010066"/>
                </a:solidFill>
              </a:rPr>
              <a:t>(</a:t>
            </a:r>
            <a:r>
              <a:rPr lang="en-US" sz="22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dirty="0">
                <a:solidFill>
                  <a:srgbClr val="010066"/>
                </a:solidFill>
              </a:rPr>
              <a:t>) </a:t>
            </a:r>
            <a:r>
              <a:rPr lang="en-US" sz="22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positive for x&gt;3</a:t>
            </a:r>
            <a:endParaRPr lang="en-GB" sz="22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3" name="Rectangle 482">
            <a:hlinkClick r:id="rId2"/>
            <a:extLst>
              <a:ext uri="{FF2B5EF4-FFF2-40B4-BE49-F238E27FC236}">
                <a16:creationId xmlns:a16="http://schemas.microsoft.com/office/drawing/2014/main" id="{732F98D0-110A-45C4-BFC8-52D14B36CDF4}"/>
              </a:ext>
            </a:extLst>
          </p:cNvPr>
          <p:cNvSpPr/>
          <p:nvPr/>
        </p:nvSpPr>
        <p:spPr>
          <a:xfrm>
            <a:off x="8049066" y="83229"/>
            <a:ext cx="99060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4" name="Rectangle 483">
            <a:hlinkClick r:id="rId2"/>
            <a:extLst>
              <a:ext uri="{FF2B5EF4-FFF2-40B4-BE49-F238E27FC236}">
                <a16:creationId xmlns:a16="http://schemas.microsoft.com/office/drawing/2014/main" id="{D5F4D52F-F866-4073-8BCA-BC52F9C6318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695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" grpId="0"/>
      <p:bldP spid="520" grpId="0"/>
      <p:bldP spid="476" grpId="0"/>
      <p:bldP spid="17" grpId="0"/>
      <p:bldP spid="18" grpId="0"/>
      <p:bldP spid="468" grpId="0" animBg="1"/>
      <p:bldP spid="6" grpId="0"/>
      <p:bldP spid="48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912367" y="958993"/>
            <a:ext cx="745170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first and second derivatives of a function tell us much about the graph of the function.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033391" y="2216509"/>
            <a:ext cx="65776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We know the </a:t>
            </a:r>
            <a:r>
              <a:rPr lang="en-US" b="1" dirty="0">
                <a:solidFill>
                  <a:srgbClr val="FF6600"/>
                </a:solidFill>
              </a:rPr>
              <a:t>critical numbers</a:t>
            </a:r>
            <a:r>
              <a:rPr lang="en-US" dirty="0"/>
              <a:t>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041916" y="4091311"/>
            <a:ext cx="65776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If there is a </a:t>
            </a:r>
            <a:r>
              <a:rPr lang="en-US" b="1" dirty="0">
                <a:solidFill>
                  <a:srgbClr val="FF6600"/>
                </a:solidFill>
              </a:rPr>
              <a:t>relative maximum</a:t>
            </a:r>
          </a:p>
        </p:txBody>
      </p:sp>
      <p:sp>
        <p:nvSpPr>
          <p:cNvPr id="9" name="Rectangle 8"/>
          <p:cNvSpPr/>
          <p:nvPr/>
        </p:nvSpPr>
        <p:spPr>
          <a:xfrm>
            <a:off x="384789" y="163653"/>
            <a:ext cx="56060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First and second derivatives</a:t>
            </a:r>
            <a:endParaRPr lang="en-GB" sz="3200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041916" y="4730520"/>
            <a:ext cx="65776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If there is a </a:t>
            </a:r>
            <a:r>
              <a:rPr lang="en-US" b="1" dirty="0">
                <a:solidFill>
                  <a:srgbClr val="FF6600"/>
                </a:solidFill>
              </a:rPr>
              <a:t>relative minimum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041916" y="5369729"/>
            <a:ext cx="65776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If there is a point where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/>
              <a:t>’(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) is </a:t>
            </a:r>
            <a:r>
              <a:rPr lang="en-US" b="1" dirty="0">
                <a:solidFill>
                  <a:srgbClr val="FF6600"/>
                </a:solidFill>
              </a:rPr>
              <a:t>undefined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602068" y="1785514"/>
            <a:ext cx="40361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With the first derivative: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041916" y="2855717"/>
            <a:ext cx="65776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If the graph is </a:t>
            </a:r>
            <a:r>
              <a:rPr lang="en-US" b="1" dirty="0">
                <a:solidFill>
                  <a:srgbClr val="FF6600"/>
                </a:solidFill>
              </a:rPr>
              <a:t>increasing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2041916" y="3473514"/>
            <a:ext cx="65776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If the graph is </a:t>
            </a:r>
            <a:r>
              <a:rPr lang="en-US" b="1" dirty="0">
                <a:solidFill>
                  <a:srgbClr val="FF6600"/>
                </a:solidFill>
              </a:rPr>
              <a:t>decreasing</a:t>
            </a:r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C12136AF-583C-4EB0-BB55-38E8147B1B27}"/>
              </a:ext>
            </a:extLst>
          </p:cNvPr>
          <p:cNvSpPr/>
          <p:nvPr/>
        </p:nvSpPr>
        <p:spPr>
          <a:xfrm>
            <a:off x="8049066" y="83229"/>
            <a:ext cx="99060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hlinkClick r:id="rId2"/>
            <a:extLst>
              <a:ext uri="{FF2B5EF4-FFF2-40B4-BE49-F238E27FC236}">
                <a16:creationId xmlns:a16="http://schemas.microsoft.com/office/drawing/2014/main" id="{7580BF98-CA7A-431D-A355-30992464465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28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  <p:bldP spid="12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912367" y="958993"/>
            <a:ext cx="745170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first and second derivatives of a function tell us much about the graph of the function.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0721" y="119379"/>
            <a:ext cx="56060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First and second derivatives</a:t>
            </a:r>
            <a:endParaRPr lang="en-GB" sz="3200" dirty="0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02068" y="1900996"/>
            <a:ext cx="40361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With the second derivative: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1033391" y="2337216"/>
            <a:ext cx="65776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We know the </a:t>
            </a:r>
            <a:r>
              <a:rPr lang="en-US" b="1" dirty="0">
                <a:solidFill>
                  <a:srgbClr val="FF6600"/>
                </a:solidFill>
              </a:rPr>
              <a:t>concavity </a:t>
            </a:r>
            <a:r>
              <a:rPr lang="en-US" dirty="0"/>
              <a:t>of the graph.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041916" y="2938885"/>
            <a:ext cx="65776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If the graph is </a:t>
            </a:r>
            <a:r>
              <a:rPr lang="en-US" b="1" dirty="0">
                <a:solidFill>
                  <a:srgbClr val="FF6600"/>
                </a:solidFill>
              </a:rPr>
              <a:t>concave up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2041916" y="3610022"/>
            <a:ext cx="65776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If the graph is </a:t>
            </a:r>
            <a:r>
              <a:rPr lang="en-US" b="1" dirty="0">
                <a:solidFill>
                  <a:srgbClr val="FF6600"/>
                </a:solidFill>
              </a:rPr>
              <a:t>concave down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2041916" y="4297314"/>
            <a:ext cx="65776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If there are </a:t>
            </a:r>
            <a:r>
              <a:rPr lang="en-US" b="1" dirty="0">
                <a:solidFill>
                  <a:srgbClr val="FF6600"/>
                </a:solidFill>
              </a:rPr>
              <a:t>points of inflection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602068" y="4906323"/>
            <a:ext cx="745170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We can also use intercepts and asymptotes to help to complete the graph.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8E4DD2FE-83DA-4BA3-99B2-1323F4E9DE2E}"/>
              </a:ext>
            </a:extLst>
          </p:cNvPr>
          <p:cNvSpPr/>
          <p:nvPr/>
        </p:nvSpPr>
        <p:spPr>
          <a:xfrm>
            <a:off x="8049066" y="83229"/>
            <a:ext cx="99060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CB57DE04-24F7-4039-8BB9-218E63C1208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5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654"/>
          <p:cNvGrpSpPr>
            <a:grpSpLocks/>
          </p:cNvGrpSpPr>
          <p:nvPr/>
        </p:nvGrpSpPr>
        <p:grpSpPr bwMode="auto">
          <a:xfrm>
            <a:off x="3659698" y="1989980"/>
            <a:ext cx="5291138" cy="3860800"/>
            <a:chOff x="1210" y="858"/>
            <a:chExt cx="3333" cy="2432"/>
          </a:xfrm>
        </p:grpSpPr>
        <p:sp>
          <p:nvSpPr>
            <p:cNvPr id="86" name="Text Box 645"/>
            <p:cNvSpPr txBox="1">
              <a:spLocks noChangeArrowheads="1"/>
            </p:cNvSpPr>
            <p:nvPr/>
          </p:nvSpPr>
          <p:spPr bwMode="auto">
            <a:xfrm>
              <a:off x="2614" y="2307"/>
              <a:ext cx="255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88" name="Text Box 647"/>
            <p:cNvSpPr txBox="1">
              <a:spLocks noChangeArrowheads="1"/>
            </p:cNvSpPr>
            <p:nvPr/>
          </p:nvSpPr>
          <p:spPr bwMode="auto">
            <a:xfrm>
              <a:off x="2655" y="2619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-15</a:t>
              </a:r>
            </a:p>
          </p:txBody>
        </p:sp>
        <p:grpSp>
          <p:nvGrpSpPr>
            <p:cNvPr id="50" name="Group 606"/>
            <p:cNvGrpSpPr>
              <a:grpSpLocks/>
            </p:cNvGrpSpPr>
            <p:nvPr/>
          </p:nvGrpSpPr>
          <p:grpSpPr bwMode="auto">
            <a:xfrm>
              <a:off x="1244" y="928"/>
              <a:ext cx="3140" cy="2362"/>
              <a:chOff x="1244" y="928"/>
              <a:chExt cx="3140" cy="2362"/>
            </a:xfrm>
          </p:grpSpPr>
          <p:sp>
            <p:nvSpPr>
              <p:cNvPr id="96" name="Line 604"/>
              <p:cNvSpPr>
                <a:spLocks noChangeShapeType="1"/>
              </p:cNvSpPr>
              <p:nvPr/>
            </p:nvSpPr>
            <p:spPr bwMode="auto">
              <a:xfrm>
                <a:off x="2820" y="928"/>
                <a:ext cx="0" cy="236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95" name="Group 602"/>
              <p:cNvGrpSpPr>
                <a:grpSpLocks/>
              </p:cNvGrpSpPr>
              <p:nvPr/>
            </p:nvGrpSpPr>
            <p:grpSpPr bwMode="auto">
              <a:xfrm>
                <a:off x="1244" y="930"/>
                <a:ext cx="3140" cy="2355"/>
                <a:chOff x="773" y="1715"/>
                <a:chExt cx="3140" cy="2355"/>
              </a:xfrm>
            </p:grpSpPr>
            <p:sp>
              <p:nvSpPr>
                <p:cNvPr id="332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6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2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38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39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0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1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2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3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4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5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6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7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8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9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0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1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2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3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4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5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6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7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8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9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0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1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2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3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4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5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6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7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8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9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0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1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2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3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4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5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6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7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8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9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0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1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2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3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4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6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7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8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9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0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1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2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3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4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5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6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7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8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9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0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1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2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3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4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5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6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7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8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9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0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1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2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3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4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5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6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7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8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9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0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1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2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3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4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5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6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7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8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9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0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1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2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3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4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5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6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7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8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9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0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1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2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3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4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5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6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7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8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9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0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1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2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3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4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5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6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7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8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9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0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1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2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3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4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5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6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7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8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9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0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1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2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3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4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5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6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7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8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9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0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1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2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3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4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5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6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7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8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9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0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1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3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4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5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6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7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8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9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0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1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2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3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4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5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7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8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9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0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1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3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4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5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6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7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8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9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0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1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2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3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4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5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6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7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8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9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0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1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2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3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4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5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6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7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8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9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0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1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2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3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4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5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6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7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8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9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0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1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2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3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4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5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6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7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8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9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0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1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2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3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4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5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6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7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8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9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0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1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2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3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4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5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6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7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8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9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0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1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2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3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4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5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6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7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8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9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0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1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2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3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4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5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6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7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97" name="Line 605"/>
              <p:cNvSpPr>
                <a:spLocks noChangeShapeType="1"/>
              </p:cNvSpPr>
              <p:nvPr/>
            </p:nvSpPr>
            <p:spPr bwMode="auto">
              <a:xfrm>
                <a:off x="1244" y="1712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1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52" name="Text Box 611"/>
            <p:cNvSpPr txBox="1">
              <a:spLocks noChangeArrowheads="1"/>
            </p:cNvSpPr>
            <p:nvPr/>
          </p:nvSpPr>
          <p:spPr bwMode="auto">
            <a:xfrm>
              <a:off x="2689" y="1697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54" name="Text Box 613"/>
            <p:cNvSpPr txBox="1">
              <a:spLocks noChangeArrowheads="1"/>
            </p:cNvSpPr>
            <p:nvPr/>
          </p:nvSpPr>
          <p:spPr bwMode="auto">
            <a:xfrm>
              <a:off x="3024" y="1699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56" name="Text Box 615"/>
            <p:cNvSpPr txBox="1">
              <a:spLocks noChangeArrowheads="1"/>
            </p:cNvSpPr>
            <p:nvPr/>
          </p:nvSpPr>
          <p:spPr bwMode="auto">
            <a:xfrm>
              <a:off x="332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58" name="Text Box 617"/>
            <p:cNvSpPr txBox="1">
              <a:spLocks noChangeArrowheads="1"/>
            </p:cNvSpPr>
            <p:nvPr/>
          </p:nvSpPr>
          <p:spPr bwMode="auto">
            <a:xfrm>
              <a:off x="364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60" name="Text Box 619"/>
            <p:cNvSpPr txBox="1">
              <a:spLocks noChangeArrowheads="1"/>
            </p:cNvSpPr>
            <p:nvPr/>
          </p:nvSpPr>
          <p:spPr bwMode="auto">
            <a:xfrm>
              <a:off x="3948" y="1703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62" name="Text Box 621"/>
            <p:cNvSpPr txBox="1">
              <a:spLocks noChangeArrowheads="1"/>
            </p:cNvSpPr>
            <p:nvPr/>
          </p:nvSpPr>
          <p:spPr bwMode="auto">
            <a:xfrm>
              <a:off x="4248" y="1699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64" name="Text Box 623"/>
            <p:cNvSpPr txBox="1">
              <a:spLocks noChangeArrowheads="1"/>
            </p:cNvSpPr>
            <p:nvPr/>
          </p:nvSpPr>
          <p:spPr bwMode="auto">
            <a:xfrm>
              <a:off x="1468" y="1703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66" name="Text Box 625"/>
            <p:cNvSpPr txBox="1">
              <a:spLocks noChangeArrowheads="1"/>
            </p:cNvSpPr>
            <p:nvPr/>
          </p:nvSpPr>
          <p:spPr bwMode="auto">
            <a:xfrm>
              <a:off x="1784" y="1703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68" name="Text Box 627"/>
            <p:cNvSpPr txBox="1">
              <a:spLocks noChangeArrowheads="1"/>
            </p:cNvSpPr>
            <p:nvPr/>
          </p:nvSpPr>
          <p:spPr bwMode="auto">
            <a:xfrm>
              <a:off x="2092" y="1703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70" name="Text Box 629"/>
            <p:cNvSpPr txBox="1">
              <a:spLocks noChangeArrowheads="1"/>
            </p:cNvSpPr>
            <p:nvPr/>
          </p:nvSpPr>
          <p:spPr bwMode="auto">
            <a:xfrm>
              <a:off x="2412" y="1703"/>
              <a:ext cx="23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72" name="Text Box 631"/>
            <p:cNvSpPr txBox="1">
              <a:spLocks noChangeArrowheads="1"/>
            </p:cNvSpPr>
            <p:nvPr/>
          </p:nvSpPr>
          <p:spPr bwMode="auto">
            <a:xfrm>
              <a:off x="1210" y="1714"/>
              <a:ext cx="12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r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73" name="Text Box 632"/>
            <p:cNvSpPr txBox="1">
              <a:spLocks noChangeArrowheads="1"/>
            </p:cNvSpPr>
            <p:nvPr/>
          </p:nvSpPr>
          <p:spPr bwMode="auto">
            <a:xfrm>
              <a:off x="4339" y="1677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74" name="Text Box 633"/>
            <p:cNvSpPr txBox="1">
              <a:spLocks noChangeArrowheads="1"/>
            </p:cNvSpPr>
            <p:nvPr/>
          </p:nvSpPr>
          <p:spPr bwMode="auto">
            <a:xfrm>
              <a:off x="2807" y="858"/>
              <a:ext cx="17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75" name="Text Box 634"/>
            <p:cNvSpPr txBox="1">
              <a:spLocks noChangeArrowheads="1"/>
            </p:cNvSpPr>
            <p:nvPr/>
          </p:nvSpPr>
          <p:spPr bwMode="auto">
            <a:xfrm>
              <a:off x="2652" y="1970"/>
              <a:ext cx="20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79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81" name="Text Box 640"/>
            <p:cNvSpPr txBox="1">
              <a:spLocks noChangeArrowheads="1"/>
            </p:cNvSpPr>
            <p:nvPr/>
          </p:nvSpPr>
          <p:spPr bwMode="auto">
            <a:xfrm>
              <a:off x="2655" y="1056"/>
              <a:ext cx="21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90" name="Text Box 649"/>
            <p:cNvSpPr txBox="1">
              <a:spLocks noChangeArrowheads="1"/>
            </p:cNvSpPr>
            <p:nvPr/>
          </p:nvSpPr>
          <p:spPr bwMode="auto">
            <a:xfrm>
              <a:off x="2634" y="2931"/>
              <a:ext cx="26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-20</a:t>
              </a:r>
            </a:p>
          </p:txBody>
        </p:sp>
      </p:grp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70721" y="649862"/>
            <a:ext cx="858011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Use the first and second derivatives, intercepts, asymptotes to sketch the graph of the function </a:t>
            </a:r>
            <a:r>
              <a:rPr lang="en-GB" i="1" dirty="0">
                <a:latin typeface="Times New Roman" pitchFamily="18" charset="0"/>
              </a:rPr>
              <a:t>f</a:t>
            </a:r>
            <a:r>
              <a:rPr lang="en-GB" dirty="0">
                <a:latin typeface="Times New Roman" pitchFamily="18" charset="0"/>
              </a:rPr>
              <a:t>(</a:t>
            </a:r>
            <a:r>
              <a:rPr lang="en-GB" i="1" dirty="0">
                <a:latin typeface="Times New Roman" pitchFamily="18" charset="0"/>
              </a:rPr>
              <a:t>x</a:t>
            </a:r>
            <a:r>
              <a:rPr lang="en-GB" dirty="0">
                <a:latin typeface="Times New Roman" pitchFamily="18" charset="0"/>
              </a:rPr>
              <a:t>)</a:t>
            </a:r>
            <a:r>
              <a:rPr lang="en-GB" dirty="0"/>
              <a:t> = 2</a:t>
            </a:r>
            <a:r>
              <a:rPr lang="en-GB" i="1" dirty="0">
                <a:latin typeface="Times New Roman" pitchFamily="18" charset="0"/>
              </a:rPr>
              <a:t>x</a:t>
            </a:r>
            <a:r>
              <a:rPr lang="en-GB" baseline="30000" dirty="0"/>
              <a:t>3</a:t>
            </a:r>
            <a:r>
              <a:rPr lang="en-GB" dirty="0"/>
              <a:t> – 3</a:t>
            </a:r>
            <a:r>
              <a:rPr lang="en-GB" i="1" dirty="0">
                <a:latin typeface="Times New Roman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– 12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9184" y="125049"/>
            <a:ext cx="36455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Sketching a graph</a:t>
            </a:r>
            <a:endParaRPr lang="en-GB" sz="3200" dirty="0"/>
          </a:p>
        </p:txBody>
      </p:sp>
      <p:sp>
        <p:nvSpPr>
          <p:cNvPr id="13" name="Rectangle 12"/>
          <p:cNvSpPr/>
          <p:nvPr/>
        </p:nvSpPr>
        <p:spPr>
          <a:xfrm>
            <a:off x="315819" y="1765757"/>
            <a:ext cx="1424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Increasing: 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12514" y="2194063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Decreasing :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18379" y="2602190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Relative maximum: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17276" y="3545636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Concave down: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21245" y="3003980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Relative minimum: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02842" y="4220136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Concave up: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04866" y="4894387"/>
            <a:ext cx="18601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Inflection point: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89184" y="5524974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x-intercepts: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70721" y="6197472"/>
            <a:ext cx="13696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y-intercept: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8" name="Text Box 5">
            <a:extLst>
              <a:ext uri="{FF2B5EF4-FFF2-40B4-BE49-F238E27FC236}">
                <a16:creationId xmlns:a16="http://schemas.microsoft.com/office/drawing/2014/main" id="{576AC4AF-2355-48FF-9C9B-6C593EBB7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316" y="1434807"/>
            <a:ext cx="85801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In order to sketch the graph we need this information: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85270B5-DCEE-43D0-BF1F-40EDA3AF51C4}"/>
              </a:ext>
            </a:extLst>
          </p:cNvPr>
          <p:cNvSpPr/>
          <p:nvPr/>
        </p:nvSpPr>
        <p:spPr>
          <a:xfrm>
            <a:off x="262181" y="1854422"/>
            <a:ext cx="1388922" cy="653896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9" name="Rectangle 438">
            <a:hlinkClick r:id="rId2"/>
            <a:extLst>
              <a:ext uri="{FF2B5EF4-FFF2-40B4-BE49-F238E27FC236}">
                <a16:creationId xmlns:a16="http://schemas.microsoft.com/office/drawing/2014/main" id="{4CA520E0-D4F5-4A6F-8FBB-CFFDB8218137}"/>
              </a:ext>
            </a:extLst>
          </p:cNvPr>
          <p:cNvSpPr/>
          <p:nvPr/>
        </p:nvSpPr>
        <p:spPr>
          <a:xfrm>
            <a:off x="8049066" y="83229"/>
            <a:ext cx="99060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0" name="Rectangle 439">
            <a:hlinkClick r:id="rId2"/>
            <a:extLst>
              <a:ext uri="{FF2B5EF4-FFF2-40B4-BE49-F238E27FC236}">
                <a16:creationId xmlns:a16="http://schemas.microsoft.com/office/drawing/2014/main" id="{FF388824-606C-4484-9E1F-E2DA03F6C46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635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7" grpId="0"/>
      <p:bldP spid="38" grpId="0"/>
      <p:bldP spid="26" grpId="0"/>
      <p:bldP spid="27" grpId="0"/>
      <p:bldP spid="28" grpId="0"/>
      <p:bldP spid="29" grpId="0"/>
      <p:bldP spid="44" grpId="0"/>
      <p:bldP spid="438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0" name="Straight Connector 159"/>
          <p:cNvCxnSpPr/>
          <p:nvPr/>
        </p:nvCxnSpPr>
        <p:spPr>
          <a:xfrm>
            <a:off x="6877610" y="3870893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564" name="Text Box 4"/>
          <p:cNvSpPr txBox="1">
            <a:spLocks noChangeArrowheads="1"/>
          </p:cNvSpPr>
          <p:nvPr/>
        </p:nvSpPr>
        <p:spPr bwMode="auto">
          <a:xfrm>
            <a:off x="290958" y="5146742"/>
            <a:ext cx="71913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/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increasing on (–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∞,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1) and (2, ∞) since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f </a:t>
            </a:r>
            <a:r>
              <a:rPr lang="en-GB" sz="2400" dirty="0">
                <a:latin typeface="Corbel" panose="020B0503020204020204" pitchFamily="34" charset="0"/>
                <a:sym typeface="Symbol" panose="05050102010706020507" pitchFamily="18" charset="2"/>
              </a:rPr>
              <a:t>’</a:t>
            </a:r>
            <a:r>
              <a:rPr lang="en-GB" sz="2400" dirty="0">
                <a:sym typeface="Symbol" panose="05050102010706020507" pitchFamily="18" charset="2"/>
              </a:rPr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sz="2400" dirty="0">
                <a:sym typeface="Symbol" panose="05050102010706020507" pitchFamily="18" charset="2"/>
              </a:rPr>
              <a:t>)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&gt; 0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 Box 3"/>
          <p:cNvSpPr txBox="1">
            <a:spLocks noChangeArrowheads="1"/>
          </p:cNvSpPr>
          <p:nvPr/>
        </p:nvSpPr>
        <p:spPr bwMode="auto">
          <a:xfrm>
            <a:off x="408810" y="830637"/>
            <a:ext cx="8304883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Find the intervals on which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2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3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12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increasing or decreasing.</a:t>
            </a: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290958" y="154057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Increasing and decreasing intervals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369198" y="4053773"/>
            <a:ext cx="3566160" cy="310701"/>
            <a:chOff x="4369198" y="4470630"/>
            <a:chExt cx="3566160" cy="310701"/>
          </a:xfrm>
        </p:grpSpPr>
        <p:sp>
          <p:nvSpPr>
            <p:cNvPr id="98" name="Line 605"/>
            <p:cNvSpPr>
              <a:spLocks noChangeShapeType="1"/>
            </p:cNvSpPr>
            <p:nvPr/>
          </p:nvSpPr>
          <p:spPr bwMode="auto">
            <a:xfrm>
              <a:off x="4369198" y="4486215"/>
              <a:ext cx="35661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9" name="Text Box 637"/>
            <p:cNvSpPr txBox="1">
              <a:spLocks noChangeArrowheads="1"/>
            </p:cNvSpPr>
            <p:nvPr/>
          </p:nvSpPr>
          <p:spPr bwMode="auto">
            <a:xfrm>
              <a:off x="6133147" y="4534978"/>
              <a:ext cx="292100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00" name="Text Box 612"/>
            <p:cNvSpPr txBox="1">
              <a:spLocks noChangeArrowheads="1"/>
            </p:cNvSpPr>
            <p:nvPr/>
          </p:nvSpPr>
          <p:spPr bwMode="auto">
            <a:xfrm>
              <a:off x="6459308" y="4530462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101" name="Text Box 613"/>
            <p:cNvSpPr txBox="1">
              <a:spLocks noChangeArrowheads="1"/>
            </p:cNvSpPr>
            <p:nvPr/>
          </p:nvSpPr>
          <p:spPr bwMode="auto">
            <a:xfrm>
              <a:off x="6745182" y="4525301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102" name="Text Box 614"/>
            <p:cNvSpPr txBox="1">
              <a:spLocks noChangeArrowheads="1"/>
            </p:cNvSpPr>
            <p:nvPr/>
          </p:nvSpPr>
          <p:spPr bwMode="auto">
            <a:xfrm>
              <a:off x="7059743" y="4536856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103" name="Text Box 628"/>
            <p:cNvSpPr txBox="1">
              <a:spLocks noChangeArrowheads="1"/>
            </p:cNvSpPr>
            <p:nvPr/>
          </p:nvSpPr>
          <p:spPr bwMode="auto">
            <a:xfrm>
              <a:off x="5150749" y="4530464"/>
              <a:ext cx="3810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104" name="Text Box 629"/>
            <p:cNvSpPr txBox="1">
              <a:spLocks noChangeArrowheads="1"/>
            </p:cNvSpPr>
            <p:nvPr/>
          </p:nvSpPr>
          <p:spPr bwMode="auto">
            <a:xfrm>
              <a:off x="5477325" y="4530463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105" name="Text Box 630"/>
            <p:cNvSpPr txBox="1">
              <a:spLocks noChangeArrowheads="1"/>
            </p:cNvSpPr>
            <p:nvPr/>
          </p:nvSpPr>
          <p:spPr bwMode="auto">
            <a:xfrm>
              <a:off x="5794490" y="4536856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5332070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5650840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5956910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6259170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6576670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6878930" y="44706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7169760" y="447698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1" name="Straight Connector 140"/>
          <p:cNvCxnSpPr/>
          <p:nvPr/>
        </p:nvCxnSpPr>
        <p:spPr>
          <a:xfrm>
            <a:off x="5954980" y="3870893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 Box 613"/>
          <p:cNvSpPr txBox="1">
            <a:spLocks noChangeArrowheads="1"/>
          </p:cNvSpPr>
          <p:nvPr/>
        </p:nvSpPr>
        <p:spPr bwMode="auto">
          <a:xfrm>
            <a:off x="7164804" y="3716093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p:sp>
        <p:nvSpPr>
          <p:cNvPr id="143" name="Text Box 613"/>
          <p:cNvSpPr txBox="1">
            <a:spLocks noChangeArrowheads="1"/>
          </p:cNvSpPr>
          <p:nvPr/>
        </p:nvSpPr>
        <p:spPr bwMode="auto">
          <a:xfrm>
            <a:off x="6217181" y="3723030"/>
            <a:ext cx="2872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-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12101" y="1691944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Find the first derivative of </a:t>
            </a:r>
            <a:r>
              <a:rPr lang="en-GB" sz="18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f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3823291" y="1689443"/>
            <a:ext cx="27655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i="1" dirty="0">
                <a:latin typeface="Corbel" panose="020B0503020204020204" pitchFamily="34" charset="0"/>
                <a:cs typeface="Times New Roman" panose="02020603050405020304" pitchFamily="18" charset="0"/>
              </a:rPr>
              <a:t>’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6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6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12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54" name="Rectangle 153"/>
          <p:cNvSpPr/>
          <p:nvPr/>
        </p:nvSpPr>
        <p:spPr>
          <a:xfrm>
            <a:off x="414350" y="2192601"/>
            <a:ext cx="311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Find the critical numbers where  </a:t>
            </a:r>
            <a:r>
              <a:rPr lang="en-GB" sz="18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f’ (x) = 0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3925562" y="2184192"/>
            <a:ext cx="23070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6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12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sz="2400" dirty="0"/>
          </a:p>
        </p:txBody>
      </p:sp>
      <p:sp>
        <p:nvSpPr>
          <p:cNvPr id="156" name="Rectangle 155"/>
          <p:cNvSpPr/>
          <p:nvPr/>
        </p:nvSpPr>
        <p:spPr>
          <a:xfrm>
            <a:off x="3908539" y="2564782"/>
            <a:ext cx="2204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2)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sz="2400" dirty="0"/>
          </a:p>
        </p:txBody>
      </p:sp>
      <p:sp>
        <p:nvSpPr>
          <p:cNvPr id="157" name="Rectangle 156"/>
          <p:cNvSpPr/>
          <p:nvPr/>
        </p:nvSpPr>
        <p:spPr>
          <a:xfrm>
            <a:off x="3925562" y="2996622"/>
            <a:ext cx="24801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2)(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+ 1)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sz="2400" dirty="0"/>
          </a:p>
        </p:txBody>
      </p:sp>
      <p:sp>
        <p:nvSpPr>
          <p:cNvPr id="158" name="Oval 157"/>
          <p:cNvSpPr/>
          <p:nvPr/>
        </p:nvSpPr>
        <p:spPr>
          <a:xfrm>
            <a:off x="5906587" y="4025013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" name="Oval 158"/>
          <p:cNvSpPr/>
          <p:nvPr/>
        </p:nvSpPr>
        <p:spPr>
          <a:xfrm>
            <a:off x="6833687" y="4012313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Text Box 613"/>
          <p:cNvSpPr txBox="1">
            <a:spLocks noChangeArrowheads="1"/>
          </p:cNvSpPr>
          <p:nvPr/>
        </p:nvSpPr>
        <p:spPr bwMode="auto">
          <a:xfrm>
            <a:off x="5246521" y="3726764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p:sp>
        <p:nvSpPr>
          <p:cNvPr id="162" name="Rectangle 161"/>
          <p:cNvSpPr/>
          <p:nvPr/>
        </p:nvSpPr>
        <p:spPr>
          <a:xfrm>
            <a:off x="408811" y="3418954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The critical numbers are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3603935" y="3338220"/>
            <a:ext cx="8018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endParaRPr lang="en-GB" sz="2400" dirty="0"/>
          </a:p>
        </p:txBody>
      </p:sp>
      <p:sp>
        <p:nvSpPr>
          <p:cNvPr id="164" name="Rectangle 163"/>
          <p:cNvSpPr/>
          <p:nvPr/>
        </p:nvSpPr>
        <p:spPr>
          <a:xfrm>
            <a:off x="4684850" y="3339419"/>
            <a:ext cx="9557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–1</a:t>
            </a:r>
            <a:endParaRPr lang="en-GB" sz="2400" dirty="0"/>
          </a:p>
        </p:txBody>
      </p:sp>
      <p:sp>
        <p:nvSpPr>
          <p:cNvPr id="165" name="Rectangle 164"/>
          <p:cNvSpPr/>
          <p:nvPr/>
        </p:nvSpPr>
        <p:spPr>
          <a:xfrm>
            <a:off x="394497" y="3811930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Make a sign diagram for f’(x)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355693" y="4297317"/>
            <a:ext cx="467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Evaluate the derivative in the three intervals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394497" y="4702002"/>
            <a:ext cx="15969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f </a:t>
            </a:r>
            <a:r>
              <a:rPr lang="en-GB" sz="2400" dirty="0">
                <a:latin typeface="Corbel" panose="020B0503020204020204" pitchFamily="34" charset="0"/>
                <a:sym typeface="Symbol" panose="05050102010706020507" pitchFamily="18" charset="2"/>
              </a:rPr>
              <a:t>’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(–2) = 24</a:t>
            </a:r>
            <a:endParaRPr lang="en-GB" sz="2400" dirty="0"/>
          </a:p>
        </p:txBody>
      </p:sp>
      <p:sp>
        <p:nvSpPr>
          <p:cNvPr id="168" name="Rectangle 167"/>
          <p:cNvSpPr/>
          <p:nvPr/>
        </p:nvSpPr>
        <p:spPr>
          <a:xfrm>
            <a:off x="3161607" y="4663272"/>
            <a:ext cx="16738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f </a:t>
            </a:r>
            <a:r>
              <a:rPr lang="en-GB" sz="2400" dirty="0">
                <a:latin typeface="Corbel" panose="020B0503020204020204" pitchFamily="34" charset="0"/>
                <a:sym typeface="Symbol" panose="05050102010706020507" pitchFamily="18" charset="2"/>
              </a:rPr>
              <a:t>’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 = – 12</a:t>
            </a:r>
            <a:endParaRPr lang="en-GB" sz="2400" dirty="0"/>
          </a:p>
        </p:txBody>
      </p:sp>
      <p:sp>
        <p:nvSpPr>
          <p:cNvPr id="169" name="Rectangle 168"/>
          <p:cNvSpPr/>
          <p:nvPr/>
        </p:nvSpPr>
        <p:spPr>
          <a:xfrm>
            <a:off x="6171942" y="4642739"/>
            <a:ext cx="14430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f </a:t>
            </a:r>
            <a:r>
              <a:rPr lang="en-GB" sz="2400" dirty="0">
                <a:latin typeface="Corbel" panose="020B0503020204020204" pitchFamily="34" charset="0"/>
                <a:sym typeface="Symbol" panose="05050102010706020507" pitchFamily="18" charset="2"/>
              </a:rPr>
              <a:t>’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= 24</a:t>
            </a:r>
            <a:endParaRPr lang="en-GB" sz="2400" dirty="0"/>
          </a:p>
        </p:txBody>
      </p:sp>
      <p:sp>
        <p:nvSpPr>
          <p:cNvPr id="170" name="Text Box 4"/>
          <p:cNvSpPr txBox="1">
            <a:spLocks noChangeArrowheads="1"/>
          </p:cNvSpPr>
          <p:nvPr/>
        </p:nvSpPr>
        <p:spPr bwMode="auto">
          <a:xfrm>
            <a:off x="279493" y="5589989"/>
            <a:ext cx="570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/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decreasing on (–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1. 2) since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f </a:t>
            </a:r>
            <a:r>
              <a:rPr lang="en-GB" sz="2400" dirty="0">
                <a:latin typeface="Corbel" panose="020B0503020204020204" pitchFamily="34" charset="0"/>
                <a:sym typeface="Symbol" panose="05050102010706020507" pitchFamily="18" charset="2"/>
              </a:rPr>
              <a:t>’</a:t>
            </a:r>
            <a:r>
              <a:rPr lang="en-GB" sz="2400" dirty="0">
                <a:sym typeface="Symbol" panose="05050102010706020507" pitchFamily="18" charset="2"/>
              </a:rPr>
              <a:t> 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sz="2400" dirty="0">
                <a:sym typeface="Symbol" panose="05050102010706020507" pitchFamily="18" charset="2"/>
              </a:rPr>
              <a:t>)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&lt; 0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1921834" y="4726442"/>
            <a:ext cx="9316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positive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783810" y="4688454"/>
            <a:ext cx="10134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negative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7561678" y="4688454"/>
            <a:ext cx="9316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positive</a:t>
            </a:r>
          </a:p>
        </p:txBody>
      </p:sp>
      <p:sp>
        <p:nvSpPr>
          <p:cNvPr id="46" name="Rectangle 45">
            <a:hlinkClick r:id="rId3"/>
            <a:extLst>
              <a:ext uri="{FF2B5EF4-FFF2-40B4-BE49-F238E27FC236}">
                <a16:creationId xmlns:a16="http://schemas.microsoft.com/office/drawing/2014/main" id="{CBF7A16B-55FE-4013-B0CA-4B6AC05FB5E6}"/>
              </a:ext>
            </a:extLst>
          </p:cNvPr>
          <p:cNvSpPr/>
          <p:nvPr/>
        </p:nvSpPr>
        <p:spPr>
          <a:xfrm>
            <a:off x="8049066" y="83229"/>
            <a:ext cx="99060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hlinkClick r:id="rId3"/>
            <a:extLst>
              <a:ext uri="{FF2B5EF4-FFF2-40B4-BE49-F238E27FC236}">
                <a16:creationId xmlns:a16="http://schemas.microsoft.com/office/drawing/2014/main" id="{D0D00CD8-E7F9-4A1F-B88E-F043895CA18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171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64" grpId="0"/>
      <p:bldP spid="142" grpId="0"/>
      <p:bldP spid="143" grpId="0"/>
      <p:bldP spid="23" grpId="0"/>
      <p:bldP spid="153" grpId="0"/>
      <p:bldP spid="154" grpId="0"/>
      <p:bldP spid="155" grpId="0"/>
      <p:bldP spid="156" grpId="0"/>
      <p:bldP spid="157" grpId="0"/>
      <p:bldP spid="158" grpId="0" animBg="1"/>
      <p:bldP spid="159" grpId="0" animBg="1"/>
      <p:bldP spid="161" grpId="0"/>
      <p:bldP spid="162" grpId="0"/>
      <p:bldP spid="163" grpId="0"/>
      <p:bldP spid="164" grpId="0"/>
      <p:bldP spid="165" grpId="0"/>
      <p:bldP spid="166" grpId="0"/>
      <p:bldP spid="167" grpId="0"/>
      <p:bldP spid="168" grpId="0"/>
      <p:bldP spid="169" grpId="0"/>
      <p:bldP spid="170" grpId="0"/>
      <p:bldP spid="171" grpId="0"/>
      <p:bldP spid="32" grpId="0"/>
      <p:bldP spid="1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654"/>
          <p:cNvGrpSpPr>
            <a:grpSpLocks/>
          </p:cNvGrpSpPr>
          <p:nvPr/>
        </p:nvGrpSpPr>
        <p:grpSpPr bwMode="auto">
          <a:xfrm>
            <a:off x="3659698" y="1989980"/>
            <a:ext cx="5291138" cy="3860800"/>
            <a:chOff x="1210" y="858"/>
            <a:chExt cx="3333" cy="2432"/>
          </a:xfrm>
        </p:grpSpPr>
        <p:sp>
          <p:nvSpPr>
            <p:cNvPr id="86" name="Text Box 645"/>
            <p:cNvSpPr txBox="1">
              <a:spLocks noChangeArrowheads="1"/>
            </p:cNvSpPr>
            <p:nvPr/>
          </p:nvSpPr>
          <p:spPr bwMode="auto">
            <a:xfrm>
              <a:off x="2614" y="2307"/>
              <a:ext cx="255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88" name="Text Box 647"/>
            <p:cNvSpPr txBox="1">
              <a:spLocks noChangeArrowheads="1"/>
            </p:cNvSpPr>
            <p:nvPr/>
          </p:nvSpPr>
          <p:spPr bwMode="auto">
            <a:xfrm>
              <a:off x="2655" y="2619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-15</a:t>
              </a:r>
            </a:p>
          </p:txBody>
        </p:sp>
        <p:grpSp>
          <p:nvGrpSpPr>
            <p:cNvPr id="50" name="Group 606"/>
            <p:cNvGrpSpPr>
              <a:grpSpLocks/>
            </p:cNvGrpSpPr>
            <p:nvPr/>
          </p:nvGrpSpPr>
          <p:grpSpPr bwMode="auto">
            <a:xfrm>
              <a:off x="1244" y="928"/>
              <a:ext cx="3140" cy="2362"/>
              <a:chOff x="1244" y="928"/>
              <a:chExt cx="3140" cy="2362"/>
            </a:xfrm>
          </p:grpSpPr>
          <p:sp>
            <p:nvSpPr>
              <p:cNvPr id="96" name="Line 604"/>
              <p:cNvSpPr>
                <a:spLocks noChangeShapeType="1"/>
              </p:cNvSpPr>
              <p:nvPr/>
            </p:nvSpPr>
            <p:spPr bwMode="auto">
              <a:xfrm>
                <a:off x="2820" y="928"/>
                <a:ext cx="0" cy="236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95" name="Group 602"/>
              <p:cNvGrpSpPr>
                <a:grpSpLocks/>
              </p:cNvGrpSpPr>
              <p:nvPr/>
            </p:nvGrpSpPr>
            <p:grpSpPr bwMode="auto">
              <a:xfrm>
                <a:off x="1244" y="930"/>
                <a:ext cx="3140" cy="2355"/>
                <a:chOff x="773" y="1715"/>
                <a:chExt cx="3140" cy="2355"/>
              </a:xfrm>
            </p:grpSpPr>
            <p:sp>
              <p:nvSpPr>
                <p:cNvPr id="332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6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2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38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39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0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1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2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3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4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5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6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7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8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9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0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1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2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3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4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5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6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7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8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9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0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1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2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3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4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5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6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7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8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9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0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1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2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3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4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5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6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7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8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9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0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1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2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3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4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6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7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8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9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0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1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2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3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4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5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6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7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8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9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0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1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2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3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4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5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6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7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8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9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0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1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2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3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4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5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6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7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8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9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0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1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2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3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4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5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6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7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8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9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0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1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2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3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4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5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6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7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8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9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0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1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2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3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4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5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6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7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8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9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0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1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2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3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4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5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6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7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8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9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0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1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2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3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4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5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6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7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8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9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0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1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2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3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4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5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6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7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8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9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0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1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2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3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4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5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6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7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8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9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0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1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3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4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5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6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7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8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9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0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1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2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3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4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5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7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8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9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0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1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3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4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5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6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7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8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9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0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1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2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3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4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5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6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7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8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9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0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1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2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3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4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5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6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7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8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9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0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1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2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3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4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5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6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7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8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9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0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1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2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3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4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5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6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7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8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9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0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1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2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3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4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5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6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7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8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9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0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1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2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3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4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5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6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7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8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9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0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1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2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3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4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5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6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7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8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9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0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1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2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3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4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5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6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7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97" name="Line 605"/>
              <p:cNvSpPr>
                <a:spLocks noChangeShapeType="1"/>
              </p:cNvSpPr>
              <p:nvPr/>
            </p:nvSpPr>
            <p:spPr bwMode="auto">
              <a:xfrm>
                <a:off x="1244" y="1712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1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52" name="Text Box 611"/>
            <p:cNvSpPr txBox="1">
              <a:spLocks noChangeArrowheads="1"/>
            </p:cNvSpPr>
            <p:nvPr/>
          </p:nvSpPr>
          <p:spPr bwMode="auto">
            <a:xfrm>
              <a:off x="2689" y="1697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54" name="Text Box 613"/>
            <p:cNvSpPr txBox="1">
              <a:spLocks noChangeArrowheads="1"/>
            </p:cNvSpPr>
            <p:nvPr/>
          </p:nvSpPr>
          <p:spPr bwMode="auto">
            <a:xfrm>
              <a:off x="3024" y="1699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56" name="Text Box 615"/>
            <p:cNvSpPr txBox="1">
              <a:spLocks noChangeArrowheads="1"/>
            </p:cNvSpPr>
            <p:nvPr/>
          </p:nvSpPr>
          <p:spPr bwMode="auto">
            <a:xfrm>
              <a:off x="332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58" name="Text Box 617"/>
            <p:cNvSpPr txBox="1">
              <a:spLocks noChangeArrowheads="1"/>
            </p:cNvSpPr>
            <p:nvPr/>
          </p:nvSpPr>
          <p:spPr bwMode="auto">
            <a:xfrm>
              <a:off x="364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60" name="Text Box 619"/>
            <p:cNvSpPr txBox="1">
              <a:spLocks noChangeArrowheads="1"/>
            </p:cNvSpPr>
            <p:nvPr/>
          </p:nvSpPr>
          <p:spPr bwMode="auto">
            <a:xfrm>
              <a:off x="3948" y="1703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62" name="Text Box 621"/>
            <p:cNvSpPr txBox="1">
              <a:spLocks noChangeArrowheads="1"/>
            </p:cNvSpPr>
            <p:nvPr/>
          </p:nvSpPr>
          <p:spPr bwMode="auto">
            <a:xfrm>
              <a:off x="4248" y="1699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64" name="Text Box 623"/>
            <p:cNvSpPr txBox="1">
              <a:spLocks noChangeArrowheads="1"/>
            </p:cNvSpPr>
            <p:nvPr/>
          </p:nvSpPr>
          <p:spPr bwMode="auto">
            <a:xfrm>
              <a:off x="1468" y="1703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66" name="Text Box 625"/>
            <p:cNvSpPr txBox="1">
              <a:spLocks noChangeArrowheads="1"/>
            </p:cNvSpPr>
            <p:nvPr/>
          </p:nvSpPr>
          <p:spPr bwMode="auto">
            <a:xfrm>
              <a:off x="1784" y="1703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68" name="Text Box 627"/>
            <p:cNvSpPr txBox="1">
              <a:spLocks noChangeArrowheads="1"/>
            </p:cNvSpPr>
            <p:nvPr/>
          </p:nvSpPr>
          <p:spPr bwMode="auto">
            <a:xfrm>
              <a:off x="2092" y="1703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70" name="Text Box 629"/>
            <p:cNvSpPr txBox="1">
              <a:spLocks noChangeArrowheads="1"/>
            </p:cNvSpPr>
            <p:nvPr/>
          </p:nvSpPr>
          <p:spPr bwMode="auto">
            <a:xfrm>
              <a:off x="2412" y="1703"/>
              <a:ext cx="23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72" name="Text Box 631"/>
            <p:cNvSpPr txBox="1">
              <a:spLocks noChangeArrowheads="1"/>
            </p:cNvSpPr>
            <p:nvPr/>
          </p:nvSpPr>
          <p:spPr bwMode="auto">
            <a:xfrm>
              <a:off x="1210" y="1714"/>
              <a:ext cx="12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r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73" name="Text Box 632"/>
            <p:cNvSpPr txBox="1">
              <a:spLocks noChangeArrowheads="1"/>
            </p:cNvSpPr>
            <p:nvPr/>
          </p:nvSpPr>
          <p:spPr bwMode="auto">
            <a:xfrm>
              <a:off x="4339" y="1677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74" name="Text Box 633"/>
            <p:cNvSpPr txBox="1">
              <a:spLocks noChangeArrowheads="1"/>
            </p:cNvSpPr>
            <p:nvPr/>
          </p:nvSpPr>
          <p:spPr bwMode="auto">
            <a:xfrm>
              <a:off x="2807" y="858"/>
              <a:ext cx="17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75" name="Text Box 634"/>
            <p:cNvSpPr txBox="1">
              <a:spLocks noChangeArrowheads="1"/>
            </p:cNvSpPr>
            <p:nvPr/>
          </p:nvSpPr>
          <p:spPr bwMode="auto">
            <a:xfrm>
              <a:off x="2652" y="1970"/>
              <a:ext cx="20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79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81" name="Text Box 640"/>
            <p:cNvSpPr txBox="1">
              <a:spLocks noChangeArrowheads="1"/>
            </p:cNvSpPr>
            <p:nvPr/>
          </p:nvSpPr>
          <p:spPr bwMode="auto">
            <a:xfrm>
              <a:off x="2655" y="1056"/>
              <a:ext cx="21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90" name="Text Box 649"/>
            <p:cNvSpPr txBox="1">
              <a:spLocks noChangeArrowheads="1"/>
            </p:cNvSpPr>
            <p:nvPr/>
          </p:nvSpPr>
          <p:spPr bwMode="auto">
            <a:xfrm>
              <a:off x="2634" y="2931"/>
              <a:ext cx="26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-20</a:t>
              </a:r>
            </a:p>
          </p:txBody>
        </p:sp>
      </p:grpSp>
      <p:sp>
        <p:nvSpPr>
          <p:cNvPr id="13" name="Rectangle 12"/>
          <p:cNvSpPr/>
          <p:nvPr/>
        </p:nvSpPr>
        <p:spPr>
          <a:xfrm>
            <a:off x="315819" y="1765757"/>
            <a:ext cx="1424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Increasing: 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12514" y="2194063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Decreasing :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1411574" y="1717992"/>
            <a:ext cx="10038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-</a:t>
            </a:r>
            <a:r>
              <a:rPr lang="en-GB" sz="2400" dirty="0">
                <a:latin typeface="Times New Roman" pitchFamily="18" charset="0"/>
                <a:sym typeface="Symbol" panose="05050102010706020507" pitchFamily="18" charset="2"/>
              </a:rPr>
              <a:t></a:t>
            </a:r>
            <a:r>
              <a:rPr lang="en-GB" sz="2400" i="1" dirty="0">
                <a:latin typeface="Times New Roman" pitchFamily="18" charset="0"/>
              </a:rPr>
              <a:t>, </a:t>
            </a:r>
            <a:r>
              <a:rPr lang="en-GB" sz="2400" dirty="0">
                <a:latin typeface="Comic Sans MS" panose="030F0702030302020204" pitchFamily="66" charset="0"/>
              </a:rPr>
              <a:t>1</a:t>
            </a:r>
            <a:r>
              <a:rPr lang="en-GB" sz="2400" dirty="0">
                <a:latin typeface="Times New Roman" pitchFamily="18" charset="0"/>
              </a:rPr>
              <a:t>)</a:t>
            </a:r>
            <a:endParaRPr lang="en-GB" sz="2400" dirty="0"/>
          </a:p>
        </p:txBody>
      </p:sp>
      <p:sp>
        <p:nvSpPr>
          <p:cNvPr id="17" name="Rectangle 16"/>
          <p:cNvSpPr/>
          <p:nvPr/>
        </p:nvSpPr>
        <p:spPr>
          <a:xfrm>
            <a:off x="318379" y="2602190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Relative maximum: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17276" y="3545636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Concave down: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21245" y="3003980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Relative minimum: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02842" y="4220136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Concave up: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04866" y="4894387"/>
            <a:ext cx="18601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Inflection point: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89184" y="5524974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x-intercepts: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70721" y="6197472"/>
            <a:ext cx="13696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y-intercept: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4" name="Line 605"/>
          <p:cNvSpPr>
            <a:spLocks noChangeShapeType="1"/>
          </p:cNvSpPr>
          <p:nvPr/>
        </p:nvSpPr>
        <p:spPr bwMode="auto">
          <a:xfrm>
            <a:off x="3697195" y="6112980"/>
            <a:ext cx="49847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516" name="Straight Connector 515"/>
          <p:cNvCxnSpPr/>
          <p:nvPr/>
        </p:nvCxnSpPr>
        <p:spPr>
          <a:xfrm>
            <a:off x="7232896" y="5894899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7" name="Oval 516"/>
          <p:cNvSpPr/>
          <p:nvPr/>
        </p:nvSpPr>
        <p:spPr>
          <a:xfrm>
            <a:off x="7186975" y="6047041"/>
            <a:ext cx="91440" cy="100584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18" name="Straight Connector 517"/>
          <p:cNvCxnSpPr/>
          <p:nvPr/>
        </p:nvCxnSpPr>
        <p:spPr>
          <a:xfrm>
            <a:off x="5724479" y="5890434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9" name="Oval 518"/>
          <p:cNvSpPr/>
          <p:nvPr/>
        </p:nvSpPr>
        <p:spPr>
          <a:xfrm>
            <a:off x="5670787" y="6047148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4" name="Rectangle 523"/>
          <p:cNvSpPr/>
          <p:nvPr/>
        </p:nvSpPr>
        <p:spPr>
          <a:xfrm>
            <a:off x="4294675" y="5775275"/>
            <a:ext cx="12554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Increasing 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5" name="Rectangle 524"/>
          <p:cNvSpPr/>
          <p:nvPr/>
        </p:nvSpPr>
        <p:spPr>
          <a:xfrm>
            <a:off x="5837788" y="5789188"/>
            <a:ext cx="1386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Decreasing </a:t>
            </a:r>
          </a:p>
        </p:txBody>
      </p:sp>
      <p:sp>
        <p:nvSpPr>
          <p:cNvPr id="526" name="Rectangle 525"/>
          <p:cNvSpPr/>
          <p:nvPr/>
        </p:nvSpPr>
        <p:spPr>
          <a:xfrm>
            <a:off x="7338030" y="5769256"/>
            <a:ext cx="12554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Increasing 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58" name="Text Box 12"/>
          <p:cNvSpPr txBox="1">
            <a:spLocks noChangeArrowheads="1"/>
          </p:cNvSpPr>
          <p:nvPr/>
        </p:nvSpPr>
        <p:spPr bwMode="auto">
          <a:xfrm>
            <a:off x="1607703" y="2139709"/>
            <a:ext cx="10038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-</a:t>
            </a:r>
            <a:r>
              <a:rPr lang="en-GB" sz="2400" dirty="0">
                <a:latin typeface="Comic Sans MS" panose="030F0702030302020204" pitchFamily="66" charset="0"/>
              </a:rPr>
              <a:t>1, 2</a:t>
            </a:r>
            <a:r>
              <a:rPr lang="en-GB" sz="2400" dirty="0">
                <a:latin typeface="Times New Roman" pitchFamily="18" charset="0"/>
              </a:rPr>
              <a:t>)</a:t>
            </a:r>
          </a:p>
        </p:txBody>
      </p:sp>
      <p:sp>
        <p:nvSpPr>
          <p:cNvPr id="438" name="Text Box 12"/>
          <p:cNvSpPr txBox="1">
            <a:spLocks noChangeArrowheads="1"/>
          </p:cNvSpPr>
          <p:nvPr/>
        </p:nvSpPr>
        <p:spPr bwMode="auto">
          <a:xfrm>
            <a:off x="2849629" y="1720264"/>
            <a:ext cx="10118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dirty="0">
                <a:latin typeface="Comic Sans MS" panose="030F0702030302020204" pitchFamily="66" charset="0"/>
              </a:rPr>
              <a:t>2</a:t>
            </a:r>
            <a:r>
              <a:rPr lang="en-GB" sz="2400" i="1" dirty="0">
                <a:latin typeface="Times New Roman" pitchFamily="18" charset="0"/>
              </a:rPr>
              <a:t>, </a:t>
            </a:r>
            <a:r>
              <a:rPr lang="en-GB" sz="2400" dirty="0">
                <a:latin typeface="Times New Roman" pitchFamily="18" charset="0"/>
                <a:sym typeface="Symbol" panose="05050102010706020507" pitchFamily="18" charset="2"/>
              </a:rPr>
              <a:t>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</a:t>
            </a:r>
          </a:p>
        </p:txBody>
      </p:sp>
      <p:sp>
        <p:nvSpPr>
          <p:cNvPr id="439" name="Text Box 12"/>
          <p:cNvSpPr txBox="1">
            <a:spLocks noChangeArrowheads="1"/>
          </p:cNvSpPr>
          <p:nvPr/>
        </p:nvSpPr>
        <p:spPr bwMode="auto">
          <a:xfrm>
            <a:off x="2312325" y="1723438"/>
            <a:ext cx="723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and </a:t>
            </a:r>
          </a:p>
        </p:txBody>
      </p:sp>
      <p:sp>
        <p:nvSpPr>
          <p:cNvPr id="440" name="Rectangle: Rounded Corners 439">
            <a:extLst>
              <a:ext uri="{FF2B5EF4-FFF2-40B4-BE49-F238E27FC236}">
                <a16:creationId xmlns:a16="http://schemas.microsoft.com/office/drawing/2014/main" id="{F8B741FD-743F-41F3-B67B-E348E1852D7C}"/>
              </a:ext>
            </a:extLst>
          </p:cNvPr>
          <p:cNvSpPr/>
          <p:nvPr/>
        </p:nvSpPr>
        <p:spPr>
          <a:xfrm>
            <a:off x="276795" y="2667997"/>
            <a:ext cx="2035530" cy="653896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1" name="Text Box 5">
            <a:extLst>
              <a:ext uri="{FF2B5EF4-FFF2-40B4-BE49-F238E27FC236}">
                <a16:creationId xmlns:a16="http://schemas.microsoft.com/office/drawing/2014/main" id="{170BF35E-E4CE-4B81-A2E3-935EA2D967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721" y="649862"/>
            <a:ext cx="858011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Use the first and second derivatives, intercepts, asymptotes to sketch the graph of the function </a:t>
            </a:r>
            <a:r>
              <a:rPr lang="en-GB" i="1" dirty="0">
                <a:latin typeface="Times New Roman" pitchFamily="18" charset="0"/>
              </a:rPr>
              <a:t>f</a:t>
            </a:r>
            <a:r>
              <a:rPr lang="en-GB" dirty="0">
                <a:latin typeface="Times New Roman" pitchFamily="18" charset="0"/>
              </a:rPr>
              <a:t>(</a:t>
            </a:r>
            <a:r>
              <a:rPr lang="en-GB" i="1" dirty="0">
                <a:latin typeface="Times New Roman" pitchFamily="18" charset="0"/>
              </a:rPr>
              <a:t>x</a:t>
            </a:r>
            <a:r>
              <a:rPr lang="en-GB" dirty="0">
                <a:latin typeface="Times New Roman" pitchFamily="18" charset="0"/>
              </a:rPr>
              <a:t>)</a:t>
            </a:r>
            <a:r>
              <a:rPr lang="en-GB" dirty="0"/>
              <a:t> = 2</a:t>
            </a:r>
            <a:r>
              <a:rPr lang="en-GB" i="1" dirty="0">
                <a:latin typeface="Times New Roman" pitchFamily="18" charset="0"/>
              </a:rPr>
              <a:t>x</a:t>
            </a:r>
            <a:r>
              <a:rPr lang="en-GB" baseline="30000" dirty="0"/>
              <a:t>3</a:t>
            </a:r>
            <a:r>
              <a:rPr lang="en-GB" dirty="0"/>
              <a:t> – 3</a:t>
            </a:r>
            <a:r>
              <a:rPr lang="en-GB" i="1" dirty="0">
                <a:latin typeface="Times New Roman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– 12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42" name="Rectangle 441">
            <a:extLst>
              <a:ext uri="{FF2B5EF4-FFF2-40B4-BE49-F238E27FC236}">
                <a16:creationId xmlns:a16="http://schemas.microsoft.com/office/drawing/2014/main" id="{04F66C4B-9546-46E4-9E1F-B92C08AC80AF}"/>
              </a:ext>
            </a:extLst>
          </p:cNvPr>
          <p:cNvSpPr/>
          <p:nvPr/>
        </p:nvSpPr>
        <p:spPr>
          <a:xfrm>
            <a:off x="389184" y="125049"/>
            <a:ext cx="36455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Sketching a graph</a:t>
            </a:r>
            <a:endParaRPr lang="en-GB" sz="3200" dirty="0"/>
          </a:p>
        </p:txBody>
      </p:sp>
      <p:sp>
        <p:nvSpPr>
          <p:cNvPr id="443" name="Text Box 5">
            <a:extLst>
              <a:ext uri="{FF2B5EF4-FFF2-40B4-BE49-F238E27FC236}">
                <a16:creationId xmlns:a16="http://schemas.microsoft.com/office/drawing/2014/main" id="{F0E28847-7256-4AB2-A8AD-2518EC037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316" y="1434807"/>
            <a:ext cx="85801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In order to sketch the graph we need this information: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44" name="Rectangle 443">
            <a:hlinkClick r:id="rId2"/>
            <a:extLst>
              <a:ext uri="{FF2B5EF4-FFF2-40B4-BE49-F238E27FC236}">
                <a16:creationId xmlns:a16="http://schemas.microsoft.com/office/drawing/2014/main" id="{2935AAE6-77A9-42D5-86EC-C0AEF8FBB101}"/>
              </a:ext>
            </a:extLst>
          </p:cNvPr>
          <p:cNvSpPr/>
          <p:nvPr/>
        </p:nvSpPr>
        <p:spPr>
          <a:xfrm>
            <a:off x="8049066" y="83229"/>
            <a:ext cx="99060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5" name="Rectangle 444">
            <a:hlinkClick r:id="rId2"/>
            <a:extLst>
              <a:ext uri="{FF2B5EF4-FFF2-40B4-BE49-F238E27FC236}">
                <a16:creationId xmlns:a16="http://schemas.microsoft.com/office/drawing/2014/main" id="{9325EFB5-9B62-4194-BFFD-4C9A75CF18C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1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514" grpId="0" animBg="1"/>
      <p:bldP spid="517" grpId="0" animBg="1"/>
      <p:bldP spid="519" grpId="0" animBg="1"/>
      <p:bldP spid="524" grpId="0"/>
      <p:bldP spid="525" grpId="0"/>
      <p:bldP spid="526" grpId="0"/>
      <p:bldP spid="858" grpId="0"/>
      <p:bldP spid="438" grpId="0"/>
      <p:bldP spid="439" grpId="0"/>
      <p:bldP spid="4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/>
          <p:nvPr/>
        </p:nvCxnSpPr>
        <p:spPr>
          <a:xfrm>
            <a:off x="6018779" y="3253410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0664" name="Text Box 8"/>
          <p:cNvSpPr txBox="1">
            <a:spLocks noChangeArrowheads="1"/>
          </p:cNvSpPr>
          <p:nvPr/>
        </p:nvSpPr>
        <p:spPr bwMode="auto">
          <a:xfrm>
            <a:off x="340897" y="920554"/>
            <a:ext cx="8497391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Find the relative extrema for the function </a:t>
            </a:r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3</a:t>
            </a:r>
            <a:r>
              <a:rPr lang="en-GB" sz="2400" dirty="0"/>
              <a:t> –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–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.</a:t>
            </a:r>
          </a:p>
        </p:txBody>
      </p:sp>
      <p:sp>
        <p:nvSpPr>
          <p:cNvPr id="710670" name="Text Box 14"/>
          <p:cNvSpPr txBox="1">
            <a:spLocks noChangeArrowheads="1"/>
          </p:cNvSpPr>
          <p:nvPr/>
        </p:nvSpPr>
        <p:spPr bwMode="auto">
          <a:xfrm>
            <a:off x="4191683" y="2289360"/>
            <a:ext cx="24449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6(</a:t>
            </a:r>
            <a:r>
              <a:rPr lang="en-GB" sz="2400" i="1" dirty="0">
                <a:latin typeface="Times New Roman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2)(</a:t>
            </a:r>
            <a:r>
              <a:rPr lang="en-GB" sz="2400" i="1" dirty="0">
                <a:latin typeface="Times New Roman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+ 1) = 0</a:t>
            </a:r>
          </a:p>
        </p:txBody>
      </p:sp>
      <p:sp>
        <p:nvSpPr>
          <p:cNvPr id="710671" name="Text Box 15"/>
          <p:cNvSpPr txBox="1">
            <a:spLocks noChangeArrowheads="1"/>
          </p:cNvSpPr>
          <p:nvPr/>
        </p:nvSpPr>
        <p:spPr bwMode="auto">
          <a:xfrm>
            <a:off x="486049" y="3582427"/>
            <a:ext cx="85149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Since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i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orbel" panose="020B0503020204020204" pitchFamily="34" charset="0"/>
              </a:rPr>
              <a:t>’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changes from positive to negative at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400" dirty="0"/>
              <a:t>= -</a:t>
            </a:r>
            <a:r>
              <a:rPr lang="en-GB" sz="2400" dirty="0">
                <a:latin typeface="Comic Sans MS" panose="030F0702030302020204" pitchFamily="66" charset="0"/>
              </a:rPr>
              <a:t>1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there is a relative maximum at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</a:t>
            </a:r>
            <a:r>
              <a:rPr lang="en-GB" sz="2400" dirty="0">
                <a:latin typeface="Comic Sans MS" panose="030F0702030302020204" pitchFamily="66" charset="0"/>
              </a:rPr>
              <a:t>= –1</a:t>
            </a:r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4350745" y="1423195"/>
            <a:ext cx="26238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i="1" dirty="0">
                <a:latin typeface="Corbel" panose="020B0503020204020204" pitchFamily="34" charset="0"/>
                <a:cs typeface="Times New Roman" panose="02020603050405020304" pitchFamily="18" charset="0"/>
              </a:rPr>
              <a:t>’</a:t>
            </a:r>
            <a:r>
              <a:rPr lang="en-GB" sz="2400" dirty="0">
                <a:latin typeface="Times New Roman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latin typeface="Times New Roman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itchFamily="18" charset="0"/>
                <a:cs typeface="Times New Roman" panose="02020603050405020304" pitchFamily="18" charset="0"/>
              </a:rPr>
              <a:t>) = 6</a:t>
            </a:r>
            <a:r>
              <a:rPr lang="en-GB" sz="2400" i="1" dirty="0">
                <a:latin typeface="Times New Roman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6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- 12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69230" y="1452146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Find the derivative of </a:t>
            </a:r>
            <a:r>
              <a:rPr lang="en-GB" sz="18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f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69230" y="1968129"/>
            <a:ext cx="311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Find the critical numbers of </a:t>
            </a:r>
            <a:r>
              <a:rPr lang="en-GB" sz="18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f </a:t>
            </a:r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by making </a:t>
            </a:r>
            <a:r>
              <a:rPr lang="en-GB" sz="18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f’</a:t>
            </a:r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(</a:t>
            </a:r>
            <a:r>
              <a:rPr lang="en-GB" sz="18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x</a:t>
            </a:r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)</a:t>
            </a:r>
            <a:r>
              <a:rPr lang="en-GB" sz="18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= </a:t>
            </a:r>
            <a:r>
              <a:rPr lang="en-GB" sz="1800" dirty="0">
                <a:solidFill>
                  <a:srgbClr val="FF3300"/>
                </a:solidFill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4232562" y="1879452"/>
            <a:ext cx="22717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GB" sz="2400" i="1" dirty="0">
                <a:latin typeface="Times New Roman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6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12 = 0</a:t>
            </a: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4309866" y="2753472"/>
            <a:ext cx="22910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   or   </a:t>
            </a:r>
            <a:r>
              <a:rPr lang="en-GB" sz="2400" i="1" dirty="0">
                <a:latin typeface="Times New Roman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–1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57200" y="3135485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Use the sign diagram for </a:t>
            </a:r>
            <a:r>
              <a:rPr lang="en-GB" sz="18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f’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4311179" y="3421030"/>
            <a:ext cx="2468880" cy="310701"/>
            <a:chOff x="5157678" y="4470630"/>
            <a:chExt cx="2468880" cy="310701"/>
          </a:xfrm>
        </p:grpSpPr>
        <p:sp>
          <p:nvSpPr>
            <p:cNvPr id="26" name="Line 605"/>
            <p:cNvSpPr>
              <a:spLocks noChangeShapeType="1"/>
            </p:cNvSpPr>
            <p:nvPr/>
          </p:nvSpPr>
          <p:spPr bwMode="auto">
            <a:xfrm>
              <a:off x="5157678" y="4486215"/>
              <a:ext cx="24688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 Box 613"/>
            <p:cNvSpPr txBox="1">
              <a:spLocks noChangeArrowheads="1"/>
            </p:cNvSpPr>
            <p:nvPr/>
          </p:nvSpPr>
          <p:spPr bwMode="auto">
            <a:xfrm>
              <a:off x="6745182" y="4525301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3" name="Text Box 630"/>
            <p:cNvSpPr txBox="1">
              <a:spLocks noChangeArrowheads="1"/>
            </p:cNvSpPr>
            <p:nvPr/>
          </p:nvSpPr>
          <p:spPr bwMode="auto">
            <a:xfrm>
              <a:off x="5794490" y="4536856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5956910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6878930" y="44706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Straight Connector 40"/>
          <p:cNvCxnSpPr/>
          <p:nvPr/>
        </p:nvCxnSpPr>
        <p:spPr>
          <a:xfrm>
            <a:off x="5113739" y="3238150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613"/>
          <p:cNvSpPr txBox="1">
            <a:spLocks noChangeArrowheads="1"/>
          </p:cNvSpPr>
          <p:nvPr/>
        </p:nvSpPr>
        <p:spPr bwMode="auto">
          <a:xfrm>
            <a:off x="6256992" y="3091818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p:sp>
        <p:nvSpPr>
          <p:cNvPr id="43" name="Oval 42"/>
          <p:cNvSpPr/>
          <p:nvPr/>
        </p:nvSpPr>
        <p:spPr>
          <a:xfrm>
            <a:off x="5964892" y="3393911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 Box 613"/>
          <p:cNvSpPr txBox="1">
            <a:spLocks noChangeArrowheads="1"/>
          </p:cNvSpPr>
          <p:nvPr/>
        </p:nvSpPr>
        <p:spPr bwMode="auto">
          <a:xfrm>
            <a:off x="4675382" y="3102453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p:sp>
        <p:nvSpPr>
          <p:cNvPr id="45" name="Oval 44"/>
          <p:cNvSpPr/>
          <p:nvPr/>
        </p:nvSpPr>
        <p:spPr>
          <a:xfrm>
            <a:off x="5049595" y="3391578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 Box 613"/>
          <p:cNvSpPr txBox="1">
            <a:spLocks noChangeArrowheads="1"/>
          </p:cNvSpPr>
          <p:nvPr/>
        </p:nvSpPr>
        <p:spPr bwMode="auto">
          <a:xfrm>
            <a:off x="5428763" y="3088052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-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28351" y="3528119"/>
            <a:ext cx="311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Evaluate f’(x) to determine the signs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Text Box 12"/>
          <p:cNvSpPr txBox="1">
            <a:spLocks noChangeArrowheads="1"/>
          </p:cNvSpPr>
          <p:nvPr/>
        </p:nvSpPr>
        <p:spPr bwMode="auto">
          <a:xfrm>
            <a:off x="3416059" y="3641050"/>
            <a:ext cx="38004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i="1" dirty="0">
                <a:latin typeface="Corbel" panose="020B0503020204020204" pitchFamily="34" charset="0"/>
              </a:rPr>
              <a:t>’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-</a:t>
            </a:r>
            <a:r>
              <a:rPr lang="en-GB" sz="2400" dirty="0">
                <a:latin typeface="Times New Roman" pitchFamily="18" charset="0"/>
              </a:rPr>
              <a:t>2)</a:t>
            </a:r>
            <a:r>
              <a:rPr lang="en-GB" sz="2400" dirty="0"/>
              <a:t> = </a:t>
            </a:r>
            <a:r>
              <a:rPr lang="en-GB" sz="2400" dirty="0">
                <a:latin typeface="Comic Sans MS" panose="030F0702030302020204" pitchFamily="66" charset="0"/>
              </a:rPr>
              <a:t>6(-2)</a:t>
            </a:r>
            <a:r>
              <a:rPr lang="en-GB" sz="2400" baseline="30000" dirty="0">
                <a:latin typeface="Comic Sans MS" panose="030F0702030302020204" pitchFamily="66" charset="0"/>
              </a:rPr>
              <a:t>2</a:t>
            </a:r>
            <a:r>
              <a:rPr lang="en-GB" sz="2400" dirty="0">
                <a:latin typeface="Comic Sans MS" panose="030F0702030302020204" pitchFamily="66" charset="0"/>
              </a:rPr>
              <a:t> – 6(-3) - 12</a:t>
            </a:r>
          </a:p>
        </p:txBody>
      </p:sp>
      <p:sp>
        <p:nvSpPr>
          <p:cNvPr id="5" name="Rectangle 4"/>
          <p:cNvSpPr/>
          <p:nvPr/>
        </p:nvSpPr>
        <p:spPr>
          <a:xfrm>
            <a:off x="7311899" y="3613669"/>
            <a:ext cx="14830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i="1" dirty="0">
                <a:latin typeface="Corbel" panose="020B0503020204020204" pitchFamily="34" charset="0"/>
              </a:rPr>
              <a:t>’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-</a:t>
            </a:r>
            <a:r>
              <a:rPr lang="en-GB" sz="2400" dirty="0">
                <a:latin typeface="Times New Roman" pitchFamily="18" charset="0"/>
              </a:rPr>
              <a:t>2)</a:t>
            </a:r>
            <a:r>
              <a:rPr lang="en-GB" sz="2400" dirty="0"/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= 24</a:t>
            </a:r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3401185" y="3656390"/>
            <a:ext cx="33788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i="1" dirty="0">
                <a:latin typeface="Corbel" panose="020B0503020204020204" pitchFamily="34" charset="0"/>
              </a:rPr>
              <a:t>’</a:t>
            </a:r>
            <a:r>
              <a:rPr lang="en-GB" sz="2400" dirty="0">
                <a:latin typeface="Times New Roman" pitchFamily="18" charset="0"/>
              </a:rPr>
              <a:t>(0)</a:t>
            </a:r>
            <a:r>
              <a:rPr lang="en-GB" sz="2400" dirty="0"/>
              <a:t> = </a:t>
            </a:r>
            <a:r>
              <a:rPr lang="en-GB" sz="2400" dirty="0">
                <a:latin typeface="Comic Sans MS" panose="030F0702030302020204" pitchFamily="66" charset="0"/>
              </a:rPr>
              <a:t>6(0)</a:t>
            </a:r>
            <a:r>
              <a:rPr lang="en-GB" sz="2400" baseline="30000" dirty="0">
                <a:latin typeface="Comic Sans MS" panose="030F0702030302020204" pitchFamily="66" charset="0"/>
              </a:rPr>
              <a:t>2</a:t>
            </a:r>
            <a:r>
              <a:rPr lang="en-GB" sz="2400" dirty="0">
                <a:latin typeface="Comic Sans MS" panose="030F0702030302020204" pitchFamily="66" charset="0"/>
              </a:rPr>
              <a:t> – 6(0) - 12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311899" y="3592532"/>
            <a:ext cx="14830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i="1" dirty="0">
                <a:latin typeface="Corbel" panose="020B0503020204020204" pitchFamily="34" charset="0"/>
              </a:rPr>
              <a:t>’</a:t>
            </a:r>
            <a:r>
              <a:rPr lang="en-GB" sz="2400" dirty="0">
                <a:latin typeface="Times New Roman" pitchFamily="18" charset="0"/>
              </a:rPr>
              <a:t>(0)</a:t>
            </a:r>
            <a:r>
              <a:rPr lang="en-GB" sz="2400" dirty="0"/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= -12</a:t>
            </a: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3416059" y="3644293"/>
            <a:ext cx="33788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i="1" dirty="0">
                <a:latin typeface="Corbel" panose="020B0503020204020204" pitchFamily="34" charset="0"/>
              </a:rPr>
              <a:t>’</a:t>
            </a:r>
            <a:r>
              <a:rPr lang="en-GB" sz="2400" dirty="0">
                <a:latin typeface="Times New Roman" pitchFamily="18" charset="0"/>
              </a:rPr>
              <a:t>(3)</a:t>
            </a:r>
            <a:r>
              <a:rPr lang="en-GB" sz="2400" dirty="0"/>
              <a:t> = </a:t>
            </a:r>
            <a:r>
              <a:rPr lang="en-GB" sz="2400" dirty="0">
                <a:latin typeface="Comic Sans MS" panose="030F0702030302020204" pitchFamily="66" charset="0"/>
              </a:rPr>
              <a:t>6(3)</a:t>
            </a:r>
            <a:r>
              <a:rPr lang="en-GB" sz="2400" baseline="30000" dirty="0">
                <a:latin typeface="Comic Sans MS" panose="030F0702030302020204" pitchFamily="66" charset="0"/>
              </a:rPr>
              <a:t>2</a:t>
            </a:r>
            <a:r>
              <a:rPr lang="en-GB" sz="2400" dirty="0">
                <a:latin typeface="Comic Sans MS" panose="030F0702030302020204" pitchFamily="66" charset="0"/>
              </a:rPr>
              <a:t> – 6(3) - 12</a:t>
            </a:r>
          </a:p>
        </p:txBody>
      </p:sp>
      <p:sp>
        <p:nvSpPr>
          <p:cNvPr id="53" name="Rectangle 52"/>
          <p:cNvSpPr/>
          <p:nvPr/>
        </p:nvSpPr>
        <p:spPr>
          <a:xfrm>
            <a:off x="7311899" y="3610512"/>
            <a:ext cx="13965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i="1" dirty="0">
                <a:latin typeface="Corbel" panose="020B0503020204020204" pitchFamily="34" charset="0"/>
              </a:rPr>
              <a:t>’</a:t>
            </a:r>
            <a:r>
              <a:rPr lang="en-GB" sz="2400" dirty="0">
                <a:latin typeface="Times New Roman" pitchFamily="18" charset="0"/>
              </a:rPr>
              <a:t>(3)</a:t>
            </a:r>
            <a:r>
              <a:rPr lang="en-GB" sz="2400" dirty="0"/>
              <a:t> </a:t>
            </a:r>
            <a:r>
              <a:rPr lang="en-GB" sz="2400" dirty="0">
                <a:latin typeface="Comic Sans MS" panose="030F0702030302020204" pitchFamily="66" charset="0"/>
              </a:rPr>
              <a:t>= 24</a:t>
            </a: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486049" y="4307348"/>
            <a:ext cx="85149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Since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dirty="0">
                <a:latin typeface="Corbel" panose="020B0503020204020204" pitchFamily="34" charset="0"/>
              </a:rPr>
              <a:t>’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changes from negative to positive at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= 2 there is a relative minimum at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= 2</a:t>
            </a:r>
          </a:p>
        </p:txBody>
      </p:sp>
      <p:sp>
        <p:nvSpPr>
          <p:cNvPr id="55" name="Text Box 12"/>
          <p:cNvSpPr txBox="1">
            <a:spLocks noChangeArrowheads="1"/>
          </p:cNvSpPr>
          <p:nvPr/>
        </p:nvSpPr>
        <p:spPr bwMode="auto">
          <a:xfrm>
            <a:off x="3254365" y="4986596"/>
            <a:ext cx="40318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(-1)</a:t>
            </a:r>
            <a:r>
              <a:rPr lang="en-GB" sz="2400" dirty="0"/>
              <a:t> = </a:t>
            </a:r>
            <a:r>
              <a:rPr lang="en-GB" sz="2400" dirty="0">
                <a:latin typeface="Comic Sans MS" panose="030F0702030302020204" pitchFamily="66" charset="0"/>
              </a:rPr>
              <a:t>2(-1)</a:t>
            </a:r>
            <a:r>
              <a:rPr lang="en-GB" sz="2400" baseline="30000" dirty="0">
                <a:latin typeface="Comic Sans MS" panose="030F0702030302020204" pitchFamily="66" charset="0"/>
              </a:rPr>
              <a:t>3</a:t>
            </a:r>
            <a:r>
              <a:rPr lang="en-GB" sz="2400" dirty="0">
                <a:latin typeface="Comic Sans MS" panose="030F0702030302020204" pitchFamily="66" charset="0"/>
              </a:rPr>
              <a:t> –3(-1)</a:t>
            </a:r>
            <a:r>
              <a:rPr lang="en-GB" sz="2400" baseline="30000" dirty="0">
                <a:latin typeface="Comic Sans MS" panose="030F0702030302020204" pitchFamily="66" charset="0"/>
              </a:rPr>
              <a:t>2</a:t>
            </a:r>
            <a:r>
              <a:rPr lang="en-GB" sz="2400" dirty="0">
                <a:latin typeface="Comic Sans MS" panose="030F0702030302020204" pitchFamily="66" charset="0"/>
              </a:rPr>
              <a:t> - 12(-1)</a:t>
            </a:r>
          </a:p>
        </p:txBody>
      </p:sp>
      <p:sp>
        <p:nvSpPr>
          <p:cNvPr id="56" name="Rectangle 55"/>
          <p:cNvSpPr/>
          <p:nvPr/>
        </p:nvSpPr>
        <p:spPr>
          <a:xfrm>
            <a:off x="7406342" y="4975630"/>
            <a:ext cx="12586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(-1</a:t>
            </a:r>
            <a:r>
              <a:rPr lang="en-GB" sz="2400" dirty="0">
                <a:latin typeface="Comic Sans MS" panose="030F0702030302020204" pitchFamily="66" charset="0"/>
              </a:rPr>
              <a:t>) = 7</a:t>
            </a:r>
          </a:p>
        </p:txBody>
      </p:sp>
      <p:sp>
        <p:nvSpPr>
          <p:cNvPr id="57" name="Text Box 12"/>
          <p:cNvSpPr txBox="1">
            <a:spLocks noChangeArrowheads="1"/>
          </p:cNvSpPr>
          <p:nvPr/>
        </p:nvSpPr>
        <p:spPr bwMode="auto">
          <a:xfrm>
            <a:off x="3214433" y="5763314"/>
            <a:ext cx="36936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(2)</a:t>
            </a:r>
            <a:r>
              <a:rPr lang="en-GB" sz="2400" dirty="0"/>
              <a:t> = </a:t>
            </a:r>
            <a:r>
              <a:rPr lang="en-GB" sz="2400" dirty="0">
                <a:latin typeface="Comic Sans MS" panose="030F0702030302020204" pitchFamily="66" charset="0"/>
              </a:rPr>
              <a:t>2(2)</a:t>
            </a:r>
            <a:r>
              <a:rPr lang="en-GB" sz="2400" baseline="30000" dirty="0">
                <a:latin typeface="Comic Sans MS" panose="030F0702030302020204" pitchFamily="66" charset="0"/>
              </a:rPr>
              <a:t>3</a:t>
            </a:r>
            <a:r>
              <a:rPr lang="en-GB" sz="2400" dirty="0">
                <a:latin typeface="Comic Sans MS" panose="030F0702030302020204" pitchFamily="66" charset="0"/>
              </a:rPr>
              <a:t> –3(2)</a:t>
            </a:r>
            <a:r>
              <a:rPr lang="en-GB" sz="2400" baseline="30000" dirty="0">
                <a:latin typeface="Comic Sans MS" panose="030F0702030302020204" pitchFamily="66" charset="0"/>
              </a:rPr>
              <a:t>2</a:t>
            </a:r>
            <a:r>
              <a:rPr lang="en-GB" sz="2400" dirty="0">
                <a:latin typeface="Comic Sans MS" panose="030F0702030302020204" pitchFamily="66" charset="0"/>
              </a:rPr>
              <a:t> - 12(2)</a:t>
            </a:r>
          </a:p>
        </p:txBody>
      </p:sp>
      <p:sp>
        <p:nvSpPr>
          <p:cNvPr id="58" name="Rectangle 57"/>
          <p:cNvSpPr/>
          <p:nvPr/>
        </p:nvSpPr>
        <p:spPr>
          <a:xfrm>
            <a:off x="7366410" y="5752348"/>
            <a:ext cx="14109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(2)</a:t>
            </a:r>
            <a:r>
              <a:rPr lang="en-GB" sz="2400" dirty="0"/>
              <a:t> = </a:t>
            </a:r>
            <a:r>
              <a:rPr lang="en-GB" sz="2400" dirty="0">
                <a:latin typeface="Comic Sans MS" panose="030F0702030302020204" pitchFamily="66" charset="0"/>
              </a:rPr>
              <a:t>-20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73751" y="5126207"/>
            <a:ext cx="311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Evaluate f(x) for the critical numbers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70248" y="5373657"/>
            <a:ext cx="48141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Relative maximum point is (-1, 7)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529804" y="6186865"/>
            <a:ext cx="46446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Relative minimum point is </a:t>
            </a:r>
            <a:r>
              <a:rPr lang="en-GB" sz="2400" dirty="0">
                <a:latin typeface="Comic Sans MS" panose="030F0702030302020204" pitchFamily="66" charset="0"/>
              </a:rPr>
              <a:t>(2, -20)</a:t>
            </a:r>
          </a:p>
        </p:txBody>
      </p:sp>
      <p:sp>
        <p:nvSpPr>
          <p:cNvPr id="62" name="Rectangle 2"/>
          <p:cNvSpPr txBox="1">
            <a:spLocks noChangeArrowheads="1"/>
          </p:cNvSpPr>
          <p:nvPr/>
        </p:nvSpPr>
        <p:spPr>
          <a:xfrm>
            <a:off x="428351" y="228223"/>
            <a:ext cx="8229600" cy="504056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Relative maximum and minimum</a:t>
            </a:r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239277F2-3CE4-456B-B8BF-8A962B8663CF}"/>
              </a:ext>
            </a:extLst>
          </p:cNvPr>
          <p:cNvSpPr/>
          <p:nvPr/>
        </p:nvSpPr>
        <p:spPr>
          <a:xfrm>
            <a:off x="8049066" y="83229"/>
            <a:ext cx="99060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>
            <a:hlinkClick r:id="rId3"/>
            <a:extLst>
              <a:ext uri="{FF2B5EF4-FFF2-40B4-BE49-F238E27FC236}">
                <a16:creationId xmlns:a16="http://schemas.microsoft.com/office/drawing/2014/main" id="{ADF23B98-5834-4726-81B0-03530595EDC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051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0670" grpId="0"/>
      <p:bldP spid="710671" grpId="0"/>
      <p:bldP spid="18" grpId="0"/>
      <p:bldP spid="19" grpId="0"/>
      <p:bldP spid="20" grpId="0"/>
      <p:bldP spid="22" grpId="0"/>
      <p:bldP spid="23" grpId="0"/>
      <p:bldP spid="24" grpId="0"/>
      <p:bldP spid="42" grpId="0"/>
      <p:bldP spid="43" grpId="0" animBg="1"/>
      <p:bldP spid="44" grpId="0"/>
      <p:bldP spid="45" grpId="0" animBg="1"/>
      <p:bldP spid="47" grpId="0"/>
      <p:bldP spid="48" grpId="0"/>
      <p:bldP spid="48" grpId="1"/>
      <p:bldP spid="49" grpId="0"/>
      <p:bldP spid="49" grpId="1"/>
      <p:bldP spid="5" grpId="0"/>
      <p:bldP spid="5" grpId="1"/>
      <p:bldP spid="50" grpId="0"/>
      <p:bldP spid="50" grpId="1"/>
      <p:bldP spid="51" grpId="0"/>
      <p:bldP spid="51" grpId="1"/>
      <p:bldP spid="52" grpId="0"/>
      <p:bldP spid="52" grpId="1"/>
      <p:bldP spid="53" grpId="0"/>
      <p:bldP spid="53" grpId="1"/>
      <p:bldP spid="54" grpId="0"/>
      <p:bldP spid="55" grpId="0"/>
      <p:bldP spid="56" grpId="0"/>
      <p:bldP spid="57" grpId="0"/>
      <p:bldP spid="58" grpId="0"/>
      <p:bldP spid="59" grpId="0"/>
      <p:bldP spid="6" grpId="0"/>
      <p:bldP spid="6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654"/>
          <p:cNvGrpSpPr>
            <a:grpSpLocks/>
          </p:cNvGrpSpPr>
          <p:nvPr/>
        </p:nvGrpSpPr>
        <p:grpSpPr bwMode="auto">
          <a:xfrm>
            <a:off x="3659698" y="1989980"/>
            <a:ext cx="5291138" cy="3860800"/>
            <a:chOff x="1210" y="858"/>
            <a:chExt cx="3333" cy="2432"/>
          </a:xfrm>
        </p:grpSpPr>
        <p:sp>
          <p:nvSpPr>
            <p:cNvPr id="86" name="Text Box 645"/>
            <p:cNvSpPr txBox="1">
              <a:spLocks noChangeArrowheads="1"/>
            </p:cNvSpPr>
            <p:nvPr/>
          </p:nvSpPr>
          <p:spPr bwMode="auto">
            <a:xfrm>
              <a:off x="2614" y="2307"/>
              <a:ext cx="255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88" name="Text Box 647"/>
            <p:cNvSpPr txBox="1">
              <a:spLocks noChangeArrowheads="1"/>
            </p:cNvSpPr>
            <p:nvPr/>
          </p:nvSpPr>
          <p:spPr bwMode="auto">
            <a:xfrm>
              <a:off x="2655" y="2619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-15</a:t>
              </a:r>
            </a:p>
          </p:txBody>
        </p:sp>
        <p:grpSp>
          <p:nvGrpSpPr>
            <p:cNvPr id="50" name="Group 606"/>
            <p:cNvGrpSpPr>
              <a:grpSpLocks/>
            </p:cNvGrpSpPr>
            <p:nvPr/>
          </p:nvGrpSpPr>
          <p:grpSpPr bwMode="auto">
            <a:xfrm>
              <a:off x="1244" y="928"/>
              <a:ext cx="3140" cy="2362"/>
              <a:chOff x="1244" y="928"/>
              <a:chExt cx="3140" cy="2362"/>
            </a:xfrm>
          </p:grpSpPr>
          <p:sp>
            <p:nvSpPr>
              <p:cNvPr id="96" name="Line 604"/>
              <p:cNvSpPr>
                <a:spLocks noChangeShapeType="1"/>
              </p:cNvSpPr>
              <p:nvPr/>
            </p:nvSpPr>
            <p:spPr bwMode="auto">
              <a:xfrm>
                <a:off x="2820" y="928"/>
                <a:ext cx="0" cy="236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95" name="Group 602"/>
              <p:cNvGrpSpPr>
                <a:grpSpLocks/>
              </p:cNvGrpSpPr>
              <p:nvPr/>
            </p:nvGrpSpPr>
            <p:grpSpPr bwMode="auto">
              <a:xfrm>
                <a:off x="1244" y="930"/>
                <a:ext cx="3140" cy="2355"/>
                <a:chOff x="773" y="1715"/>
                <a:chExt cx="3140" cy="2355"/>
              </a:xfrm>
            </p:grpSpPr>
            <p:sp>
              <p:nvSpPr>
                <p:cNvPr id="332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6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2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38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39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0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1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2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3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4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5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6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7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8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9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0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1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2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3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4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5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6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7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8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9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0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1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2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3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4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5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6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7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8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9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0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1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2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3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4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5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6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7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8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9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0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1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2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3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4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6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7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8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9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0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1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2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3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4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5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6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7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8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9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0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1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2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3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4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5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6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7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8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9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0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1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2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3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4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5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6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7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8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9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0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1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2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3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4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5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6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7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8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9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0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1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2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3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4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5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6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7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8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9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0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1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2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3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4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5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6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7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8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9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0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1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2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3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4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5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6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7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8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9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0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1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2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3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4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5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6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7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8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9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0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1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2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3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4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5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6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7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8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9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0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1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2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3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4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5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6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7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8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9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0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1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3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4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5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6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7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8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9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0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1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2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3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4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5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7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8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9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0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1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3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4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5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6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7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8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9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0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1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2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3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4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5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6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7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8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9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0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1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2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3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4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5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6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7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8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9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0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1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2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3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4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5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6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7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8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9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0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1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2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3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4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5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6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7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8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9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0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1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2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3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4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5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6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7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8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9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0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1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2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3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4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5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6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7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8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9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0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1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2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3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4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5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6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7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8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9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0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1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2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3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4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5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6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7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97" name="Line 605"/>
              <p:cNvSpPr>
                <a:spLocks noChangeShapeType="1"/>
              </p:cNvSpPr>
              <p:nvPr/>
            </p:nvSpPr>
            <p:spPr bwMode="auto">
              <a:xfrm>
                <a:off x="1244" y="1712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1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52" name="Text Box 611"/>
            <p:cNvSpPr txBox="1">
              <a:spLocks noChangeArrowheads="1"/>
            </p:cNvSpPr>
            <p:nvPr/>
          </p:nvSpPr>
          <p:spPr bwMode="auto">
            <a:xfrm>
              <a:off x="2689" y="1697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54" name="Text Box 613"/>
            <p:cNvSpPr txBox="1">
              <a:spLocks noChangeArrowheads="1"/>
            </p:cNvSpPr>
            <p:nvPr/>
          </p:nvSpPr>
          <p:spPr bwMode="auto">
            <a:xfrm>
              <a:off x="3024" y="1699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56" name="Text Box 615"/>
            <p:cNvSpPr txBox="1">
              <a:spLocks noChangeArrowheads="1"/>
            </p:cNvSpPr>
            <p:nvPr/>
          </p:nvSpPr>
          <p:spPr bwMode="auto">
            <a:xfrm>
              <a:off x="332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58" name="Text Box 617"/>
            <p:cNvSpPr txBox="1">
              <a:spLocks noChangeArrowheads="1"/>
            </p:cNvSpPr>
            <p:nvPr/>
          </p:nvSpPr>
          <p:spPr bwMode="auto">
            <a:xfrm>
              <a:off x="364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60" name="Text Box 619"/>
            <p:cNvSpPr txBox="1">
              <a:spLocks noChangeArrowheads="1"/>
            </p:cNvSpPr>
            <p:nvPr/>
          </p:nvSpPr>
          <p:spPr bwMode="auto">
            <a:xfrm>
              <a:off x="3948" y="1703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62" name="Text Box 621"/>
            <p:cNvSpPr txBox="1">
              <a:spLocks noChangeArrowheads="1"/>
            </p:cNvSpPr>
            <p:nvPr/>
          </p:nvSpPr>
          <p:spPr bwMode="auto">
            <a:xfrm>
              <a:off x="4248" y="1699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64" name="Text Box 623"/>
            <p:cNvSpPr txBox="1">
              <a:spLocks noChangeArrowheads="1"/>
            </p:cNvSpPr>
            <p:nvPr/>
          </p:nvSpPr>
          <p:spPr bwMode="auto">
            <a:xfrm>
              <a:off x="1468" y="1703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66" name="Text Box 625"/>
            <p:cNvSpPr txBox="1">
              <a:spLocks noChangeArrowheads="1"/>
            </p:cNvSpPr>
            <p:nvPr/>
          </p:nvSpPr>
          <p:spPr bwMode="auto">
            <a:xfrm>
              <a:off x="1784" y="1703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68" name="Text Box 627"/>
            <p:cNvSpPr txBox="1">
              <a:spLocks noChangeArrowheads="1"/>
            </p:cNvSpPr>
            <p:nvPr/>
          </p:nvSpPr>
          <p:spPr bwMode="auto">
            <a:xfrm>
              <a:off x="2092" y="1703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70" name="Text Box 629"/>
            <p:cNvSpPr txBox="1">
              <a:spLocks noChangeArrowheads="1"/>
            </p:cNvSpPr>
            <p:nvPr/>
          </p:nvSpPr>
          <p:spPr bwMode="auto">
            <a:xfrm>
              <a:off x="2412" y="1703"/>
              <a:ext cx="23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72" name="Text Box 631"/>
            <p:cNvSpPr txBox="1">
              <a:spLocks noChangeArrowheads="1"/>
            </p:cNvSpPr>
            <p:nvPr/>
          </p:nvSpPr>
          <p:spPr bwMode="auto">
            <a:xfrm>
              <a:off x="1210" y="1714"/>
              <a:ext cx="12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r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73" name="Text Box 632"/>
            <p:cNvSpPr txBox="1">
              <a:spLocks noChangeArrowheads="1"/>
            </p:cNvSpPr>
            <p:nvPr/>
          </p:nvSpPr>
          <p:spPr bwMode="auto">
            <a:xfrm>
              <a:off x="4339" y="1677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74" name="Text Box 633"/>
            <p:cNvSpPr txBox="1">
              <a:spLocks noChangeArrowheads="1"/>
            </p:cNvSpPr>
            <p:nvPr/>
          </p:nvSpPr>
          <p:spPr bwMode="auto">
            <a:xfrm>
              <a:off x="2807" y="858"/>
              <a:ext cx="17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75" name="Text Box 634"/>
            <p:cNvSpPr txBox="1">
              <a:spLocks noChangeArrowheads="1"/>
            </p:cNvSpPr>
            <p:nvPr/>
          </p:nvSpPr>
          <p:spPr bwMode="auto">
            <a:xfrm>
              <a:off x="2652" y="1970"/>
              <a:ext cx="20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79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81" name="Text Box 640"/>
            <p:cNvSpPr txBox="1">
              <a:spLocks noChangeArrowheads="1"/>
            </p:cNvSpPr>
            <p:nvPr/>
          </p:nvSpPr>
          <p:spPr bwMode="auto">
            <a:xfrm>
              <a:off x="2655" y="1056"/>
              <a:ext cx="21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90" name="Text Box 649"/>
            <p:cNvSpPr txBox="1">
              <a:spLocks noChangeArrowheads="1"/>
            </p:cNvSpPr>
            <p:nvPr/>
          </p:nvSpPr>
          <p:spPr bwMode="auto">
            <a:xfrm>
              <a:off x="2634" y="2931"/>
              <a:ext cx="26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-20</a:t>
              </a:r>
            </a:p>
          </p:txBody>
        </p:sp>
      </p:grpSp>
      <p:sp>
        <p:nvSpPr>
          <p:cNvPr id="13" name="Rectangle 12"/>
          <p:cNvSpPr/>
          <p:nvPr/>
        </p:nvSpPr>
        <p:spPr>
          <a:xfrm>
            <a:off x="315819" y="1765757"/>
            <a:ext cx="1424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Increasing: 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12514" y="2194063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Decreasing :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1411574" y="1717992"/>
            <a:ext cx="23695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-</a:t>
            </a:r>
            <a:r>
              <a:rPr lang="en-GB" sz="2400" dirty="0">
                <a:latin typeface="Times New Roman" pitchFamily="18" charset="0"/>
                <a:sym typeface="Symbol" panose="05050102010706020507" pitchFamily="18" charset="2"/>
              </a:rPr>
              <a:t></a:t>
            </a:r>
            <a:r>
              <a:rPr lang="en-GB" sz="2400" i="1" dirty="0">
                <a:latin typeface="Times New Roman" pitchFamily="18" charset="0"/>
              </a:rPr>
              <a:t>, </a:t>
            </a:r>
            <a:r>
              <a:rPr lang="en-GB" sz="2400" dirty="0">
                <a:latin typeface="Comic Sans MS" panose="030F0702030302020204" pitchFamily="66" charset="0"/>
              </a:rPr>
              <a:t>1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and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dirty="0">
                <a:latin typeface="Comic Sans MS" panose="030F0702030302020204" pitchFamily="66" charset="0"/>
              </a:rPr>
              <a:t>2</a:t>
            </a:r>
            <a:r>
              <a:rPr lang="en-GB" sz="2400" i="1" dirty="0">
                <a:latin typeface="Times New Roman" pitchFamily="18" charset="0"/>
              </a:rPr>
              <a:t>, </a:t>
            </a:r>
            <a:r>
              <a:rPr lang="en-GB" sz="2400" dirty="0">
                <a:latin typeface="Times New Roman" pitchFamily="18" charset="0"/>
                <a:sym typeface="Symbol" panose="05050102010706020507" pitchFamily="18" charset="2"/>
              </a:rPr>
              <a:t>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18379" y="2602190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Relative maximum: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17276" y="3545636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Concave down: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21245" y="3003980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Relative minimum: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02842" y="4220136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Concave up: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04866" y="4894387"/>
            <a:ext cx="18601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Inflection point: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89184" y="5524974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x-intercepts: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70721" y="6197472"/>
            <a:ext cx="13696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y-intercept: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5" name="Group 663"/>
          <p:cNvGrpSpPr>
            <a:grpSpLocks/>
          </p:cNvGrpSpPr>
          <p:nvPr/>
        </p:nvGrpSpPr>
        <p:grpSpPr bwMode="auto">
          <a:xfrm>
            <a:off x="7127218" y="5275203"/>
            <a:ext cx="139700" cy="149225"/>
            <a:chOff x="704" y="2464"/>
            <a:chExt cx="88" cy="94"/>
          </a:xfrm>
        </p:grpSpPr>
        <p:sp>
          <p:nvSpPr>
            <p:cNvPr id="46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06" name="Rectangle 505"/>
          <p:cNvSpPr/>
          <p:nvPr/>
        </p:nvSpPr>
        <p:spPr>
          <a:xfrm>
            <a:off x="7250586" y="5379003"/>
            <a:ext cx="15949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  <a:latin typeface="Corbel" panose="020B0503020204020204" pitchFamily="34" charset="0"/>
              </a:rPr>
              <a:t>Relative minimum</a:t>
            </a:r>
            <a:endParaRPr lang="en-GB" sz="1400" dirty="0">
              <a:latin typeface="Corbel" panose="020B0503020204020204" pitchFamily="34" charset="0"/>
            </a:endParaRPr>
          </a:p>
        </p:txBody>
      </p:sp>
      <p:sp>
        <p:nvSpPr>
          <p:cNvPr id="507" name="Rectangle 506"/>
          <p:cNvSpPr/>
          <p:nvPr/>
        </p:nvSpPr>
        <p:spPr>
          <a:xfrm>
            <a:off x="4391509" y="2326752"/>
            <a:ext cx="16366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FF6600"/>
                </a:solidFill>
                <a:latin typeface="Corbel" panose="020B0503020204020204" pitchFamily="34" charset="0"/>
              </a:rPr>
              <a:t>Relative maximum</a:t>
            </a:r>
            <a:endParaRPr lang="en-GB" sz="1400" dirty="0">
              <a:latin typeface="Corbel" panose="020B0503020204020204" pitchFamily="34" charset="0"/>
            </a:endParaRPr>
          </a:p>
        </p:txBody>
      </p:sp>
      <p:grpSp>
        <p:nvGrpSpPr>
          <p:cNvPr id="511" name="Group 666"/>
          <p:cNvGrpSpPr>
            <a:grpSpLocks/>
          </p:cNvGrpSpPr>
          <p:nvPr/>
        </p:nvGrpSpPr>
        <p:grpSpPr bwMode="auto">
          <a:xfrm>
            <a:off x="5640599" y="2587674"/>
            <a:ext cx="139700" cy="149225"/>
            <a:chOff x="704" y="2464"/>
            <a:chExt cx="88" cy="94"/>
          </a:xfrm>
        </p:grpSpPr>
        <p:sp>
          <p:nvSpPr>
            <p:cNvPr id="512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4" name="Line 605"/>
          <p:cNvSpPr>
            <a:spLocks noChangeShapeType="1"/>
          </p:cNvSpPr>
          <p:nvPr/>
        </p:nvSpPr>
        <p:spPr bwMode="auto">
          <a:xfrm>
            <a:off x="3697195" y="6112980"/>
            <a:ext cx="49847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516" name="Straight Connector 515"/>
          <p:cNvCxnSpPr/>
          <p:nvPr/>
        </p:nvCxnSpPr>
        <p:spPr>
          <a:xfrm>
            <a:off x="7232896" y="5894899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7" name="Oval 516"/>
          <p:cNvSpPr/>
          <p:nvPr/>
        </p:nvSpPr>
        <p:spPr>
          <a:xfrm>
            <a:off x="7186975" y="6047041"/>
            <a:ext cx="91440" cy="100584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18" name="Straight Connector 517"/>
          <p:cNvCxnSpPr/>
          <p:nvPr/>
        </p:nvCxnSpPr>
        <p:spPr>
          <a:xfrm>
            <a:off x="5724479" y="5890434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9" name="Oval 518"/>
          <p:cNvSpPr/>
          <p:nvPr/>
        </p:nvSpPr>
        <p:spPr>
          <a:xfrm>
            <a:off x="5670787" y="6047148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4" name="Rectangle 523"/>
          <p:cNvSpPr/>
          <p:nvPr/>
        </p:nvSpPr>
        <p:spPr>
          <a:xfrm>
            <a:off x="4294675" y="5775275"/>
            <a:ext cx="12554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Increasing 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5" name="Rectangle 524"/>
          <p:cNvSpPr/>
          <p:nvPr/>
        </p:nvSpPr>
        <p:spPr>
          <a:xfrm>
            <a:off x="5837788" y="5789188"/>
            <a:ext cx="1386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Decreasing </a:t>
            </a:r>
          </a:p>
        </p:txBody>
      </p:sp>
      <p:sp>
        <p:nvSpPr>
          <p:cNvPr id="526" name="Rectangle 525"/>
          <p:cNvSpPr/>
          <p:nvPr/>
        </p:nvSpPr>
        <p:spPr>
          <a:xfrm>
            <a:off x="7338030" y="5769256"/>
            <a:ext cx="12554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Increasing 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58" name="Text Box 12"/>
          <p:cNvSpPr txBox="1">
            <a:spLocks noChangeArrowheads="1"/>
          </p:cNvSpPr>
          <p:nvPr/>
        </p:nvSpPr>
        <p:spPr bwMode="auto">
          <a:xfrm>
            <a:off x="1607703" y="2139709"/>
            <a:ext cx="10038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-</a:t>
            </a:r>
            <a:r>
              <a:rPr lang="en-GB" sz="2400" dirty="0">
                <a:latin typeface="Comic Sans MS" panose="030F0702030302020204" pitchFamily="66" charset="0"/>
              </a:rPr>
              <a:t>1, 2</a:t>
            </a:r>
            <a:r>
              <a:rPr lang="en-GB" sz="2400" dirty="0">
                <a:latin typeface="Times New Roman" pitchFamily="18" charset="0"/>
              </a:rPr>
              <a:t>)</a:t>
            </a:r>
          </a:p>
        </p:txBody>
      </p:sp>
      <p:sp>
        <p:nvSpPr>
          <p:cNvPr id="859" name="Text Box 12"/>
          <p:cNvSpPr txBox="1">
            <a:spLocks noChangeArrowheads="1"/>
          </p:cNvSpPr>
          <p:nvPr/>
        </p:nvSpPr>
        <p:spPr bwMode="auto">
          <a:xfrm>
            <a:off x="2271092" y="2532164"/>
            <a:ext cx="10038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-</a:t>
            </a:r>
            <a:r>
              <a:rPr lang="en-GB" sz="2400" dirty="0">
                <a:latin typeface="Comic Sans MS" panose="030F0702030302020204" pitchFamily="66" charset="0"/>
              </a:rPr>
              <a:t>1, 7</a:t>
            </a:r>
            <a:r>
              <a:rPr lang="en-GB" sz="2400" dirty="0">
                <a:latin typeface="Times New Roman" pitchFamily="18" charset="0"/>
              </a:rPr>
              <a:t>)</a:t>
            </a:r>
          </a:p>
        </p:txBody>
      </p:sp>
      <p:sp>
        <p:nvSpPr>
          <p:cNvPr id="860" name="Text Box 12"/>
          <p:cNvSpPr txBox="1">
            <a:spLocks noChangeArrowheads="1"/>
          </p:cNvSpPr>
          <p:nvPr/>
        </p:nvSpPr>
        <p:spPr bwMode="auto">
          <a:xfrm>
            <a:off x="2285585" y="2951418"/>
            <a:ext cx="1257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dirty="0">
                <a:latin typeface="Comic Sans MS" panose="030F0702030302020204" pitchFamily="66" charset="0"/>
              </a:rPr>
              <a:t>2, -20</a:t>
            </a:r>
            <a:r>
              <a:rPr lang="en-GB" sz="2400" dirty="0">
                <a:latin typeface="Times New Roman" pitchFamily="18" charset="0"/>
              </a:rPr>
              <a:t>)</a:t>
            </a:r>
          </a:p>
        </p:txBody>
      </p:sp>
      <p:sp>
        <p:nvSpPr>
          <p:cNvPr id="441" name="Text Box 5">
            <a:extLst>
              <a:ext uri="{FF2B5EF4-FFF2-40B4-BE49-F238E27FC236}">
                <a16:creationId xmlns:a16="http://schemas.microsoft.com/office/drawing/2014/main" id="{15E11D42-8478-4F3A-BA15-64E664537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721" y="649862"/>
            <a:ext cx="858011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Use the first and second derivatives, intercepts, asymptotes to sketch the graph of the function </a:t>
            </a:r>
            <a:r>
              <a:rPr lang="en-GB" i="1" dirty="0">
                <a:latin typeface="Times New Roman" pitchFamily="18" charset="0"/>
              </a:rPr>
              <a:t>f</a:t>
            </a:r>
            <a:r>
              <a:rPr lang="en-GB" dirty="0">
                <a:latin typeface="Times New Roman" pitchFamily="18" charset="0"/>
              </a:rPr>
              <a:t>(</a:t>
            </a:r>
            <a:r>
              <a:rPr lang="en-GB" i="1" dirty="0">
                <a:latin typeface="Times New Roman" pitchFamily="18" charset="0"/>
              </a:rPr>
              <a:t>x</a:t>
            </a:r>
            <a:r>
              <a:rPr lang="en-GB" dirty="0">
                <a:latin typeface="Times New Roman" pitchFamily="18" charset="0"/>
              </a:rPr>
              <a:t>)</a:t>
            </a:r>
            <a:r>
              <a:rPr lang="en-GB" dirty="0"/>
              <a:t> = 2</a:t>
            </a:r>
            <a:r>
              <a:rPr lang="en-GB" i="1" dirty="0">
                <a:latin typeface="Times New Roman" pitchFamily="18" charset="0"/>
              </a:rPr>
              <a:t>x</a:t>
            </a:r>
            <a:r>
              <a:rPr lang="en-GB" baseline="30000" dirty="0"/>
              <a:t>3</a:t>
            </a:r>
            <a:r>
              <a:rPr lang="en-GB" dirty="0"/>
              <a:t> – 3</a:t>
            </a:r>
            <a:r>
              <a:rPr lang="en-GB" i="1" dirty="0">
                <a:latin typeface="Times New Roman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– 12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42" name="Rectangle 441">
            <a:extLst>
              <a:ext uri="{FF2B5EF4-FFF2-40B4-BE49-F238E27FC236}">
                <a16:creationId xmlns:a16="http://schemas.microsoft.com/office/drawing/2014/main" id="{F0CD71E4-C191-4A96-8402-C1AE58ED8309}"/>
              </a:ext>
            </a:extLst>
          </p:cNvPr>
          <p:cNvSpPr/>
          <p:nvPr/>
        </p:nvSpPr>
        <p:spPr>
          <a:xfrm>
            <a:off x="389184" y="125049"/>
            <a:ext cx="36455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Sketching a graph</a:t>
            </a:r>
            <a:endParaRPr lang="en-GB" sz="3200" dirty="0"/>
          </a:p>
        </p:txBody>
      </p:sp>
      <p:sp>
        <p:nvSpPr>
          <p:cNvPr id="443" name="Text Box 5">
            <a:extLst>
              <a:ext uri="{FF2B5EF4-FFF2-40B4-BE49-F238E27FC236}">
                <a16:creationId xmlns:a16="http://schemas.microsoft.com/office/drawing/2014/main" id="{5B4B131B-4B4B-4831-8500-D1DE5AFC8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316" y="1434807"/>
            <a:ext cx="85801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In order to sketch the graph we need this information: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44" name="Rectangle: Rounded Corners 443">
            <a:extLst>
              <a:ext uri="{FF2B5EF4-FFF2-40B4-BE49-F238E27FC236}">
                <a16:creationId xmlns:a16="http://schemas.microsoft.com/office/drawing/2014/main" id="{09471901-7001-4B3C-A0F5-22CE7DAC7F83}"/>
              </a:ext>
            </a:extLst>
          </p:cNvPr>
          <p:cNvSpPr/>
          <p:nvPr/>
        </p:nvSpPr>
        <p:spPr>
          <a:xfrm>
            <a:off x="279590" y="3597079"/>
            <a:ext cx="1661411" cy="1678124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5" name="Rectangle 444">
            <a:hlinkClick r:id="rId2"/>
            <a:extLst>
              <a:ext uri="{FF2B5EF4-FFF2-40B4-BE49-F238E27FC236}">
                <a16:creationId xmlns:a16="http://schemas.microsoft.com/office/drawing/2014/main" id="{11EF82BD-E4E0-40EF-8C4D-1D1B65CDC34B}"/>
              </a:ext>
            </a:extLst>
          </p:cNvPr>
          <p:cNvSpPr/>
          <p:nvPr/>
        </p:nvSpPr>
        <p:spPr>
          <a:xfrm>
            <a:off x="8049066" y="83229"/>
            <a:ext cx="99060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6" name="Rectangle 445">
            <a:hlinkClick r:id="rId2"/>
            <a:extLst>
              <a:ext uri="{FF2B5EF4-FFF2-40B4-BE49-F238E27FC236}">
                <a16:creationId xmlns:a16="http://schemas.microsoft.com/office/drawing/2014/main" id="{B4B4D94D-4B4E-4E77-978C-C29F443C95C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114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" grpId="0"/>
      <p:bldP spid="507" grpId="0"/>
      <p:bldP spid="859" grpId="0"/>
      <p:bldP spid="860" grpId="0"/>
      <p:bldP spid="4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82061" y="916280"/>
            <a:ext cx="82450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Find the intervals where the function </a:t>
            </a:r>
            <a:r>
              <a:rPr lang="en-GB" i="1" dirty="0">
                <a:latin typeface="Times New Roman" pitchFamily="18" charset="0"/>
              </a:rPr>
              <a:t>f</a:t>
            </a:r>
            <a:r>
              <a:rPr lang="en-GB" dirty="0">
                <a:latin typeface="Times New Roman" pitchFamily="18" charset="0"/>
              </a:rPr>
              <a:t>(</a:t>
            </a:r>
            <a:r>
              <a:rPr lang="en-GB" i="1" dirty="0">
                <a:latin typeface="Times New Roman" pitchFamily="18" charset="0"/>
              </a:rPr>
              <a:t>x</a:t>
            </a:r>
            <a:r>
              <a:rPr lang="en-GB" dirty="0">
                <a:latin typeface="Times New Roman" pitchFamily="18" charset="0"/>
              </a:rPr>
              <a:t>)</a:t>
            </a:r>
            <a:r>
              <a:rPr lang="en-GB" dirty="0"/>
              <a:t> = 2</a:t>
            </a:r>
            <a:r>
              <a:rPr lang="en-GB" i="1" dirty="0">
                <a:latin typeface="Times New Roman" pitchFamily="18" charset="0"/>
              </a:rPr>
              <a:t>x</a:t>
            </a:r>
            <a:r>
              <a:rPr lang="en-GB" baseline="30000" dirty="0"/>
              <a:t>3</a:t>
            </a:r>
            <a:r>
              <a:rPr lang="en-GB" dirty="0"/>
              <a:t> – 3</a:t>
            </a:r>
            <a:r>
              <a:rPr lang="en-GB" i="1" dirty="0">
                <a:latin typeface="Times New Roman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– 12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 is concave up and concave down. Find the inflection points.</a:t>
            </a:r>
            <a:endParaRPr lang="en-US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5"/>
              <p:cNvSpPr txBox="1">
                <a:spLocks noChangeArrowheads="1"/>
              </p:cNvSpPr>
              <p:nvPr/>
            </p:nvSpPr>
            <p:spPr bwMode="auto">
              <a:xfrm>
                <a:off x="764820" y="3552414"/>
                <a:ext cx="6577646" cy="5529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itchFamily="18" charset="0"/>
                  </a:rPr>
                  <a:t>f  </a:t>
                </a:r>
                <a:r>
                  <a:rPr lang="en-US" dirty="0"/>
                  <a:t>is </a:t>
                </a:r>
                <a:r>
                  <a:rPr lang="en-US" b="1" dirty="0">
                    <a:solidFill>
                      <a:srgbClr val="FF6600"/>
                    </a:solidFill>
                  </a:rPr>
                  <a:t>concave down</a:t>
                </a:r>
                <a:r>
                  <a:rPr lang="en-US" dirty="0"/>
                  <a:t> 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∞,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>
                    <a:latin typeface="Comic Sans MS" panose="030F0702030302020204" pitchFamily="66" charset="0"/>
                  </a:rPr>
                  <a:t> since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dirty="0">
                    <a:latin typeface="Comic Sans MS" panose="030F0702030302020204" pitchFamily="66" charset="0"/>
                  </a:rPr>
                  <a:t>”(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latin typeface="Comic Sans MS" panose="030F0702030302020204" pitchFamily="66" charset="0"/>
                  </a:rPr>
                  <a:t>) 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en-US" dirty="0">
                    <a:latin typeface="Comic Sans MS" panose="030F0702030302020204" pitchFamily="66" charset="0"/>
                  </a:rPr>
                  <a:t> 0</a:t>
                </a:r>
              </a:p>
            </p:txBody>
          </p:sp>
        </mc:Choice>
        <mc:Fallback xmlns="">
          <p:sp>
            <p:nvSpPr>
              <p:cNvPr id="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4820" y="3552414"/>
                <a:ext cx="6577646" cy="552972"/>
              </a:xfrm>
              <a:prstGeom prst="rect">
                <a:avLst/>
              </a:prstGeom>
              <a:blipFill rotWithShape="0">
                <a:blip r:embed="rId2"/>
                <a:stretch>
                  <a:fillRect l="-1390" t="-4444" b="-1444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370721" y="214397"/>
            <a:ext cx="20072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Concavity</a:t>
            </a:r>
            <a:endParaRPr lang="en-GB" sz="3200" dirty="0"/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4821582" y="2426122"/>
            <a:ext cx="1633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= 12</a:t>
            </a:r>
            <a:r>
              <a:rPr lang="en-GB" sz="2400" i="1" dirty="0">
                <a:latin typeface="Times New Roman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6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565898" y="1680407"/>
            <a:ext cx="26751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i="1" dirty="0">
                <a:latin typeface="Corbel" panose="020B0503020204020204" pitchFamily="34" charset="0"/>
                <a:cs typeface="Times New Roman" panose="02020603050405020304" pitchFamily="18" charset="0"/>
              </a:rPr>
              <a:t>’</a:t>
            </a:r>
            <a:r>
              <a:rPr lang="en-GB" sz="2400" dirty="0">
                <a:latin typeface="Times New Roman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latin typeface="Times New Roman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itchFamily="18" charset="0"/>
                <a:cs typeface="Times New Roman" panose="02020603050405020304" pitchFamily="18" charset="0"/>
              </a:rPr>
              <a:t>) = 6</a:t>
            </a:r>
            <a:r>
              <a:rPr lang="en-GB" sz="2400" i="1" dirty="0">
                <a:latin typeface="Times New Roman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6</a:t>
            </a:r>
            <a:r>
              <a:rPr lang="en-GB" sz="2400" i="1" dirty="0">
                <a:latin typeface="Times New Roman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84383" y="1709358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Find the second derivative of </a:t>
            </a:r>
            <a:r>
              <a:rPr lang="en-GB" sz="18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f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16923" y="2488151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Find where </a:t>
            </a:r>
            <a:r>
              <a:rPr lang="en-GB" sz="18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f”</a:t>
            </a:r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(</a:t>
            </a:r>
            <a:r>
              <a:rPr lang="en-GB" sz="18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x</a:t>
            </a:r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)</a:t>
            </a:r>
            <a:r>
              <a:rPr lang="en-GB" sz="18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= </a:t>
            </a:r>
            <a:r>
              <a:rPr lang="en-GB" sz="1800" dirty="0">
                <a:solidFill>
                  <a:srgbClr val="FF3300"/>
                </a:solidFill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4474609" y="2069429"/>
            <a:ext cx="20136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i="1" dirty="0">
                <a:latin typeface="Corbel" panose="020B0503020204020204" pitchFamily="34" charset="0"/>
                <a:cs typeface="Times New Roman" panose="02020603050405020304" pitchFamily="18" charset="0"/>
              </a:rPr>
              <a:t>”</a:t>
            </a:r>
            <a:r>
              <a:rPr lang="en-GB" sz="2400" dirty="0">
                <a:latin typeface="Times New Roman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latin typeface="Times New Roman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itchFamily="18" charset="0"/>
                <a:cs typeface="Times New Roman" panose="02020603050405020304" pitchFamily="18" charset="0"/>
              </a:rPr>
              <a:t>) = 12</a:t>
            </a:r>
            <a:r>
              <a:rPr lang="en-GB" sz="2400" i="1" dirty="0">
                <a:latin typeface="Times New Roman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15"/>
              <p:cNvSpPr txBox="1">
                <a:spLocks noChangeArrowheads="1"/>
              </p:cNvSpPr>
              <p:nvPr/>
            </p:nvSpPr>
            <p:spPr bwMode="auto">
              <a:xfrm>
                <a:off x="6823087" y="2350011"/>
                <a:ext cx="729687" cy="613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23087" y="2350011"/>
                <a:ext cx="729687" cy="613886"/>
              </a:xfrm>
              <a:prstGeom prst="rect">
                <a:avLst/>
              </a:prstGeom>
              <a:blipFill rotWithShape="0">
                <a:blip r:embed="rId3"/>
                <a:stretch>
                  <a:fillRect l="-12500" b="-1000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657836" y="2894112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Make a sign diagram for </a:t>
            </a:r>
            <a:r>
              <a:rPr lang="en-GB" sz="18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f”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299366" y="3253034"/>
            <a:ext cx="2468880" cy="474305"/>
            <a:chOff x="5157678" y="4483330"/>
            <a:chExt cx="2468880" cy="474305"/>
          </a:xfrm>
        </p:grpSpPr>
        <p:sp>
          <p:nvSpPr>
            <p:cNvPr id="31" name="Line 605"/>
            <p:cNvSpPr>
              <a:spLocks noChangeShapeType="1"/>
            </p:cNvSpPr>
            <p:nvPr/>
          </p:nvSpPr>
          <p:spPr bwMode="auto">
            <a:xfrm>
              <a:off x="5157678" y="4486215"/>
              <a:ext cx="24688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 Box 630"/>
                <p:cNvSpPr txBox="1">
                  <a:spLocks noChangeArrowheads="1"/>
                </p:cNvSpPr>
                <p:nvPr/>
              </p:nvSpPr>
              <p:spPr bwMode="auto">
                <a:xfrm>
                  <a:off x="6125589" y="4577146"/>
                  <a:ext cx="368300" cy="38048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n-GB" sz="1000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32" name="Text Box 6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125589" y="4577146"/>
                  <a:ext cx="368300" cy="38048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" name="Straight Connector 32"/>
            <p:cNvCxnSpPr/>
            <p:nvPr/>
          </p:nvCxnSpPr>
          <p:spPr>
            <a:xfrm>
              <a:off x="6294609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Straight Connector 33"/>
          <p:cNvCxnSpPr/>
          <p:nvPr/>
        </p:nvCxnSpPr>
        <p:spPr>
          <a:xfrm>
            <a:off x="5451427" y="3059239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613"/>
          <p:cNvSpPr txBox="1">
            <a:spLocks noChangeArrowheads="1"/>
          </p:cNvSpPr>
          <p:nvPr/>
        </p:nvSpPr>
        <p:spPr bwMode="auto">
          <a:xfrm>
            <a:off x="5772351" y="2859184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p:sp>
        <p:nvSpPr>
          <p:cNvPr id="36" name="Text Box 613"/>
          <p:cNvSpPr txBox="1">
            <a:spLocks noChangeArrowheads="1"/>
          </p:cNvSpPr>
          <p:nvPr/>
        </p:nvSpPr>
        <p:spPr bwMode="auto">
          <a:xfrm>
            <a:off x="4837686" y="2894112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-</a:t>
            </a:r>
          </a:p>
        </p:txBody>
      </p:sp>
      <p:sp>
        <p:nvSpPr>
          <p:cNvPr id="37" name="Oval 36"/>
          <p:cNvSpPr/>
          <p:nvPr/>
        </p:nvSpPr>
        <p:spPr>
          <a:xfrm>
            <a:off x="5392059" y="3211381"/>
            <a:ext cx="91440" cy="100584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638959" y="3568002"/>
            <a:ext cx="311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Evaluate f’(x) to determine the signs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 Box 12"/>
          <p:cNvSpPr txBox="1">
            <a:spLocks noChangeArrowheads="1"/>
          </p:cNvSpPr>
          <p:nvPr/>
        </p:nvSpPr>
        <p:spPr bwMode="auto">
          <a:xfrm>
            <a:off x="3706889" y="3709209"/>
            <a:ext cx="25410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GB" sz="2400" i="1" dirty="0">
                <a:latin typeface="Corbel" panose="020B0503020204020204" pitchFamily="34" charset="0"/>
              </a:rPr>
              <a:t>”</a:t>
            </a:r>
            <a:r>
              <a:rPr lang="en-GB" sz="2400" dirty="0">
                <a:latin typeface="Times New Roman" pitchFamily="18" charset="0"/>
              </a:rPr>
              <a:t>(0)</a:t>
            </a:r>
            <a:r>
              <a:rPr lang="en-GB" sz="2400" dirty="0"/>
              <a:t> = </a:t>
            </a:r>
            <a:r>
              <a:rPr lang="en-GB" sz="2400" dirty="0">
                <a:latin typeface="Comic Sans MS" panose="030F0702030302020204" pitchFamily="66" charset="0"/>
              </a:rPr>
              <a:t>12(0)</a:t>
            </a:r>
            <a:r>
              <a:rPr lang="en-GB" sz="2400" baseline="30000" dirty="0">
                <a:latin typeface="Comic Sans MS" panose="030F0702030302020204" pitchFamily="66" charset="0"/>
              </a:rPr>
              <a:t>2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/>
              <a:t>–</a:t>
            </a:r>
            <a:r>
              <a:rPr lang="en-GB" sz="2400" dirty="0">
                <a:latin typeface="Comic Sans MS" panose="030F0702030302020204" pitchFamily="66" charset="0"/>
              </a:rPr>
              <a:t> 6</a:t>
            </a:r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6503861" y="3628915"/>
            <a:ext cx="15872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>
                <a:latin typeface="Times New Roman" pitchFamily="18" charset="0"/>
              </a:rPr>
              <a:t>f </a:t>
            </a:r>
            <a:r>
              <a:rPr lang="en-GB" sz="2400" i="1" dirty="0">
                <a:latin typeface="Corbel" panose="020B0503020204020204" pitchFamily="34" charset="0"/>
              </a:rPr>
              <a:t>”</a:t>
            </a:r>
            <a:r>
              <a:rPr lang="en-GB" sz="2400" dirty="0">
                <a:latin typeface="Times New Roman" pitchFamily="18" charset="0"/>
              </a:rPr>
              <a:t>(0)</a:t>
            </a:r>
            <a:r>
              <a:rPr lang="en-GB" sz="2400" dirty="0"/>
              <a:t> = –</a:t>
            </a:r>
            <a:r>
              <a:rPr lang="en-GB" sz="2400" dirty="0">
                <a:latin typeface="Comic Sans MS" panose="030F0702030302020204" pitchFamily="66" charset="0"/>
              </a:rPr>
              <a:t> 6</a:t>
            </a:r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3706889" y="3693159"/>
            <a:ext cx="25410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GB" sz="2400" i="1" dirty="0">
                <a:latin typeface="Corbel" panose="020B0503020204020204" pitchFamily="34" charset="0"/>
              </a:rPr>
              <a:t>”</a:t>
            </a:r>
            <a:r>
              <a:rPr lang="en-GB" sz="2400" dirty="0">
                <a:latin typeface="Times New Roman" pitchFamily="18" charset="0"/>
              </a:rPr>
              <a:t>(1)</a:t>
            </a:r>
            <a:r>
              <a:rPr lang="en-GB" sz="2400" dirty="0"/>
              <a:t> = </a:t>
            </a:r>
            <a:r>
              <a:rPr lang="en-GB" sz="2400" dirty="0">
                <a:latin typeface="Comic Sans MS" panose="030F0702030302020204" pitchFamily="66" charset="0"/>
              </a:rPr>
              <a:t>12(1)</a:t>
            </a:r>
            <a:r>
              <a:rPr lang="en-GB" sz="2400" baseline="30000" dirty="0">
                <a:latin typeface="Comic Sans MS" panose="030F0702030302020204" pitchFamily="66" charset="0"/>
              </a:rPr>
              <a:t>2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/>
              <a:t>–</a:t>
            </a:r>
            <a:r>
              <a:rPr lang="en-GB" sz="2400" dirty="0">
                <a:latin typeface="Comic Sans MS" panose="030F0702030302020204" pitchFamily="66" charset="0"/>
              </a:rPr>
              <a:t> 6</a:t>
            </a:r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6509699" y="3632164"/>
            <a:ext cx="13564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GB" sz="2400" i="1" dirty="0">
                <a:latin typeface="Corbel" panose="020B0503020204020204" pitchFamily="34" charset="0"/>
              </a:rPr>
              <a:t>”</a:t>
            </a:r>
            <a:r>
              <a:rPr lang="en-GB" sz="2400" dirty="0">
                <a:latin typeface="Times New Roman" pitchFamily="18" charset="0"/>
              </a:rPr>
              <a:t>(1)</a:t>
            </a:r>
            <a:r>
              <a:rPr lang="en-GB" sz="2400" dirty="0"/>
              <a:t> =</a:t>
            </a:r>
            <a:r>
              <a:rPr lang="en-GB" sz="2400" dirty="0">
                <a:latin typeface="Comic Sans MS" panose="030F0702030302020204" pitchFamily="66" charset="0"/>
              </a:rPr>
              <a:t> 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 Box 5"/>
              <p:cNvSpPr txBox="1">
                <a:spLocks noChangeArrowheads="1"/>
              </p:cNvSpPr>
              <p:nvPr/>
            </p:nvSpPr>
            <p:spPr bwMode="auto">
              <a:xfrm>
                <a:off x="764820" y="4076579"/>
                <a:ext cx="6577646" cy="5529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itchFamily="18" charset="0"/>
                  </a:rPr>
                  <a:t>f  </a:t>
                </a:r>
                <a:r>
                  <a:rPr lang="en-US" dirty="0"/>
                  <a:t>is </a:t>
                </a:r>
                <a:r>
                  <a:rPr lang="en-US" b="1" dirty="0">
                    <a:solidFill>
                      <a:srgbClr val="FF6600"/>
                    </a:solidFill>
                  </a:rPr>
                  <a:t>concave up</a:t>
                </a:r>
                <a:r>
                  <a:rPr lang="en-US" dirty="0"/>
                  <a:t> 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e>
                    </m:d>
                  </m:oMath>
                </a14:m>
                <a:r>
                  <a:rPr lang="en-US" dirty="0">
                    <a:latin typeface="Comic Sans MS" panose="030F0702030302020204" pitchFamily="66" charset="0"/>
                  </a:rPr>
                  <a:t> since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dirty="0">
                    <a:latin typeface="Comic Sans MS" panose="030F0702030302020204" pitchFamily="66" charset="0"/>
                  </a:rPr>
                  <a:t>”(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latin typeface="Comic Sans MS" panose="030F0702030302020204" pitchFamily="66" charset="0"/>
                  </a:rPr>
                  <a:t>) 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  <a:r>
                  <a:rPr lang="en-US" dirty="0">
                    <a:latin typeface="Comic Sans MS" panose="030F0702030302020204" pitchFamily="66" charset="0"/>
                  </a:rPr>
                  <a:t> 0</a:t>
                </a:r>
              </a:p>
            </p:txBody>
          </p:sp>
        </mc:Choice>
        <mc:Fallback xmlns="">
          <p:sp>
            <p:nvSpPr>
              <p:cNvPr id="43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4820" y="4076579"/>
                <a:ext cx="6577646" cy="552972"/>
              </a:xfrm>
              <a:prstGeom prst="rect">
                <a:avLst/>
              </a:prstGeom>
              <a:blipFill rotWithShape="0">
                <a:blip r:embed="rId5"/>
                <a:stretch>
                  <a:fillRect l="-1390" t="-4444" b="-1444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12"/>
              <p:cNvSpPr txBox="1">
                <a:spLocks noChangeArrowheads="1"/>
              </p:cNvSpPr>
              <p:nvPr/>
            </p:nvSpPr>
            <p:spPr bwMode="auto">
              <a:xfrm>
                <a:off x="4565898" y="5190555"/>
                <a:ext cx="3555757" cy="6137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000" i="1" dirty="0">
                    <a:latin typeface="Times New Roman" pitchFamily="18" charset="0"/>
                  </a:rPr>
                  <a:t>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2000" dirty="0"/>
                  <a:t> = </a:t>
                </a:r>
                <a:r>
                  <a:rPr lang="en-GB" sz="2000" dirty="0">
                    <a:latin typeface="Comic Sans MS" panose="030F0702030302020204" pitchFamily="66" charset="0"/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</a:t>
                </a:r>
                <a:r>
                  <a:rPr lang="en-GB" sz="2000" dirty="0"/>
                  <a:t>–</a:t>
                </a:r>
                <a:r>
                  <a:rPr lang="en-GB" sz="2000" dirty="0">
                    <a:latin typeface="Comic Sans MS" panose="030F0702030302020204" pitchFamily="66" charset="0"/>
                  </a:rPr>
                  <a:t> 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/>
                  <a:t> – </a:t>
                </a:r>
                <a:r>
                  <a:rPr lang="en-GB" sz="2000" dirty="0">
                    <a:latin typeface="Comic Sans MS" panose="030F0702030302020204" pitchFamily="66" charset="0"/>
                  </a:rPr>
                  <a:t>12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65898" y="5190555"/>
                <a:ext cx="3555757" cy="613758"/>
              </a:xfrm>
              <a:prstGeom prst="rect">
                <a:avLst/>
              </a:prstGeom>
              <a:blipFill rotWithShape="0">
                <a:blip r:embed="rId6"/>
                <a:stretch>
                  <a:fillRect l="-1887" b="-495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310264" y="5331434"/>
                <a:ext cx="4255634" cy="7604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800" dirty="0">
                    <a:solidFill>
                      <a:srgbClr val="FF6600"/>
                    </a:solidFill>
                    <a:latin typeface="Corbel" panose="020B0503020204020204" pitchFamily="34" charset="0"/>
                  </a:rPr>
                  <a:t>Evaluate </a:t>
                </a:r>
                <a:r>
                  <a:rPr lang="en-GB" sz="1800" i="1" dirty="0">
                    <a:solidFill>
                      <a:srgbClr val="FF6600"/>
                    </a:solidFill>
                    <a:latin typeface="Corbel" panose="020B0503020204020204" pitchFamily="34" charset="0"/>
                    <a:cs typeface="Times New Roman" panose="02020603050405020304" pitchFamily="18" charset="0"/>
                  </a:rPr>
                  <a:t>f </a:t>
                </a:r>
                <a:r>
                  <a:rPr lang="en-GB" sz="1800" dirty="0">
                    <a:solidFill>
                      <a:srgbClr val="FF6600"/>
                    </a:solidFill>
                    <a:latin typeface="Corbel" panose="020B0503020204020204" pitchFamily="34" charset="0"/>
                  </a:rPr>
                  <a:t>at</a:t>
                </a:r>
                <a:r>
                  <a:rPr lang="en-GB" sz="1800" i="1" dirty="0">
                    <a:solidFill>
                      <a:srgbClr val="FF6600"/>
                    </a:solidFill>
                    <a:latin typeface="Corbel" panose="020B050302020402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GB" sz="1800" i="1" dirty="0">
                    <a:solidFill>
                      <a:srgbClr val="FF6600"/>
                    </a:solidFill>
                    <a:latin typeface="Corbel" panose="020B0503020204020204" pitchFamily="34" charset="0"/>
                  </a:rPr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800" i="1" dirty="0">
                    <a:solidFill>
                      <a:srgbClr val="FF6600"/>
                    </a:solidFill>
                    <a:latin typeface="Corbel" panose="020B050302020402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GB" sz="1800" dirty="0">
                    <a:solidFill>
                      <a:srgbClr val="FF6600"/>
                    </a:solidFill>
                    <a:latin typeface="Corbel" panose="020B0503020204020204" pitchFamily="34" charset="0"/>
                  </a:rPr>
                  <a:t>to find the y-coordinate of the inflection point</a:t>
                </a:r>
                <a:endParaRPr lang="en-GB" sz="1800" i="1" dirty="0">
                  <a:solidFill>
                    <a:srgbClr val="FF6600"/>
                  </a:solidFill>
                  <a:latin typeface="Corbel" panose="020B0503020204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264" y="5331434"/>
                <a:ext cx="4255634" cy="760465"/>
              </a:xfrm>
              <a:prstGeom prst="rect">
                <a:avLst/>
              </a:prstGeom>
              <a:blipFill>
                <a:blip r:embed="rId7"/>
                <a:stretch>
                  <a:fillRect l="-1289" b="-129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7"/>
          <p:cNvSpPr/>
          <p:nvPr/>
        </p:nvSpPr>
        <p:spPr>
          <a:xfrm>
            <a:off x="1096124" y="6130485"/>
            <a:ext cx="33525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Corbel" panose="020B0503020204020204" pitchFamily="34" charset="0"/>
              </a:rPr>
              <a:t>So, the inflection point 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15"/>
              <p:cNvSpPr txBox="1">
                <a:spLocks noChangeArrowheads="1"/>
              </p:cNvSpPr>
              <p:nvPr/>
            </p:nvSpPr>
            <p:spPr bwMode="auto">
              <a:xfrm>
                <a:off x="7884875" y="5241660"/>
                <a:ext cx="1015425" cy="5275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000" dirty="0"/>
                  <a:t>=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9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884875" y="5241660"/>
                <a:ext cx="1015425" cy="527580"/>
              </a:xfrm>
              <a:prstGeom prst="rect">
                <a:avLst/>
              </a:prstGeom>
              <a:blipFill rotWithShape="0">
                <a:blip r:embed="rId8"/>
                <a:stretch>
                  <a:fillRect l="-5988" b="-9302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 Box 5"/>
              <p:cNvSpPr txBox="1">
                <a:spLocks noChangeArrowheads="1"/>
              </p:cNvSpPr>
              <p:nvPr/>
            </p:nvSpPr>
            <p:spPr bwMode="auto">
              <a:xfrm>
                <a:off x="370721" y="4478448"/>
                <a:ext cx="8469122" cy="983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dirty="0">
                    <a:latin typeface="Comic Sans MS" panose="030F0702030302020204" pitchFamily="66" charset="0"/>
                  </a:rPr>
                  <a:t>Since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dirty="0">
                    <a:latin typeface="Comic Sans MS" panose="030F0702030302020204" pitchFamily="66" charset="0"/>
                  </a:rPr>
                  <a:t>”(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latin typeface="Comic Sans MS" panose="030F0702030302020204" pitchFamily="66" charset="0"/>
                  </a:rPr>
                  <a:t>) changes the sign at </a:t>
                </a:r>
                <a:r>
                  <a:rPr lang="en-GB" i="1" dirty="0">
                    <a:latin typeface="Times New Roman" pitchFamily="18" charset="0"/>
                  </a:rPr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latin typeface="Comic Sans MS" panose="030F0702030302020204" pitchFamily="66" charset="0"/>
                  </a:rPr>
                  <a:t> there is an inflection point there</a:t>
                </a:r>
              </a:p>
            </p:txBody>
          </p:sp>
        </mc:Choice>
        <mc:Fallback xmlns="">
          <p:sp>
            <p:nvSpPr>
              <p:cNvPr id="44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0721" y="4478448"/>
                <a:ext cx="8469122" cy="983218"/>
              </a:xfrm>
              <a:prstGeom prst="rect">
                <a:avLst/>
              </a:prstGeom>
              <a:blipFill rotWithShape="0">
                <a:blip r:embed="rId9"/>
                <a:stretch>
                  <a:fillRect l="-1152" r="-216" b="-1366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4300436" y="5978114"/>
                <a:ext cx="1335141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−</m:t>
                          </m:r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13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0436" y="5978114"/>
                <a:ext cx="1335141" cy="71468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>
            <a:hlinkClick r:id="rId11"/>
            <a:extLst>
              <a:ext uri="{FF2B5EF4-FFF2-40B4-BE49-F238E27FC236}">
                <a16:creationId xmlns:a16="http://schemas.microsoft.com/office/drawing/2014/main" id="{264E2280-0FC6-4462-A9B7-BD034CF60D13}"/>
              </a:ext>
            </a:extLst>
          </p:cNvPr>
          <p:cNvSpPr/>
          <p:nvPr/>
        </p:nvSpPr>
        <p:spPr>
          <a:xfrm>
            <a:off x="8049066" y="83229"/>
            <a:ext cx="99060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hlinkClick r:id="rId11"/>
            <a:extLst>
              <a:ext uri="{FF2B5EF4-FFF2-40B4-BE49-F238E27FC236}">
                <a16:creationId xmlns:a16="http://schemas.microsoft.com/office/drawing/2014/main" id="{68015AB1-28FA-4D02-A183-3CA62F252D7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74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35" grpId="0"/>
      <p:bldP spid="36" grpId="0"/>
      <p:bldP spid="37" grpId="0" animBg="1"/>
      <p:bldP spid="38" grpId="0"/>
      <p:bldP spid="38" grpId="1"/>
      <p:bldP spid="39" grpId="0"/>
      <p:bldP spid="39" grpId="1"/>
      <p:bldP spid="40" grpId="0"/>
      <p:bldP spid="40" grpId="1"/>
      <p:bldP spid="41" grpId="0"/>
      <p:bldP spid="41" grpId="1"/>
      <p:bldP spid="42" grpId="0"/>
      <p:bldP spid="42" grpId="1"/>
      <p:bldP spid="43" grpId="0"/>
      <p:bldP spid="26" grpId="0"/>
      <p:bldP spid="27" grpId="0"/>
      <p:bldP spid="28" grpId="0"/>
      <p:bldP spid="29" grpId="0"/>
      <p:bldP spid="44" grpId="0"/>
      <p:bldP spid="4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A486DE6-56AA-470A-B098-B31830625E61}" vid="{F4A86DA8-54E2-49B1-9DF1-B2111BA4D8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4a_IBAA</Template>
  <TotalTime>1365</TotalTime>
  <Words>2002</Words>
  <Application>Microsoft Office PowerPoint</Application>
  <PresentationFormat>On-screen Show (4:3)</PresentationFormat>
  <Paragraphs>442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Cambria Math</vt:lpstr>
      <vt:lpstr>Comic Sans MS</vt:lpstr>
      <vt:lpstr>Corbel</vt:lpstr>
      <vt:lpstr>Times New Roman</vt:lpstr>
      <vt:lpstr>Wingdings 2</vt:lpstr>
      <vt:lpstr>Theme1</vt:lpstr>
      <vt:lpstr>Equation</vt:lpstr>
      <vt:lpstr>Graphical behaviour of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Relationship between the graphs of f, f ’ and f ”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81</cp:revision>
  <dcterms:created xsi:type="dcterms:W3CDTF">2015-11-17T06:51:08Z</dcterms:created>
  <dcterms:modified xsi:type="dcterms:W3CDTF">2023-08-05T08:45:40Z</dcterms:modified>
</cp:coreProperties>
</file>