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257" r:id="rId3"/>
    <p:sldId id="261" r:id="rId4"/>
    <p:sldId id="262" r:id="rId5"/>
    <p:sldId id="263" r:id="rId6"/>
    <p:sldId id="265" r:id="rId7"/>
    <p:sldId id="264" r:id="rId8"/>
    <p:sldId id="260" r:id="rId9"/>
    <p:sldId id="258" r:id="rId10"/>
    <p:sldId id="271" r:id="rId11"/>
    <p:sldId id="272" r:id="rId12"/>
    <p:sldId id="273" r:id="rId13"/>
    <p:sldId id="274" r:id="rId14"/>
    <p:sldId id="275" r:id="rId15"/>
    <p:sldId id="266" r:id="rId16"/>
    <p:sldId id="276" r:id="rId17"/>
    <p:sldId id="277" r:id="rId18"/>
    <p:sldId id="278" r:id="rId19"/>
    <p:sldId id="279" r:id="rId20"/>
    <p:sldId id="280" r:id="rId21"/>
    <p:sldId id="268" r:id="rId22"/>
    <p:sldId id="269" r:id="rId23"/>
    <p:sldId id="270" r:id="rId24"/>
    <p:sldId id="281" r:id="rId25"/>
    <p:sldId id="282" r:id="rId26"/>
    <p:sldId id="283" r:id="rId27"/>
    <p:sldId id="284" r:id="rId28"/>
    <p:sldId id="285" r:id="rId29"/>
    <p:sldId id="298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7799"/>
    <a:srgbClr val="CC0099"/>
    <a:srgbClr val="FF66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805C1-9674-4734-B4CB-0AA4A492F8B0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4FBB9-0BDD-4E3B-A03E-6B26EB9A5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854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B212246-CE09-4BAF-9A15-C45ABECDF758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45503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0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400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060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B212246-CE09-4BAF-9A15-C45ABECDF758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05060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0678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0012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02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22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6422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2246-CE09-4BAF-9A15-C45ABECDF758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2849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212246-CE09-4BAF-9A15-C45ABECDF758}" type="datetimeFigureOut">
              <a:rPr lang="en-GB" smtClean="0"/>
              <a:t>24/06/2020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C63431A-7CB2-4002-A8BE-30C2F737BC7F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00635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100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3.png"/><Relationship Id="rId4" Type="http://schemas.openxmlformats.org/officeDocument/2006/relationships/image" Target="../media/image10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0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0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10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20.png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2.png"/><Relationship Id="rId4" Type="http://schemas.openxmlformats.org/officeDocument/2006/relationships/image" Target="../media/image120.png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3.png"/><Relationship Id="rId4" Type="http://schemas.openxmlformats.org/officeDocument/2006/relationships/image" Target="../media/image12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4.png"/><Relationship Id="rId4" Type="http://schemas.openxmlformats.org/officeDocument/2006/relationships/image" Target="../media/image12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1.png"/><Relationship Id="rId4" Type="http://schemas.openxmlformats.org/officeDocument/2006/relationships/image" Target="../media/image1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hyperlink" Target="http://www.mathssupport.org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Relationship Id="rId14" Type="http://schemas.openxmlformats.org/officeDocument/2006/relationships/hyperlink" Target="http://www.mathssupport.org/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57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5" Type="http://schemas.openxmlformats.org/officeDocument/2006/relationships/image" Target="../media/image46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45.png"/><Relationship Id="rId9" Type="http://schemas.openxmlformats.org/officeDocument/2006/relationships/image" Target="../media/image58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61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46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45.png"/><Relationship Id="rId9" Type="http://schemas.openxmlformats.org/officeDocument/2006/relationships/image" Target="../media/image62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3" Type="http://schemas.openxmlformats.org/officeDocument/2006/relationships/image" Target="../media/image44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image" Target="../media/image63.png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46.png"/><Relationship Id="rId15" Type="http://schemas.openxmlformats.org/officeDocument/2006/relationships/image" Target="../media/image73.png"/><Relationship Id="rId10" Type="http://schemas.openxmlformats.org/officeDocument/2006/relationships/image" Target="../media/image68.png"/><Relationship Id="rId4" Type="http://schemas.openxmlformats.org/officeDocument/2006/relationships/image" Target="../media/image45.png"/><Relationship Id="rId9" Type="http://schemas.openxmlformats.org/officeDocument/2006/relationships/image" Target="../media/image67.png"/><Relationship Id="rId14" Type="http://schemas.openxmlformats.org/officeDocument/2006/relationships/image" Target="../media/image7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Area of a region enclosed by a curve and </a:t>
            </a:r>
            <a:r>
              <a:rPr lang="en-GB"/>
              <a:t>the x-axis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EBEDFC-DD62-48CA-8C4A-87529833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5D6B2-6E3F-4C70-A95A-48BDF75FC427}" type="datetime4">
              <a:rPr lang="en-GB" smtClean="0"/>
              <a:t>24 June 2020</a:t>
            </a:fld>
            <a:endParaRPr lang="en-GB"/>
          </a:p>
        </p:txBody>
      </p:sp>
      <p:sp>
        <p:nvSpPr>
          <p:cNvPr id="4" name="2 Subtítulo">
            <a:extLst>
              <a:ext uri="{FF2B5EF4-FFF2-40B4-BE49-F238E27FC236}">
                <a16:creationId xmlns:a16="http://schemas.microsoft.com/office/drawing/2014/main" id="{006C53EC-F2B3-436F-A42A-F84072170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88975" indent="-688975"/>
            <a:r>
              <a:rPr lang="en-US" dirty="0"/>
              <a:t>LO: To calculate the area enclosed by a curve and the x-axis.</a:t>
            </a:r>
            <a:endParaRPr lang="en-GB" dirty="0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65AFF2E3-3E41-4ADB-9F0A-9710586C0B3D}"/>
              </a:ext>
            </a:extLst>
          </p:cNvPr>
          <p:cNvSpPr/>
          <p:nvPr/>
        </p:nvSpPr>
        <p:spPr>
          <a:xfrm>
            <a:off x="8063132" y="6089971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81D5CCCD-18AC-410F-A4A7-E33901B1299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562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8353" cy="2152357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9C03FE0-09E5-4F0E-B9D1-7F64B332CE6C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1DC95B4-B11E-4BBE-AFB7-9516B83555C3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51D574B7-9361-495A-8D43-6CEC84DD4617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51D574B7-9361-495A-8D43-6CEC84DD46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1617F45D-3AD6-4EB1-A7EF-07D88231493A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A6A92DE-7F3B-4C3E-8302-AD2875D9A1C7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D4E73E0-5C39-4AA5-8FE8-1C60803C5597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52F172BE-CF32-45A0-A323-4B66D0723AD0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EBF7A63-1883-4653-94D9-4689F4A6F4E2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7" name="Rectangle 96">
            <a:hlinkClick r:id="rId7"/>
            <a:extLst>
              <a:ext uri="{FF2B5EF4-FFF2-40B4-BE49-F238E27FC236}">
                <a16:creationId xmlns:a16="http://schemas.microsoft.com/office/drawing/2014/main" id="{D4F0CC84-0BDC-4C5C-8B5F-310FB5DA7096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>
            <a:hlinkClick r:id="rId7"/>
            <a:extLst>
              <a:ext uri="{FF2B5EF4-FFF2-40B4-BE49-F238E27FC236}">
                <a16:creationId xmlns:a16="http://schemas.microsoft.com/office/drawing/2014/main" id="{DD1F78DA-8AD4-48D5-815F-EF15213DD27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44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82351" cy="2152357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88B3921-5235-457C-9997-D134DC4E6637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EBA36ED-B1BF-4586-97FF-AD77840E57FE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6F2FC24-81D2-4CE6-85A7-27E20A509BDA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6F2FC24-81D2-4CE6-85A7-27E20A509B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TextBox 88">
            <a:extLst>
              <a:ext uri="{FF2B5EF4-FFF2-40B4-BE49-F238E27FC236}">
                <a16:creationId xmlns:a16="http://schemas.microsoft.com/office/drawing/2014/main" id="{4016E176-F96F-4BB6-9CE4-DAC8F5B21A95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1200882-BF36-4FAB-955E-5C5A8E06BE90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156A6A5-4625-4D1C-AF17-EB6A20B25180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E1800F2-9DD2-4960-80F3-67B9325DDE79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9587AD3-841D-4989-B6AE-CDBE6A3D4362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9" name="Rectangle 98">
            <a:hlinkClick r:id="rId7"/>
            <a:extLst>
              <a:ext uri="{FF2B5EF4-FFF2-40B4-BE49-F238E27FC236}">
                <a16:creationId xmlns:a16="http://schemas.microsoft.com/office/drawing/2014/main" id="{4A6297D3-A1B8-40BF-95EE-F68096BB3878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hlinkClick r:id="rId7"/>
            <a:extLst>
              <a:ext uri="{FF2B5EF4-FFF2-40B4-BE49-F238E27FC236}">
                <a16:creationId xmlns:a16="http://schemas.microsoft.com/office/drawing/2014/main" id="{74A85023-D28E-4E17-B9E3-CB79C0C3445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14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68283" cy="213829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24158D6-8A36-4C8D-8E31-CAA362A21F5A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57E8C00-D40C-491B-97BE-BAF86B5A908A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B9DEDE72-3C2E-49D3-8C4F-516D1E6D9630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B9DEDE72-3C2E-49D3-8C4F-516D1E6D9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>
            <a:extLst>
              <a:ext uri="{FF2B5EF4-FFF2-40B4-BE49-F238E27FC236}">
                <a16:creationId xmlns:a16="http://schemas.microsoft.com/office/drawing/2014/main" id="{68826DFE-1F4B-4173-8A8C-051B2F33BBA4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F4852FD-51FD-49EF-9DCD-CA0B9DA6FD31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B9C7453-32BB-4798-8924-D7FDA63517D6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31AB7CF-10E8-445E-8ACB-D67B2FEF169D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1FF3AA4-8B3E-4DA4-8DF3-4EA6A13A6D50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2" name="Rectangle 101">
            <a:hlinkClick r:id="rId8"/>
            <a:extLst>
              <a:ext uri="{FF2B5EF4-FFF2-40B4-BE49-F238E27FC236}">
                <a16:creationId xmlns:a16="http://schemas.microsoft.com/office/drawing/2014/main" id="{4CD3A810-EE76-4054-94F9-9D57CA06DA9C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>
            <a:hlinkClick r:id="rId8"/>
            <a:extLst>
              <a:ext uri="{FF2B5EF4-FFF2-40B4-BE49-F238E27FC236}">
                <a16:creationId xmlns:a16="http://schemas.microsoft.com/office/drawing/2014/main" id="{902FED54-D4BA-48F0-80D2-53250192E0C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53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4216" cy="2124222"/>
          </a:xfrm>
          <a:prstGeom prst="rect">
            <a:avLst/>
          </a:prstGeom>
        </p:spPr>
      </p:pic>
      <p:sp>
        <p:nvSpPr>
          <p:cNvPr id="92" name="TextBox 91"/>
          <p:cNvSpPr txBox="1"/>
          <p:nvPr/>
        </p:nvSpPr>
        <p:spPr>
          <a:xfrm>
            <a:off x="4557971" y="6314105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3B425EE-0810-4A89-902A-6034BDCE0426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93ACD4A1-3F82-44DB-AE1D-887D65EF7319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BD45F42F-7231-46E8-9B30-1EB4195A94F2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BD45F42F-7231-46E8-9B30-1EB4195A94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>
            <a:extLst>
              <a:ext uri="{FF2B5EF4-FFF2-40B4-BE49-F238E27FC236}">
                <a16:creationId xmlns:a16="http://schemas.microsoft.com/office/drawing/2014/main" id="{8E1266BB-B008-417F-BAA7-55F6C94A681B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718B048-FFA5-4A59-8B93-5F66B35AF772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44707D-0B10-4A98-919E-CBE5ED0872F3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F36F801-7C1E-43DC-8FA5-62B293E80ACD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844F95A-F987-4DF2-8976-65A3D1718D7A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3" name="Rectangle 102">
            <a:hlinkClick r:id="rId8"/>
            <a:extLst>
              <a:ext uri="{FF2B5EF4-FFF2-40B4-BE49-F238E27FC236}">
                <a16:creationId xmlns:a16="http://schemas.microsoft.com/office/drawing/2014/main" id="{4802CA98-7410-4FE1-A7D9-78D27788CAD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>
            <a:hlinkClick r:id="rId8"/>
            <a:extLst>
              <a:ext uri="{FF2B5EF4-FFF2-40B4-BE49-F238E27FC236}">
                <a16:creationId xmlns:a16="http://schemas.microsoft.com/office/drawing/2014/main" id="{A296C235-8E72-4A18-92EA-B3EED3B14E3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03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2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/>
          <p:cNvSpPr txBox="1"/>
          <p:nvPr/>
        </p:nvSpPr>
        <p:spPr>
          <a:xfrm>
            <a:off x="7664221" y="3247079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468" y="5853675"/>
                <a:ext cx="141263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557971" y="6314105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68283" cy="2138289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8105CB94-7EA0-46BC-9F5D-38EC84C8BC8E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9B356F8-4021-4840-9445-75F799A8FABE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9FFBFB9D-9F98-4D41-AC55-5DC27B0C0A74}"/>
                  </a:ext>
                </a:extLst>
              </p:cNvPr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9FFBFB9D-9F98-4D41-AC55-5DC27B0C0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TextBox 98">
            <a:extLst>
              <a:ext uri="{FF2B5EF4-FFF2-40B4-BE49-F238E27FC236}">
                <a16:creationId xmlns:a16="http://schemas.microsoft.com/office/drawing/2014/main" id="{742B8C79-972D-4E70-8AC0-0C53A335896B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9F59609-77D1-48A8-A2A0-7567983262E2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A783D63C-F3D6-4EEE-80AE-7B2959E89518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DC6EBEF-B0D7-493B-9565-ACA243300780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CDCE278-BEDC-412B-8506-3F630F6BEBD4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4" name="Rectangle 103">
            <a:hlinkClick r:id="rId8"/>
            <a:extLst>
              <a:ext uri="{FF2B5EF4-FFF2-40B4-BE49-F238E27FC236}">
                <a16:creationId xmlns:a16="http://schemas.microsoft.com/office/drawing/2014/main" id="{1DF195FA-3542-4281-B489-338ABEA319E1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>
            <a:hlinkClick r:id="rId8"/>
            <a:extLst>
              <a:ext uri="{FF2B5EF4-FFF2-40B4-BE49-F238E27FC236}">
                <a16:creationId xmlns:a16="http://schemas.microsoft.com/office/drawing/2014/main" id="{778564E8-7F3A-4078-A667-980932218CD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63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2" name="TextBox 61"/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/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1421" y="4281326"/>
            <a:ext cx="2951563" cy="215153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01AAD4B2-C114-4628-A435-82D2732A0ECE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72" name="Rectangle 71">
            <a:hlinkClick r:id="rId6"/>
            <a:extLst>
              <a:ext uri="{FF2B5EF4-FFF2-40B4-BE49-F238E27FC236}">
                <a16:creationId xmlns:a16="http://schemas.microsoft.com/office/drawing/2014/main" id="{5633440A-6921-4EDE-A210-FCBDC81A17F4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>
            <a:hlinkClick r:id="rId6"/>
            <a:extLst>
              <a:ext uri="{FF2B5EF4-FFF2-40B4-BE49-F238E27FC236}">
                <a16:creationId xmlns:a16="http://schemas.microsoft.com/office/drawing/2014/main" id="{A4159546-4666-4F9F-9C29-99F4A63CAB6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50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90" grpId="0"/>
      <p:bldP spid="91" grpId="0"/>
      <p:bldP spid="87" grpId="0"/>
      <p:bldP spid="94" grpId="0"/>
      <p:bldP spid="95" grpId="0"/>
      <p:bldP spid="96" grpId="0"/>
      <p:bldP spid="59" grpId="0"/>
      <p:bldP spid="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8353" cy="2152357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D52542BA-369B-46B2-A181-7D6B72760955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7717E48-BF78-4AA1-B67D-332855B78D59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A3E9C10-F006-4D63-98B2-5D9B7F8DA0B5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A3E9C10-F006-4D63-98B2-5D9B7F8DA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>
            <a:extLst>
              <a:ext uri="{FF2B5EF4-FFF2-40B4-BE49-F238E27FC236}">
                <a16:creationId xmlns:a16="http://schemas.microsoft.com/office/drawing/2014/main" id="{58E09970-75CC-4022-BF76-7AE1B9B3BE43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92E086A-5EBB-4D81-B7A3-EB9D5A26CA6C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470B344-51E9-4090-A643-793D733C3FAF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75569E8-ACDF-4E89-96F2-6AAA7E2929E0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0E38ED3-3473-4E2A-A851-FA3AF545C179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2" name="Rectangle 91">
            <a:hlinkClick r:id="rId7"/>
            <a:extLst>
              <a:ext uri="{FF2B5EF4-FFF2-40B4-BE49-F238E27FC236}">
                <a16:creationId xmlns:a16="http://schemas.microsoft.com/office/drawing/2014/main" id="{28507FAC-9CD0-47C3-8DA8-5DABCB0D2CC9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 92">
            <a:hlinkClick r:id="rId7"/>
            <a:extLst>
              <a:ext uri="{FF2B5EF4-FFF2-40B4-BE49-F238E27FC236}">
                <a16:creationId xmlns:a16="http://schemas.microsoft.com/office/drawing/2014/main" id="{B819B58B-A338-47AD-9008-A5B77A7BDDF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72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82351" cy="2152357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6F55B49-D26E-43B7-9153-876D24D82A2F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1794C64-5D07-4F7F-9CE5-B61209A74D6E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A32F805-C339-4585-83EC-FA9B828508EF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A32F805-C339-4585-83EC-FA9B828508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>
            <a:extLst>
              <a:ext uri="{FF2B5EF4-FFF2-40B4-BE49-F238E27FC236}">
                <a16:creationId xmlns:a16="http://schemas.microsoft.com/office/drawing/2014/main" id="{BD8C5182-4BE0-4627-9A12-71EC543627CD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F6C3510-C84F-4072-AD91-8406F7C96244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FC4974F-139D-4C68-8013-02D6DC2C997C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1A56EDD-4B84-48F9-9248-321800CB53AA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183F5BD-5982-4071-9C9A-D7843D15F683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3" name="Rectangle 92">
            <a:hlinkClick r:id="rId7"/>
            <a:extLst>
              <a:ext uri="{FF2B5EF4-FFF2-40B4-BE49-F238E27FC236}">
                <a16:creationId xmlns:a16="http://schemas.microsoft.com/office/drawing/2014/main" id="{46D81E50-D880-4B31-99C3-A2028D1158C0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>
            <a:hlinkClick r:id="rId7"/>
            <a:extLst>
              <a:ext uri="{FF2B5EF4-FFF2-40B4-BE49-F238E27FC236}">
                <a16:creationId xmlns:a16="http://schemas.microsoft.com/office/drawing/2014/main" id="{240CB99F-937D-41A4-A984-58B3EBFAA0D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03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68283" cy="2138290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4377439" y="5826504"/>
                <a:ext cx="1465658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439" y="5826504"/>
                <a:ext cx="1465658" cy="9221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>
            <a:extLst>
              <a:ext uri="{FF2B5EF4-FFF2-40B4-BE49-F238E27FC236}">
                <a16:creationId xmlns:a16="http://schemas.microsoft.com/office/drawing/2014/main" id="{3C57D60E-6F15-4C59-A970-0E15489D4EDA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B6B1D7D-2375-42F9-976E-4745D1EC7B32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C587AD4-6FCB-4B9F-8C9A-1CE2BDCA9B35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C587AD4-6FCB-4B9F-8C9A-1CE2BDCA9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E371FAF4-C628-4B7F-9EFD-14BC53E301A7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ECE9555-1DEE-4B08-9289-158045584EEF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E12E4B25-4AF4-4FF2-87C7-EFBD648E037B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2320448-B82B-449F-B423-0B0996F48B2B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882AAF7-0321-49CD-9A5F-75F5DEEBC235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7" name="Rectangle 96">
            <a:hlinkClick r:id="rId8"/>
            <a:extLst>
              <a:ext uri="{FF2B5EF4-FFF2-40B4-BE49-F238E27FC236}">
                <a16:creationId xmlns:a16="http://schemas.microsoft.com/office/drawing/2014/main" id="{8D57F6ED-BE85-4A10-B8C0-0816EFC3A633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>
            <a:hlinkClick r:id="rId8"/>
            <a:extLst>
              <a:ext uri="{FF2B5EF4-FFF2-40B4-BE49-F238E27FC236}">
                <a16:creationId xmlns:a16="http://schemas.microsoft.com/office/drawing/2014/main" id="{0B64DBEE-6DB5-4E5E-BA8F-C6C89C98697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36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Rectangle 65"/>
              <p:cNvSpPr/>
              <p:nvPr/>
            </p:nvSpPr>
            <p:spPr>
              <a:xfrm>
                <a:off x="4377439" y="5826504"/>
                <a:ext cx="114973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439" y="5826504"/>
                <a:ext cx="1149737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4215" cy="2166425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5325372" y="6344455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BF6D24C-21A5-4839-972D-41AB5232414E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01771B5-CBA2-4235-AB58-693744EC6483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76F054C-C95A-432E-8BDA-BD3752CEC91D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C76F054C-C95A-432E-8BDA-BD3752CEC9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>
            <a:extLst>
              <a:ext uri="{FF2B5EF4-FFF2-40B4-BE49-F238E27FC236}">
                <a16:creationId xmlns:a16="http://schemas.microsoft.com/office/drawing/2014/main" id="{1ACE7CA9-C46E-4E68-8903-2D595BBCDF5A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BF4D945-AEFD-4AA7-A605-4DFFEECA397B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672D01C-4245-49A9-B1F7-6466C4FF3C72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105D772-184F-40CD-B81E-ED097C55CF3E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98C3E9E-D3C1-4FDA-90E0-804861032522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8" name="Rectangle 97">
            <a:hlinkClick r:id="rId8"/>
            <a:extLst>
              <a:ext uri="{FF2B5EF4-FFF2-40B4-BE49-F238E27FC236}">
                <a16:creationId xmlns:a16="http://schemas.microsoft.com/office/drawing/2014/main" id="{1EE4ADE8-25E1-40DA-9AD6-DE14596BE05D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>
            <a:hlinkClick r:id="rId8"/>
            <a:extLst>
              <a:ext uri="{FF2B5EF4-FFF2-40B4-BE49-F238E27FC236}">
                <a16:creationId xmlns:a16="http://schemas.microsoft.com/office/drawing/2014/main" id="{354A57B3-7327-4123-B2A7-E52AD547B60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1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197741" cy="3590435"/>
                <a:chOff x="693096" y="2377387"/>
                <a:chExt cx="3197741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197741" cy="3590435"/>
                  <a:chOff x="693096" y="2377387"/>
                  <a:chExt cx="31977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53 CuadroTexto"/>
                  <p:cNvSpPr txBox="1"/>
                  <p:nvPr/>
                </p:nvSpPr>
                <p:spPr>
                  <a:xfrm>
                    <a:off x="1182421" y="5523397"/>
                    <a:ext cx="43055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0.5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716873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71600" cy="1429265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3 CuadroTexto"/>
          <p:cNvSpPr txBox="1"/>
          <p:nvPr/>
        </p:nvSpPr>
        <p:spPr>
          <a:xfrm>
            <a:off x="1585260" y="5375236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to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64" name="53 CuadroTexto"/>
          <p:cNvSpPr txBox="1"/>
          <p:nvPr/>
        </p:nvSpPr>
        <p:spPr>
          <a:xfrm>
            <a:off x="2252656" y="537963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sp>
        <p:nvSpPr>
          <p:cNvPr id="65" name="53 CuadroTexto"/>
          <p:cNvSpPr txBox="1"/>
          <p:nvPr/>
        </p:nvSpPr>
        <p:spPr>
          <a:xfrm>
            <a:off x="2932927" y="536735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66" name="53 CuadroTexto"/>
          <p:cNvSpPr txBox="1"/>
          <p:nvPr/>
        </p:nvSpPr>
        <p:spPr>
          <a:xfrm>
            <a:off x="3570917" y="5379638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</a:t>
            </a:r>
          </a:p>
        </p:txBody>
      </p:sp>
      <p:sp>
        <p:nvSpPr>
          <p:cNvPr id="67" name="53 CuadroTexto"/>
          <p:cNvSpPr txBox="1"/>
          <p:nvPr/>
        </p:nvSpPr>
        <p:spPr>
          <a:xfrm>
            <a:off x="1841054" y="5379638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1.5</a:t>
            </a:r>
          </a:p>
        </p:txBody>
      </p:sp>
      <p:sp>
        <p:nvSpPr>
          <p:cNvPr id="68" name="53 CuadroTexto"/>
          <p:cNvSpPr txBox="1"/>
          <p:nvPr/>
        </p:nvSpPr>
        <p:spPr>
          <a:xfrm>
            <a:off x="3190626" y="5373701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3.5</a:t>
            </a:r>
          </a:p>
        </p:txBody>
      </p:sp>
      <p:sp>
        <p:nvSpPr>
          <p:cNvPr id="69" name="53 CuadroTexto"/>
          <p:cNvSpPr txBox="1"/>
          <p:nvPr/>
        </p:nvSpPr>
        <p:spPr>
          <a:xfrm>
            <a:off x="2533303" y="5371416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2.5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86568" y="1557082"/>
            <a:ext cx="7939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Let us use rectangles base 1 and height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724665" y="5169606"/>
            <a:ext cx="685800" cy="1737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08938" y="4699098"/>
            <a:ext cx="685800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53 CuadroTexto"/>
          <p:cNvSpPr txBox="1"/>
          <p:nvPr/>
        </p:nvSpPr>
        <p:spPr>
          <a:xfrm>
            <a:off x="1875101" y="5094579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GB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75" name="53 CuadroTexto"/>
          <p:cNvSpPr txBox="1"/>
          <p:nvPr/>
        </p:nvSpPr>
        <p:spPr>
          <a:xfrm>
            <a:off x="2604248" y="4950882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GB" sz="1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724961" y="2408481"/>
            <a:ext cx="264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20175" y="2897741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4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730135" y="3398751"/>
            <a:ext cx="2272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Total Area = 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992471" y="2404986"/>
            <a:ext cx="708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992471" y="2918118"/>
            <a:ext cx="708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4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663578" y="3935806"/>
            <a:ext cx="4419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Notice that the error in the approximation is the total area of the blue space between the curve and the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668901" y="5452180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fill the space with rectangles of smaller width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Rectangle 82">
            <a:hlinkClick r:id="rId2"/>
            <a:extLst>
              <a:ext uri="{FF2B5EF4-FFF2-40B4-BE49-F238E27FC236}">
                <a16:creationId xmlns:a16="http://schemas.microsoft.com/office/drawing/2014/main" id="{1A625806-5730-4B0D-AB7E-E6EB62FECF07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hlinkClick r:id="rId2"/>
            <a:extLst>
              <a:ext uri="{FF2B5EF4-FFF2-40B4-BE49-F238E27FC236}">
                <a16:creationId xmlns:a16="http://schemas.microsoft.com/office/drawing/2014/main" id="{AE96988D-6FF7-4D5C-B28C-6A799FEE5A1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09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49" grpId="0" animBg="1"/>
      <p:bldP spid="73" grpId="0" animBg="1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34" y="5728212"/>
                <a:ext cx="2119875" cy="7923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162451" cy="840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/>
          <p:cNvSpPr txBox="1"/>
          <p:nvPr/>
        </p:nvSpPr>
        <p:spPr>
          <a:xfrm>
            <a:off x="7664220" y="3247079"/>
            <a:ext cx="1000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≈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3.14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2" name="Freeform 11"/>
          <p:cNvSpPr/>
          <p:nvPr/>
        </p:nvSpPr>
        <p:spPr>
          <a:xfrm>
            <a:off x="1722967" y="3998282"/>
            <a:ext cx="1325033" cy="1308100"/>
          </a:xfrm>
          <a:custGeom>
            <a:avLst/>
            <a:gdLst>
              <a:gd name="connsiteX0" fmla="*/ 0 w 1325033"/>
              <a:gd name="connsiteY0" fmla="*/ 579967 h 1308100"/>
              <a:gd name="connsiteX1" fmla="*/ 0 w 1325033"/>
              <a:gd name="connsiteY1" fmla="*/ 1303867 h 1308100"/>
              <a:gd name="connsiteX2" fmla="*/ 1325033 w 1325033"/>
              <a:gd name="connsiteY2" fmla="*/ 1308100 h 1308100"/>
              <a:gd name="connsiteX3" fmla="*/ 1316566 w 1325033"/>
              <a:gd name="connsiteY3" fmla="*/ 571500 h 1308100"/>
              <a:gd name="connsiteX4" fmla="*/ 1155700 w 1325033"/>
              <a:gd name="connsiteY4" fmla="*/ 414867 h 1308100"/>
              <a:gd name="connsiteX5" fmla="*/ 982133 w 1325033"/>
              <a:gd name="connsiteY5" fmla="*/ 220133 h 1308100"/>
              <a:gd name="connsiteX6" fmla="*/ 800100 w 1325033"/>
              <a:gd name="connsiteY6" fmla="*/ 38100 h 1308100"/>
              <a:gd name="connsiteX7" fmla="*/ 660400 w 1325033"/>
              <a:gd name="connsiteY7" fmla="*/ 0 h 1308100"/>
              <a:gd name="connsiteX8" fmla="*/ 529166 w 1325033"/>
              <a:gd name="connsiteY8" fmla="*/ 42333 h 1308100"/>
              <a:gd name="connsiteX9" fmla="*/ 330200 w 1325033"/>
              <a:gd name="connsiteY9" fmla="*/ 241300 h 1308100"/>
              <a:gd name="connsiteX10" fmla="*/ 0 w 1325033"/>
              <a:gd name="connsiteY10" fmla="*/ 579967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25033" h="1308100">
                <a:moveTo>
                  <a:pt x="0" y="579967"/>
                </a:moveTo>
                <a:lnTo>
                  <a:pt x="0" y="1303867"/>
                </a:lnTo>
                <a:lnTo>
                  <a:pt x="1325033" y="1308100"/>
                </a:lnTo>
                <a:cubicBezTo>
                  <a:pt x="1322211" y="1062567"/>
                  <a:pt x="1319388" y="817033"/>
                  <a:pt x="1316566" y="571500"/>
                </a:cubicBezTo>
                <a:lnTo>
                  <a:pt x="1155700" y="414867"/>
                </a:lnTo>
                <a:lnTo>
                  <a:pt x="982133" y="220133"/>
                </a:lnTo>
                <a:lnTo>
                  <a:pt x="800100" y="38100"/>
                </a:lnTo>
                <a:lnTo>
                  <a:pt x="660400" y="0"/>
                </a:lnTo>
                <a:lnTo>
                  <a:pt x="529166" y="42333"/>
                </a:lnTo>
                <a:lnTo>
                  <a:pt x="330200" y="241300"/>
                </a:lnTo>
                <a:lnTo>
                  <a:pt x="0" y="57996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937795" y="3996074"/>
            <a:ext cx="2821459" cy="935564"/>
          </a:xfrm>
          <a:custGeom>
            <a:avLst/>
            <a:gdLst>
              <a:gd name="connsiteX0" fmla="*/ 0 w 2821459"/>
              <a:gd name="connsiteY0" fmla="*/ 935564 h 935564"/>
              <a:gd name="connsiteX1" fmla="*/ 284205 w 2821459"/>
              <a:gd name="connsiteY1" fmla="*/ 857305 h 935564"/>
              <a:gd name="connsiteX2" fmla="*/ 506627 w 2821459"/>
              <a:gd name="connsiteY2" fmla="*/ 758451 h 935564"/>
              <a:gd name="connsiteX3" fmla="*/ 749643 w 2821459"/>
              <a:gd name="connsiteY3" fmla="*/ 597813 h 935564"/>
              <a:gd name="connsiteX4" fmla="*/ 996778 w 2821459"/>
              <a:gd name="connsiteY4" fmla="*/ 354797 h 935564"/>
              <a:gd name="connsiteX5" fmla="*/ 1289221 w 2821459"/>
              <a:gd name="connsiteY5" fmla="*/ 66473 h 935564"/>
              <a:gd name="connsiteX6" fmla="*/ 1453978 w 2821459"/>
              <a:gd name="connsiteY6" fmla="*/ 570 h 935564"/>
              <a:gd name="connsiteX7" fmla="*/ 1594021 w 2821459"/>
              <a:gd name="connsiteY7" fmla="*/ 45878 h 935564"/>
              <a:gd name="connsiteX8" fmla="*/ 1775254 w 2821459"/>
              <a:gd name="connsiteY8" fmla="*/ 222992 h 935564"/>
              <a:gd name="connsiteX9" fmla="*/ 2071816 w 2821459"/>
              <a:gd name="connsiteY9" fmla="*/ 536029 h 935564"/>
              <a:gd name="connsiteX10" fmla="*/ 2434281 w 2821459"/>
              <a:gd name="connsiteY10" fmla="*/ 770808 h 935564"/>
              <a:gd name="connsiteX11" fmla="*/ 2821459 w 2821459"/>
              <a:gd name="connsiteY11" fmla="*/ 910851 h 935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21459" h="935564">
                <a:moveTo>
                  <a:pt x="0" y="935564"/>
                </a:moveTo>
                <a:cubicBezTo>
                  <a:pt x="99883" y="911194"/>
                  <a:pt x="199767" y="886824"/>
                  <a:pt x="284205" y="857305"/>
                </a:cubicBezTo>
                <a:cubicBezTo>
                  <a:pt x="368643" y="827786"/>
                  <a:pt x="429054" y="801700"/>
                  <a:pt x="506627" y="758451"/>
                </a:cubicBezTo>
                <a:cubicBezTo>
                  <a:pt x="584200" y="715202"/>
                  <a:pt x="667951" y="665089"/>
                  <a:pt x="749643" y="597813"/>
                </a:cubicBezTo>
                <a:cubicBezTo>
                  <a:pt x="831335" y="530537"/>
                  <a:pt x="996778" y="354797"/>
                  <a:pt x="996778" y="354797"/>
                </a:cubicBezTo>
                <a:cubicBezTo>
                  <a:pt x="1086708" y="266240"/>
                  <a:pt x="1213021" y="125511"/>
                  <a:pt x="1289221" y="66473"/>
                </a:cubicBezTo>
                <a:cubicBezTo>
                  <a:pt x="1365421" y="7435"/>
                  <a:pt x="1403178" y="4003"/>
                  <a:pt x="1453978" y="570"/>
                </a:cubicBezTo>
                <a:cubicBezTo>
                  <a:pt x="1504778" y="-2863"/>
                  <a:pt x="1540475" y="8808"/>
                  <a:pt x="1594021" y="45878"/>
                </a:cubicBezTo>
                <a:cubicBezTo>
                  <a:pt x="1647567" y="82948"/>
                  <a:pt x="1695622" y="141300"/>
                  <a:pt x="1775254" y="222992"/>
                </a:cubicBezTo>
                <a:cubicBezTo>
                  <a:pt x="1854886" y="304684"/>
                  <a:pt x="1961978" y="444726"/>
                  <a:pt x="2071816" y="536029"/>
                </a:cubicBezTo>
                <a:cubicBezTo>
                  <a:pt x="2181654" y="627332"/>
                  <a:pt x="2309341" y="708338"/>
                  <a:pt x="2434281" y="770808"/>
                </a:cubicBezTo>
                <a:cubicBezTo>
                  <a:pt x="2559221" y="833278"/>
                  <a:pt x="2690340" y="872064"/>
                  <a:pt x="2821459" y="91085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516449" y="4713839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 3" panose="05040102010807070707" pitchFamily="18" charset="2"/>
              </a:rPr>
              <a:t>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18997" y="4713838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F6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32496" y="5188311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3600" baseline="30000" dirty="0" err="1">
                <a:solidFill>
                  <a:srgbClr val="FF66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ʃdx</a:t>
            </a:r>
            <a:endParaRPr lang="en-GB" sz="3600" baseline="30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22695" y="5097027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F1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546579" y="5455246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Rectangle 65"/>
              <p:cNvSpPr/>
              <p:nvPr/>
            </p:nvSpPr>
            <p:spPr>
              <a:xfrm>
                <a:off x="4377439" y="5826504"/>
                <a:ext cx="114973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439" y="5826504"/>
                <a:ext cx="1149737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5325372" y="6344455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0176" y="4279392"/>
            <a:ext cx="2954217" cy="2147669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4157397D-EA8B-46F7-B2A5-7DE58745FFAE}"/>
              </a:ext>
            </a:extLst>
          </p:cNvPr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64F53FC-0E38-4073-956D-76768F8FD966}"/>
              </a:ext>
            </a:extLst>
          </p:cNvPr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F893BE20-3BFF-47FF-ABD6-9629122C2D8A}"/>
                  </a:ext>
                </a:extLst>
              </p:cNvPr>
              <p:cNvSpPr txBox="1"/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F893BE20-3BFF-47FF-ABD6-9629122C2D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43" y="1351349"/>
                <a:ext cx="1415837" cy="8377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>
            <a:extLst>
              <a:ext uri="{FF2B5EF4-FFF2-40B4-BE49-F238E27FC236}">
                <a16:creationId xmlns:a16="http://schemas.microsoft.com/office/drawing/2014/main" id="{233DFF0E-32C5-40A4-9BE4-48AC7A20F870}"/>
              </a:ext>
            </a:extLst>
          </p:cNvPr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6D25991-8CA6-4DAB-B626-B38AC3FE57B8}"/>
              </a:ext>
            </a:extLst>
          </p:cNvPr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082E690-82D1-4ACA-99FE-33CE889CF1B9}"/>
              </a:ext>
            </a:extLst>
          </p:cNvPr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988B7A1-D191-4345-9573-1D2F1355B2DF}"/>
              </a:ext>
            </a:extLst>
          </p:cNvPr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E304FC89-76E5-4480-B43A-50B4F4FF5562}"/>
              </a:ext>
            </a:extLst>
          </p:cNvPr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</a:t>
            </a:r>
            <a:r>
              <a:rPr lang="en-GB" sz="2400" dirty="0"/>
              <a:t>            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9" name="Rectangle 98">
            <a:hlinkClick r:id="rId8"/>
            <a:extLst>
              <a:ext uri="{FF2B5EF4-FFF2-40B4-BE49-F238E27FC236}">
                <a16:creationId xmlns:a16="http://schemas.microsoft.com/office/drawing/2014/main" id="{F2379100-5292-475B-B8FC-5E412C28619D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>
            <a:hlinkClick r:id="rId8"/>
            <a:extLst>
              <a:ext uri="{FF2B5EF4-FFF2-40B4-BE49-F238E27FC236}">
                <a16:creationId xmlns:a16="http://schemas.microsoft.com/office/drawing/2014/main" id="{01BDD508-AE1C-4BDF-AC0C-FF2B4F6341C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53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ight Triangle 20"/>
          <p:cNvSpPr/>
          <p:nvPr/>
        </p:nvSpPr>
        <p:spPr>
          <a:xfrm flipV="1">
            <a:off x="2147015" y="4068019"/>
            <a:ext cx="469901" cy="921389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5648325"/>
            <a:chOff x="1064" y="316"/>
            <a:chExt cx="3564" cy="3558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5" y="217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2" y="2286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not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517" name="Text Box 75"/>
          <p:cNvSpPr txBox="1">
            <a:spLocks noChangeArrowheads="1"/>
          </p:cNvSpPr>
          <p:nvPr/>
        </p:nvSpPr>
        <p:spPr bwMode="auto">
          <a:xfrm>
            <a:off x="5677936" y="1398045"/>
            <a:ext cx="34660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Consider what happened when f is not non-negative.</a:t>
            </a:r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2043304" y="751281"/>
            <a:ext cx="70967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Gives the area under the curve </a:t>
            </a:r>
            <a:r>
              <a:rPr lang="en-GB" dirty="0"/>
              <a:t>from 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to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520" name="Text Box 75"/>
          <p:cNvSpPr txBox="1">
            <a:spLocks noChangeArrowheads="1"/>
          </p:cNvSpPr>
          <p:nvPr/>
        </p:nvSpPr>
        <p:spPr bwMode="auto">
          <a:xfrm>
            <a:off x="5624067" y="3813009"/>
            <a:ext cx="34660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area of the shaded triangle is 4, but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1969827" y="1818531"/>
            <a:ext cx="1810257" cy="3551238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2131368" y="4039365"/>
            <a:ext cx="5755" cy="9350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0" name="TextBox 499"/>
              <p:cNvSpPr txBox="1"/>
              <p:nvPr/>
            </p:nvSpPr>
            <p:spPr>
              <a:xfrm>
                <a:off x="606691" y="512024"/>
                <a:ext cx="1396088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0" name="TextBox 4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91" y="512024"/>
                <a:ext cx="1396088" cy="8000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1" name="TextBox 500"/>
              <p:cNvSpPr txBox="1"/>
              <p:nvPr/>
            </p:nvSpPr>
            <p:spPr>
              <a:xfrm>
                <a:off x="5939171" y="2880568"/>
                <a:ext cx="2095445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1" name="TextBox 5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171" y="2880568"/>
                <a:ext cx="2095445" cy="8273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2" name="TextBox 501"/>
              <p:cNvSpPr txBox="1"/>
              <p:nvPr/>
            </p:nvSpPr>
            <p:spPr>
              <a:xfrm>
                <a:off x="5768442" y="4584622"/>
                <a:ext cx="2095445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2" name="TextBox 5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8442" y="4584622"/>
                <a:ext cx="2095445" cy="82734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3" name="TextBox 502"/>
          <p:cNvSpPr txBox="1"/>
          <p:nvPr/>
        </p:nvSpPr>
        <p:spPr>
          <a:xfrm>
            <a:off x="7863887" y="4767460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5843087" y="5501531"/>
            <a:ext cx="28629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Since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) &lt; 0 when -3 &lt;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&lt; -1</a:t>
            </a:r>
          </a:p>
        </p:txBody>
      </p:sp>
      <p:sp>
        <p:nvSpPr>
          <p:cNvPr id="463" name="Rectangle 462">
            <a:hlinkClick r:id="rId5"/>
            <a:extLst>
              <a:ext uri="{FF2B5EF4-FFF2-40B4-BE49-F238E27FC236}">
                <a16:creationId xmlns:a16="http://schemas.microsoft.com/office/drawing/2014/main" id="{25E2BB29-BA3A-4662-8CA3-0B1C4F24D286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4" name="Rectangle 463">
            <a:hlinkClick r:id="rId5"/>
            <a:extLst>
              <a:ext uri="{FF2B5EF4-FFF2-40B4-BE49-F238E27FC236}">
                <a16:creationId xmlns:a16="http://schemas.microsoft.com/office/drawing/2014/main" id="{647C2109-D85A-44EB-AA17-5476F687D34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35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517" grpId="0"/>
      <p:bldP spid="520" grpId="0"/>
      <p:bldP spid="501" grpId="0"/>
      <p:bldP spid="502" grpId="0"/>
      <p:bldP spid="503" grpId="0"/>
      <p:bldP spid="4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 flipH="1">
            <a:off x="2627999" y="2129264"/>
            <a:ext cx="991295" cy="1921292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5648325"/>
            <a:chOff x="1064" y="316"/>
            <a:chExt cx="3564" cy="3558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5" y="217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2" y="2286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cxnSp>
        <p:nvCxnSpPr>
          <p:cNvPr id="497" name="Straight Connector 496"/>
          <p:cNvCxnSpPr/>
          <p:nvPr/>
        </p:nvCxnSpPr>
        <p:spPr>
          <a:xfrm flipH="1" flipV="1">
            <a:off x="3624710" y="2039193"/>
            <a:ext cx="5755" cy="201168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2067" idx="2"/>
          </p:cNvCxnSpPr>
          <p:nvPr/>
        </p:nvCxnSpPr>
        <p:spPr>
          <a:xfrm flipH="1">
            <a:off x="1956598" y="1818531"/>
            <a:ext cx="1801363" cy="3551238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2043304" y="751281"/>
            <a:ext cx="70967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Gives the area under the curve </a:t>
            </a:r>
            <a:r>
              <a:rPr lang="en-GB" dirty="0"/>
              <a:t>from 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dirty="0"/>
              <a:t> to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3" name="TextBox 462"/>
              <p:cNvSpPr txBox="1"/>
              <p:nvPr/>
            </p:nvSpPr>
            <p:spPr>
              <a:xfrm>
                <a:off x="606691" y="512024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3" name="TextBox 4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91" y="512024"/>
                <a:ext cx="1415837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4" name="Text Box 75"/>
          <p:cNvSpPr txBox="1">
            <a:spLocks noChangeArrowheads="1"/>
          </p:cNvSpPr>
          <p:nvPr/>
        </p:nvSpPr>
        <p:spPr bwMode="auto">
          <a:xfrm>
            <a:off x="5674039" y="3752531"/>
            <a:ext cx="34660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area of the shaded triangle is 16,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5939171" y="2880568"/>
                <a:ext cx="1981953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171" y="2880568"/>
                <a:ext cx="1981953" cy="8281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8" name="Text Box 75"/>
          <p:cNvSpPr txBox="1">
            <a:spLocks noChangeArrowheads="1"/>
          </p:cNvSpPr>
          <p:nvPr/>
        </p:nvSpPr>
        <p:spPr bwMode="auto">
          <a:xfrm>
            <a:off x="5765354" y="5623768"/>
            <a:ext cx="28629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Since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) &gt; 0 when -1 &lt;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&lt; 3</a:t>
            </a:r>
          </a:p>
        </p:txBody>
      </p:sp>
      <p:sp>
        <p:nvSpPr>
          <p:cNvPr id="469" name="Text Box 75"/>
          <p:cNvSpPr txBox="1">
            <a:spLocks noChangeArrowheads="1"/>
          </p:cNvSpPr>
          <p:nvPr/>
        </p:nvSpPr>
        <p:spPr bwMode="auto">
          <a:xfrm>
            <a:off x="5677936" y="1398045"/>
            <a:ext cx="325130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Consider what happened when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dirty="0"/>
              <a:t> is  non-negative.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0" name="TextBox 469"/>
              <p:cNvSpPr txBox="1"/>
              <p:nvPr/>
            </p:nvSpPr>
            <p:spPr>
              <a:xfrm>
                <a:off x="5939171" y="4564115"/>
                <a:ext cx="1981953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0" name="TextBox 4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171" y="4564115"/>
                <a:ext cx="1981953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1" name="TextBox 470"/>
          <p:cNvSpPr txBox="1"/>
          <p:nvPr/>
        </p:nvSpPr>
        <p:spPr>
          <a:xfrm>
            <a:off x="7863887" y="4767460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endParaRPr lang="en-GB" sz="2400" dirty="0"/>
          </a:p>
        </p:txBody>
      </p:sp>
      <p:sp>
        <p:nvSpPr>
          <p:cNvPr id="466" name="Rectangle 465">
            <a:hlinkClick r:id="rId5"/>
            <a:extLst>
              <a:ext uri="{FF2B5EF4-FFF2-40B4-BE49-F238E27FC236}">
                <a16:creationId xmlns:a16="http://schemas.microsoft.com/office/drawing/2014/main" id="{2CCF0250-B2B2-4572-8A57-B55B7B609527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7" name="Rectangle 466">
            <a:hlinkClick r:id="rId5"/>
            <a:extLst>
              <a:ext uri="{FF2B5EF4-FFF2-40B4-BE49-F238E27FC236}">
                <a16:creationId xmlns:a16="http://schemas.microsoft.com/office/drawing/2014/main" id="{8A72C0F1-221D-4B27-B60C-AD47E369729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90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64" grpId="0"/>
      <p:bldP spid="465" grpId="0"/>
      <p:bldP spid="468" grpId="0"/>
      <p:bldP spid="469" grpId="0"/>
      <p:bldP spid="470" grpId="0"/>
      <p:bldP spid="47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Right Triangle 459"/>
          <p:cNvSpPr/>
          <p:nvPr/>
        </p:nvSpPr>
        <p:spPr>
          <a:xfrm flipV="1">
            <a:off x="2147015" y="4068019"/>
            <a:ext cx="469901" cy="921389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9" name="Right Triangle 458"/>
          <p:cNvSpPr/>
          <p:nvPr/>
        </p:nvSpPr>
        <p:spPr>
          <a:xfrm flipH="1">
            <a:off x="2627999" y="2129264"/>
            <a:ext cx="991295" cy="1921292"/>
          </a:xfrm>
          <a:prstGeom prst="rt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4498975"/>
            <a:chOff x="1064" y="316"/>
            <a:chExt cx="3564" cy="2834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2534"/>
              <a:chOff x="1244" y="616"/>
              <a:chExt cx="3140" cy="2534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2512"/>
                <a:chOff x="773" y="1401"/>
                <a:chExt cx="3140" cy="2512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253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5" y="217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2" y="2286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H="1" flipV="1">
            <a:off x="2131368" y="4039365"/>
            <a:ext cx="5755" cy="935036"/>
          </a:xfrm>
          <a:prstGeom prst="line">
            <a:avLst/>
          </a:prstGeom>
          <a:ln w="25400">
            <a:solidFill>
              <a:srgbClr val="2277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Straight Connector 496"/>
          <p:cNvCxnSpPr/>
          <p:nvPr/>
        </p:nvCxnSpPr>
        <p:spPr>
          <a:xfrm flipH="1" flipV="1">
            <a:off x="3624710" y="2039193"/>
            <a:ext cx="5755" cy="201168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1956598" y="1818531"/>
            <a:ext cx="1823486" cy="3551238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2043304" y="751281"/>
            <a:ext cx="70967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Gives the area under the curve </a:t>
            </a:r>
            <a:r>
              <a:rPr lang="en-GB" dirty="0"/>
              <a:t>from 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to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3" name="TextBox 462"/>
              <p:cNvSpPr txBox="1"/>
              <p:nvPr/>
            </p:nvSpPr>
            <p:spPr>
              <a:xfrm>
                <a:off x="606691" y="512024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3" name="TextBox 4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91" y="512024"/>
                <a:ext cx="1415837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4" name="Text Box 75"/>
          <p:cNvSpPr txBox="1">
            <a:spLocks noChangeArrowheads="1"/>
          </p:cNvSpPr>
          <p:nvPr/>
        </p:nvSpPr>
        <p:spPr bwMode="auto">
          <a:xfrm>
            <a:off x="5582791" y="3783950"/>
            <a:ext cx="350734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area of the shaded region is equals to the area of the region </a:t>
            </a:r>
            <a:r>
              <a:rPr lang="en-GB" dirty="0">
                <a:solidFill>
                  <a:srgbClr val="227799"/>
                </a:solidFill>
              </a:rPr>
              <a:t>A</a:t>
            </a:r>
            <a:r>
              <a:rPr lang="en-GB" baseline="-25000" dirty="0">
                <a:solidFill>
                  <a:srgbClr val="227799"/>
                </a:solidFill>
              </a:rPr>
              <a:t>1</a:t>
            </a:r>
            <a:r>
              <a:rPr lang="en-GB" baseline="-25000" dirty="0"/>
              <a:t> </a:t>
            </a:r>
            <a:r>
              <a:rPr lang="en-GB" dirty="0"/>
              <a:t>plus the area of the region </a:t>
            </a:r>
            <a:r>
              <a:rPr lang="en-GB" dirty="0">
                <a:solidFill>
                  <a:srgbClr val="00B050"/>
                </a:solidFill>
              </a:rPr>
              <a:t>A</a:t>
            </a:r>
            <a:r>
              <a:rPr lang="en-GB" baseline="-25000" dirty="0">
                <a:solidFill>
                  <a:srgbClr val="00B05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5943349" y="1183274"/>
                <a:ext cx="1981953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349" y="1183274"/>
                <a:ext cx="1981953" cy="8281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6" name="TextBox 465"/>
              <p:cNvSpPr txBox="1"/>
              <p:nvPr/>
            </p:nvSpPr>
            <p:spPr>
              <a:xfrm>
                <a:off x="5943349" y="3001605"/>
                <a:ext cx="1981953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6" name="TextBox 4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349" y="3001605"/>
                <a:ext cx="1981953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7" name="TextBox 466"/>
          <p:cNvSpPr txBox="1"/>
          <p:nvPr/>
        </p:nvSpPr>
        <p:spPr>
          <a:xfrm>
            <a:off x="7988022" y="322882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8" name="TextBox 467"/>
              <p:cNvSpPr txBox="1"/>
              <p:nvPr/>
            </p:nvSpPr>
            <p:spPr>
              <a:xfrm>
                <a:off x="5943349" y="2091348"/>
                <a:ext cx="2095445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8" name="TextBox 4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349" y="2091348"/>
                <a:ext cx="2095445" cy="82734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9" name="TextBox 468"/>
          <p:cNvSpPr txBox="1"/>
          <p:nvPr/>
        </p:nvSpPr>
        <p:spPr>
          <a:xfrm>
            <a:off x="8038794" y="227418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470" name="TextBox 469"/>
          <p:cNvSpPr txBox="1"/>
          <p:nvPr/>
        </p:nvSpPr>
        <p:spPr>
          <a:xfrm>
            <a:off x="7954929" y="1395208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4812854" y="5780278"/>
                <a:ext cx="2296654" cy="829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854" y="5780278"/>
                <a:ext cx="2296654" cy="8299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301179" y="5777755"/>
                <a:ext cx="2095445" cy="827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79" y="5777755"/>
                <a:ext cx="2095445" cy="82734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2347983" y="5789395"/>
                <a:ext cx="2342308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983" y="5789395"/>
                <a:ext cx="2342308" cy="82811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4" name="TextBox 473"/>
          <p:cNvSpPr txBox="1"/>
          <p:nvPr/>
        </p:nvSpPr>
        <p:spPr>
          <a:xfrm>
            <a:off x="7112749" y="5972233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277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2400" dirty="0">
                <a:solidFill>
                  <a:srgbClr val="227799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GB" sz="2400" dirty="0">
                <a:solidFill>
                  <a:srgbClr val="2277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>
              <a:solidFill>
                <a:srgbClr val="227799"/>
              </a:solidFill>
            </a:endParaRPr>
          </a:p>
        </p:txBody>
      </p:sp>
      <p:sp>
        <p:nvSpPr>
          <p:cNvPr id="475" name="TextBox 474"/>
          <p:cNvSpPr txBox="1"/>
          <p:nvPr/>
        </p:nvSpPr>
        <p:spPr>
          <a:xfrm>
            <a:off x="7617704" y="5987419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+</a:t>
            </a:r>
            <a:r>
              <a:rPr lang="en-GB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476" name="TextBox 475"/>
          <p:cNvSpPr txBox="1"/>
          <p:nvPr/>
        </p:nvSpPr>
        <p:spPr>
          <a:xfrm>
            <a:off x="8297923" y="5987418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endParaRPr lang="en-GB" sz="2400" dirty="0"/>
          </a:p>
        </p:txBody>
      </p:sp>
      <p:sp>
        <p:nvSpPr>
          <p:cNvPr id="477" name="TextBox 476"/>
          <p:cNvSpPr txBox="1"/>
          <p:nvPr/>
        </p:nvSpPr>
        <p:spPr>
          <a:xfrm>
            <a:off x="2044772" y="4119384"/>
            <a:ext cx="541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</a:t>
            </a:r>
            <a:r>
              <a:rPr lang="en-GB" sz="2400" baseline="-25000" dirty="0"/>
              <a:t>1</a:t>
            </a:r>
          </a:p>
        </p:txBody>
      </p:sp>
      <p:sp>
        <p:nvSpPr>
          <p:cNvPr id="478" name="TextBox 477"/>
          <p:cNvSpPr txBox="1"/>
          <p:nvPr/>
        </p:nvSpPr>
        <p:spPr>
          <a:xfrm>
            <a:off x="3017613" y="3343366"/>
            <a:ext cx="541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</a:t>
            </a:r>
            <a:r>
              <a:rPr lang="en-GB" sz="2400" baseline="-25000" dirty="0"/>
              <a:t>2</a:t>
            </a:r>
          </a:p>
        </p:txBody>
      </p:sp>
      <p:sp>
        <p:nvSpPr>
          <p:cNvPr id="389" name="Rectangle 388">
            <a:hlinkClick r:id="rId9"/>
            <a:extLst>
              <a:ext uri="{FF2B5EF4-FFF2-40B4-BE49-F238E27FC236}">
                <a16:creationId xmlns:a16="http://schemas.microsoft.com/office/drawing/2014/main" id="{10BE196B-DC9D-4D96-A7FC-B7185D6E937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0" name="Rectangle 389">
            <a:hlinkClick r:id="rId9"/>
            <a:extLst>
              <a:ext uri="{FF2B5EF4-FFF2-40B4-BE49-F238E27FC236}">
                <a16:creationId xmlns:a16="http://schemas.microsoft.com/office/drawing/2014/main" id="{67246C60-AF87-48D7-A2FD-B3F00A75300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37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" grpId="0" animBg="1"/>
      <p:bldP spid="459" grpId="0" animBg="1"/>
      <p:bldP spid="464" grpId="0"/>
      <p:bldP spid="465" grpId="0"/>
      <p:bldP spid="466" grpId="0"/>
      <p:bldP spid="467" grpId="0"/>
      <p:bldP spid="468" grpId="0"/>
      <p:bldP spid="469" grpId="0"/>
      <p:bldP spid="470" grpId="0"/>
      <p:bldP spid="471" grpId="0"/>
      <p:bldP spid="472" grpId="0"/>
      <p:bldP spid="473" grpId="0"/>
      <p:bldP spid="474" grpId="0"/>
      <p:bldP spid="475" grpId="0"/>
      <p:bldP spid="476" grpId="0"/>
      <p:bldP spid="477" grpId="0"/>
      <p:bldP spid="47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example perfectly illustrates one of the properties of definite integrals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1784134" y="2795092"/>
                <a:ext cx="1585755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134" y="2795092"/>
                <a:ext cx="1585755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8" name="TextBox 467"/>
              <p:cNvSpPr txBox="1"/>
              <p:nvPr/>
            </p:nvSpPr>
            <p:spPr>
              <a:xfrm>
                <a:off x="1755998" y="3672766"/>
                <a:ext cx="266047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)±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8" name="TextBox 4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998" y="3672766"/>
                <a:ext cx="2660472" cy="8377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1784134" y="1525674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134" y="1525674"/>
                <a:ext cx="1415837" cy="83773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3353106" y="1514034"/>
                <a:ext cx="1710788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106" y="1514034"/>
                <a:ext cx="1710788" cy="8000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5301437" y="1525674"/>
                <a:ext cx="169636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1437" y="1525674"/>
                <a:ext cx="1696362" cy="83773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58944" y="236594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Some other properties of definite integrals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8" name="TextBox 387"/>
              <p:cNvSpPr txBox="1"/>
              <p:nvPr/>
            </p:nvSpPr>
            <p:spPr>
              <a:xfrm>
                <a:off x="3372760" y="2832795"/>
                <a:ext cx="1960793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88" name="TextBox 3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760" y="2832795"/>
                <a:ext cx="1960793" cy="83773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4416470" y="3688747"/>
                <a:ext cx="1730538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470" y="3688747"/>
                <a:ext cx="1730538" cy="83773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6364801" y="3700387"/>
                <a:ext cx="1710212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801" y="3700387"/>
                <a:ext cx="1710212" cy="83773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1" name="TextBox 390"/>
              <p:cNvSpPr txBox="1"/>
              <p:nvPr/>
            </p:nvSpPr>
            <p:spPr>
              <a:xfrm>
                <a:off x="1670397" y="4626720"/>
                <a:ext cx="1421671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91" name="TextBox 3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397" y="4626720"/>
                <a:ext cx="1421671" cy="8000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2" name="TextBox 391"/>
          <p:cNvSpPr txBox="1"/>
          <p:nvPr/>
        </p:nvSpPr>
        <p:spPr>
          <a:xfrm>
            <a:off x="3199971" y="4795900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277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 </a:t>
            </a:r>
            <a:endParaRPr lang="en-GB" sz="2400" dirty="0">
              <a:solidFill>
                <a:srgbClr val="2277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3" name="TextBox 392"/>
              <p:cNvSpPr txBox="1"/>
              <p:nvPr/>
            </p:nvSpPr>
            <p:spPr>
              <a:xfrm>
                <a:off x="1646747" y="5645608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93" name="TextBox 3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747" y="5645608"/>
                <a:ext cx="1415837" cy="83773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4" name="TextBox 393"/>
              <p:cNvSpPr txBox="1"/>
              <p:nvPr/>
            </p:nvSpPr>
            <p:spPr>
              <a:xfrm>
                <a:off x="3290335" y="5683311"/>
                <a:ext cx="2016898" cy="800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94" name="TextBox 3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0335" y="5683311"/>
                <a:ext cx="2016898" cy="80002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hlinkClick r:id="rId13"/>
            <a:extLst>
              <a:ext uri="{FF2B5EF4-FFF2-40B4-BE49-F238E27FC236}">
                <a16:creationId xmlns:a16="http://schemas.microsoft.com/office/drawing/2014/main" id="{C513E318-74C6-43CE-A93A-471D284066E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13"/>
            <a:extLst>
              <a:ext uri="{FF2B5EF4-FFF2-40B4-BE49-F238E27FC236}">
                <a16:creationId xmlns:a16="http://schemas.microsoft.com/office/drawing/2014/main" id="{0D6E0B03-AB54-4620-8A26-AB4C5F87343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13"/>
            <a:extLst>
              <a:ext uri="{FF2B5EF4-FFF2-40B4-BE49-F238E27FC236}">
                <a16:creationId xmlns:a16="http://schemas.microsoft.com/office/drawing/2014/main" id="{6B50DCB3-08CF-476B-9559-9608BEC8FBDF}"/>
              </a:ext>
            </a:extLst>
          </p:cNvPr>
          <p:cNvSpPr/>
          <p:nvPr/>
        </p:nvSpPr>
        <p:spPr>
          <a:xfrm>
            <a:off x="8215532" y="2286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3"/>
            <a:extLst>
              <a:ext uri="{FF2B5EF4-FFF2-40B4-BE49-F238E27FC236}">
                <a16:creationId xmlns:a16="http://schemas.microsoft.com/office/drawing/2014/main" id="{DF25DA5E-B342-434E-A5E4-AE9AC6855ACE}"/>
              </a:ext>
            </a:extLst>
          </p:cNvPr>
          <p:cNvSpPr/>
          <p:nvPr/>
        </p:nvSpPr>
        <p:spPr>
          <a:xfrm>
            <a:off x="952500" y="67056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4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468" grpId="0"/>
      <p:bldP spid="471" grpId="0"/>
      <p:bldP spid="472" grpId="0"/>
      <p:bldP spid="473" grpId="0"/>
      <p:bldP spid="387" grpId="0"/>
      <p:bldP spid="388" grpId="0"/>
      <p:bldP spid="389" grpId="0"/>
      <p:bldP spid="390" grpId="0"/>
      <p:bldP spid="391" grpId="0"/>
      <p:bldP spid="392" grpId="0"/>
      <p:bldP spid="393" grpId="0"/>
      <p:bldP spid="39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930432" y="2699644"/>
                <a:ext cx="2818528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32" y="2699644"/>
                <a:ext cx="2818528" cy="8304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=12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21576" y="218327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Evaluate these definite integrals without using your GDC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437040" y="3642067"/>
                <a:ext cx="1889620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40" y="3642067"/>
                <a:ext cx="1889620" cy="8304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2339696" y="3642067"/>
                <a:ext cx="1699376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696" y="3642067"/>
                <a:ext cx="1699376" cy="8304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=6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5"/>
              <p:cNvSpPr txBox="1">
                <a:spLocks noChangeArrowheads="1"/>
              </p:cNvSpPr>
              <p:nvPr/>
            </p:nvSpPr>
            <p:spPr bwMode="auto">
              <a:xfrm>
                <a:off x="4171755" y="3547882"/>
                <a:ext cx="4757486" cy="751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/>
                  <a:t>Apply property</a:t>
                </a:r>
              </a:p>
              <a:p>
                <a:r>
                  <a:rPr lang="en-GB" sz="1800" dirty="0"/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)±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US" sz="1800" i="1" smtClean="0"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sz="1800" i="1" smtClean="0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trlPr>
                              <a:rPr lang="en-GB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  <m:sup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  <m:e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rgbClr val="2277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rgbClr val="2277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  <m:r>
                              <a:rPr lang="en-US" sz="1800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nary>
                              <m:naryPr>
                                <m:ctrlPr>
                                  <a:rPr lang="en-GB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  <m:sup>
                                <m:r>
                                  <a:rPr lang="en-US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p>
                              <m:e>
                                <m:r>
                                  <a:rPr lang="en-US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d>
                                  <m:dPr>
                                    <m:ctrlPr>
                                      <a:rPr lang="en-US" sz="1800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i="1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US" sz="18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GB" sz="1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1755" y="3547882"/>
                <a:ext cx="4757486" cy="751039"/>
              </a:xfrm>
              <a:prstGeom prst="rect">
                <a:avLst/>
              </a:prstGeom>
              <a:blipFill rotWithShape="0">
                <a:blip r:embed="rId9"/>
                <a:stretch>
                  <a:fillRect l="-7170" t="-28455" b="-1056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75"/>
              <p:cNvSpPr txBox="1">
                <a:spLocks noChangeArrowheads="1"/>
              </p:cNvSpPr>
              <p:nvPr/>
            </p:nvSpPr>
            <p:spPr bwMode="auto">
              <a:xfrm>
                <a:off x="4298784" y="4584490"/>
                <a:ext cx="4757486" cy="7510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/>
                  <a:t>Apply property</a:t>
                </a:r>
              </a:p>
              <a:p>
                <a:r>
                  <a:rPr lang="en-GB" sz="1800" dirty="0"/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𝑘𝑓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1800" dirty="0">
                    <a:solidFill>
                      <a:srgbClr val="227799"/>
                    </a:solidFill>
                    <a:latin typeface="Cambria Math" panose="02040503050406030204" pitchFamily="18" charset="0"/>
                  </a:rPr>
                  <a:t>=</a:t>
                </a:r>
                <a:r>
                  <a:rPr lang="en-US" sz="1800" i="1" dirty="0">
                    <a:solidFill>
                      <a:srgbClr val="227799"/>
                    </a:solidFill>
                    <a:latin typeface="Cambria Math" panose="02040503050406030204" pitchFamily="18" charset="0"/>
                  </a:rPr>
                  <a:t>k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18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98784" y="4584490"/>
                <a:ext cx="4757486" cy="751039"/>
              </a:xfrm>
              <a:prstGeom prst="rect">
                <a:avLst/>
              </a:prstGeom>
              <a:blipFill rotWithShape="0">
                <a:blip r:embed="rId10"/>
                <a:stretch>
                  <a:fillRect l="-7170" t="-28455" b="-1056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68435" y="4601226"/>
                <a:ext cx="1940916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35" y="4601226"/>
                <a:ext cx="1940916" cy="83042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34962" y="4601226"/>
                <a:ext cx="1699376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962" y="4601226"/>
                <a:ext cx="1699376" cy="83042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4386514" y="5437337"/>
            <a:ext cx="47574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Substitute and evaluate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9342" y="5460187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 </a:t>
            </a:r>
            <a:endParaRPr lang="en-GB" sz="2400" dirty="0">
              <a:solidFill>
                <a:srgbClr val="CC009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41659" y="5422220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C0099"/>
                </a:solidFill>
              </a:rPr>
              <a:t>(4)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83839" y="5460188"/>
                <a:ext cx="8421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0B050"/>
                    </a:solidFill>
                  </a:rPr>
                  <a:t>3)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839" y="5460188"/>
                <a:ext cx="842180" cy="461665"/>
              </a:xfrm>
              <a:prstGeom prst="rect">
                <a:avLst/>
              </a:prstGeom>
              <a:blipFill rotWithShape="0">
                <a:blip r:embed="rId13"/>
                <a:stretch>
                  <a:fillRect l="-10870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559021" y="5422621"/>
            <a:ext cx="45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Cambria Math" panose="02040503050406030204" pitchFamily="18" charset="0"/>
              </a:rPr>
              <a:t>−</a:t>
            </a:r>
            <a:r>
              <a:rPr lang="en-GB" sz="2400" dirty="0"/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4359" y="5967108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15 </a:t>
            </a:r>
            <a:endParaRPr lang="en-GB" sz="2400" dirty="0">
              <a:solidFill>
                <a:srgbClr val="CC0099"/>
              </a:solidFill>
            </a:endParaRPr>
          </a:p>
        </p:txBody>
      </p:sp>
      <p:sp>
        <p:nvSpPr>
          <p:cNvPr id="28" name="Rectangle 27">
            <a:hlinkClick r:id="rId14"/>
            <a:extLst>
              <a:ext uri="{FF2B5EF4-FFF2-40B4-BE49-F238E27FC236}">
                <a16:creationId xmlns:a16="http://schemas.microsoft.com/office/drawing/2014/main" id="{341F063F-8EA8-4275-BD19-66A7797DCC21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14"/>
            <a:extLst>
              <a:ext uri="{FF2B5EF4-FFF2-40B4-BE49-F238E27FC236}">
                <a16:creationId xmlns:a16="http://schemas.microsoft.com/office/drawing/2014/main" id="{7A536F3B-A7E0-4527-890C-2BED46DA464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84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471" grpId="0"/>
      <p:bldP spid="472" grpId="0"/>
      <p:bldP spid="473" grpId="0"/>
      <p:bldP spid="387" grpId="0"/>
      <p:bldP spid="389" grpId="0"/>
      <p:bldP spid="390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930432" y="2699644"/>
                <a:ext cx="3172279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32" y="2699644"/>
                <a:ext cx="3172279" cy="8304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=12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21576" y="218327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Evaluate these definite integrals without using your GDC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552268" y="3923401"/>
                <a:ext cx="5535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68" y="3923401"/>
                <a:ext cx="553549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5556" r="-1333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1249611" y="3650435"/>
                <a:ext cx="1685526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611" y="3650435"/>
                <a:ext cx="1685526" cy="8333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=6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5"/>
              <p:cNvSpPr txBox="1">
                <a:spLocks noChangeArrowheads="1"/>
              </p:cNvSpPr>
              <p:nvPr/>
            </p:nvSpPr>
            <p:spPr bwMode="auto">
              <a:xfrm>
                <a:off x="4171755" y="3421293"/>
                <a:ext cx="4757486" cy="11044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/>
                  <a:t>Apply property </a:t>
                </a:r>
                <a:r>
                  <a:rPr lang="en-GB" sz="1800" dirty="0"/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GB" sz="1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 </a:t>
                </a:r>
                <a:r>
                  <a:rPr lang="en-GB" sz="1800" dirty="0"/>
                  <a:t>to the first term and property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1800" i="1">
                        <a:solidFill>
                          <a:srgbClr val="227799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nary>
                      <m:naryPr>
                        <m:ctrlPr>
                          <a:rPr lang="en-GB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  <m:e>
                        <m:r>
                          <a:rPr lang="en-US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2277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227799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GB" sz="1800" dirty="0"/>
                  <a:t> to the second term</a:t>
                </a:r>
              </a:p>
            </p:txBody>
          </p:sp>
        </mc:Choice>
        <mc:Fallback xmlns="">
          <p:sp>
            <p:nvSpPr>
              <p:cNvPr id="18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1755" y="3421293"/>
                <a:ext cx="4757486" cy="1104405"/>
              </a:xfrm>
              <a:prstGeom prst="rect">
                <a:avLst/>
              </a:prstGeom>
              <a:blipFill rotWithShape="0">
                <a:blip r:embed="rId9"/>
                <a:stretch>
                  <a:fillRect l="-1024" t="-46409" r="-128" b="-4696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4171755" y="4764984"/>
            <a:ext cx="47574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Substitute and evaluate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5731" y="469399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 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51988" y="469399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227799"/>
                </a:solidFill>
              </a:rPr>
              <a:t>12</a:t>
            </a:r>
            <a:endParaRPr lang="en-GB" sz="2400" dirty="0">
              <a:solidFill>
                <a:srgbClr val="227799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43630" y="4692045"/>
            <a:ext cx="45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Cambria Math" panose="02040503050406030204" pitchFamily="18" charset="0"/>
              </a:rPr>
              <a:t>−</a:t>
            </a:r>
            <a:r>
              <a:rPr lang="en-GB" sz="2400" dirty="0"/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5731" y="534828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dirty="0"/>
              <a:t>12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9" name="Rectangle 18">
            <a:hlinkClick r:id="rId10"/>
            <a:extLst>
              <a:ext uri="{FF2B5EF4-FFF2-40B4-BE49-F238E27FC236}">
                <a16:creationId xmlns:a16="http://schemas.microsoft.com/office/drawing/2014/main" id="{2596AEE6-DF5C-4786-A280-EFB076723320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0"/>
            <a:extLst>
              <a:ext uri="{FF2B5EF4-FFF2-40B4-BE49-F238E27FC236}">
                <a16:creationId xmlns:a16="http://schemas.microsoft.com/office/drawing/2014/main" id="{336331E9-8CE4-40A6-BEAC-1C31A1F2EDF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8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389" grpId="0"/>
      <p:bldP spid="390" grpId="0"/>
      <p:bldP spid="18" grpId="0"/>
      <p:bldP spid="22" grpId="0"/>
      <p:bldP spid="23" grpId="0"/>
      <p:bldP spid="25" grpId="0"/>
      <p:bldP spid="26" grpId="0"/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930432" y="2699644"/>
                <a:ext cx="1405000" cy="8356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32" y="2699644"/>
                <a:ext cx="1405000" cy="83567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=12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21576" y="218327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Evaluate these definite integrals without using your GDC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437040" y="3642067"/>
                <a:ext cx="171970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40" y="3642067"/>
                <a:ext cx="1719702" cy="8304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2339696" y="3642067"/>
                <a:ext cx="1685526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2277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696" y="3642067"/>
                <a:ext cx="1685526" cy="8333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=6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50" y="1205065"/>
                <a:ext cx="1975091" cy="8288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5"/>
              <p:cNvSpPr txBox="1">
                <a:spLocks noChangeArrowheads="1"/>
              </p:cNvSpPr>
              <p:nvPr/>
            </p:nvSpPr>
            <p:spPr bwMode="auto">
              <a:xfrm>
                <a:off x="4171755" y="3547882"/>
                <a:ext cx="4757486" cy="744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>
                    <a:solidFill>
                      <a:srgbClr val="002060"/>
                    </a:solidFill>
                  </a:rPr>
                  <a:t>Apply property</a:t>
                </a:r>
              </a:p>
              <a:p>
                <a:r>
                  <a:rPr lang="en-GB" sz="1800" dirty="0">
                    <a:solidFill>
                      <a:srgbClr val="002060"/>
                    </a:solidFill>
                  </a:rPr>
                  <a:t>.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GB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  <m:e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trlPr>
                              <a:rPr lang="en-GB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  <m:sup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e>
                    </m:nary>
                  </m:oMath>
                </a14:m>
                <a:endParaRPr lang="en-GB" sz="1800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1755" y="3547882"/>
                <a:ext cx="4757486" cy="744050"/>
              </a:xfrm>
              <a:prstGeom prst="rect">
                <a:avLst/>
              </a:prstGeom>
              <a:blipFill rotWithShape="0">
                <a:blip r:embed="rId9"/>
                <a:stretch>
                  <a:fillRect l="-5890" t="-28689" b="-10737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4198748" y="4679926"/>
            <a:ext cx="47574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Substitute and evaluate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1576" y="470277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 </a:t>
            </a:r>
            <a:endParaRPr lang="en-GB" sz="2400" dirty="0">
              <a:solidFill>
                <a:srgbClr val="CC0099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96073" y="4702777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227799"/>
                </a:solidFill>
              </a:rPr>
              <a:t>12</a:t>
            </a:r>
            <a:endParaRPr lang="en-GB" sz="2400" dirty="0">
              <a:solidFill>
                <a:srgbClr val="227799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63756" y="4725404"/>
            <a:ext cx="45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227799"/>
                </a:solidFill>
                <a:latin typeface="Cambria Math" panose="02040503050406030204" pitchFamily="18" charset="0"/>
              </a:rPr>
              <a:t>+</a:t>
            </a:r>
            <a:r>
              <a:rPr lang="en-GB" sz="2400" dirty="0">
                <a:solidFill>
                  <a:srgbClr val="227799"/>
                </a:solidFill>
              </a:rPr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6593" y="5209697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dirty="0">
                <a:cs typeface="Times New Roman" panose="02020603050405020304" pitchFamily="18" charset="0"/>
              </a:rPr>
              <a:t>16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9" name="Rectangle 18">
            <a:hlinkClick r:id="rId10"/>
            <a:extLst>
              <a:ext uri="{FF2B5EF4-FFF2-40B4-BE49-F238E27FC236}">
                <a16:creationId xmlns:a16="http://schemas.microsoft.com/office/drawing/2014/main" id="{4FC2AB30-F73F-48D9-998C-4FFC5909F2E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0"/>
            <a:extLst>
              <a:ext uri="{FF2B5EF4-FFF2-40B4-BE49-F238E27FC236}">
                <a16:creationId xmlns:a16="http://schemas.microsoft.com/office/drawing/2014/main" id="{6BA96E2C-ABF5-48A5-8833-4E9FD671ACA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29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389" grpId="0"/>
      <p:bldP spid="390" grpId="0"/>
      <p:bldP spid="18" grpId="0"/>
      <p:bldP spid="22" grpId="0"/>
      <p:bldP spid="23" grpId="0"/>
      <p:bldP spid="25" grpId="0"/>
      <p:bldP spid="26" grpId="0"/>
      <p:bldP spid="2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f is a non-negative function </a:t>
            </a:r>
            <a:r>
              <a:rPr lang="en-GB" dirty="0"/>
              <a:t>for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 </a:t>
            </a:r>
            <a:r>
              <a:rPr lang="en-GB" dirty="0">
                <a:sym typeface="Symbol" panose="05050102010706020507" pitchFamily="18" charset="2"/>
              </a:rPr>
              <a:t>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dirty="0">
                <a:sym typeface="Symbol" panose="05050102010706020507" pitchFamily="18" charset="2"/>
              </a:rPr>
              <a:t> 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 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462" name="Text Box 75"/>
          <p:cNvSpPr txBox="1">
            <a:spLocks noChangeArrowheads="1"/>
          </p:cNvSpPr>
          <p:nvPr/>
        </p:nvSpPr>
        <p:spPr bwMode="auto">
          <a:xfrm>
            <a:off x="437040" y="692941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Given that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TextBox 464"/>
              <p:cNvSpPr txBox="1"/>
              <p:nvPr/>
            </p:nvSpPr>
            <p:spPr>
              <a:xfrm>
                <a:off x="930432" y="2699644"/>
                <a:ext cx="1418850" cy="826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5" name="TextBox 4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432" y="2699644"/>
                <a:ext cx="1418850" cy="82657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1" name="TextBox 470"/>
              <p:cNvSpPr txBox="1"/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CC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CC0099"/>
                  </a:solidFill>
                </a:endParaRPr>
              </a:p>
            </p:txBody>
          </p:sp>
        </mc:Choice>
        <mc:Fallback xmlns="">
          <p:sp>
            <p:nvSpPr>
              <p:cNvPr id="471" name="TextBox 4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576" y="1223741"/>
                <a:ext cx="1975092" cy="8304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2" name="TextBox 471"/>
              <p:cNvSpPr txBox="1"/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2277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227799"/>
                              </a:solidFill>
                              <a:latin typeface="Cambria Math" panose="02040503050406030204" pitchFamily="18" charset="0"/>
                            </a:rPr>
                            <m:t>=12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472" name="TextBox 4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001" y="1223741"/>
                <a:ext cx="2145011" cy="8333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3" name="TextBox 472"/>
              <p:cNvSpPr txBox="1"/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=−3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73" name="TextBox 4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78" y="1210589"/>
                <a:ext cx="2218171" cy="8304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7" name="Text Box 75"/>
          <p:cNvSpPr txBox="1">
            <a:spLocks noChangeArrowheads="1"/>
          </p:cNvSpPr>
          <p:nvPr/>
        </p:nvSpPr>
        <p:spPr bwMode="auto">
          <a:xfrm>
            <a:off x="321576" y="2183275"/>
            <a:ext cx="8360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Evaluate these definite integrals without using your GDC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" name="TextBox 388"/>
              <p:cNvSpPr txBox="1"/>
              <p:nvPr/>
            </p:nvSpPr>
            <p:spPr>
              <a:xfrm>
                <a:off x="303905" y="3615542"/>
                <a:ext cx="1418850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9" name="TextBox 3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05" y="3615542"/>
                <a:ext cx="1418850" cy="8304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0" name="TextBox 389"/>
              <p:cNvSpPr txBox="1"/>
              <p:nvPr/>
            </p:nvSpPr>
            <p:spPr>
              <a:xfrm>
                <a:off x="1704825" y="3615542"/>
                <a:ext cx="1699376" cy="826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0" name="TextBox 3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825" y="3615542"/>
                <a:ext cx="1699376" cy="82657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954150" y="1205065"/>
                <a:ext cx="1988942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=6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150" y="1205065"/>
                <a:ext cx="1988942" cy="8288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75"/>
              <p:cNvSpPr txBox="1">
                <a:spLocks noChangeArrowheads="1"/>
              </p:cNvSpPr>
              <p:nvPr/>
            </p:nvSpPr>
            <p:spPr bwMode="auto">
              <a:xfrm>
                <a:off x="5220626" y="3642067"/>
                <a:ext cx="3923374" cy="744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dirty="0">
                    <a:solidFill>
                      <a:srgbClr val="002060"/>
                    </a:solidFill>
                  </a:rPr>
                  <a:t>Apply property</a:t>
                </a:r>
              </a:p>
              <a:p>
                <a:r>
                  <a:rPr lang="en-GB" sz="1800" dirty="0">
                    <a:solidFill>
                      <a:srgbClr val="002060"/>
                    </a:solidFill>
                  </a:rPr>
                  <a:t>.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  <m:e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1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GB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  <m:e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sz="1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trlPr>
                              <a:rPr lang="en-GB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  <m:sup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  <m:e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1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</m:nary>
                      </m:e>
                    </m:nary>
                  </m:oMath>
                </a14:m>
                <a:endParaRPr lang="en-GB" sz="1800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 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20626" y="3642067"/>
                <a:ext cx="3923374" cy="744050"/>
              </a:xfrm>
              <a:prstGeom prst="rect">
                <a:avLst/>
              </a:prstGeom>
              <a:blipFill rotWithShape="0">
                <a:blip r:embed="rId9"/>
                <a:stretch>
                  <a:fillRect l="-7143" t="-28455" b="-1056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5456436" y="4817737"/>
            <a:ext cx="29954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Rearranging terms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08614" y="556180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6 </a:t>
            </a:r>
            <a:endParaRPr lang="en-GB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83111" y="5561807"/>
                <a:ext cx="8421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0B050"/>
                    </a:solidFill>
                  </a:rPr>
                  <a:t>3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111" y="5561807"/>
                <a:ext cx="842180" cy="461665"/>
              </a:xfrm>
              <a:prstGeom prst="rect">
                <a:avLst/>
              </a:prstGeom>
              <a:blipFill rotWithShape="0">
                <a:blip r:embed="rId10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50794" y="5535506"/>
                <a:ext cx="4529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400" dirty="0">
                  <a:solidFill>
                    <a:srgbClr val="227799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794" y="5535506"/>
                <a:ext cx="452937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1639857" y="6164503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9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404201" y="3611695"/>
                <a:ext cx="1733551" cy="826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201" y="3611695"/>
                <a:ext cx="1733551" cy="82657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75"/>
          <p:cNvSpPr txBox="1">
            <a:spLocks noChangeArrowheads="1"/>
          </p:cNvSpPr>
          <p:nvPr/>
        </p:nvSpPr>
        <p:spPr bwMode="auto">
          <a:xfrm>
            <a:off x="5310235" y="5535506"/>
            <a:ext cx="29954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/>
              <a:t>Substitute and evaluate</a:t>
            </a:r>
            <a:endParaRPr lang="en-GB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21250" y="4589666"/>
                <a:ext cx="1699376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250" y="4589666"/>
                <a:ext cx="1699376" cy="83042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3905" y="4586144"/>
                <a:ext cx="1418850" cy="826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05" y="4586144"/>
                <a:ext cx="1418850" cy="82657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777042" y="4591205"/>
                <a:ext cx="1733551" cy="8288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042" y="4591205"/>
                <a:ext cx="1733551" cy="828881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hlinkClick r:id="rId16"/>
            <a:extLst>
              <a:ext uri="{FF2B5EF4-FFF2-40B4-BE49-F238E27FC236}">
                <a16:creationId xmlns:a16="http://schemas.microsoft.com/office/drawing/2014/main" id="{A182101B-5F11-46B7-A722-1CD6CAE38049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16"/>
            <a:extLst>
              <a:ext uri="{FF2B5EF4-FFF2-40B4-BE49-F238E27FC236}">
                <a16:creationId xmlns:a16="http://schemas.microsoft.com/office/drawing/2014/main" id="{EF911D94-1845-4C49-B9F9-74742CA9ECF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2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/>
      <p:bldP spid="389" grpId="0"/>
      <p:bldP spid="390" grpId="0"/>
      <p:bldP spid="18" grpId="0"/>
      <p:bldP spid="22" grpId="0"/>
      <p:bldP spid="23" grpId="0"/>
      <p:bldP spid="25" grpId="0"/>
      <p:bldP spid="26" grpId="0"/>
      <p:bldP spid="27" grpId="0"/>
      <p:bldP spid="19" grpId="0"/>
      <p:bldP spid="20" grpId="0"/>
      <p:bldP spid="21" grpId="0"/>
      <p:bldP spid="24" grpId="0"/>
      <p:bldP spid="2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197741" cy="3590435"/>
                <a:chOff x="693096" y="2377387"/>
                <a:chExt cx="3197741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197741" cy="3590435"/>
                  <a:chOff x="693096" y="2377387"/>
                  <a:chExt cx="31977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53 CuadroTexto"/>
                  <p:cNvSpPr txBox="1"/>
                  <p:nvPr/>
                </p:nvSpPr>
                <p:spPr>
                  <a:xfrm>
                    <a:off x="1182421" y="5523397"/>
                    <a:ext cx="43055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0.5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716873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71600" cy="1429265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3 CuadroTexto"/>
          <p:cNvSpPr txBox="1"/>
          <p:nvPr/>
        </p:nvSpPr>
        <p:spPr>
          <a:xfrm>
            <a:off x="1585260" y="5375236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to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64" name="53 CuadroTexto"/>
          <p:cNvSpPr txBox="1"/>
          <p:nvPr/>
        </p:nvSpPr>
        <p:spPr>
          <a:xfrm>
            <a:off x="2252656" y="537963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sp>
        <p:nvSpPr>
          <p:cNvPr id="65" name="53 CuadroTexto"/>
          <p:cNvSpPr txBox="1"/>
          <p:nvPr/>
        </p:nvSpPr>
        <p:spPr>
          <a:xfrm>
            <a:off x="2932927" y="536735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66" name="53 CuadroTexto"/>
          <p:cNvSpPr txBox="1"/>
          <p:nvPr/>
        </p:nvSpPr>
        <p:spPr>
          <a:xfrm>
            <a:off x="3570917" y="5379638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</a:t>
            </a:r>
          </a:p>
        </p:txBody>
      </p:sp>
      <p:sp>
        <p:nvSpPr>
          <p:cNvPr id="67" name="53 CuadroTexto"/>
          <p:cNvSpPr txBox="1"/>
          <p:nvPr/>
        </p:nvSpPr>
        <p:spPr>
          <a:xfrm>
            <a:off x="1841054" y="5379638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1.5</a:t>
            </a:r>
          </a:p>
        </p:txBody>
      </p:sp>
      <p:sp>
        <p:nvSpPr>
          <p:cNvPr id="68" name="53 CuadroTexto"/>
          <p:cNvSpPr txBox="1"/>
          <p:nvPr/>
        </p:nvSpPr>
        <p:spPr>
          <a:xfrm>
            <a:off x="3190626" y="5373701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3.5</a:t>
            </a:r>
          </a:p>
        </p:txBody>
      </p:sp>
      <p:sp>
        <p:nvSpPr>
          <p:cNvPr id="69" name="53 CuadroTexto"/>
          <p:cNvSpPr txBox="1"/>
          <p:nvPr/>
        </p:nvSpPr>
        <p:spPr>
          <a:xfrm>
            <a:off x="2533303" y="5371416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2.5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12618" y="1571026"/>
            <a:ext cx="863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Let us use 4 rectangles base 0.5 and height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724665" y="5169606"/>
            <a:ext cx="338328" cy="1737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08938" y="4699098"/>
            <a:ext cx="347472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53 CuadroTexto"/>
          <p:cNvSpPr txBox="1"/>
          <p:nvPr/>
        </p:nvSpPr>
        <p:spPr>
          <a:xfrm>
            <a:off x="1718676" y="5126327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724961" y="2189660"/>
            <a:ext cx="264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720175" y="2571344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2.25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256305" y="3760892"/>
            <a:ext cx="2272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Total Area = 6.75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556759" y="2187346"/>
            <a:ext cx="1136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556759" y="2600980"/>
            <a:ext cx="1116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1.125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689137" y="4176995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Notice that the error in the approximation is less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735660" y="5026968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increase the number of rectangles reducing the width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057322" y="4971836"/>
            <a:ext cx="347314" cy="36576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748244" y="4313094"/>
            <a:ext cx="341663" cy="101498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53 CuadroTexto"/>
          <p:cNvSpPr txBox="1"/>
          <p:nvPr/>
        </p:nvSpPr>
        <p:spPr>
          <a:xfrm>
            <a:off x="2042908" y="5097351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R2</a:t>
            </a:r>
          </a:p>
        </p:txBody>
      </p:sp>
      <p:sp>
        <p:nvSpPr>
          <p:cNvPr id="89" name="53 CuadroTexto"/>
          <p:cNvSpPr txBox="1"/>
          <p:nvPr/>
        </p:nvSpPr>
        <p:spPr>
          <a:xfrm>
            <a:off x="2395576" y="5095499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R3</a:t>
            </a:r>
          </a:p>
        </p:txBody>
      </p:sp>
      <p:sp>
        <p:nvSpPr>
          <p:cNvPr id="90" name="53 CuadroTexto"/>
          <p:cNvSpPr txBox="1"/>
          <p:nvPr/>
        </p:nvSpPr>
        <p:spPr>
          <a:xfrm>
            <a:off x="2729886" y="5075662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720175" y="2959616"/>
            <a:ext cx="264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4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551973" y="2944306"/>
            <a:ext cx="708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2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720174" y="3314705"/>
            <a:ext cx="2998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6.25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576957" y="3314704"/>
            <a:ext cx="1096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3.125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Rectangle 84">
            <a:hlinkClick r:id="rId2"/>
            <a:extLst>
              <a:ext uri="{FF2B5EF4-FFF2-40B4-BE49-F238E27FC236}">
                <a16:creationId xmlns:a16="http://schemas.microsoft.com/office/drawing/2014/main" id="{FF640BFC-48BE-444C-94DC-E572B884B939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>
            <a:hlinkClick r:id="rId2"/>
            <a:extLst>
              <a:ext uri="{FF2B5EF4-FFF2-40B4-BE49-F238E27FC236}">
                <a16:creationId xmlns:a16="http://schemas.microsoft.com/office/drawing/2014/main" id="{E6AA6B32-730F-4FC9-AE88-EC686D372BC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5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49" grpId="0" animBg="1"/>
      <p:bldP spid="73" grpId="0" animBg="1"/>
      <p:bldP spid="74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4" grpId="0" animBg="1"/>
      <p:bldP spid="88" grpId="0" animBg="1"/>
      <p:bldP spid="75" grpId="0"/>
      <p:bldP spid="89" grpId="0"/>
      <p:bldP spid="90" grpId="0"/>
      <p:bldP spid="91" grpId="0"/>
      <p:bldP spid="92" grpId="0"/>
      <p:bldP spid="93" grpId="0"/>
      <p:bldP spid="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197741" cy="3590435"/>
                <a:chOff x="693096" y="2377387"/>
                <a:chExt cx="3197741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197741" cy="3590435"/>
                  <a:chOff x="693096" y="2377387"/>
                  <a:chExt cx="31977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3" name="53 CuadroTexto"/>
                  <p:cNvSpPr txBox="1"/>
                  <p:nvPr/>
                </p:nvSpPr>
                <p:spPr>
                  <a:xfrm>
                    <a:off x="1182421" y="5523397"/>
                    <a:ext cx="43055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0.5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716873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71600" cy="1429265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3 CuadroTexto"/>
          <p:cNvSpPr txBox="1"/>
          <p:nvPr/>
        </p:nvSpPr>
        <p:spPr>
          <a:xfrm>
            <a:off x="1585260" y="5375236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64" name="53 CuadroTexto"/>
          <p:cNvSpPr txBox="1"/>
          <p:nvPr/>
        </p:nvSpPr>
        <p:spPr>
          <a:xfrm>
            <a:off x="2252656" y="537963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sp>
        <p:nvSpPr>
          <p:cNvPr id="65" name="53 CuadroTexto"/>
          <p:cNvSpPr txBox="1"/>
          <p:nvPr/>
        </p:nvSpPr>
        <p:spPr>
          <a:xfrm>
            <a:off x="2932927" y="536735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66" name="53 CuadroTexto"/>
          <p:cNvSpPr txBox="1"/>
          <p:nvPr/>
        </p:nvSpPr>
        <p:spPr>
          <a:xfrm>
            <a:off x="3570917" y="5379638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</a:t>
            </a:r>
          </a:p>
        </p:txBody>
      </p:sp>
      <p:sp>
        <p:nvSpPr>
          <p:cNvPr id="67" name="53 CuadroTexto"/>
          <p:cNvSpPr txBox="1"/>
          <p:nvPr/>
        </p:nvSpPr>
        <p:spPr>
          <a:xfrm>
            <a:off x="1841054" y="5379638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1.5</a:t>
            </a:r>
          </a:p>
        </p:txBody>
      </p:sp>
      <p:sp>
        <p:nvSpPr>
          <p:cNvPr id="68" name="53 CuadroTexto"/>
          <p:cNvSpPr txBox="1"/>
          <p:nvPr/>
        </p:nvSpPr>
        <p:spPr>
          <a:xfrm>
            <a:off x="3190626" y="5373701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3.5</a:t>
            </a:r>
          </a:p>
        </p:txBody>
      </p:sp>
      <p:sp>
        <p:nvSpPr>
          <p:cNvPr id="69" name="53 CuadroTexto"/>
          <p:cNvSpPr txBox="1"/>
          <p:nvPr/>
        </p:nvSpPr>
        <p:spPr>
          <a:xfrm>
            <a:off x="2533303" y="5371416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2.5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12618" y="1571026"/>
            <a:ext cx="8631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Let us use 8 rectangles base 0.25 and height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724665" y="5169606"/>
            <a:ext cx="164592" cy="1737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08938" y="4699098"/>
            <a:ext cx="164592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53 CuadroTexto"/>
          <p:cNvSpPr txBox="1"/>
          <p:nvPr/>
        </p:nvSpPr>
        <p:spPr>
          <a:xfrm rot="16200000">
            <a:off x="1597538" y="5081867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563596" y="1967982"/>
            <a:ext cx="2806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531917" y="2335811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1.5625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393699" y="4673380"/>
            <a:ext cx="2627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Total Area = 7.6875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797268" y="1965611"/>
            <a:ext cx="1136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797198" y="2323436"/>
            <a:ext cx="1116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0.391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705184" y="5020330"/>
            <a:ext cx="441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get a better approximation 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720174" y="5472248"/>
            <a:ext cx="4419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have seen that by summing the areas of eight rectangles we have an approximation.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057322" y="4971836"/>
            <a:ext cx="173736" cy="36576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748244" y="4313094"/>
            <a:ext cx="164592" cy="101498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53 CuadroTexto"/>
          <p:cNvSpPr txBox="1"/>
          <p:nvPr/>
        </p:nvSpPr>
        <p:spPr>
          <a:xfrm rot="16200000">
            <a:off x="1944447" y="5069958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R3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531916" y="2710229"/>
            <a:ext cx="3175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2.25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790157" y="2665790"/>
            <a:ext cx="1290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0.5625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531915" y="3023752"/>
            <a:ext cx="3426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3.0625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770374" y="3008057"/>
            <a:ext cx="1096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0.766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53 CuadroTexto"/>
          <p:cNvSpPr txBox="1"/>
          <p:nvPr/>
        </p:nvSpPr>
        <p:spPr>
          <a:xfrm rot="16200000">
            <a:off x="2283817" y="5056460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R5</a:t>
            </a:r>
          </a:p>
        </p:txBody>
      </p:sp>
      <p:sp>
        <p:nvSpPr>
          <p:cNvPr id="87" name="53 CuadroTexto"/>
          <p:cNvSpPr txBox="1"/>
          <p:nvPr/>
        </p:nvSpPr>
        <p:spPr>
          <a:xfrm rot="16200000">
            <a:off x="2617347" y="5060935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R7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882108" y="5100420"/>
            <a:ext cx="173736" cy="2377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2231736" y="4868138"/>
            <a:ext cx="173736" cy="4663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>
            <a:off x="2572541" y="4529500"/>
            <a:ext cx="173736" cy="81381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2914010" y="4124507"/>
            <a:ext cx="173736" cy="120700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53 CuadroTexto"/>
          <p:cNvSpPr txBox="1"/>
          <p:nvPr/>
        </p:nvSpPr>
        <p:spPr>
          <a:xfrm rot="16200000">
            <a:off x="2810448" y="5069958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R8</a:t>
            </a:r>
          </a:p>
        </p:txBody>
      </p:sp>
      <p:sp>
        <p:nvSpPr>
          <p:cNvPr id="86" name="53 CuadroTexto"/>
          <p:cNvSpPr txBox="1"/>
          <p:nvPr/>
        </p:nvSpPr>
        <p:spPr>
          <a:xfrm rot="16200000">
            <a:off x="2443119" y="5069018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R6</a:t>
            </a:r>
          </a:p>
        </p:txBody>
      </p:sp>
      <p:sp>
        <p:nvSpPr>
          <p:cNvPr id="90" name="53 CuadroTexto"/>
          <p:cNvSpPr txBox="1"/>
          <p:nvPr/>
        </p:nvSpPr>
        <p:spPr>
          <a:xfrm rot="16200000">
            <a:off x="2113251" y="5069958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R4</a:t>
            </a:r>
          </a:p>
        </p:txBody>
      </p:sp>
      <p:sp>
        <p:nvSpPr>
          <p:cNvPr id="75" name="53 CuadroTexto"/>
          <p:cNvSpPr txBox="1"/>
          <p:nvPr/>
        </p:nvSpPr>
        <p:spPr>
          <a:xfrm rot="16200000">
            <a:off x="1755341" y="5064622"/>
            <a:ext cx="410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497268" y="3352768"/>
            <a:ext cx="2806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4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492483" y="3651322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5.0625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30940" y="3350397"/>
            <a:ext cx="1136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757764" y="3638947"/>
            <a:ext cx="1116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1.266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492482" y="3984175"/>
            <a:ext cx="3175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6.25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750723" y="3939736"/>
            <a:ext cx="1281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1.5625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492482" y="4325408"/>
            <a:ext cx="3465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Area of R</a:t>
            </a:r>
            <a:r>
              <a:rPr lang="en-GB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= 0.25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 7.5625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730940" y="4309713"/>
            <a:ext cx="1096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= 1.891</a:t>
            </a:r>
          </a:p>
        </p:txBody>
      </p:sp>
      <p:sp>
        <p:nvSpPr>
          <p:cNvPr id="108" name="Rectangle 107">
            <a:hlinkClick r:id="rId2"/>
            <a:extLst>
              <a:ext uri="{FF2B5EF4-FFF2-40B4-BE49-F238E27FC236}">
                <a16:creationId xmlns:a16="http://schemas.microsoft.com/office/drawing/2014/main" id="{D4641BE4-48DF-4A5E-B544-B616E5B53092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>
            <a:hlinkClick r:id="rId2"/>
            <a:extLst>
              <a:ext uri="{FF2B5EF4-FFF2-40B4-BE49-F238E27FC236}">
                <a16:creationId xmlns:a16="http://schemas.microsoft.com/office/drawing/2014/main" id="{9B253593-9A11-4E7A-B8FC-D83A95B2B9B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61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73" grpId="0" animBg="1"/>
      <p:bldP spid="74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4" grpId="0" animBg="1"/>
      <p:bldP spid="88" grpId="0" animBg="1"/>
      <p:bldP spid="89" grpId="0"/>
      <p:bldP spid="91" grpId="0"/>
      <p:bldP spid="92" grpId="0"/>
      <p:bldP spid="93" grpId="0"/>
      <p:bldP spid="94" grpId="0"/>
      <p:bldP spid="85" grpId="0"/>
      <p:bldP spid="87" grpId="0"/>
      <p:bldP spid="96" grpId="0" animBg="1"/>
      <p:bldP spid="97" grpId="0" animBg="1"/>
      <p:bldP spid="98" grpId="0" animBg="1"/>
      <p:bldP spid="99" grpId="0" animBg="1"/>
      <p:bldP spid="95" grpId="0"/>
      <p:bldP spid="86" grpId="0"/>
      <p:bldP spid="90" grpId="0"/>
      <p:bldP spid="75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047793" cy="3590435"/>
                <a:chOff x="693096" y="2377387"/>
                <a:chExt cx="3047793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030041" cy="3590435"/>
                  <a:chOff x="693096" y="2377387"/>
                  <a:chExt cx="30300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57680" cy="1444761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53 CuadroTexto"/>
          <p:cNvSpPr txBox="1"/>
          <p:nvPr/>
        </p:nvSpPr>
        <p:spPr>
          <a:xfrm>
            <a:off x="1593853" y="5373700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64" name="53 CuadroTexto"/>
          <p:cNvSpPr txBox="1"/>
          <p:nvPr/>
        </p:nvSpPr>
        <p:spPr>
          <a:xfrm>
            <a:off x="2252656" y="537963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</a:t>
            </a:r>
          </a:p>
        </p:txBody>
      </p:sp>
      <p:sp>
        <p:nvSpPr>
          <p:cNvPr id="65" name="53 CuadroTexto"/>
          <p:cNvSpPr txBox="1"/>
          <p:nvPr/>
        </p:nvSpPr>
        <p:spPr>
          <a:xfrm>
            <a:off x="2932927" y="5367359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</a:t>
            </a:r>
          </a:p>
        </p:txBody>
      </p:sp>
      <p:sp>
        <p:nvSpPr>
          <p:cNvPr id="66" name="53 CuadroTexto"/>
          <p:cNvSpPr txBox="1"/>
          <p:nvPr/>
        </p:nvSpPr>
        <p:spPr>
          <a:xfrm>
            <a:off x="3570917" y="5379638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4</a:t>
            </a:r>
          </a:p>
        </p:txBody>
      </p:sp>
      <p:sp>
        <p:nvSpPr>
          <p:cNvPr id="67" name="53 CuadroTexto"/>
          <p:cNvSpPr txBox="1"/>
          <p:nvPr/>
        </p:nvSpPr>
        <p:spPr>
          <a:xfrm>
            <a:off x="1841054" y="5379638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1.5</a:t>
            </a:r>
          </a:p>
        </p:txBody>
      </p:sp>
      <p:sp>
        <p:nvSpPr>
          <p:cNvPr id="68" name="53 CuadroTexto"/>
          <p:cNvSpPr txBox="1"/>
          <p:nvPr/>
        </p:nvSpPr>
        <p:spPr>
          <a:xfrm>
            <a:off x="3190626" y="5373701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3.5</a:t>
            </a:r>
          </a:p>
        </p:txBody>
      </p:sp>
      <p:sp>
        <p:nvSpPr>
          <p:cNvPr id="69" name="53 CuadroTexto"/>
          <p:cNvSpPr txBox="1"/>
          <p:nvPr/>
        </p:nvSpPr>
        <p:spPr>
          <a:xfrm>
            <a:off x="2533303" y="5371416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2.5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4618" y="1393442"/>
            <a:ext cx="8757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As the number of rectangles increases, 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724665" y="5184678"/>
            <a:ext cx="82296" cy="164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13962" y="4704122"/>
            <a:ext cx="82296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4667899" y="2055253"/>
            <a:ext cx="43370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If we are trying to find the area under the curve of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67899" y="3923736"/>
            <a:ext cx="429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width of a rectangle is </a:t>
            </a:r>
            <a:r>
              <a:rPr lang="en-GB" sz="2400" dirty="0" err="1">
                <a:latin typeface="Symbol" panose="05050102010706020507" pitchFamily="18" charset="2"/>
              </a:rPr>
              <a:t>D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75413" y="4926428"/>
            <a:ext cx="4931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of a rectangle is </a:t>
            </a:r>
            <a:r>
              <a:rPr lang="en-GB" sz="2400" dirty="0"/>
              <a:t>= </a:t>
            </a:r>
            <a:r>
              <a:rPr lang="en-GB" sz="2400" i="1" dirty="0"/>
              <a:t>f</a:t>
            </a:r>
            <a:r>
              <a:rPr lang="en-GB" sz="2400" dirty="0"/>
              <a:t>(</a:t>
            </a:r>
            <a:r>
              <a:rPr lang="en-GB" sz="2400" i="1" dirty="0"/>
              <a:t>x</a:t>
            </a:r>
            <a:r>
              <a:rPr lang="en-GB" sz="2400" dirty="0"/>
              <a:t>)</a:t>
            </a:r>
            <a:r>
              <a:rPr lang="en-GB" sz="2400" dirty="0">
                <a:latin typeface="Symbol" panose="05050102010706020507" pitchFamily="18" charset="2"/>
              </a:rPr>
              <a:t> </a:t>
            </a:r>
            <a:r>
              <a:rPr lang="en-GB" sz="2400" dirty="0" err="1">
                <a:latin typeface="Symbol" panose="05050102010706020507" pitchFamily="18" charset="2"/>
              </a:rPr>
              <a:t>D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707199" y="5219277"/>
            <a:ext cx="441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total area is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072394" y="4996956"/>
            <a:ext cx="82296" cy="34747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743220" y="4333190"/>
            <a:ext cx="82296" cy="101498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1887132" y="5105444"/>
            <a:ext cx="91440" cy="2377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2236760" y="4873162"/>
            <a:ext cx="82296" cy="4663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>
            <a:off x="2577565" y="4534524"/>
            <a:ext cx="82296" cy="81381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2908986" y="4129531"/>
            <a:ext cx="82296" cy="120700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4708709" y="4348356"/>
            <a:ext cx="4210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height of a rectangle is </a:t>
            </a:r>
            <a:r>
              <a:rPr lang="en-GB" sz="2400" i="1" dirty="0"/>
              <a:t>f</a:t>
            </a:r>
            <a:r>
              <a:rPr lang="en-GB" sz="2400" dirty="0"/>
              <a:t>(</a:t>
            </a:r>
            <a:r>
              <a:rPr lang="en-GB" sz="2400" i="1" dirty="0"/>
              <a:t>x</a:t>
            </a:r>
            <a:r>
              <a:rPr lang="en-GB" sz="2400" dirty="0"/>
              <a:t>)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807281" y="5156698"/>
            <a:ext cx="82296" cy="19202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2496578" y="4640973"/>
            <a:ext cx="82296" cy="6949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/>
          <p:cNvSpPr/>
          <p:nvPr/>
        </p:nvSpPr>
        <p:spPr>
          <a:xfrm>
            <a:off x="2155010" y="4933808"/>
            <a:ext cx="82296" cy="4023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2825836" y="4244921"/>
            <a:ext cx="82296" cy="109728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1979796" y="5047320"/>
            <a:ext cx="91440" cy="30175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2319376" y="4794942"/>
            <a:ext cx="91440" cy="54864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2660181" y="4446256"/>
            <a:ext cx="82296" cy="896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/>
          <p:cNvSpPr/>
          <p:nvPr/>
        </p:nvSpPr>
        <p:spPr>
          <a:xfrm>
            <a:off x="2991602" y="4011118"/>
            <a:ext cx="91440" cy="132588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Line 5"/>
          <p:cNvSpPr>
            <a:spLocks noChangeShapeType="1"/>
          </p:cNvSpPr>
          <p:nvPr/>
        </p:nvSpPr>
        <p:spPr bwMode="auto">
          <a:xfrm>
            <a:off x="747365" y="5349557"/>
            <a:ext cx="317396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7" name="53 CuadroTexto"/>
          <p:cNvSpPr txBox="1"/>
          <p:nvPr/>
        </p:nvSpPr>
        <p:spPr>
          <a:xfrm>
            <a:off x="1600205" y="5336907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8" name="53 CuadroTexto"/>
          <p:cNvSpPr txBox="1"/>
          <p:nvPr/>
        </p:nvSpPr>
        <p:spPr>
          <a:xfrm>
            <a:off x="2940251" y="5374073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675413" y="2749218"/>
            <a:ext cx="4329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GB" sz="2400" dirty="0"/>
              <a:t>        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you can divide </a:t>
            </a:r>
            <a:r>
              <a:rPr lang="en-GB" sz="2400" dirty="0"/>
              <a:t>[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 err="1"/>
              <a:t>,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]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sub-intervals of equal length and call this length </a:t>
            </a:r>
            <a:r>
              <a:rPr lang="en-GB" sz="2400" dirty="0" err="1">
                <a:latin typeface="Symbol" panose="05050102010706020507" pitchFamily="18" charset="2"/>
              </a:rPr>
              <a:t>D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.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53 CuadroTexto"/>
          <p:cNvSpPr txBox="1"/>
          <p:nvPr/>
        </p:nvSpPr>
        <p:spPr>
          <a:xfrm>
            <a:off x="1179077" y="5378549"/>
            <a:ext cx="430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0.5</a:t>
            </a:r>
          </a:p>
        </p:txBody>
      </p:sp>
      <p:sp>
        <p:nvSpPr>
          <p:cNvPr id="2" name="Rectangle 1"/>
          <p:cNvSpPr/>
          <p:nvPr/>
        </p:nvSpPr>
        <p:spPr>
          <a:xfrm>
            <a:off x="1616208" y="5576936"/>
            <a:ext cx="29206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 err="1">
                <a:latin typeface="Symbol" panose="05050102010706020507" pitchFamily="18" charset="2"/>
              </a:rPr>
              <a:t>D</a:t>
            </a:r>
            <a:r>
              <a:rPr lang="en-GB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800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1723672" y="5325107"/>
            <a:ext cx="0" cy="28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808311" y="5325106"/>
            <a:ext cx="0" cy="28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672315" y="5560730"/>
            <a:ext cx="194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1702230" y="5539573"/>
            <a:ext cx="42066" cy="392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>
            <a:off x="1786278" y="5539573"/>
            <a:ext cx="42066" cy="392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1700070" y="514591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TextBox 99"/>
              <p:cNvSpPr txBox="1"/>
              <p:nvPr/>
            </p:nvSpPr>
            <p:spPr>
              <a:xfrm>
                <a:off x="5349172" y="5681850"/>
                <a:ext cx="3325171" cy="9866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2400" dirty="0"/>
                            <m:t>)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D</m:t>
                          </m:r>
                          <m:sSub>
                            <m:sSub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GB" sz="2400" i="1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sz="2400" i="1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2400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GB" sz="2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172" y="5681850"/>
                <a:ext cx="3325171" cy="9866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1378961" y="5061566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44618" y="1392837"/>
            <a:ext cx="8757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the approximate area approaches the actual area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1786134" y="5110430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1471885" y="493845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2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05" name="Oval 104"/>
          <p:cNvSpPr/>
          <p:nvPr/>
        </p:nvSpPr>
        <p:spPr>
          <a:xfrm>
            <a:off x="1866572" y="507142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 Box 9"/>
          <p:cNvSpPr txBox="1">
            <a:spLocks noChangeArrowheads="1"/>
          </p:cNvSpPr>
          <p:nvPr/>
        </p:nvSpPr>
        <p:spPr bwMode="auto">
          <a:xfrm>
            <a:off x="1616367" y="4870777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3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5" name="Oval 124"/>
          <p:cNvSpPr/>
          <p:nvPr/>
        </p:nvSpPr>
        <p:spPr>
          <a:xfrm>
            <a:off x="1963052" y="500534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 Box 9"/>
          <p:cNvSpPr txBox="1">
            <a:spLocks noChangeArrowheads="1"/>
          </p:cNvSpPr>
          <p:nvPr/>
        </p:nvSpPr>
        <p:spPr bwMode="auto">
          <a:xfrm>
            <a:off x="1712847" y="4804692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4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7" name="Oval 126"/>
          <p:cNvSpPr/>
          <p:nvPr/>
        </p:nvSpPr>
        <p:spPr>
          <a:xfrm>
            <a:off x="2053314" y="4954586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1803109" y="475393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5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9" name="Oval 128"/>
          <p:cNvSpPr/>
          <p:nvPr/>
        </p:nvSpPr>
        <p:spPr>
          <a:xfrm>
            <a:off x="2130892" y="4899242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Text Box 9"/>
          <p:cNvSpPr txBox="1">
            <a:spLocks noChangeArrowheads="1"/>
          </p:cNvSpPr>
          <p:nvPr/>
        </p:nvSpPr>
        <p:spPr bwMode="auto">
          <a:xfrm>
            <a:off x="1880687" y="4698591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6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1" name="Oval 130"/>
          <p:cNvSpPr/>
          <p:nvPr/>
        </p:nvSpPr>
        <p:spPr>
          <a:xfrm>
            <a:off x="2209802" y="4837496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Text Box 9"/>
          <p:cNvSpPr txBox="1">
            <a:spLocks noChangeArrowheads="1"/>
          </p:cNvSpPr>
          <p:nvPr/>
        </p:nvSpPr>
        <p:spPr bwMode="auto">
          <a:xfrm>
            <a:off x="1959597" y="463684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7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3" name="Oval 132"/>
          <p:cNvSpPr/>
          <p:nvPr/>
        </p:nvSpPr>
        <p:spPr>
          <a:xfrm>
            <a:off x="2292180" y="4762649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2041975" y="4561998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8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5" name="Oval 134"/>
          <p:cNvSpPr/>
          <p:nvPr/>
        </p:nvSpPr>
        <p:spPr>
          <a:xfrm>
            <a:off x="2394121" y="4674634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2143916" y="4473983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9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7" name="Oval 136"/>
          <p:cNvSpPr/>
          <p:nvPr/>
        </p:nvSpPr>
        <p:spPr>
          <a:xfrm>
            <a:off x="2476127" y="4600635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 Box 9"/>
          <p:cNvSpPr txBox="1">
            <a:spLocks noChangeArrowheads="1"/>
          </p:cNvSpPr>
          <p:nvPr/>
        </p:nvSpPr>
        <p:spPr bwMode="auto">
          <a:xfrm>
            <a:off x="2225922" y="4399984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10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9" name="Oval 138"/>
          <p:cNvSpPr/>
          <p:nvPr/>
        </p:nvSpPr>
        <p:spPr>
          <a:xfrm>
            <a:off x="2554745" y="4503917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 Box 9"/>
          <p:cNvSpPr txBox="1">
            <a:spLocks noChangeArrowheads="1"/>
          </p:cNvSpPr>
          <p:nvPr/>
        </p:nvSpPr>
        <p:spPr bwMode="auto">
          <a:xfrm>
            <a:off x="2304540" y="4303266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11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1" name="Oval 140"/>
          <p:cNvSpPr/>
          <p:nvPr/>
        </p:nvSpPr>
        <p:spPr>
          <a:xfrm>
            <a:off x="2633545" y="4412749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Text Box 9"/>
          <p:cNvSpPr txBox="1">
            <a:spLocks noChangeArrowheads="1"/>
          </p:cNvSpPr>
          <p:nvPr/>
        </p:nvSpPr>
        <p:spPr bwMode="auto">
          <a:xfrm>
            <a:off x="2383340" y="4212098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12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3" name="Oval 142"/>
          <p:cNvSpPr/>
          <p:nvPr/>
        </p:nvSpPr>
        <p:spPr>
          <a:xfrm>
            <a:off x="2719723" y="430612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Text Box 9"/>
          <p:cNvSpPr txBox="1">
            <a:spLocks noChangeArrowheads="1"/>
          </p:cNvSpPr>
          <p:nvPr/>
        </p:nvSpPr>
        <p:spPr bwMode="auto">
          <a:xfrm>
            <a:off x="2469518" y="4105472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13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5" name="Oval 144"/>
          <p:cNvSpPr/>
          <p:nvPr/>
        </p:nvSpPr>
        <p:spPr>
          <a:xfrm>
            <a:off x="2810653" y="4208767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Text Box 9"/>
          <p:cNvSpPr txBox="1">
            <a:spLocks noChangeArrowheads="1"/>
          </p:cNvSpPr>
          <p:nvPr/>
        </p:nvSpPr>
        <p:spPr bwMode="auto">
          <a:xfrm>
            <a:off x="2560448" y="4008116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14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7" name="Oval 146"/>
          <p:cNvSpPr/>
          <p:nvPr/>
        </p:nvSpPr>
        <p:spPr>
          <a:xfrm>
            <a:off x="2883573" y="4098732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Text Box 9"/>
          <p:cNvSpPr txBox="1">
            <a:spLocks noChangeArrowheads="1"/>
          </p:cNvSpPr>
          <p:nvPr/>
        </p:nvSpPr>
        <p:spPr bwMode="auto">
          <a:xfrm>
            <a:off x="2633368" y="3898081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15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9" name="Oval 148"/>
          <p:cNvSpPr/>
          <p:nvPr/>
        </p:nvSpPr>
        <p:spPr>
          <a:xfrm>
            <a:off x="2965001" y="398269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Text Box 9"/>
          <p:cNvSpPr txBox="1">
            <a:spLocks noChangeArrowheads="1"/>
          </p:cNvSpPr>
          <p:nvPr/>
        </p:nvSpPr>
        <p:spPr bwMode="auto">
          <a:xfrm>
            <a:off x="2714796" y="3782047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16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51" name="Rectangle 150">
            <a:hlinkClick r:id="rId3"/>
            <a:extLst>
              <a:ext uri="{FF2B5EF4-FFF2-40B4-BE49-F238E27FC236}">
                <a16:creationId xmlns:a16="http://schemas.microsoft.com/office/drawing/2014/main" id="{3DA45D5C-0AF3-440B-A9B5-AEBFC418D001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Rectangle 151">
            <a:hlinkClick r:id="rId3"/>
            <a:extLst>
              <a:ext uri="{FF2B5EF4-FFF2-40B4-BE49-F238E27FC236}">
                <a16:creationId xmlns:a16="http://schemas.microsoft.com/office/drawing/2014/main" id="{DF65A2B6-3F63-4D5A-91AE-7C01452B52C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24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0"/>
                            </p:stCondLst>
                            <p:childTnLst>
                              <p:par>
                                <p:cTn id="83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00"/>
                            </p:stCondLst>
                            <p:childTnLst>
                              <p:par>
                                <p:cTn id="14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500"/>
                            </p:stCondLst>
                            <p:childTnLst>
                              <p:par>
                                <p:cTn id="14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500"/>
                            </p:stCondLst>
                            <p:childTnLst>
                              <p:par>
                                <p:cTn id="15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5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50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5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5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3500"/>
                            </p:stCondLst>
                            <p:childTnLst>
                              <p:par>
                                <p:cTn id="2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20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29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6000"/>
                            </p:stCondLst>
                            <p:childTnLst>
                              <p:par>
                                <p:cTn id="2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650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7000"/>
                            </p:stCondLst>
                            <p:childTnLst>
                              <p:par>
                                <p:cTn id="238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7500"/>
                            </p:stCondLst>
                            <p:childTnLst>
                              <p:par>
                                <p:cTn id="2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8500"/>
                            </p:stCondLst>
                            <p:childTnLst>
                              <p:par>
                                <p:cTn id="247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9000"/>
                            </p:stCondLst>
                            <p:childTnLst>
                              <p:par>
                                <p:cTn id="2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9500"/>
                            </p:stCondLst>
                            <p:childTnLst>
                              <p:par>
                                <p:cTn id="2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6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1500"/>
                            </p:stCondLst>
                            <p:childTnLst>
                              <p:par>
                                <p:cTn id="265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2500"/>
                            </p:stCondLst>
                            <p:childTnLst>
                              <p:par>
                                <p:cTn id="27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13000"/>
                            </p:stCondLst>
                            <p:childTnLst>
                              <p:par>
                                <p:cTn id="274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13500"/>
                            </p:stCondLst>
                            <p:childTnLst>
                              <p:par>
                                <p:cTn id="27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4500"/>
                            </p:stCondLst>
                            <p:childTnLst>
                              <p:par>
                                <p:cTn id="283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15500"/>
                            </p:stCondLst>
                            <p:childTnLst>
                              <p:par>
                                <p:cTn id="2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2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6500"/>
                            </p:stCondLst>
                            <p:childTnLst>
                              <p:par>
                                <p:cTn id="2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17000"/>
                            </p:stCondLst>
                            <p:childTnLst>
                              <p:par>
                                <p:cTn id="2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17500"/>
                            </p:stCondLst>
                            <p:childTnLst>
                              <p:par>
                                <p:cTn id="301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18000"/>
                            </p:stCondLst>
                            <p:childTnLst>
                              <p:par>
                                <p:cTn id="30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18500"/>
                            </p:stCondLst>
                            <p:childTnLst>
                              <p:par>
                                <p:cTn id="3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19000"/>
                            </p:stCondLst>
                            <p:childTnLst>
                              <p:par>
                                <p:cTn id="310" presetID="1" presetClass="entr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19500"/>
                            </p:stCondLst>
                            <p:childTnLst>
                              <p:par>
                                <p:cTn id="3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0000"/>
                            </p:stCondLst>
                            <p:childTnLst>
                              <p:par>
                                <p:cTn id="3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  <p:bldP spid="65" grpId="0"/>
      <p:bldP spid="66" grpId="0"/>
      <p:bldP spid="67" grpId="0"/>
      <p:bldP spid="68" grpId="0"/>
      <p:bldP spid="69" grpId="0"/>
      <p:bldP spid="71" grpId="0"/>
      <p:bldP spid="49" grpId="0" animBg="1"/>
      <p:bldP spid="73" grpId="0" animBg="1"/>
      <p:bldP spid="73" grpId="1" animBg="1"/>
      <p:bldP spid="73" grpId="2" animBg="1"/>
      <p:bldP spid="76" grpId="0"/>
      <p:bldP spid="77" grpId="0"/>
      <p:bldP spid="78" grpId="0"/>
      <p:bldP spid="82" grpId="0"/>
      <p:bldP spid="84" grpId="0" animBg="1"/>
      <p:bldP spid="84" grpId="1" animBg="1"/>
      <p:bldP spid="84" grpId="2" animBg="1"/>
      <p:bldP spid="88" grpId="0" animBg="1"/>
      <p:bldP spid="88" grpId="1" animBg="1"/>
      <p:bldP spid="88" grpId="2" animBg="1"/>
      <p:bldP spid="96" grpId="0" animBg="1"/>
      <p:bldP spid="96" grpId="1" animBg="1"/>
      <p:bldP spid="96" grpId="2" animBg="1"/>
      <p:bldP spid="97" grpId="0" animBg="1"/>
      <p:bldP spid="97" grpId="1" animBg="1"/>
      <p:bldP spid="97" grpId="2" animBg="1"/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  <p:bldP spid="106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3" grpId="0" animBg="1"/>
      <p:bldP spid="113" grpId="1" animBg="1"/>
      <p:bldP spid="113" grpId="2" animBg="1"/>
      <p:bldP spid="114" grpId="0" animBg="1"/>
      <p:bldP spid="114" grpId="1" animBg="1"/>
      <p:bldP spid="114" grpId="2" animBg="1"/>
      <p:bldP spid="115" grpId="0" animBg="1"/>
      <p:bldP spid="115" grpId="1" animBg="1"/>
      <p:bldP spid="115" grpId="2" animBg="1"/>
      <p:bldP spid="116" grpId="0" animBg="1"/>
      <p:bldP spid="117" grpId="0"/>
      <p:bldP spid="118" grpId="0"/>
      <p:bldP spid="119" grpId="0"/>
      <p:bldP spid="120" grpId="0"/>
      <p:bldP spid="2" grpId="0"/>
      <p:bldP spid="33" grpId="0" animBg="1"/>
      <p:bldP spid="100" grpId="0"/>
      <p:bldP spid="101" grpId="0"/>
      <p:bldP spid="102" grpId="0"/>
      <p:bldP spid="103" grpId="0" animBg="1"/>
      <p:bldP spid="104" grpId="0"/>
      <p:bldP spid="105" grpId="0" animBg="1"/>
      <p:bldP spid="122" grpId="0"/>
      <p:bldP spid="125" grpId="0" animBg="1"/>
      <p:bldP spid="126" grpId="0"/>
      <p:bldP spid="127" grpId="0" animBg="1"/>
      <p:bldP spid="128" grpId="0"/>
      <p:bldP spid="129" grpId="0" animBg="1"/>
      <p:bldP spid="130" grpId="0"/>
      <p:bldP spid="131" grpId="0" animBg="1"/>
      <p:bldP spid="132" grpId="0"/>
      <p:bldP spid="133" grpId="0" animBg="1"/>
      <p:bldP spid="134" grpId="0"/>
      <p:bldP spid="135" grpId="0" animBg="1"/>
      <p:bldP spid="136" grpId="0"/>
      <p:bldP spid="137" grpId="0" animBg="1"/>
      <p:bldP spid="138" grpId="0"/>
      <p:bldP spid="139" grpId="0" animBg="1"/>
      <p:bldP spid="140" grpId="0"/>
      <p:bldP spid="141" grpId="0" animBg="1"/>
      <p:bldP spid="142" grpId="0"/>
      <p:bldP spid="143" grpId="0" animBg="1"/>
      <p:bldP spid="144" grpId="0"/>
      <p:bldP spid="145" grpId="0" animBg="1"/>
      <p:bldP spid="146" grpId="0"/>
      <p:bldP spid="147" grpId="0" animBg="1"/>
      <p:bldP spid="148" grpId="0"/>
      <p:bldP spid="149" grpId="0" animBg="1"/>
      <p:bldP spid="1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344618" y="1397577"/>
            <a:ext cx="8757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the approximate area approaches the actual area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047793" cy="3590435"/>
                <a:chOff x="693096" y="2377387"/>
                <a:chExt cx="3047793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030041" cy="3590435"/>
                  <a:chOff x="693096" y="2377387"/>
                  <a:chExt cx="30300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57680" cy="1444761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4618" y="1393442"/>
            <a:ext cx="8757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As the number of rectangles increases, 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724665" y="5184678"/>
            <a:ext cx="82296" cy="164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413962" y="4704122"/>
            <a:ext cx="82296" cy="6370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2072394" y="4996956"/>
            <a:ext cx="82296" cy="34747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2743220" y="4333190"/>
            <a:ext cx="82296" cy="101498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1887132" y="5105444"/>
            <a:ext cx="91440" cy="2377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2236760" y="4873162"/>
            <a:ext cx="82296" cy="4663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>
            <a:off x="2577565" y="4534524"/>
            <a:ext cx="82296" cy="81381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2908986" y="4129531"/>
            <a:ext cx="82296" cy="120700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1807281" y="5156698"/>
            <a:ext cx="82296" cy="19202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2496578" y="4640973"/>
            <a:ext cx="82296" cy="6949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/>
          <p:cNvSpPr/>
          <p:nvPr/>
        </p:nvSpPr>
        <p:spPr>
          <a:xfrm>
            <a:off x="2155010" y="4933808"/>
            <a:ext cx="82296" cy="40233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2825836" y="4244921"/>
            <a:ext cx="82296" cy="109728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1979796" y="5047320"/>
            <a:ext cx="91440" cy="30175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2319376" y="4794942"/>
            <a:ext cx="91440" cy="54864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2660181" y="4446256"/>
            <a:ext cx="82296" cy="8961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Rectangle 114"/>
          <p:cNvSpPr/>
          <p:nvPr/>
        </p:nvSpPr>
        <p:spPr>
          <a:xfrm>
            <a:off x="2991602" y="4011118"/>
            <a:ext cx="91440" cy="132588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Line 5"/>
          <p:cNvSpPr>
            <a:spLocks noChangeShapeType="1"/>
          </p:cNvSpPr>
          <p:nvPr/>
        </p:nvSpPr>
        <p:spPr bwMode="auto">
          <a:xfrm>
            <a:off x="747365" y="5349557"/>
            <a:ext cx="317396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7" name="53 CuadroTexto"/>
          <p:cNvSpPr txBox="1"/>
          <p:nvPr/>
        </p:nvSpPr>
        <p:spPr>
          <a:xfrm>
            <a:off x="1591479" y="5329210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8" name="53 CuadroTexto"/>
          <p:cNvSpPr txBox="1"/>
          <p:nvPr/>
        </p:nvSpPr>
        <p:spPr>
          <a:xfrm>
            <a:off x="2942028" y="5374073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" name="Rectangle 1"/>
          <p:cNvSpPr/>
          <p:nvPr/>
        </p:nvSpPr>
        <p:spPr>
          <a:xfrm>
            <a:off x="1616208" y="5576936"/>
            <a:ext cx="29206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 err="1">
                <a:latin typeface="Symbol" panose="05050102010706020507" pitchFamily="18" charset="2"/>
              </a:rPr>
              <a:t>D</a:t>
            </a:r>
            <a:r>
              <a:rPr lang="en-GB" sz="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800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1723672" y="5325107"/>
            <a:ext cx="0" cy="28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808311" y="5325106"/>
            <a:ext cx="0" cy="285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672315" y="5560730"/>
            <a:ext cx="194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1702230" y="5539573"/>
            <a:ext cx="42066" cy="392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H="1">
            <a:off x="1786278" y="5539573"/>
            <a:ext cx="42066" cy="3924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1700070" y="514591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ext Box 9"/>
          <p:cNvSpPr txBox="1">
            <a:spLocks noChangeArrowheads="1"/>
          </p:cNvSpPr>
          <p:nvPr/>
        </p:nvSpPr>
        <p:spPr bwMode="auto">
          <a:xfrm>
            <a:off x="1378961" y="5061566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03" name="Oval 102"/>
          <p:cNvSpPr/>
          <p:nvPr/>
        </p:nvSpPr>
        <p:spPr>
          <a:xfrm>
            <a:off x="1786134" y="5110430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 Box 9"/>
          <p:cNvSpPr txBox="1">
            <a:spLocks noChangeArrowheads="1"/>
          </p:cNvSpPr>
          <p:nvPr/>
        </p:nvSpPr>
        <p:spPr bwMode="auto">
          <a:xfrm>
            <a:off x="1471885" y="493845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2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05" name="Oval 104"/>
          <p:cNvSpPr/>
          <p:nvPr/>
        </p:nvSpPr>
        <p:spPr>
          <a:xfrm>
            <a:off x="1866572" y="507142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 Box 9"/>
          <p:cNvSpPr txBox="1">
            <a:spLocks noChangeArrowheads="1"/>
          </p:cNvSpPr>
          <p:nvPr/>
        </p:nvSpPr>
        <p:spPr bwMode="auto">
          <a:xfrm>
            <a:off x="1616367" y="4870777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3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5" name="Oval 124"/>
          <p:cNvSpPr/>
          <p:nvPr/>
        </p:nvSpPr>
        <p:spPr>
          <a:xfrm>
            <a:off x="1963052" y="500534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 Box 9"/>
          <p:cNvSpPr txBox="1">
            <a:spLocks noChangeArrowheads="1"/>
          </p:cNvSpPr>
          <p:nvPr/>
        </p:nvSpPr>
        <p:spPr bwMode="auto">
          <a:xfrm>
            <a:off x="1712847" y="4804692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4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7" name="Oval 126"/>
          <p:cNvSpPr/>
          <p:nvPr/>
        </p:nvSpPr>
        <p:spPr>
          <a:xfrm>
            <a:off x="2053314" y="4954586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1803109" y="475393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5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29" name="Oval 128"/>
          <p:cNvSpPr/>
          <p:nvPr/>
        </p:nvSpPr>
        <p:spPr>
          <a:xfrm>
            <a:off x="2130892" y="4899242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Text Box 9"/>
          <p:cNvSpPr txBox="1">
            <a:spLocks noChangeArrowheads="1"/>
          </p:cNvSpPr>
          <p:nvPr/>
        </p:nvSpPr>
        <p:spPr bwMode="auto">
          <a:xfrm>
            <a:off x="1880687" y="4698591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6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1" name="Oval 130"/>
          <p:cNvSpPr/>
          <p:nvPr/>
        </p:nvSpPr>
        <p:spPr>
          <a:xfrm>
            <a:off x="2209802" y="4837496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Text Box 9"/>
          <p:cNvSpPr txBox="1">
            <a:spLocks noChangeArrowheads="1"/>
          </p:cNvSpPr>
          <p:nvPr/>
        </p:nvSpPr>
        <p:spPr bwMode="auto">
          <a:xfrm>
            <a:off x="1959597" y="4636845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7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3" name="Oval 132"/>
          <p:cNvSpPr/>
          <p:nvPr/>
        </p:nvSpPr>
        <p:spPr>
          <a:xfrm>
            <a:off x="2292180" y="4762649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2041975" y="4561998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8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5" name="Oval 134"/>
          <p:cNvSpPr/>
          <p:nvPr/>
        </p:nvSpPr>
        <p:spPr>
          <a:xfrm>
            <a:off x="2394121" y="4674634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2143916" y="4473983"/>
            <a:ext cx="38343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9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7" name="Oval 136"/>
          <p:cNvSpPr/>
          <p:nvPr/>
        </p:nvSpPr>
        <p:spPr>
          <a:xfrm>
            <a:off x="2476127" y="4600635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 Box 9"/>
          <p:cNvSpPr txBox="1">
            <a:spLocks noChangeArrowheads="1"/>
          </p:cNvSpPr>
          <p:nvPr/>
        </p:nvSpPr>
        <p:spPr bwMode="auto">
          <a:xfrm>
            <a:off x="2225922" y="4399984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10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39" name="Oval 138"/>
          <p:cNvSpPr/>
          <p:nvPr/>
        </p:nvSpPr>
        <p:spPr>
          <a:xfrm>
            <a:off x="2554745" y="4503917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Text Box 9"/>
          <p:cNvSpPr txBox="1">
            <a:spLocks noChangeArrowheads="1"/>
          </p:cNvSpPr>
          <p:nvPr/>
        </p:nvSpPr>
        <p:spPr bwMode="auto">
          <a:xfrm>
            <a:off x="2304540" y="4303266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11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1" name="Oval 140"/>
          <p:cNvSpPr/>
          <p:nvPr/>
        </p:nvSpPr>
        <p:spPr>
          <a:xfrm>
            <a:off x="2633545" y="4412749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Text Box 9"/>
          <p:cNvSpPr txBox="1">
            <a:spLocks noChangeArrowheads="1"/>
          </p:cNvSpPr>
          <p:nvPr/>
        </p:nvSpPr>
        <p:spPr bwMode="auto">
          <a:xfrm>
            <a:off x="2383340" y="4212098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12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3" name="Oval 142"/>
          <p:cNvSpPr/>
          <p:nvPr/>
        </p:nvSpPr>
        <p:spPr>
          <a:xfrm>
            <a:off x="2719723" y="430612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Text Box 9"/>
          <p:cNvSpPr txBox="1">
            <a:spLocks noChangeArrowheads="1"/>
          </p:cNvSpPr>
          <p:nvPr/>
        </p:nvSpPr>
        <p:spPr bwMode="auto">
          <a:xfrm>
            <a:off x="2469518" y="4105472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13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5" name="Oval 144"/>
          <p:cNvSpPr/>
          <p:nvPr/>
        </p:nvSpPr>
        <p:spPr>
          <a:xfrm>
            <a:off x="2810653" y="4208767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Text Box 9"/>
          <p:cNvSpPr txBox="1">
            <a:spLocks noChangeArrowheads="1"/>
          </p:cNvSpPr>
          <p:nvPr/>
        </p:nvSpPr>
        <p:spPr bwMode="auto">
          <a:xfrm>
            <a:off x="2560448" y="4008116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14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7" name="Oval 146"/>
          <p:cNvSpPr/>
          <p:nvPr/>
        </p:nvSpPr>
        <p:spPr>
          <a:xfrm>
            <a:off x="2883573" y="4098732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Text Box 9"/>
          <p:cNvSpPr txBox="1">
            <a:spLocks noChangeArrowheads="1"/>
          </p:cNvSpPr>
          <p:nvPr/>
        </p:nvSpPr>
        <p:spPr bwMode="auto">
          <a:xfrm>
            <a:off x="2633368" y="3898081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15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49" name="Oval 148"/>
          <p:cNvSpPr/>
          <p:nvPr/>
        </p:nvSpPr>
        <p:spPr>
          <a:xfrm>
            <a:off x="2965001" y="3982698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Text Box 9"/>
          <p:cNvSpPr txBox="1">
            <a:spLocks noChangeArrowheads="1"/>
          </p:cNvSpPr>
          <p:nvPr/>
        </p:nvSpPr>
        <p:spPr bwMode="auto">
          <a:xfrm>
            <a:off x="2626614" y="3782047"/>
            <a:ext cx="42191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900" i="1" dirty="0">
                <a:latin typeface="Times New Roman" pitchFamily="18" charset="0"/>
              </a:rPr>
              <a:t>f</a:t>
            </a:r>
            <a:r>
              <a:rPr lang="en-GB" sz="900" dirty="0">
                <a:latin typeface="Times New Roman" pitchFamily="18" charset="0"/>
              </a:rPr>
              <a:t>(</a:t>
            </a:r>
            <a:r>
              <a:rPr lang="en-GB" sz="900" i="1" dirty="0">
                <a:latin typeface="Times New Roman" pitchFamily="18" charset="0"/>
              </a:rPr>
              <a:t>x</a:t>
            </a:r>
            <a:r>
              <a:rPr lang="en-GB" sz="900" baseline="-25000" dirty="0">
                <a:latin typeface="Times New Roman" pitchFamily="18" charset="0"/>
              </a:rPr>
              <a:t>16</a:t>
            </a:r>
            <a:r>
              <a:rPr lang="en-GB" sz="900" dirty="0">
                <a:latin typeface="Times New Roman" pitchFamily="18" charset="0"/>
              </a:rPr>
              <a:t>)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4548551" y="1977738"/>
            <a:ext cx="441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total area is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2" name="TextBox 151"/>
              <p:cNvSpPr txBox="1"/>
              <p:nvPr/>
            </p:nvSpPr>
            <p:spPr>
              <a:xfrm>
                <a:off x="5190524" y="2440311"/>
                <a:ext cx="3325171" cy="9866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sz="24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2400" dirty="0"/>
                            <m:t>)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2400" dirty="0">
                              <a:latin typeface="Symbol" panose="05050102010706020507" pitchFamily="18" charset="2"/>
                            </a:rPr>
                            <m:t>D</m:t>
                          </m:r>
                          <m:sSub>
                            <m:sSubPr>
                              <m:ctrlPr>
                                <a:rPr lang="en-GB" sz="240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en-GB" sz="2400" i="1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en-US" sz="2400" i="1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i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GB" sz="2400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GB" sz="2400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2" name="TextBox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0524" y="2440311"/>
                <a:ext cx="3325171" cy="9866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" name="TextBox 152"/>
          <p:cNvSpPr txBox="1"/>
          <p:nvPr/>
        </p:nvSpPr>
        <p:spPr>
          <a:xfrm>
            <a:off x="4548551" y="3175115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/>
              <a:t>)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represents the height of each rectangle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4526726" y="3871571"/>
            <a:ext cx="4419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GB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represents the width of each rectangle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4334031" y="4613068"/>
            <a:ext cx="4809970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Using an infinite number of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5339104" y="5136040"/>
                <a:ext cx="1699504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GB" sz="1800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104" y="5136040"/>
                <a:ext cx="1699504" cy="7562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6" name="TextBox 155"/>
          <p:cNvSpPr txBox="1"/>
          <p:nvPr/>
        </p:nvSpPr>
        <p:spPr>
          <a:xfrm>
            <a:off x="5055970" y="5953580"/>
            <a:ext cx="3519994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Leads to the exact area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7" name="Rectangle 156">
            <a:hlinkClick r:id="rId4"/>
            <a:extLst>
              <a:ext uri="{FF2B5EF4-FFF2-40B4-BE49-F238E27FC236}">
                <a16:creationId xmlns:a16="http://schemas.microsoft.com/office/drawing/2014/main" id="{D65DDC6F-A667-4281-AEAD-AEB1C47660AC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Rectangle 157">
            <a:hlinkClick r:id="rId4"/>
            <a:extLst>
              <a:ext uri="{FF2B5EF4-FFF2-40B4-BE49-F238E27FC236}">
                <a16:creationId xmlns:a16="http://schemas.microsoft.com/office/drawing/2014/main" id="{EFE95A11-BF43-4643-BB7C-62B72CB81DBB}"/>
              </a:ext>
            </a:extLst>
          </p:cNvPr>
          <p:cNvSpPr/>
          <p:nvPr/>
        </p:nvSpPr>
        <p:spPr>
          <a:xfrm>
            <a:off x="800100" y="6525064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07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9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9" grpId="0" animBg="1"/>
      <p:bldP spid="73" grpId="0" animBg="1"/>
      <p:bldP spid="84" grpId="0" animBg="1"/>
      <p:bldP spid="88" grpId="0" animBg="1"/>
      <p:bldP spid="96" grpId="0" animBg="1"/>
      <p:bldP spid="97" grpId="0" animBg="1"/>
      <p:bldP spid="98" grpId="0" animBg="1"/>
      <p:bldP spid="99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2" grpId="0"/>
      <p:bldP spid="33" grpId="0" animBg="1"/>
      <p:bldP spid="101" grpId="0"/>
      <p:bldP spid="103" grpId="0" animBg="1"/>
      <p:bldP spid="104" grpId="0"/>
      <p:bldP spid="105" grpId="0" animBg="1"/>
      <p:bldP spid="122" grpId="0"/>
      <p:bldP spid="125" grpId="0" animBg="1"/>
      <p:bldP spid="126" grpId="0"/>
      <p:bldP spid="127" grpId="0" animBg="1"/>
      <p:bldP spid="128" grpId="0"/>
      <p:bldP spid="129" grpId="0" animBg="1"/>
      <p:bldP spid="130" grpId="0"/>
      <p:bldP spid="131" grpId="0" animBg="1"/>
      <p:bldP spid="132" grpId="0"/>
      <p:bldP spid="133" grpId="0" animBg="1"/>
      <p:bldP spid="134" grpId="0"/>
      <p:bldP spid="135" grpId="0" animBg="1"/>
      <p:bldP spid="136" grpId="0"/>
      <p:bldP spid="137" grpId="0" animBg="1"/>
      <p:bldP spid="138" grpId="0"/>
      <p:bldP spid="139" grpId="0" animBg="1"/>
      <p:bldP spid="140" grpId="0"/>
      <p:bldP spid="141" grpId="0" animBg="1"/>
      <p:bldP spid="142" grpId="0"/>
      <p:bldP spid="143" grpId="0" animBg="1"/>
      <p:bldP spid="144" grpId="0"/>
      <p:bldP spid="145" grpId="0" animBg="1"/>
      <p:bldP spid="146" grpId="0"/>
      <p:bldP spid="147" grpId="0" animBg="1"/>
      <p:bldP spid="148" grpId="0"/>
      <p:bldP spid="149" grpId="0" animBg="1"/>
      <p:bldP spid="150" grpId="0"/>
      <p:bldP spid="153" grpId="0"/>
      <p:bldP spid="154" grpId="0"/>
      <p:bldP spid="155" grpId="0"/>
      <p:bldP spid="1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45967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77387"/>
              <a:ext cx="3357997" cy="3668308"/>
              <a:chOff x="679963" y="2377387"/>
              <a:chExt cx="3357997" cy="366830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93096" y="2377387"/>
                <a:ext cx="3047793" cy="3590435"/>
                <a:chOff x="693096" y="2377387"/>
                <a:chExt cx="3047793" cy="3590435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693096" y="2377387"/>
                  <a:ext cx="3030041" cy="3590435"/>
                  <a:chOff x="693096" y="2377387"/>
                  <a:chExt cx="3030041" cy="3590435"/>
                </a:xfrm>
              </p:grpSpPr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7506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57 Conector recto"/>
                  <p:cNvCxnSpPr/>
                  <p:nvPr/>
                </p:nvCxnSpPr>
                <p:spPr>
                  <a:xfrm>
                    <a:off x="2738907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2394909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59 Conector recto"/>
                  <p:cNvCxnSpPr/>
                  <p:nvPr/>
                </p:nvCxnSpPr>
                <p:spPr>
                  <a:xfrm>
                    <a:off x="2058751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30795" y="553281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61 Conector recto"/>
                  <p:cNvCxnSpPr/>
                  <p:nvPr/>
                </p:nvCxnSpPr>
                <p:spPr>
                  <a:xfrm>
                    <a:off x="1386797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Line 6"/>
                  <p:cNvSpPr>
                    <a:spLocks noChangeShapeType="1"/>
                  </p:cNvSpPr>
                  <p:nvPr/>
                </p:nvSpPr>
                <p:spPr bwMode="auto">
                  <a:xfrm rot="16200000" flipV="1">
                    <a:off x="-641301" y="4242267"/>
                    <a:ext cx="3434691" cy="164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34" name="55 Conector recto"/>
                  <p:cNvCxnSpPr/>
                  <p:nvPr/>
                </p:nvCxnSpPr>
                <p:spPr>
                  <a:xfrm>
                    <a:off x="3386979" y="55167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23137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72 Conector recto"/>
                  <p:cNvCxnSpPr/>
                  <p:nvPr/>
                </p:nvCxnSpPr>
                <p:spPr>
                  <a:xfrm rot="5400000">
                    <a:off x="1038879" y="483269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62 Conector recto"/>
                  <p:cNvCxnSpPr/>
                  <p:nvPr/>
                </p:nvCxnSpPr>
                <p:spPr>
                  <a:xfrm rot="5400000">
                    <a:off x="1022837" y="41525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69 Conector recto"/>
                  <p:cNvCxnSpPr/>
                  <p:nvPr/>
                </p:nvCxnSpPr>
                <p:spPr>
                  <a:xfrm rot="5400000">
                    <a:off x="1006795" y="380854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70 Conector recto"/>
                  <p:cNvCxnSpPr/>
                  <p:nvPr/>
                </p:nvCxnSpPr>
                <p:spPr>
                  <a:xfrm rot="5400000">
                    <a:off x="1015359" y="3464545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71 Conector recto"/>
                  <p:cNvCxnSpPr/>
                  <p:nvPr/>
                </p:nvCxnSpPr>
                <p:spPr>
                  <a:xfrm rot="5400000">
                    <a:off x="1030677" y="4488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70 Conector recto"/>
                  <p:cNvCxnSpPr/>
                  <p:nvPr/>
                </p:nvCxnSpPr>
                <p:spPr>
                  <a:xfrm rot="5400000">
                    <a:off x="1023381" y="3128387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70 Conector recto"/>
                  <p:cNvCxnSpPr/>
                  <p:nvPr/>
                </p:nvCxnSpPr>
                <p:spPr>
                  <a:xfrm rot="5400000">
                    <a:off x="1022837" y="281647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869164" y="550073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3286" y="2377387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773252" y="501271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782444" y="4698316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782621" y="43399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6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773252" y="402478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8</a:t>
                    </a:r>
                  </a:p>
                </p:txBody>
              </p:sp>
              <p:sp>
                <p:nvSpPr>
                  <p:cNvPr id="57" name="53 CuadroTexto"/>
                  <p:cNvSpPr txBox="1"/>
                  <p:nvPr/>
                </p:nvSpPr>
                <p:spPr>
                  <a:xfrm>
                    <a:off x="693096" y="3678738"/>
                    <a:ext cx="43181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10</a:t>
                    </a:r>
                  </a:p>
                </p:txBody>
              </p:sp>
              <p:sp>
                <p:nvSpPr>
                  <p:cNvPr id="58" name="53 CuadroTexto"/>
                  <p:cNvSpPr txBox="1"/>
                  <p:nvPr/>
                </p:nvSpPr>
                <p:spPr>
                  <a:xfrm>
                    <a:off x="701985" y="3350368"/>
                    <a:ext cx="48043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12</a:t>
                    </a:r>
                  </a:p>
                </p:txBody>
              </p:sp>
              <p:sp>
                <p:nvSpPr>
                  <p:cNvPr id="59" name="53 CuadroTexto"/>
                  <p:cNvSpPr txBox="1"/>
                  <p:nvPr/>
                </p:nvSpPr>
                <p:spPr>
                  <a:xfrm>
                    <a:off x="703763" y="3004928"/>
                    <a:ext cx="444795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14</a:t>
                    </a:r>
                  </a:p>
                </p:txBody>
              </p:sp>
              <p:sp>
                <p:nvSpPr>
                  <p:cNvPr id="60" name="53 CuadroTexto"/>
                  <p:cNvSpPr txBox="1"/>
                  <p:nvPr/>
                </p:nvSpPr>
                <p:spPr>
                  <a:xfrm>
                    <a:off x="699126" y="2679919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16</a:t>
                    </a:r>
                  </a:p>
                </p:txBody>
              </p: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386797" y="284828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71662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396596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3084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3391482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3732849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53" idx="3"/>
                </p:cNvCxnSpPr>
                <p:nvPr/>
              </p:nvCxnSpPr>
              <p:spPr>
                <a:xfrm flipV="1">
                  <a:off x="1124908" y="51666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1097859" y="4860496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1127704" y="4511089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flipV="1">
                  <a:off x="1127704" y="417231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138337" y="3852384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127335" y="3502977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127335" y="3164203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127335" y="2854905"/>
                  <a:ext cx="2602552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732777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076665" y="2854905"/>
                  <a:ext cx="8040" cy="26245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3791346" y="526558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5" name="Freeform 44"/>
          <p:cNvSpPr/>
          <p:nvPr/>
        </p:nvSpPr>
        <p:spPr>
          <a:xfrm>
            <a:off x="1721708" y="3904795"/>
            <a:ext cx="1357680" cy="1444761"/>
          </a:xfrm>
          <a:custGeom>
            <a:avLst/>
            <a:gdLst>
              <a:gd name="connsiteX0" fmla="*/ 0 w 1371600"/>
              <a:gd name="connsiteY0" fmla="*/ 1285103 h 1429265"/>
              <a:gd name="connsiteX1" fmla="*/ 8238 w 1371600"/>
              <a:gd name="connsiteY1" fmla="*/ 1429265 h 1429265"/>
              <a:gd name="connsiteX2" fmla="*/ 1371600 w 1371600"/>
              <a:gd name="connsiteY2" fmla="*/ 1425146 h 1429265"/>
              <a:gd name="connsiteX3" fmla="*/ 1363362 w 1371600"/>
              <a:gd name="connsiteY3" fmla="*/ 0 h 1429265"/>
              <a:gd name="connsiteX4" fmla="*/ 1033849 w 1371600"/>
              <a:gd name="connsiteY4" fmla="*/ 432486 h 1429265"/>
              <a:gd name="connsiteX5" fmla="*/ 683741 w 1371600"/>
              <a:gd name="connsiteY5" fmla="*/ 832021 h 1429265"/>
              <a:gd name="connsiteX6" fmla="*/ 358346 w 1371600"/>
              <a:gd name="connsiteY6" fmla="*/ 1087394 h 1429265"/>
              <a:gd name="connsiteX7" fmla="*/ 0 w 1371600"/>
              <a:gd name="connsiteY7" fmla="*/ 1285103 h 142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71600" h="1429265">
                <a:moveTo>
                  <a:pt x="0" y="1285103"/>
                </a:moveTo>
                <a:lnTo>
                  <a:pt x="8238" y="1429265"/>
                </a:lnTo>
                <a:lnTo>
                  <a:pt x="1371600" y="1425146"/>
                </a:lnTo>
                <a:lnTo>
                  <a:pt x="1363362" y="0"/>
                </a:lnTo>
                <a:lnTo>
                  <a:pt x="1033849" y="432486"/>
                </a:lnTo>
                <a:lnTo>
                  <a:pt x="683741" y="832021"/>
                </a:lnTo>
                <a:lnTo>
                  <a:pt x="358346" y="1087394"/>
                </a:lnTo>
                <a:lnTo>
                  <a:pt x="0" y="1285103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1079500" y="2688684"/>
            <a:ext cx="2641600" cy="2641600"/>
          </a:xfrm>
          <a:custGeom>
            <a:avLst/>
            <a:gdLst>
              <a:gd name="connsiteX0" fmla="*/ 0 w 2641600"/>
              <a:gd name="connsiteY0" fmla="*/ 2641600 h 2641600"/>
              <a:gd name="connsiteX1" fmla="*/ 647700 w 2641600"/>
              <a:gd name="connsiteY1" fmla="*/ 2489200 h 2641600"/>
              <a:gd name="connsiteX2" fmla="*/ 1333500 w 2641600"/>
              <a:gd name="connsiteY2" fmla="*/ 2019300 h 2641600"/>
              <a:gd name="connsiteX3" fmla="*/ 2032000 w 2641600"/>
              <a:gd name="connsiteY3" fmla="*/ 1155700 h 2641600"/>
              <a:gd name="connsiteX4" fmla="*/ 2641600 w 2641600"/>
              <a:gd name="connsiteY4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1600" h="2641600">
                <a:moveTo>
                  <a:pt x="0" y="2641600"/>
                </a:moveTo>
                <a:cubicBezTo>
                  <a:pt x="212725" y="2617258"/>
                  <a:pt x="425450" y="2592917"/>
                  <a:pt x="647700" y="2489200"/>
                </a:cubicBezTo>
                <a:cubicBezTo>
                  <a:pt x="869950" y="2385483"/>
                  <a:pt x="1102783" y="2241550"/>
                  <a:pt x="1333500" y="2019300"/>
                </a:cubicBezTo>
                <a:cubicBezTo>
                  <a:pt x="1564217" y="1797050"/>
                  <a:pt x="1813983" y="1492250"/>
                  <a:pt x="2032000" y="1155700"/>
                </a:cubicBezTo>
                <a:cubicBezTo>
                  <a:pt x="2250017" y="819150"/>
                  <a:pt x="2445808" y="409575"/>
                  <a:pt x="264160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386568" y="690166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at the area under the curve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2618" y="95701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86568" y="1090385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can get an approximation of the area using rectangles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44618" y="1393442"/>
            <a:ext cx="8757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As the number of rectangles increases, the approximate area approaches the actual area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Line 5"/>
          <p:cNvSpPr>
            <a:spLocks noChangeShapeType="1"/>
          </p:cNvSpPr>
          <p:nvPr/>
        </p:nvSpPr>
        <p:spPr bwMode="auto">
          <a:xfrm>
            <a:off x="747365" y="5349557"/>
            <a:ext cx="317396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7" name="53 CuadroTexto"/>
          <p:cNvSpPr txBox="1"/>
          <p:nvPr/>
        </p:nvSpPr>
        <p:spPr>
          <a:xfrm>
            <a:off x="1596534" y="5352230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18" name="53 CuadroTexto"/>
          <p:cNvSpPr txBox="1"/>
          <p:nvPr/>
        </p:nvSpPr>
        <p:spPr>
          <a:xfrm>
            <a:off x="2941133" y="5381467"/>
            <a:ext cx="240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334030" y="2028545"/>
            <a:ext cx="4809970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If a function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defined for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sym typeface="Symbol" panose="05050102010706020507" pitchFamily="18" charset="2"/>
              </a:rPr>
              <a:t>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ym typeface="Symbol" panose="05050102010706020507" pitchFamily="18" charset="2"/>
              </a:rPr>
              <a:t> 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Box 92"/>
              <p:cNvSpPr txBox="1"/>
              <p:nvPr/>
            </p:nvSpPr>
            <p:spPr>
              <a:xfrm>
                <a:off x="5022501" y="2424019"/>
                <a:ext cx="1699504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GB" sz="1800" dirty="0"/>
              </a:p>
            </p:txBody>
          </p:sp>
        </mc:Choice>
        <mc:Fallback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501" y="2424019"/>
                <a:ext cx="1699504" cy="7562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Box 99"/>
          <p:cNvSpPr txBox="1"/>
          <p:nvPr/>
        </p:nvSpPr>
        <p:spPr>
          <a:xfrm>
            <a:off x="4433525" y="2633669"/>
            <a:ext cx="90557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815569" y="2599005"/>
            <a:ext cx="2168773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exist, we say that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425831" y="3143089"/>
            <a:ext cx="4558511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GB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integrable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sym typeface="Symbol" panose="05050102010706020507" pitchFamily="18" charset="2"/>
              </a:rPr>
              <a:t>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ym typeface="Symbol" panose="05050102010706020507" pitchFamily="18" charset="2"/>
              </a:rPr>
              <a:t> 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459759" y="3571186"/>
            <a:ext cx="4558511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call this limit the definite integral and denote it as: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5" name="TextBox 104"/>
              <p:cNvSpPr txBox="1"/>
              <p:nvPr/>
            </p:nvSpPr>
            <p:spPr>
              <a:xfrm>
                <a:off x="4467552" y="4350734"/>
                <a:ext cx="1699504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8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8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GB" sz="1800" dirty="0"/>
              </a:p>
            </p:txBody>
          </p:sp>
        </mc:Choice>
        <mc:Fallback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552" y="4350734"/>
                <a:ext cx="1699504" cy="7562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6363427" y="4450851"/>
                <a:ext cx="1300677" cy="6283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800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427" y="4450851"/>
                <a:ext cx="1300677" cy="6283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TextBox 105"/>
          <p:cNvSpPr txBox="1"/>
          <p:nvPr/>
        </p:nvSpPr>
        <p:spPr>
          <a:xfrm>
            <a:off x="4412698" y="5113808"/>
            <a:ext cx="468935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of integration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425831" y="5462347"/>
            <a:ext cx="4592439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of integration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410584" y="5876879"/>
            <a:ext cx="4809970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symbol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 is an elongated S and is also used to indicate a sum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Rectangle 72">
            <a:hlinkClick r:id="rId5"/>
            <a:extLst>
              <a:ext uri="{FF2B5EF4-FFF2-40B4-BE49-F238E27FC236}">
                <a16:creationId xmlns:a16="http://schemas.microsoft.com/office/drawing/2014/main" id="{30532D62-4B27-451C-9374-53EFA53D7E0C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>
            <a:hlinkClick r:id="rId5"/>
            <a:extLst>
              <a:ext uri="{FF2B5EF4-FFF2-40B4-BE49-F238E27FC236}">
                <a16:creationId xmlns:a16="http://schemas.microsoft.com/office/drawing/2014/main" id="{C9419D7E-3C9C-42EF-8474-CAC7D0B3B327}"/>
              </a:ext>
            </a:extLst>
          </p:cNvPr>
          <p:cNvSpPr/>
          <p:nvPr/>
        </p:nvSpPr>
        <p:spPr>
          <a:xfrm>
            <a:off x="815580" y="6538436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11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100" grpId="0"/>
      <p:bldP spid="102" grpId="0"/>
      <p:bldP spid="103" grpId="0"/>
      <p:bldP spid="104" grpId="0"/>
      <p:bldP spid="44" grpId="0"/>
      <p:bldP spid="106" grpId="0"/>
      <p:bldP spid="107" grpId="0"/>
      <p:bldP spid="1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684416" y="3220872"/>
            <a:ext cx="3884613" cy="3207223"/>
            <a:chOff x="386568" y="3166281"/>
            <a:chExt cx="3884613" cy="3207223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3166281"/>
              <a:ext cx="3884613" cy="3207223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3562065"/>
              <a:ext cx="3357997" cy="2483629"/>
              <a:chOff x="679963" y="3562065"/>
              <a:chExt cx="3357997" cy="2483629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3562065"/>
                <a:ext cx="3357997" cy="24836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" name="Group 8"/>
              <p:cNvGrpSpPr/>
              <p:nvPr/>
            </p:nvGrpSpPr>
            <p:grpSpPr>
              <a:xfrm>
                <a:off x="806837" y="3715252"/>
                <a:ext cx="1900602" cy="2161344"/>
                <a:chOff x="806837" y="3715252"/>
                <a:chExt cx="1900602" cy="2161344"/>
              </a:xfrm>
            </p:grpSpPr>
            <p:cxnSp>
              <p:nvCxnSpPr>
                <p:cNvPr id="27" name="57 Conector recto"/>
                <p:cNvCxnSpPr/>
                <p:nvPr/>
              </p:nvCxnSpPr>
              <p:spPr>
                <a:xfrm>
                  <a:off x="2400876" y="5532815"/>
                  <a:ext cx="0" cy="7200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61 Conector recto"/>
                <p:cNvCxnSpPr/>
                <p:nvPr/>
              </p:nvCxnSpPr>
              <p:spPr>
                <a:xfrm>
                  <a:off x="1477805" y="5516773"/>
                  <a:ext cx="0" cy="7200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Line 6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24484" y="4785221"/>
                  <a:ext cx="2103120" cy="164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3" name="53 CuadroTexto"/>
                <p:cNvSpPr txBox="1"/>
                <p:nvPr/>
              </p:nvSpPr>
              <p:spPr>
                <a:xfrm>
                  <a:off x="1329540" y="5538008"/>
                  <a:ext cx="35165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</a:p>
              </p:txBody>
            </p:sp>
            <p:sp>
              <p:nvSpPr>
                <p:cNvPr id="47" name="53 CuadroTexto"/>
                <p:cNvSpPr txBox="1"/>
                <p:nvPr/>
              </p:nvSpPr>
              <p:spPr>
                <a:xfrm>
                  <a:off x="2275627" y="5568819"/>
                  <a:ext cx="43181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i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</a:p>
              </p:txBody>
            </p:sp>
            <p:sp>
              <p:nvSpPr>
                <p:cNvPr id="51" name="53 CuadroTexto"/>
                <p:cNvSpPr txBox="1"/>
                <p:nvPr/>
              </p:nvSpPr>
              <p:spPr>
                <a:xfrm>
                  <a:off x="869164" y="5500731"/>
                  <a:ext cx="35165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dirty="0"/>
                    <a:t>0</a:t>
                  </a:r>
                </a:p>
              </p:txBody>
            </p:sp>
            <p:sp>
              <p:nvSpPr>
                <p:cNvPr id="5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806837" y="3715252"/>
                  <a:ext cx="285750" cy="366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1800" b="1" i="1" dirty="0">
                      <a:latin typeface="Times New Roman" pitchFamily="18" charset="0"/>
                    </a:rPr>
                    <a:t>y</a:t>
                  </a:r>
                </a:p>
              </p:txBody>
            </p:sp>
          </p:grpSp>
        </p:grpSp>
      </p:grpSp>
      <p:sp>
        <p:nvSpPr>
          <p:cNvPr id="45" name="Freeform 44"/>
          <p:cNvSpPr/>
          <p:nvPr/>
        </p:nvSpPr>
        <p:spPr>
          <a:xfrm>
            <a:off x="3770598" y="4505249"/>
            <a:ext cx="923068" cy="1083412"/>
          </a:xfrm>
          <a:custGeom>
            <a:avLst/>
            <a:gdLst>
              <a:gd name="connsiteX0" fmla="*/ 0 w 923068"/>
              <a:gd name="connsiteY0" fmla="*/ 377027 h 1083412"/>
              <a:gd name="connsiteX1" fmla="*/ 4334 w 923068"/>
              <a:gd name="connsiteY1" fmla="*/ 1074745 h 1083412"/>
              <a:gd name="connsiteX2" fmla="*/ 923068 w 923068"/>
              <a:gd name="connsiteY2" fmla="*/ 1083412 h 1083412"/>
              <a:gd name="connsiteX3" fmla="*/ 914400 w 923068"/>
              <a:gd name="connsiteY3" fmla="*/ 0 h 1083412"/>
              <a:gd name="connsiteX4" fmla="*/ 832061 w 923068"/>
              <a:gd name="connsiteY4" fmla="*/ 60671 h 1083412"/>
              <a:gd name="connsiteX5" fmla="*/ 749722 w 923068"/>
              <a:gd name="connsiteY5" fmla="*/ 125676 h 1083412"/>
              <a:gd name="connsiteX6" fmla="*/ 706385 w 923068"/>
              <a:gd name="connsiteY6" fmla="*/ 190680 h 1083412"/>
              <a:gd name="connsiteX7" fmla="*/ 645714 w 923068"/>
              <a:gd name="connsiteY7" fmla="*/ 260019 h 1083412"/>
              <a:gd name="connsiteX8" fmla="*/ 563375 w 923068"/>
              <a:gd name="connsiteY8" fmla="*/ 320690 h 1083412"/>
              <a:gd name="connsiteX9" fmla="*/ 437699 w 923068"/>
              <a:gd name="connsiteY9" fmla="*/ 385695 h 1083412"/>
              <a:gd name="connsiteX10" fmla="*/ 338025 w 923068"/>
              <a:gd name="connsiteY10" fmla="*/ 416030 h 1083412"/>
              <a:gd name="connsiteX11" fmla="*/ 208016 w 923068"/>
              <a:gd name="connsiteY11" fmla="*/ 429031 h 1083412"/>
              <a:gd name="connsiteX12" fmla="*/ 99674 w 923068"/>
              <a:gd name="connsiteY12" fmla="*/ 416030 h 1083412"/>
              <a:gd name="connsiteX13" fmla="*/ 0 w 923068"/>
              <a:gd name="connsiteY13" fmla="*/ 377027 h 1083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23068" h="1083412">
                <a:moveTo>
                  <a:pt x="0" y="377027"/>
                </a:moveTo>
                <a:cubicBezTo>
                  <a:pt x="1445" y="609600"/>
                  <a:pt x="2889" y="842172"/>
                  <a:pt x="4334" y="1074745"/>
                </a:cubicBezTo>
                <a:lnTo>
                  <a:pt x="923068" y="1083412"/>
                </a:lnTo>
                <a:cubicBezTo>
                  <a:pt x="920179" y="722275"/>
                  <a:pt x="917289" y="361137"/>
                  <a:pt x="914400" y="0"/>
                </a:cubicBezTo>
                <a:lnTo>
                  <a:pt x="832061" y="60671"/>
                </a:lnTo>
                <a:lnTo>
                  <a:pt x="749722" y="125676"/>
                </a:lnTo>
                <a:lnTo>
                  <a:pt x="706385" y="190680"/>
                </a:lnTo>
                <a:lnTo>
                  <a:pt x="645714" y="260019"/>
                </a:lnTo>
                <a:lnTo>
                  <a:pt x="563375" y="320690"/>
                </a:lnTo>
                <a:lnTo>
                  <a:pt x="437699" y="385695"/>
                </a:lnTo>
                <a:lnTo>
                  <a:pt x="338025" y="416030"/>
                </a:lnTo>
                <a:lnTo>
                  <a:pt x="208016" y="429031"/>
                </a:lnTo>
                <a:lnTo>
                  <a:pt x="99674" y="416030"/>
                </a:lnTo>
                <a:lnTo>
                  <a:pt x="0" y="37702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6084170" y="5488996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sp>
        <p:nvSpPr>
          <p:cNvPr id="44" name="Freeform 43"/>
          <p:cNvSpPr/>
          <p:nvPr/>
        </p:nvSpPr>
        <p:spPr>
          <a:xfrm>
            <a:off x="3059306" y="4357493"/>
            <a:ext cx="2864224" cy="565168"/>
          </a:xfrm>
          <a:custGeom>
            <a:avLst/>
            <a:gdLst>
              <a:gd name="connsiteX0" fmla="*/ 0 w 2864224"/>
              <a:gd name="connsiteY0" fmla="*/ 336333 h 565168"/>
              <a:gd name="connsiteX1" fmla="*/ 457200 w 2864224"/>
              <a:gd name="connsiteY1" fmla="*/ 470804 h 565168"/>
              <a:gd name="connsiteX2" fmla="*/ 954742 w 2864224"/>
              <a:gd name="connsiteY2" fmla="*/ 564933 h 565168"/>
              <a:gd name="connsiteX3" fmla="*/ 1290918 w 2864224"/>
              <a:gd name="connsiteY3" fmla="*/ 443910 h 565168"/>
              <a:gd name="connsiteX4" fmla="*/ 1600200 w 2864224"/>
              <a:gd name="connsiteY4" fmla="*/ 161522 h 565168"/>
              <a:gd name="connsiteX5" fmla="*/ 2070847 w 2864224"/>
              <a:gd name="connsiteY5" fmla="*/ 157 h 565168"/>
              <a:gd name="connsiteX6" fmla="*/ 2864224 w 2864224"/>
              <a:gd name="connsiteY6" fmla="*/ 188416 h 565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64224" h="565168">
                <a:moveTo>
                  <a:pt x="0" y="336333"/>
                </a:moveTo>
                <a:cubicBezTo>
                  <a:pt x="149038" y="384518"/>
                  <a:pt x="298076" y="432704"/>
                  <a:pt x="457200" y="470804"/>
                </a:cubicBezTo>
                <a:cubicBezTo>
                  <a:pt x="616324" y="508904"/>
                  <a:pt x="815789" y="569415"/>
                  <a:pt x="954742" y="564933"/>
                </a:cubicBezTo>
                <a:cubicBezTo>
                  <a:pt x="1093695" y="560451"/>
                  <a:pt x="1183342" y="511145"/>
                  <a:pt x="1290918" y="443910"/>
                </a:cubicBezTo>
                <a:cubicBezTo>
                  <a:pt x="1398494" y="376675"/>
                  <a:pt x="1470212" y="235481"/>
                  <a:pt x="1600200" y="161522"/>
                </a:cubicBezTo>
                <a:cubicBezTo>
                  <a:pt x="1730188" y="87563"/>
                  <a:pt x="1860176" y="-4325"/>
                  <a:pt x="2070847" y="157"/>
                </a:cubicBezTo>
                <a:cubicBezTo>
                  <a:pt x="2281518" y="4639"/>
                  <a:pt x="2572871" y="96527"/>
                  <a:pt x="2864224" y="188416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3" name="Straight Connector 72"/>
          <p:cNvCxnSpPr/>
          <p:nvPr/>
        </p:nvCxnSpPr>
        <p:spPr>
          <a:xfrm>
            <a:off x="3769974" y="4886208"/>
            <a:ext cx="8040" cy="676656"/>
          </a:xfrm>
          <a:prstGeom prst="line">
            <a:avLst/>
          </a:prstGeom>
          <a:ln w="158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685301" y="4509692"/>
            <a:ext cx="8040" cy="1097280"/>
          </a:xfrm>
          <a:prstGeom prst="line">
            <a:avLst/>
          </a:prstGeom>
          <a:ln w="158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Line 5"/>
          <p:cNvSpPr>
            <a:spLocks noChangeShapeType="1"/>
          </p:cNvSpPr>
          <p:nvPr/>
        </p:nvSpPr>
        <p:spPr bwMode="auto">
          <a:xfrm>
            <a:off x="3059306" y="5587406"/>
            <a:ext cx="317396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512618" y="180109"/>
            <a:ext cx="7966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Areas of irregular shapes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41581" y="1029520"/>
            <a:ext cx="7584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a non-negative function for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sym typeface="Symbol" panose="05050102010706020507" pitchFamily="18" charset="2"/>
              </a:rPr>
              <a:t>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400" dirty="0">
                <a:sym typeface="Symbol" panose="05050102010706020507" pitchFamily="18" charset="2"/>
              </a:rPr>
              <a:t> 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518668" y="1601035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8668" y="1601035"/>
                <a:ext cx="1415837" cy="8377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512618" y="2388788"/>
            <a:ext cx="8189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Gives the area under the curve from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4" name="Rectangle 23">
            <a:hlinkClick r:id="rId3"/>
            <a:extLst>
              <a:ext uri="{FF2B5EF4-FFF2-40B4-BE49-F238E27FC236}">
                <a16:creationId xmlns:a16="http://schemas.microsoft.com/office/drawing/2014/main" id="{5EEB6CAA-A1E8-4A4B-8A33-BEB69EC76FD1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37D0B003-7DFA-4149-BB76-90994F375A5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98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6568" y="2117831"/>
            <a:ext cx="3884613" cy="4392612"/>
            <a:chOff x="386568" y="2314783"/>
            <a:chExt cx="3884613" cy="439261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86568" y="2314783"/>
              <a:ext cx="3884613" cy="439261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79963" y="2391163"/>
              <a:ext cx="3387555" cy="3654532"/>
              <a:chOff x="679963" y="2391163"/>
              <a:chExt cx="3387555" cy="365453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79963" y="2455259"/>
                <a:ext cx="3357997" cy="35904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832985" y="2391163"/>
                <a:ext cx="3234533" cy="3465803"/>
                <a:chOff x="832985" y="2391163"/>
                <a:chExt cx="3234533" cy="3465803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832985" y="2391163"/>
                  <a:ext cx="3234533" cy="3465803"/>
                  <a:chOff x="832985" y="2391163"/>
                  <a:chExt cx="3234533" cy="3465803"/>
                </a:xfrm>
              </p:grpSpPr>
              <p:sp>
                <p:nvSpPr>
                  <p:cNvPr id="33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832985" y="5516773"/>
                    <a:ext cx="317396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cxnSp>
                <p:nvCxnSpPr>
                  <p:cNvPr id="26" name="55 Conector recto"/>
                  <p:cNvCxnSpPr/>
                  <p:nvPr/>
                </p:nvCxnSpPr>
                <p:spPr>
                  <a:xfrm>
                    <a:off x="3039485" y="552214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58 Conector recto"/>
                  <p:cNvCxnSpPr/>
                  <p:nvPr/>
                </p:nvCxnSpPr>
                <p:spPr>
                  <a:xfrm>
                    <a:off x="1066071" y="5518583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60 Conector recto"/>
                  <p:cNvCxnSpPr/>
                  <p:nvPr/>
                </p:nvCxnSpPr>
                <p:spPr>
                  <a:xfrm>
                    <a:off x="1723679" y="5525699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55 Conector recto"/>
                  <p:cNvCxnSpPr/>
                  <p:nvPr/>
                </p:nvCxnSpPr>
                <p:spPr>
                  <a:xfrm>
                    <a:off x="3701789" y="5508571"/>
                    <a:ext cx="0" cy="7200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4" name="53 CuadroTexto"/>
                  <p:cNvSpPr txBox="1"/>
                  <p:nvPr/>
                </p:nvSpPr>
                <p:spPr>
                  <a:xfrm>
                    <a:off x="1534784" y="554918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-1</a:t>
                    </a:r>
                  </a:p>
                </p:txBody>
              </p:sp>
              <p:sp>
                <p:nvSpPr>
                  <p:cNvPr id="46" name="53 CuadroTexto"/>
                  <p:cNvSpPr txBox="1"/>
                  <p:nvPr/>
                </p:nvSpPr>
                <p:spPr>
                  <a:xfrm>
                    <a:off x="884329" y="5545898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-2</a:t>
                    </a:r>
                  </a:p>
                </p:txBody>
              </p:sp>
              <p:sp>
                <p:nvSpPr>
                  <p:cNvPr id="48" name="53 CuadroTexto"/>
                  <p:cNvSpPr txBox="1"/>
                  <p:nvPr/>
                </p:nvSpPr>
                <p:spPr>
                  <a:xfrm>
                    <a:off x="2904054" y="5546704"/>
                    <a:ext cx="309594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0" name="53 CuadroTexto"/>
                  <p:cNvSpPr txBox="1"/>
                  <p:nvPr/>
                </p:nvSpPr>
                <p:spPr>
                  <a:xfrm>
                    <a:off x="3561866" y="5547626"/>
                    <a:ext cx="50565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1" name="53 CuadroTexto"/>
                  <p:cNvSpPr txBox="1"/>
                  <p:nvPr/>
                </p:nvSpPr>
                <p:spPr>
                  <a:xfrm>
                    <a:off x="2183133" y="5546705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0</a:t>
                    </a:r>
                  </a:p>
                </p:txBody>
              </p:sp>
              <p:sp>
                <p:nvSpPr>
                  <p:cNvPr id="52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775" y="2391163"/>
                    <a:ext cx="285750" cy="366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GB" sz="1800" b="1" i="1" dirty="0">
                        <a:latin typeface="Times New Roman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53" name="53 CuadroTexto"/>
                  <p:cNvSpPr txBox="1"/>
                  <p:nvPr/>
                </p:nvSpPr>
                <p:spPr>
                  <a:xfrm>
                    <a:off x="2121747" y="4685170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1</a:t>
                    </a:r>
                  </a:p>
                </p:txBody>
              </p:sp>
              <p:sp>
                <p:nvSpPr>
                  <p:cNvPr id="54" name="53 CuadroTexto"/>
                  <p:cNvSpPr txBox="1"/>
                  <p:nvPr/>
                </p:nvSpPr>
                <p:spPr>
                  <a:xfrm>
                    <a:off x="2121747" y="4021979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2</a:t>
                    </a:r>
                  </a:p>
                </p:txBody>
              </p:sp>
              <p:sp>
                <p:nvSpPr>
                  <p:cNvPr id="55" name="53 CuadroTexto"/>
                  <p:cNvSpPr txBox="1"/>
                  <p:nvPr/>
                </p:nvSpPr>
                <p:spPr>
                  <a:xfrm>
                    <a:off x="2121747" y="3400967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3</a:t>
                    </a:r>
                  </a:p>
                </p:txBody>
              </p:sp>
              <p:sp>
                <p:nvSpPr>
                  <p:cNvPr id="56" name="53 CuadroTexto"/>
                  <p:cNvSpPr txBox="1"/>
                  <p:nvPr/>
                </p:nvSpPr>
                <p:spPr>
                  <a:xfrm>
                    <a:off x="2122336" y="2747261"/>
                    <a:ext cx="351656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400" dirty="0"/>
                      <a:t>4</a:t>
                    </a:r>
                  </a:p>
                </p:txBody>
              </p:sp>
            </p:grpSp>
            <p:cxnSp>
              <p:nvCxnSpPr>
                <p:cNvPr id="22" name="Straight Connector 21"/>
                <p:cNvCxnSpPr/>
                <p:nvPr/>
              </p:nvCxnSpPr>
              <p:spPr>
                <a:xfrm flipV="1">
                  <a:off x="1052498" y="3858768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1056424" y="3529584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V="1">
                  <a:off x="1056427" y="3200400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1060157" y="2871216"/>
                  <a:ext cx="2679192" cy="1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9" name="Isosceles Triangle 68"/>
          <p:cNvSpPr/>
          <p:nvPr/>
        </p:nvSpPr>
        <p:spPr>
          <a:xfrm>
            <a:off x="1060314" y="3994908"/>
            <a:ext cx="2649291" cy="13075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0" y="165974"/>
            <a:ext cx="8152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Using GDC to evaluate the definite integral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19578" y="797949"/>
            <a:ext cx="8152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Write down a definite integral that gives the area of the shaded region and evaluate it using a GDC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3773935" y="4931419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800" b="1" i="1" dirty="0">
                <a:latin typeface="Times New Roman" pitchFamily="18" charset="0"/>
              </a:rPr>
              <a:t>x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876643" y="3964233"/>
            <a:ext cx="1515452" cy="154370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385865" y="3972755"/>
            <a:ext cx="1504972" cy="152953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9417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ine 6"/>
          <p:cNvSpPr>
            <a:spLocks noChangeShapeType="1"/>
          </p:cNvSpPr>
          <p:nvPr/>
        </p:nvSpPr>
        <p:spPr bwMode="auto">
          <a:xfrm rot="16200000" flipV="1">
            <a:off x="663777" y="4080483"/>
            <a:ext cx="3434691" cy="164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303580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070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336499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389888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719072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706624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48256" y="2683408"/>
            <a:ext cx="8040" cy="26245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1069848" y="4978552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069848" y="3991000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1069848" y="4320184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1069848" y="4649368"/>
            <a:ext cx="2679192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/>
              <p:cNvSpPr txBox="1"/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3162" y="1336486"/>
                <a:ext cx="1415837" cy="8377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Rectangle 69"/>
              <p:cNvSpPr/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736" y="5934656"/>
                <a:ext cx="2164567" cy="461665"/>
              </a:xfrm>
              <a:prstGeom prst="rect">
                <a:avLst/>
              </a:prstGeom>
              <a:blipFill>
                <a:blip r:embed="rId3"/>
                <a:stretch>
                  <a:fillRect l="-563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4634512" y="2205457"/>
            <a:ext cx="2680688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647645" y="2553996"/>
            <a:ext cx="266755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upper limit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257441" y="2196566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−2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7286321" y="2595905"/>
            <a:ext cx="842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992" y="3048418"/>
                <a:ext cx="2006831" cy="8281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/>
          <p:cNvSpPr txBox="1"/>
          <p:nvPr/>
        </p:nvSpPr>
        <p:spPr>
          <a:xfrm>
            <a:off x="326538" y="1561658"/>
            <a:ext cx="871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area under the curve is given by                        from</a:t>
            </a:r>
            <a:r>
              <a:rPr lang="en-GB" sz="2400" dirty="0"/>
              <a:t> 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521758" y="4008532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MENU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424307" y="4008531"/>
            <a:ext cx="403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81421" y="4281326"/>
            <a:ext cx="2951563" cy="2151530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4539048" y="4371364"/>
            <a:ext cx="92023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</a:t>
            </a:r>
            <a:endParaRPr lang="en-GB" sz="24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41596" y="4371363"/>
            <a:ext cx="52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F4 </a:t>
            </a:r>
          </a:p>
        </p:txBody>
      </p:sp>
      <p:sp>
        <p:nvSpPr>
          <p:cNvPr id="63" name="Rectangle 62">
            <a:hlinkClick r:id="rId6"/>
            <a:extLst>
              <a:ext uri="{FF2B5EF4-FFF2-40B4-BE49-F238E27FC236}">
                <a16:creationId xmlns:a16="http://schemas.microsoft.com/office/drawing/2014/main" id="{BB8400F1-E755-420B-B424-5D8C1EEE67D0}"/>
              </a:ext>
            </a:extLst>
          </p:cNvPr>
          <p:cNvSpPr/>
          <p:nvPr/>
        </p:nvSpPr>
        <p:spPr>
          <a:xfrm>
            <a:off x="8063132" y="762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hlinkClick r:id="rId6"/>
            <a:extLst>
              <a:ext uri="{FF2B5EF4-FFF2-40B4-BE49-F238E27FC236}">
                <a16:creationId xmlns:a16="http://schemas.microsoft.com/office/drawing/2014/main" id="{6855E655-52CB-40E3-8406-84F12EFB8115}"/>
              </a:ext>
            </a:extLst>
          </p:cNvPr>
          <p:cNvSpPr/>
          <p:nvPr/>
        </p:nvSpPr>
        <p:spPr>
          <a:xfrm>
            <a:off x="800100" y="6539128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29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90" grpId="0"/>
      <p:bldP spid="91" grpId="0"/>
      <p:bldP spid="87" grpId="0"/>
      <p:bldP spid="94" grpId="0"/>
      <p:bldP spid="95" grpId="0"/>
      <p:bldP spid="96" grpId="0"/>
      <p:bldP spid="57" grpId="0"/>
      <p:bldP spid="58" grpId="0"/>
      <p:bldP spid="59" grpId="0"/>
      <p:bldP spid="6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3190</TotalTime>
  <Words>2684</Words>
  <Application>Microsoft Office PowerPoint</Application>
  <PresentationFormat>On-screen Show (4:3)</PresentationFormat>
  <Paragraphs>852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Area of a region enclosed by a curve and the x-axis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114</cp:revision>
  <dcterms:created xsi:type="dcterms:W3CDTF">2016-11-10T10:48:19Z</dcterms:created>
  <dcterms:modified xsi:type="dcterms:W3CDTF">2020-06-24T07:44:00Z</dcterms:modified>
</cp:coreProperties>
</file>