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9"/>
  </p:notesMasterIdLst>
  <p:sldIdLst>
    <p:sldId id="256" r:id="rId2"/>
    <p:sldId id="262" r:id="rId3"/>
    <p:sldId id="302" r:id="rId4"/>
    <p:sldId id="303" r:id="rId5"/>
    <p:sldId id="304" r:id="rId6"/>
    <p:sldId id="305" r:id="rId7"/>
    <p:sldId id="308" r:id="rId8"/>
    <p:sldId id="306" r:id="rId9"/>
    <p:sldId id="307" r:id="rId10"/>
    <p:sldId id="301" r:id="rId11"/>
    <p:sldId id="309" r:id="rId12"/>
    <p:sldId id="310" r:id="rId13"/>
    <p:sldId id="311" r:id="rId14"/>
    <p:sldId id="312" r:id="rId15"/>
    <p:sldId id="313" r:id="rId16"/>
    <p:sldId id="314" r:id="rId17"/>
    <p:sldId id="298" r:id="rId1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01007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1572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A0B8AC-CB57-4E3A-BFE1-D2E008EA5243}" type="datetimeFigureOut">
              <a:rPr lang="en-GB" smtClean="0"/>
              <a:pPr/>
              <a:t>04/08/2023</a:t>
            </a:fld>
            <a:endParaRPr lang="en-GB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E9DFC2-F24E-43F0-976A-6BB7EB248BD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42135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1CBC84F-1893-4C24-8EA9-365996078AE7}" type="slidenum">
              <a:rPr lang="en-GB"/>
              <a:pPr/>
              <a:t>2</a:t>
            </a:fld>
            <a:endParaRPr lang="en-GB"/>
          </a:p>
        </p:txBody>
      </p:sp>
      <p:sp>
        <p:nvSpPr>
          <p:cNvPr id="848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889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701020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453544-B529-48FF-9D25-E7729C905604}" type="slidenum">
              <a:rPr lang="en-GB">
                <a:solidFill>
                  <a:prstClr val="black"/>
                </a:solidFill>
              </a:rPr>
              <a:pPr/>
              <a:t>11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966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665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311740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453544-B529-48FF-9D25-E7729C905604}" type="slidenum">
              <a:rPr lang="en-GB">
                <a:solidFill>
                  <a:prstClr val="black"/>
                </a:solidFill>
              </a:rPr>
              <a:pPr/>
              <a:t>12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966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665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69166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453544-B529-48FF-9D25-E7729C905604}" type="slidenum">
              <a:rPr lang="en-GB">
                <a:solidFill>
                  <a:prstClr val="black"/>
                </a:solidFill>
              </a:rPr>
              <a:pPr/>
              <a:t>13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966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665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123349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453544-B529-48FF-9D25-E7729C905604}" type="slidenum">
              <a:rPr lang="en-GB">
                <a:solidFill>
                  <a:prstClr val="black"/>
                </a:solidFill>
              </a:rPr>
              <a:pPr/>
              <a:t>14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966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665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22423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453544-B529-48FF-9D25-E7729C905604}" type="slidenum">
              <a:rPr lang="en-GB">
                <a:solidFill>
                  <a:prstClr val="black"/>
                </a:solidFill>
              </a:rPr>
              <a:pPr/>
              <a:t>15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966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665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26115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453544-B529-48FF-9D25-E7729C905604}" type="slidenum">
              <a:rPr lang="en-GB">
                <a:solidFill>
                  <a:prstClr val="black"/>
                </a:solidFill>
              </a:rPr>
              <a:pPr/>
              <a:t>16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966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665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92084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453544-B529-48FF-9D25-E7729C905604}" type="slidenum">
              <a:rPr lang="en-GB">
                <a:solidFill>
                  <a:prstClr val="black"/>
                </a:solidFill>
              </a:rPr>
              <a:pPr/>
              <a:t>3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966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665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1818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453544-B529-48FF-9D25-E7729C905604}" type="slidenum">
              <a:rPr lang="en-GB">
                <a:solidFill>
                  <a:prstClr val="black"/>
                </a:solidFill>
              </a:rPr>
              <a:pPr/>
              <a:t>4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966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665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31174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453544-B529-48FF-9D25-E7729C905604}" type="slidenum">
              <a:rPr lang="en-GB">
                <a:solidFill>
                  <a:prstClr val="black"/>
                </a:solidFill>
              </a:rPr>
              <a:pPr/>
              <a:t>5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966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665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6916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453544-B529-48FF-9D25-E7729C905604}" type="slidenum">
              <a:rPr lang="en-GB">
                <a:solidFill>
                  <a:prstClr val="black"/>
                </a:solidFill>
              </a:rPr>
              <a:pPr/>
              <a:t>6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966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665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12334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453544-B529-48FF-9D25-E7729C905604}" type="slidenum">
              <a:rPr lang="en-GB">
                <a:solidFill>
                  <a:prstClr val="black"/>
                </a:solidFill>
              </a:rPr>
              <a:pPr/>
              <a:t>7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966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665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35610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453544-B529-48FF-9D25-E7729C905604}" type="slidenum">
              <a:rPr lang="en-GB">
                <a:solidFill>
                  <a:prstClr val="black"/>
                </a:solidFill>
              </a:rPr>
              <a:pPr/>
              <a:t>8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966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665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56810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453544-B529-48FF-9D25-E7729C905604}" type="slidenum">
              <a:rPr lang="en-GB">
                <a:solidFill>
                  <a:prstClr val="black"/>
                </a:solidFill>
              </a:rPr>
              <a:pPr/>
              <a:t>9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966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665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72003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453544-B529-48FF-9D25-E7729C905604}" type="slidenum">
              <a:rPr lang="en-GB">
                <a:solidFill>
                  <a:prstClr val="black"/>
                </a:solidFill>
              </a:rPr>
              <a:pPr/>
              <a:t>10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966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665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1818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031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</p:spPr>
        <p:txBody>
          <a:bodyPr/>
          <a:lstStyle>
            <a:lvl1pPr>
              <a:defRPr sz="2000"/>
            </a:lvl1pPr>
          </a:lstStyle>
          <a:p>
            <a:fld id="{47C9B81F-C347-4BEF-BFDF-29C42F48304A}" type="datetimeFigureOut">
              <a:rPr lang="en-US" smtClean="0"/>
              <a:pPr/>
              <a:t>8/4/2023</a:t>
            </a:fld>
            <a:endParaRPr lang="en-U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8DB13122-E156-4F56-B01E-886703548E04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81E29B0-30D1-4948-A8C7-EDC20D5B8B6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88700205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8/4/2023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9372061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8/4/2023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4054508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8/4/2023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B5AE6F4-D447-4198-AB9D-8450669138EB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433223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465332" y="6201849"/>
            <a:ext cx="2476500" cy="476250"/>
          </a:xfrm>
        </p:spPr>
        <p:txBody>
          <a:bodyPr/>
          <a:lstStyle/>
          <a:p>
            <a:fld id="{47C9B81F-C347-4BEF-BFDF-29C42F48304A}" type="datetimeFigureOut">
              <a:rPr lang="en-US" smtClean="0"/>
              <a:pPr/>
              <a:t>8/4/2023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AD73ABF7-01E0-40C9-AF32-E6F006527797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F119D081-AE8D-41C7-90E9-AD0A0DFB1489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50358048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8/4/2023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C94A031-9F30-44BA-A1B1-4B67D3D312BF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0132320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8/4/2023</a:t>
            </a:fld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2243903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8/4/2023</a:t>
            </a:fld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2437056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8/4/2023</a:t>
            </a:fld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7458708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8/4/2023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3C17ECA-20B4-4577-A86F-8A0DAADAFDE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238852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8/4/2023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2387076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7C9B81F-C347-4BEF-BFDF-29C42F48304A}" type="datetimeFigureOut">
              <a:rPr lang="en-US" smtClean="0"/>
              <a:pPr/>
              <a:t>8/4/2023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algn="l" eaLnBrk="1" latinLnBrk="0" hangingPunct="1"/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3947B0CA-B858-4459-ACB0-3F8573129FFC}"/>
              </a:ext>
            </a:extLst>
          </p:cNvPr>
          <p:cNvPicPr>
            <a:picLocks noChangeAspect="1"/>
          </p:cNvPicPr>
          <p:nvPr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2BF179C-024A-4D64-BCFA-43374F974387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9348702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hyperlink" Target="http://www.mathssupport.org/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hyperlink" Target="http://www.mathssupport.org/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hyperlink" Target="http://www.mathssupport.org/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png"/><Relationship Id="rId4" Type="http://schemas.openxmlformats.org/officeDocument/2006/relationships/hyperlink" Target="http://www.mathssupport.org/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image" Target="../media/image6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hyperlink" Target="http://www.mathssupport.org/" TargetMode="External"/><Relationship Id="rId4" Type="http://schemas.openxmlformats.org/officeDocument/2006/relationships/image" Target="../media/image63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png"/><Relationship Id="rId3" Type="http://schemas.openxmlformats.org/officeDocument/2006/relationships/image" Target="../media/image63.png"/><Relationship Id="rId7" Type="http://schemas.openxmlformats.org/officeDocument/2006/relationships/image" Target="../media/image39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png"/><Relationship Id="rId5" Type="http://schemas.openxmlformats.org/officeDocument/2006/relationships/image" Target="../media/image9.png"/><Relationship Id="rId4" Type="http://schemas.openxmlformats.org/officeDocument/2006/relationships/hyperlink" Target="http://www.mathssupport.org/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g"/><Relationship Id="rId2" Type="http://schemas.openxmlformats.org/officeDocument/2006/relationships/hyperlink" Target="https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hyperlink" Target="mailto:info@mathssupport.org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mathssupport.org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hyperlink" Target="http://www.mathssupport.org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11.png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11.png"/><Relationship Id="rId4" Type="http://schemas.openxmlformats.org/officeDocument/2006/relationships/hyperlink" Target="http://www.mathssupport.org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png"/><Relationship Id="rId5" Type="http://schemas.openxmlformats.org/officeDocument/2006/relationships/image" Target="../media/image9.png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5.png"/><Relationship Id="rId3" Type="http://schemas.openxmlformats.org/officeDocument/2006/relationships/hyperlink" Target="http://www.mathssupport.org/" TargetMode="External"/><Relationship Id="rId7" Type="http://schemas.openxmlformats.org/officeDocument/2006/relationships/image" Target="../media/image4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png"/><Relationship Id="rId5" Type="http://schemas.openxmlformats.org/officeDocument/2006/relationships/image" Target="../media/image9.png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marL="630238" indent="-630238"/>
            <a:r>
              <a:rPr lang="en-US" dirty="0"/>
              <a:t>LO: Use the GDC to find the definite integral.</a:t>
            </a:r>
            <a:endParaRPr lang="en-GB" dirty="0"/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/>
            <a:r>
              <a:rPr lang="en-GB" sz="4800" dirty="0"/>
              <a:t>Definite integral using technology</a:t>
            </a:r>
            <a:endParaRPr lang="en-GB" sz="4800" i="1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>
            <a:hlinkClick r:id="rId2"/>
            <a:extLst>
              <a:ext uri="{FF2B5EF4-FFF2-40B4-BE49-F238E27FC236}">
                <a16:creationId xmlns:a16="http://schemas.microsoft.com/office/drawing/2014/main" id="{9C253A4B-085E-4F2C-B74A-5EAA9173BDF4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hlinkClick r:id="rId2"/>
            <a:extLst>
              <a:ext uri="{FF2B5EF4-FFF2-40B4-BE49-F238E27FC236}">
                <a16:creationId xmlns:a16="http://schemas.microsoft.com/office/drawing/2014/main" id="{60B80391-0512-426E-B0EA-D7568BB55772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D96B9EF-A99F-495C-AD42-A10B2B6DE0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A409D-DDCE-413C-92AD-66CCD558DA33}" type="datetime3">
              <a:rPr lang="en-US" smtClean="0"/>
              <a:t>4 August 2023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673"/>
    </mc:Choice>
    <mc:Fallback xmlns="">
      <p:transition spd="slow" advTm="4673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5635" name="Text Box 3"/>
          <p:cNvSpPr txBox="1">
            <a:spLocks noChangeArrowheads="1"/>
          </p:cNvSpPr>
          <p:nvPr/>
        </p:nvSpPr>
        <p:spPr bwMode="auto">
          <a:xfrm>
            <a:off x="250824" y="1074738"/>
            <a:ext cx="835870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  <a:latin typeface="+mn-lt"/>
              </a:rPr>
              <a:t>Evaluate the definite integral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479237" y="838295"/>
                <a:ext cx="2384371" cy="92955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box>
                            <m:boxPr>
                              <m:ctrlPr>
                                <a:rPr lang="en-GB" sz="240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f>
                                <m:fPr>
                                  <m:ctrlPr>
                                    <a:rPr lang="en-GB" sz="240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40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2400" b="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den>
                              </m:f>
                            </m:e>
                          </m:box>
                        </m:sup>
                        <m:e>
                          <m:sSup>
                            <m:sSupPr>
                              <m:ctrlP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US" sz="2400" i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s</m:t>
                              </m:r>
                              <m:r>
                                <m:rPr>
                                  <m:sty m:val="p"/>
                                </m:rPr>
                                <a:rPr lang="en-US" sz="2400" b="0" i="0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in</m:t>
                              </m:r>
                            </m:e>
                            <m:sup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2400" b="0" i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cos</m:t>
                          </m:r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𝑥𝑑𝑥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9237" y="838295"/>
                <a:ext cx="2384371" cy="929550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Rectangle 2"/>
          <p:cNvSpPr txBox="1">
            <a:spLocks noChangeArrowheads="1"/>
          </p:cNvSpPr>
          <p:nvPr/>
        </p:nvSpPr>
        <p:spPr>
          <a:xfrm>
            <a:off x="457200" y="260648"/>
            <a:ext cx="8229600" cy="432048"/>
          </a:xfrm>
          <a:prstGeom prst="rect">
            <a:avLst/>
          </a:prstGeom>
        </p:spPr>
        <p:txBody>
          <a:bodyPr vert="horz" lIns="0" rIns="0" bIns="0" anchor="b">
            <a:normAutofit fontScale="975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dirty="0">
                <a:solidFill>
                  <a:srgbClr val="04617B"/>
                </a:solidFill>
              </a:rPr>
              <a:t>Definite integrals using GDC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497068" y="1830195"/>
            <a:ext cx="279875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  <a:latin typeface="+mn-lt"/>
              </a:rPr>
              <a:t>Turn on the GDC</a:t>
            </a:r>
            <a:endParaRPr lang="en-GB" sz="24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25" name="Text Box 7"/>
          <p:cNvSpPr txBox="1">
            <a:spLocks noChangeArrowheads="1"/>
          </p:cNvSpPr>
          <p:nvPr/>
        </p:nvSpPr>
        <p:spPr bwMode="auto">
          <a:xfrm>
            <a:off x="3497068" y="2352995"/>
            <a:ext cx="32252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6600"/>
                </a:solidFill>
                <a:latin typeface="+mn-lt"/>
              </a:rPr>
              <a:t>1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29" name="Text Box 7"/>
          <p:cNvSpPr txBox="1">
            <a:spLocks noChangeArrowheads="1"/>
          </p:cNvSpPr>
          <p:nvPr/>
        </p:nvSpPr>
        <p:spPr bwMode="auto">
          <a:xfrm>
            <a:off x="3989419" y="2343237"/>
            <a:ext cx="181812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  <a:latin typeface="+mn-lt"/>
              </a:rPr>
              <a:t>Run-Matrix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39" name="Rectangle 38">
            <a:hlinkClick r:id="rId4"/>
            <a:extLst>
              <a:ext uri="{FF2B5EF4-FFF2-40B4-BE49-F238E27FC236}">
                <a16:creationId xmlns:a16="http://schemas.microsoft.com/office/drawing/2014/main" id="{26384138-3A18-40AF-BD4F-507282C628C5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Rectangle 39">
            <a:hlinkClick r:id="rId4"/>
            <a:extLst>
              <a:ext uri="{FF2B5EF4-FFF2-40B4-BE49-F238E27FC236}">
                <a16:creationId xmlns:a16="http://schemas.microsoft.com/office/drawing/2014/main" id="{AE6C82DA-1117-4FC6-9E1F-9BCC4ADE6320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39AC25E-195A-4454-BAAC-9ED91466DD39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48056" y="1883664"/>
            <a:ext cx="2212487" cy="4206240"/>
          </a:xfrm>
          <a:prstGeom prst="rect">
            <a:avLst/>
          </a:prstGeom>
        </p:spPr>
      </p:pic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CF3FAFE7-2F1D-5CF2-6C51-87094FB04C23}"/>
              </a:ext>
            </a:extLst>
          </p:cNvPr>
          <p:cNvSpPr/>
          <p:nvPr/>
        </p:nvSpPr>
        <p:spPr>
          <a:xfrm>
            <a:off x="640308" y="5509547"/>
            <a:ext cx="338976" cy="210312"/>
          </a:xfrm>
          <a:prstGeom prst="roundRect">
            <a:avLst/>
          </a:prstGeom>
          <a:noFill/>
          <a:ln w="38100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5428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25" grpId="0"/>
      <p:bldP spid="29" grpId="0"/>
      <p:bldP spid="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5635" name="Text Box 3"/>
          <p:cNvSpPr txBox="1">
            <a:spLocks noChangeArrowheads="1"/>
          </p:cNvSpPr>
          <p:nvPr/>
        </p:nvSpPr>
        <p:spPr bwMode="auto">
          <a:xfrm>
            <a:off x="250824" y="1074738"/>
            <a:ext cx="835870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  <a:latin typeface="+mn-lt"/>
              </a:rPr>
              <a:t>Evaluate the definite integral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479237" y="838295"/>
                <a:ext cx="2384371" cy="92955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box>
                            <m:boxPr>
                              <m:ctrlPr>
                                <a:rPr lang="en-GB" sz="240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f>
                                <m:fPr>
                                  <m:ctrlPr>
                                    <a:rPr lang="en-GB" sz="240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40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2400" b="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den>
                              </m:f>
                            </m:e>
                          </m:box>
                        </m:sup>
                        <m:e>
                          <m:sSup>
                            <m:sSupPr>
                              <m:ctrlP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US" sz="2400" i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s</m:t>
                              </m:r>
                              <m:r>
                                <m:rPr>
                                  <m:sty m:val="p"/>
                                </m:rPr>
                                <a:rPr lang="en-US" sz="2400" b="0" i="0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in</m:t>
                              </m:r>
                            </m:e>
                            <m:sup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2400" b="0" i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cos</m:t>
                          </m:r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𝑥𝑑𝑥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9237" y="838295"/>
                <a:ext cx="2384371" cy="929550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Rectangle 2"/>
          <p:cNvSpPr txBox="1">
            <a:spLocks noChangeArrowheads="1"/>
          </p:cNvSpPr>
          <p:nvPr/>
        </p:nvSpPr>
        <p:spPr>
          <a:xfrm>
            <a:off x="457200" y="260648"/>
            <a:ext cx="8229600" cy="432048"/>
          </a:xfrm>
          <a:prstGeom prst="rect">
            <a:avLst/>
          </a:prstGeom>
        </p:spPr>
        <p:txBody>
          <a:bodyPr vert="horz" lIns="0" rIns="0" bIns="0" anchor="b">
            <a:normAutofit fontScale="975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dirty="0">
                <a:solidFill>
                  <a:srgbClr val="04617B"/>
                </a:solidFill>
              </a:rPr>
              <a:t>Definite integrals using GDC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497068" y="1830195"/>
            <a:ext cx="279875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  <a:latin typeface="+mn-lt"/>
              </a:rPr>
              <a:t>Turn on the GDC</a:t>
            </a:r>
            <a:endParaRPr lang="en-GB" sz="24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25" name="Text Box 7"/>
          <p:cNvSpPr txBox="1">
            <a:spLocks noChangeArrowheads="1"/>
          </p:cNvSpPr>
          <p:nvPr/>
        </p:nvSpPr>
        <p:spPr bwMode="auto">
          <a:xfrm>
            <a:off x="3497068" y="2352995"/>
            <a:ext cx="32252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6600"/>
                </a:solidFill>
                <a:latin typeface="+mn-lt"/>
              </a:rPr>
              <a:t>1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29" name="Text Box 7"/>
          <p:cNvSpPr txBox="1">
            <a:spLocks noChangeArrowheads="1"/>
          </p:cNvSpPr>
          <p:nvPr/>
        </p:nvSpPr>
        <p:spPr bwMode="auto">
          <a:xfrm>
            <a:off x="3989419" y="2343237"/>
            <a:ext cx="181812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  <a:latin typeface="+mn-lt"/>
              </a:rPr>
              <a:t>Run-Matrix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39" name="Rectangle 38">
            <a:hlinkClick r:id="rId4"/>
            <a:extLst>
              <a:ext uri="{FF2B5EF4-FFF2-40B4-BE49-F238E27FC236}">
                <a16:creationId xmlns:a16="http://schemas.microsoft.com/office/drawing/2014/main" id="{26384138-3A18-40AF-BD4F-507282C628C5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Rectangle 39">
            <a:hlinkClick r:id="rId4"/>
            <a:extLst>
              <a:ext uri="{FF2B5EF4-FFF2-40B4-BE49-F238E27FC236}">
                <a16:creationId xmlns:a16="http://schemas.microsoft.com/office/drawing/2014/main" id="{AE6C82DA-1117-4FC6-9E1F-9BCC4ADE6320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0CB7363-5198-4A4F-AC4C-1AA6D14449B0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48056" y="1883664"/>
            <a:ext cx="2212488" cy="4206240"/>
          </a:xfrm>
          <a:prstGeom prst="rect">
            <a:avLst/>
          </a:prstGeom>
        </p:spPr>
      </p:pic>
      <p:sp>
        <p:nvSpPr>
          <p:cNvPr id="21" name="Text Box 7">
            <a:extLst>
              <a:ext uri="{FF2B5EF4-FFF2-40B4-BE49-F238E27FC236}">
                <a16:creationId xmlns:a16="http://schemas.microsoft.com/office/drawing/2014/main" id="{4A0F637B-0CC8-4A97-B9B7-4EF85712DC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7068" y="2885553"/>
            <a:ext cx="55976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6600"/>
                </a:solidFill>
                <a:latin typeface="+mn-lt"/>
              </a:rPr>
              <a:t>F4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24" name="Text Box 7">
            <a:extLst>
              <a:ext uri="{FF2B5EF4-FFF2-40B4-BE49-F238E27FC236}">
                <a16:creationId xmlns:a16="http://schemas.microsoft.com/office/drawing/2014/main" id="{FA6AAADE-F2EC-4C41-920F-A4FE37684C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89419" y="2875795"/>
            <a:ext cx="112723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  <a:latin typeface="+mn-lt"/>
              </a:rPr>
              <a:t>MATH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8C4E60EE-E83F-62ED-A18D-941BDDE76E22}"/>
              </a:ext>
            </a:extLst>
          </p:cNvPr>
          <p:cNvSpPr/>
          <p:nvPr/>
        </p:nvSpPr>
        <p:spPr>
          <a:xfrm>
            <a:off x="1604924" y="3492165"/>
            <a:ext cx="219456" cy="216024"/>
          </a:xfrm>
          <a:prstGeom prst="ellipse">
            <a:avLst/>
          </a:prstGeom>
          <a:noFill/>
          <a:ln w="38100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9327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4" grpId="0"/>
      <p:bldP spid="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5635" name="Text Box 3"/>
          <p:cNvSpPr txBox="1">
            <a:spLocks noChangeArrowheads="1"/>
          </p:cNvSpPr>
          <p:nvPr/>
        </p:nvSpPr>
        <p:spPr bwMode="auto">
          <a:xfrm>
            <a:off x="250824" y="1074738"/>
            <a:ext cx="835870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  <a:latin typeface="+mn-lt"/>
              </a:rPr>
              <a:t>Evaluate the definite integral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479237" y="838295"/>
                <a:ext cx="2384371" cy="92955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box>
                            <m:boxPr>
                              <m:ctrlPr>
                                <a:rPr lang="en-GB" sz="240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f>
                                <m:fPr>
                                  <m:ctrlPr>
                                    <a:rPr lang="en-GB" sz="240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40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2400" b="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den>
                              </m:f>
                            </m:e>
                          </m:box>
                        </m:sup>
                        <m:e>
                          <m:sSup>
                            <m:sSupPr>
                              <m:ctrlP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US" sz="2400" i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s</m:t>
                              </m:r>
                              <m:r>
                                <m:rPr>
                                  <m:sty m:val="p"/>
                                </m:rPr>
                                <a:rPr lang="en-US" sz="2400" b="0" i="0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in</m:t>
                              </m:r>
                            </m:e>
                            <m:sup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2400" b="0" i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cos</m:t>
                          </m:r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𝑥𝑑𝑥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9237" y="838295"/>
                <a:ext cx="2384371" cy="929550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Rectangle 2"/>
          <p:cNvSpPr txBox="1">
            <a:spLocks noChangeArrowheads="1"/>
          </p:cNvSpPr>
          <p:nvPr/>
        </p:nvSpPr>
        <p:spPr>
          <a:xfrm>
            <a:off x="457200" y="260648"/>
            <a:ext cx="8229600" cy="432048"/>
          </a:xfrm>
          <a:prstGeom prst="rect">
            <a:avLst/>
          </a:prstGeom>
        </p:spPr>
        <p:txBody>
          <a:bodyPr vert="horz" lIns="0" rIns="0" bIns="0" anchor="b">
            <a:normAutofit fontScale="975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dirty="0">
                <a:solidFill>
                  <a:srgbClr val="04617B"/>
                </a:solidFill>
              </a:rPr>
              <a:t>Definite integrals using GDC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497068" y="1830195"/>
            <a:ext cx="279875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  <a:latin typeface="+mn-lt"/>
              </a:rPr>
              <a:t>Turn on the GDC</a:t>
            </a:r>
            <a:endParaRPr lang="en-GB" sz="24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25" name="Text Box 7"/>
          <p:cNvSpPr txBox="1">
            <a:spLocks noChangeArrowheads="1"/>
          </p:cNvSpPr>
          <p:nvPr/>
        </p:nvSpPr>
        <p:spPr bwMode="auto">
          <a:xfrm>
            <a:off x="3497068" y="2352995"/>
            <a:ext cx="32252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6600"/>
                </a:solidFill>
                <a:latin typeface="+mn-lt"/>
              </a:rPr>
              <a:t>1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29" name="Text Box 7"/>
          <p:cNvSpPr txBox="1">
            <a:spLocks noChangeArrowheads="1"/>
          </p:cNvSpPr>
          <p:nvPr/>
        </p:nvSpPr>
        <p:spPr bwMode="auto">
          <a:xfrm>
            <a:off x="3989419" y="2343237"/>
            <a:ext cx="181812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  <a:latin typeface="+mn-lt"/>
              </a:rPr>
              <a:t>Run-Matrix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39" name="Rectangle 38">
            <a:hlinkClick r:id="rId4"/>
            <a:extLst>
              <a:ext uri="{FF2B5EF4-FFF2-40B4-BE49-F238E27FC236}">
                <a16:creationId xmlns:a16="http://schemas.microsoft.com/office/drawing/2014/main" id="{26384138-3A18-40AF-BD4F-507282C628C5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Rectangle 39">
            <a:hlinkClick r:id="rId4"/>
            <a:extLst>
              <a:ext uri="{FF2B5EF4-FFF2-40B4-BE49-F238E27FC236}">
                <a16:creationId xmlns:a16="http://schemas.microsoft.com/office/drawing/2014/main" id="{AE6C82DA-1117-4FC6-9E1F-9BCC4ADE6320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Text Box 7">
            <a:extLst>
              <a:ext uri="{FF2B5EF4-FFF2-40B4-BE49-F238E27FC236}">
                <a16:creationId xmlns:a16="http://schemas.microsoft.com/office/drawing/2014/main" id="{4A0F637B-0CC8-4A97-B9B7-4EF85712DC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7068" y="2885553"/>
            <a:ext cx="55976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6600"/>
                </a:solidFill>
                <a:latin typeface="+mn-lt"/>
              </a:rPr>
              <a:t>F4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24" name="Text Box 7">
            <a:extLst>
              <a:ext uri="{FF2B5EF4-FFF2-40B4-BE49-F238E27FC236}">
                <a16:creationId xmlns:a16="http://schemas.microsoft.com/office/drawing/2014/main" id="{FA6AAADE-F2EC-4C41-920F-A4FE37684C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89419" y="2875795"/>
            <a:ext cx="112723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  <a:latin typeface="+mn-lt"/>
              </a:rPr>
              <a:t>MATH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CB4C7F0D-0BE2-4F13-A6A7-DD0DAAEC1BF6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48056" y="1883664"/>
            <a:ext cx="2212488" cy="4206240"/>
          </a:xfrm>
          <a:prstGeom prst="rect">
            <a:avLst/>
          </a:prstGeom>
        </p:spPr>
      </p:pic>
      <p:sp>
        <p:nvSpPr>
          <p:cNvPr id="14" name="Text Box 7">
            <a:extLst>
              <a:ext uri="{FF2B5EF4-FFF2-40B4-BE49-F238E27FC236}">
                <a16:creationId xmlns:a16="http://schemas.microsoft.com/office/drawing/2014/main" id="{D3E6EB02-FCBC-48F4-B550-F320132D74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7068" y="3444971"/>
            <a:ext cx="55976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6600"/>
                </a:solidFill>
                <a:latin typeface="+mn-lt"/>
              </a:rPr>
              <a:t>F6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15" name="Text Box 7">
            <a:extLst>
              <a:ext uri="{FF2B5EF4-FFF2-40B4-BE49-F238E27FC236}">
                <a16:creationId xmlns:a16="http://schemas.microsoft.com/office/drawing/2014/main" id="{C6CB51BD-92DB-464C-AF15-B8880497D6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89419" y="3435213"/>
            <a:ext cx="49244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  <a:sym typeface="Webdings" panose="05030102010509060703" pitchFamily="18" charset="2"/>
              </a:rPr>
              <a:t></a:t>
            </a:r>
            <a:endParaRPr lang="en-US" sz="2400" baseline="30000" dirty="0">
              <a:solidFill>
                <a:srgbClr val="FF6600"/>
              </a:solidFill>
              <a:latin typeface="Times New Roman" pitchFamily="18" charset="0"/>
            </a:endParaRPr>
          </a:p>
        </p:txBody>
      </p:sp>
      <p:sp>
        <p:nvSpPr>
          <p:cNvPr id="16" name="Text Box 7">
            <a:extLst>
              <a:ext uri="{FF2B5EF4-FFF2-40B4-BE49-F238E27FC236}">
                <a16:creationId xmlns:a16="http://schemas.microsoft.com/office/drawing/2014/main" id="{8DDEFB0C-224C-47C7-BFFC-1B6611A5A7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7068" y="3950669"/>
            <a:ext cx="51007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6600"/>
                </a:solidFill>
                <a:latin typeface="+mn-lt"/>
              </a:rPr>
              <a:t>F1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17" name="Text Box 7">
            <a:extLst>
              <a:ext uri="{FF2B5EF4-FFF2-40B4-BE49-F238E27FC236}">
                <a16:creationId xmlns:a16="http://schemas.microsoft.com/office/drawing/2014/main" id="{2E8E226E-3412-4A00-81D2-CF27B7A8AA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89419" y="3940911"/>
            <a:ext cx="76174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  <a:latin typeface="Comic Sans MS" panose="030F0702030302020204" pitchFamily="66" charset="0"/>
                <a:sym typeface="Webdings" panose="05030102010509060703" pitchFamily="18" charset="2"/>
              </a:rPr>
              <a:t>∫dx</a:t>
            </a:r>
            <a:endParaRPr lang="en-US" sz="2400" baseline="30000" dirty="0">
              <a:solidFill>
                <a:srgbClr val="FF6600"/>
              </a:solidFill>
              <a:latin typeface="Times New Roman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4C08A1B-25A0-4E2B-940D-BFCEEB06A2D8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48056" y="1883664"/>
            <a:ext cx="2212488" cy="4206240"/>
          </a:xfrm>
          <a:prstGeom prst="rect">
            <a:avLst/>
          </a:prstGeom>
        </p:spPr>
      </p:pic>
      <p:sp>
        <p:nvSpPr>
          <p:cNvPr id="6" name="Text Box 7">
            <a:extLst>
              <a:ext uri="{FF2B5EF4-FFF2-40B4-BE49-F238E27FC236}">
                <a16:creationId xmlns:a16="http://schemas.microsoft.com/office/drawing/2014/main" id="{609B7B2D-1C23-6DFB-1A27-7C0780474D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5777" y="3762047"/>
            <a:ext cx="49244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  <a:sym typeface="Webdings" panose="05030102010509060703" pitchFamily="18" charset="2"/>
              </a:rPr>
              <a:t></a:t>
            </a:r>
            <a:endParaRPr lang="en-US" sz="2400" baseline="30000" dirty="0">
              <a:solidFill>
                <a:srgbClr val="FF6600"/>
              </a:solidFill>
              <a:latin typeface="Times New Roman" pitchFamily="18" charset="0"/>
            </a:endParaRP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8683C59A-8280-2797-58A9-D52783D012E3}"/>
              </a:ext>
            </a:extLst>
          </p:cNvPr>
          <p:cNvSpPr/>
          <p:nvPr/>
        </p:nvSpPr>
        <p:spPr>
          <a:xfrm>
            <a:off x="2215604" y="3490957"/>
            <a:ext cx="219456" cy="216024"/>
          </a:xfrm>
          <a:prstGeom prst="ellipse">
            <a:avLst/>
          </a:prstGeom>
          <a:noFill/>
          <a:ln w="38100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6D3957BA-C346-033F-B4FB-8ABDFE30CA16}"/>
              </a:ext>
            </a:extLst>
          </p:cNvPr>
          <p:cNvSpPr/>
          <p:nvPr/>
        </p:nvSpPr>
        <p:spPr>
          <a:xfrm>
            <a:off x="662565" y="3484737"/>
            <a:ext cx="219456" cy="216024"/>
          </a:xfrm>
          <a:prstGeom prst="ellipse">
            <a:avLst/>
          </a:prstGeom>
          <a:noFill/>
          <a:ln w="38100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9044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6" grpId="0"/>
      <p:bldP spid="17" grpId="0"/>
      <p:bldP spid="6" grpId="0"/>
      <p:bldP spid="6" grpId="1"/>
      <p:bldP spid="4" grpId="0" animBg="1"/>
      <p:bldP spid="4" grpId="1" animBg="1"/>
      <p:bldP spid="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5635" name="Text Box 3"/>
          <p:cNvSpPr txBox="1">
            <a:spLocks noChangeArrowheads="1"/>
          </p:cNvSpPr>
          <p:nvPr/>
        </p:nvSpPr>
        <p:spPr bwMode="auto">
          <a:xfrm>
            <a:off x="250824" y="1074738"/>
            <a:ext cx="835870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  <a:latin typeface="+mn-lt"/>
              </a:rPr>
              <a:t>Evaluate the definite integral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479237" y="838295"/>
                <a:ext cx="2384371" cy="92955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box>
                            <m:boxPr>
                              <m:ctrlPr>
                                <a:rPr lang="en-GB" sz="240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f>
                                <m:fPr>
                                  <m:ctrlPr>
                                    <a:rPr lang="en-GB" sz="240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40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2400" b="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den>
                              </m:f>
                            </m:e>
                          </m:box>
                        </m:sup>
                        <m:e>
                          <m:sSup>
                            <m:sSupPr>
                              <m:ctrlP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US" sz="2400" i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s</m:t>
                              </m:r>
                              <m:r>
                                <m:rPr>
                                  <m:sty m:val="p"/>
                                </m:rPr>
                                <a:rPr lang="en-US" sz="2400" b="0" i="0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in</m:t>
                              </m:r>
                            </m:e>
                            <m:sup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2400" b="0" i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cos</m:t>
                          </m:r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𝑥𝑑𝑥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9237" y="838295"/>
                <a:ext cx="2384371" cy="929550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Rectangle 2"/>
          <p:cNvSpPr txBox="1">
            <a:spLocks noChangeArrowheads="1"/>
          </p:cNvSpPr>
          <p:nvPr/>
        </p:nvSpPr>
        <p:spPr>
          <a:xfrm>
            <a:off x="457200" y="260648"/>
            <a:ext cx="8229600" cy="432048"/>
          </a:xfrm>
          <a:prstGeom prst="rect">
            <a:avLst/>
          </a:prstGeom>
        </p:spPr>
        <p:txBody>
          <a:bodyPr vert="horz" lIns="0" rIns="0" bIns="0" anchor="b">
            <a:normAutofit fontScale="975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dirty="0">
                <a:solidFill>
                  <a:srgbClr val="04617B"/>
                </a:solidFill>
              </a:rPr>
              <a:t>Definite integrals using GDC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497068" y="1830195"/>
            <a:ext cx="279875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  <a:latin typeface="+mn-lt"/>
              </a:rPr>
              <a:t>Turn on the GDC</a:t>
            </a:r>
            <a:endParaRPr lang="en-GB" sz="24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25" name="Text Box 7"/>
          <p:cNvSpPr txBox="1">
            <a:spLocks noChangeArrowheads="1"/>
          </p:cNvSpPr>
          <p:nvPr/>
        </p:nvSpPr>
        <p:spPr bwMode="auto">
          <a:xfrm>
            <a:off x="3497068" y="2352995"/>
            <a:ext cx="32252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6600"/>
                </a:solidFill>
                <a:latin typeface="+mn-lt"/>
              </a:rPr>
              <a:t>1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29" name="Text Box 7"/>
          <p:cNvSpPr txBox="1">
            <a:spLocks noChangeArrowheads="1"/>
          </p:cNvSpPr>
          <p:nvPr/>
        </p:nvSpPr>
        <p:spPr bwMode="auto">
          <a:xfrm>
            <a:off x="3989419" y="2343237"/>
            <a:ext cx="181812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  <a:latin typeface="+mn-lt"/>
              </a:rPr>
              <a:t>Run-Matrix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39" name="Rectangle 38">
            <a:hlinkClick r:id="rId4"/>
            <a:extLst>
              <a:ext uri="{FF2B5EF4-FFF2-40B4-BE49-F238E27FC236}">
                <a16:creationId xmlns:a16="http://schemas.microsoft.com/office/drawing/2014/main" id="{26384138-3A18-40AF-BD4F-507282C628C5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Rectangle 39">
            <a:hlinkClick r:id="rId4"/>
            <a:extLst>
              <a:ext uri="{FF2B5EF4-FFF2-40B4-BE49-F238E27FC236}">
                <a16:creationId xmlns:a16="http://schemas.microsoft.com/office/drawing/2014/main" id="{AE6C82DA-1117-4FC6-9E1F-9BCC4ADE6320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Text Box 7">
            <a:extLst>
              <a:ext uri="{FF2B5EF4-FFF2-40B4-BE49-F238E27FC236}">
                <a16:creationId xmlns:a16="http://schemas.microsoft.com/office/drawing/2014/main" id="{4A0F637B-0CC8-4A97-B9B7-4EF85712DC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7068" y="2885553"/>
            <a:ext cx="55976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6600"/>
                </a:solidFill>
                <a:latin typeface="+mn-lt"/>
              </a:rPr>
              <a:t>F4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24" name="Text Box 7">
            <a:extLst>
              <a:ext uri="{FF2B5EF4-FFF2-40B4-BE49-F238E27FC236}">
                <a16:creationId xmlns:a16="http://schemas.microsoft.com/office/drawing/2014/main" id="{FA6AAADE-F2EC-4C41-920F-A4FE37684C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89419" y="2875795"/>
            <a:ext cx="112723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  <a:latin typeface="+mn-lt"/>
              </a:rPr>
              <a:t>MATH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14" name="Text Box 7">
            <a:extLst>
              <a:ext uri="{FF2B5EF4-FFF2-40B4-BE49-F238E27FC236}">
                <a16:creationId xmlns:a16="http://schemas.microsoft.com/office/drawing/2014/main" id="{D3E6EB02-FCBC-48F4-B550-F320132D74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7068" y="3444971"/>
            <a:ext cx="55976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6600"/>
                </a:solidFill>
                <a:latin typeface="+mn-lt"/>
              </a:rPr>
              <a:t>F6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15" name="Text Box 7">
            <a:extLst>
              <a:ext uri="{FF2B5EF4-FFF2-40B4-BE49-F238E27FC236}">
                <a16:creationId xmlns:a16="http://schemas.microsoft.com/office/drawing/2014/main" id="{C6CB51BD-92DB-464C-AF15-B8880497D6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89419" y="3435213"/>
            <a:ext cx="49244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  <a:sym typeface="Webdings" panose="05030102010509060703" pitchFamily="18" charset="2"/>
              </a:rPr>
              <a:t></a:t>
            </a:r>
            <a:endParaRPr lang="en-US" sz="2400" baseline="30000" dirty="0">
              <a:solidFill>
                <a:srgbClr val="FF6600"/>
              </a:solidFill>
              <a:latin typeface="Times New Roman" pitchFamily="18" charset="0"/>
            </a:endParaRPr>
          </a:p>
        </p:txBody>
      </p:sp>
      <p:sp>
        <p:nvSpPr>
          <p:cNvPr id="16" name="Text Box 7">
            <a:extLst>
              <a:ext uri="{FF2B5EF4-FFF2-40B4-BE49-F238E27FC236}">
                <a16:creationId xmlns:a16="http://schemas.microsoft.com/office/drawing/2014/main" id="{8DDEFB0C-224C-47C7-BFFC-1B6611A5A7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7068" y="3950669"/>
            <a:ext cx="51007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6600"/>
                </a:solidFill>
                <a:latin typeface="+mn-lt"/>
              </a:rPr>
              <a:t>F1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17" name="Text Box 7">
            <a:extLst>
              <a:ext uri="{FF2B5EF4-FFF2-40B4-BE49-F238E27FC236}">
                <a16:creationId xmlns:a16="http://schemas.microsoft.com/office/drawing/2014/main" id="{2E8E226E-3412-4A00-81D2-CF27B7A8AA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89419" y="3940911"/>
            <a:ext cx="76174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  <a:latin typeface="Comic Sans MS" panose="030F0702030302020204" pitchFamily="66" charset="0"/>
                <a:sym typeface="Webdings" panose="05030102010509060703" pitchFamily="18" charset="2"/>
              </a:rPr>
              <a:t>∫dx</a:t>
            </a:r>
            <a:endParaRPr lang="en-US" sz="2400" baseline="30000" dirty="0">
              <a:solidFill>
                <a:srgbClr val="FF6600"/>
              </a:solidFill>
              <a:latin typeface="Times New Roman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D29FEB9-C53E-4A16-BDE1-611AA8BFEA85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48056" y="1883663"/>
            <a:ext cx="2199730" cy="4206240"/>
          </a:xfrm>
          <a:prstGeom prst="rect">
            <a:avLst/>
          </a:prstGeom>
        </p:spPr>
      </p:pic>
      <p:sp>
        <p:nvSpPr>
          <p:cNvPr id="19" name="Text Box 7">
            <a:extLst>
              <a:ext uri="{FF2B5EF4-FFF2-40B4-BE49-F238E27FC236}">
                <a16:creationId xmlns:a16="http://schemas.microsoft.com/office/drawing/2014/main" id="{ABA4DFC0-C686-4511-A000-F3B7160E54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7068" y="4422092"/>
            <a:ext cx="122822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6600"/>
                </a:solidFill>
                <a:latin typeface="+mn-lt"/>
              </a:rPr>
              <a:t>Type in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6C4F993D-3D44-4D7E-872B-3FDC36E3121D}"/>
              </a:ext>
            </a:extLst>
          </p:cNvPr>
          <p:cNvSpPr/>
          <p:nvPr/>
        </p:nvSpPr>
        <p:spPr>
          <a:xfrm>
            <a:off x="1552249" y="4335593"/>
            <a:ext cx="285471" cy="169499"/>
          </a:xfrm>
          <a:prstGeom prst="roundRect">
            <a:avLst/>
          </a:prstGeom>
          <a:noFill/>
          <a:ln w="19050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0A8FE6C1-2607-44C1-A2F1-DF07CDA9F6A9}"/>
              </a:ext>
            </a:extLst>
          </p:cNvPr>
          <p:cNvSpPr/>
          <p:nvPr/>
        </p:nvSpPr>
        <p:spPr>
          <a:xfrm>
            <a:off x="937445" y="4041945"/>
            <a:ext cx="285471" cy="169499"/>
          </a:xfrm>
          <a:prstGeom prst="roundRect">
            <a:avLst/>
          </a:prstGeom>
          <a:noFill/>
          <a:ln w="19050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3D22E760-5870-4E37-9482-288F8F29F846}"/>
              </a:ext>
            </a:extLst>
          </p:cNvPr>
          <p:cNvSpPr/>
          <p:nvPr/>
        </p:nvSpPr>
        <p:spPr>
          <a:xfrm>
            <a:off x="632623" y="4335593"/>
            <a:ext cx="289932" cy="169499"/>
          </a:xfrm>
          <a:custGeom>
            <a:avLst/>
            <a:gdLst>
              <a:gd name="connsiteX0" fmla="*/ 0 w 285471"/>
              <a:gd name="connsiteY0" fmla="*/ 28250 h 169499"/>
              <a:gd name="connsiteX1" fmla="*/ 28250 w 285471"/>
              <a:gd name="connsiteY1" fmla="*/ 0 h 169499"/>
              <a:gd name="connsiteX2" fmla="*/ 257221 w 285471"/>
              <a:gd name="connsiteY2" fmla="*/ 0 h 169499"/>
              <a:gd name="connsiteX3" fmla="*/ 285471 w 285471"/>
              <a:gd name="connsiteY3" fmla="*/ 28250 h 169499"/>
              <a:gd name="connsiteX4" fmla="*/ 285471 w 285471"/>
              <a:gd name="connsiteY4" fmla="*/ 141249 h 169499"/>
              <a:gd name="connsiteX5" fmla="*/ 257221 w 285471"/>
              <a:gd name="connsiteY5" fmla="*/ 169499 h 169499"/>
              <a:gd name="connsiteX6" fmla="*/ 28250 w 285471"/>
              <a:gd name="connsiteY6" fmla="*/ 169499 h 169499"/>
              <a:gd name="connsiteX7" fmla="*/ 0 w 285471"/>
              <a:gd name="connsiteY7" fmla="*/ 141249 h 169499"/>
              <a:gd name="connsiteX8" fmla="*/ 0 w 285471"/>
              <a:gd name="connsiteY8" fmla="*/ 28250 h 169499"/>
              <a:gd name="connsiteX0" fmla="*/ 0 w 285471"/>
              <a:gd name="connsiteY0" fmla="*/ 28250 h 169499"/>
              <a:gd name="connsiteX1" fmla="*/ 77316 w 285471"/>
              <a:gd name="connsiteY1" fmla="*/ 4460 h 169499"/>
              <a:gd name="connsiteX2" fmla="*/ 257221 w 285471"/>
              <a:gd name="connsiteY2" fmla="*/ 0 h 169499"/>
              <a:gd name="connsiteX3" fmla="*/ 285471 w 285471"/>
              <a:gd name="connsiteY3" fmla="*/ 28250 h 169499"/>
              <a:gd name="connsiteX4" fmla="*/ 285471 w 285471"/>
              <a:gd name="connsiteY4" fmla="*/ 141249 h 169499"/>
              <a:gd name="connsiteX5" fmla="*/ 257221 w 285471"/>
              <a:gd name="connsiteY5" fmla="*/ 169499 h 169499"/>
              <a:gd name="connsiteX6" fmla="*/ 28250 w 285471"/>
              <a:gd name="connsiteY6" fmla="*/ 169499 h 169499"/>
              <a:gd name="connsiteX7" fmla="*/ 0 w 285471"/>
              <a:gd name="connsiteY7" fmla="*/ 141249 h 169499"/>
              <a:gd name="connsiteX8" fmla="*/ 0 w 285471"/>
              <a:gd name="connsiteY8" fmla="*/ 28250 h 169499"/>
              <a:gd name="connsiteX0" fmla="*/ 0 w 289932"/>
              <a:gd name="connsiteY0" fmla="*/ 72855 h 169499"/>
              <a:gd name="connsiteX1" fmla="*/ 81777 w 289932"/>
              <a:gd name="connsiteY1" fmla="*/ 4460 h 169499"/>
              <a:gd name="connsiteX2" fmla="*/ 261682 w 289932"/>
              <a:gd name="connsiteY2" fmla="*/ 0 h 169499"/>
              <a:gd name="connsiteX3" fmla="*/ 289932 w 289932"/>
              <a:gd name="connsiteY3" fmla="*/ 28250 h 169499"/>
              <a:gd name="connsiteX4" fmla="*/ 289932 w 289932"/>
              <a:gd name="connsiteY4" fmla="*/ 141249 h 169499"/>
              <a:gd name="connsiteX5" fmla="*/ 261682 w 289932"/>
              <a:gd name="connsiteY5" fmla="*/ 169499 h 169499"/>
              <a:gd name="connsiteX6" fmla="*/ 32711 w 289932"/>
              <a:gd name="connsiteY6" fmla="*/ 169499 h 169499"/>
              <a:gd name="connsiteX7" fmla="*/ 4461 w 289932"/>
              <a:gd name="connsiteY7" fmla="*/ 141249 h 169499"/>
              <a:gd name="connsiteX8" fmla="*/ 0 w 289932"/>
              <a:gd name="connsiteY8" fmla="*/ 72855 h 1694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89932" h="169499">
                <a:moveTo>
                  <a:pt x="0" y="72855"/>
                </a:moveTo>
                <a:cubicBezTo>
                  <a:pt x="0" y="57253"/>
                  <a:pt x="66175" y="4460"/>
                  <a:pt x="81777" y="4460"/>
                </a:cubicBezTo>
                <a:cubicBezTo>
                  <a:pt x="158101" y="4460"/>
                  <a:pt x="185358" y="0"/>
                  <a:pt x="261682" y="0"/>
                </a:cubicBezTo>
                <a:cubicBezTo>
                  <a:pt x="277284" y="0"/>
                  <a:pt x="289932" y="12648"/>
                  <a:pt x="289932" y="28250"/>
                </a:cubicBezTo>
                <a:lnTo>
                  <a:pt x="289932" y="141249"/>
                </a:lnTo>
                <a:cubicBezTo>
                  <a:pt x="289932" y="156851"/>
                  <a:pt x="277284" y="169499"/>
                  <a:pt x="261682" y="169499"/>
                </a:cubicBezTo>
                <a:lnTo>
                  <a:pt x="32711" y="169499"/>
                </a:lnTo>
                <a:cubicBezTo>
                  <a:pt x="17109" y="169499"/>
                  <a:pt x="4461" y="156851"/>
                  <a:pt x="4461" y="141249"/>
                </a:cubicBezTo>
                <a:lnTo>
                  <a:pt x="0" y="72855"/>
                </a:lnTo>
                <a:close/>
              </a:path>
            </a:pathLst>
          </a:custGeom>
          <a:noFill/>
          <a:ln w="19050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Text Box 7">
            <a:extLst>
              <a:ext uri="{FF2B5EF4-FFF2-40B4-BE49-F238E27FC236}">
                <a16:creationId xmlns:a16="http://schemas.microsoft.com/office/drawing/2014/main" id="{A62B1ABE-44F4-44E6-A256-83ADC47EBF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53588" y="4412334"/>
            <a:ext cx="29687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6600"/>
                </a:solidFill>
              </a:rPr>
              <a:t>(</a:t>
            </a:r>
            <a:endParaRPr lang="en-US" sz="2400" baseline="30000" dirty="0">
              <a:solidFill>
                <a:srgbClr val="FF6600"/>
              </a:solidFill>
              <a:latin typeface="Times New Roman" pitchFamily="18" charset="0"/>
            </a:endParaRPr>
          </a:p>
        </p:txBody>
      </p:sp>
      <p:sp>
        <p:nvSpPr>
          <p:cNvPr id="28" name="Text Box 7">
            <a:extLst>
              <a:ext uri="{FF2B5EF4-FFF2-40B4-BE49-F238E27FC236}">
                <a16:creationId xmlns:a16="http://schemas.microsoft.com/office/drawing/2014/main" id="{13BE329A-B0EE-4CFE-A48F-ACA70730CC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17633" y="4402576"/>
            <a:ext cx="58221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6600"/>
                </a:solidFill>
                <a:latin typeface="+mn-lt"/>
              </a:rPr>
              <a:t>sin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30" name="Text Box 7">
            <a:extLst>
              <a:ext uri="{FF2B5EF4-FFF2-40B4-BE49-F238E27FC236}">
                <a16:creationId xmlns:a16="http://schemas.microsoft.com/office/drawing/2014/main" id="{168721A7-1F41-49BE-B62D-C7F6A86DA3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87235" y="4367590"/>
            <a:ext cx="3097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baseline="30000" dirty="0">
                <a:solidFill>
                  <a:srgbClr val="FF6600"/>
                </a:solidFill>
              </a:rPr>
              <a:t>2</a:t>
            </a:r>
            <a:endParaRPr lang="en-US" sz="2400" baseline="30000" dirty="0">
              <a:solidFill>
                <a:srgbClr val="FF6600"/>
              </a:solidFill>
              <a:latin typeface="Times New Roman" pitchFamily="18" charset="0"/>
            </a:endParaRPr>
          </a:p>
        </p:txBody>
      </p:sp>
      <p:sp>
        <p:nvSpPr>
          <p:cNvPr id="31" name="Text Box 7">
            <a:extLst>
              <a:ext uri="{FF2B5EF4-FFF2-40B4-BE49-F238E27FC236}">
                <a16:creationId xmlns:a16="http://schemas.microsoft.com/office/drawing/2014/main" id="{F529B641-A927-4040-98E1-8205397D43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49458" y="4386932"/>
            <a:ext cx="32092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US" sz="2400" i="1" baseline="30000" dirty="0">
              <a:solidFill>
                <a:srgbClr val="FF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Text Box 7">
            <a:extLst>
              <a:ext uri="{FF2B5EF4-FFF2-40B4-BE49-F238E27FC236}">
                <a16:creationId xmlns:a16="http://schemas.microsoft.com/office/drawing/2014/main" id="{6A1BED96-5015-44FA-B7FA-CC13EA2547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21163" y="4392818"/>
            <a:ext cx="29687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6600"/>
                </a:solidFill>
              </a:rPr>
              <a:t>)</a:t>
            </a:r>
            <a:endParaRPr lang="en-US" sz="2400" baseline="30000" dirty="0">
              <a:solidFill>
                <a:srgbClr val="FF6600"/>
              </a:solidFill>
              <a:latin typeface="Times New Roman" pitchFamily="18" charset="0"/>
            </a:endParaRPr>
          </a:p>
        </p:txBody>
      </p:sp>
      <p:sp>
        <p:nvSpPr>
          <p:cNvPr id="33" name="Rectangle: Rounded Corners 32">
            <a:extLst>
              <a:ext uri="{FF2B5EF4-FFF2-40B4-BE49-F238E27FC236}">
                <a16:creationId xmlns:a16="http://schemas.microsoft.com/office/drawing/2014/main" id="{1E99B337-E45E-4CAA-B4B6-4F1390BB816A}"/>
              </a:ext>
            </a:extLst>
          </p:cNvPr>
          <p:cNvSpPr/>
          <p:nvPr/>
        </p:nvSpPr>
        <p:spPr>
          <a:xfrm>
            <a:off x="1245262" y="4583378"/>
            <a:ext cx="285471" cy="169499"/>
          </a:xfrm>
          <a:prstGeom prst="roundRect">
            <a:avLst/>
          </a:prstGeom>
          <a:noFill/>
          <a:ln w="19050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Rectangle: Rounded Corners 33">
            <a:extLst>
              <a:ext uri="{FF2B5EF4-FFF2-40B4-BE49-F238E27FC236}">
                <a16:creationId xmlns:a16="http://schemas.microsoft.com/office/drawing/2014/main" id="{B96CD0E3-EAE0-46E9-8DF2-97A11CFBB43A}"/>
              </a:ext>
            </a:extLst>
          </p:cNvPr>
          <p:cNvSpPr/>
          <p:nvPr/>
        </p:nvSpPr>
        <p:spPr>
          <a:xfrm>
            <a:off x="1548573" y="4583378"/>
            <a:ext cx="285471" cy="169499"/>
          </a:xfrm>
          <a:prstGeom prst="roundRect">
            <a:avLst/>
          </a:prstGeom>
          <a:noFill/>
          <a:ln w="19050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8584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5" grpId="0" animBg="1"/>
      <p:bldP spid="5" grpId="1" animBg="1"/>
      <p:bldP spid="22" grpId="0" animBg="1"/>
      <p:bldP spid="26" grpId="0" animBg="1"/>
      <p:bldP spid="26" grpId="1" animBg="1"/>
      <p:bldP spid="27" grpId="0"/>
      <p:bldP spid="28" grpId="0"/>
      <p:bldP spid="30" grpId="0"/>
      <p:bldP spid="31" grpId="0"/>
      <p:bldP spid="32" grpId="0"/>
      <p:bldP spid="33" grpId="0" animBg="1"/>
      <p:bldP spid="33" grpId="1" animBg="1"/>
      <p:bldP spid="34" grpId="0" animBg="1"/>
      <p:bldP spid="34" grpId="1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A19629EC-90EE-405F-A9D9-499DED97236D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48056" y="1889760"/>
            <a:ext cx="2215132" cy="4206240"/>
          </a:xfrm>
          <a:prstGeom prst="rect">
            <a:avLst/>
          </a:prstGeom>
        </p:spPr>
      </p:pic>
      <p:sp>
        <p:nvSpPr>
          <p:cNvPr id="965635" name="Text Box 3"/>
          <p:cNvSpPr txBox="1">
            <a:spLocks noChangeArrowheads="1"/>
          </p:cNvSpPr>
          <p:nvPr/>
        </p:nvSpPr>
        <p:spPr bwMode="auto">
          <a:xfrm>
            <a:off x="250824" y="1074738"/>
            <a:ext cx="835870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  <a:latin typeface="+mn-lt"/>
              </a:rPr>
              <a:t>Evaluate the definite integral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479237" y="838295"/>
                <a:ext cx="2384371" cy="92955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box>
                            <m:boxPr>
                              <m:ctrlPr>
                                <a:rPr lang="en-GB" sz="240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f>
                                <m:fPr>
                                  <m:ctrlPr>
                                    <a:rPr lang="en-GB" sz="240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40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2400" b="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den>
                              </m:f>
                            </m:e>
                          </m:box>
                        </m:sup>
                        <m:e>
                          <m:sSup>
                            <m:sSupPr>
                              <m:ctrlP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US" sz="2400" i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s</m:t>
                              </m:r>
                              <m:r>
                                <m:rPr>
                                  <m:sty m:val="p"/>
                                </m:rPr>
                                <a:rPr lang="en-US" sz="2400" b="0" i="0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in</m:t>
                              </m:r>
                            </m:e>
                            <m:sup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2400" b="0" i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cos</m:t>
                          </m:r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𝑥𝑑𝑥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9237" y="838295"/>
                <a:ext cx="2384371" cy="929550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Rectangle 2"/>
          <p:cNvSpPr txBox="1">
            <a:spLocks noChangeArrowheads="1"/>
          </p:cNvSpPr>
          <p:nvPr/>
        </p:nvSpPr>
        <p:spPr>
          <a:xfrm>
            <a:off x="457200" y="260648"/>
            <a:ext cx="8229600" cy="432048"/>
          </a:xfrm>
          <a:prstGeom prst="rect">
            <a:avLst/>
          </a:prstGeom>
        </p:spPr>
        <p:txBody>
          <a:bodyPr vert="horz" lIns="0" rIns="0" bIns="0" anchor="b">
            <a:normAutofit fontScale="975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dirty="0">
                <a:solidFill>
                  <a:srgbClr val="04617B"/>
                </a:solidFill>
              </a:rPr>
              <a:t>Definite integrals using GDC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497068" y="1830195"/>
            <a:ext cx="279875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  <a:latin typeface="+mn-lt"/>
              </a:rPr>
              <a:t>Turn on the GDC</a:t>
            </a:r>
            <a:endParaRPr lang="en-GB" sz="24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25" name="Text Box 7"/>
          <p:cNvSpPr txBox="1">
            <a:spLocks noChangeArrowheads="1"/>
          </p:cNvSpPr>
          <p:nvPr/>
        </p:nvSpPr>
        <p:spPr bwMode="auto">
          <a:xfrm>
            <a:off x="3497068" y="2352995"/>
            <a:ext cx="32252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6600"/>
                </a:solidFill>
                <a:latin typeface="+mn-lt"/>
              </a:rPr>
              <a:t>1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29" name="Text Box 7"/>
          <p:cNvSpPr txBox="1">
            <a:spLocks noChangeArrowheads="1"/>
          </p:cNvSpPr>
          <p:nvPr/>
        </p:nvSpPr>
        <p:spPr bwMode="auto">
          <a:xfrm>
            <a:off x="3989419" y="2343237"/>
            <a:ext cx="181812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  <a:latin typeface="+mn-lt"/>
              </a:rPr>
              <a:t>Run-Matrix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39" name="Rectangle 38">
            <a:hlinkClick r:id="rId5"/>
            <a:extLst>
              <a:ext uri="{FF2B5EF4-FFF2-40B4-BE49-F238E27FC236}">
                <a16:creationId xmlns:a16="http://schemas.microsoft.com/office/drawing/2014/main" id="{26384138-3A18-40AF-BD4F-507282C628C5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Rectangle 39">
            <a:hlinkClick r:id="rId5"/>
            <a:extLst>
              <a:ext uri="{FF2B5EF4-FFF2-40B4-BE49-F238E27FC236}">
                <a16:creationId xmlns:a16="http://schemas.microsoft.com/office/drawing/2014/main" id="{AE6C82DA-1117-4FC6-9E1F-9BCC4ADE6320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Text Box 7">
            <a:extLst>
              <a:ext uri="{FF2B5EF4-FFF2-40B4-BE49-F238E27FC236}">
                <a16:creationId xmlns:a16="http://schemas.microsoft.com/office/drawing/2014/main" id="{4A0F637B-0CC8-4A97-B9B7-4EF85712DC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7068" y="2885553"/>
            <a:ext cx="55976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6600"/>
                </a:solidFill>
                <a:latin typeface="+mn-lt"/>
              </a:rPr>
              <a:t>F4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24" name="Text Box 7">
            <a:extLst>
              <a:ext uri="{FF2B5EF4-FFF2-40B4-BE49-F238E27FC236}">
                <a16:creationId xmlns:a16="http://schemas.microsoft.com/office/drawing/2014/main" id="{FA6AAADE-F2EC-4C41-920F-A4FE37684C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89419" y="2875795"/>
            <a:ext cx="112723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  <a:latin typeface="+mn-lt"/>
              </a:rPr>
              <a:t>MATH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14" name="Text Box 7">
            <a:extLst>
              <a:ext uri="{FF2B5EF4-FFF2-40B4-BE49-F238E27FC236}">
                <a16:creationId xmlns:a16="http://schemas.microsoft.com/office/drawing/2014/main" id="{D3E6EB02-FCBC-48F4-B550-F320132D74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7068" y="3444971"/>
            <a:ext cx="55976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6600"/>
                </a:solidFill>
                <a:latin typeface="+mn-lt"/>
              </a:rPr>
              <a:t>F6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15" name="Text Box 7">
            <a:extLst>
              <a:ext uri="{FF2B5EF4-FFF2-40B4-BE49-F238E27FC236}">
                <a16:creationId xmlns:a16="http://schemas.microsoft.com/office/drawing/2014/main" id="{C6CB51BD-92DB-464C-AF15-B8880497D6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89419" y="3435213"/>
            <a:ext cx="49244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  <a:sym typeface="Webdings" panose="05030102010509060703" pitchFamily="18" charset="2"/>
              </a:rPr>
              <a:t></a:t>
            </a:r>
            <a:endParaRPr lang="en-US" sz="2400" baseline="30000" dirty="0">
              <a:solidFill>
                <a:srgbClr val="FF6600"/>
              </a:solidFill>
              <a:latin typeface="Times New Roman" pitchFamily="18" charset="0"/>
            </a:endParaRPr>
          </a:p>
        </p:txBody>
      </p:sp>
      <p:sp>
        <p:nvSpPr>
          <p:cNvPr id="16" name="Text Box 7">
            <a:extLst>
              <a:ext uri="{FF2B5EF4-FFF2-40B4-BE49-F238E27FC236}">
                <a16:creationId xmlns:a16="http://schemas.microsoft.com/office/drawing/2014/main" id="{8DDEFB0C-224C-47C7-BFFC-1B6611A5A7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7068" y="3950669"/>
            <a:ext cx="51007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6600"/>
                </a:solidFill>
                <a:latin typeface="+mn-lt"/>
              </a:rPr>
              <a:t>F1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17" name="Text Box 7">
            <a:extLst>
              <a:ext uri="{FF2B5EF4-FFF2-40B4-BE49-F238E27FC236}">
                <a16:creationId xmlns:a16="http://schemas.microsoft.com/office/drawing/2014/main" id="{2E8E226E-3412-4A00-81D2-CF27B7A8AA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89419" y="3940911"/>
            <a:ext cx="76174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  <a:latin typeface="Comic Sans MS" panose="030F0702030302020204" pitchFamily="66" charset="0"/>
                <a:sym typeface="Webdings" panose="05030102010509060703" pitchFamily="18" charset="2"/>
              </a:rPr>
              <a:t>∫dx</a:t>
            </a:r>
            <a:endParaRPr lang="en-US" sz="2400" baseline="30000" dirty="0">
              <a:solidFill>
                <a:srgbClr val="FF6600"/>
              </a:solidFill>
              <a:latin typeface="Times New Roman" pitchFamily="18" charset="0"/>
            </a:endParaRPr>
          </a:p>
        </p:txBody>
      </p:sp>
      <p:sp>
        <p:nvSpPr>
          <p:cNvPr id="19" name="Text Box 7">
            <a:extLst>
              <a:ext uri="{FF2B5EF4-FFF2-40B4-BE49-F238E27FC236}">
                <a16:creationId xmlns:a16="http://schemas.microsoft.com/office/drawing/2014/main" id="{ABA4DFC0-C686-4511-A000-F3B7160E54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7068" y="4422092"/>
            <a:ext cx="122822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6600"/>
                </a:solidFill>
                <a:latin typeface="+mn-lt"/>
              </a:rPr>
              <a:t>Type in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21520DFB-AE0C-4DB1-86D7-6F9766C285AF}"/>
              </a:ext>
            </a:extLst>
          </p:cNvPr>
          <p:cNvSpPr/>
          <p:nvPr/>
        </p:nvSpPr>
        <p:spPr>
          <a:xfrm>
            <a:off x="1870132" y="4353808"/>
            <a:ext cx="285471" cy="169499"/>
          </a:xfrm>
          <a:prstGeom prst="roundRect">
            <a:avLst/>
          </a:prstGeom>
          <a:noFill/>
          <a:ln w="19050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3D22E760-5870-4E37-9482-288F8F29F846}"/>
              </a:ext>
            </a:extLst>
          </p:cNvPr>
          <p:cNvSpPr/>
          <p:nvPr/>
        </p:nvSpPr>
        <p:spPr>
          <a:xfrm>
            <a:off x="632623" y="4353808"/>
            <a:ext cx="289932" cy="169499"/>
          </a:xfrm>
          <a:custGeom>
            <a:avLst/>
            <a:gdLst>
              <a:gd name="connsiteX0" fmla="*/ 0 w 285471"/>
              <a:gd name="connsiteY0" fmla="*/ 28250 h 169499"/>
              <a:gd name="connsiteX1" fmla="*/ 28250 w 285471"/>
              <a:gd name="connsiteY1" fmla="*/ 0 h 169499"/>
              <a:gd name="connsiteX2" fmla="*/ 257221 w 285471"/>
              <a:gd name="connsiteY2" fmla="*/ 0 h 169499"/>
              <a:gd name="connsiteX3" fmla="*/ 285471 w 285471"/>
              <a:gd name="connsiteY3" fmla="*/ 28250 h 169499"/>
              <a:gd name="connsiteX4" fmla="*/ 285471 w 285471"/>
              <a:gd name="connsiteY4" fmla="*/ 141249 h 169499"/>
              <a:gd name="connsiteX5" fmla="*/ 257221 w 285471"/>
              <a:gd name="connsiteY5" fmla="*/ 169499 h 169499"/>
              <a:gd name="connsiteX6" fmla="*/ 28250 w 285471"/>
              <a:gd name="connsiteY6" fmla="*/ 169499 h 169499"/>
              <a:gd name="connsiteX7" fmla="*/ 0 w 285471"/>
              <a:gd name="connsiteY7" fmla="*/ 141249 h 169499"/>
              <a:gd name="connsiteX8" fmla="*/ 0 w 285471"/>
              <a:gd name="connsiteY8" fmla="*/ 28250 h 169499"/>
              <a:gd name="connsiteX0" fmla="*/ 0 w 285471"/>
              <a:gd name="connsiteY0" fmla="*/ 28250 h 169499"/>
              <a:gd name="connsiteX1" fmla="*/ 77316 w 285471"/>
              <a:gd name="connsiteY1" fmla="*/ 4460 h 169499"/>
              <a:gd name="connsiteX2" fmla="*/ 257221 w 285471"/>
              <a:gd name="connsiteY2" fmla="*/ 0 h 169499"/>
              <a:gd name="connsiteX3" fmla="*/ 285471 w 285471"/>
              <a:gd name="connsiteY3" fmla="*/ 28250 h 169499"/>
              <a:gd name="connsiteX4" fmla="*/ 285471 w 285471"/>
              <a:gd name="connsiteY4" fmla="*/ 141249 h 169499"/>
              <a:gd name="connsiteX5" fmla="*/ 257221 w 285471"/>
              <a:gd name="connsiteY5" fmla="*/ 169499 h 169499"/>
              <a:gd name="connsiteX6" fmla="*/ 28250 w 285471"/>
              <a:gd name="connsiteY6" fmla="*/ 169499 h 169499"/>
              <a:gd name="connsiteX7" fmla="*/ 0 w 285471"/>
              <a:gd name="connsiteY7" fmla="*/ 141249 h 169499"/>
              <a:gd name="connsiteX8" fmla="*/ 0 w 285471"/>
              <a:gd name="connsiteY8" fmla="*/ 28250 h 169499"/>
              <a:gd name="connsiteX0" fmla="*/ 0 w 289932"/>
              <a:gd name="connsiteY0" fmla="*/ 72855 h 169499"/>
              <a:gd name="connsiteX1" fmla="*/ 81777 w 289932"/>
              <a:gd name="connsiteY1" fmla="*/ 4460 h 169499"/>
              <a:gd name="connsiteX2" fmla="*/ 261682 w 289932"/>
              <a:gd name="connsiteY2" fmla="*/ 0 h 169499"/>
              <a:gd name="connsiteX3" fmla="*/ 289932 w 289932"/>
              <a:gd name="connsiteY3" fmla="*/ 28250 h 169499"/>
              <a:gd name="connsiteX4" fmla="*/ 289932 w 289932"/>
              <a:gd name="connsiteY4" fmla="*/ 141249 h 169499"/>
              <a:gd name="connsiteX5" fmla="*/ 261682 w 289932"/>
              <a:gd name="connsiteY5" fmla="*/ 169499 h 169499"/>
              <a:gd name="connsiteX6" fmla="*/ 32711 w 289932"/>
              <a:gd name="connsiteY6" fmla="*/ 169499 h 169499"/>
              <a:gd name="connsiteX7" fmla="*/ 4461 w 289932"/>
              <a:gd name="connsiteY7" fmla="*/ 141249 h 169499"/>
              <a:gd name="connsiteX8" fmla="*/ 0 w 289932"/>
              <a:gd name="connsiteY8" fmla="*/ 72855 h 1694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89932" h="169499">
                <a:moveTo>
                  <a:pt x="0" y="72855"/>
                </a:moveTo>
                <a:cubicBezTo>
                  <a:pt x="0" y="57253"/>
                  <a:pt x="66175" y="4460"/>
                  <a:pt x="81777" y="4460"/>
                </a:cubicBezTo>
                <a:cubicBezTo>
                  <a:pt x="158101" y="4460"/>
                  <a:pt x="185358" y="0"/>
                  <a:pt x="261682" y="0"/>
                </a:cubicBezTo>
                <a:cubicBezTo>
                  <a:pt x="277284" y="0"/>
                  <a:pt x="289932" y="12648"/>
                  <a:pt x="289932" y="28250"/>
                </a:cubicBezTo>
                <a:lnTo>
                  <a:pt x="289932" y="141249"/>
                </a:lnTo>
                <a:cubicBezTo>
                  <a:pt x="289932" y="156851"/>
                  <a:pt x="277284" y="169499"/>
                  <a:pt x="261682" y="169499"/>
                </a:cubicBezTo>
                <a:lnTo>
                  <a:pt x="32711" y="169499"/>
                </a:lnTo>
                <a:cubicBezTo>
                  <a:pt x="17109" y="169499"/>
                  <a:pt x="4461" y="156851"/>
                  <a:pt x="4461" y="141249"/>
                </a:cubicBezTo>
                <a:lnTo>
                  <a:pt x="0" y="72855"/>
                </a:lnTo>
                <a:close/>
              </a:path>
            </a:pathLst>
          </a:custGeom>
          <a:noFill/>
          <a:ln w="19050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Text Box 7">
            <a:extLst>
              <a:ext uri="{FF2B5EF4-FFF2-40B4-BE49-F238E27FC236}">
                <a16:creationId xmlns:a16="http://schemas.microsoft.com/office/drawing/2014/main" id="{A62B1ABE-44F4-44E6-A256-83ADC47EBF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53588" y="4412334"/>
            <a:ext cx="29687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6600"/>
                </a:solidFill>
              </a:rPr>
              <a:t>(</a:t>
            </a:r>
            <a:endParaRPr lang="en-US" sz="2400" baseline="30000" dirty="0">
              <a:solidFill>
                <a:srgbClr val="FF6600"/>
              </a:solidFill>
              <a:latin typeface="Times New Roman" pitchFamily="18" charset="0"/>
            </a:endParaRPr>
          </a:p>
        </p:txBody>
      </p:sp>
      <p:sp>
        <p:nvSpPr>
          <p:cNvPr id="28" name="Text Box 7">
            <a:extLst>
              <a:ext uri="{FF2B5EF4-FFF2-40B4-BE49-F238E27FC236}">
                <a16:creationId xmlns:a16="http://schemas.microsoft.com/office/drawing/2014/main" id="{13BE329A-B0EE-4CFE-A48F-ACA70730CC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17633" y="4402576"/>
            <a:ext cx="58221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6600"/>
                </a:solidFill>
                <a:latin typeface="+mn-lt"/>
              </a:rPr>
              <a:t>sin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30" name="Text Box 7">
            <a:extLst>
              <a:ext uri="{FF2B5EF4-FFF2-40B4-BE49-F238E27FC236}">
                <a16:creationId xmlns:a16="http://schemas.microsoft.com/office/drawing/2014/main" id="{168721A7-1F41-49BE-B62D-C7F6A86DA3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9579" y="4396864"/>
            <a:ext cx="3097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baseline="30000" dirty="0">
                <a:solidFill>
                  <a:srgbClr val="FF6600"/>
                </a:solidFill>
              </a:rPr>
              <a:t>2</a:t>
            </a:r>
            <a:endParaRPr lang="en-US" sz="2400" baseline="30000" dirty="0">
              <a:solidFill>
                <a:srgbClr val="FF6600"/>
              </a:solidFill>
              <a:latin typeface="Times New Roman" pitchFamily="18" charset="0"/>
            </a:endParaRPr>
          </a:p>
        </p:txBody>
      </p:sp>
      <p:sp>
        <p:nvSpPr>
          <p:cNvPr id="31" name="Text Box 7">
            <a:extLst>
              <a:ext uri="{FF2B5EF4-FFF2-40B4-BE49-F238E27FC236}">
                <a16:creationId xmlns:a16="http://schemas.microsoft.com/office/drawing/2014/main" id="{F529B641-A927-4040-98E1-8205397D43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06921" y="4416206"/>
            <a:ext cx="32092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US" sz="2400" i="1" baseline="30000" dirty="0">
              <a:solidFill>
                <a:srgbClr val="FF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Text Box 7">
            <a:extLst>
              <a:ext uri="{FF2B5EF4-FFF2-40B4-BE49-F238E27FC236}">
                <a16:creationId xmlns:a16="http://schemas.microsoft.com/office/drawing/2014/main" id="{6A1BED96-5015-44FA-B7FA-CC13EA2547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78626" y="4422092"/>
            <a:ext cx="29687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6600"/>
                </a:solidFill>
              </a:rPr>
              <a:t>)</a:t>
            </a:r>
            <a:endParaRPr lang="en-US" sz="2400" baseline="30000" dirty="0">
              <a:solidFill>
                <a:srgbClr val="FF6600"/>
              </a:solidFill>
              <a:latin typeface="Times New Roman" pitchFamily="18" charset="0"/>
            </a:endParaRPr>
          </a:p>
        </p:txBody>
      </p:sp>
      <p:sp>
        <p:nvSpPr>
          <p:cNvPr id="38" name="Text Box 7">
            <a:extLst>
              <a:ext uri="{FF2B5EF4-FFF2-40B4-BE49-F238E27FC236}">
                <a16:creationId xmlns:a16="http://schemas.microsoft.com/office/drawing/2014/main" id="{9D7C3092-ACE8-45B5-887A-74A5F8AC26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20187" y="4422093"/>
            <a:ext cx="65434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6600"/>
                </a:solidFill>
                <a:latin typeface="+mn-lt"/>
              </a:rPr>
              <a:t>cos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41" name="Text Box 7">
            <a:extLst>
              <a:ext uri="{FF2B5EF4-FFF2-40B4-BE49-F238E27FC236}">
                <a16:creationId xmlns:a16="http://schemas.microsoft.com/office/drawing/2014/main" id="{28E46423-7008-41B5-A534-6CE18DB0C9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92258" y="4422092"/>
            <a:ext cx="32092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US" sz="2400" i="1" baseline="30000" dirty="0">
              <a:solidFill>
                <a:srgbClr val="FF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8325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3" grpId="1" animBg="1"/>
      <p:bldP spid="26" grpId="0" animBg="1"/>
      <p:bldP spid="38" grpId="0"/>
      <p:bldP spid="4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D0FDCB0F-D087-4ADA-9435-AAB14C8EA8A2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48056" y="1883664"/>
            <a:ext cx="2215132" cy="4206240"/>
          </a:xfrm>
          <a:prstGeom prst="rect">
            <a:avLst/>
          </a:prstGeom>
        </p:spPr>
      </p:pic>
      <p:sp>
        <p:nvSpPr>
          <p:cNvPr id="965635" name="Text Box 3"/>
          <p:cNvSpPr txBox="1">
            <a:spLocks noChangeArrowheads="1"/>
          </p:cNvSpPr>
          <p:nvPr/>
        </p:nvSpPr>
        <p:spPr bwMode="auto">
          <a:xfrm>
            <a:off x="250824" y="1074738"/>
            <a:ext cx="835870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  <a:latin typeface="+mn-lt"/>
              </a:rPr>
              <a:t>Evaluate the definite integral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479237" y="838295"/>
                <a:ext cx="2384371" cy="92955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box>
                            <m:boxPr>
                              <m:ctrlPr>
                                <a:rPr lang="en-GB" sz="240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f>
                                <m:fPr>
                                  <m:ctrlPr>
                                    <a:rPr lang="en-GB" sz="240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40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2400" b="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den>
                              </m:f>
                            </m:e>
                          </m:box>
                        </m:sup>
                        <m:e>
                          <m:sSup>
                            <m:sSupPr>
                              <m:ctrlP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US" sz="2400" i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s</m:t>
                              </m:r>
                              <m:r>
                                <m:rPr>
                                  <m:sty m:val="p"/>
                                </m:rPr>
                                <a:rPr lang="en-US" sz="2400" b="0" i="0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in</m:t>
                              </m:r>
                            </m:e>
                            <m:sup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2400" b="0" i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cos</m:t>
                          </m:r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𝑥𝑑𝑥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9237" y="838295"/>
                <a:ext cx="2384371" cy="929550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Rectangle 2"/>
          <p:cNvSpPr txBox="1">
            <a:spLocks noChangeArrowheads="1"/>
          </p:cNvSpPr>
          <p:nvPr/>
        </p:nvSpPr>
        <p:spPr>
          <a:xfrm>
            <a:off x="457200" y="260648"/>
            <a:ext cx="8229600" cy="432048"/>
          </a:xfrm>
          <a:prstGeom prst="rect">
            <a:avLst/>
          </a:prstGeom>
        </p:spPr>
        <p:txBody>
          <a:bodyPr vert="horz" lIns="0" rIns="0" bIns="0" anchor="b">
            <a:normAutofit fontScale="975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dirty="0">
                <a:solidFill>
                  <a:srgbClr val="04617B"/>
                </a:solidFill>
              </a:rPr>
              <a:t>Definite integrals using GDC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497068" y="1830195"/>
            <a:ext cx="279875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  <a:latin typeface="+mn-lt"/>
              </a:rPr>
              <a:t>Turn on the GDC</a:t>
            </a:r>
            <a:endParaRPr lang="en-GB" sz="24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25" name="Text Box 7"/>
          <p:cNvSpPr txBox="1">
            <a:spLocks noChangeArrowheads="1"/>
          </p:cNvSpPr>
          <p:nvPr/>
        </p:nvSpPr>
        <p:spPr bwMode="auto">
          <a:xfrm>
            <a:off x="3497068" y="2352995"/>
            <a:ext cx="32252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6600"/>
                </a:solidFill>
                <a:latin typeface="+mn-lt"/>
              </a:rPr>
              <a:t>1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29" name="Text Box 7"/>
          <p:cNvSpPr txBox="1">
            <a:spLocks noChangeArrowheads="1"/>
          </p:cNvSpPr>
          <p:nvPr/>
        </p:nvSpPr>
        <p:spPr bwMode="auto">
          <a:xfrm>
            <a:off x="3989419" y="2343237"/>
            <a:ext cx="181812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  <a:latin typeface="+mn-lt"/>
              </a:rPr>
              <a:t>Run-Matrix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39" name="Rectangle 38">
            <a:hlinkClick r:id="rId5"/>
            <a:extLst>
              <a:ext uri="{FF2B5EF4-FFF2-40B4-BE49-F238E27FC236}">
                <a16:creationId xmlns:a16="http://schemas.microsoft.com/office/drawing/2014/main" id="{26384138-3A18-40AF-BD4F-507282C628C5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Rectangle 39">
            <a:hlinkClick r:id="rId5"/>
            <a:extLst>
              <a:ext uri="{FF2B5EF4-FFF2-40B4-BE49-F238E27FC236}">
                <a16:creationId xmlns:a16="http://schemas.microsoft.com/office/drawing/2014/main" id="{AE6C82DA-1117-4FC6-9E1F-9BCC4ADE6320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Text Box 7">
            <a:extLst>
              <a:ext uri="{FF2B5EF4-FFF2-40B4-BE49-F238E27FC236}">
                <a16:creationId xmlns:a16="http://schemas.microsoft.com/office/drawing/2014/main" id="{4A0F637B-0CC8-4A97-B9B7-4EF85712DC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7068" y="2885553"/>
            <a:ext cx="55976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6600"/>
                </a:solidFill>
                <a:latin typeface="+mn-lt"/>
              </a:rPr>
              <a:t>F4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24" name="Text Box 7">
            <a:extLst>
              <a:ext uri="{FF2B5EF4-FFF2-40B4-BE49-F238E27FC236}">
                <a16:creationId xmlns:a16="http://schemas.microsoft.com/office/drawing/2014/main" id="{FA6AAADE-F2EC-4C41-920F-A4FE37684C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89419" y="2875795"/>
            <a:ext cx="112723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  <a:latin typeface="+mn-lt"/>
              </a:rPr>
              <a:t>MATH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14" name="Text Box 7">
            <a:extLst>
              <a:ext uri="{FF2B5EF4-FFF2-40B4-BE49-F238E27FC236}">
                <a16:creationId xmlns:a16="http://schemas.microsoft.com/office/drawing/2014/main" id="{D3E6EB02-FCBC-48F4-B550-F320132D74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7068" y="3444971"/>
            <a:ext cx="55976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6600"/>
                </a:solidFill>
                <a:latin typeface="+mn-lt"/>
              </a:rPr>
              <a:t>F6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15" name="Text Box 7">
            <a:extLst>
              <a:ext uri="{FF2B5EF4-FFF2-40B4-BE49-F238E27FC236}">
                <a16:creationId xmlns:a16="http://schemas.microsoft.com/office/drawing/2014/main" id="{C6CB51BD-92DB-464C-AF15-B8880497D6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89419" y="3435213"/>
            <a:ext cx="49244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  <a:sym typeface="Webdings" panose="05030102010509060703" pitchFamily="18" charset="2"/>
              </a:rPr>
              <a:t></a:t>
            </a:r>
            <a:endParaRPr lang="en-US" sz="2400" baseline="30000" dirty="0">
              <a:solidFill>
                <a:srgbClr val="FF6600"/>
              </a:solidFill>
              <a:latin typeface="Times New Roman" pitchFamily="18" charset="0"/>
            </a:endParaRPr>
          </a:p>
        </p:txBody>
      </p:sp>
      <p:sp>
        <p:nvSpPr>
          <p:cNvPr id="16" name="Text Box 7">
            <a:extLst>
              <a:ext uri="{FF2B5EF4-FFF2-40B4-BE49-F238E27FC236}">
                <a16:creationId xmlns:a16="http://schemas.microsoft.com/office/drawing/2014/main" id="{8DDEFB0C-224C-47C7-BFFC-1B6611A5A7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7068" y="3950669"/>
            <a:ext cx="51007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6600"/>
                </a:solidFill>
                <a:latin typeface="+mn-lt"/>
              </a:rPr>
              <a:t>F1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17" name="Text Box 7">
            <a:extLst>
              <a:ext uri="{FF2B5EF4-FFF2-40B4-BE49-F238E27FC236}">
                <a16:creationId xmlns:a16="http://schemas.microsoft.com/office/drawing/2014/main" id="{2E8E226E-3412-4A00-81D2-CF27B7A8AA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89419" y="3940911"/>
            <a:ext cx="76174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  <a:latin typeface="Comic Sans MS" panose="030F0702030302020204" pitchFamily="66" charset="0"/>
                <a:sym typeface="Webdings" panose="05030102010509060703" pitchFamily="18" charset="2"/>
              </a:rPr>
              <a:t>∫dx</a:t>
            </a:r>
            <a:endParaRPr lang="en-US" sz="2400" baseline="30000" dirty="0">
              <a:solidFill>
                <a:srgbClr val="FF6600"/>
              </a:solidFill>
              <a:latin typeface="Times New Roman" pitchFamily="18" charset="0"/>
            </a:endParaRPr>
          </a:p>
        </p:txBody>
      </p:sp>
      <p:sp>
        <p:nvSpPr>
          <p:cNvPr id="19" name="Text Box 7">
            <a:extLst>
              <a:ext uri="{FF2B5EF4-FFF2-40B4-BE49-F238E27FC236}">
                <a16:creationId xmlns:a16="http://schemas.microsoft.com/office/drawing/2014/main" id="{ABA4DFC0-C686-4511-A000-F3B7160E54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7068" y="4422092"/>
            <a:ext cx="122822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6600"/>
                </a:solidFill>
                <a:latin typeface="+mn-lt"/>
              </a:rPr>
              <a:t>Type in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6C4F993D-3D44-4D7E-872B-3FDC36E3121D}"/>
              </a:ext>
            </a:extLst>
          </p:cNvPr>
          <p:cNvSpPr/>
          <p:nvPr/>
        </p:nvSpPr>
        <p:spPr>
          <a:xfrm>
            <a:off x="1381711" y="5825933"/>
            <a:ext cx="329184" cy="210312"/>
          </a:xfrm>
          <a:prstGeom prst="roundRect">
            <a:avLst/>
          </a:prstGeom>
          <a:noFill/>
          <a:ln w="19050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3D22E760-5870-4E37-9482-288F8F29F846}"/>
              </a:ext>
            </a:extLst>
          </p:cNvPr>
          <p:cNvSpPr/>
          <p:nvPr/>
        </p:nvSpPr>
        <p:spPr>
          <a:xfrm flipV="1">
            <a:off x="626271" y="4586910"/>
            <a:ext cx="289932" cy="173736"/>
          </a:xfrm>
          <a:custGeom>
            <a:avLst/>
            <a:gdLst>
              <a:gd name="connsiteX0" fmla="*/ 0 w 285471"/>
              <a:gd name="connsiteY0" fmla="*/ 28250 h 169499"/>
              <a:gd name="connsiteX1" fmla="*/ 28250 w 285471"/>
              <a:gd name="connsiteY1" fmla="*/ 0 h 169499"/>
              <a:gd name="connsiteX2" fmla="*/ 257221 w 285471"/>
              <a:gd name="connsiteY2" fmla="*/ 0 h 169499"/>
              <a:gd name="connsiteX3" fmla="*/ 285471 w 285471"/>
              <a:gd name="connsiteY3" fmla="*/ 28250 h 169499"/>
              <a:gd name="connsiteX4" fmla="*/ 285471 w 285471"/>
              <a:gd name="connsiteY4" fmla="*/ 141249 h 169499"/>
              <a:gd name="connsiteX5" fmla="*/ 257221 w 285471"/>
              <a:gd name="connsiteY5" fmla="*/ 169499 h 169499"/>
              <a:gd name="connsiteX6" fmla="*/ 28250 w 285471"/>
              <a:gd name="connsiteY6" fmla="*/ 169499 h 169499"/>
              <a:gd name="connsiteX7" fmla="*/ 0 w 285471"/>
              <a:gd name="connsiteY7" fmla="*/ 141249 h 169499"/>
              <a:gd name="connsiteX8" fmla="*/ 0 w 285471"/>
              <a:gd name="connsiteY8" fmla="*/ 28250 h 169499"/>
              <a:gd name="connsiteX0" fmla="*/ 0 w 285471"/>
              <a:gd name="connsiteY0" fmla="*/ 28250 h 169499"/>
              <a:gd name="connsiteX1" fmla="*/ 77316 w 285471"/>
              <a:gd name="connsiteY1" fmla="*/ 4460 h 169499"/>
              <a:gd name="connsiteX2" fmla="*/ 257221 w 285471"/>
              <a:gd name="connsiteY2" fmla="*/ 0 h 169499"/>
              <a:gd name="connsiteX3" fmla="*/ 285471 w 285471"/>
              <a:gd name="connsiteY3" fmla="*/ 28250 h 169499"/>
              <a:gd name="connsiteX4" fmla="*/ 285471 w 285471"/>
              <a:gd name="connsiteY4" fmla="*/ 141249 h 169499"/>
              <a:gd name="connsiteX5" fmla="*/ 257221 w 285471"/>
              <a:gd name="connsiteY5" fmla="*/ 169499 h 169499"/>
              <a:gd name="connsiteX6" fmla="*/ 28250 w 285471"/>
              <a:gd name="connsiteY6" fmla="*/ 169499 h 169499"/>
              <a:gd name="connsiteX7" fmla="*/ 0 w 285471"/>
              <a:gd name="connsiteY7" fmla="*/ 141249 h 169499"/>
              <a:gd name="connsiteX8" fmla="*/ 0 w 285471"/>
              <a:gd name="connsiteY8" fmla="*/ 28250 h 169499"/>
              <a:gd name="connsiteX0" fmla="*/ 0 w 289932"/>
              <a:gd name="connsiteY0" fmla="*/ 72855 h 169499"/>
              <a:gd name="connsiteX1" fmla="*/ 81777 w 289932"/>
              <a:gd name="connsiteY1" fmla="*/ 4460 h 169499"/>
              <a:gd name="connsiteX2" fmla="*/ 261682 w 289932"/>
              <a:gd name="connsiteY2" fmla="*/ 0 h 169499"/>
              <a:gd name="connsiteX3" fmla="*/ 289932 w 289932"/>
              <a:gd name="connsiteY3" fmla="*/ 28250 h 169499"/>
              <a:gd name="connsiteX4" fmla="*/ 289932 w 289932"/>
              <a:gd name="connsiteY4" fmla="*/ 141249 h 169499"/>
              <a:gd name="connsiteX5" fmla="*/ 261682 w 289932"/>
              <a:gd name="connsiteY5" fmla="*/ 169499 h 169499"/>
              <a:gd name="connsiteX6" fmla="*/ 32711 w 289932"/>
              <a:gd name="connsiteY6" fmla="*/ 169499 h 169499"/>
              <a:gd name="connsiteX7" fmla="*/ 4461 w 289932"/>
              <a:gd name="connsiteY7" fmla="*/ 141249 h 169499"/>
              <a:gd name="connsiteX8" fmla="*/ 0 w 289932"/>
              <a:gd name="connsiteY8" fmla="*/ 72855 h 1694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89932" h="169499">
                <a:moveTo>
                  <a:pt x="0" y="72855"/>
                </a:moveTo>
                <a:cubicBezTo>
                  <a:pt x="0" y="57253"/>
                  <a:pt x="66175" y="4460"/>
                  <a:pt x="81777" y="4460"/>
                </a:cubicBezTo>
                <a:cubicBezTo>
                  <a:pt x="158101" y="4460"/>
                  <a:pt x="185358" y="0"/>
                  <a:pt x="261682" y="0"/>
                </a:cubicBezTo>
                <a:cubicBezTo>
                  <a:pt x="277284" y="0"/>
                  <a:pt x="289932" y="12648"/>
                  <a:pt x="289932" y="28250"/>
                </a:cubicBezTo>
                <a:lnTo>
                  <a:pt x="289932" y="141249"/>
                </a:lnTo>
                <a:cubicBezTo>
                  <a:pt x="289932" y="156851"/>
                  <a:pt x="277284" y="169499"/>
                  <a:pt x="261682" y="169499"/>
                </a:cubicBezTo>
                <a:lnTo>
                  <a:pt x="32711" y="169499"/>
                </a:lnTo>
                <a:cubicBezTo>
                  <a:pt x="17109" y="169499"/>
                  <a:pt x="4461" y="156851"/>
                  <a:pt x="4461" y="141249"/>
                </a:cubicBezTo>
                <a:lnTo>
                  <a:pt x="0" y="72855"/>
                </a:lnTo>
                <a:close/>
              </a:path>
            </a:pathLst>
          </a:custGeom>
          <a:noFill/>
          <a:ln w="19050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Text Box 7">
            <a:extLst>
              <a:ext uri="{FF2B5EF4-FFF2-40B4-BE49-F238E27FC236}">
                <a16:creationId xmlns:a16="http://schemas.microsoft.com/office/drawing/2014/main" id="{A62B1ABE-44F4-44E6-A256-83ADC47EBF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53588" y="4412334"/>
            <a:ext cx="29687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6600"/>
                </a:solidFill>
              </a:rPr>
              <a:t>(</a:t>
            </a:r>
            <a:endParaRPr lang="en-US" sz="2400" baseline="30000" dirty="0">
              <a:solidFill>
                <a:srgbClr val="FF6600"/>
              </a:solidFill>
              <a:latin typeface="Times New Roman" pitchFamily="18" charset="0"/>
            </a:endParaRPr>
          </a:p>
        </p:txBody>
      </p:sp>
      <p:sp>
        <p:nvSpPr>
          <p:cNvPr id="28" name="Text Box 7">
            <a:extLst>
              <a:ext uri="{FF2B5EF4-FFF2-40B4-BE49-F238E27FC236}">
                <a16:creationId xmlns:a16="http://schemas.microsoft.com/office/drawing/2014/main" id="{13BE329A-B0EE-4CFE-A48F-ACA70730CC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17633" y="4402576"/>
            <a:ext cx="58221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6600"/>
                </a:solidFill>
                <a:latin typeface="+mn-lt"/>
              </a:rPr>
              <a:t>sin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30" name="Text Box 7">
            <a:extLst>
              <a:ext uri="{FF2B5EF4-FFF2-40B4-BE49-F238E27FC236}">
                <a16:creationId xmlns:a16="http://schemas.microsoft.com/office/drawing/2014/main" id="{168721A7-1F41-49BE-B62D-C7F6A86DA3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13121" y="4425547"/>
            <a:ext cx="3097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baseline="30000" dirty="0">
                <a:solidFill>
                  <a:srgbClr val="FF6600"/>
                </a:solidFill>
              </a:rPr>
              <a:t>2</a:t>
            </a:r>
            <a:endParaRPr lang="en-US" sz="2400" baseline="30000" dirty="0">
              <a:solidFill>
                <a:srgbClr val="FF6600"/>
              </a:solidFill>
              <a:latin typeface="Times New Roman" pitchFamily="18" charset="0"/>
            </a:endParaRPr>
          </a:p>
        </p:txBody>
      </p:sp>
      <p:sp>
        <p:nvSpPr>
          <p:cNvPr id="31" name="Text Box 7">
            <a:extLst>
              <a:ext uri="{FF2B5EF4-FFF2-40B4-BE49-F238E27FC236}">
                <a16:creationId xmlns:a16="http://schemas.microsoft.com/office/drawing/2014/main" id="{F529B641-A927-4040-98E1-8205397D43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07729" y="4374777"/>
            <a:ext cx="32092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US" sz="2400" i="1" baseline="30000" dirty="0">
              <a:solidFill>
                <a:srgbClr val="FF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Text Box 7">
            <a:extLst>
              <a:ext uri="{FF2B5EF4-FFF2-40B4-BE49-F238E27FC236}">
                <a16:creationId xmlns:a16="http://schemas.microsoft.com/office/drawing/2014/main" id="{6A1BED96-5015-44FA-B7FA-CC13EA2547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68190" y="4422092"/>
            <a:ext cx="29687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6600"/>
                </a:solidFill>
              </a:rPr>
              <a:t>)</a:t>
            </a:r>
            <a:endParaRPr lang="en-US" sz="2400" baseline="30000" dirty="0">
              <a:solidFill>
                <a:srgbClr val="FF6600"/>
              </a:solidFill>
              <a:latin typeface="Times New Roman" pitchFamily="18" charset="0"/>
            </a:endParaRPr>
          </a:p>
        </p:txBody>
      </p:sp>
      <p:sp>
        <p:nvSpPr>
          <p:cNvPr id="33" name="Rectangle: Rounded Corners 32">
            <a:extLst>
              <a:ext uri="{FF2B5EF4-FFF2-40B4-BE49-F238E27FC236}">
                <a16:creationId xmlns:a16="http://schemas.microsoft.com/office/drawing/2014/main" id="{1E99B337-E45E-4CAA-B4B6-4F1390BB816A}"/>
              </a:ext>
            </a:extLst>
          </p:cNvPr>
          <p:cNvSpPr/>
          <p:nvPr/>
        </p:nvSpPr>
        <p:spPr>
          <a:xfrm>
            <a:off x="630732" y="5823413"/>
            <a:ext cx="346013" cy="213705"/>
          </a:xfrm>
          <a:custGeom>
            <a:avLst/>
            <a:gdLst>
              <a:gd name="connsiteX0" fmla="*/ 0 w 346013"/>
              <a:gd name="connsiteY0" fmla="*/ 35618 h 213705"/>
              <a:gd name="connsiteX1" fmla="*/ 35618 w 346013"/>
              <a:gd name="connsiteY1" fmla="*/ 0 h 213705"/>
              <a:gd name="connsiteX2" fmla="*/ 310395 w 346013"/>
              <a:gd name="connsiteY2" fmla="*/ 0 h 213705"/>
              <a:gd name="connsiteX3" fmla="*/ 346013 w 346013"/>
              <a:gd name="connsiteY3" fmla="*/ 35618 h 213705"/>
              <a:gd name="connsiteX4" fmla="*/ 346013 w 346013"/>
              <a:gd name="connsiteY4" fmla="*/ 178087 h 213705"/>
              <a:gd name="connsiteX5" fmla="*/ 310395 w 346013"/>
              <a:gd name="connsiteY5" fmla="*/ 213705 h 213705"/>
              <a:gd name="connsiteX6" fmla="*/ 35618 w 346013"/>
              <a:gd name="connsiteY6" fmla="*/ 213705 h 213705"/>
              <a:gd name="connsiteX7" fmla="*/ 0 w 346013"/>
              <a:gd name="connsiteY7" fmla="*/ 178087 h 213705"/>
              <a:gd name="connsiteX8" fmla="*/ 0 w 346013"/>
              <a:gd name="connsiteY8" fmla="*/ 35618 h 213705"/>
              <a:gd name="connsiteX0" fmla="*/ 0 w 346013"/>
              <a:gd name="connsiteY0" fmla="*/ 35618 h 213705"/>
              <a:gd name="connsiteX1" fmla="*/ 35618 w 346013"/>
              <a:gd name="connsiteY1" fmla="*/ 0 h 213705"/>
              <a:gd name="connsiteX2" fmla="*/ 310395 w 346013"/>
              <a:gd name="connsiteY2" fmla="*/ 0 h 213705"/>
              <a:gd name="connsiteX3" fmla="*/ 346013 w 346013"/>
              <a:gd name="connsiteY3" fmla="*/ 35618 h 213705"/>
              <a:gd name="connsiteX4" fmla="*/ 346013 w 346013"/>
              <a:gd name="connsiteY4" fmla="*/ 178087 h 213705"/>
              <a:gd name="connsiteX5" fmla="*/ 310395 w 346013"/>
              <a:gd name="connsiteY5" fmla="*/ 213705 h 213705"/>
              <a:gd name="connsiteX6" fmla="*/ 66791 w 346013"/>
              <a:gd name="connsiteY6" fmla="*/ 213705 h 213705"/>
              <a:gd name="connsiteX7" fmla="*/ 0 w 346013"/>
              <a:gd name="connsiteY7" fmla="*/ 178087 h 213705"/>
              <a:gd name="connsiteX8" fmla="*/ 0 w 346013"/>
              <a:gd name="connsiteY8" fmla="*/ 35618 h 213705"/>
              <a:gd name="connsiteX0" fmla="*/ 0 w 346013"/>
              <a:gd name="connsiteY0" fmla="*/ 35618 h 213705"/>
              <a:gd name="connsiteX1" fmla="*/ 35618 w 346013"/>
              <a:gd name="connsiteY1" fmla="*/ 0 h 213705"/>
              <a:gd name="connsiteX2" fmla="*/ 310395 w 346013"/>
              <a:gd name="connsiteY2" fmla="*/ 0 h 213705"/>
              <a:gd name="connsiteX3" fmla="*/ 346013 w 346013"/>
              <a:gd name="connsiteY3" fmla="*/ 35618 h 213705"/>
              <a:gd name="connsiteX4" fmla="*/ 346013 w 346013"/>
              <a:gd name="connsiteY4" fmla="*/ 178087 h 213705"/>
              <a:gd name="connsiteX5" fmla="*/ 310395 w 346013"/>
              <a:gd name="connsiteY5" fmla="*/ 213705 h 213705"/>
              <a:gd name="connsiteX6" fmla="*/ 66791 w 346013"/>
              <a:gd name="connsiteY6" fmla="*/ 213705 h 213705"/>
              <a:gd name="connsiteX7" fmla="*/ 5195 w 346013"/>
              <a:gd name="connsiteY7" fmla="*/ 152109 h 213705"/>
              <a:gd name="connsiteX8" fmla="*/ 0 w 346013"/>
              <a:gd name="connsiteY8" fmla="*/ 35618 h 2137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6013" h="213705">
                <a:moveTo>
                  <a:pt x="0" y="35618"/>
                </a:moveTo>
                <a:cubicBezTo>
                  <a:pt x="0" y="15947"/>
                  <a:pt x="15947" y="0"/>
                  <a:pt x="35618" y="0"/>
                </a:cubicBezTo>
                <a:lnTo>
                  <a:pt x="310395" y="0"/>
                </a:lnTo>
                <a:cubicBezTo>
                  <a:pt x="330066" y="0"/>
                  <a:pt x="346013" y="15947"/>
                  <a:pt x="346013" y="35618"/>
                </a:cubicBezTo>
                <a:lnTo>
                  <a:pt x="346013" y="178087"/>
                </a:lnTo>
                <a:cubicBezTo>
                  <a:pt x="346013" y="197758"/>
                  <a:pt x="330066" y="213705"/>
                  <a:pt x="310395" y="213705"/>
                </a:cubicBezTo>
                <a:lnTo>
                  <a:pt x="66791" y="213705"/>
                </a:lnTo>
                <a:cubicBezTo>
                  <a:pt x="47120" y="213705"/>
                  <a:pt x="5195" y="171780"/>
                  <a:pt x="5195" y="152109"/>
                </a:cubicBezTo>
                <a:lnTo>
                  <a:pt x="0" y="35618"/>
                </a:lnTo>
                <a:close/>
              </a:path>
            </a:pathLst>
          </a:custGeom>
          <a:noFill/>
          <a:ln w="19050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Rectangle: Rounded Corners 33">
            <a:extLst>
              <a:ext uri="{FF2B5EF4-FFF2-40B4-BE49-F238E27FC236}">
                <a16:creationId xmlns:a16="http://schemas.microsoft.com/office/drawing/2014/main" id="{B96CD0E3-EAE0-46E9-8DF2-97A11CFBB43A}"/>
              </a:ext>
            </a:extLst>
          </p:cNvPr>
          <p:cNvSpPr/>
          <p:nvPr/>
        </p:nvSpPr>
        <p:spPr>
          <a:xfrm>
            <a:off x="1380744" y="5208210"/>
            <a:ext cx="329184" cy="210312"/>
          </a:xfrm>
          <a:prstGeom prst="roundRect">
            <a:avLst/>
          </a:prstGeom>
          <a:noFill/>
          <a:ln w="19050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Text Box 7">
            <a:extLst>
              <a:ext uri="{FF2B5EF4-FFF2-40B4-BE49-F238E27FC236}">
                <a16:creationId xmlns:a16="http://schemas.microsoft.com/office/drawing/2014/main" id="{9D7C3092-ACE8-45B5-887A-74A5F8AC26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97570" y="4402576"/>
            <a:ext cx="65434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6600"/>
                </a:solidFill>
                <a:latin typeface="+mn-lt"/>
              </a:rPr>
              <a:t>cos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41" name="Text Box 7">
            <a:extLst>
              <a:ext uri="{FF2B5EF4-FFF2-40B4-BE49-F238E27FC236}">
                <a16:creationId xmlns:a16="http://schemas.microsoft.com/office/drawing/2014/main" id="{28E46423-7008-41B5-A534-6CE18DB0C9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69641" y="4402576"/>
            <a:ext cx="32092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US" sz="2400" i="1" baseline="30000" dirty="0">
              <a:solidFill>
                <a:srgbClr val="FF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Text Box 7">
            <a:extLst>
              <a:ext uri="{FF2B5EF4-FFF2-40B4-BE49-F238E27FC236}">
                <a16:creationId xmlns:a16="http://schemas.microsoft.com/office/drawing/2014/main" id="{79426CF6-E190-47A8-A507-1B57E51F8D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40442" y="4938589"/>
            <a:ext cx="49244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  <a:sym typeface="Webdings" panose="05030102010509060703" pitchFamily="18" charset="2"/>
              </a:rPr>
              <a:t></a:t>
            </a:r>
            <a:endParaRPr lang="en-US" sz="2400" baseline="30000" dirty="0">
              <a:solidFill>
                <a:srgbClr val="FF6600"/>
              </a:solidFill>
              <a:latin typeface="Times New Roman" pitchFamily="18" charset="0"/>
            </a:endParaRPr>
          </a:p>
        </p:txBody>
      </p:sp>
      <p:sp>
        <p:nvSpPr>
          <p:cNvPr id="43" name="Text Box 7">
            <a:extLst>
              <a:ext uri="{FF2B5EF4-FFF2-40B4-BE49-F238E27FC236}">
                <a16:creationId xmlns:a16="http://schemas.microsoft.com/office/drawing/2014/main" id="{F524FD1C-5E84-469A-A1FF-FF5C5DF16F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40054" y="4938589"/>
            <a:ext cx="37221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6600"/>
                </a:solidFill>
                <a:latin typeface="+mn-lt"/>
              </a:rPr>
              <a:t>0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44" name="Text Box 7">
            <a:extLst>
              <a:ext uri="{FF2B5EF4-FFF2-40B4-BE49-F238E27FC236}">
                <a16:creationId xmlns:a16="http://schemas.microsoft.com/office/drawing/2014/main" id="{029FB625-5670-4B20-80DE-DDC361549C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16651" y="4938589"/>
            <a:ext cx="49244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  <a:sym typeface="Webdings" panose="05030102010509060703" pitchFamily="18" charset="2"/>
              </a:rPr>
              <a:t></a:t>
            </a:r>
            <a:endParaRPr lang="en-US" sz="2400" baseline="30000" dirty="0">
              <a:solidFill>
                <a:srgbClr val="FF6600"/>
              </a:solidFill>
              <a:latin typeface="Times New Roman" pitchFamily="18" charset="0"/>
            </a:endParaRPr>
          </a:p>
        </p:txBody>
      </p:sp>
      <p:pic>
        <p:nvPicPr>
          <p:cNvPr id="45" name="Picture 44">
            <a:extLst>
              <a:ext uri="{FF2B5EF4-FFF2-40B4-BE49-F238E27FC236}">
                <a16:creationId xmlns:a16="http://schemas.microsoft.com/office/drawing/2014/main" id="{379927EA-085C-4D48-A402-295A93E8FFFA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597729" y="5080450"/>
            <a:ext cx="296876" cy="177941"/>
          </a:xfrm>
          <a:prstGeom prst="rect">
            <a:avLst/>
          </a:prstGeom>
        </p:spPr>
      </p:pic>
      <p:sp>
        <p:nvSpPr>
          <p:cNvPr id="46" name="Text Box 7">
            <a:extLst>
              <a:ext uri="{FF2B5EF4-FFF2-40B4-BE49-F238E27FC236}">
                <a16:creationId xmlns:a16="http://schemas.microsoft.com/office/drawing/2014/main" id="{7255B2A3-DD18-4FBA-8E28-8871A3350F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69690" y="4887362"/>
            <a:ext cx="35298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6600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p</a:t>
            </a:r>
            <a:endParaRPr lang="en-US" sz="2400" baseline="30000" dirty="0">
              <a:solidFill>
                <a:srgbClr val="FF6600"/>
              </a:solidFill>
              <a:latin typeface="Symbol" panose="05050102010706020507" pitchFamily="18" charset="2"/>
              <a:cs typeface="Times New Roman" panose="02020603050405020304" pitchFamily="18" charset="0"/>
            </a:endParaRPr>
          </a:p>
        </p:txBody>
      </p:sp>
      <p:sp>
        <p:nvSpPr>
          <p:cNvPr id="47" name="Text Box 7">
            <a:extLst>
              <a:ext uri="{FF2B5EF4-FFF2-40B4-BE49-F238E27FC236}">
                <a16:creationId xmlns:a16="http://schemas.microsoft.com/office/drawing/2014/main" id="{C2F3ABB9-1876-4E25-A6EE-D7CE64E5C7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80845" y="4887362"/>
            <a:ext cx="49244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  <a:sym typeface="Webdings" panose="05030102010509060703" pitchFamily="18" charset="2"/>
              </a:rPr>
              <a:t></a:t>
            </a:r>
            <a:endParaRPr lang="en-US" sz="2400" baseline="30000" dirty="0">
              <a:solidFill>
                <a:srgbClr val="FF6600"/>
              </a:solidFill>
              <a:latin typeface="Times New Roman" pitchFamily="18" charset="0"/>
            </a:endParaRPr>
          </a:p>
        </p:txBody>
      </p:sp>
      <p:sp>
        <p:nvSpPr>
          <p:cNvPr id="48" name="Text Box 7">
            <a:extLst>
              <a:ext uri="{FF2B5EF4-FFF2-40B4-BE49-F238E27FC236}">
                <a16:creationId xmlns:a16="http://schemas.microsoft.com/office/drawing/2014/main" id="{6A60720C-0197-4BB6-A1A1-1D7E3088F2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52113" y="4887362"/>
            <a:ext cx="37221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6600"/>
                </a:solidFill>
                <a:latin typeface="+mn-lt"/>
              </a:rPr>
              <a:t>6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49" name="Text Box 7">
            <a:extLst>
              <a:ext uri="{FF2B5EF4-FFF2-40B4-BE49-F238E27FC236}">
                <a16:creationId xmlns:a16="http://schemas.microsoft.com/office/drawing/2014/main" id="{1957CFD2-4261-4055-9B88-74365D5C41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32242" y="3895861"/>
            <a:ext cx="49244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  <a:sym typeface="Webdings" panose="05030102010509060703" pitchFamily="18" charset="2"/>
              </a:rPr>
              <a:t></a:t>
            </a:r>
            <a:endParaRPr lang="en-US" sz="2400" baseline="30000" dirty="0">
              <a:solidFill>
                <a:srgbClr val="FF6600"/>
              </a:solidFill>
              <a:latin typeface="Times New Roman" pitchFamily="18" charset="0"/>
            </a:endParaRPr>
          </a:p>
        </p:txBody>
      </p:sp>
      <p:sp>
        <p:nvSpPr>
          <p:cNvPr id="50" name="Text Box 7">
            <a:extLst>
              <a:ext uri="{FF2B5EF4-FFF2-40B4-BE49-F238E27FC236}">
                <a16:creationId xmlns:a16="http://schemas.microsoft.com/office/drawing/2014/main" id="{AAD9A8ED-38BF-4A0D-8587-5D51C146DF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5777" y="3762047"/>
            <a:ext cx="49244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  <a:sym typeface="Webdings" panose="05030102010509060703" pitchFamily="18" charset="2"/>
              </a:rPr>
              <a:t></a:t>
            </a:r>
            <a:endParaRPr lang="en-US" sz="2400" baseline="30000" dirty="0">
              <a:solidFill>
                <a:srgbClr val="FF6600"/>
              </a:solidFill>
              <a:latin typeface="Times New Roman" pitchFamily="18" charset="0"/>
            </a:endParaRPr>
          </a:p>
        </p:txBody>
      </p:sp>
      <p:sp>
        <p:nvSpPr>
          <p:cNvPr id="51" name="Rectangle: Rounded Corners 25">
            <a:extLst>
              <a:ext uri="{FF2B5EF4-FFF2-40B4-BE49-F238E27FC236}">
                <a16:creationId xmlns:a16="http://schemas.microsoft.com/office/drawing/2014/main" id="{3FBF7402-19DA-4777-86F6-9493EA8A411F}"/>
              </a:ext>
            </a:extLst>
          </p:cNvPr>
          <p:cNvSpPr/>
          <p:nvPr/>
        </p:nvSpPr>
        <p:spPr>
          <a:xfrm>
            <a:off x="626271" y="3794923"/>
            <a:ext cx="289932" cy="173736"/>
          </a:xfrm>
          <a:custGeom>
            <a:avLst/>
            <a:gdLst>
              <a:gd name="connsiteX0" fmla="*/ 0 w 285471"/>
              <a:gd name="connsiteY0" fmla="*/ 28250 h 169499"/>
              <a:gd name="connsiteX1" fmla="*/ 28250 w 285471"/>
              <a:gd name="connsiteY1" fmla="*/ 0 h 169499"/>
              <a:gd name="connsiteX2" fmla="*/ 257221 w 285471"/>
              <a:gd name="connsiteY2" fmla="*/ 0 h 169499"/>
              <a:gd name="connsiteX3" fmla="*/ 285471 w 285471"/>
              <a:gd name="connsiteY3" fmla="*/ 28250 h 169499"/>
              <a:gd name="connsiteX4" fmla="*/ 285471 w 285471"/>
              <a:gd name="connsiteY4" fmla="*/ 141249 h 169499"/>
              <a:gd name="connsiteX5" fmla="*/ 257221 w 285471"/>
              <a:gd name="connsiteY5" fmla="*/ 169499 h 169499"/>
              <a:gd name="connsiteX6" fmla="*/ 28250 w 285471"/>
              <a:gd name="connsiteY6" fmla="*/ 169499 h 169499"/>
              <a:gd name="connsiteX7" fmla="*/ 0 w 285471"/>
              <a:gd name="connsiteY7" fmla="*/ 141249 h 169499"/>
              <a:gd name="connsiteX8" fmla="*/ 0 w 285471"/>
              <a:gd name="connsiteY8" fmla="*/ 28250 h 169499"/>
              <a:gd name="connsiteX0" fmla="*/ 0 w 285471"/>
              <a:gd name="connsiteY0" fmla="*/ 28250 h 169499"/>
              <a:gd name="connsiteX1" fmla="*/ 77316 w 285471"/>
              <a:gd name="connsiteY1" fmla="*/ 4460 h 169499"/>
              <a:gd name="connsiteX2" fmla="*/ 257221 w 285471"/>
              <a:gd name="connsiteY2" fmla="*/ 0 h 169499"/>
              <a:gd name="connsiteX3" fmla="*/ 285471 w 285471"/>
              <a:gd name="connsiteY3" fmla="*/ 28250 h 169499"/>
              <a:gd name="connsiteX4" fmla="*/ 285471 w 285471"/>
              <a:gd name="connsiteY4" fmla="*/ 141249 h 169499"/>
              <a:gd name="connsiteX5" fmla="*/ 257221 w 285471"/>
              <a:gd name="connsiteY5" fmla="*/ 169499 h 169499"/>
              <a:gd name="connsiteX6" fmla="*/ 28250 w 285471"/>
              <a:gd name="connsiteY6" fmla="*/ 169499 h 169499"/>
              <a:gd name="connsiteX7" fmla="*/ 0 w 285471"/>
              <a:gd name="connsiteY7" fmla="*/ 141249 h 169499"/>
              <a:gd name="connsiteX8" fmla="*/ 0 w 285471"/>
              <a:gd name="connsiteY8" fmla="*/ 28250 h 169499"/>
              <a:gd name="connsiteX0" fmla="*/ 0 w 289932"/>
              <a:gd name="connsiteY0" fmla="*/ 72855 h 169499"/>
              <a:gd name="connsiteX1" fmla="*/ 81777 w 289932"/>
              <a:gd name="connsiteY1" fmla="*/ 4460 h 169499"/>
              <a:gd name="connsiteX2" fmla="*/ 261682 w 289932"/>
              <a:gd name="connsiteY2" fmla="*/ 0 h 169499"/>
              <a:gd name="connsiteX3" fmla="*/ 289932 w 289932"/>
              <a:gd name="connsiteY3" fmla="*/ 28250 h 169499"/>
              <a:gd name="connsiteX4" fmla="*/ 289932 w 289932"/>
              <a:gd name="connsiteY4" fmla="*/ 141249 h 169499"/>
              <a:gd name="connsiteX5" fmla="*/ 261682 w 289932"/>
              <a:gd name="connsiteY5" fmla="*/ 169499 h 169499"/>
              <a:gd name="connsiteX6" fmla="*/ 32711 w 289932"/>
              <a:gd name="connsiteY6" fmla="*/ 169499 h 169499"/>
              <a:gd name="connsiteX7" fmla="*/ 4461 w 289932"/>
              <a:gd name="connsiteY7" fmla="*/ 141249 h 169499"/>
              <a:gd name="connsiteX8" fmla="*/ 0 w 289932"/>
              <a:gd name="connsiteY8" fmla="*/ 72855 h 1694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89932" h="169499">
                <a:moveTo>
                  <a:pt x="0" y="72855"/>
                </a:moveTo>
                <a:cubicBezTo>
                  <a:pt x="0" y="57253"/>
                  <a:pt x="66175" y="4460"/>
                  <a:pt x="81777" y="4460"/>
                </a:cubicBezTo>
                <a:cubicBezTo>
                  <a:pt x="158101" y="4460"/>
                  <a:pt x="185358" y="0"/>
                  <a:pt x="261682" y="0"/>
                </a:cubicBezTo>
                <a:cubicBezTo>
                  <a:pt x="277284" y="0"/>
                  <a:pt x="289932" y="12648"/>
                  <a:pt x="289932" y="28250"/>
                </a:cubicBezTo>
                <a:lnTo>
                  <a:pt x="289932" y="141249"/>
                </a:lnTo>
                <a:cubicBezTo>
                  <a:pt x="289932" y="156851"/>
                  <a:pt x="277284" y="169499"/>
                  <a:pt x="261682" y="169499"/>
                </a:cubicBezTo>
                <a:lnTo>
                  <a:pt x="32711" y="169499"/>
                </a:lnTo>
                <a:cubicBezTo>
                  <a:pt x="17109" y="169499"/>
                  <a:pt x="4461" y="156851"/>
                  <a:pt x="4461" y="141249"/>
                </a:cubicBezTo>
                <a:lnTo>
                  <a:pt x="0" y="72855"/>
                </a:lnTo>
                <a:close/>
              </a:path>
            </a:pathLst>
          </a:custGeom>
          <a:noFill/>
          <a:ln w="19050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Text Box 7">
            <a:extLst>
              <a:ext uri="{FF2B5EF4-FFF2-40B4-BE49-F238E27FC236}">
                <a16:creationId xmlns:a16="http://schemas.microsoft.com/office/drawing/2014/main" id="{366FBB90-5177-4682-B559-4BFB9D0000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78759" y="4956666"/>
            <a:ext cx="119936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6600"/>
                </a:solidFill>
                <a:latin typeface="+mn-lt"/>
              </a:rPr>
              <a:t>SHIFT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53" name="Text Box 7">
            <a:extLst>
              <a:ext uri="{FF2B5EF4-FFF2-40B4-BE49-F238E27FC236}">
                <a16:creationId xmlns:a16="http://schemas.microsoft.com/office/drawing/2014/main" id="{966A8841-D3A8-4D63-BFF8-10ED507557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34153" y="4887361"/>
            <a:ext cx="79220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6600"/>
                </a:solidFill>
                <a:latin typeface="+mn-lt"/>
              </a:rPr>
              <a:t>EXE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37BCB218-661F-DD65-A627-8D10A38D73FF}"/>
              </a:ext>
            </a:extLst>
          </p:cNvPr>
          <p:cNvSpPr/>
          <p:nvPr/>
        </p:nvSpPr>
        <p:spPr>
          <a:xfrm>
            <a:off x="2159827" y="5818546"/>
            <a:ext cx="329184" cy="210312"/>
          </a:xfrm>
          <a:prstGeom prst="roundRect">
            <a:avLst/>
          </a:prstGeom>
          <a:noFill/>
          <a:ln w="19050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4389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26" grpId="0" animBg="1"/>
      <p:bldP spid="26" grpId="1" animBg="1"/>
      <p:bldP spid="33" grpId="0" animBg="1"/>
      <p:bldP spid="33" grpId="1" animBg="1"/>
      <p:bldP spid="34" grpId="0" animBg="1"/>
      <p:bldP spid="34" grpId="1" animBg="1"/>
      <p:bldP spid="42" grpId="0"/>
      <p:bldP spid="43" grpId="0"/>
      <p:bldP spid="44" grpId="0"/>
      <p:bldP spid="46" grpId="0"/>
      <p:bldP spid="47" grpId="0"/>
      <p:bldP spid="48" grpId="0"/>
      <p:bldP spid="49" grpId="0"/>
      <p:bldP spid="49" grpId="1"/>
      <p:bldP spid="50" grpId="0"/>
      <p:bldP spid="50" grpId="1"/>
      <p:bldP spid="50" grpId="2"/>
      <p:bldP spid="50" grpId="3"/>
      <p:bldP spid="51" grpId="0" animBg="1"/>
      <p:bldP spid="51" grpId="1" animBg="1"/>
      <p:bldP spid="52" grpId="0"/>
      <p:bldP spid="53" grpId="0"/>
      <p:bldP spid="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5635" name="Text Box 3"/>
          <p:cNvSpPr txBox="1">
            <a:spLocks noChangeArrowheads="1"/>
          </p:cNvSpPr>
          <p:nvPr/>
        </p:nvSpPr>
        <p:spPr bwMode="auto">
          <a:xfrm>
            <a:off x="250824" y="1074738"/>
            <a:ext cx="835870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  <a:latin typeface="+mn-lt"/>
              </a:rPr>
              <a:t>Evaluate the definite integral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479237" y="838295"/>
                <a:ext cx="2384371" cy="92955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box>
                            <m:boxPr>
                              <m:ctrlPr>
                                <a:rPr lang="en-GB" sz="240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f>
                                <m:fPr>
                                  <m:ctrlPr>
                                    <a:rPr lang="en-GB" sz="240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40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2400" b="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den>
                              </m:f>
                            </m:e>
                          </m:box>
                        </m:sup>
                        <m:e>
                          <m:sSup>
                            <m:sSupPr>
                              <m:ctrlP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US" sz="2400" i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s</m:t>
                              </m:r>
                              <m:r>
                                <m:rPr>
                                  <m:sty m:val="p"/>
                                </m:rPr>
                                <a:rPr lang="en-US" sz="2400" b="0" i="0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in</m:t>
                              </m:r>
                            </m:e>
                            <m:sup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2400" b="0" i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cos</m:t>
                          </m:r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𝑥𝑑𝑥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9237" y="838295"/>
                <a:ext cx="2384371" cy="929550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Rectangle 2"/>
          <p:cNvSpPr txBox="1">
            <a:spLocks noChangeArrowheads="1"/>
          </p:cNvSpPr>
          <p:nvPr/>
        </p:nvSpPr>
        <p:spPr>
          <a:xfrm>
            <a:off x="457200" y="260648"/>
            <a:ext cx="8229600" cy="432048"/>
          </a:xfrm>
          <a:prstGeom prst="rect">
            <a:avLst/>
          </a:prstGeom>
        </p:spPr>
        <p:txBody>
          <a:bodyPr vert="horz" lIns="0" rIns="0" bIns="0" anchor="b">
            <a:normAutofit fontScale="975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dirty="0">
                <a:solidFill>
                  <a:srgbClr val="04617B"/>
                </a:solidFill>
              </a:rPr>
              <a:t>Definite integrals using GDC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497068" y="1830195"/>
            <a:ext cx="279875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  <a:latin typeface="+mn-lt"/>
              </a:rPr>
              <a:t>Turn on the GDC</a:t>
            </a:r>
            <a:endParaRPr lang="en-GB" sz="24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25" name="Text Box 7"/>
          <p:cNvSpPr txBox="1">
            <a:spLocks noChangeArrowheads="1"/>
          </p:cNvSpPr>
          <p:nvPr/>
        </p:nvSpPr>
        <p:spPr bwMode="auto">
          <a:xfrm>
            <a:off x="3497068" y="2352995"/>
            <a:ext cx="32252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6600"/>
                </a:solidFill>
                <a:latin typeface="+mn-lt"/>
              </a:rPr>
              <a:t>1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29" name="Text Box 7"/>
          <p:cNvSpPr txBox="1">
            <a:spLocks noChangeArrowheads="1"/>
          </p:cNvSpPr>
          <p:nvPr/>
        </p:nvSpPr>
        <p:spPr bwMode="auto">
          <a:xfrm>
            <a:off x="3989419" y="2343237"/>
            <a:ext cx="181812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  <a:latin typeface="+mn-lt"/>
              </a:rPr>
              <a:t>Run-Matrix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39" name="Rectangle 38">
            <a:hlinkClick r:id="rId4"/>
            <a:extLst>
              <a:ext uri="{FF2B5EF4-FFF2-40B4-BE49-F238E27FC236}">
                <a16:creationId xmlns:a16="http://schemas.microsoft.com/office/drawing/2014/main" id="{26384138-3A18-40AF-BD4F-507282C628C5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Rectangle 39">
            <a:hlinkClick r:id="rId4"/>
            <a:extLst>
              <a:ext uri="{FF2B5EF4-FFF2-40B4-BE49-F238E27FC236}">
                <a16:creationId xmlns:a16="http://schemas.microsoft.com/office/drawing/2014/main" id="{AE6C82DA-1117-4FC6-9E1F-9BCC4ADE6320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Text Box 7">
            <a:extLst>
              <a:ext uri="{FF2B5EF4-FFF2-40B4-BE49-F238E27FC236}">
                <a16:creationId xmlns:a16="http://schemas.microsoft.com/office/drawing/2014/main" id="{4A0F637B-0CC8-4A97-B9B7-4EF85712DC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7068" y="2885553"/>
            <a:ext cx="55976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6600"/>
                </a:solidFill>
                <a:latin typeface="+mn-lt"/>
              </a:rPr>
              <a:t>F4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24" name="Text Box 7">
            <a:extLst>
              <a:ext uri="{FF2B5EF4-FFF2-40B4-BE49-F238E27FC236}">
                <a16:creationId xmlns:a16="http://schemas.microsoft.com/office/drawing/2014/main" id="{FA6AAADE-F2EC-4C41-920F-A4FE37684C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89419" y="2875795"/>
            <a:ext cx="112723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  <a:latin typeface="+mn-lt"/>
              </a:rPr>
              <a:t>MATH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14" name="Text Box 7">
            <a:extLst>
              <a:ext uri="{FF2B5EF4-FFF2-40B4-BE49-F238E27FC236}">
                <a16:creationId xmlns:a16="http://schemas.microsoft.com/office/drawing/2014/main" id="{D3E6EB02-FCBC-48F4-B550-F320132D74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7068" y="3444971"/>
            <a:ext cx="55976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6600"/>
                </a:solidFill>
                <a:latin typeface="+mn-lt"/>
              </a:rPr>
              <a:t>F6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15" name="Text Box 7">
            <a:extLst>
              <a:ext uri="{FF2B5EF4-FFF2-40B4-BE49-F238E27FC236}">
                <a16:creationId xmlns:a16="http://schemas.microsoft.com/office/drawing/2014/main" id="{C6CB51BD-92DB-464C-AF15-B8880497D6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89419" y="3435213"/>
            <a:ext cx="49244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  <a:sym typeface="Webdings" panose="05030102010509060703" pitchFamily="18" charset="2"/>
              </a:rPr>
              <a:t></a:t>
            </a:r>
            <a:endParaRPr lang="en-US" sz="2400" baseline="30000" dirty="0">
              <a:solidFill>
                <a:srgbClr val="FF6600"/>
              </a:solidFill>
              <a:latin typeface="Times New Roman" pitchFamily="18" charset="0"/>
            </a:endParaRPr>
          </a:p>
        </p:txBody>
      </p:sp>
      <p:sp>
        <p:nvSpPr>
          <p:cNvPr id="16" name="Text Box 7">
            <a:extLst>
              <a:ext uri="{FF2B5EF4-FFF2-40B4-BE49-F238E27FC236}">
                <a16:creationId xmlns:a16="http://schemas.microsoft.com/office/drawing/2014/main" id="{8DDEFB0C-224C-47C7-BFFC-1B6611A5A7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7068" y="3950669"/>
            <a:ext cx="51007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6600"/>
                </a:solidFill>
                <a:latin typeface="+mn-lt"/>
              </a:rPr>
              <a:t>F1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17" name="Text Box 7">
            <a:extLst>
              <a:ext uri="{FF2B5EF4-FFF2-40B4-BE49-F238E27FC236}">
                <a16:creationId xmlns:a16="http://schemas.microsoft.com/office/drawing/2014/main" id="{2E8E226E-3412-4A00-81D2-CF27B7A8AA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89419" y="3940911"/>
            <a:ext cx="76174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  <a:latin typeface="Comic Sans MS" panose="030F0702030302020204" pitchFamily="66" charset="0"/>
                <a:sym typeface="Webdings" panose="05030102010509060703" pitchFamily="18" charset="2"/>
              </a:rPr>
              <a:t>∫dx</a:t>
            </a:r>
            <a:endParaRPr lang="en-US" sz="2400" baseline="30000" dirty="0">
              <a:solidFill>
                <a:srgbClr val="FF6600"/>
              </a:solidFill>
              <a:latin typeface="Times New Roman" pitchFamily="18" charset="0"/>
            </a:endParaRPr>
          </a:p>
        </p:txBody>
      </p:sp>
      <p:sp>
        <p:nvSpPr>
          <p:cNvPr id="19" name="Text Box 7">
            <a:extLst>
              <a:ext uri="{FF2B5EF4-FFF2-40B4-BE49-F238E27FC236}">
                <a16:creationId xmlns:a16="http://schemas.microsoft.com/office/drawing/2014/main" id="{ABA4DFC0-C686-4511-A000-F3B7160E54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7068" y="4422092"/>
            <a:ext cx="122822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6600"/>
                </a:solidFill>
                <a:latin typeface="+mn-lt"/>
              </a:rPr>
              <a:t>Type in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27" name="Text Box 7">
            <a:extLst>
              <a:ext uri="{FF2B5EF4-FFF2-40B4-BE49-F238E27FC236}">
                <a16:creationId xmlns:a16="http://schemas.microsoft.com/office/drawing/2014/main" id="{A62B1ABE-44F4-44E6-A256-83ADC47EBF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53588" y="4412334"/>
            <a:ext cx="29687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6600"/>
                </a:solidFill>
              </a:rPr>
              <a:t>(</a:t>
            </a:r>
            <a:endParaRPr lang="en-US" sz="2400" baseline="30000" dirty="0">
              <a:solidFill>
                <a:srgbClr val="FF6600"/>
              </a:solidFill>
              <a:latin typeface="Times New Roman" pitchFamily="18" charset="0"/>
            </a:endParaRPr>
          </a:p>
        </p:txBody>
      </p:sp>
      <p:sp>
        <p:nvSpPr>
          <p:cNvPr id="28" name="Text Box 7">
            <a:extLst>
              <a:ext uri="{FF2B5EF4-FFF2-40B4-BE49-F238E27FC236}">
                <a16:creationId xmlns:a16="http://schemas.microsoft.com/office/drawing/2014/main" id="{13BE329A-B0EE-4CFE-A48F-ACA70730CC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17633" y="4402576"/>
            <a:ext cx="58221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6600"/>
                </a:solidFill>
                <a:latin typeface="+mn-lt"/>
              </a:rPr>
              <a:t>sin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30" name="Text Box 7">
            <a:extLst>
              <a:ext uri="{FF2B5EF4-FFF2-40B4-BE49-F238E27FC236}">
                <a16:creationId xmlns:a16="http://schemas.microsoft.com/office/drawing/2014/main" id="{168721A7-1F41-49BE-B62D-C7F6A86DA3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7013" y="4422092"/>
            <a:ext cx="3097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baseline="30000" dirty="0">
                <a:solidFill>
                  <a:srgbClr val="FF6600"/>
                </a:solidFill>
              </a:rPr>
              <a:t>2</a:t>
            </a:r>
            <a:endParaRPr lang="en-US" sz="2400" baseline="30000" dirty="0">
              <a:solidFill>
                <a:srgbClr val="FF6600"/>
              </a:solidFill>
              <a:latin typeface="Times New Roman" pitchFamily="18" charset="0"/>
            </a:endParaRPr>
          </a:p>
        </p:txBody>
      </p:sp>
      <p:sp>
        <p:nvSpPr>
          <p:cNvPr id="31" name="Text Box 7">
            <a:extLst>
              <a:ext uri="{FF2B5EF4-FFF2-40B4-BE49-F238E27FC236}">
                <a16:creationId xmlns:a16="http://schemas.microsoft.com/office/drawing/2014/main" id="{F529B641-A927-4040-98E1-8205397D43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50165" y="4416206"/>
            <a:ext cx="32092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US" sz="2400" i="1" baseline="30000" dirty="0">
              <a:solidFill>
                <a:srgbClr val="FF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Text Box 7">
            <a:extLst>
              <a:ext uri="{FF2B5EF4-FFF2-40B4-BE49-F238E27FC236}">
                <a16:creationId xmlns:a16="http://schemas.microsoft.com/office/drawing/2014/main" id="{6A1BED96-5015-44FA-B7FA-CC13EA2547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21870" y="4422092"/>
            <a:ext cx="29687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6600"/>
                </a:solidFill>
              </a:rPr>
              <a:t>)</a:t>
            </a:r>
            <a:endParaRPr lang="en-US" sz="2400" baseline="30000" dirty="0">
              <a:solidFill>
                <a:srgbClr val="FF6600"/>
              </a:solidFill>
              <a:latin typeface="Times New Roman" pitchFamily="18" charset="0"/>
            </a:endParaRPr>
          </a:p>
        </p:txBody>
      </p:sp>
      <p:sp>
        <p:nvSpPr>
          <p:cNvPr id="38" name="Text Box 7">
            <a:extLst>
              <a:ext uri="{FF2B5EF4-FFF2-40B4-BE49-F238E27FC236}">
                <a16:creationId xmlns:a16="http://schemas.microsoft.com/office/drawing/2014/main" id="{9D7C3092-ACE8-45B5-887A-74A5F8AC26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36730" y="4414695"/>
            <a:ext cx="65434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6600"/>
                </a:solidFill>
                <a:latin typeface="+mn-lt"/>
              </a:rPr>
              <a:t>cos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41" name="Text Box 7">
            <a:extLst>
              <a:ext uri="{FF2B5EF4-FFF2-40B4-BE49-F238E27FC236}">
                <a16:creationId xmlns:a16="http://schemas.microsoft.com/office/drawing/2014/main" id="{28E46423-7008-41B5-A534-6CE18DB0C9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08801" y="4414695"/>
            <a:ext cx="32092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US" sz="2400" i="1" baseline="30000" dirty="0">
              <a:solidFill>
                <a:srgbClr val="FF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Text Box 7">
            <a:extLst>
              <a:ext uri="{FF2B5EF4-FFF2-40B4-BE49-F238E27FC236}">
                <a16:creationId xmlns:a16="http://schemas.microsoft.com/office/drawing/2014/main" id="{79426CF6-E190-47A8-A507-1B57E51F8D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4905450"/>
            <a:ext cx="49244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  <a:sym typeface="Webdings" panose="05030102010509060703" pitchFamily="18" charset="2"/>
              </a:rPr>
              <a:t></a:t>
            </a:r>
            <a:endParaRPr lang="en-US" sz="2400" baseline="30000" dirty="0">
              <a:solidFill>
                <a:srgbClr val="FF6600"/>
              </a:solidFill>
              <a:latin typeface="Times New Roman" pitchFamily="18" charset="0"/>
            </a:endParaRPr>
          </a:p>
        </p:txBody>
      </p:sp>
      <p:sp>
        <p:nvSpPr>
          <p:cNvPr id="43" name="Text Box 7">
            <a:extLst>
              <a:ext uri="{FF2B5EF4-FFF2-40B4-BE49-F238E27FC236}">
                <a16:creationId xmlns:a16="http://schemas.microsoft.com/office/drawing/2014/main" id="{F524FD1C-5E84-469A-A1FF-FF5C5DF16F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1612" y="4905450"/>
            <a:ext cx="37221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6600"/>
                </a:solidFill>
                <a:latin typeface="+mn-lt"/>
              </a:rPr>
              <a:t>0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44" name="Text Box 7">
            <a:extLst>
              <a:ext uri="{FF2B5EF4-FFF2-40B4-BE49-F238E27FC236}">
                <a16:creationId xmlns:a16="http://schemas.microsoft.com/office/drawing/2014/main" id="{029FB625-5670-4B20-80DE-DDC361549C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48209" y="4905450"/>
            <a:ext cx="49244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  <a:sym typeface="Webdings" panose="05030102010509060703" pitchFamily="18" charset="2"/>
              </a:rPr>
              <a:t></a:t>
            </a:r>
            <a:endParaRPr lang="en-US" sz="2400" baseline="30000" dirty="0">
              <a:solidFill>
                <a:srgbClr val="FF6600"/>
              </a:solidFill>
              <a:latin typeface="Times New Roman" pitchFamily="18" charset="0"/>
            </a:endParaRPr>
          </a:p>
        </p:txBody>
      </p:sp>
      <p:pic>
        <p:nvPicPr>
          <p:cNvPr id="45" name="Picture 44">
            <a:extLst>
              <a:ext uri="{FF2B5EF4-FFF2-40B4-BE49-F238E27FC236}">
                <a16:creationId xmlns:a16="http://schemas.microsoft.com/office/drawing/2014/main" id="{379927EA-085C-4D48-A402-295A93E8FFFA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629287" y="5047311"/>
            <a:ext cx="296876" cy="177941"/>
          </a:xfrm>
          <a:prstGeom prst="rect">
            <a:avLst/>
          </a:prstGeom>
        </p:spPr>
      </p:pic>
      <p:sp>
        <p:nvSpPr>
          <p:cNvPr id="46" name="Text Box 7">
            <a:extLst>
              <a:ext uri="{FF2B5EF4-FFF2-40B4-BE49-F238E27FC236}">
                <a16:creationId xmlns:a16="http://schemas.microsoft.com/office/drawing/2014/main" id="{7255B2A3-DD18-4FBA-8E28-8871A3350F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01248" y="4854223"/>
            <a:ext cx="35298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6600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p</a:t>
            </a:r>
            <a:endParaRPr lang="en-US" sz="2400" baseline="30000" dirty="0">
              <a:solidFill>
                <a:srgbClr val="FF6600"/>
              </a:solidFill>
              <a:latin typeface="Symbol" panose="05050102010706020507" pitchFamily="18" charset="2"/>
              <a:cs typeface="Times New Roman" panose="02020603050405020304" pitchFamily="18" charset="0"/>
            </a:endParaRPr>
          </a:p>
        </p:txBody>
      </p:sp>
      <p:sp>
        <p:nvSpPr>
          <p:cNvPr id="47" name="Text Box 7">
            <a:extLst>
              <a:ext uri="{FF2B5EF4-FFF2-40B4-BE49-F238E27FC236}">
                <a16:creationId xmlns:a16="http://schemas.microsoft.com/office/drawing/2014/main" id="{C2F3ABB9-1876-4E25-A6EE-D7CE64E5C7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12403" y="4854223"/>
            <a:ext cx="49244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  <a:sym typeface="Webdings" panose="05030102010509060703" pitchFamily="18" charset="2"/>
              </a:rPr>
              <a:t></a:t>
            </a:r>
            <a:endParaRPr lang="en-US" sz="2400" baseline="30000" dirty="0">
              <a:solidFill>
                <a:srgbClr val="FF6600"/>
              </a:solidFill>
              <a:latin typeface="Times New Roman" pitchFamily="18" charset="0"/>
            </a:endParaRPr>
          </a:p>
        </p:txBody>
      </p:sp>
      <p:sp>
        <p:nvSpPr>
          <p:cNvPr id="48" name="Text Box 7">
            <a:extLst>
              <a:ext uri="{FF2B5EF4-FFF2-40B4-BE49-F238E27FC236}">
                <a16:creationId xmlns:a16="http://schemas.microsoft.com/office/drawing/2014/main" id="{6A60720C-0197-4BB6-A1A1-1D7E3088F2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83671" y="4854223"/>
            <a:ext cx="37221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6600"/>
                </a:solidFill>
                <a:latin typeface="+mn-lt"/>
              </a:rPr>
              <a:t>6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52" name="Text Box 7">
            <a:extLst>
              <a:ext uri="{FF2B5EF4-FFF2-40B4-BE49-F238E27FC236}">
                <a16:creationId xmlns:a16="http://schemas.microsoft.com/office/drawing/2014/main" id="{366FBB90-5177-4682-B559-4BFB9D0000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2793" y="4936960"/>
            <a:ext cx="119936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6600"/>
                </a:solidFill>
                <a:latin typeface="+mn-lt"/>
              </a:rPr>
              <a:t>SHIFT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52F52492-8645-4CF4-8D90-52544738A2EA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48056" y="1883664"/>
            <a:ext cx="2201040" cy="4206240"/>
          </a:xfrm>
          <a:prstGeom prst="rect">
            <a:avLst/>
          </a:prstGeom>
        </p:spPr>
      </p:pic>
      <p:sp>
        <p:nvSpPr>
          <p:cNvPr id="53" name="Text Box 7">
            <a:extLst>
              <a:ext uri="{FF2B5EF4-FFF2-40B4-BE49-F238E27FC236}">
                <a16:creationId xmlns:a16="http://schemas.microsoft.com/office/drawing/2014/main" id="{350B4888-4388-4A2A-A86F-0BB545E38C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65711" y="4854222"/>
            <a:ext cx="79220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6600"/>
                </a:solidFill>
                <a:latin typeface="+mn-lt"/>
              </a:rPr>
              <a:t>EXE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>
                <a:extLst>
                  <a:ext uri="{FF2B5EF4-FFF2-40B4-BE49-F238E27FC236}">
                    <a16:creationId xmlns:a16="http://schemas.microsoft.com/office/drawing/2014/main" id="{62A03B80-B518-433E-9A80-A562B9EDAB06}"/>
                  </a:ext>
                </a:extLst>
              </p:cNvPr>
              <p:cNvSpPr txBox="1"/>
              <p:nvPr/>
            </p:nvSpPr>
            <p:spPr>
              <a:xfrm>
                <a:off x="3652116" y="5283183"/>
                <a:ext cx="2692404" cy="92955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box>
                            <m:boxPr>
                              <m:ctrlPr>
                                <a:rPr lang="en-GB" sz="240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f>
                                <m:fPr>
                                  <m:ctrlPr>
                                    <a:rPr lang="en-GB" sz="240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40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2400" b="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den>
                              </m:f>
                            </m:e>
                          </m:box>
                        </m:sup>
                        <m:e>
                          <m:sSup>
                            <m:sSupPr>
                              <m:ctrlPr>
                                <a:rPr lang="en-GB" sz="240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240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unc>
                                    <m:funcPr>
                                      <m:ctrlPr>
                                        <a:rPr lang="en-US" sz="2400" b="0" i="1" smtClean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US" sz="2400" b="0" i="0" smtClean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sin</m:t>
                                      </m:r>
                                    </m:fName>
                                    <m:e>
                                      <m:r>
                                        <a:rPr lang="en-US" sz="2400" b="0" i="1" smtClean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</m:func>
                                </m:e>
                              </m:d>
                            </m:e>
                            <m:sup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func>
                            <m:funcPr>
                              <m:ctrlP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2400" b="0" i="0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54" name="TextBox 53">
                <a:extLst>
                  <a:ext uri="{FF2B5EF4-FFF2-40B4-BE49-F238E27FC236}">
                    <a16:creationId xmlns:a16="http://schemas.microsoft.com/office/drawing/2014/main" id="{62A03B80-B518-433E-9A80-A562B9EDAB0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2116" y="5283183"/>
                <a:ext cx="2692404" cy="92955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Rectangle 54">
                <a:extLst>
                  <a:ext uri="{FF2B5EF4-FFF2-40B4-BE49-F238E27FC236}">
                    <a16:creationId xmlns:a16="http://schemas.microsoft.com/office/drawing/2014/main" id="{0D6ACBD3-C184-47A7-B894-DE872D3C5065}"/>
                  </a:ext>
                </a:extLst>
              </p:cNvPr>
              <p:cNvSpPr/>
              <p:nvPr/>
            </p:nvSpPr>
            <p:spPr>
              <a:xfrm>
                <a:off x="6245088" y="5391360"/>
                <a:ext cx="930576" cy="78380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24</m:t>
                          </m:r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55" name="Rectangle 54">
                <a:extLst>
                  <a:ext uri="{FF2B5EF4-FFF2-40B4-BE49-F238E27FC236}">
                    <a16:creationId xmlns:a16="http://schemas.microsoft.com/office/drawing/2014/main" id="{0D6ACBD3-C184-47A7-B894-DE872D3C506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5088" y="5391360"/>
                <a:ext cx="930576" cy="78380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6" name="Rectangle 55">
            <a:extLst>
              <a:ext uri="{FF2B5EF4-FFF2-40B4-BE49-F238E27FC236}">
                <a16:creationId xmlns:a16="http://schemas.microsoft.com/office/drawing/2014/main" id="{62978C31-B873-44AB-BAFB-7DF01163F6BB}"/>
              </a:ext>
            </a:extLst>
          </p:cNvPr>
          <p:cNvSpPr/>
          <p:nvPr/>
        </p:nvSpPr>
        <p:spPr>
          <a:xfrm>
            <a:off x="2596173" y="6243073"/>
            <a:ext cx="549577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FF6600"/>
                </a:solidFill>
                <a:latin typeface="+mn-lt"/>
              </a:rPr>
              <a:t>Make sure your GDC setting is in RAD for angles</a:t>
            </a:r>
            <a:endParaRPr lang="en-GB" sz="1800" dirty="0">
              <a:solidFill>
                <a:srgbClr val="FF66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67272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/>
      <p:bldP spid="55" grpId="0"/>
      <p:bldP spid="5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cage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F1229F4D-42CD-45F9-A346-0BEB3F4D81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09775" y="762000"/>
            <a:ext cx="5381625" cy="345757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34A3044-064E-4F4F-9A40-DCB022A1AF45}"/>
              </a:ext>
            </a:extLst>
          </p:cNvPr>
          <p:cNvSpPr txBox="1"/>
          <p:nvPr/>
        </p:nvSpPr>
        <p:spPr>
          <a:xfrm>
            <a:off x="1524000" y="205115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Thank you for using resources from</a:t>
            </a:r>
            <a:endParaRPr lang="en-GB" sz="28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C7B91D-FA43-4DDC-AF24-F0D95F8771D8}"/>
              </a:ext>
            </a:extLst>
          </p:cNvPr>
          <p:cNvSpPr txBox="1"/>
          <p:nvPr/>
        </p:nvSpPr>
        <p:spPr>
          <a:xfrm>
            <a:off x="1828800" y="4678740"/>
            <a:ext cx="5815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2"/>
              </a:rPr>
              <a:t>https://www.mathssupport.org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331B16-2188-481D-902D-B24DB2D19006}"/>
              </a:ext>
            </a:extLst>
          </p:cNvPr>
          <p:cNvSpPr txBox="1"/>
          <p:nvPr/>
        </p:nvSpPr>
        <p:spPr>
          <a:xfrm>
            <a:off x="762000" y="5201960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If you have a special request, drop us an email</a:t>
            </a:r>
            <a:endParaRPr lang="en-GB" sz="28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DDA8DB-4973-4CCB-A3BF-CDF0FC0B875C}"/>
              </a:ext>
            </a:extLst>
          </p:cNvPr>
          <p:cNvSpPr txBox="1"/>
          <p:nvPr/>
        </p:nvSpPr>
        <p:spPr>
          <a:xfrm>
            <a:off x="2286000" y="5725180"/>
            <a:ext cx="4852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4"/>
              </a:rPr>
              <a:t>info@mathssupport.org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11" name="Rectangle 10">
            <a:hlinkClick r:id="rId5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hlinkClick r:id="rId5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8983EF-CE04-4600-8A87-8640EEF47371}"/>
              </a:ext>
            </a:extLst>
          </p:cNvPr>
          <p:cNvSpPr txBox="1"/>
          <p:nvPr/>
        </p:nvSpPr>
        <p:spPr>
          <a:xfrm>
            <a:off x="1524000" y="4155520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For more resources visit our website</a:t>
            </a:r>
            <a:endParaRPr lang="en-GB" sz="2800" dirty="0"/>
          </a:p>
        </p:txBody>
      </p:sp>
      <p:sp>
        <p:nvSpPr>
          <p:cNvPr id="14" name="Rectangle 13">
            <a:hlinkClick r:id="rId5"/>
            <a:extLst>
              <a:ext uri="{FF2B5EF4-FFF2-40B4-BE49-F238E27FC236}">
                <a16:creationId xmlns:a16="http://schemas.microsoft.com/office/drawing/2014/main" id="{0FFB291B-44E3-48C3-811B-20809D6D5FAF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>
            <a:hlinkClick r:id="rId5"/>
            <a:extLst>
              <a:ext uri="{FF2B5EF4-FFF2-40B4-BE49-F238E27FC236}">
                <a16:creationId xmlns:a16="http://schemas.microsoft.com/office/drawing/2014/main" id="{C5F37A8B-1007-44EE-9F4E-28C2E8B920B8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89489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78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8229600" cy="765175"/>
          </a:xfrm>
        </p:spPr>
        <p:txBody>
          <a:bodyPr>
            <a:normAutofit/>
          </a:bodyPr>
          <a:lstStyle/>
          <a:p>
            <a:r>
              <a:rPr lang="en-GB" sz="2800" dirty="0">
                <a:solidFill>
                  <a:srgbClr val="04617B"/>
                </a:solidFill>
              </a:rPr>
              <a:t>Definite integrals using GDC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115616" y="2016039"/>
            <a:ext cx="6465344" cy="1428651"/>
            <a:chOff x="1014" y="565"/>
            <a:chExt cx="3055" cy="631"/>
          </a:xfrm>
        </p:grpSpPr>
        <p:sp>
          <p:nvSpPr>
            <p:cNvPr id="847876" name="Rectangle 4"/>
            <p:cNvSpPr>
              <a:spLocks noChangeArrowheads="1"/>
            </p:cNvSpPr>
            <p:nvPr/>
          </p:nvSpPr>
          <p:spPr bwMode="auto">
            <a:xfrm>
              <a:off x="1014" y="565"/>
              <a:ext cx="3055" cy="589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 sz="2400"/>
            </a:p>
          </p:txBody>
        </p:sp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1093" y="606"/>
              <a:ext cx="2694" cy="590"/>
              <a:chOff x="912" y="527"/>
              <a:chExt cx="2694" cy="590"/>
            </a:xfrm>
          </p:grpSpPr>
          <p:sp>
            <p:nvSpPr>
              <p:cNvPr id="847878" name="Rectangle 6"/>
              <p:cNvSpPr>
                <a:spLocks noChangeArrowheads="1"/>
              </p:cNvSpPr>
              <p:nvPr/>
            </p:nvSpPr>
            <p:spPr bwMode="auto">
              <a:xfrm>
                <a:off x="2665" y="527"/>
                <a:ext cx="941" cy="590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 sz="2400"/>
              </a:p>
            </p:txBody>
          </p:sp>
          <p:sp>
            <p:nvSpPr>
              <p:cNvPr id="847880" name="Text Box 8"/>
              <p:cNvSpPr txBox="1">
                <a:spLocks noChangeArrowheads="1"/>
              </p:cNvSpPr>
              <p:nvPr/>
            </p:nvSpPr>
            <p:spPr bwMode="auto">
              <a:xfrm>
                <a:off x="912" y="679"/>
                <a:ext cx="2082" cy="2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r>
                  <a:rPr lang="en-GB" sz="2400" dirty="0">
                    <a:latin typeface="+mn-lt"/>
                  </a:rPr>
                  <a:t>Evaluate</a:t>
                </a:r>
                <a:r>
                  <a:rPr lang="en-GB" sz="2400" dirty="0">
                    <a:solidFill>
                      <a:srgbClr val="010078"/>
                    </a:solidFill>
                    <a:latin typeface="+mn-lt"/>
                  </a:rPr>
                  <a:t> </a:t>
                </a:r>
                <a:r>
                  <a:rPr lang="en-GB" dirty="0">
                    <a:latin typeface="+mn-lt"/>
                  </a:rPr>
                  <a:t>the definite integral</a:t>
                </a:r>
              </a:p>
            </p:txBody>
          </p:sp>
        </p:grp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xtBox 17"/>
              <p:cNvSpPr txBox="1"/>
              <p:nvPr/>
            </p:nvSpPr>
            <p:spPr>
              <a:xfrm>
                <a:off x="5820750" y="2235474"/>
                <a:ext cx="1461810" cy="97225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8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8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box>
                            <m:boxPr>
                              <m:ctrlPr>
                                <a:rPr lang="en-GB" sz="28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r>
                                <m:rPr>
                                  <m:brk m:alnAt="63"/>
                                </m:rPr>
                                <a:rPr lang="en-US" sz="28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box>
                        </m:sup>
                        <m:e>
                          <m:f>
                            <m:fPr>
                              <m:ctrlPr>
                                <a:rPr lang="en-US" sz="28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8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8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en-US" sz="28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den>
                          </m:f>
                          <m:r>
                            <a:rPr lang="en-US" sz="28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800" b="1" dirty="0">
                  <a:solidFill>
                    <a:srgbClr val="002060"/>
                  </a:solidFill>
                </a:endParaRPr>
              </a:p>
            </p:txBody>
          </p:sp>
        </mc:Choice>
        <mc:Fallback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20750" y="2235474"/>
                <a:ext cx="1461810" cy="97225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3">
            <a:hlinkClick r:id="rId4"/>
            <a:extLst>
              <a:ext uri="{FF2B5EF4-FFF2-40B4-BE49-F238E27FC236}">
                <a16:creationId xmlns:a16="http://schemas.microsoft.com/office/drawing/2014/main" id="{D0528199-8B36-43E1-A6C1-20D6ED7B06CA}"/>
              </a:ext>
            </a:extLst>
          </p:cNvPr>
          <p:cNvSpPr/>
          <p:nvPr/>
        </p:nvSpPr>
        <p:spPr>
          <a:xfrm>
            <a:off x="9193974" y="611648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hlinkClick r:id="rId4"/>
            <a:extLst>
              <a:ext uri="{FF2B5EF4-FFF2-40B4-BE49-F238E27FC236}">
                <a16:creationId xmlns:a16="http://schemas.microsoft.com/office/drawing/2014/main" id="{AF410F62-27EE-4274-A112-040FDA66CBC2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Text Box 3">
            <a:extLst>
              <a:ext uri="{FF2B5EF4-FFF2-40B4-BE49-F238E27FC236}">
                <a16:creationId xmlns:a16="http://schemas.microsoft.com/office/drawing/2014/main" id="{B56E9E70-F35D-4E83-88EA-B5B718D113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5508" y="1104993"/>
            <a:ext cx="670865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dirty="0"/>
              <a:t>Using GDC to evaluate a definite integral</a:t>
            </a:r>
          </a:p>
        </p:txBody>
      </p:sp>
      <p:sp>
        <p:nvSpPr>
          <p:cNvPr id="19" name="Text Box 4">
            <a:extLst>
              <a:ext uri="{FF2B5EF4-FFF2-40B4-BE49-F238E27FC236}">
                <a16:creationId xmlns:a16="http://schemas.microsoft.com/office/drawing/2014/main" id="{9CCECB6D-9E97-4348-BDF6-52602828E5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5507" y="3881788"/>
            <a:ext cx="845716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We are going to use Graphing display calculator to solve this question</a:t>
            </a:r>
          </a:p>
        </p:txBody>
      </p:sp>
    </p:spTree>
    <p:extLst>
      <p:ext uri="{BB962C8B-B14F-4D97-AF65-F5344CB8AC3E}">
        <p14:creationId xmlns:p14="http://schemas.microsoft.com/office/powerpoint/2010/main" val="1371274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5635" name="Text Box 3"/>
          <p:cNvSpPr txBox="1">
            <a:spLocks noChangeArrowheads="1"/>
          </p:cNvSpPr>
          <p:nvPr/>
        </p:nvSpPr>
        <p:spPr bwMode="auto">
          <a:xfrm>
            <a:off x="250824" y="1074738"/>
            <a:ext cx="835870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  <a:latin typeface="+mn-lt"/>
              </a:rPr>
              <a:t>Evaluate the definite integral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479237" y="838295"/>
                <a:ext cx="1251112" cy="83337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box>
                            <m:boxPr>
                              <m:ctrlPr>
                                <a:rPr lang="en-GB" sz="240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r>
                                <m:rPr>
                                  <m:brk m:alnAt="63"/>
                                </m:rP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box>
                        </m:sup>
                        <m:e>
                          <m:f>
                            <m:fPr>
                              <m:ctrlP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den>
                          </m:f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9237" y="838295"/>
                <a:ext cx="1251112" cy="83337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Rectangle 2"/>
          <p:cNvSpPr txBox="1">
            <a:spLocks noChangeArrowheads="1"/>
          </p:cNvSpPr>
          <p:nvPr/>
        </p:nvSpPr>
        <p:spPr>
          <a:xfrm>
            <a:off x="457200" y="260648"/>
            <a:ext cx="8229600" cy="432048"/>
          </a:xfrm>
          <a:prstGeom prst="rect">
            <a:avLst/>
          </a:prstGeom>
        </p:spPr>
        <p:txBody>
          <a:bodyPr vert="horz" lIns="0" rIns="0" bIns="0" anchor="b">
            <a:normAutofit fontScale="975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dirty="0">
                <a:solidFill>
                  <a:srgbClr val="04617B"/>
                </a:solidFill>
              </a:rPr>
              <a:t>Definite integrals using GDC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497068" y="1830195"/>
            <a:ext cx="279875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  <a:latin typeface="+mn-lt"/>
              </a:rPr>
              <a:t>Turn on the GDC</a:t>
            </a:r>
            <a:endParaRPr lang="en-GB" sz="24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25" name="Text Box 7"/>
          <p:cNvSpPr txBox="1">
            <a:spLocks noChangeArrowheads="1"/>
          </p:cNvSpPr>
          <p:nvPr/>
        </p:nvSpPr>
        <p:spPr bwMode="auto">
          <a:xfrm>
            <a:off x="3497068" y="2352995"/>
            <a:ext cx="32252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6600"/>
                </a:solidFill>
                <a:latin typeface="+mn-lt"/>
              </a:rPr>
              <a:t>1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29" name="Text Box 7"/>
          <p:cNvSpPr txBox="1">
            <a:spLocks noChangeArrowheads="1"/>
          </p:cNvSpPr>
          <p:nvPr/>
        </p:nvSpPr>
        <p:spPr bwMode="auto">
          <a:xfrm>
            <a:off x="3989419" y="2343237"/>
            <a:ext cx="181812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  <a:latin typeface="+mn-lt"/>
              </a:rPr>
              <a:t>Run-Matrix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39" name="Rectangle 38">
            <a:hlinkClick r:id="rId4"/>
            <a:extLst>
              <a:ext uri="{FF2B5EF4-FFF2-40B4-BE49-F238E27FC236}">
                <a16:creationId xmlns:a16="http://schemas.microsoft.com/office/drawing/2014/main" id="{26384138-3A18-40AF-BD4F-507282C628C5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Rectangle 39">
            <a:hlinkClick r:id="rId4"/>
            <a:extLst>
              <a:ext uri="{FF2B5EF4-FFF2-40B4-BE49-F238E27FC236}">
                <a16:creationId xmlns:a16="http://schemas.microsoft.com/office/drawing/2014/main" id="{AE6C82DA-1117-4FC6-9E1F-9BCC4ADE6320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39AC25E-195A-4454-BAAC-9ED91466DD39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48056" y="1883664"/>
            <a:ext cx="2212487" cy="4206240"/>
          </a:xfrm>
          <a:prstGeom prst="rect">
            <a:avLst/>
          </a:prstGeom>
        </p:spPr>
      </p:pic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DEA6589A-1F3D-856A-2EA9-9556F43D3E8E}"/>
              </a:ext>
            </a:extLst>
          </p:cNvPr>
          <p:cNvSpPr/>
          <p:nvPr/>
        </p:nvSpPr>
        <p:spPr>
          <a:xfrm>
            <a:off x="640308" y="5509547"/>
            <a:ext cx="338976" cy="210312"/>
          </a:xfrm>
          <a:prstGeom prst="roundRect">
            <a:avLst/>
          </a:prstGeom>
          <a:noFill/>
          <a:ln w="38100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2865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25" grpId="0"/>
      <p:bldP spid="29" grpId="0"/>
      <p:bldP spid="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5635" name="Text Box 3"/>
          <p:cNvSpPr txBox="1">
            <a:spLocks noChangeArrowheads="1"/>
          </p:cNvSpPr>
          <p:nvPr/>
        </p:nvSpPr>
        <p:spPr bwMode="auto">
          <a:xfrm>
            <a:off x="250824" y="1074738"/>
            <a:ext cx="835870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  <a:latin typeface="+mn-lt"/>
              </a:rPr>
              <a:t>Evaluate the definite integral</a:t>
            </a:r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>
          <a:xfrm>
            <a:off x="457200" y="260648"/>
            <a:ext cx="8229600" cy="432048"/>
          </a:xfrm>
          <a:prstGeom prst="rect">
            <a:avLst/>
          </a:prstGeom>
        </p:spPr>
        <p:txBody>
          <a:bodyPr vert="horz" lIns="0" rIns="0" bIns="0" anchor="b">
            <a:normAutofit fontScale="975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dirty="0">
                <a:solidFill>
                  <a:srgbClr val="04617B"/>
                </a:solidFill>
              </a:rPr>
              <a:t>Definite integrals using GDC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497068" y="1830195"/>
            <a:ext cx="279875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  <a:latin typeface="+mn-lt"/>
              </a:rPr>
              <a:t>Turn on the GDC</a:t>
            </a:r>
            <a:endParaRPr lang="en-GB" sz="24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25" name="Text Box 7"/>
          <p:cNvSpPr txBox="1">
            <a:spLocks noChangeArrowheads="1"/>
          </p:cNvSpPr>
          <p:nvPr/>
        </p:nvSpPr>
        <p:spPr bwMode="auto">
          <a:xfrm>
            <a:off x="3497068" y="2352995"/>
            <a:ext cx="32252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6600"/>
                </a:solidFill>
                <a:latin typeface="+mn-lt"/>
              </a:rPr>
              <a:t>1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29" name="Text Box 7"/>
          <p:cNvSpPr txBox="1">
            <a:spLocks noChangeArrowheads="1"/>
          </p:cNvSpPr>
          <p:nvPr/>
        </p:nvSpPr>
        <p:spPr bwMode="auto">
          <a:xfrm>
            <a:off x="3989419" y="2343237"/>
            <a:ext cx="181812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  <a:latin typeface="+mn-lt"/>
              </a:rPr>
              <a:t>Run-Matrix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39" name="Rectangle 38">
            <a:hlinkClick r:id="rId3"/>
            <a:extLst>
              <a:ext uri="{FF2B5EF4-FFF2-40B4-BE49-F238E27FC236}">
                <a16:creationId xmlns:a16="http://schemas.microsoft.com/office/drawing/2014/main" id="{26384138-3A18-40AF-BD4F-507282C628C5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Rectangle 39">
            <a:hlinkClick r:id="rId3"/>
            <a:extLst>
              <a:ext uri="{FF2B5EF4-FFF2-40B4-BE49-F238E27FC236}">
                <a16:creationId xmlns:a16="http://schemas.microsoft.com/office/drawing/2014/main" id="{AE6C82DA-1117-4FC6-9E1F-9BCC4ADE6320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0CB7363-5198-4A4F-AC4C-1AA6D14449B0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48056" y="1883664"/>
            <a:ext cx="2212488" cy="4206240"/>
          </a:xfrm>
          <a:prstGeom prst="rect">
            <a:avLst/>
          </a:prstGeom>
        </p:spPr>
      </p:pic>
      <p:sp>
        <p:nvSpPr>
          <p:cNvPr id="21" name="Text Box 7">
            <a:extLst>
              <a:ext uri="{FF2B5EF4-FFF2-40B4-BE49-F238E27FC236}">
                <a16:creationId xmlns:a16="http://schemas.microsoft.com/office/drawing/2014/main" id="{4A0F637B-0CC8-4A97-B9B7-4EF85712DC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7068" y="2885553"/>
            <a:ext cx="55976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6600"/>
                </a:solidFill>
                <a:latin typeface="+mn-lt"/>
              </a:rPr>
              <a:t>F4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24" name="Text Box 7">
            <a:extLst>
              <a:ext uri="{FF2B5EF4-FFF2-40B4-BE49-F238E27FC236}">
                <a16:creationId xmlns:a16="http://schemas.microsoft.com/office/drawing/2014/main" id="{FA6AAADE-F2EC-4C41-920F-A4FE37684C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89419" y="2875795"/>
            <a:ext cx="112723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  <a:latin typeface="+mn-lt"/>
              </a:rPr>
              <a:t>MATH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28C798E4-8570-470A-8001-78411AC7E8B1}"/>
                  </a:ext>
                </a:extLst>
              </p:cNvPr>
              <p:cNvSpPr txBox="1"/>
              <p:nvPr/>
            </p:nvSpPr>
            <p:spPr>
              <a:xfrm>
                <a:off x="4479237" y="838295"/>
                <a:ext cx="1251112" cy="83337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box>
                            <m:boxPr>
                              <m:ctrlPr>
                                <a:rPr lang="en-GB" sz="240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r>
                                <m:rPr>
                                  <m:brk m:alnAt="63"/>
                                </m:rP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box>
                        </m:sup>
                        <m:e>
                          <m:f>
                            <m:fPr>
                              <m:ctrlP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den>
                          </m:f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28C798E4-8570-470A-8001-78411AC7E8B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9237" y="838295"/>
                <a:ext cx="1251112" cy="83337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Oval 1">
            <a:extLst>
              <a:ext uri="{FF2B5EF4-FFF2-40B4-BE49-F238E27FC236}">
                <a16:creationId xmlns:a16="http://schemas.microsoft.com/office/drawing/2014/main" id="{104D3999-90FE-FEB6-58B5-1D1076B9E747}"/>
              </a:ext>
            </a:extLst>
          </p:cNvPr>
          <p:cNvSpPr/>
          <p:nvPr/>
        </p:nvSpPr>
        <p:spPr>
          <a:xfrm>
            <a:off x="1604924" y="3492165"/>
            <a:ext cx="219456" cy="216024"/>
          </a:xfrm>
          <a:prstGeom prst="ellipse">
            <a:avLst/>
          </a:prstGeom>
          <a:noFill/>
          <a:ln w="38100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9224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4" grpId="0"/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5635" name="Text Box 3"/>
          <p:cNvSpPr txBox="1">
            <a:spLocks noChangeArrowheads="1"/>
          </p:cNvSpPr>
          <p:nvPr/>
        </p:nvSpPr>
        <p:spPr bwMode="auto">
          <a:xfrm>
            <a:off x="250824" y="1074738"/>
            <a:ext cx="835870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  <a:latin typeface="+mn-lt"/>
              </a:rPr>
              <a:t>Evaluate the definite integral</a:t>
            </a:r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>
          <a:xfrm>
            <a:off x="457200" y="260648"/>
            <a:ext cx="8229600" cy="432048"/>
          </a:xfrm>
          <a:prstGeom prst="rect">
            <a:avLst/>
          </a:prstGeom>
        </p:spPr>
        <p:txBody>
          <a:bodyPr vert="horz" lIns="0" rIns="0" bIns="0" anchor="b">
            <a:normAutofit fontScale="975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dirty="0">
                <a:solidFill>
                  <a:srgbClr val="04617B"/>
                </a:solidFill>
              </a:rPr>
              <a:t>Definite integrals using GDC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497068" y="1830195"/>
            <a:ext cx="279875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  <a:latin typeface="+mn-lt"/>
              </a:rPr>
              <a:t>Turn on the GDC</a:t>
            </a:r>
            <a:endParaRPr lang="en-GB" sz="24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25" name="Text Box 7"/>
          <p:cNvSpPr txBox="1">
            <a:spLocks noChangeArrowheads="1"/>
          </p:cNvSpPr>
          <p:nvPr/>
        </p:nvSpPr>
        <p:spPr bwMode="auto">
          <a:xfrm>
            <a:off x="3497068" y="2352995"/>
            <a:ext cx="32252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6600"/>
                </a:solidFill>
                <a:latin typeface="+mn-lt"/>
              </a:rPr>
              <a:t>1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29" name="Text Box 7"/>
          <p:cNvSpPr txBox="1">
            <a:spLocks noChangeArrowheads="1"/>
          </p:cNvSpPr>
          <p:nvPr/>
        </p:nvSpPr>
        <p:spPr bwMode="auto">
          <a:xfrm>
            <a:off x="3989419" y="2343237"/>
            <a:ext cx="181812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  <a:latin typeface="+mn-lt"/>
              </a:rPr>
              <a:t>Run-Matrix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39" name="Rectangle 38">
            <a:hlinkClick r:id="rId3"/>
            <a:extLst>
              <a:ext uri="{FF2B5EF4-FFF2-40B4-BE49-F238E27FC236}">
                <a16:creationId xmlns:a16="http://schemas.microsoft.com/office/drawing/2014/main" id="{26384138-3A18-40AF-BD4F-507282C628C5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Rectangle 39">
            <a:hlinkClick r:id="rId3"/>
            <a:extLst>
              <a:ext uri="{FF2B5EF4-FFF2-40B4-BE49-F238E27FC236}">
                <a16:creationId xmlns:a16="http://schemas.microsoft.com/office/drawing/2014/main" id="{AE6C82DA-1117-4FC6-9E1F-9BCC4ADE6320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Text Box 7">
            <a:extLst>
              <a:ext uri="{FF2B5EF4-FFF2-40B4-BE49-F238E27FC236}">
                <a16:creationId xmlns:a16="http://schemas.microsoft.com/office/drawing/2014/main" id="{4A0F637B-0CC8-4A97-B9B7-4EF85712DC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7068" y="2885553"/>
            <a:ext cx="55976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6600"/>
                </a:solidFill>
                <a:latin typeface="+mn-lt"/>
              </a:rPr>
              <a:t>F4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24" name="Text Box 7">
            <a:extLst>
              <a:ext uri="{FF2B5EF4-FFF2-40B4-BE49-F238E27FC236}">
                <a16:creationId xmlns:a16="http://schemas.microsoft.com/office/drawing/2014/main" id="{FA6AAADE-F2EC-4C41-920F-A4FE37684C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89419" y="2875795"/>
            <a:ext cx="112723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  <a:latin typeface="+mn-lt"/>
              </a:rPr>
              <a:t>MATH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CB4C7F0D-0BE2-4F13-A6A7-DD0DAAEC1BF6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48056" y="1883664"/>
            <a:ext cx="2212488" cy="4206240"/>
          </a:xfrm>
          <a:prstGeom prst="rect">
            <a:avLst/>
          </a:prstGeom>
        </p:spPr>
      </p:pic>
      <p:sp>
        <p:nvSpPr>
          <p:cNvPr id="14" name="Text Box 7">
            <a:extLst>
              <a:ext uri="{FF2B5EF4-FFF2-40B4-BE49-F238E27FC236}">
                <a16:creationId xmlns:a16="http://schemas.microsoft.com/office/drawing/2014/main" id="{D3E6EB02-FCBC-48F4-B550-F320132D74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7068" y="3444971"/>
            <a:ext cx="55976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6600"/>
                </a:solidFill>
                <a:latin typeface="+mn-lt"/>
              </a:rPr>
              <a:t>F6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15" name="Text Box 7">
            <a:extLst>
              <a:ext uri="{FF2B5EF4-FFF2-40B4-BE49-F238E27FC236}">
                <a16:creationId xmlns:a16="http://schemas.microsoft.com/office/drawing/2014/main" id="{C6CB51BD-92DB-464C-AF15-B8880497D6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89419" y="3435213"/>
            <a:ext cx="49244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  <a:latin typeface="+mn-lt"/>
                <a:sym typeface="Webdings" panose="05030102010509060703" pitchFamily="18" charset="2"/>
              </a:rPr>
              <a:t>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16" name="Text Box 7">
            <a:extLst>
              <a:ext uri="{FF2B5EF4-FFF2-40B4-BE49-F238E27FC236}">
                <a16:creationId xmlns:a16="http://schemas.microsoft.com/office/drawing/2014/main" id="{8DDEFB0C-224C-47C7-BFFC-1B6611A5A7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7068" y="3950669"/>
            <a:ext cx="51007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6600"/>
                </a:solidFill>
                <a:latin typeface="+mn-lt"/>
              </a:rPr>
              <a:t>F1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17" name="Text Box 7">
            <a:extLst>
              <a:ext uri="{FF2B5EF4-FFF2-40B4-BE49-F238E27FC236}">
                <a16:creationId xmlns:a16="http://schemas.microsoft.com/office/drawing/2014/main" id="{2E8E226E-3412-4A00-81D2-CF27B7A8AA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89419" y="3940911"/>
            <a:ext cx="76174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  <a:latin typeface="+mn-lt"/>
                <a:sym typeface="Webdings" panose="05030102010509060703" pitchFamily="18" charset="2"/>
              </a:rPr>
              <a:t>∫dx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4C08A1B-25A0-4E2B-940D-BFCEEB06A2D8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48056" y="1883664"/>
            <a:ext cx="2212488" cy="420624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774B8F0B-1DDB-4877-A043-907DB9164E0A}"/>
                  </a:ext>
                </a:extLst>
              </p:cNvPr>
              <p:cNvSpPr txBox="1"/>
              <p:nvPr/>
            </p:nvSpPr>
            <p:spPr>
              <a:xfrm>
                <a:off x="4479237" y="838295"/>
                <a:ext cx="1251112" cy="83337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box>
                            <m:boxPr>
                              <m:ctrlPr>
                                <a:rPr lang="en-GB" sz="240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r>
                                <m:rPr>
                                  <m:brk m:alnAt="63"/>
                                </m:rP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box>
                        </m:sup>
                        <m:e>
                          <m:f>
                            <m:fPr>
                              <m:ctrlP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den>
                          </m:f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774B8F0B-1DDB-4877-A043-907DB9164E0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9237" y="838295"/>
                <a:ext cx="1251112" cy="83337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Oval 3">
            <a:extLst>
              <a:ext uri="{FF2B5EF4-FFF2-40B4-BE49-F238E27FC236}">
                <a16:creationId xmlns:a16="http://schemas.microsoft.com/office/drawing/2014/main" id="{006529C9-B93B-2BA5-414B-1E8FCD07B161}"/>
              </a:ext>
            </a:extLst>
          </p:cNvPr>
          <p:cNvSpPr/>
          <p:nvPr/>
        </p:nvSpPr>
        <p:spPr>
          <a:xfrm>
            <a:off x="2215604" y="3490957"/>
            <a:ext cx="219456" cy="216024"/>
          </a:xfrm>
          <a:prstGeom prst="ellipse">
            <a:avLst/>
          </a:prstGeom>
          <a:noFill/>
          <a:ln w="38100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4C409278-DE42-20DD-3276-E6E8CCC7A5D8}"/>
              </a:ext>
            </a:extLst>
          </p:cNvPr>
          <p:cNvSpPr/>
          <p:nvPr/>
        </p:nvSpPr>
        <p:spPr>
          <a:xfrm>
            <a:off x="662565" y="3484737"/>
            <a:ext cx="219456" cy="216024"/>
          </a:xfrm>
          <a:prstGeom prst="ellipse">
            <a:avLst/>
          </a:prstGeom>
          <a:noFill/>
          <a:ln w="38100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 Box 7">
            <a:extLst>
              <a:ext uri="{FF2B5EF4-FFF2-40B4-BE49-F238E27FC236}">
                <a16:creationId xmlns:a16="http://schemas.microsoft.com/office/drawing/2014/main" id="{211E07F4-4764-8A4C-E76D-024D48EF60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5777" y="3762047"/>
            <a:ext cx="49244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  <a:sym typeface="Webdings" panose="05030102010509060703" pitchFamily="18" charset="2"/>
              </a:rPr>
              <a:t></a:t>
            </a:r>
            <a:endParaRPr lang="en-US" sz="2400" baseline="30000" dirty="0">
              <a:solidFill>
                <a:srgbClr val="FF66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1114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6" grpId="0"/>
      <p:bldP spid="17" grpId="0"/>
      <p:bldP spid="4" grpId="0" animBg="1"/>
      <p:bldP spid="4" grpId="1" animBg="1"/>
      <p:bldP spid="5" grpId="0" animBg="1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5635" name="Text Box 3"/>
          <p:cNvSpPr txBox="1">
            <a:spLocks noChangeArrowheads="1"/>
          </p:cNvSpPr>
          <p:nvPr/>
        </p:nvSpPr>
        <p:spPr bwMode="auto">
          <a:xfrm>
            <a:off x="250824" y="1074738"/>
            <a:ext cx="835870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  <a:latin typeface="+mn-lt"/>
              </a:rPr>
              <a:t>Evaluate the definite integral</a:t>
            </a:r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>
          <a:xfrm>
            <a:off x="457200" y="260648"/>
            <a:ext cx="8229600" cy="432048"/>
          </a:xfrm>
          <a:prstGeom prst="rect">
            <a:avLst/>
          </a:prstGeom>
        </p:spPr>
        <p:txBody>
          <a:bodyPr vert="horz" lIns="0" rIns="0" bIns="0" anchor="b">
            <a:normAutofit fontScale="975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dirty="0">
                <a:solidFill>
                  <a:srgbClr val="04617B"/>
                </a:solidFill>
              </a:rPr>
              <a:t>Definite integrals using GDC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497068" y="1830195"/>
            <a:ext cx="279875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  <a:latin typeface="+mn-lt"/>
              </a:rPr>
              <a:t>Turn on the GDC</a:t>
            </a:r>
            <a:endParaRPr lang="en-GB" sz="24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25" name="Text Box 7"/>
          <p:cNvSpPr txBox="1">
            <a:spLocks noChangeArrowheads="1"/>
          </p:cNvSpPr>
          <p:nvPr/>
        </p:nvSpPr>
        <p:spPr bwMode="auto">
          <a:xfrm>
            <a:off x="3497068" y="2352995"/>
            <a:ext cx="32252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6600"/>
                </a:solidFill>
                <a:latin typeface="+mn-lt"/>
              </a:rPr>
              <a:t>1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29" name="Text Box 7"/>
          <p:cNvSpPr txBox="1">
            <a:spLocks noChangeArrowheads="1"/>
          </p:cNvSpPr>
          <p:nvPr/>
        </p:nvSpPr>
        <p:spPr bwMode="auto">
          <a:xfrm>
            <a:off x="3989419" y="2343237"/>
            <a:ext cx="181812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  <a:latin typeface="+mn-lt"/>
              </a:rPr>
              <a:t>Run-Matrix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39" name="Rectangle 38">
            <a:hlinkClick r:id="rId3"/>
            <a:extLst>
              <a:ext uri="{FF2B5EF4-FFF2-40B4-BE49-F238E27FC236}">
                <a16:creationId xmlns:a16="http://schemas.microsoft.com/office/drawing/2014/main" id="{26384138-3A18-40AF-BD4F-507282C628C5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Rectangle 39">
            <a:hlinkClick r:id="rId3"/>
            <a:extLst>
              <a:ext uri="{FF2B5EF4-FFF2-40B4-BE49-F238E27FC236}">
                <a16:creationId xmlns:a16="http://schemas.microsoft.com/office/drawing/2014/main" id="{AE6C82DA-1117-4FC6-9E1F-9BCC4ADE6320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Text Box 7">
            <a:extLst>
              <a:ext uri="{FF2B5EF4-FFF2-40B4-BE49-F238E27FC236}">
                <a16:creationId xmlns:a16="http://schemas.microsoft.com/office/drawing/2014/main" id="{4A0F637B-0CC8-4A97-B9B7-4EF85712DC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7068" y="2885553"/>
            <a:ext cx="55976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6600"/>
                </a:solidFill>
                <a:latin typeface="+mn-lt"/>
              </a:rPr>
              <a:t>F4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24" name="Text Box 7">
            <a:extLst>
              <a:ext uri="{FF2B5EF4-FFF2-40B4-BE49-F238E27FC236}">
                <a16:creationId xmlns:a16="http://schemas.microsoft.com/office/drawing/2014/main" id="{FA6AAADE-F2EC-4C41-920F-A4FE37684C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89419" y="2875795"/>
            <a:ext cx="112723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  <a:latin typeface="+mn-lt"/>
              </a:rPr>
              <a:t>MATH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14" name="Text Box 7">
            <a:extLst>
              <a:ext uri="{FF2B5EF4-FFF2-40B4-BE49-F238E27FC236}">
                <a16:creationId xmlns:a16="http://schemas.microsoft.com/office/drawing/2014/main" id="{D3E6EB02-FCBC-48F4-B550-F320132D74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7068" y="3444971"/>
            <a:ext cx="55976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6600"/>
                </a:solidFill>
                <a:latin typeface="+mn-lt"/>
              </a:rPr>
              <a:t>F6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15" name="Text Box 7">
            <a:extLst>
              <a:ext uri="{FF2B5EF4-FFF2-40B4-BE49-F238E27FC236}">
                <a16:creationId xmlns:a16="http://schemas.microsoft.com/office/drawing/2014/main" id="{C6CB51BD-92DB-464C-AF15-B8880497D6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89419" y="3435213"/>
            <a:ext cx="49244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  <a:latin typeface="+mn-lt"/>
                <a:sym typeface="Webdings" panose="05030102010509060703" pitchFamily="18" charset="2"/>
              </a:rPr>
              <a:t>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16" name="Text Box 7">
            <a:extLst>
              <a:ext uri="{FF2B5EF4-FFF2-40B4-BE49-F238E27FC236}">
                <a16:creationId xmlns:a16="http://schemas.microsoft.com/office/drawing/2014/main" id="{8DDEFB0C-224C-47C7-BFFC-1B6611A5A7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7068" y="3950669"/>
            <a:ext cx="51007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6600"/>
                </a:solidFill>
                <a:latin typeface="+mn-lt"/>
              </a:rPr>
              <a:t>F1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17" name="Text Box 7">
            <a:extLst>
              <a:ext uri="{FF2B5EF4-FFF2-40B4-BE49-F238E27FC236}">
                <a16:creationId xmlns:a16="http://schemas.microsoft.com/office/drawing/2014/main" id="{2E8E226E-3412-4A00-81D2-CF27B7A8AA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89419" y="3940911"/>
            <a:ext cx="76174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  <a:latin typeface="+mn-lt"/>
                <a:sym typeface="Webdings" panose="05030102010509060703" pitchFamily="18" charset="2"/>
              </a:rPr>
              <a:t>∫dx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D29FEB9-C53E-4A16-BDE1-611AA8BFEA85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48056" y="1883663"/>
            <a:ext cx="2199730" cy="4206240"/>
          </a:xfrm>
          <a:prstGeom prst="rect">
            <a:avLst/>
          </a:prstGeom>
        </p:spPr>
      </p:pic>
      <p:sp>
        <p:nvSpPr>
          <p:cNvPr id="19" name="Text Box 7">
            <a:extLst>
              <a:ext uri="{FF2B5EF4-FFF2-40B4-BE49-F238E27FC236}">
                <a16:creationId xmlns:a16="http://schemas.microsoft.com/office/drawing/2014/main" id="{ABA4DFC0-C686-4511-A000-F3B7160E54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7068" y="4422092"/>
            <a:ext cx="122822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6600"/>
                </a:solidFill>
                <a:latin typeface="+mn-lt"/>
              </a:rPr>
              <a:t>Type in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6C4F993D-3D44-4D7E-872B-3FDC36E3121D}"/>
              </a:ext>
            </a:extLst>
          </p:cNvPr>
          <p:cNvSpPr/>
          <p:nvPr/>
        </p:nvSpPr>
        <p:spPr>
          <a:xfrm>
            <a:off x="648313" y="5203837"/>
            <a:ext cx="338328" cy="210312"/>
          </a:xfrm>
          <a:prstGeom prst="roundRect">
            <a:avLst/>
          </a:prstGeom>
          <a:noFill/>
          <a:ln w="19050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3D22E760-5870-4E37-9482-288F8F29F846}"/>
              </a:ext>
            </a:extLst>
          </p:cNvPr>
          <p:cNvSpPr/>
          <p:nvPr/>
        </p:nvSpPr>
        <p:spPr>
          <a:xfrm>
            <a:off x="632623" y="4335593"/>
            <a:ext cx="289932" cy="169499"/>
          </a:xfrm>
          <a:custGeom>
            <a:avLst/>
            <a:gdLst>
              <a:gd name="connsiteX0" fmla="*/ 0 w 285471"/>
              <a:gd name="connsiteY0" fmla="*/ 28250 h 169499"/>
              <a:gd name="connsiteX1" fmla="*/ 28250 w 285471"/>
              <a:gd name="connsiteY1" fmla="*/ 0 h 169499"/>
              <a:gd name="connsiteX2" fmla="*/ 257221 w 285471"/>
              <a:gd name="connsiteY2" fmla="*/ 0 h 169499"/>
              <a:gd name="connsiteX3" fmla="*/ 285471 w 285471"/>
              <a:gd name="connsiteY3" fmla="*/ 28250 h 169499"/>
              <a:gd name="connsiteX4" fmla="*/ 285471 w 285471"/>
              <a:gd name="connsiteY4" fmla="*/ 141249 h 169499"/>
              <a:gd name="connsiteX5" fmla="*/ 257221 w 285471"/>
              <a:gd name="connsiteY5" fmla="*/ 169499 h 169499"/>
              <a:gd name="connsiteX6" fmla="*/ 28250 w 285471"/>
              <a:gd name="connsiteY6" fmla="*/ 169499 h 169499"/>
              <a:gd name="connsiteX7" fmla="*/ 0 w 285471"/>
              <a:gd name="connsiteY7" fmla="*/ 141249 h 169499"/>
              <a:gd name="connsiteX8" fmla="*/ 0 w 285471"/>
              <a:gd name="connsiteY8" fmla="*/ 28250 h 169499"/>
              <a:gd name="connsiteX0" fmla="*/ 0 w 285471"/>
              <a:gd name="connsiteY0" fmla="*/ 28250 h 169499"/>
              <a:gd name="connsiteX1" fmla="*/ 77316 w 285471"/>
              <a:gd name="connsiteY1" fmla="*/ 4460 h 169499"/>
              <a:gd name="connsiteX2" fmla="*/ 257221 w 285471"/>
              <a:gd name="connsiteY2" fmla="*/ 0 h 169499"/>
              <a:gd name="connsiteX3" fmla="*/ 285471 w 285471"/>
              <a:gd name="connsiteY3" fmla="*/ 28250 h 169499"/>
              <a:gd name="connsiteX4" fmla="*/ 285471 w 285471"/>
              <a:gd name="connsiteY4" fmla="*/ 141249 h 169499"/>
              <a:gd name="connsiteX5" fmla="*/ 257221 w 285471"/>
              <a:gd name="connsiteY5" fmla="*/ 169499 h 169499"/>
              <a:gd name="connsiteX6" fmla="*/ 28250 w 285471"/>
              <a:gd name="connsiteY6" fmla="*/ 169499 h 169499"/>
              <a:gd name="connsiteX7" fmla="*/ 0 w 285471"/>
              <a:gd name="connsiteY7" fmla="*/ 141249 h 169499"/>
              <a:gd name="connsiteX8" fmla="*/ 0 w 285471"/>
              <a:gd name="connsiteY8" fmla="*/ 28250 h 169499"/>
              <a:gd name="connsiteX0" fmla="*/ 0 w 289932"/>
              <a:gd name="connsiteY0" fmla="*/ 72855 h 169499"/>
              <a:gd name="connsiteX1" fmla="*/ 81777 w 289932"/>
              <a:gd name="connsiteY1" fmla="*/ 4460 h 169499"/>
              <a:gd name="connsiteX2" fmla="*/ 261682 w 289932"/>
              <a:gd name="connsiteY2" fmla="*/ 0 h 169499"/>
              <a:gd name="connsiteX3" fmla="*/ 289932 w 289932"/>
              <a:gd name="connsiteY3" fmla="*/ 28250 h 169499"/>
              <a:gd name="connsiteX4" fmla="*/ 289932 w 289932"/>
              <a:gd name="connsiteY4" fmla="*/ 141249 h 169499"/>
              <a:gd name="connsiteX5" fmla="*/ 261682 w 289932"/>
              <a:gd name="connsiteY5" fmla="*/ 169499 h 169499"/>
              <a:gd name="connsiteX6" fmla="*/ 32711 w 289932"/>
              <a:gd name="connsiteY6" fmla="*/ 169499 h 169499"/>
              <a:gd name="connsiteX7" fmla="*/ 4461 w 289932"/>
              <a:gd name="connsiteY7" fmla="*/ 141249 h 169499"/>
              <a:gd name="connsiteX8" fmla="*/ 0 w 289932"/>
              <a:gd name="connsiteY8" fmla="*/ 72855 h 1694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89932" h="169499">
                <a:moveTo>
                  <a:pt x="0" y="72855"/>
                </a:moveTo>
                <a:cubicBezTo>
                  <a:pt x="0" y="57253"/>
                  <a:pt x="66175" y="4460"/>
                  <a:pt x="81777" y="4460"/>
                </a:cubicBezTo>
                <a:cubicBezTo>
                  <a:pt x="158101" y="4460"/>
                  <a:pt x="185358" y="0"/>
                  <a:pt x="261682" y="0"/>
                </a:cubicBezTo>
                <a:cubicBezTo>
                  <a:pt x="277284" y="0"/>
                  <a:pt x="289932" y="12648"/>
                  <a:pt x="289932" y="28250"/>
                </a:cubicBezTo>
                <a:lnTo>
                  <a:pt x="289932" y="141249"/>
                </a:lnTo>
                <a:cubicBezTo>
                  <a:pt x="289932" y="156851"/>
                  <a:pt x="277284" y="169499"/>
                  <a:pt x="261682" y="169499"/>
                </a:cubicBezTo>
                <a:lnTo>
                  <a:pt x="32711" y="169499"/>
                </a:lnTo>
                <a:cubicBezTo>
                  <a:pt x="17109" y="169499"/>
                  <a:pt x="4461" y="156851"/>
                  <a:pt x="4461" y="141249"/>
                </a:cubicBezTo>
                <a:lnTo>
                  <a:pt x="0" y="72855"/>
                </a:lnTo>
                <a:close/>
              </a:path>
            </a:pathLst>
          </a:custGeom>
          <a:noFill/>
          <a:ln w="19050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Rectangle: Rounded Corners 32">
            <a:extLst>
              <a:ext uri="{FF2B5EF4-FFF2-40B4-BE49-F238E27FC236}">
                <a16:creationId xmlns:a16="http://schemas.microsoft.com/office/drawing/2014/main" id="{1E99B337-E45E-4CAA-B4B6-4F1390BB816A}"/>
              </a:ext>
            </a:extLst>
          </p:cNvPr>
          <p:cNvSpPr/>
          <p:nvPr/>
        </p:nvSpPr>
        <p:spPr>
          <a:xfrm>
            <a:off x="640308" y="5509547"/>
            <a:ext cx="338976" cy="210312"/>
          </a:xfrm>
          <a:prstGeom prst="roundRect">
            <a:avLst/>
          </a:prstGeom>
          <a:noFill/>
          <a:ln w="19050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9D4E9660-78E3-41D8-B93E-C3ED47F2E19F}"/>
                  </a:ext>
                </a:extLst>
              </p:cNvPr>
              <p:cNvSpPr txBox="1"/>
              <p:nvPr/>
            </p:nvSpPr>
            <p:spPr>
              <a:xfrm>
                <a:off x="4479237" y="838295"/>
                <a:ext cx="1251112" cy="83337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box>
                            <m:boxPr>
                              <m:ctrlPr>
                                <a:rPr lang="en-GB" sz="240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r>
                                <m:rPr>
                                  <m:brk m:alnAt="63"/>
                                </m:rP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box>
                        </m:sup>
                        <m:e>
                          <m:f>
                            <m:fPr>
                              <m:ctrlP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den>
                          </m:f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9D4E9660-78E3-41D8-B93E-C3ED47F2E19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9237" y="838295"/>
                <a:ext cx="1251112" cy="83337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8" name="Picture 37">
            <a:extLst>
              <a:ext uri="{FF2B5EF4-FFF2-40B4-BE49-F238E27FC236}">
                <a16:creationId xmlns:a16="http://schemas.microsoft.com/office/drawing/2014/main" id="{419297D3-ABC7-46FB-81BC-5A98177F153E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907106" y="4614449"/>
            <a:ext cx="296876" cy="177941"/>
          </a:xfrm>
          <a:prstGeom prst="rect">
            <a:avLst/>
          </a:prstGeom>
        </p:spPr>
      </p:pic>
      <p:sp>
        <p:nvSpPr>
          <p:cNvPr id="41" name="Text Box 7">
            <a:extLst>
              <a:ext uri="{FF2B5EF4-FFF2-40B4-BE49-F238E27FC236}">
                <a16:creationId xmlns:a16="http://schemas.microsoft.com/office/drawing/2014/main" id="{2982F8F6-2B40-4617-A39F-552BF07914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65638" y="4445398"/>
            <a:ext cx="32092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rgbClr val="FF6600"/>
                </a:solidFill>
                <a:cs typeface="Times New Roman" panose="02020603050405020304" pitchFamily="18" charset="0"/>
              </a:rPr>
              <a:t>x</a:t>
            </a:r>
            <a:endParaRPr lang="en-US" sz="2400" i="1" baseline="30000" dirty="0">
              <a:solidFill>
                <a:srgbClr val="FF6600"/>
              </a:solidFill>
              <a:cs typeface="Times New Roman" panose="02020603050405020304" pitchFamily="18" charset="0"/>
            </a:endParaRPr>
          </a:p>
        </p:txBody>
      </p:sp>
      <p:sp>
        <p:nvSpPr>
          <p:cNvPr id="42" name="Text Box 7">
            <a:extLst>
              <a:ext uri="{FF2B5EF4-FFF2-40B4-BE49-F238E27FC236}">
                <a16:creationId xmlns:a16="http://schemas.microsoft.com/office/drawing/2014/main" id="{BC72E4B0-6B49-4232-A8AB-999742DE39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03618" y="4437294"/>
            <a:ext cx="49244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  <a:latin typeface="+mn-lt"/>
                <a:sym typeface="Webdings" panose="05030102010509060703" pitchFamily="18" charset="2"/>
              </a:rPr>
              <a:t>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43" name="Text Box 7">
            <a:extLst>
              <a:ext uri="{FF2B5EF4-FFF2-40B4-BE49-F238E27FC236}">
                <a16:creationId xmlns:a16="http://schemas.microsoft.com/office/drawing/2014/main" id="{7F670BC3-C819-48E0-A457-9FC36F0FCF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93666" y="4476924"/>
            <a:ext cx="37221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6600"/>
                </a:solidFill>
                <a:latin typeface="+mn-lt"/>
              </a:rPr>
              <a:t>4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44" name="Text Box 7">
            <a:extLst>
              <a:ext uri="{FF2B5EF4-FFF2-40B4-BE49-F238E27FC236}">
                <a16:creationId xmlns:a16="http://schemas.microsoft.com/office/drawing/2014/main" id="{1202D433-2F7E-4A85-8A42-D8CF227CB4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88136" y="4490665"/>
            <a:ext cx="32252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6600"/>
                </a:solidFill>
                <a:latin typeface="+mn-lt"/>
              </a:rPr>
              <a:t>1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48" name="Rectangle: Rounded Corners 25">
            <a:extLst>
              <a:ext uri="{FF2B5EF4-FFF2-40B4-BE49-F238E27FC236}">
                <a16:creationId xmlns:a16="http://schemas.microsoft.com/office/drawing/2014/main" id="{CC7F4E88-4907-4F33-9EB3-C6F166205F50}"/>
              </a:ext>
            </a:extLst>
          </p:cNvPr>
          <p:cNvSpPr/>
          <p:nvPr/>
        </p:nvSpPr>
        <p:spPr>
          <a:xfrm flipV="1">
            <a:off x="632623" y="4581258"/>
            <a:ext cx="289932" cy="173736"/>
          </a:xfrm>
          <a:custGeom>
            <a:avLst/>
            <a:gdLst>
              <a:gd name="connsiteX0" fmla="*/ 0 w 285471"/>
              <a:gd name="connsiteY0" fmla="*/ 28250 h 169499"/>
              <a:gd name="connsiteX1" fmla="*/ 28250 w 285471"/>
              <a:gd name="connsiteY1" fmla="*/ 0 h 169499"/>
              <a:gd name="connsiteX2" fmla="*/ 257221 w 285471"/>
              <a:gd name="connsiteY2" fmla="*/ 0 h 169499"/>
              <a:gd name="connsiteX3" fmla="*/ 285471 w 285471"/>
              <a:gd name="connsiteY3" fmla="*/ 28250 h 169499"/>
              <a:gd name="connsiteX4" fmla="*/ 285471 w 285471"/>
              <a:gd name="connsiteY4" fmla="*/ 141249 h 169499"/>
              <a:gd name="connsiteX5" fmla="*/ 257221 w 285471"/>
              <a:gd name="connsiteY5" fmla="*/ 169499 h 169499"/>
              <a:gd name="connsiteX6" fmla="*/ 28250 w 285471"/>
              <a:gd name="connsiteY6" fmla="*/ 169499 h 169499"/>
              <a:gd name="connsiteX7" fmla="*/ 0 w 285471"/>
              <a:gd name="connsiteY7" fmla="*/ 141249 h 169499"/>
              <a:gd name="connsiteX8" fmla="*/ 0 w 285471"/>
              <a:gd name="connsiteY8" fmla="*/ 28250 h 169499"/>
              <a:gd name="connsiteX0" fmla="*/ 0 w 285471"/>
              <a:gd name="connsiteY0" fmla="*/ 28250 h 169499"/>
              <a:gd name="connsiteX1" fmla="*/ 77316 w 285471"/>
              <a:gd name="connsiteY1" fmla="*/ 4460 h 169499"/>
              <a:gd name="connsiteX2" fmla="*/ 257221 w 285471"/>
              <a:gd name="connsiteY2" fmla="*/ 0 h 169499"/>
              <a:gd name="connsiteX3" fmla="*/ 285471 w 285471"/>
              <a:gd name="connsiteY3" fmla="*/ 28250 h 169499"/>
              <a:gd name="connsiteX4" fmla="*/ 285471 w 285471"/>
              <a:gd name="connsiteY4" fmla="*/ 141249 h 169499"/>
              <a:gd name="connsiteX5" fmla="*/ 257221 w 285471"/>
              <a:gd name="connsiteY5" fmla="*/ 169499 h 169499"/>
              <a:gd name="connsiteX6" fmla="*/ 28250 w 285471"/>
              <a:gd name="connsiteY6" fmla="*/ 169499 h 169499"/>
              <a:gd name="connsiteX7" fmla="*/ 0 w 285471"/>
              <a:gd name="connsiteY7" fmla="*/ 141249 h 169499"/>
              <a:gd name="connsiteX8" fmla="*/ 0 w 285471"/>
              <a:gd name="connsiteY8" fmla="*/ 28250 h 169499"/>
              <a:gd name="connsiteX0" fmla="*/ 0 w 289932"/>
              <a:gd name="connsiteY0" fmla="*/ 72855 h 169499"/>
              <a:gd name="connsiteX1" fmla="*/ 81777 w 289932"/>
              <a:gd name="connsiteY1" fmla="*/ 4460 h 169499"/>
              <a:gd name="connsiteX2" fmla="*/ 261682 w 289932"/>
              <a:gd name="connsiteY2" fmla="*/ 0 h 169499"/>
              <a:gd name="connsiteX3" fmla="*/ 289932 w 289932"/>
              <a:gd name="connsiteY3" fmla="*/ 28250 h 169499"/>
              <a:gd name="connsiteX4" fmla="*/ 289932 w 289932"/>
              <a:gd name="connsiteY4" fmla="*/ 141249 h 169499"/>
              <a:gd name="connsiteX5" fmla="*/ 261682 w 289932"/>
              <a:gd name="connsiteY5" fmla="*/ 169499 h 169499"/>
              <a:gd name="connsiteX6" fmla="*/ 32711 w 289932"/>
              <a:gd name="connsiteY6" fmla="*/ 169499 h 169499"/>
              <a:gd name="connsiteX7" fmla="*/ 4461 w 289932"/>
              <a:gd name="connsiteY7" fmla="*/ 141249 h 169499"/>
              <a:gd name="connsiteX8" fmla="*/ 0 w 289932"/>
              <a:gd name="connsiteY8" fmla="*/ 72855 h 1694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89932" h="169499">
                <a:moveTo>
                  <a:pt x="0" y="72855"/>
                </a:moveTo>
                <a:cubicBezTo>
                  <a:pt x="0" y="57253"/>
                  <a:pt x="66175" y="4460"/>
                  <a:pt x="81777" y="4460"/>
                </a:cubicBezTo>
                <a:cubicBezTo>
                  <a:pt x="158101" y="4460"/>
                  <a:pt x="185358" y="0"/>
                  <a:pt x="261682" y="0"/>
                </a:cubicBezTo>
                <a:cubicBezTo>
                  <a:pt x="277284" y="0"/>
                  <a:pt x="289932" y="12648"/>
                  <a:pt x="289932" y="28250"/>
                </a:cubicBezTo>
                <a:lnTo>
                  <a:pt x="289932" y="141249"/>
                </a:lnTo>
                <a:cubicBezTo>
                  <a:pt x="289932" y="156851"/>
                  <a:pt x="277284" y="169499"/>
                  <a:pt x="261682" y="169499"/>
                </a:cubicBezTo>
                <a:lnTo>
                  <a:pt x="32711" y="169499"/>
                </a:lnTo>
                <a:cubicBezTo>
                  <a:pt x="17109" y="169499"/>
                  <a:pt x="4461" y="156851"/>
                  <a:pt x="4461" y="141249"/>
                </a:cubicBezTo>
                <a:lnTo>
                  <a:pt x="0" y="72855"/>
                </a:lnTo>
                <a:close/>
              </a:path>
            </a:pathLst>
          </a:custGeom>
          <a:noFill/>
          <a:ln w="19050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Text Box 7">
            <a:extLst>
              <a:ext uri="{FF2B5EF4-FFF2-40B4-BE49-F238E27FC236}">
                <a16:creationId xmlns:a16="http://schemas.microsoft.com/office/drawing/2014/main" id="{E159B6EC-79A5-411E-9C75-D48DBC8E48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19246" y="3906931"/>
            <a:ext cx="49244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  <a:latin typeface="+mn-lt"/>
                <a:sym typeface="Webdings" panose="05030102010509060703" pitchFamily="18" charset="2"/>
              </a:rPr>
              <a:t>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81639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5" grpId="0" animBg="1"/>
      <p:bldP spid="5" grpId="1" animBg="1"/>
      <p:bldP spid="26" grpId="0" animBg="1"/>
      <p:bldP spid="33" grpId="0" animBg="1"/>
      <p:bldP spid="33" grpId="1" animBg="1"/>
      <p:bldP spid="41" grpId="0"/>
      <p:bldP spid="42" grpId="0"/>
      <p:bldP spid="43" grpId="0"/>
      <p:bldP spid="44" grpId="0"/>
      <p:bldP spid="48" grpId="0" animBg="1"/>
      <p:bldP spid="48" grpId="1" animBg="1"/>
      <p:bldP spid="50" grpId="0"/>
      <p:bldP spid="50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2DC3227-2A9F-4B44-B5DD-881724ACC454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48056" y="1883664"/>
            <a:ext cx="2199730" cy="4206240"/>
          </a:xfrm>
          <a:prstGeom prst="rect">
            <a:avLst/>
          </a:prstGeom>
        </p:spPr>
      </p:pic>
      <p:sp>
        <p:nvSpPr>
          <p:cNvPr id="965635" name="Text Box 3"/>
          <p:cNvSpPr txBox="1">
            <a:spLocks noChangeArrowheads="1"/>
          </p:cNvSpPr>
          <p:nvPr/>
        </p:nvSpPr>
        <p:spPr bwMode="auto">
          <a:xfrm>
            <a:off x="250824" y="1074738"/>
            <a:ext cx="835870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  <a:latin typeface="+mn-lt"/>
              </a:rPr>
              <a:t>Evaluate the definite integral</a:t>
            </a:r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>
          <a:xfrm>
            <a:off x="457200" y="260648"/>
            <a:ext cx="8229600" cy="432048"/>
          </a:xfrm>
          <a:prstGeom prst="rect">
            <a:avLst/>
          </a:prstGeom>
        </p:spPr>
        <p:txBody>
          <a:bodyPr vert="horz" lIns="0" rIns="0" bIns="0" anchor="b">
            <a:normAutofit fontScale="975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dirty="0">
                <a:solidFill>
                  <a:srgbClr val="04617B"/>
                </a:solidFill>
              </a:rPr>
              <a:t>Definite integrals using GDC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497068" y="1830195"/>
            <a:ext cx="279875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  <a:latin typeface="+mn-lt"/>
              </a:rPr>
              <a:t>Turn on the GDC</a:t>
            </a:r>
            <a:endParaRPr lang="en-GB" sz="24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25" name="Text Box 7"/>
          <p:cNvSpPr txBox="1">
            <a:spLocks noChangeArrowheads="1"/>
          </p:cNvSpPr>
          <p:nvPr/>
        </p:nvSpPr>
        <p:spPr bwMode="auto">
          <a:xfrm>
            <a:off x="3497068" y="2352995"/>
            <a:ext cx="32252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6600"/>
                </a:solidFill>
                <a:latin typeface="+mn-lt"/>
              </a:rPr>
              <a:t>1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29" name="Text Box 7"/>
          <p:cNvSpPr txBox="1">
            <a:spLocks noChangeArrowheads="1"/>
          </p:cNvSpPr>
          <p:nvPr/>
        </p:nvSpPr>
        <p:spPr bwMode="auto">
          <a:xfrm>
            <a:off x="3989419" y="2343237"/>
            <a:ext cx="181812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  <a:latin typeface="+mn-lt"/>
              </a:rPr>
              <a:t>Run-Matrix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39" name="Rectangle 38">
            <a:hlinkClick r:id="rId4"/>
            <a:extLst>
              <a:ext uri="{FF2B5EF4-FFF2-40B4-BE49-F238E27FC236}">
                <a16:creationId xmlns:a16="http://schemas.microsoft.com/office/drawing/2014/main" id="{26384138-3A18-40AF-BD4F-507282C628C5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Rectangle 39">
            <a:hlinkClick r:id="rId4"/>
            <a:extLst>
              <a:ext uri="{FF2B5EF4-FFF2-40B4-BE49-F238E27FC236}">
                <a16:creationId xmlns:a16="http://schemas.microsoft.com/office/drawing/2014/main" id="{AE6C82DA-1117-4FC6-9E1F-9BCC4ADE6320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Text Box 7">
            <a:extLst>
              <a:ext uri="{FF2B5EF4-FFF2-40B4-BE49-F238E27FC236}">
                <a16:creationId xmlns:a16="http://schemas.microsoft.com/office/drawing/2014/main" id="{4A0F637B-0CC8-4A97-B9B7-4EF85712DC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7068" y="2885553"/>
            <a:ext cx="55976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6600"/>
                </a:solidFill>
                <a:latin typeface="+mn-lt"/>
              </a:rPr>
              <a:t>F4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24" name="Text Box 7">
            <a:extLst>
              <a:ext uri="{FF2B5EF4-FFF2-40B4-BE49-F238E27FC236}">
                <a16:creationId xmlns:a16="http://schemas.microsoft.com/office/drawing/2014/main" id="{FA6AAADE-F2EC-4C41-920F-A4FE37684C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89419" y="2875795"/>
            <a:ext cx="112723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  <a:latin typeface="+mn-lt"/>
              </a:rPr>
              <a:t>MATH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14" name="Text Box 7">
            <a:extLst>
              <a:ext uri="{FF2B5EF4-FFF2-40B4-BE49-F238E27FC236}">
                <a16:creationId xmlns:a16="http://schemas.microsoft.com/office/drawing/2014/main" id="{D3E6EB02-FCBC-48F4-B550-F320132D74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7068" y="3444971"/>
            <a:ext cx="55976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6600"/>
                </a:solidFill>
                <a:latin typeface="+mn-lt"/>
              </a:rPr>
              <a:t>F6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15" name="Text Box 7">
            <a:extLst>
              <a:ext uri="{FF2B5EF4-FFF2-40B4-BE49-F238E27FC236}">
                <a16:creationId xmlns:a16="http://schemas.microsoft.com/office/drawing/2014/main" id="{C6CB51BD-92DB-464C-AF15-B8880497D6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89419" y="3435213"/>
            <a:ext cx="49244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  <a:latin typeface="+mn-lt"/>
                <a:sym typeface="Webdings" panose="05030102010509060703" pitchFamily="18" charset="2"/>
              </a:rPr>
              <a:t>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16" name="Text Box 7">
            <a:extLst>
              <a:ext uri="{FF2B5EF4-FFF2-40B4-BE49-F238E27FC236}">
                <a16:creationId xmlns:a16="http://schemas.microsoft.com/office/drawing/2014/main" id="{8DDEFB0C-224C-47C7-BFFC-1B6611A5A7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7068" y="3950669"/>
            <a:ext cx="51007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6600"/>
                </a:solidFill>
                <a:latin typeface="+mn-lt"/>
              </a:rPr>
              <a:t>F1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17" name="Text Box 7">
            <a:extLst>
              <a:ext uri="{FF2B5EF4-FFF2-40B4-BE49-F238E27FC236}">
                <a16:creationId xmlns:a16="http://schemas.microsoft.com/office/drawing/2014/main" id="{2E8E226E-3412-4A00-81D2-CF27B7A8AA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89419" y="3940911"/>
            <a:ext cx="76174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  <a:latin typeface="+mn-lt"/>
                <a:sym typeface="Webdings" panose="05030102010509060703" pitchFamily="18" charset="2"/>
              </a:rPr>
              <a:t>∫dx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19" name="Text Box 7">
            <a:extLst>
              <a:ext uri="{FF2B5EF4-FFF2-40B4-BE49-F238E27FC236}">
                <a16:creationId xmlns:a16="http://schemas.microsoft.com/office/drawing/2014/main" id="{ABA4DFC0-C686-4511-A000-F3B7160E54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7068" y="4422092"/>
            <a:ext cx="122822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6600"/>
                </a:solidFill>
                <a:latin typeface="+mn-lt"/>
              </a:rPr>
              <a:t>Type in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33" name="Rectangle: Rounded Corners 32">
            <a:extLst>
              <a:ext uri="{FF2B5EF4-FFF2-40B4-BE49-F238E27FC236}">
                <a16:creationId xmlns:a16="http://schemas.microsoft.com/office/drawing/2014/main" id="{1E99B337-E45E-4CAA-B4B6-4F1390BB816A}"/>
              </a:ext>
            </a:extLst>
          </p:cNvPr>
          <p:cNvSpPr/>
          <p:nvPr/>
        </p:nvSpPr>
        <p:spPr>
          <a:xfrm>
            <a:off x="640308" y="5509547"/>
            <a:ext cx="338976" cy="210312"/>
          </a:xfrm>
          <a:prstGeom prst="roundRect">
            <a:avLst/>
          </a:prstGeom>
          <a:noFill/>
          <a:ln w="19050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Rectangle: Rounded Corners 33">
            <a:extLst>
              <a:ext uri="{FF2B5EF4-FFF2-40B4-BE49-F238E27FC236}">
                <a16:creationId xmlns:a16="http://schemas.microsoft.com/office/drawing/2014/main" id="{B96CD0E3-EAE0-46E9-8DF2-97A11CFBB43A}"/>
              </a:ext>
            </a:extLst>
          </p:cNvPr>
          <p:cNvSpPr/>
          <p:nvPr/>
        </p:nvSpPr>
        <p:spPr>
          <a:xfrm>
            <a:off x="1000828" y="5205411"/>
            <a:ext cx="338328" cy="210312"/>
          </a:xfrm>
          <a:prstGeom prst="roundRect">
            <a:avLst/>
          </a:prstGeom>
          <a:noFill/>
          <a:ln w="19050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9D4E9660-78E3-41D8-B93E-C3ED47F2E19F}"/>
                  </a:ext>
                </a:extLst>
              </p:cNvPr>
              <p:cNvSpPr txBox="1"/>
              <p:nvPr/>
            </p:nvSpPr>
            <p:spPr>
              <a:xfrm>
                <a:off x="4479237" y="838295"/>
                <a:ext cx="1251112" cy="83337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box>
                            <m:boxPr>
                              <m:ctrlPr>
                                <a:rPr lang="en-GB" sz="240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r>
                                <m:rPr>
                                  <m:brk m:alnAt="63"/>
                                </m:rP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box>
                        </m:sup>
                        <m:e>
                          <m:f>
                            <m:fPr>
                              <m:ctrlP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den>
                          </m:f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9D4E9660-78E3-41D8-B93E-C3ED47F2E19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9237" y="838295"/>
                <a:ext cx="1251112" cy="83337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Text Box 7">
            <a:extLst>
              <a:ext uri="{FF2B5EF4-FFF2-40B4-BE49-F238E27FC236}">
                <a16:creationId xmlns:a16="http://schemas.microsoft.com/office/drawing/2014/main" id="{2D1E77F8-3774-4F69-A5E6-48728911E1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31361" y="4952330"/>
            <a:ext cx="32252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6600"/>
                </a:solidFill>
                <a:latin typeface="+mn-lt"/>
              </a:rPr>
              <a:t>1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37" name="Text Box 7">
            <a:extLst>
              <a:ext uri="{FF2B5EF4-FFF2-40B4-BE49-F238E27FC236}">
                <a16:creationId xmlns:a16="http://schemas.microsoft.com/office/drawing/2014/main" id="{8A726245-4FAF-42B6-9CFA-4B754DEF03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16651" y="4938589"/>
            <a:ext cx="49244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  <a:latin typeface="+mn-lt"/>
                <a:sym typeface="Webdings" panose="05030102010509060703" pitchFamily="18" charset="2"/>
              </a:rPr>
              <a:t>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p:pic>
        <p:nvPicPr>
          <p:cNvPr id="38" name="Picture 37">
            <a:extLst>
              <a:ext uri="{FF2B5EF4-FFF2-40B4-BE49-F238E27FC236}">
                <a16:creationId xmlns:a16="http://schemas.microsoft.com/office/drawing/2014/main" id="{419297D3-ABC7-46FB-81BC-5A98177F153E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907106" y="4614449"/>
            <a:ext cx="296876" cy="177941"/>
          </a:xfrm>
          <a:prstGeom prst="rect">
            <a:avLst/>
          </a:prstGeom>
        </p:spPr>
      </p:pic>
      <p:sp>
        <p:nvSpPr>
          <p:cNvPr id="41" name="Text Box 7">
            <a:extLst>
              <a:ext uri="{FF2B5EF4-FFF2-40B4-BE49-F238E27FC236}">
                <a16:creationId xmlns:a16="http://schemas.microsoft.com/office/drawing/2014/main" id="{2982F8F6-2B40-4617-A39F-552BF07914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65638" y="4445398"/>
            <a:ext cx="32092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rgbClr val="FF6600"/>
                </a:solidFill>
                <a:cs typeface="Times New Roman" panose="02020603050405020304" pitchFamily="18" charset="0"/>
              </a:rPr>
              <a:t>x</a:t>
            </a:r>
            <a:endParaRPr lang="en-US" sz="2400" i="1" baseline="30000" dirty="0">
              <a:solidFill>
                <a:srgbClr val="FF6600"/>
              </a:solidFill>
              <a:cs typeface="Times New Roman" panose="02020603050405020304" pitchFamily="18" charset="0"/>
            </a:endParaRPr>
          </a:p>
        </p:txBody>
      </p:sp>
      <p:sp>
        <p:nvSpPr>
          <p:cNvPr id="42" name="Text Box 7">
            <a:extLst>
              <a:ext uri="{FF2B5EF4-FFF2-40B4-BE49-F238E27FC236}">
                <a16:creationId xmlns:a16="http://schemas.microsoft.com/office/drawing/2014/main" id="{BC72E4B0-6B49-4232-A8AB-999742DE39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03618" y="4437294"/>
            <a:ext cx="49244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  <a:latin typeface="+mn-lt"/>
                <a:sym typeface="Webdings" panose="05030102010509060703" pitchFamily="18" charset="2"/>
              </a:rPr>
              <a:t>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43" name="Text Box 7">
            <a:extLst>
              <a:ext uri="{FF2B5EF4-FFF2-40B4-BE49-F238E27FC236}">
                <a16:creationId xmlns:a16="http://schemas.microsoft.com/office/drawing/2014/main" id="{7F670BC3-C819-48E0-A457-9FC36F0FCF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93666" y="4476924"/>
            <a:ext cx="37221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6600"/>
                </a:solidFill>
                <a:latin typeface="+mn-lt"/>
              </a:rPr>
              <a:t>4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44" name="Text Box 7">
            <a:extLst>
              <a:ext uri="{FF2B5EF4-FFF2-40B4-BE49-F238E27FC236}">
                <a16:creationId xmlns:a16="http://schemas.microsoft.com/office/drawing/2014/main" id="{1202D433-2F7E-4A85-8A42-D8CF227CB4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88136" y="4490665"/>
            <a:ext cx="32252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6600"/>
                </a:solidFill>
                <a:latin typeface="+mn-lt"/>
              </a:rPr>
              <a:t>1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46" name="Text Box 7">
            <a:extLst>
              <a:ext uri="{FF2B5EF4-FFF2-40B4-BE49-F238E27FC236}">
                <a16:creationId xmlns:a16="http://schemas.microsoft.com/office/drawing/2014/main" id="{CB1EB92F-C487-48E6-ADFF-DCDEA8F52A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06400" y="4952923"/>
            <a:ext cx="37221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6600"/>
                </a:solidFill>
                <a:latin typeface="+mn-lt"/>
              </a:rPr>
              <a:t>5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47" name="Text Box 7">
            <a:extLst>
              <a:ext uri="{FF2B5EF4-FFF2-40B4-BE49-F238E27FC236}">
                <a16:creationId xmlns:a16="http://schemas.microsoft.com/office/drawing/2014/main" id="{B320F3F3-636C-4F5F-9C69-9F6527A15C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690" y="4939182"/>
            <a:ext cx="49244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  <a:latin typeface="+mn-lt"/>
                <a:sym typeface="Webdings" panose="05030102010509060703" pitchFamily="18" charset="2"/>
              </a:rPr>
              <a:t>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49" name="Text Box 7">
            <a:extLst>
              <a:ext uri="{FF2B5EF4-FFF2-40B4-BE49-F238E27FC236}">
                <a16:creationId xmlns:a16="http://schemas.microsoft.com/office/drawing/2014/main" id="{7C5B580C-496E-4005-88C5-8A445AEEB0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87587" y="3755508"/>
            <a:ext cx="49244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  <a:latin typeface="+mn-lt"/>
                <a:sym typeface="Webdings" panose="05030102010509060703" pitchFamily="18" charset="2"/>
              </a:rPr>
              <a:t>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45" name="Text Box 7">
            <a:extLst>
              <a:ext uri="{FF2B5EF4-FFF2-40B4-BE49-F238E27FC236}">
                <a16:creationId xmlns:a16="http://schemas.microsoft.com/office/drawing/2014/main" id="{3651B397-681A-4C20-AF82-FED6DC16E9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50617" y="4938589"/>
            <a:ext cx="49244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  <a:latin typeface="+mn-lt"/>
                <a:sym typeface="Webdings" panose="05030102010509060703" pitchFamily="18" charset="2"/>
              </a:rPr>
              <a:t>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353914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xit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33" grpId="1" animBg="1"/>
      <p:bldP spid="34" grpId="0" animBg="1"/>
      <p:bldP spid="36" grpId="0"/>
      <p:bldP spid="37" grpId="0"/>
      <p:bldP spid="46" grpId="0"/>
      <p:bldP spid="47" grpId="0"/>
      <p:bldP spid="49" grpId="0"/>
      <p:bldP spid="49" grpId="1"/>
      <p:bldP spid="49" grpId="2"/>
      <p:bldP spid="49" grpId="3"/>
      <p:bldP spid="4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5635" name="Text Box 3"/>
          <p:cNvSpPr txBox="1">
            <a:spLocks noChangeArrowheads="1"/>
          </p:cNvSpPr>
          <p:nvPr/>
        </p:nvSpPr>
        <p:spPr bwMode="auto">
          <a:xfrm>
            <a:off x="250824" y="1074738"/>
            <a:ext cx="835870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  <a:latin typeface="+mn-lt"/>
              </a:rPr>
              <a:t>Evaluate the definite integral</a:t>
            </a:r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>
          <a:xfrm>
            <a:off x="457200" y="260648"/>
            <a:ext cx="8229600" cy="432048"/>
          </a:xfrm>
          <a:prstGeom prst="rect">
            <a:avLst/>
          </a:prstGeom>
        </p:spPr>
        <p:txBody>
          <a:bodyPr vert="horz" lIns="0" rIns="0" bIns="0" anchor="b">
            <a:normAutofit fontScale="975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dirty="0">
                <a:solidFill>
                  <a:srgbClr val="04617B"/>
                </a:solidFill>
              </a:rPr>
              <a:t>Definite integrals using GDC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497068" y="1830195"/>
            <a:ext cx="279875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  <a:latin typeface="+mn-lt"/>
              </a:rPr>
              <a:t>Turn on the GDC</a:t>
            </a:r>
            <a:endParaRPr lang="en-GB" sz="24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25" name="Text Box 7"/>
          <p:cNvSpPr txBox="1">
            <a:spLocks noChangeArrowheads="1"/>
          </p:cNvSpPr>
          <p:nvPr/>
        </p:nvSpPr>
        <p:spPr bwMode="auto">
          <a:xfrm>
            <a:off x="3497068" y="2352995"/>
            <a:ext cx="32252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6600"/>
                </a:solidFill>
                <a:latin typeface="+mn-lt"/>
              </a:rPr>
              <a:t>1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29" name="Text Box 7"/>
          <p:cNvSpPr txBox="1">
            <a:spLocks noChangeArrowheads="1"/>
          </p:cNvSpPr>
          <p:nvPr/>
        </p:nvSpPr>
        <p:spPr bwMode="auto">
          <a:xfrm>
            <a:off x="3989419" y="2343237"/>
            <a:ext cx="181812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  <a:latin typeface="+mn-lt"/>
              </a:rPr>
              <a:t>Run-Matrix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39" name="Rectangle 38">
            <a:hlinkClick r:id="rId3"/>
            <a:extLst>
              <a:ext uri="{FF2B5EF4-FFF2-40B4-BE49-F238E27FC236}">
                <a16:creationId xmlns:a16="http://schemas.microsoft.com/office/drawing/2014/main" id="{26384138-3A18-40AF-BD4F-507282C628C5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Rectangle 39">
            <a:hlinkClick r:id="rId3"/>
            <a:extLst>
              <a:ext uri="{FF2B5EF4-FFF2-40B4-BE49-F238E27FC236}">
                <a16:creationId xmlns:a16="http://schemas.microsoft.com/office/drawing/2014/main" id="{AE6C82DA-1117-4FC6-9E1F-9BCC4ADE6320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Text Box 7">
            <a:extLst>
              <a:ext uri="{FF2B5EF4-FFF2-40B4-BE49-F238E27FC236}">
                <a16:creationId xmlns:a16="http://schemas.microsoft.com/office/drawing/2014/main" id="{4A0F637B-0CC8-4A97-B9B7-4EF85712DC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7068" y="2885553"/>
            <a:ext cx="55976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6600"/>
                </a:solidFill>
                <a:latin typeface="+mn-lt"/>
              </a:rPr>
              <a:t>F4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24" name="Text Box 7">
            <a:extLst>
              <a:ext uri="{FF2B5EF4-FFF2-40B4-BE49-F238E27FC236}">
                <a16:creationId xmlns:a16="http://schemas.microsoft.com/office/drawing/2014/main" id="{FA6AAADE-F2EC-4C41-920F-A4FE37684C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89419" y="2875795"/>
            <a:ext cx="112723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  <a:latin typeface="+mn-lt"/>
              </a:rPr>
              <a:t>MATH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14" name="Text Box 7">
            <a:extLst>
              <a:ext uri="{FF2B5EF4-FFF2-40B4-BE49-F238E27FC236}">
                <a16:creationId xmlns:a16="http://schemas.microsoft.com/office/drawing/2014/main" id="{D3E6EB02-FCBC-48F4-B550-F320132D74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7068" y="3444971"/>
            <a:ext cx="55976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6600"/>
                </a:solidFill>
                <a:latin typeface="+mn-lt"/>
              </a:rPr>
              <a:t>F6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15" name="Text Box 7">
            <a:extLst>
              <a:ext uri="{FF2B5EF4-FFF2-40B4-BE49-F238E27FC236}">
                <a16:creationId xmlns:a16="http://schemas.microsoft.com/office/drawing/2014/main" id="{C6CB51BD-92DB-464C-AF15-B8880497D6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89419" y="3435213"/>
            <a:ext cx="49244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  <a:latin typeface="+mn-lt"/>
                <a:sym typeface="Webdings" panose="05030102010509060703" pitchFamily="18" charset="2"/>
              </a:rPr>
              <a:t>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16" name="Text Box 7">
            <a:extLst>
              <a:ext uri="{FF2B5EF4-FFF2-40B4-BE49-F238E27FC236}">
                <a16:creationId xmlns:a16="http://schemas.microsoft.com/office/drawing/2014/main" id="{8DDEFB0C-224C-47C7-BFFC-1B6611A5A7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7068" y="3950669"/>
            <a:ext cx="51007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6600"/>
                </a:solidFill>
                <a:latin typeface="+mn-lt"/>
              </a:rPr>
              <a:t>F1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17" name="Text Box 7">
            <a:extLst>
              <a:ext uri="{FF2B5EF4-FFF2-40B4-BE49-F238E27FC236}">
                <a16:creationId xmlns:a16="http://schemas.microsoft.com/office/drawing/2014/main" id="{2E8E226E-3412-4A00-81D2-CF27B7A8AA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89419" y="3940911"/>
            <a:ext cx="76174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  <a:latin typeface="+mn-lt"/>
                <a:sym typeface="Webdings" panose="05030102010509060703" pitchFamily="18" charset="2"/>
              </a:rPr>
              <a:t>∫dx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19" name="Text Box 7">
            <a:extLst>
              <a:ext uri="{FF2B5EF4-FFF2-40B4-BE49-F238E27FC236}">
                <a16:creationId xmlns:a16="http://schemas.microsoft.com/office/drawing/2014/main" id="{ABA4DFC0-C686-4511-A000-F3B7160E54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7068" y="4422092"/>
            <a:ext cx="122822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6600"/>
                </a:solidFill>
                <a:latin typeface="+mn-lt"/>
              </a:rPr>
              <a:t>Type in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9D4E9660-78E3-41D8-B93E-C3ED47F2E19F}"/>
                  </a:ext>
                </a:extLst>
              </p:cNvPr>
              <p:cNvSpPr txBox="1"/>
              <p:nvPr/>
            </p:nvSpPr>
            <p:spPr>
              <a:xfrm>
                <a:off x="4479237" y="838295"/>
                <a:ext cx="1251112" cy="83337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box>
                            <m:boxPr>
                              <m:ctrlPr>
                                <a:rPr lang="en-GB" sz="240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r>
                                <m:rPr>
                                  <m:brk m:alnAt="63"/>
                                </m:rP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box>
                        </m:sup>
                        <m:e>
                          <m:f>
                            <m:fPr>
                              <m:ctrlP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den>
                          </m:f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9D4E9660-78E3-41D8-B93E-C3ED47F2E19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9237" y="838295"/>
                <a:ext cx="1251112" cy="83337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Text Box 7">
            <a:extLst>
              <a:ext uri="{FF2B5EF4-FFF2-40B4-BE49-F238E27FC236}">
                <a16:creationId xmlns:a16="http://schemas.microsoft.com/office/drawing/2014/main" id="{2D1E77F8-3774-4F69-A5E6-48728911E1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31361" y="4952330"/>
            <a:ext cx="32252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6600"/>
                </a:solidFill>
                <a:latin typeface="+mn-lt"/>
              </a:rPr>
              <a:t>1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37" name="Text Box 7">
            <a:extLst>
              <a:ext uri="{FF2B5EF4-FFF2-40B4-BE49-F238E27FC236}">
                <a16:creationId xmlns:a16="http://schemas.microsoft.com/office/drawing/2014/main" id="{8A726245-4FAF-42B6-9CFA-4B754DEF03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16651" y="4938589"/>
            <a:ext cx="49244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  <a:latin typeface="+mn-lt"/>
                <a:sym typeface="Webdings" panose="05030102010509060703" pitchFamily="18" charset="2"/>
              </a:rPr>
              <a:t>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p:pic>
        <p:nvPicPr>
          <p:cNvPr id="38" name="Picture 37">
            <a:extLst>
              <a:ext uri="{FF2B5EF4-FFF2-40B4-BE49-F238E27FC236}">
                <a16:creationId xmlns:a16="http://schemas.microsoft.com/office/drawing/2014/main" id="{419297D3-ABC7-46FB-81BC-5A98177F153E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907106" y="4614449"/>
            <a:ext cx="296876" cy="177941"/>
          </a:xfrm>
          <a:prstGeom prst="rect">
            <a:avLst/>
          </a:prstGeom>
        </p:spPr>
      </p:pic>
      <p:sp>
        <p:nvSpPr>
          <p:cNvPr id="41" name="Text Box 7">
            <a:extLst>
              <a:ext uri="{FF2B5EF4-FFF2-40B4-BE49-F238E27FC236}">
                <a16:creationId xmlns:a16="http://schemas.microsoft.com/office/drawing/2014/main" id="{2982F8F6-2B40-4617-A39F-552BF07914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65638" y="4445398"/>
            <a:ext cx="32092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rgbClr val="FF6600"/>
                </a:solidFill>
                <a:cs typeface="Times New Roman" panose="02020603050405020304" pitchFamily="18" charset="0"/>
              </a:rPr>
              <a:t>x</a:t>
            </a:r>
            <a:endParaRPr lang="en-US" sz="2400" i="1" baseline="30000" dirty="0">
              <a:solidFill>
                <a:srgbClr val="FF6600"/>
              </a:solidFill>
              <a:cs typeface="Times New Roman" panose="02020603050405020304" pitchFamily="18" charset="0"/>
            </a:endParaRPr>
          </a:p>
        </p:txBody>
      </p:sp>
      <p:sp>
        <p:nvSpPr>
          <p:cNvPr id="42" name="Text Box 7">
            <a:extLst>
              <a:ext uri="{FF2B5EF4-FFF2-40B4-BE49-F238E27FC236}">
                <a16:creationId xmlns:a16="http://schemas.microsoft.com/office/drawing/2014/main" id="{BC72E4B0-6B49-4232-A8AB-999742DE39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03618" y="4437294"/>
            <a:ext cx="49244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  <a:latin typeface="+mn-lt"/>
                <a:sym typeface="Webdings" panose="05030102010509060703" pitchFamily="18" charset="2"/>
              </a:rPr>
              <a:t>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43" name="Text Box 7">
            <a:extLst>
              <a:ext uri="{FF2B5EF4-FFF2-40B4-BE49-F238E27FC236}">
                <a16:creationId xmlns:a16="http://schemas.microsoft.com/office/drawing/2014/main" id="{7F670BC3-C819-48E0-A457-9FC36F0FCF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93666" y="4476924"/>
            <a:ext cx="37221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6600"/>
                </a:solidFill>
                <a:latin typeface="+mn-lt"/>
              </a:rPr>
              <a:t>4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44" name="Text Box 7">
            <a:extLst>
              <a:ext uri="{FF2B5EF4-FFF2-40B4-BE49-F238E27FC236}">
                <a16:creationId xmlns:a16="http://schemas.microsoft.com/office/drawing/2014/main" id="{1202D433-2F7E-4A85-8A42-D8CF227CB4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88136" y="4490665"/>
            <a:ext cx="32252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6600"/>
                </a:solidFill>
                <a:latin typeface="+mn-lt"/>
              </a:rPr>
              <a:t>1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45" name="Text Box 7">
            <a:extLst>
              <a:ext uri="{FF2B5EF4-FFF2-40B4-BE49-F238E27FC236}">
                <a16:creationId xmlns:a16="http://schemas.microsoft.com/office/drawing/2014/main" id="{DBAEFBA6-E89E-428D-9F33-06E79E4821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36648" y="4961145"/>
            <a:ext cx="79220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FF6600"/>
                </a:solidFill>
                <a:latin typeface="+mn-lt"/>
              </a:rPr>
              <a:t>EXE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46" name="Text Box 7">
            <a:extLst>
              <a:ext uri="{FF2B5EF4-FFF2-40B4-BE49-F238E27FC236}">
                <a16:creationId xmlns:a16="http://schemas.microsoft.com/office/drawing/2014/main" id="{CB1EB92F-C487-48E6-ADFF-DCDEA8F52A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06400" y="4952923"/>
            <a:ext cx="37221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6600"/>
                </a:solidFill>
                <a:latin typeface="+mn-lt"/>
              </a:rPr>
              <a:t>5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47" name="Text Box 7">
            <a:extLst>
              <a:ext uri="{FF2B5EF4-FFF2-40B4-BE49-F238E27FC236}">
                <a16:creationId xmlns:a16="http://schemas.microsoft.com/office/drawing/2014/main" id="{B320F3F3-636C-4F5F-9C69-9F6527A15C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690" y="4939182"/>
            <a:ext cx="49244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  <a:latin typeface="+mn-lt"/>
                <a:sym typeface="Webdings" panose="05030102010509060703" pitchFamily="18" charset="2"/>
              </a:rPr>
              <a:t>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B5F7B5E5-A260-4BF6-A8D0-B4CA86F4B60A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48056" y="1883664"/>
            <a:ext cx="2199730" cy="4206240"/>
          </a:xfrm>
          <a:prstGeom prst="rect">
            <a:avLst/>
          </a:prstGeom>
        </p:spPr>
      </p:pic>
      <p:sp>
        <p:nvSpPr>
          <p:cNvPr id="49" name="Text Box 7">
            <a:extLst>
              <a:ext uri="{FF2B5EF4-FFF2-40B4-BE49-F238E27FC236}">
                <a16:creationId xmlns:a16="http://schemas.microsoft.com/office/drawing/2014/main" id="{7D70D733-15C2-4A55-8680-B56F4A88DA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50617" y="4938589"/>
            <a:ext cx="49244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  <a:latin typeface="+mn-lt"/>
                <a:sym typeface="Webdings" panose="05030102010509060703" pitchFamily="18" charset="2"/>
              </a:rPr>
              <a:t>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BC57484E-9AD9-B945-A866-203574EC6BEC}"/>
              </a:ext>
            </a:extLst>
          </p:cNvPr>
          <p:cNvSpPr/>
          <p:nvPr/>
        </p:nvSpPr>
        <p:spPr>
          <a:xfrm>
            <a:off x="2123954" y="5829568"/>
            <a:ext cx="338976" cy="210312"/>
          </a:xfrm>
          <a:prstGeom prst="roundRect">
            <a:avLst/>
          </a:prstGeom>
          <a:noFill/>
          <a:ln w="19050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5975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  <p:bldP spid="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5635" name="Text Box 3"/>
          <p:cNvSpPr txBox="1">
            <a:spLocks noChangeArrowheads="1"/>
          </p:cNvSpPr>
          <p:nvPr/>
        </p:nvSpPr>
        <p:spPr bwMode="auto">
          <a:xfrm>
            <a:off x="250824" y="1074738"/>
            <a:ext cx="835870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  <a:latin typeface="+mn-lt"/>
              </a:rPr>
              <a:t>Evaluate the definite integral</a:t>
            </a:r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>
          <a:xfrm>
            <a:off x="457200" y="260648"/>
            <a:ext cx="8229600" cy="432048"/>
          </a:xfrm>
          <a:prstGeom prst="rect">
            <a:avLst/>
          </a:prstGeom>
        </p:spPr>
        <p:txBody>
          <a:bodyPr vert="horz" lIns="0" rIns="0" bIns="0" anchor="b">
            <a:normAutofit fontScale="975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dirty="0">
                <a:solidFill>
                  <a:srgbClr val="04617B"/>
                </a:solidFill>
              </a:rPr>
              <a:t>Definite integrals using GDC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497068" y="1830195"/>
            <a:ext cx="279875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  <a:latin typeface="+mn-lt"/>
              </a:rPr>
              <a:t>Turn on the GDC</a:t>
            </a:r>
            <a:endParaRPr lang="en-GB" sz="24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25" name="Text Box 7"/>
          <p:cNvSpPr txBox="1">
            <a:spLocks noChangeArrowheads="1"/>
          </p:cNvSpPr>
          <p:nvPr/>
        </p:nvSpPr>
        <p:spPr bwMode="auto">
          <a:xfrm>
            <a:off x="3497068" y="2352995"/>
            <a:ext cx="32252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6600"/>
                </a:solidFill>
                <a:latin typeface="+mn-lt"/>
              </a:rPr>
              <a:t>1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29" name="Text Box 7"/>
          <p:cNvSpPr txBox="1">
            <a:spLocks noChangeArrowheads="1"/>
          </p:cNvSpPr>
          <p:nvPr/>
        </p:nvSpPr>
        <p:spPr bwMode="auto">
          <a:xfrm>
            <a:off x="3989419" y="2343237"/>
            <a:ext cx="181812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  <a:latin typeface="+mn-lt"/>
              </a:rPr>
              <a:t>Run-Matrix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39" name="Rectangle 38">
            <a:hlinkClick r:id="rId3"/>
            <a:extLst>
              <a:ext uri="{FF2B5EF4-FFF2-40B4-BE49-F238E27FC236}">
                <a16:creationId xmlns:a16="http://schemas.microsoft.com/office/drawing/2014/main" id="{26384138-3A18-40AF-BD4F-507282C628C5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Rectangle 39">
            <a:hlinkClick r:id="rId3"/>
            <a:extLst>
              <a:ext uri="{FF2B5EF4-FFF2-40B4-BE49-F238E27FC236}">
                <a16:creationId xmlns:a16="http://schemas.microsoft.com/office/drawing/2014/main" id="{AE6C82DA-1117-4FC6-9E1F-9BCC4ADE6320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Text Box 7">
            <a:extLst>
              <a:ext uri="{FF2B5EF4-FFF2-40B4-BE49-F238E27FC236}">
                <a16:creationId xmlns:a16="http://schemas.microsoft.com/office/drawing/2014/main" id="{4A0F637B-0CC8-4A97-B9B7-4EF85712DC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7068" y="2885553"/>
            <a:ext cx="55976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6600"/>
                </a:solidFill>
                <a:latin typeface="+mn-lt"/>
              </a:rPr>
              <a:t>F4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24" name="Text Box 7">
            <a:extLst>
              <a:ext uri="{FF2B5EF4-FFF2-40B4-BE49-F238E27FC236}">
                <a16:creationId xmlns:a16="http://schemas.microsoft.com/office/drawing/2014/main" id="{FA6AAADE-F2EC-4C41-920F-A4FE37684C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89419" y="2875795"/>
            <a:ext cx="112723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  <a:latin typeface="+mn-lt"/>
              </a:rPr>
              <a:t>MATH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14" name="Text Box 7">
            <a:extLst>
              <a:ext uri="{FF2B5EF4-FFF2-40B4-BE49-F238E27FC236}">
                <a16:creationId xmlns:a16="http://schemas.microsoft.com/office/drawing/2014/main" id="{D3E6EB02-FCBC-48F4-B550-F320132D74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7068" y="3444971"/>
            <a:ext cx="55976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6600"/>
                </a:solidFill>
                <a:latin typeface="+mn-lt"/>
              </a:rPr>
              <a:t>F6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15" name="Text Box 7">
            <a:extLst>
              <a:ext uri="{FF2B5EF4-FFF2-40B4-BE49-F238E27FC236}">
                <a16:creationId xmlns:a16="http://schemas.microsoft.com/office/drawing/2014/main" id="{C6CB51BD-92DB-464C-AF15-B8880497D6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89419" y="3435213"/>
            <a:ext cx="49244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  <a:latin typeface="+mn-lt"/>
                <a:sym typeface="Webdings" panose="05030102010509060703" pitchFamily="18" charset="2"/>
              </a:rPr>
              <a:t>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16" name="Text Box 7">
            <a:extLst>
              <a:ext uri="{FF2B5EF4-FFF2-40B4-BE49-F238E27FC236}">
                <a16:creationId xmlns:a16="http://schemas.microsoft.com/office/drawing/2014/main" id="{8DDEFB0C-224C-47C7-BFFC-1B6611A5A7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7068" y="3950669"/>
            <a:ext cx="51007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6600"/>
                </a:solidFill>
                <a:latin typeface="+mn-lt"/>
              </a:rPr>
              <a:t>F1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17" name="Text Box 7">
            <a:extLst>
              <a:ext uri="{FF2B5EF4-FFF2-40B4-BE49-F238E27FC236}">
                <a16:creationId xmlns:a16="http://schemas.microsoft.com/office/drawing/2014/main" id="{2E8E226E-3412-4A00-81D2-CF27B7A8AA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89419" y="3940911"/>
            <a:ext cx="76174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  <a:latin typeface="+mn-lt"/>
                <a:sym typeface="Webdings" panose="05030102010509060703" pitchFamily="18" charset="2"/>
              </a:rPr>
              <a:t>∫dx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19" name="Text Box 7">
            <a:extLst>
              <a:ext uri="{FF2B5EF4-FFF2-40B4-BE49-F238E27FC236}">
                <a16:creationId xmlns:a16="http://schemas.microsoft.com/office/drawing/2014/main" id="{ABA4DFC0-C686-4511-A000-F3B7160E54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7068" y="4422092"/>
            <a:ext cx="122822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6600"/>
                </a:solidFill>
                <a:latin typeface="+mn-lt"/>
              </a:rPr>
              <a:t>Type in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9D4E9660-78E3-41D8-B93E-C3ED47F2E19F}"/>
                  </a:ext>
                </a:extLst>
              </p:cNvPr>
              <p:cNvSpPr txBox="1"/>
              <p:nvPr/>
            </p:nvSpPr>
            <p:spPr>
              <a:xfrm>
                <a:off x="4479237" y="838295"/>
                <a:ext cx="1251112" cy="83337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box>
                            <m:boxPr>
                              <m:ctrlPr>
                                <a:rPr lang="en-GB" sz="240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r>
                                <m:rPr>
                                  <m:brk m:alnAt="63"/>
                                </m:rP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box>
                        </m:sup>
                        <m:e>
                          <m:f>
                            <m:fPr>
                              <m:ctrlP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den>
                          </m:f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9D4E9660-78E3-41D8-B93E-C3ED47F2E19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9237" y="838295"/>
                <a:ext cx="1251112" cy="83337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Text Box 7">
            <a:extLst>
              <a:ext uri="{FF2B5EF4-FFF2-40B4-BE49-F238E27FC236}">
                <a16:creationId xmlns:a16="http://schemas.microsoft.com/office/drawing/2014/main" id="{2D1E77F8-3774-4F69-A5E6-48728911E1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31361" y="4952330"/>
            <a:ext cx="32252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6600"/>
                </a:solidFill>
                <a:latin typeface="+mn-lt"/>
              </a:rPr>
              <a:t>1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37" name="Text Box 7">
            <a:extLst>
              <a:ext uri="{FF2B5EF4-FFF2-40B4-BE49-F238E27FC236}">
                <a16:creationId xmlns:a16="http://schemas.microsoft.com/office/drawing/2014/main" id="{8A726245-4FAF-42B6-9CFA-4B754DEF03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16651" y="4938589"/>
            <a:ext cx="49244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  <a:latin typeface="+mn-lt"/>
                <a:sym typeface="Webdings" panose="05030102010509060703" pitchFamily="18" charset="2"/>
              </a:rPr>
              <a:t>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p:pic>
        <p:nvPicPr>
          <p:cNvPr id="38" name="Picture 37">
            <a:extLst>
              <a:ext uri="{FF2B5EF4-FFF2-40B4-BE49-F238E27FC236}">
                <a16:creationId xmlns:a16="http://schemas.microsoft.com/office/drawing/2014/main" id="{419297D3-ABC7-46FB-81BC-5A98177F153E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907106" y="4614449"/>
            <a:ext cx="296876" cy="177941"/>
          </a:xfrm>
          <a:prstGeom prst="rect">
            <a:avLst/>
          </a:prstGeom>
        </p:spPr>
      </p:pic>
      <p:sp>
        <p:nvSpPr>
          <p:cNvPr id="41" name="Text Box 7">
            <a:extLst>
              <a:ext uri="{FF2B5EF4-FFF2-40B4-BE49-F238E27FC236}">
                <a16:creationId xmlns:a16="http://schemas.microsoft.com/office/drawing/2014/main" id="{2982F8F6-2B40-4617-A39F-552BF07914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65638" y="4445398"/>
            <a:ext cx="32092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rgbClr val="FF6600"/>
                </a:solidFill>
                <a:cs typeface="Times New Roman" panose="02020603050405020304" pitchFamily="18" charset="0"/>
              </a:rPr>
              <a:t>x</a:t>
            </a:r>
            <a:endParaRPr lang="en-US" sz="2400" i="1" baseline="30000" dirty="0">
              <a:solidFill>
                <a:srgbClr val="FF6600"/>
              </a:solidFill>
              <a:cs typeface="Times New Roman" panose="02020603050405020304" pitchFamily="18" charset="0"/>
            </a:endParaRPr>
          </a:p>
        </p:txBody>
      </p:sp>
      <p:sp>
        <p:nvSpPr>
          <p:cNvPr id="42" name="Text Box 7">
            <a:extLst>
              <a:ext uri="{FF2B5EF4-FFF2-40B4-BE49-F238E27FC236}">
                <a16:creationId xmlns:a16="http://schemas.microsoft.com/office/drawing/2014/main" id="{BC72E4B0-6B49-4232-A8AB-999742DE39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03618" y="4437294"/>
            <a:ext cx="49244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  <a:latin typeface="+mn-lt"/>
                <a:sym typeface="Webdings" panose="05030102010509060703" pitchFamily="18" charset="2"/>
              </a:rPr>
              <a:t>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43" name="Text Box 7">
            <a:extLst>
              <a:ext uri="{FF2B5EF4-FFF2-40B4-BE49-F238E27FC236}">
                <a16:creationId xmlns:a16="http://schemas.microsoft.com/office/drawing/2014/main" id="{7F670BC3-C819-48E0-A457-9FC36F0FCF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93666" y="4476924"/>
            <a:ext cx="37221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6600"/>
                </a:solidFill>
                <a:latin typeface="+mn-lt"/>
              </a:rPr>
              <a:t>4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44" name="Text Box 7">
            <a:extLst>
              <a:ext uri="{FF2B5EF4-FFF2-40B4-BE49-F238E27FC236}">
                <a16:creationId xmlns:a16="http://schemas.microsoft.com/office/drawing/2014/main" id="{1202D433-2F7E-4A85-8A42-D8CF227CB4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88136" y="4490665"/>
            <a:ext cx="32252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6600"/>
                </a:solidFill>
                <a:latin typeface="+mn-lt"/>
              </a:rPr>
              <a:t>1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45" name="Text Box 7">
            <a:extLst>
              <a:ext uri="{FF2B5EF4-FFF2-40B4-BE49-F238E27FC236}">
                <a16:creationId xmlns:a16="http://schemas.microsoft.com/office/drawing/2014/main" id="{DBAEFBA6-E89E-428D-9F33-06E79E4821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36648" y="4961145"/>
            <a:ext cx="79220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FF6600"/>
                </a:solidFill>
                <a:latin typeface="+mn-lt"/>
              </a:rPr>
              <a:t>EXE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46" name="Text Box 7">
            <a:extLst>
              <a:ext uri="{FF2B5EF4-FFF2-40B4-BE49-F238E27FC236}">
                <a16:creationId xmlns:a16="http://schemas.microsoft.com/office/drawing/2014/main" id="{CB1EB92F-C487-48E6-ADFF-DCDEA8F52A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06400" y="4952923"/>
            <a:ext cx="37221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6600"/>
                </a:solidFill>
                <a:latin typeface="+mn-lt"/>
              </a:rPr>
              <a:t>5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47" name="Text Box 7">
            <a:extLst>
              <a:ext uri="{FF2B5EF4-FFF2-40B4-BE49-F238E27FC236}">
                <a16:creationId xmlns:a16="http://schemas.microsoft.com/office/drawing/2014/main" id="{B320F3F3-636C-4F5F-9C69-9F6527A15C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690" y="4939182"/>
            <a:ext cx="49244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  <a:latin typeface="+mn-lt"/>
                <a:sym typeface="Webdings" panose="05030102010509060703" pitchFamily="18" charset="2"/>
              </a:rPr>
              <a:t>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48" name="Text Box 7">
            <a:extLst>
              <a:ext uri="{FF2B5EF4-FFF2-40B4-BE49-F238E27FC236}">
                <a16:creationId xmlns:a16="http://schemas.microsoft.com/office/drawing/2014/main" id="{FC1E042A-B9FA-4F4B-B1C4-FC01E7F787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63294" y="4952330"/>
            <a:ext cx="49244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  <a:latin typeface="+mn-lt"/>
                <a:sym typeface="Webdings" panose="05030102010509060703" pitchFamily="18" charset="2"/>
              </a:rPr>
              <a:t>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B0B1C75-7093-46CE-B2FA-6E8C9F907DAB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48056" y="1883664"/>
            <a:ext cx="2199730" cy="420624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50D0EC40-79B0-4FFE-8BF8-4BCF04CE7087}"/>
                  </a:ext>
                </a:extLst>
              </p:cNvPr>
              <p:cNvSpPr txBox="1"/>
              <p:nvPr/>
            </p:nvSpPr>
            <p:spPr>
              <a:xfrm>
                <a:off x="3823529" y="5475300"/>
                <a:ext cx="1251112" cy="83337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box>
                            <m:boxPr>
                              <m:ctrlPr>
                                <a:rPr lang="en-GB" sz="240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r>
                                <m:rPr>
                                  <m:brk m:alnAt="63"/>
                                </m:rP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box>
                        </m:sup>
                        <m:e>
                          <m:f>
                            <m:fPr>
                              <m:ctrlP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den>
                          </m:f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50D0EC40-79B0-4FFE-8BF8-4BCF04CE708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23529" y="5475300"/>
                <a:ext cx="1251112" cy="83337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Rectangle 30">
                <a:extLst>
                  <a:ext uri="{FF2B5EF4-FFF2-40B4-BE49-F238E27FC236}">
                    <a16:creationId xmlns:a16="http://schemas.microsoft.com/office/drawing/2014/main" id="{B0A5ED66-7DCC-49BD-91F6-49CDBA59BAE1}"/>
                  </a:ext>
                </a:extLst>
              </p:cNvPr>
              <p:cNvSpPr/>
              <p:nvPr/>
            </p:nvSpPr>
            <p:spPr>
              <a:xfrm>
                <a:off x="5116651" y="5617345"/>
                <a:ext cx="1318502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=0.402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31" name="Rectangle 30">
                <a:extLst>
                  <a:ext uri="{FF2B5EF4-FFF2-40B4-BE49-F238E27FC236}">
                    <a16:creationId xmlns:a16="http://schemas.microsoft.com/office/drawing/2014/main" id="{B0A5ED66-7DCC-49BD-91F6-49CDBA59BAE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16651" y="5617345"/>
                <a:ext cx="1318502" cy="46166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Text Box 7">
            <a:extLst>
              <a:ext uri="{FF2B5EF4-FFF2-40B4-BE49-F238E27FC236}">
                <a16:creationId xmlns:a16="http://schemas.microsoft.com/office/drawing/2014/main" id="{9DC4BB6C-CA9F-46C4-B29F-2100329CAA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49848" y="5661152"/>
            <a:ext cx="79220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FF6600"/>
                </a:solidFill>
                <a:latin typeface="+mn-lt"/>
              </a:rPr>
              <a:t>3sf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5722155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1" grpId="0"/>
      <p:bldP spid="3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Personalizado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366886FE-CDF7-48B4-A8F2-45D19DE436E0}" vid="{373654BB-9A06-437F-ADB5-89B4FE0E0166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4_IBAA</Template>
  <TotalTime>3370</TotalTime>
  <Words>492</Words>
  <Application>Microsoft Office PowerPoint</Application>
  <PresentationFormat>On-screen Show (4:3)</PresentationFormat>
  <Paragraphs>271</Paragraphs>
  <Slides>17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5" baseType="lpstr">
      <vt:lpstr>Arial</vt:lpstr>
      <vt:lpstr>Calibri</vt:lpstr>
      <vt:lpstr>Cambria Math</vt:lpstr>
      <vt:lpstr>Comic Sans MS</vt:lpstr>
      <vt:lpstr>Symbol</vt:lpstr>
      <vt:lpstr>Times New Roman</vt:lpstr>
      <vt:lpstr>Wingdings 2</vt:lpstr>
      <vt:lpstr>Theme1</vt:lpstr>
      <vt:lpstr>Definite integral using technology</vt:lpstr>
      <vt:lpstr>Definite integrals using GDC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Reversing the process of differentiation</dc:title>
  <dc:creator>Mathssupport</dc:creator>
  <cp:lastModifiedBy>Orlando Hurtado</cp:lastModifiedBy>
  <cp:revision>66</cp:revision>
  <dcterms:created xsi:type="dcterms:W3CDTF">2013-01-22T04:39:08Z</dcterms:created>
  <dcterms:modified xsi:type="dcterms:W3CDTF">2023-08-04T14:05:51Z</dcterms:modified>
</cp:coreProperties>
</file>