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00" r:id="rId13"/>
    <p:sldId id="29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078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0B8AC-CB57-4E3A-BFE1-D2E008EA5243}" type="datetimeFigureOut">
              <a:rPr lang="en-GB" smtClean="0"/>
              <a:pPr/>
              <a:t>04/08/2023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9DFC2-F24E-43F0-976A-6BB7EB248B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213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371509-382B-4A90-8656-35A6020740E4}" type="slidenum">
              <a:rPr lang="en-GB"/>
              <a:pPr/>
              <a:t>2</a:t>
            </a:fld>
            <a:endParaRPr lang="en-GB"/>
          </a:p>
        </p:txBody>
      </p:sp>
      <p:sp>
        <p:nvSpPr>
          <p:cNvPr id="96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46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252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12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61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3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42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4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63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5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59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6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67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7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69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9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205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10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89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11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79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870020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3720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05450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3322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03580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1323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2439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4370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587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388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3870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8/4/2023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3487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5" Type="http://schemas.openxmlformats.org/officeDocument/2006/relationships/hyperlink" Target="http://www.mathssupport.org/" TargetMode="External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7.png"/><Relationship Id="rId14" Type="http://schemas.openxmlformats.org/officeDocument/2006/relationships/image" Target="../media/image5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18" Type="http://schemas.openxmlformats.org/officeDocument/2006/relationships/image" Target="NULL"/><Relationship Id="rId3" Type="http://schemas.openxmlformats.org/officeDocument/2006/relationships/notesSlide" Target="../notesSlides/notesSlide10.xml"/><Relationship Id="rId7" Type="http://schemas.openxmlformats.org/officeDocument/2006/relationships/image" Target="NULL"/><Relationship Id="rId12" Type="http://schemas.openxmlformats.org/officeDocument/2006/relationships/image" Target="NULL"/><Relationship Id="rId17" Type="http://schemas.openxmlformats.org/officeDocument/2006/relationships/image" Target="NULL"/><Relationship Id="rId2" Type="http://schemas.openxmlformats.org/officeDocument/2006/relationships/slideLayout" Target="../slideLayouts/slideLayout7.xml"/><Relationship Id="rId16" Type="http://schemas.openxmlformats.org/officeDocument/2006/relationships/image" Target="NULL"/><Relationship Id="rId1" Type="http://schemas.openxmlformats.org/officeDocument/2006/relationships/tags" Target="../tags/tag11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NULL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NULL"/><Relationship Id="rId9" Type="http://schemas.openxmlformats.org/officeDocument/2006/relationships/image" Target="NULL"/><Relationship Id="rId14" Type="http://schemas.openxmlformats.org/officeDocument/2006/relationships/image" Target="NUL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12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9.png"/><Relationship Id="rId5" Type="http://schemas.openxmlformats.org/officeDocument/2006/relationships/image" Target="../media/image80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24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hyperlink" Target="http://www.mathssupport.org/" TargetMode="External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0238" indent="-630238"/>
            <a:r>
              <a:rPr lang="en-US" dirty="0"/>
              <a:t>LO: To find the function knowing the derivative of </a:t>
            </a:r>
            <a:r>
              <a:rPr lang="en-US"/>
              <a:t>the function.</a:t>
            </a:r>
            <a:endParaRPr lang="en-GB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800" dirty="0"/>
              <a:t>Reversing the process of differentiation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C253A4B-085E-4F2C-B74A-5EAA9173BDF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60B80391-0512-426E-B0EA-D7568BB5577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96B9EF-A99F-495C-AD42-A10B2B6DE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409D-DDCE-413C-92AD-66CCD558DA33}" type="datetime3">
              <a:rPr lang="en-US" smtClean="0"/>
              <a:t>4 August 2023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the indefinite integral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628800"/>
            <a:ext cx="5186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Applying the constant multiple rule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3090232" y="2852936"/>
                <a:ext cx="3100208" cy="922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2400" baseline="30000" dirty="0">
                              <a:solidFill>
                                <a:srgbClr val="010078"/>
                              </a:solidFill>
                              <a:latin typeface="Times New Roman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0232" y="2852936"/>
                <a:ext cx="3100208" cy="92217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3090232" y="4145135"/>
                <a:ext cx="1658723" cy="7848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0232" y="4145135"/>
                <a:ext cx="1658723" cy="78489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123450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34505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368564" y="1453325"/>
                <a:ext cx="151984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𝑘𝑓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564" y="1453325"/>
                <a:ext cx="1519840" cy="9687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6898127" y="1453325"/>
                <a:ext cx="203946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98127" y="1453325"/>
                <a:ext cx="2039469" cy="106106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3090232" y="2035641"/>
                <a:ext cx="1745093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0232" y="2035641"/>
                <a:ext cx="1745093" cy="106106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2">
            <a:extLst>
              <a:ext uri="{FF2B5EF4-FFF2-40B4-BE49-F238E27FC236}">
                <a16:creationId xmlns:a16="http://schemas.microsoft.com/office/drawing/2014/main" id="{CF246CF3-74BD-4A89-8518-A8F0DE32386E}"/>
              </a:ext>
            </a:extLst>
          </p:cNvPr>
          <p:cNvSpPr txBox="1">
            <a:spLocks noChangeArrowheads="1"/>
          </p:cNvSpPr>
          <p:nvPr/>
        </p:nvSpPr>
        <p:spPr>
          <a:xfrm>
            <a:off x="293687" y="215139"/>
            <a:ext cx="8229600" cy="431800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Indefinite integrals</a:t>
            </a:r>
            <a:endParaRPr lang="en-GB" sz="2800" dirty="0"/>
          </a:p>
        </p:txBody>
      </p:sp>
      <p:sp>
        <p:nvSpPr>
          <p:cNvPr id="14" name="Rectangle 13">
            <a:hlinkClick r:id="rId10"/>
            <a:extLst>
              <a:ext uri="{FF2B5EF4-FFF2-40B4-BE49-F238E27FC236}">
                <a16:creationId xmlns:a16="http://schemas.microsoft.com/office/drawing/2014/main" id="{47D00881-DE57-4EF5-9CF1-CD5CD519E3A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10"/>
            <a:extLst>
              <a:ext uri="{FF2B5EF4-FFF2-40B4-BE49-F238E27FC236}">
                <a16:creationId xmlns:a16="http://schemas.microsoft.com/office/drawing/2014/main" id="{EC217FE8-7128-4920-AE29-BE5A923CFDB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605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9" grpId="0"/>
      <p:bldP spid="20" grpId="0"/>
      <p:bldP spid="23" grpId="0"/>
      <p:bldP spid="24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the indefinite integral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628800"/>
            <a:ext cx="5485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Applying the sum or difference rule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2929133" y="4418193"/>
                <a:ext cx="2502352" cy="922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29133" y="4418193"/>
                <a:ext cx="2502352" cy="92217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3096955" y="5569612"/>
                <a:ext cx="3245440" cy="786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6955" y="5569612"/>
                <a:ext cx="3245440" cy="7861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76530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(3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+2)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765309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3141290" y="2622572"/>
                <a:ext cx="4413901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e>
                          </m:nary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41290" y="2622572"/>
                <a:ext cx="4413901" cy="106106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422975" y="1959937"/>
                <a:ext cx="1756763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)±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975" y="1959937"/>
                <a:ext cx="1756763" cy="72654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5611812" y="1926960"/>
                <a:ext cx="2634824" cy="8188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11812" y="1926960"/>
                <a:ext cx="2634824" cy="818879"/>
              </a:xfrm>
              <a:prstGeom prst="rect">
                <a:avLst/>
              </a:prstGeom>
              <a:blipFill>
                <a:blip r:embed="rId9"/>
                <a:stretch>
                  <a:fillRect r="-23843" b="-746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3007415" y="3496053"/>
                <a:ext cx="1748940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07415" y="3496053"/>
                <a:ext cx="1748940" cy="106106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4688607" y="3528123"/>
                <a:ext cx="1663468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8607" y="3528123"/>
                <a:ext cx="1663468" cy="106106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193586" y="3514328"/>
                <a:ext cx="1388137" cy="10610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586" y="3514328"/>
                <a:ext cx="1388137" cy="106106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150699" y="3670715"/>
            <a:ext cx="29844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Applying the constant multiple rule</a:t>
            </a:r>
            <a:endParaRPr lang="en-GB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5175149" y="4429321"/>
                <a:ext cx="2502352" cy="922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d>
                        <m:d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75149" y="4429321"/>
                <a:ext cx="2502352" cy="922176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452405" y="4659576"/>
                <a:ext cx="14232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405" y="4659576"/>
                <a:ext cx="1423275" cy="46166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150699" y="4592891"/>
            <a:ext cx="29844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Applying the power rule and constant rule</a:t>
            </a:r>
            <a:endParaRPr lang="en-GB" sz="1800" dirty="0">
              <a:latin typeface="+mn-lt"/>
            </a:endParaRPr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ACC4AEDF-9018-49C5-9575-01225F046377}"/>
              </a:ext>
            </a:extLst>
          </p:cNvPr>
          <p:cNvSpPr txBox="1">
            <a:spLocks noChangeArrowheads="1"/>
          </p:cNvSpPr>
          <p:nvPr/>
        </p:nvSpPr>
        <p:spPr>
          <a:xfrm>
            <a:off x="293687" y="215139"/>
            <a:ext cx="8229600" cy="431800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Indefinite integrals</a:t>
            </a:r>
            <a:endParaRPr lang="en-GB" sz="2800" dirty="0"/>
          </a:p>
        </p:txBody>
      </p:sp>
      <p:sp>
        <p:nvSpPr>
          <p:cNvPr id="24" name="Rectangle 23">
            <a:hlinkClick r:id="rId15"/>
            <a:extLst>
              <a:ext uri="{FF2B5EF4-FFF2-40B4-BE49-F238E27FC236}">
                <a16:creationId xmlns:a16="http://schemas.microsoft.com/office/drawing/2014/main" id="{2E956701-4947-4781-B77D-D5AFD0DC209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15"/>
            <a:extLst>
              <a:ext uri="{FF2B5EF4-FFF2-40B4-BE49-F238E27FC236}">
                <a16:creationId xmlns:a16="http://schemas.microsoft.com/office/drawing/2014/main" id="{F47E6CE7-D088-4308-B14A-B8A39F36927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817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9" grpId="0"/>
      <p:bldP spid="20" grpId="0"/>
      <p:bldP spid="27" grpId="0"/>
      <p:bldP spid="11" grpId="0"/>
      <p:bldP spid="12" grpId="0"/>
      <p:bldP spid="14" grpId="0"/>
      <p:bldP spid="15" grpId="0"/>
      <p:bldP spid="2" grpId="0"/>
      <p:bldP spid="16" grpId="0"/>
      <p:bldP spid="17" grpId="0"/>
      <p:bldP spid="18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66355" y="744975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the indefinite integral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328963" y="2883169"/>
            <a:ext cx="5485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Applying the sum or difference rule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3157311" y="4035252"/>
                <a:ext cx="2281137" cy="922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57311" y="4035252"/>
                <a:ext cx="2281137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3140845" y="5251724"/>
                <a:ext cx="1094787" cy="786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40845" y="5251724"/>
                <a:ext cx="1094787" cy="7861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94768" y="508532"/>
                <a:ext cx="1985993" cy="10278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4768" y="508532"/>
                <a:ext cx="1985993" cy="102784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3284019" y="3125032"/>
                <a:ext cx="152387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84019" y="3125032"/>
                <a:ext cx="1523879" cy="10610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5234311" y="4291032"/>
                <a:ext cx="807913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34311" y="4291032"/>
                <a:ext cx="807913" cy="4531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5861789" y="4056512"/>
                <a:ext cx="2661498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2+1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1789" y="4056512"/>
                <a:ext cx="2661498" cy="92217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">
            <a:extLst>
              <a:ext uri="{FF2B5EF4-FFF2-40B4-BE49-F238E27FC236}">
                <a16:creationId xmlns:a16="http://schemas.microsoft.com/office/drawing/2014/main" id="{ACC4AEDF-9018-49C5-9575-01225F046377}"/>
              </a:ext>
            </a:extLst>
          </p:cNvPr>
          <p:cNvSpPr txBox="1">
            <a:spLocks noChangeArrowheads="1"/>
          </p:cNvSpPr>
          <p:nvPr/>
        </p:nvSpPr>
        <p:spPr>
          <a:xfrm>
            <a:off x="293687" y="215139"/>
            <a:ext cx="8229600" cy="431800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Indefinite integrals</a:t>
            </a:r>
            <a:endParaRPr lang="en-GB" sz="2800" dirty="0"/>
          </a:p>
        </p:txBody>
      </p:sp>
      <p:sp>
        <p:nvSpPr>
          <p:cNvPr id="24" name="Rectangle 23">
            <a:hlinkClick r:id="rId10"/>
            <a:extLst>
              <a:ext uri="{FF2B5EF4-FFF2-40B4-BE49-F238E27FC236}">
                <a16:creationId xmlns:a16="http://schemas.microsoft.com/office/drawing/2014/main" id="{2E956701-4947-4781-B77D-D5AFD0DC209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10"/>
            <a:extLst>
              <a:ext uri="{FF2B5EF4-FFF2-40B4-BE49-F238E27FC236}">
                <a16:creationId xmlns:a16="http://schemas.microsoft.com/office/drawing/2014/main" id="{F47E6CE7-D088-4308-B14A-B8A39F36927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723005DE-198A-E03E-1030-E9839D89E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963" y="1519466"/>
            <a:ext cx="3583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Expanding the brackets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5AB3FF2-D2FB-4333-3356-C97C9FA20DF9}"/>
                  </a:ext>
                </a:extLst>
              </p:cNvPr>
              <p:cNvSpPr txBox="1"/>
              <p:nvPr/>
            </p:nvSpPr>
            <p:spPr>
              <a:xfrm>
                <a:off x="4453826" y="1350272"/>
                <a:ext cx="3429657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5AB3FF2-D2FB-4333-3356-C97C9FA20D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826" y="1350272"/>
                <a:ext cx="3429657" cy="96872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301331E-C0C5-B2CA-B9B3-A8674004FDC4}"/>
                  </a:ext>
                </a:extLst>
              </p:cNvPr>
              <p:cNvSpPr txBox="1"/>
              <p:nvPr/>
            </p:nvSpPr>
            <p:spPr>
              <a:xfrm>
                <a:off x="4420265" y="2161475"/>
                <a:ext cx="264277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sSup>
                                <m:sSup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301331E-C0C5-B2CA-B9B3-A8674004FD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0265" y="2161475"/>
                <a:ext cx="2642775" cy="96872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F16DA72-404F-5BBF-67B4-D948DE44D5CF}"/>
                  </a:ext>
                </a:extLst>
              </p:cNvPr>
              <p:cNvSpPr/>
              <p:nvPr/>
            </p:nvSpPr>
            <p:spPr>
              <a:xfrm>
                <a:off x="8377211" y="4291032"/>
                <a:ext cx="68871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F16DA72-404F-5BBF-67B4-D948DE44D5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7211" y="4291032"/>
                <a:ext cx="688715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C9D08BEF-08F3-FC9B-C56E-AEE5D30E45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5773" y="5309759"/>
                <a:ext cx="689291" cy="786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C9D08BEF-08F3-FC9B-C56E-AEE5D30E45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85773" y="5309759"/>
                <a:ext cx="689291" cy="7862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87962E0-BEAD-680D-2D41-B650183CE5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5632" y="5505212"/>
                <a:ext cx="807913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87962E0-BEAD-680D-2D41-B650183CE5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35632" y="5505212"/>
                <a:ext cx="807913" cy="45313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38FE9F0-795F-6EB4-93F6-130AD62BBB53}"/>
                  </a:ext>
                </a:extLst>
              </p:cNvPr>
              <p:cNvSpPr/>
              <p:nvPr/>
            </p:nvSpPr>
            <p:spPr>
              <a:xfrm>
                <a:off x="5697866" y="5505212"/>
                <a:ext cx="68871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38FE9F0-795F-6EB4-93F6-130AD62BBB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7866" y="5505212"/>
                <a:ext cx="688715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053676F4-6580-1F09-CE58-5A39D001138B}"/>
              </a:ext>
            </a:extLst>
          </p:cNvPr>
          <p:cNvSpPr/>
          <p:nvPr/>
        </p:nvSpPr>
        <p:spPr>
          <a:xfrm>
            <a:off x="328963" y="4206249"/>
            <a:ext cx="29844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Applying the power rule and constant rule</a:t>
            </a:r>
            <a:endParaRPr lang="en-GB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156B83D-2EF4-4BE7-79C1-A2D71D13C0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49368" y="3102082"/>
                <a:ext cx="1336712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brk/>
                        </m:rPr>
                        <a:rPr lang="en-US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156B83D-2EF4-4BE7-79C1-A2D71D13C0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49368" y="3102082"/>
                <a:ext cx="1336712" cy="106106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8DF8BA73-E48F-E71D-C618-CBA57B8707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09946" y="3110325"/>
                <a:ext cx="1687385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8DF8BA73-E48F-E71D-C618-CBA57B8707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09946" y="3110325"/>
                <a:ext cx="1687385" cy="106106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69545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9" grpId="0"/>
      <p:bldP spid="20" grpId="0"/>
      <p:bldP spid="27" grpId="0"/>
      <p:bldP spid="17" grpId="0"/>
      <p:bldP spid="18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22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587" name="Text Box 3"/>
          <p:cNvSpPr txBox="1">
            <a:spLocks noChangeArrowheads="1"/>
          </p:cNvSpPr>
          <p:nvPr/>
        </p:nvSpPr>
        <p:spPr bwMode="auto">
          <a:xfrm>
            <a:off x="250825" y="764704"/>
            <a:ext cx="828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To differentiate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10078"/>
                </a:solidFill>
              </a:rPr>
              <a:t> = </a:t>
            </a:r>
            <a:r>
              <a:rPr lang="en-GB" sz="2400" i="1" dirty="0" err="1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i="1" baseline="30000" dirty="0" err="1">
                <a:solidFill>
                  <a:srgbClr val="010078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with respect to </a:t>
            </a:r>
            <a:r>
              <a:rPr lang="en-GB" sz="2400" i="1" dirty="0">
                <a:solidFill>
                  <a:srgbClr val="010078"/>
                </a:solidFill>
                <a:latin typeface="+mn-lt"/>
              </a:rPr>
              <a:t>x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 we multiply by the power and reduce the power by one.</a:t>
            </a:r>
          </a:p>
        </p:txBody>
      </p:sp>
      <p:sp>
        <p:nvSpPr>
          <p:cNvPr id="963588" name="Text Box 4"/>
          <p:cNvSpPr txBox="1">
            <a:spLocks noChangeArrowheads="1"/>
          </p:cNvSpPr>
          <p:nvPr/>
        </p:nvSpPr>
        <p:spPr bwMode="auto">
          <a:xfrm>
            <a:off x="250825" y="1538412"/>
            <a:ext cx="5521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We can write this process as follows: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63563" y="2271527"/>
            <a:ext cx="863600" cy="457200"/>
            <a:chOff x="355" y="1666"/>
            <a:chExt cx="544" cy="288"/>
          </a:xfrm>
        </p:grpSpPr>
        <p:sp>
          <p:nvSpPr>
            <p:cNvPr id="963590" name="Rectangle 6"/>
            <p:cNvSpPr>
              <a:spLocks noChangeArrowheads="1"/>
            </p:cNvSpPr>
            <p:nvPr/>
          </p:nvSpPr>
          <p:spPr bwMode="auto">
            <a:xfrm>
              <a:off x="355" y="1666"/>
              <a:ext cx="2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 err="1">
                  <a:solidFill>
                    <a:srgbClr val="010078"/>
                  </a:solidFill>
                  <a:latin typeface="Times New Roman" pitchFamily="18" charset="0"/>
                </a:rPr>
                <a:t>x</a:t>
              </a:r>
              <a:r>
                <a:rPr lang="en-GB" sz="2400" i="1" baseline="30000" dirty="0" err="1">
                  <a:solidFill>
                    <a:srgbClr val="010078"/>
                  </a:solidFill>
                  <a:latin typeface="Times New Roman" pitchFamily="18" charset="0"/>
                </a:rPr>
                <a:t>n</a:t>
              </a:r>
              <a:endParaRPr lang="en-US" sz="2400" i="1" baseline="30000" dirty="0">
                <a:solidFill>
                  <a:srgbClr val="010078"/>
                </a:solidFill>
                <a:latin typeface="Times New Roman" pitchFamily="18" charset="0"/>
              </a:endParaRPr>
            </a:p>
          </p:txBody>
        </p:sp>
        <p:sp>
          <p:nvSpPr>
            <p:cNvPr id="963591" name="Line 7"/>
            <p:cNvSpPr>
              <a:spLocks noChangeShapeType="1"/>
            </p:cNvSpPr>
            <p:nvPr/>
          </p:nvSpPr>
          <p:spPr bwMode="auto">
            <a:xfrm>
              <a:off x="672" y="1818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428750" y="2212790"/>
            <a:ext cx="2757488" cy="576262"/>
            <a:chOff x="1338" y="2659"/>
            <a:chExt cx="1912" cy="363"/>
          </a:xfrm>
        </p:grpSpPr>
        <p:sp>
          <p:nvSpPr>
            <p:cNvPr id="963595" name="Freeform 11"/>
            <p:cNvSpPr>
              <a:spLocks/>
            </p:cNvSpPr>
            <p:nvPr/>
          </p:nvSpPr>
          <p:spPr bwMode="auto">
            <a:xfrm>
              <a:off x="1338" y="2659"/>
              <a:ext cx="1905" cy="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63"/>
                </a:cxn>
                <a:cxn ang="0">
                  <a:pos x="1947" y="360"/>
                </a:cxn>
                <a:cxn ang="0">
                  <a:pos x="2222" y="181"/>
                </a:cxn>
                <a:cxn ang="0">
                  <a:pos x="1950" y="0"/>
                </a:cxn>
                <a:cxn ang="0">
                  <a:pos x="0" y="0"/>
                </a:cxn>
              </a:cxnLst>
              <a:rect l="0" t="0" r="r" b="b"/>
              <a:pathLst>
                <a:path w="2222" h="363">
                  <a:moveTo>
                    <a:pt x="0" y="0"/>
                  </a:moveTo>
                  <a:lnTo>
                    <a:pt x="0" y="363"/>
                  </a:lnTo>
                  <a:lnTo>
                    <a:pt x="1947" y="360"/>
                  </a:lnTo>
                  <a:lnTo>
                    <a:pt x="2222" y="181"/>
                  </a:lnTo>
                  <a:lnTo>
                    <a:pt x="19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EFF4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GB" sz="2400">
                <a:latin typeface="+mn-lt"/>
              </a:endParaRPr>
            </a:p>
          </p:txBody>
        </p:sp>
        <p:sp>
          <p:nvSpPr>
            <p:cNvPr id="963596" name="Rectangle 12"/>
            <p:cNvSpPr>
              <a:spLocks noChangeArrowheads="1"/>
            </p:cNvSpPr>
            <p:nvPr/>
          </p:nvSpPr>
          <p:spPr bwMode="auto">
            <a:xfrm>
              <a:off x="1338" y="2715"/>
              <a:ext cx="191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10078"/>
                  </a:solidFill>
                  <a:latin typeface="+mn-lt"/>
                  <a:cs typeface="Arial" charset="0"/>
                </a:rPr>
                <a:t>multiply by the power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4522788" y="2212790"/>
            <a:ext cx="3241675" cy="576262"/>
            <a:chOff x="2849" y="1629"/>
            <a:chExt cx="2042" cy="363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2849" y="1629"/>
              <a:ext cx="1813" cy="363"/>
              <a:chOff x="3061" y="2160"/>
              <a:chExt cx="1996" cy="363"/>
            </a:xfrm>
          </p:grpSpPr>
          <p:sp>
            <p:nvSpPr>
              <p:cNvPr id="963599" name="Freeform 15"/>
              <p:cNvSpPr>
                <a:spLocks/>
              </p:cNvSpPr>
              <p:nvPr/>
            </p:nvSpPr>
            <p:spPr bwMode="auto">
              <a:xfrm>
                <a:off x="3061" y="2160"/>
                <a:ext cx="1996" cy="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3"/>
                  </a:cxn>
                  <a:cxn ang="0">
                    <a:pos x="1947" y="360"/>
                  </a:cxn>
                  <a:cxn ang="0">
                    <a:pos x="2222" y="181"/>
                  </a:cxn>
                  <a:cxn ang="0">
                    <a:pos x="1950" y="0"/>
                  </a:cxn>
                  <a:cxn ang="0">
                    <a:pos x="0" y="0"/>
                  </a:cxn>
                </a:cxnLst>
                <a:rect l="0" t="0" r="r" b="b"/>
                <a:pathLst>
                  <a:path w="2222" h="363">
                    <a:moveTo>
                      <a:pt x="0" y="0"/>
                    </a:moveTo>
                    <a:lnTo>
                      <a:pt x="0" y="363"/>
                    </a:lnTo>
                    <a:lnTo>
                      <a:pt x="1947" y="360"/>
                    </a:lnTo>
                    <a:lnTo>
                      <a:pt x="2222" y="181"/>
                    </a:lnTo>
                    <a:lnTo>
                      <a:pt x="195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CEFF4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endParaRPr lang="en-GB" sz="2400">
                  <a:latin typeface="+mn-lt"/>
                </a:endParaRPr>
              </a:p>
            </p:txBody>
          </p:sp>
          <p:sp>
            <p:nvSpPr>
              <p:cNvPr id="963600" name="Rectangle 16"/>
              <p:cNvSpPr>
                <a:spLocks noChangeArrowheads="1"/>
              </p:cNvSpPr>
              <p:nvPr/>
            </p:nvSpPr>
            <p:spPr bwMode="auto">
              <a:xfrm>
                <a:off x="3062" y="2216"/>
                <a:ext cx="196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10078"/>
                    </a:solidFill>
                    <a:latin typeface="+mn-lt"/>
                    <a:cs typeface="Arial" charset="0"/>
                  </a:rPr>
                  <a:t>reduce the power by 1</a:t>
                </a:r>
              </a:p>
            </p:txBody>
          </p:sp>
        </p:grpSp>
        <p:sp>
          <p:nvSpPr>
            <p:cNvPr id="963601" name="Line 17"/>
            <p:cNvSpPr>
              <a:spLocks noChangeShapeType="1"/>
            </p:cNvSpPr>
            <p:nvPr/>
          </p:nvSpPr>
          <p:spPr bwMode="auto">
            <a:xfrm>
              <a:off x="4664" y="1818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 sz="2400">
                <a:latin typeface="+mn-lt"/>
              </a:endParaRPr>
            </a:p>
          </p:txBody>
        </p:sp>
      </p:grpSp>
      <p:sp>
        <p:nvSpPr>
          <p:cNvPr id="963602" name="Rectangle 18"/>
          <p:cNvSpPr>
            <a:spLocks noChangeArrowheads="1"/>
          </p:cNvSpPr>
          <p:nvPr/>
        </p:nvSpPr>
        <p:spPr bwMode="auto">
          <a:xfrm>
            <a:off x="7835900" y="2284227"/>
            <a:ext cx="74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nx</a:t>
            </a:r>
            <a:r>
              <a:rPr lang="en-GB" sz="2400" i="1" baseline="30000" dirty="0">
                <a:solidFill>
                  <a:srgbClr val="010078"/>
                </a:solidFill>
                <a:latin typeface="Times New Roman" pitchFamily="18" charset="0"/>
              </a:rPr>
              <a:t>n-</a:t>
            </a:r>
            <a:r>
              <a:rPr lang="en-GB" sz="2400" baseline="30000" dirty="0">
                <a:solidFill>
                  <a:srgbClr val="010078"/>
                </a:solidFill>
                <a:latin typeface="Times New Roman" pitchFamily="18" charset="0"/>
              </a:rPr>
              <a:t>1</a:t>
            </a:r>
            <a:endParaRPr lang="en-US" sz="2400" baseline="30000" dirty="0">
              <a:solidFill>
                <a:srgbClr val="010078"/>
              </a:solidFill>
              <a:latin typeface="Times New Roman" pitchFamily="18" charset="0"/>
            </a:endParaRPr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235546" y="4358571"/>
            <a:ext cx="8516938" cy="941388"/>
            <a:chOff x="1464" y="4798"/>
            <a:chExt cx="5365" cy="593"/>
          </a:xfrm>
        </p:grpSpPr>
        <p:sp>
          <p:nvSpPr>
            <p:cNvPr id="963604" name="Text Box 20"/>
            <p:cNvSpPr txBox="1">
              <a:spLocks noChangeArrowheads="1"/>
            </p:cNvSpPr>
            <p:nvPr/>
          </p:nvSpPr>
          <p:spPr bwMode="auto">
            <a:xfrm>
              <a:off x="1464" y="4868"/>
              <a:ext cx="536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2400" dirty="0">
                  <a:solidFill>
                    <a:srgbClr val="010078"/>
                  </a:solidFill>
                  <a:latin typeface="+mn-lt"/>
                </a:rPr>
                <a:t>Suppose we are given the derivative     </a:t>
              </a:r>
              <a:r>
                <a:rPr lang="en-GB" sz="2400" dirty="0">
                  <a:solidFill>
                    <a:srgbClr val="010078"/>
                  </a:solidFill>
                </a:rPr>
                <a:t>= </a:t>
              </a:r>
              <a:r>
                <a:rPr lang="en-GB" sz="2400" i="1" dirty="0" err="1">
                  <a:solidFill>
                    <a:srgbClr val="010078"/>
                  </a:solidFill>
                  <a:latin typeface="Times New Roman" pitchFamily="18" charset="0"/>
                </a:rPr>
                <a:t>x</a:t>
              </a:r>
              <a:r>
                <a:rPr lang="en-GB" sz="2400" i="1" baseline="30000" dirty="0" err="1">
                  <a:solidFill>
                    <a:srgbClr val="010078"/>
                  </a:solidFill>
                  <a:latin typeface="Times New Roman" pitchFamily="18" charset="0"/>
                </a:rPr>
                <a:t>n</a:t>
              </a:r>
              <a:r>
                <a:rPr lang="en-GB" sz="2400" dirty="0">
                  <a:solidFill>
                    <a:srgbClr val="010078"/>
                  </a:solidFill>
                </a:rPr>
                <a:t> </a:t>
              </a:r>
              <a:r>
                <a:rPr lang="en-GB" sz="2400" dirty="0">
                  <a:solidFill>
                    <a:srgbClr val="010078"/>
                  </a:solidFill>
                  <a:latin typeface="+mn-lt"/>
                </a:rPr>
                <a:t>and asked to find </a:t>
              </a:r>
              <a:r>
                <a:rPr lang="en-GB" sz="2400" i="1" dirty="0">
                  <a:solidFill>
                    <a:srgbClr val="010078"/>
                  </a:solidFill>
                  <a:latin typeface="Times New Roman" pitchFamily="18" charset="0"/>
                </a:rPr>
                <a:t>y </a:t>
              </a:r>
              <a:r>
                <a:rPr lang="en-GB" sz="2400" dirty="0">
                  <a:solidFill>
                    <a:srgbClr val="010078"/>
                  </a:solidFill>
                  <a:latin typeface="+mn-lt"/>
                </a:rPr>
                <a:t>in terms of </a:t>
              </a:r>
              <a:r>
                <a:rPr lang="en-GB" sz="2400" i="1" dirty="0">
                  <a:solidFill>
                    <a:srgbClr val="010078"/>
                  </a:solidFill>
                  <a:latin typeface="Times New Roman" pitchFamily="18" charset="0"/>
                </a:rPr>
                <a:t>x</a:t>
              </a:r>
              <a:r>
                <a:rPr lang="en-GB" sz="2400" dirty="0">
                  <a:solidFill>
                    <a:srgbClr val="010078"/>
                  </a:solidFill>
                </a:rPr>
                <a:t>.</a:t>
              </a:r>
              <a:endParaRPr lang="en-US" sz="2400" dirty="0">
                <a:solidFill>
                  <a:srgbClr val="010078"/>
                </a:solidFill>
              </a:endParaRPr>
            </a:p>
          </p:txBody>
        </p:sp>
        <p:graphicFrame>
          <p:nvGraphicFramePr>
            <p:cNvPr id="963605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54380343"/>
                </p:ext>
              </p:extLst>
            </p:nvPr>
          </p:nvGraphicFramePr>
          <p:xfrm>
            <a:off x="4759" y="4798"/>
            <a:ext cx="208" cy="3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30120" imgH="622080" progId="">
                    <p:embed/>
                  </p:oleObj>
                </mc:Choice>
                <mc:Fallback>
                  <p:oleObj name="Equation" r:id="rId4" imgW="330120" imgH="622080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9" y="4798"/>
                          <a:ext cx="208" cy="3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63606" name="Text Box 22"/>
          <p:cNvSpPr txBox="1">
            <a:spLocks noChangeArrowheads="1"/>
          </p:cNvSpPr>
          <p:nvPr/>
        </p:nvSpPr>
        <p:spPr bwMode="auto">
          <a:xfrm>
            <a:off x="280516" y="2869344"/>
            <a:ext cx="88931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Reversing the process of differentiation given above would give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1288579" y="3767949"/>
            <a:ext cx="3030538" cy="576262"/>
            <a:chOff x="793" y="3311"/>
            <a:chExt cx="1909" cy="363"/>
          </a:xfrm>
        </p:grpSpPr>
        <p:sp>
          <p:nvSpPr>
            <p:cNvPr id="963608" name="Line 24"/>
            <p:cNvSpPr>
              <a:spLocks noChangeShapeType="1"/>
            </p:cNvSpPr>
            <p:nvPr/>
          </p:nvSpPr>
          <p:spPr bwMode="auto">
            <a:xfrm flipH="1">
              <a:off x="793" y="3493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 sz="2400">
                <a:latin typeface="+mn-lt"/>
              </a:endParaRPr>
            </a:p>
          </p:txBody>
        </p:sp>
        <p:grpSp>
          <p:nvGrpSpPr>
            <p:cNvPr id="9" name="Group 25"/>
            <p:cNvGrpSpPr>
              <a:grpSpLocks/>
            </p:cNvGrpSpPr>
            <p:nvPr/>
          </p:nvGrpSpPr>
          <p:grpSpPr bwMode="auto">
            <a:xfrm>
              <a:off x="1013" y="3311"/>
              <a:ext cx="1689" cy="363"/>
              <a:chOff x="975" y="3249"/>
              <a:chExt cx="1689" cy="363"/>
            </a:xfrm>
          </p:grpSpPr>
          <p:sp>
            <p:nvSpPr>
              <p:cNvPr id="963610" name="Freeform 26"/>
              <p:cNvSpPr>
                <a:spLocks/>
              </p:cNvSpPr>
              <p:nvPr/>
            </p:nvSpPr>
            <p:spPr bwMode="auto">
              <a:xfrm flipH="1">
                <a:off x="975" y="3249"/>
                <a:ext cx="1640" cy="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3"/>
                  </a:cxn>
                  <a:cxn ang="0">
                    <a:pos x="1947" y="360"/>
                  </a:cxn>
                  <a:cxn ang="0">
                    <a:pos x="2222" y="181"/>
                  </a:cxn>
                  <a:cxn ang="0">
                    <a:pos x="1950" y="0"/>
                  </a:cxn>
                  <a:cxn ang="0">
                    <a:pos x="0" y="0"/>
                  </a:cxn>
                </a:cxnLst>
                <a:rect l="0" t="0" r="r" b="b"/>
                <a:pathLst>
                  <a:path w="2222" h="363">
                    <a:moveTo>
                      <a:pt x="0" y="0"/>
                    </a:moveTo>
                    <a:lnTo>
                      <a:pt x="0" y="363"/>
                    </a:lnTo>
                    <a:lnTo>
                      <a:pt x="1947" y="360"/>
                    </a:lnTo>
                    <a:lnTo>
                      <a:pt x="2222" y="181"/>
                    </a:lnTo>
                    <a:lnTo>
                      <a:pt x="195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CEFF4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endParaRPr lang="en-GB" sz="2400">
                  <a:latin typeface="+mn-lt"/>
                </a:endParaRPr>
              </a:p>
            </p:txBody>
          </p:sp>
          <p:sp>
            <p:nvSpPr>
              <p:cNvPr id="963611" name="Rectangle 27"/>
              <p:cNvSpPr>
                <a:spLocks noChangeArrowheads="1"/>
              </p:cNvSpPr>
              <p:nvPr/>
            </p:nvSpPr>
            <p:spPr bwMode="auto">
              <a:xfrm>
                <a:off x="1068" y="3305"/>
                <a:ext cx="159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10078"/>
                    </a:solidFill>
                    <a:latin typeface="+mn-lt"/>
                    <a:cs typeface="Arial" charset="0"/>
                  </a:rPr>
                  <a:t>divide by the power</a:t>
                </a:r>
              </a:p>
            </p:txBody>
          </p:sp>
        </p:grpSp>
      </p:grpSp>
      <p:grpSp>
        <p:nvGrpSpPr>
          <p:cNvPr id="10" name="Group 28"/>
          <p:cNvGrpSpPr>
            <a:grpSpLocks/>
          </p:cNvGrpSpPr>
          <p:nvPr/>
        </p:nvGrpSpPr>
        <p:grpSpPr bwMode="auto">
          <a:xfrm>
            <a:off x="4241330" y="3767949"/>
            <a:ext cx="3497263" cy="576262"/>
            <a:chOff x="2653" y="3311"/>
            <a:chExt cx="2203" cy="363"/>
          </a:xfrm>
        </p:grpSpPr>
        <p:sp>
          <p:nvSpPr>
            <p:cNvPr id="963613" name="Line 29"/>
            <p:cNvSpPr>
              <a:spLocks noChangeShapeType="1"/>
            </p:cNvSpPr>
            <p:nvPr/>
          </p:nvSpPr>
          <p:spPr bwMode="auto">
            <a:xfrm flipH="1">
              <a:off x="2653" y="3493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 sz="2400">
                <a:latin typeface="+mn-lt"/>
              </a:endParaRPr>
            </a:p>
          </p:txBody>
        </p:sp>
        <p:grpSp>
          <p:nvGrpSpPr>
            <p:cNvPr id="11" name="Group 30"/>
            <p:cNvGrpSpPr>
              <a:grpSpLocks/>
            </p:cNvGrpSpPr>
            <p:nvPr/>
          </p:nvGrpSpPr>
          <p:grpSpPr bwMode="auto">
            <a:xfrm>
              <a:off x="2879" y="3311"/>
              <a:ext cx="1977" cy="363"/>
              <a:chOff x="2834" y="3249"/>
              <a:chExt cx="1977" cy="363"/>
            </a:xfrm>
          </p:grpSpPr>
          <p:sp>
            <p:nvSpPr>
              <p:cNvPr id="963615" name="Freeform 31"/>
              <p:cNvSpPr>
                <a:spLocks/>
              </p:cNvSpPr>
              <p:nvPr/>
            </p:nvSpPr>
            <p:spPr bwMode="auto">
              <a:xfrm flipH="1">
                <a:off x="2834" y="3249"/>
                <a:ext cx="1906" cy="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3"/>
                  </a:cxn>
                  <a:cxn ang="0">
                    <a:pos x="1947" y="360"/>
                  </a:cxn>
                  <a:cxn ang="0">
                    <a:pos x="2222" y="181"/>
                  </a:cxn>
                  <a:cxn ang="0">
                    <a:pos x="1950" y="0"/>
                  </a:cxn>
                  <a:cxn ang="0">
                    <a:pos x="0" y="0"/>
                  </a:cxn>
                </a:cxnLst>
                <a:rect l="0" t="0" r="r" b="b"/>
                <a:pathLst>
                  <a:path w="2222" h="363">
                    <a:moveTo>
                      <a:pt x="0" y="0"/>
                    </a:moveTo>
                    <a:lnTo>
                      <a:pt x="0" y="363"/>
                    </a:lnTo>
                    <a:lnTo>
                      <a:pt x="1947" y="360"/>
                    </a:lnTo>
                    <a:lnTo>
                      <a:pt x="2222" y="181"/>
                    </a:lnTo>
                    <a:lnTo>
                      <a:pt x="195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CEFF4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endParaRPr lang="en-GB" sz="2400">
                  <a:latin typeface="+mn-lt"/>
                </a:endParaRPr>
              </a:p>
            </p:txBody>
          </p:sp>
          <p:sp>
            <p:nvSpPr>
              <p:cNvPr id="963616" name="Rectangle 32"/>
              <p:cNvSpPr>
                <a:spLocks noChangeArrowheads="1"/>
              </p:cNvSpPr>
              <p:nvPr/>
            </p:nvSpPr>
            <p:spPr bwMode="auto">
              <a:xfrm>
                <a:off x="2912" y="3295"/>
                <a:ext cx="189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10078"/>
                    </a:solidFill>
                    <a:latin typeface="+mn-lt"/>
                    <a:cs typeface="Arial" charset="0"/>
                  </a:rPr>
                  <a:t>increase the power by 1</a:t>
                </a:r>
              </a:p>
            </p:txBody>
          </p:sp>
        </p:grpSp>
      </p:grpSp>
      <p:grpSp>
        <p:nvGrpSpPr>
          <p:cNvPr id="12" name="Group 33"/>
          <p:cNvGrpSpPr>
            <a:grpSpLocks/>
          </p:cNvGrpSpPr>
          <p:nvPr/>
        </p:nvGrpSpPr>
        <p:grpSpPr bwMode="auto">
          <a:xfrm>
            <a:off x="7636993" y="3828280"/>
            <a:ext cx="1181101" cy="461963"/>
            <a:chOff x="4792" y="3349"/>
            <a:chExt cx="744" cy="291"/>
          </a:xfrm>
        </p:grpSpPr>
        <p:sp>
          <p:nvSpPr>
            <p:cNvPr id="963618" name="Line 34"/>
            <p:cNvSpPr>
              <a:spLocks noChangeShapeType="1"/>
            </p:cNvSpPr>
            <p:nvPr/>
          </p:nvSpPr>
          <p:spPr bwMode="auto">
            <a:xfrm flipH="1">
              <a:off x="4792" y="3493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963619" name="Rectangle 35"/>
            <p:cNvSpPr>
              <a:spLocks noChangeArrowheads="1"/>
            </p:cNvSpPr>
            <p:nvPr/>
          </p:nvSpPr>
          <p:spPr bwMode="auto">
            <a:xfrm>
              <a:off x="5064" y="3349"/>
              <a:ext cx="4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solidFill>
                    <a:srgbClr val="010078"/>
                  </a:solidFill>
                  <a:latin typeface="Times New Roman" pitchFamily="18" charset="0"/>
                </a:rPr>
                <a:t>nx</a:t>
              </a:r>
              <a:r>
                <a:rPr lang="en-GB" sz="2400" i="1" baseline="30000" dirty="0">
                  <a:solidFill>
                    <a:srgbClr val="010078"/>
                  </a:solidFill>
                  <a:latin typeface="Times New Roman" pitchFamily="18" charset="0"/>
                </a:rPr>
                <a:t>n-</a:t>
              </a:r>
              <a:r>
                <a:rPr lang="en-GB" sz="2400" baseline="30000" dirty="0">
                  <a:solidFill>
                    <a:srgbClr val="010078"/>
                  </a:solidFill>
                  <a:latin typeface="Times New Roman" pitchFamily="18" charset="0"/>
                </a:rPr>
                <a:t>1</a:t>
              </a:r>
              <a:endParaRPr lang="en-US" sz="2400" baseline="30000" dirty="0">
                <a:solidFill>
                  <a:srgbClr val="010078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7" name="Group 5"/>
          <p:cNvGrpSpPr>
            <a:grpSpLocks/>
          </p:cNvGrpSpPr>
          <p:nvPr/>
        </p:nvGrpSpPr>
        <p:grpSpPr bwMode="auto">
          <a:xfrm>
            <a:off x="3960814" y="1970460"/>
            <a:ext cx="593725" cy="539750"/>
            <a:chOff x="525" y="1478"/>
            <a:chExt cx="374" cy="340"/>
          </a:xfrm>
        </p:grpSpPr>
        <p:sp>
          <p:nvSpPr>
            <p:cNvPr id="38" name="Rectangle 6"/>
            <p:cNvSpPr>
              <a:spLocks noChangeArrowheads="1"/>
            </p:cNvSpPr>
            <p:nvPr/>
          </p:nvSpPr>
          <p:spPr bwMode="auto">
            <a:xfrm>
              <a:off x="525" y="1478"/>
              <a:ext cx="3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 err="1">
                  <a:solidFill>
                    <a:srgbClr val="010078"/>
                  </a:solidFill>
                  <a:latin typeface="Times New Roman" pitchFamily="18" charset="0"/>
                </a:rPr>
                <a:t>nx</a:t>
              </a:r>
              <a:r>
                <a:rPr lang="en-GB" sz="2400" i="1" baseline="30000" dirty="0" err="1">
                  <a:solidFill>
                    <a:srgbClr val="010078"/>
                  </a:solidFill>
                  <a:latin typeface="Times New Roman" pitchFamily="18" charset="0"/>
                </a:rPr>
                <a:t>n</a:t>
              </a:r>
              <a:endParaRPr lang="en-US" sz="2400" i="1" baseline="30000" dirty="0">
                <a:solidFill>
                  <a:srgbClr val="010078"/>
                </a:solidFill>
                <a:latin typeface="Times New Roman" pitchFamily="18" charset="0"/>
              </a:endParaRPr>
            </a:p>
          </p:txBody>
        </p:sp>
        <p:sp>
          <p:nvSpPr>
            <p:cNvPr id="39" name="Line 7"/>
            <p:cNvSpPr>
              <a:spLocks noChangeShapeType="1"/>
            </p:cNvSpPr>
            <p:nvPr/>
          </p:nvSpPr>
          <p:spPr bwMode="auto">
            <a:xfrm>
              <a:off x="672" y="1818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</p:grpSp>
      <p:sp>
        <p:nvSpPr>
          <p:cNvPr id="40" name="Rectangle 6"/>
          <p:cNvSpPr>
            <a:spLocks noChangeArrowheads="1"/>
          </p:cNvSpPr>
          <p:nvPr/>
        </p:nvSpPr>
        <p:spPr bwMode="auto">
          <a:xfrm>
            <a:off x="4214342" y="3487800"/>
            <a:ext cx="577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 err="1">
                <a:solidFill>
                  <a:srgbClr val="010078"/>
                </a:solidFill>
                <a:latin typeface="Times New Roman" pitchFamily="18" charset="0"/>
              </a:rPr>
              <a:t>nx</a:t>
            </a:r>
            <a:r>
              <a:rPr lang="en-GB" sz="2400" i="1" baseline="30000" dirty="0" err="1">
                <a:solidFill>
                  <a:srgbClr val="010078"/>
                </a:solidFill>
                <a:latin typeface="Times New Roman" pitchFamily="18" charset="0"/>
              </a:rPr>
              <a:t>n</a:t>
            </a:r>
            <a:endParaRPr lang="en-US" sz="2400" i="1" baseline="30000" dirty="0">
              <a:solidFill>
                <a:srgbClr val="010078"/>
              </a:solidFill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46589" y="3887567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 err="1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i="1" baseline="30000" dirty="0" err="1">
                <a:solidFill>
                  <a:srgbClr val="010078"/>
                </a:solidFill>
                <a:latin typeface="Times New Roman" pitchFamily="18" charset="0"/>
              </a:rPr>
              <a:t>n</a:t>
            </a:r>
            <a:endParaRPr lang="en-US" sz="2400" i="1" baseline="30000" dirty="0">
              <a:solidFill>
                <a:srgbClr val="010078"/>
              </a:solidFill>
              <a:latin typeface="Times New Roman" pitchFamily="18" charset="0"/>
            </a:endParaRPr>
          </a:p>
        </p:txBody>
      </p:sp>
      <p:grpSp>
        <p:nvGrpSpPr>
          <p:cNvPr id="42" name="Group 5"/>
          <p:cNvGrpSpPr>
            <a:grpSpLocks/>
          </p:cNvGrpSpPr>
          <p:nvPr/>
        </p:nvGrpSpPr>
        <p:grpSpPr bwMode="auto">
          <a:xfrm>
            <a:off x="342107" y="5463816"/>
            <a:ext cx="863600" cy="457200"/>
            <a:chOff x="355" y="1666"/>
            <a:chExt cx="544" cy="288"/>
          </a:xfrm>
        </p:grpSpPr>
        <p:sp>
          <p:nvSpPr>
            <p:cNvPr id="43" name="Rectangle 6"/>
            <p:cNvSpPr>
              <a:spLocks noChangeArrowheads="1"/>
            </p:cNvSpPr>
            <p:nvPr/>
          </p:nvSpPr>
          <p:spPr bwMode="auto">
            <a:xfrm>
              <a:off x="355" y="1666"/>
              <a:ext cx="2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 err="1">
                  <a:solidFill>
                    <a:srgbClr val="010078"/>
                  </a:solidFill>
                  <a:latin typeface="Times New Roman" pitchFamily="18" charset="0"/>
                </a:rPr>
                <a:t>x</a:t>
              </a:r>
              <a:r>
                <a:rPr lang="en-GB" sz="2400" i="1" baseline="30000" dirty="0" err="1">
                  <a:solidFill>
                    <a:srgbClr val="010078"/>
                  </a:solidFill>
                  <a:latin typeface="Times New Roman" pitchFamily="18" charset="0"/>
                </a:rPr>
                <a:t>n</a:t>
              </a:r>
              <a:endParaRPr lang="en-US" sz="2400" i="1" baseline="30000" dirty="0">
                <a:solidFill>
                  <a:srgbClr val="010078"/>
                </a:solidFill>
                <a:latin typeface="Times New Roman" pitchFamily="18" charset="0"/>
              </a:endParaRPr>
            </a:p>
          </p:txBody>
        </p:sp>
        <p:sp>
          <p:nvSpPr>
            <p:cNvPr id="44" name="Line 7"/>
            <p:cNvSpPr>
              <a:spLocks noChangeShapeType="1"/>
            </p:cNvSpPr>
            <p:nvPr/>
          </p:nvSpPr>
          <p:spPr bwMode="auto">
            <a:xfrm>
              <a:off x="672" y="1818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</p:grpSp>
      <p:grpSp>
        <p:nvGrpSpPr>
          <p:cNvPr id="45" name="Group 10"/>
          <p:cNvGrpSpPr>
            <a:grpSpLocks/>
          </p:cNvGrpSpPr>
          <p:nvPr/>
        </p:nvGrpSpPr>
        <p:grpSpPr bwMode="auto">
          <a:xfrm>
            <a:off x="1156943" y="5374916"/>
            <a:ext cx="3090637" cy="576262"/>
            <a:chOff x="1100" y="2659"/>
            <a:chExt cx="2143" cy="363"/>
          </a:xfrm>
        </p:grpSpPr>
        <p:sp>
          <p:nvSpPr>
            <p:cNvPr id="46" name="Freeform 11"/>
            <p:cNvSpPr>
              <a:spLocks/>
            </p:cNvSpPr>
            <p:nvPr/>
          </p:nvSpPr>
          <p:spPr bwMode="auto">
            <a:xfrm>
              <a:off x="1109" y="2659"/>
              <a:ext cx="2134" cy="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63"/>
                </a:cxn>
                <a:cxn ang="0">
                  <a:pos x="1947" y="360"/>
                </a:cxn>
                <a:cxn ang="0">
                  <a:pos x="2222" y="181"/>
                </a:cxn>
                <a:cxn ang="0">
                  <a:pos x="1950" y="0"/>
                </a:cxn>
                <a:cxn ang="0">
                  <a:pos x="0" y="0"/>
                </a:cxn>
              </a:cxnLst>
              <a:rect l="0" t="0" r="r" b="b"/>
              <a:pathLst>
                <a:path w="2222" h="363">
                  <a:moveTo>
                    <a:pt x="0" y="0"/>
                  </a:moveTo>
                  <a:lnTo>
                    <a:pt x="0" y="363"/>
                  </a:lnTo>
                  <a:lnTo>
                    <a:pt x="1947" y="360"/>
                  </a:lnTo>
                  <a:lnTo>
                    <a:pt x="2222" y="181"/>
                  </a:lnTo>
                  <a:lnTo>
                    <a:pt x="19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EFF4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GB" sz="2400">
                <a:latin typeface="+mn-lt"/>
              </a:endParaRPr>
            </a:p>
          </p:txBody>
        </p:sp>
        <p:sp>
          <p:nvSpPr>
            <p:cNvPr id="47" name="Rectangle 12"/>
            <p:cNvSpPr>
              <a:spLocks noChangeArrowheads="1"/>
            </p:cNvSpPr>
            <p:nvPr/>
          </p:nvSpPr>
          <p:spPr bwMode="auto">
            <a:xfrm>
              <a:off x="1100" y="2715"/>
              <a:ext cx="209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10078"/>
                  </a:solidFill>
                  <a:latin typeface="+mn-lt"/>
                  <a:cs typeface="Arial" charset="0"/>
                </a:rPr>
                <a:t>increase the power by 1</a:t>
              </a:r>
            </a:p>
          </p:txBody>
        </p:sp>
      </p:grpSp>
      <p:grpSp>
        <p:nvGrpSpPr>
          <p:cNvPr id="48" name="Group 13"/>
          <p:cNvGrpSpPr>
            <a:grpSpLocks/>
          </p:cNvGrpSpPr>
          <p:nvPr/>
        </p:nvGrpSpPr>
        <p:grpSpPr bwMode="auto">
          <a:xfrm>
            <a:off x="4594225" y="5374916"/>
            <a:ext cx="3241675" cy="576262"/>
            <a:chOff x="2849" y="1629"/>
            <a:chExt cx="2042" cy="363"/>
          </a:xfrm>
        </p:grpSpPr>
        <p:grpSp>
          <p:nvGrpSpPr>
            <p:cNvPr id="49" name="Group 14"/>
            <p:cNvGrpSpPr>
              <a:grpSpLocks/>
            </p:cNvGrpSpPr>
            <p:nvPr/>
          </p:nvGrpSpPr>
          <p:grpSpPr bwMode="auto">
            <a:xfrm>
              <a:off x="2849" y="1629"/>
              <a:ext cx="1813" cy="363"/>
              <a:chOff x="3061" y="2160"/>
              <a:chExt cx="1996" cy="363"/>
            </a:xfrm>
          </p:grpSpPr>
          <p:sp>
            <p:nvSpPr>
              <p:cNvPr id="51" name="Freeform 15"/>
              <p:cNvSpPr>
                <a:spLocks/>
              </p:cNvSpPr>
              <p:nvPr/>
            </p:nvSpPr>
            <p:spPr bwMode="auto">
              <a:xfrm>
                <a:off x="3061" y="2160"/>
                <a:ext cx="1996" cy="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3"/>
                  </a:cxn>
                  <a:cxn ang="0">
                    <a:pos x="1947" y="360"/>
                  </a:cxn>
                  <a:cxn ang="0">
                    <a:pos x="2222" y="181"/>
                  </a:cxn>
                  <a:cxn ang="0">
                    <a:pos x="1950" y="0"/>
                  </a:cxn>
                  <a:cxn ang="0">
                    <a:pos x="0" y="0"/>
                  </a:cxn>
                </a:cxnLst>
                <a:rect l="0" t="0" r="r" b="b"/>
                <a:pathLst>
                  <a:path w="2222" h="363">
                    <a:moveTo>
                      <a:pt x="0" y="0"/>
                    </a:moveTo>
                    <a:lnTo>
                      <a:pt x="0" y="363"/>
                    </a:lnTo>
                    <a:lnTo>
                      <a:pt x="1947" y="360"/>
                    </a:lnTo>
                    <a:lnTo>
                      <a:pt x="2222" y="181"/>
                    </a:lnTo>
                    <a:lnTo>
                      <a:pt x="195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CEFF4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endParaRPr lang="en-GB" sz="2400">
                  <a:latin typeface="+mn-lt"/>
                </a:endParaRPr>
              </a:p>
            </p:txBody>
          </p:sp>
          <p:sp>
            <p:nvSpPr>
              <p:cNvPr id="52" name="Rectangle 16"/>
              <p:cNvSpPr>
                <a:spLocks noChangeArrowheads="1"/>
              </p:cNvSpPr>
              <p:nvPr/>
            </p:nvSpPr>
            <p:spPr bwMode="auto">
              <a:xfrm>
                <a:off x="3062" y="2216"/>
                <a:ext cx="175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10078"/>
                    </a:solidFill>
                    <a:latin typeface="+mn-lt"/>
                    <a:cs typeface="Arial" charset="0"/>
                  </a:rPr>
                  <a:t>divide by the power</a:t>
                </a:r>
              </a:p>
            </p:txBody>
          </p:sp>
        </p:grpSp>
        <p:sp>
          <p:nvSpPr>
            <p:cNvPr id="50" name="Line 17"/>
            <p:cNvSpPr>
              <a:spLocks noChangeShapeType="1"/>
            </p:cNvSpPr>
            <p:nvPr/>
          </p:nvSpPr>
          <p:spPr bwMode="auto">
            <a:xfrm>
              <a:off x="4664" y="1818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 sz="2400">
                <a:latin typeface="+mn-lt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18"/>
              <p:cNvSpPr>
                <a:spLocks noChangeArrowheads="1"/>
              </p:cNvSpPr>
              <p:nvPr/>
            </p:nvSpPr>
            <p:spPr bwMode="auto">
              <a:xfrm>
                <a:off x="7798954" y="5195980"/>
                <a:ext cx="953530" cy="8388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3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98954" y="5195980"/>
                <a:ext cx="953530" cy="83888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" name="Group 5"/>
          <p:cNvGrpSpPr>
            <a:grpSpLocks/>
          </p:cNvGrpSpPr>
          <p:nvPr/>
        </p:nvGrpSpPr>
        <p:grpSpPr bwMode="auto">
          <a:xfrm>
            <a:off x="3960814" y="5105601"/>
            <a:ext cx="665163" cy="566738"/>
            <a:chOff x="480" y="1461"/>
            <a:chExt cx="419" cy="357"/>
          </a:xfrm>
        </p:grpSpPr>
        <p:sp>
          <p:nvSpPr>
            <p:cNvPr id="55" name="Rectangle 6"/>
            <p:cNvSpPr>
              <a:spLocks noChangeArrowheads="1"/>
            </p:cNvSpPr>
            <p:nvPr/>
          </p:nvSpPr>
          <p:spPr bwMode="auto">
            <a:xfrm>
              <a:off x="480" y="1461"/>
              <a:ext cx="41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solidFill>
                    <a:srgbClr val="010078"/>
                  </a:solidFill>
                  <a:latin typeface="Times New Roman" pitchFamily="18" charset="0"/>
                </a:rPr>
                <a:t>x</a:t>
              </a:r>
              <a:r>
                <a:rPr lang="en-GB" sz="2400" i="1" baseline="30000" dirty="0">
                  <a:solidFill>
                    <a:srgbClr val="010078"/>
                  </a:solidFill>
                  <a:latin typeface="Times New Roman" pitchFamily="18" charset="0"/>
                </a:rPr>
                <a:t>n+1</a:t>
              </a:r>
              <a:endParaRPr lang="en-US" sz="2400" i="1" baseline="30000" dirty="0">
                <a:solidFill>
                  <a:srgbClr val="010078"/>
                </a:solidFill>
                <a:latin typeface="Times New Roman" pitchFamily="18" charset="0"/>
              </a:endParaRPr>
            </a:p>
          </p:txBody>
        </p:sp>
        <p:sp>
          <p:nvSpPr>
            <p:cNvPr id="56" name="Line 7"/>
            <p:cNvSpPr>
              <a:spLocks noChangeShapeType="1"/>
            </p:cNvSpPr>
            <p:nvPr/>
          </p:nvSpPr>
          <p:spPr bwMode="auto">
            <a:xfrm>
              <a:off x="672" y="1818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</p:grpSp>
      <p:sp>
        <p:nvSpPr>
          <p:cNvPr id="57" name="Rectangle 2">
            <a:extLst>
              <a:ext uri="{FF2B5EF4-FFF2-40B4-BE49-F238E27FC236}">
                <a16:creationId xmlns:a16="http://schemas.microsoft.com/office/drawing/2014/main" id="{08B1201E-8FF1-411F-9C8D-EAAAEF8B13DB}"/>
              </a:ext>
            </a:extLst>
          </p:cNvPr>
          <p:cNvSpPr txBox="1">
            <a:spLocks noChangeArrowheads="1"/>
          </p:cNvSpPr>
          <p:nvPr/>
        </p:nvSpPr>
        <p:spPr>
          <a:xfrm>
            <a:off x="237997" y="144170"/>
            <a:ext cx="8229600" cy="43180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500" dirty="0"/>
              <a:t>Reversing the process of differentiation</a:t>
            </a:r>
          </a:p>
        </p:txBody>
      </p:sp>
      <p:sp>
        <p:nvSpPr>
          <p:cNvPr id="58" name="Rectangle 57">
            <a:hlinkClick r:id="rId8"/>
            <a:extLst>
              <a:ext uri="{FF2B5EF4-FFF2-40B4-BE49-F238E27FC236}">
                <a16:creationId xmlns:a16="http://schemas.microsoft.com/office/drawing/2014/main" id="{F36B6B77-FEB7-47A9-AEA5-3FC984EBD9B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hlinkClick r:id="rId8"/>
            <a:extLst>
              <a:ext uri="{FF2B5EF4-FFF2-40B4-BE49-F238E27FC236}">
                <a16:creationId xmlns:a16="http://schemas.microsoft.com/office/drawing/2014/main" id="{C18945BE-3FCA-439C-ABB8-C692D61779B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588" grpId="0"/>
      <p:bldP spid="963602" grpId="0"/>
      <p:bldP spid="963606" grpId="0"/>
      <p:bldP spid="40" grpId="0"/>
      <p:bldP spid="13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7997" y="144170"/>
            <a:ext cx="8229600" cy="431800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Reversing the process of differentiation</a:t>
            </a:r>
          </a:p>
        </p:txBody>
      </p:sp>
      <p:sp>
        <p:nvSpPr>
          <p:cNvPr id="965637" name="Rectangle 5"/>
          <p:cNvSpPr>
            <a:spLocks noChangeArrowheads="1"/>
          </p:cNvSpPr>
          <p:nvPr/>
        </p:nvSpPr>
        <p:spPr bwMode="auto">
          <a:xfrm>
            <a:off x="611188" y="548680"/>
            <a:ext cx="8013701" cy="1179026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06248" y="1757060"/>
            <a:ext cx="21130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For example, 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965641" name="Text Box 9"/>
          <p:cNvSpPr txBox="1">
            <a:spLocks noChangeArrowheads="1"/>
          </p:cNvSpPr>
          <p:nvPr/>
        </p:nvSpPr>
        <p:spPr bwMode="auto">
          <a:xfrm>
            <a:off x="7895207" y="2189762"/>
            <a:ext cx="5084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2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endParaRPr lang="en-US" sz="2400" baseline="30000" dirty="0">
              <a:solidFill>
                <a:srgbClr val="010078"/>
              </a:solidFill>
            </a:endParaRPr>
          </a:p>
        </p:txBody>
      </p:sp>
      <p:sp>
        <p:nvSpPr>
          <p:cNvPr id="965643" name="Text Box 11"/>
          <p:cNvSpPr txBox="1">
            <a:spLocks noChangeArrowheads="1"/>
          </p:cNvSpPr>
          <p:nvPr/>
        </p:nvSpPr>
        <p:spPr bwMode="auto">
          <a:xfrm>
            <a:off x="1865219" y="6086928"/>
            <a:ext cx="55675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We therefore have to write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10078"/>
                </a:solidFill>
              </a:rPr>
              <a:t> =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2</a:t>
            </a:r>
            <a:r>
              <a:rPr lang="en-US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</a:rPr>
              <a:t>+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c</a:t>
            </a:r>
            <a:r>
              <a:rPr lang="en-GB" sz="2400" dirty="0">
                <a:solidFill>
                  <a:srgbClr val="010078"/>
                </a:solidFill>
              </a:rPr>
              <a:t>.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965645" name="Rectangle 13"/>
          <p:cNvSpPr>
            <a:spLocks noChangeArrowheads="1"/>
          </p:cNvSpPr>
          <p:nvPr/>
        </p:nvSpPr>
        <p:spPr bwMode="auto">
          <a:xfrm>
            <a:off x="436992" y="5276502"/>
            <a:ext cx="83620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This set, or family, of all anti-derivatives of a function is called the indefinite integral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611188" y="567542"/>
            <a:ext cx="80756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The process of finding a function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)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whose derivative is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>
                <a:solidFill>
                  <a:srgbClr val="010078"/>
                </a:solidFill>
              </a:rPr>
              <a:t>’(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)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is called anti-differentiation, which relates to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integration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. 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368033" y="2179687"/>
            <a:ext cx="6787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What is the derivative of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2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with respect to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?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403479" y="3091401"/>
            <a:ext cx="72683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What is the derivative of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2</a:t>
            </a:r>
            <a:r>
              <a:rPr lang="en-GB" sz="2400" dirty="0">
                <a:solidFill>
                  <a:srgbClr val="010078"/>
                </a:solidFill>
              </a:rPr>
              <a:t> + 3</a:t>
            </a:r>
            <a:r>
              <a:rPr lang="en-GB" sz="2400" baseline="300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with respect to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?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7912124" y="3078345"/>
            <a:ext cx="5084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2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endParaRPr lang="en-US" sz="2400" baseline="30000" dirty="0">
              <a:solidFill>
                <a:srgbClr val="010078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457200" y="3616077"/>
            <a:ext cx="7249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What is the derivative of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2</a:t>
            </a:r>
            <a:r>
              <a:rPr lang="en-GB" sz="2400" dirty="0">
                <a:solidFill>
                  <a:srgbClr val="010078"/>
                </a:solidFill>
              </a:rPr>
              <a:t> – 5</a:t>
            </a:r>
            <a:r>
              <a:rPr lang="en-GB" sz="2400" baseline="300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with respect to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?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7965845" y="3603021"/>
            <a:ext cx="5084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2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endParaRPr lang="en-US" sz="2400" baseline="30000" dirty="0">
              <a:solidFill>
                <a:srgbClr val="010078"/>
              </a:solidFill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19043" y="2658165"/>
            <a:ext cx="66511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If you anti-differentiate </a:t>
            </a:r>
            <a:r>
              <a:rPr lang="en-GB" sz="2400" dirty="0">
                <a:solidFill>
                  <a:srgbClr val="010078"/>
                </a:solidFill>
              </a:rPr>
              <a:t>2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with respect to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7827688" y="2645109"/>
            <a:ext cx="4459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2</a:t>
            </a:r>
            <a:endParaRPr lang="en-US" sz="2400" baseline="30000" dirty="0">
              <a:solidFill>
                <a:srgbClr val="010078"/>
              </a:solidFill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436992" y="4042473"/>
            <a:ext cx="83805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10078"/>
                </a:solidFill>
                <a:latin typeface="+mn-lt"/>
              </a:rPr>
              <a:t>You can easily see that </a:t>
            </a:r>
            <a:r>
              <a:rPr lang="en-US" sz="2400" dirty="0">
                <a:solidFill>
                  <a:srgbClr val="010078"/>
                </a:solidFill>
              </a:rPr>
              <a:t>2</a:t>
            </a:r>
            <a:r>
              <a:rPr lang="en-US" sz="2400" i="1" dirty="0">
                <a:solidFill>
                  <a:srgbClr val="010078"/>
                </a:solidFill>
              </a:rPr>
              <a:t>x</a:t>
            </a:r>
            <a:r>
              <a:rPr lang="en-US" sz="2400" dirty="0">
                <a:solidFill>
                  <a:srgbClr val="010078"/>
                </a:solidFill>
              </a:rPr>
              <a:t> </a:t>
            </a:r>
            <a:r>
              <a:rPr lang="en-US" sz="2400" dirty="0">
                <a:solidFill>
                  <a:srgbClr val="010078"/>
                </a:solidFill>
                <a:latin typeface="+mn-lt"/>
              </a:rPr>
              <a:t>is the derivative for any function of the form</a:t>
            </a:r>
            <a:r>
              <a:rPr lang="en-US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2</a:t>
            </a:r>
            <a:r>
              <a:rPr lang="en-GB" sz="2400" dirty="0">
                <a:solidFill>
                  <a:srgbClr val="010078"/>
                </a:solidFill>
              </a:rPr>
              <a:t> + c,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where</a:t>
            </a:r>
            <a:r>
              <a:rPr lang="en-GB" sz="2400" dirty="0">
                <a:solidFill>
                  <a:srgbClr val="010078"/>
                </a:solidFill>
              </a:rPr>
              <a:t> c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is any real number</a:t>
            </a:r>
            <a:r>
              <a:rPr lang="en-US" sz="2400" dirty="0">
                <a:solidFill>
                  <a:srgbClr val="010078"/>
                </a:solidFill>
                <a:latin typeface="+mn-lt"/>
              </a:rPr>
              <a:t> 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459030" y="4814837"/>
            <a:ext cx="6863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The </a:t>
            </a:r>
            <a:r>
              <a:rPr lang="en-GB" sz="2400" i="1" dirty="0">
                <a:solidFill>
                  <a:srgbClr val="010078"/>
                </a:solidFill>
                <a:latin typeface="+mn-lt"/>
              </a:rPr>
              <a:t>antiderivative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 of all of them is the same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26" name="Rectangle 25">
            <a:hlinkClick r:id="rId4"/>
            <a:extLst>
              <a:ext uri="{FF2B5EF4-FFF2-40B4-BE49-F238E27FC236}">
                <a16:creationId xmlns:a16="http://schemas.microsoft.com/office/drawing/2014/main" id="{8495C400-5ABB-46C7-A3F9-9B6317D01D4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4"/>
            <a:extLst>
              <a:ext uri="{FF2B5EF4-FFF2-40B4-BE49-F238E27FC236}">
                <a16:creationId xmlns:a16="http://schemas.microsoft.com/office/drawing/2014/main" id="{27B50E27-FD76-42C5-B94E-60381E8CC8F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292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965641" grpId="0"/>
      <p:bldP spid="965643" grpId="0"/>
      <p:bldP spid="96564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5" y="1074738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For example: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447925" y="908050"/>
            <a:ext cx="4248150" cy="792163"/>
            <a:chOff x="1542" y="1910"/>
            <a:chExt cx="2676" cy="499"/>
          </a:xfrm>
        </p:grpSpPr>
        <p:sp>
          <p:nvSpPr>
            <p:cNvPr id="965637" name="Rectangle 5"/>
            <p:cNvSpPr>
              <a:spLocks noChangeArrowheads="1"/>
            </p:cNvSpPr>
            <p:nvPr/>
          </p:nvSpPr>
          <p:spPr bwMode="auto">
            <a:xfrm>
              <a:off x="1542" y="1910"/>
              <a:ext cx="2676" cy="49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aphicFrame>
          <p:nvGraphicFramePr>
            <p:cNvPr id="965638" name="Object 6"/>
            <p:cNvGraphicFramePr>
              <a:graphicFrameLocks noChangeAspect="1"/>
            </p:cNvGraphicFramePr>
            <p:nvPr/>
          </p:nvGraphicFramePr>
          <p:xfrm>
            <a:off x="1624" y="1928"/>
            <a:ext cx="2512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987720" imgH="736560" progId="">
                    <p:embed/>
                  </p:oleObj>
                </mc:Choice>
                <mc:Fallback>
                  <p:oleObj name="Equation" r:id="rId4" imgW="3987720" imgH="736560" progId="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4" y="1928"/>
                          <a:ext cx="2512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628800"/>
            <a:ext cx="8606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Adding 1 to the power and dividing by the new power gives: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graphicFrame>
        <p:nvGraphicFramePr>
          <p:cNvPr id="96564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413038"/>
              </p:ext>
            </p:extLst>
          </p:nvPr>
        </p:nvGraphicFramePr>
        <p:xfrm>
          <a:off x="4051300" y="2092350"/>
          <a:ext cx="1041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41120" imgH="736560" progId="">
                  <p:embed/>
                </p:oleObj>
              </mc:Choice>
              <mc:Fallback>
                <p:oleObj name="Equation" r:id="rId6" imgW="1041120" imgH="7365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1300" y="2092350"/>
                        <a:ext cx="10414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5641" name="Text Box 9"/>
          <p:cNvSpPr txBox="1">
            <a:spLocks noChangeArrowheads="1"/>
          </p:cNvSpPr>
          <p:nvPr/>
        </p:nvSpPr>
        <p:spPr bwMode="auto">
          <a:xfrm>
            <a:off x="5411522" y="2207688"/>
            <a:ext cx="9989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= 2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3</a:t>
            </a:r>
            <a:endParaRPr lang="en-US" sz="2400" baseline="30000" dirty="0">
              <a:solidFill>
                <a:srgbClr val="010078"/>
              </a:solidFill>
            </a:endParaRPr>
          </a:p>
        </p:txBody>
      </p:sp>
      <p:sp>
        <p:nvSpPr>
          <p:cNvPr id="965642" name="Text Box 10"/>
          <p:cNvSpPr txBox="1">
            <a:spLocks noChangeArrowheads="1"/>
          </p:cNvSpPr>
          <p:nvPr/>
        </p:nvSpPr>
        <p:spPr bwMode="auto">
          <a:xfrm>
            <a:off x="235471" y="2842890"/>
            <a:ext cx="8374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+mn-lt"/>
              </a:rPr>
              <a:t>This is not the complete solution, however, because if we differentiated 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10078"/>
                </a:solidFill>
              </a:rPr>
              <a:t> = 2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3</a:t>
            </a:r>
            <a:r>
              <a:rPr lang="en-GB" sz="2400" dirty="0">
                <a:solidFill>
                  <a:srgbClr val="010078"/>
                </a:solidFill>
              </a:rPr>
              <a:t> + 1, 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965643" name="Text Box 11"/>
          <p:cNvSpPr txBox="1">
            <a:spLocks noChangeArrowheads="1"/>
          </p:cNvSpPr>
          <p:nvPr/>
        </p:nvSpPr>
        <p:spPr bwMode="auto">
          <a:xfrm>
            <a:off x="268070" y="5166780"/>
            <a:ext cx="86078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+mn-lt"/>
              </a:rPr>
              <a:t>We therefore have to write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10078"/>
                </a:solidFill>
              </a:rPr>
              <a:t> = 2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3</a:t>
            </a:r>
            <a:r>
              <a:rPr lang="en-US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</a:rPr>
              <a:t>+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c</a:t>
            </a:r>
            <a:r>
              <a:rPr lang="en-GB" sz="2400" dirty="0">
                <a:solidFill>
                  <a:srgbClr val="010078"/>
                </a:solidFill>
              </a:rPr>
              <a:t>.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965644" name="Rectangle 12"/>
          <p:cNvSpPr>
            <a:spLocks noChangeArrowheads="1"/>
          </p:cNvSpPr>
          <p:nvPr/>
        </p:nvSpPr>
        <p:spPr bwMode="auto">
          <a:xfrm>
            <a:off x="1633603" y="3579088"/>
            <a:ext cx="2558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</a:rPr>
              <a:t>or</a:t>
            </a:r>
            <a:r>
              <a:rPr lang="en-GB" sz="2400" dirty="0">
                <a:solidFill>
                  <a:srgbClr val="010078"/>
                </a:solidFill>
              </a:rPr>
              <a:t>    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10078"/>
                </a:solidFill>
              </a:rPr>
              <a:t> = 2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3</a:t>
            </a:r>
            <a:r>
              <a:rPr lang="en-GB" sz="2400" dirty="0">
                <a:solidFill>
                  <a:srgbClr val="010078"/>
                </a:solidFill>
              </a:rPr>
              <a:t> – 3, 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965645" name="Rectangle 13"/>
          <p:cNvSpPr>
            <a:spLocks noChangeArrowheads="1"/>
          </p:cNvSpPr>
          <p:nvPr/>
        </p:nvSpPr>
        <p:spPr bwMode="auto">
          <a:xfrm>
            <a:off x="1589874" y="3990695"/>
            <a:ext cx="4015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</a:rPr>
              <a:t>or  </a:t>
            </a:r>
            <a:r>
              <a:rPr lang="en-GB" sz="2400" dirty="0">
                <a:solidFill>
                  <a:srgbClr val="010078"/>
                </a:solidFill>
              </a:rPr>
              <a:t>  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10078"/>
                </a:solidFill>
              </a:rPr>
              <a:t> = 2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3</a:t>
            </a:r>
            <a:r>
              <a:rPr lang="en-GB" sz="2400" dirty="0">
                <a:solidFill>
                  <a:srgbClr val="010078"/>
                </a:solidFill>
              </a:rPr>
              <a:t> + </a:t>
            </a:r>
            <a:r>
              <a:rPr lang="en-GB" sz="2400" i="1" dirty="0">
                <a:solidFill>
                  <a:srgbClr val="010078"/>
                </a:solidFill>
              </a:rPr>
              <a:t>any</a:t>
            </a:r>
            <a:r>
              <a:rPr lang="en-GB" sz="2400" dirty="0">
                <a:solidFill>
                  <a:srgbClr val="010078"/>
                </a:solidFill>
              </a:rPr>
              <a:t> constant</a:t>
            </a:r>
            <a:endParaRPr lang="en-US" sz="2400" dirty="0">
              <a:solidFill>
                <a:srgbClr val="010078"/>
              </a:solidFill>
            </a:endParaRP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50825" y="4452360"/>
            <a:ext cx="3933825" cy="736600"/>
            <a:chOff x="158" y="3342"/>
            <a:chExt cx="2478" cy="464"/>
          </a:xfrm>
        </p:grpSpPr>
        <p:graphicFrame>
          <p:nvGraphicFramePr>
            <p:cNvPr id="965647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0041524"/>
                </p:ext>
              </p:extLst>
            </p:nvPr>
          </p:nvGraphicFramePr>
          <p:xfrm>
            <a:off x="1916" y="3342"/>
            <a:ext cx="720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143000" imgH="736560" progId="">
                    <p:embed/>
                  </p:oleObj>
                </mc:Choice>
                <mc:Fallback>
                  <p:oleObj name="Equation" r:id="rId8" imgW="1143000" imgH="736560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16" y="3342"/>
                          <a:ext cx="720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65648" name="Rectangle 16"/>
            <p:cNvSpPr>
              <a:spLocks noChangeArrowheads="1"/>
            </p:cNvSpPr>
            <p:nvPr/>
          </p:nvSpPr>
          <p:spPr bwMode="auto">
            <a:xfrm>
              <a:off x="158" y="3412"/>
              <a:ext cx="167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rgbClr val="010078"/>
                  </a:solidFill>
                  <a:latin typeface="+mn-lt"/>
                </a:rPr>
                <a:t>we would also get</a:t>
              </a:r>
              <a:endParaRPr lang="en-US" sz="2400" dirty="0">
                <a:solidFill>
                  <a:srgbClr val="010078"/>
                </a:solidFill>
                <a:latin typeface="+mn-lt"/>
              </a:endParaRPr>
            </a:p>
          </p:txBody>
        </p:sp>
      </p:grp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04149" y="5623036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In general:</a:t>
            </a:r>
          </a:p>
        </p:txBody>
      </p:sp>
      <p:sp>
        <p:nvSpPr>
          <p:cNvPr id="18" name="Text Box 22"/>
          <p:cNvSpPr txBox="1">
            <a:spLocks noChangeArrowheads="1"/>
          </p:cNvSpPr>
          <p:nvPr/>
        </p:nvSpPr>
        <p:spPr bwMode="auto">
          <a:xfrm>
            <a:off x="2059137" y="5613161"/>
            <a:ext cx="6863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+mn-lt"/>
              </a:rPr>
              <a:t>The antiderivative of </a:t>
            </a:r>
            <a:r>
              <a:rPr lang="en-GB" sz="2400" i="1" dirty="0" err="1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 err="1">
                <a:solidFill>
                  <a:srgbClr val="010078"/>
                </a:solidFill>
              </a:rPr>
              <a:t>n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dirty="0">
                <a:solidFill>
                  <a:srgbClr val="010078"/>
                </a:solidFill>
                <a:latin typeface="+mn-lt"/>
              </a:rPr>
              <a:t>are given by</a:t>
            </a:r>
            <a:endParaRPr lang="en-US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2699792" y="5957806"/>
                <a:ext cx="2204899" cy="792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99792" y="5957806"/>
                <a:ext cx="2204899" cy="79239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2">
            <a:extLst>
              <a:ext uri="{FF2B5EF4-FFF2-40B4-BE49-F238E27FC236}">
                <a16:creationId xmlns:a16="http://schemas.microsoft.com/office/drawing/2014/main" id="{B1D37F1D-21FD-47F7-8D85-8468ED154454}"/>
              </a:ext>
            </a:extLst>
          </p:cNvPr>
          <p:cNvSpPr txBox="1">
            <a:spLocks noChangeArrowheads="1"/>
          </p:cNvSpPr>
          <p:nvPr/>
        </p:nvSpPr>
        <p:spPr>
          <a:xfrm>
            <a:off x="237997" y="144170"/>
            <a:ext cx="8229600" cy="43180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500"/>
              <a:t>Reversing the process of differentiation</a:t>
            </a:r>
            <a:endParaRPr lang="en-GB" sz="2500" dirty="0"/>
          </a:p>
        </p:txBody>
      </p:sp>
      <p:sp>
        <p:nvSpPr>
          <p:cNvPr id="21" name="Rectangle 20">
            <a:hlinkClick r:id="rId12"/>
            <a:extLst>
              <a:ext uri="{FF2B5EF4-FFF2-40B4-BE49-F238E27FC236}">
                <a16:creationId xmlns:a16="http://schemas.microsoft.com/office/drawing/2014/main" id="{1E67E40C-8530-4584-8EFF-24AFE9EAB11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12"/>
            <a:extLst>
              <a:ext uri="{FF2B5EF4-FFF2-40B4-BE49-F238E27FC236}">
                <a16:creationId xmlns:a16="http://schemas.microsoft.com/office/drawing/2014/main" id="{BF1E6239-82FF-4BCC-BBB5-46978A3B3CC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965641" grpId="0"/>
      <p:bldP spid="965642" grpId="0"/>
      <p:bldP spid="965643" grpId="0"/>
      <p:bldP spid="965644" grpId="0"/>
      <p:bldP spid="965645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836712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the antiderivative of the function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10</a:t>
            </a:r>
            <a:r>
              <a:rPr lang="en-GB" sz="2400" dirty="0">
                <a:solidFill>
                  <a:srgbClr val="010078"/>
                </a:solidFill>
              </a:rPr>
              <a:t>: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484784"/>
            <a:ext cx="8606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Adding 1 to the power and dividing by the new power gives: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3089867" y="1916832"/>
                <a:ext cx="2466509" cy="792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10+1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9867" y="1916832"/>
                <a:ext cx="2466509" cy="7923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3069588" y="2881294"/>
                <a:ext cx="1951881" cy="78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69588" y="2881294"/>
                <a:ext cx="1951881" cy="7838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3"/>
              <p:cNvSpPr txBox="1">
                <a:spLocks noChangeArrowheads="1"/>
              </p:cNvSpPr>
              <p:nvPr/>
            </p:nvSpPr>
            <p:spPr bwMode="auto">
              <a:xfrm>
                <a:off x="250823" y="3760954"/>
                <a:ext cx="8358709" cy="613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Find the antiderivative of the function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2400" i="1" dirty="0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dirty="0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1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3" y="3760954"/>
                <a:ext cx="8358709" cy="613886"/>
              </a:xfrm>
              <a:prstGeom prst="rect">
                <a:avLst/>
              </a:prstGeom>
              <a:blipFill>
                <a:blip r:embed="rId6"/>
                <a:stretch>
                  <a:fillRect l="-1094" b="-990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50824" y="4315016"/>
            <a:ext cx="8606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Adding 1 to the power and dividing by the new power gives: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3089866" y="4698705"/>
                <a:ext cx="2566087" cy="792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−5+1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9866" y="4698705"/>
                <a:ext cx="2566087" cy="79239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3069587" y="5567510"/>
                <a:ext cx="2051459" cy="78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69587" y="5567510"/>
                <a:ext cx="2051459" cy="7838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6347366" y="3837064"/>
            <a:ext cx="8162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GB" sz="2400" baseline="30000" dirty="0">
                <a:solidFill>
                  <a:srgbClr val="010078"/>
                </a:solidFill>
              </a:rPr>
              <a:t>-5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5148064" y="5548652"/>
                <a:ext cx="1887953" cy="786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48064" y="5548652"/>
                <a:ext cx="1887953" cy="78624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2">
            <a:extLst>
              <a:ext uri="{FF2B5EF4-FFF2-40B4-BE49-F238E27FC236}">
                <a16:creationId xmlns:a16="http://schemas.microsoft.com/office/drawing/2014/main" id="{E8D03BF5-6755-492A-89FB-6AE330EDD7F8}"/>
              </a:ext>
            </a:extLst>
          </p:cNvPr>
          <p:cNvSpPr txBox="1">
            <a:spLocks noChangeArrowheads="1"/>
          </p:cNvSpPr>
          <p:nvPr/>
        </p:nvSpPr>
        <p:spPr>
          <a:xfrm>
            <a:off x="237997" y="144170"/>
            <a:ext cx="8229600" cy="43180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500"/>
              <a:t>Reversing the process of differentiation</a:t>
            </a:r>
            <a:endParaRPr lang="en-GB" sz="2500" dirty="0"/>
          </a:p>
        </p:txBody>
      </p:sp>
      <p:sp>
        <p:nvSpPr>
          <p:cNvPr id="14" name="Rectangle 13">
            <a:hlinkClick r:id="rId10"/>
            <a:extLst>
              <a:ext uri="{FF2B5EF4-FFF2-40B4-BE49-F238E27FC236}">
                <a16:creationId xmlns:a16="http://schemas.microsoft.com/office/drawing/2014/main" id="{3591C895-9805-4F64-B80E-B5494FF9F37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10"/>
            <a:extLst>
              <a:ext uri="{FF2B5EF4-FFF2-40B4-BE49-F238E27FC236}">
                <a16:creationId xmlns:a16="http://schemas.microsoft.com/office/drawing/2014/main" id="{A7F67D80-863F-4A59-AB8F-02D6D333F54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106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9" grpId="0"/>
      <p:bldP spid="20" grpId="0"/>
      <p:bldP spid="21" grpId="0"/>
      <p:bldP spid="22" grpId="0"/>
      <p:bldP spid="23" grpId="0"/>
      <p:bldP spid="24" grpId="0"/>
      <p:bldP spid="5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65635" name="Text Box 3"/>
              <p:cNvSpPr txBox="1">
                <a:spLocks noChangeArrowheads="1"/>
              </p:cNvSpPr>
              <p:nvPr/>
            </p:nvSpPr>
            <p:spPr bwMode="auto">
              <a:xfrm>
                <a:off x="250824" y="1074738"/>
                <a:ext cx="8358709" cy="5098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Find the antiderivative of the function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lang="en-GB" sz="240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rad>
                  </m:oMath>
                </a14:m>
                <a:endParaRPr lang="en-GB" sz="2400" dirty="0">
                  <a:solidFill>
                    <a:srgbClr val="010078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6563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4" y="1074738"/>
                <a:ext cx="8358709" cy="509883"/>
              </a:xfrm>
              <a:prstGeom prst="rect">
                <a:avLst/>
              </a:prstGeom>
              <a:blipFill>
                <a:blip r:embed="rId4"/>
                <a:stretch>
                  <a:fillRect l="-1094" b="-2738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4" y="2924944"/>
            <a:ext cx="8606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Adding 1 to the power and dividing by the new power gives: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3089866" y="3308633"/>
                <a:ext cx="2250295" cy="11160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box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9866" y="3308633"/>
                <a:ext cx="2250295" cy="111601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2915816" y="4305422"/>
                <a:ext cx="1689501" cy="10793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15816" y="4305422"/>
                <a:ext cx="1689501" cy="107933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737996" y="2149362"/>
                <a:ext cx="773673" cy="597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box>
                          <m:boxPr>
                            <m:ctrlPr>
                              <a:rPr lang="en-GB" sz="240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2400" i="1" smtClean="0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996" y="2149362"/>
                <a:ext cx="773673" cy="597664"/>
              </a:xfrm>
              <a:prstGeom prst="rect">
                <a:avLst/>
              </a:prstGeom>
              <a:blipFill rotWithShape="0">
                <a:blip r:embed="rId7"/>
                <a:stretch>
                  <a:fillRect l="-11811" b="-22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1492586" y="1523115"/>
            <a:ext cx="51058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Rewriting using rational exponents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2893245" y="5460063"/>
                <a:ext cx="1658723" cy="783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93245" y="5460063"/>
                <a:ext cx="1658723" cy="78354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2">
            <a:extLst>
              <a:ext uri="{FF2B5EF4-FFF2-40B4-BE49-F238E27FC236}">
                <a16:creationId xmlns:a16="http://schemas.microsoft.com/office/drawing/2014/main" id="{2743D8DC-38EF-4300-8EB5-F0F29263EA19}"/>
              </a:ext>
            </a:extLst>
          </p:cNvPr>
          <p:cNvSpPr txBox="1">
            <a:spLocks noChangeArrowheads="1"/>
          </p:cNvSpPr>
          <p:nvPr/>
        </p:nvSpPr>
        <p:spPr>
          <a:xfrm>
            <a:off x="237997" y="144170"/>
            <a:ext cx="8229600" cy="43180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500" dirty="0"/>
              <a:t>Reversing the process of differentiation</a:t>
            </a:r>
          </a:p>
        </p:txBody>
      </p:sp>
      <p:sp>
        <p:nvSpPr>
          <p:cNvPr id="11" name="Rectangle 10">
            <a:hlinkClick r:id="rId9"/>
            <a:extLst>
              <a:ext uri="{FF2B5EF4-FFF2-40B4-BE49-F238E27FC236}">
                <a16:creationId xmlns:a16="http://schemas.microsoft.com/office/drawing/2014/main" id="{AC07A7CB-8E34-4ED2-9AA8-69597DB7D1F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9"/>
            <a:extLst>
              <a:ext uri="{FF2B5EF4-FFF2-40B4-BE49-F238E27FC236}">
                <a16:creationId xmlns:a16="http://schemas.microsoft.com/office/drawing/2014/main" id="{2A30EA1A-B0B4-4704-89B9-85DBA2B9574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771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9" grpId="0"/>
      <p:bldP spid="20" grpId="0"/>
      <p:bldP spid="5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3" y="1074738"/>
            <a:ext cx="8606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10078"/>
                </a:solidFill>
                <a:latin typeface="+mn-lt"/>
              </a:rPr>
              <a:t>Antidifferentiation</a:t>
            </a:r>
            <a:r>
              <a:rPr lang="en-US" sz="2400" dirty="0">
                <a:solidFill>
                  <a:srgbClr val="010078"/>
                </a:solidFill>
                <a:latin typeface="+mn-lt"/>
              </a:rPr>
              <a:t> is also known as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indefinite integration</a:t>
            </a:r>
            <a:endParaRPr lang="en-GB" sz="2400" b="1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45663" y="2420297"/>
            <a:ext cx="33890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If</a:t>
            </a:r>
            <a:r>
              <a:rPr lang="en-GB" sz="2400" dirty="0">
                <a:solidFill>
                  <a:srgbClr val="010078"/>
                </a:solidFill>
              </a:rPr>
              <a:t> F’(x) = f(x),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we write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50823" y="1687612"/>
            <a:ext cx="5817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And is denoted with an integral symbol,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919554" y="1451570"/>
                <a:ext cx="741678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9554" y="1451570"/>
                <a:ext cx="741678" cy="9687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30322" y="2212136"/>
                <a:ext cx="294087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322" y="2212136"/>
                <a:ext cx="2940870" cy="9687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491880" y="3203062"/>
            <a:ext cx="1212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integrand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01725" y="3587711"/>
            <a:ext cx="2635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Variable of integration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45825" y="3149398"/>
            <a:ext cx="2698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Constant of integration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139952" y="2825010"/>
            <a:ext cx="288032" cy="34012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076056" y="2825010"/>
            <a:ext cx="555466" cy="76885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661232" y="2825010"/>
            <a:ext cx="0" cy="324388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4119" y="3686518"/>
                <a:ext cx="134889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19" y="3686518"/>
                <a:ext cx="1348895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2092603" y="3962748"/>
            <a:ext cx="2066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Is read as: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119987" y="4424413"/>
            <a:ext cx="67844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“The antiderivative of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with respect to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”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2082359" y="4862726"/>
            <a:ext cx="67844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“The integral of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with respect to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”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4A5147C4-F379-49D7-9E96-A1FC308ACC31}"/>
              </a:ext>
            </a:extLst>
          </p:cNvPr>
          <p:cNvSpPr txBox="1">
            <a:spLocks noChangeArrowheads="1"/>
          </p:cNvSpPr>
          <p:nvPr/>
        </p:nvSpPr>
        <p:spPr>
          <a:xfrm>
            <a:off x="237997" y="144170"/>
            <a:ext cx="8229600" cy="43180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500" dirty="0"/>
              <a:t>Reversing the process of differentiation</a:t>
            </a:r>
          </a:p>
        </p:txBody>
      </p:sp>
      <p:sp>
        <p:nvSpPr>
          <p:cNvPr id="19" name="Rectangle 18">
            <a:hlinkClick r:id="rId7"/>
            <a:extLst>
              <a:ext uri="{FF2B5EF4-FFF2-40B4-BE49-F238E27FC236}">
                <a16:creationId xmlns:a16="http://schemas.microsoft.com/office/drawing/2014/main" id="{2BBA4505-BFF1-4FE5-BC92-24DFE4EF83A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7"/>
            <a:extLst>
              <a:ext uri="{FF2B5EF4-FFF2-40B4-BE49-F238E27FC236}">
                <a16:creationId xmlns:a16="http://schemas.microsoft.com/office/drawing/2014/main" id="{83B7FBDD-706B-413B-A5E0-C710437C0E9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356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3" grpId="0"/>
      <p:bldP spid="2" grpId="0"/>
      <p:bldP spid="11" grpId="0"/>
      <p:bldP spid="3" grpId="0"/>
      <p:bldP spid="15" grpId="0"/>
      <p:bldP spid="16" grpId="0"/>
      <p:bldP spid="22" grpId="0"/>
      <p:bldP spid="23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177709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500" dirty="0"/>
              <a:t>Rules to find the indefinite integrals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99592" y="1226369"/>
                <a:ext cx="108446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226369"/>
                <a:ext cx="1084464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57200" y="764704"/>
            <a:ext cx="2066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Power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>
                <a:spLocks noChangeArrowheads="1"/>
              </p:cNvSpPr>
              <p:nvPr/>
            </p:nvSpPr>
            <p:spPr bwMode="auto">
              <a:xfrm>
                <a:off x="2052399" y="1226369"/>
                <a:ext cx="3614323" cy="792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≠−1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2399" y="1226369"/>
                <a:ext cx="3614323" cy="7923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99592" y="2656761"/>
                <a:ext cx="91159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2656761"/>
                <a:ext cx="911595" cy="9687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57200" y="2195096"/>
            <a:ext cx="25306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Constant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2052399" y="2901409"/>
                <a:ext cx="151983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2399" y="2901409"/>
                <a:ext cx="1519839" cy="4531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27584" y="3870136"/>
                <a:ext cx="151984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𝑘𝑓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870136"/>
                <a:ext cx="1519840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85192" y="3408471"/>
            <a:ext cx="3466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Constant multiple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2357147" y="3870136"/>
                <a:ext cx="203946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57147" y="3870136"/>
                <a:ext cx="2039469" cy="10610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03598" y="5205917"/>
                <a:ext cx="233807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)±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598" y="5205917"/>
                <a:ext cx="2338076" cy="9687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61206" y="4744252"/>
            <a:ext cx="39354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Sum or difference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3287222" y="5159751"/>
                <a:ext cx="3445622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87222" y="5159751"/>
                <a:ext cx="3445622" cy="10610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hlinkClick r:id="rId11"/>
            <a:extLst>
              <a:ext uri="{FF2B5EF4-FFF2-40B4-BE49-F238E27FC236}">
                <a16:creationId xmlns:a16="http://schemas.microsoft.com/office/drawing/2014/main" id="{8F8D4CD6-DAB0-4487-ADE5-F36EF4A22C8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11"/>
            <a:extLst>
              <a:ext uri="{FF2B5EF4-FFF2-40B4-BE49-F238E27FC236}">
                <a16:creationId xmlns:a16="http://schemas.microsoft.com/office/drawing/2014/main" id="{06513794-8E6B-4464-AE97-A504CFA81CB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774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3687" y="215139"/>
            <a:ext cx="8229600" cy="431800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Indefinite integrals</a:t>
            </a:r>
          </a:p>
        </p:txBody>
      </p:sp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the indefinite integral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628800"/>
            <a:ext cx="35750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Applying the power rule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3089867" y="2012489"/>
                <a:ext cx="2173352" cy="792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6+1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9867" y="2012489"/>
                <a:ext cx="2173352" cy="79239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3069588" y="2881294"/>
                <a:ext cx="1658723" cy="7848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69588" y="2881294"/>
                <a:ext cx="1658723" cy="78489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50823" y="3760954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the indefinite integral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50824" y="4315016"/>
            <a:ext cx="40479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Applying the constant rule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108446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084464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37005" y="1412869"/>
                <a:ext cx="108446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7005" y="1412869"/>
                <a:ext cx="1084464" cy="9687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5089812" y="1412869"/>
                <a:ext cx="3614323" cy="792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≠−1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89812" y="1412869"/>
                <a:ext cx="3614323" cy="79239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72000" y="3565514"/>
                <a:ext cx="868123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565514"/>
                <a:ext cx="868123" cy="96872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78217" y="4144709"/>
                <a:ext cx="91159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217" y="4144709"/>
                <a:ext cx="911595" cy="9687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>
                <a:spLocks noChangeArrowheads="1"/>
              </p:cNvSpPr>
              <p:nvPr/>
            </p:nvSpPr>
            <p:spPr bwMode="auto">
              <a:xfrm>
                <a:off x="5331024" y="4389357"/>
                <a:ext cx="151983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1024" y="4389357"/>
                <a:ext cx="1519839" cy="45313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>
                <a:spLocks noChangeArrowheads="1"/>
              </p:cNvSpPr>
              <p:nvPr/>
            </p:nvSpPr>
            <p:spPr bwMode="auto">
              <a:xfrm>
                <a:off x="3749936" y="5472727"/>
                <a:ext cx="151983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49936" y="5472727"/>
                <a:ext cx="1519839" cy="45313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32483" y="492677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The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 err="1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tells you that the variable of integration is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3" name="Rectangle 22">
            <a:hlinkClick r:id="rId13"/>
            <a:extLst>
              <a:ext uri="{FF2B5EF4-FFF2-40B4-BE49-F238E27FC236}">
                <a16:creationId xmlns:a16="http://schemas.microsoft.com/office/drawing/2014/main" id="{E21C35EF-BE3F-4EDA-A260-FF52CF2C62E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13"/>
            <a:extLst>
              <a:ext uri="{FF2B5EF4-FFF2-40B4-BE49-F238E27FC236}">
                <a16:creationId xmlns:a16="http://schemas.microsoft.com/office/drawing/2014/main" id="{B8569BF6-C8EA-45E1-B271-FD04912BD48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292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9" grpId="0"/>
      <p:bldP spid="20" grpId="0"/>
      <p:bldP spid="21" grpId="0"/>
      <p:bldP spid="22" grpId="0"/>
      <p:bldP spid="14" grpId="0"/>
      <p:bldP spid="15" grpId="0"/>
      <p:bldP spid="16" grpId="0"/>
      <p:bldP spid="17" grpId="0"/>
      <p:bldP spid="18" grpId="0"/>
      <p:bldP spid="25" grpId="0"/>
      <p:bldP spid="2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5|0.4|0.3|0.4|0.9|0.5|0.6|0.6|0.8|0.4|0.7|0.3|0.6|0.5|0.5|0.3|0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4|0.2|0.2|0.3|0.5|0.3|0.5|0.2|0.4|0.2|0.5|0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4|0.2|0.2|0.3|0.5|0.3|0.5|0.2|0.4|0.2|0.5|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5|0.4|0.2|0.2|0.3|0.2|0.3|0.2|0.3|0.2|0.3|0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3|0.2|0.3|0.3|0.3|0.3|0.3|0.4|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2|0.3|0.2|0.4|0.2|0.3|0.1|0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2|0.4|0.3|0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1|0.3|0.1|0.3|0.1|0.2|0.1|0.6|0.5|0.5|0.2|0.5|0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6|0.4|0.7|0.4|0.4|0.2|0.4|0.2|0.3|0.2|0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3|0.2|0.1|0.4|0.3|0.4|0.5|0.3|0.4|0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2|0.3|0.2|0.3|0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2792</TotalTime>
  <Words>814</Words>
  <Application>Microsoft Office PowerPoint</Application>
  <PresentationFormat>On-screen Show (4:3)</PresentationFormat>
  <Paragraphs>169</Paragraphs>
  <Slides>13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Calibri</vt:lpstr>
      <vt:lpstr>Cambria Math</vt:lpstr>
      <vt:lpstr>Comic Sans MS</vt:lpstr>
      <vt:lpstr>Times New Roman</vt:lpstr>
      <vt:lpstr>Wingdings 2</vt:lpstr>
      <vt:lpstr>Theme1</vt:lpstr>
      <vt:lpstr>Equation</vt:lpstr>
      <vt:lpstr>Reversing the process of differentiation</vt:lpstr>
      <vt:lpstr>PowerPoint Presentation</vt:lpstr>
      <vt:lpstr>Reversing the process of differentiation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Indefinite integrals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Reversing the process of differentiation</dc:title>
  <dc:creator>Mathssupport</dc:creator>
  <cp:lastModifiedBy>Orlando Hurtado</cp:lastModifiedBy>
  <cp:revision>45</cp:revision>
  <dcterms:created xsi:type="dcterms:W3CDTF">2013-01-22T04:39:08Z</dcterms:created>
  <dcterms:modified xsi:type="dcterms:W3CDTF">2023-08-04T13:58:08Z</dcterms:modified>
</cp:coreProperties>
</file>