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60" r:id="rId9"/>
    <p:sldId id="258" r:id="rId10"/>
    <p:sldId id="271" r:id="rId11"/>
    <p:sldId id="272" r:id="rId12"/>
    <p:sldId id="273" r:id="rId13"/>
    <p:sldId id="274" r:id="rId14"/>
    <p:sldId id="275" r:id="rId15"/>
    <p:sldId id="266" r:id="rId16"/>
    <p:sldId id="276" r:id="rId17"/>
    <p:sldId id="277" r:id="rId18"/>
    <p:sldId id="278" r:id="rId19"/>
    <p:sldId id="279" r:id="rId20"/>
    <p:sldId id="280" r:id="rId21"/>
    <p:sldId id="268" r:id="rId22"/>
    <p:sldId id="269" r:id="rId23"/>
    <p:sldId id="270" r:id="rId24"/>
    <p:sldId id="281" r:id="rId25"/>
    <p:sldId id="282" r:id="rId26"/>
    <p:sldId id="283" r:id="rId27"/>
    <p:sldId id="284" r:id="rId28"/>
    <p:sldId id="285" r:id="rId29"/>
    <p:sldId id="29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7799"/>
    <a:srgbClr val="CC0099"/>
    <a:srgbClr val="FF66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805C1-9674-4734-B4CB-0AA4A492F8B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4FBB9-0BDD-4E3B-A03E-6B26EB9A5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5503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0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060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0506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0678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012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2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22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642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2849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212246-CE09-4BAF-9A15-C45ABECDF758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063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0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20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20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hyperlink" Target="http://www.mathssupport.org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57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5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61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6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44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46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45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Area of a region enclosed by a curve and the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-axis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BEDFC-DD62-48CA-8C4A-87529833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2-6E3F-4C70-A95A-48BDF75FC427}" type="datetime4">
              <a:rPr lang="en-GB" smtClean="0"/>
              <a:t>05 August 2023</a:t>
            </a:fld>
            <a:endParaRPr lang="en-GB"/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id="{006C53EC-F2B3-436F-A42A-F84072170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calculate the area enclosed by a curve and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-axis.</a:t>
            </a:r>
            <a:endParaRPr lang="en-GB" dirty="0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5AFF2E3-3E41-4ADB-9F0A-9710586C0B3D}"/>
              </a:ext>
            </a:extLst>
          </p:cNvPr>
          <p:cNvSpPr/>
          <p:nvPr/>
        </p:nvSpPr>
        <p:spPr>
          <a:xfrm>
            <a:off x="8063132" y="6089971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1D5CCCD-18AC-410F-A4A7-E33901B129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6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C03FE0-09E5-4F0E-B9D1-7F64B332CE6C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1DC95B4-B11E-4BBE-AFB7-9516B83555C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1617F45D-3AD6-4EB1-A7EF-07D88231493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A92DE-7F3B-4C3E-8302-AD2875D9A1C7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D4E73E0-5C39-4AA5-8FE8-1C60803C5597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2F172BE-CF32-45A0-A323-4B66D0723AD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EBF7A63-1883-4653-94D9-4689F4A6F4E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D4F0CC84-0BDC-4C5C-8B5F-310FB5DA709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7"/>
            <a:extLst>
              <a:ext uri="{FF2B5EF4-FFF2-40B4-BE49-F238E27FC236}">
                <a16:creationId xmlns:a16="http://schemas.microsoft.com/office/drawing/2014/main" id="{DD1F78DA-8AD4-48D5-815F-EF15213DD2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44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88B3921-5235-457C-9997-D134DC4E6637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EBA36ED-B1BF-4586-97FF-AD77840E57F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>
            <a:extLst>
              <a:ext uri="{FF2B5EF4-FFF2-40B4-BE49-F238E27FC236}">
                <a16:creationId xmlns:a16="http://schemas.microsoft.com/office/drawing/2014/main" id="{4016E176-F96F-4BB6-9CE4-DAC8F5B21A95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200882-BF36-4FAB-955E-5C5A8E06BE90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156A6A5-4625-4D1C-AF17-EB6A20B25180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E1800F2-9DD2-4960-80F3-67B9325DDE79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9587AD3-841D-4989-B6AE-CDBE6A3D43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7"/>
            <a:extLst>
              <a:ext uri="{FF2B5EF4-FFF2-40B4-BE49-F238E27FC236}">
                <a16:creationId xmlns:a16="http://schemas.microsoft.com/office/drawing/2014/main" id="{4A6297D3-A1B8-40BF-95EE-F68096BB3878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7"/>
            <a:extLst>
              <a:ext uri="{FF2B5EF4-FFF2-40B4-BE49-F238E27FC236}">
                <a16:creationId xmlns:a16="http://schemas.microsoft.com/office/drawing/2014/main" id="{74A85023-D28E-4E17-B9E3-CB79C0C3445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4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4158D6-8A36-4C8D-8E31-CAA362A21F5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57E8C00-D40C-491B-97BE-BAF86B5A908A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>
            <a:extLst>
              <a:ext uri="{FF2B5EF4-FFF2-40B4-BE49-F238E27FC236}">
                <a16:creationId xmlns:a16="http://schemas.microsoft.com/office/drawing/2014/main" id="{68826DFE-1F4B-4173-8A8C-051B2F33BBA4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4852FD-51FD-49EF-9DCD-CA0B9DA6FD31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B9C7453-32BB-4798-8924-D7FDA63517D6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31AB7CF-10E8-445E-8ACB-D67B2FEF169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1FF3AA4-8B3E-4DA4-8DF3-4EA6A13A6D50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2" name="Rectangle 101">
            <a:hlinkClick r:id="rId8"/>
            <a:extLst>
              <a:ext uri="{FF2B5EF4-FFF2-40B4-BE49-F238E27FC236}">
                <a16:creationId xmlns:a16="http://schemas.microsoft.com/office/drawing/2014/main" id="{4CD3A810-EE76-4054-94F9-9D57CA06DA9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902FED54-D4BA-48F0-80D2-53250192E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5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6" cy="2124222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3B425EE-0810-4A89-902A-6034BDCE0426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3ACD4A1-3F82-44DB-AE1D-887D65EF731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8E1266BB-B008-417F-BAA7-55F6C94A681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718B048-FFA5-4A59-8B93-5F66B35AF77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44707D-0B10-4A98-919E-CBE5ED0872F3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F36F801-7C1E-43DC-8FA5-62B293E80AC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844F95A-F987-4DF2-8976-65A3D1718D7A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4802CA98-7410-4FE1-A7D9-78D27788CAD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A296C235-8E72-4A18-92EA-B3EED3B14E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1" y="324707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89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8105CB94-7EA0-46BC-9F5D-38EC84C8BC8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9B356F8-4021-4840-9445-75F799A8FAB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>
            <a:extLst>
              <a:ext uri="{FF2B5EF4-FFF2-40B4-BE49-F238E27FC236}">
                <a16:creationId xmlns:a16="http://schemas.microsoft.com/office/drawing/2014/main" id="{742B8C79-972D-4E70-8AC0-0C53A335896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9F59609-77D1-48A8-A2A0-7567983262E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783D63C-F3D6-4EEE-80AE-7B2959E89518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DC6EBEF-B0D7-493B-9565-ACA24330078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CDCE278-BEDC-412B-8506-3F630F6BEBD4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1DF195FA-3542-4281-B489-338ABEA319E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8"/>
            <a:extLst>
              <a:ext uri="{FF2B5EF4-FFF2-40B4-BE49-F238E27FC236}">
                <a16:creationId xmlns:a16="http://schemas.microsoft.com/office/drawing/2014/main" id="{778564E8-7F3A-4078-A667-980932218CD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01AAD4B2-C114-4628-A435-82D2732A0EC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72" name="Rectangle 71">
            <a:hlinkClick r:id="rId6"/>
            <a:extLst>
              <a:ext uri="{FF2B5EF4-FFF2-40B4-BE49-F238E27FC236}">
                <a16:creationId xmlns:a16="http://schemas.microsoft.com/office/drawing/2014/main" id="{5633440A-6921-4EDE-A210-FCBDC81A17F4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6"/>
            <a:extLst>
              <a:ext uri="{FF2B5EF4-FFF2-40B4-BE49-F238E27FC236}">
                <a16:creationId xmlns:a16="http://schemas.microsoft.com/office/drawing/2014/main" id="{A4159546-4666-4F9F-9C29-99F4A63CAB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0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9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52542BA-369B-46B2-A181-7D6B72760955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7717E48-BF78-4AA1-B67D-332855B78D5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58E09970-75CC-4022-BF76-7AE1B9B3BE43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92E086A-5EBB-4D81-B7A3-EB9D5A26CA6C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70B344-51E9-4090-A643-793D733C3FAF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5569E8-ACDF-4E89-96F2-6AAA7E2929E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0E38ED3-3473-4E2A-A851-FA3AF545C179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Rectangle 91">
            <a:hlinkClick r:id="rId7"/>
            <a:extLst>
              <a:ext uri="{FF2B5EF4-FFF2-40B4-BE49-F238E27FC236}">
                <a16:creationId xmlns:a16="http://schemas.microsoft.com/office/drawing/2014/main" id="{28507FAC-9CD0-47C3-8DA8-5DABCB0D2CC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B819B58B-A338-47AD-9008-A5B77A7BDDF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F55B49-D26E-43B7-9153-876D24D82A2F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794C64-5D07-4F7F-9CE5-B61209A74D6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>
            <a:extLst>
              <a:ext uri="{FF2B5EF4-FFF2-40B4-BE49-F238E27FC236}">
                <a16:creationId xmlns:a16="http://schemas.microsoft.com/office/drawing/2014/main" id="{BD8C5182-4BE0-4627-9A12-71EC543627CD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F6C3510-C84F-4072-AD91-8406F7C96244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FC4974F-139D-4C68-8013-02D6DC2C997C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1A56EDD-4B84-48F9-9248-321800CB53AA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83F5BD-5982-4071-9C9A-D7843D15F683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46D81E50-D880-4B31-99C3-A2028D1158C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240CB99F-937D-41A4-A984-58B3EBFAA0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0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3C57D60E-6F15-4C59-A970-0E15489D4ED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6B1D7D-2375-42F9-976E-4745D1EC7B32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E371FAF4-C628-4B7F-9EFD-14BC53E301A7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ECE9555-1DEE-4B08-9289-158045584EEF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12E4B25-4AF4-4FF2-87C7-EFBD648E037B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320448-B82B-449F-B423-0B0996F48B2B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882AAF7-0321-49CD-9A5F-75F5DEEBC235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8"/>
            <a:extLst>
              <a:ext uri="{FF2B5EF4-FFF2-40B4-BE49-F238E27FC236}">
                <a16:creationId xmlns:a16="http://schemas.microsoft.com/office/drawing/2014/main" id="{8D57F6ED-BE85-4A10-B8C0-0816EFC3A633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0B64DBEE-6DB5-4E5E-BA8F-C6C89C98697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5" cy="216642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F6D24C-21A5-4839-972D-41AB5232414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01771B5-CBA2-4235-AB58-693744EC648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1ACE7CA9-C46E-4E68-8903-2D595BBCDF5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BF4D945-AEFD-4AA7-A605-4DFFEECA397B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672D01C-4245-49A9-B1F7-6466C4FF3C72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105D772-184F-40CD-B81E-ED097C55CF3E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98C3E9E-D3C1-4FDA-90E0-80486103252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1EE4ADE8-25E1-40DA-9AD6-DE14596BE05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354A57B3-7327-4123-B2A7-E52AD547B6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1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6568" y="1557082"/>
            <a:ext cx="793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Let us use rectangles base 1 and height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685800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685800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875101" y="509457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75" name="53 CuadroTexto"/>
          <p:cNvSpPr txBox="1"/>
          <p:nvPr/>
        </p:nvSpPr>
        <p:spPr>
          <a:xfrm>
            <a:off x="2604248" y="495088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408481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89774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730135" y="3398751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92471" y="240498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992471" y="2918118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63578" y="3935806"/>
            <a:ext cx="441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the total area of the blue space between the curve and the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68901" y="5452180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fill the space with rectangles of smaller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82">
            <a:hlinkClick r:id="rId2"/>
            <a:extLst>
              <a:ext uri="{FF2B5EF4-FFF2-40B4-BE49-F238E27FC236}">
                <a16:creationId xmlns:a16="http://schemas.microsoft.com/office/drawing/2014/main" id="{1A625806-5730-4B0D-AB7E-E6EB62FECF0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hlinkClick r:id="rId2"/>
            <a:extLst>
              <a:ext uri="{FF2B5EF4-FFF2-40B4-BE49-F238E27FC236}">
                <a16:creationId xmlns:a16="http://schemas.microsoft.com/office/drawing/2014/main" id="{AE96988D-6FF7-4D5C-B28C-6A799FEE5A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0" y="3247079"/>
            <a:ext cx="100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≈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3.14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7" cy="2147669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157397D-EA8B-46F7-B2A5-7DE58745FFA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64F53FC-0E38-4073-956D-76768F8FD966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233DFF0E-32C5-40A4-9BE4-48AC7A20F870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6D25991-8CA6-4DAB-B626-B38AC3FE57B8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082E690-82D1-4ACA-99FE-33CE889CF1B9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88B7A1-D191-4345-9573-1D2F1355B2DF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304FC89-76E5-4480-B43A-50B4F4FF55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F2379100-5292-475B-B8FC-5E412C28619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8"/>
            <a:extLst>
              <a:ext uri="{FF2B5EF4-FFF2-40B4-BE49-F238E27FC236}">
                <a16:creationId xmlns:a16="http://schemas.microsoft.com/office/drawing/2014/main" id="{01BDD508-AE1C-4BDF-AC0C-FF2B4F634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not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f is not non-negative.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24067" y="3813009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4, but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969827" y="1818531"/>
            <a:ext cx="1810257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0" name="TextBox 499"/>
              <p:cNvSpPr txBox="1"/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0" name="TextBox 4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" name="TextBox 500"/>
              <p:cNvSpPr txBox="1"/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1" name="TextBox 5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2" name="TextBox 501"/>
              <p:cNvSpPr txBox="1"/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2" name="TextBox 5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3" name="TextBox 502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5843087" y="5501531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&lt; 0 when -3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-1</a:t>
            </a:r>
          </a:p>
        </p:txBody>
      </p:sp>
      <p:sp>
        <p:nvSpPr>
          <p:cNvPr id="463" name="Rectangle 462">
            <a:hlinkClick r:id="rId5"/>
            <a:extLst>
              <a:ext uri="{FF2B5EF4-FFF2-40B4-BE49-F238E27FC236}">
                <a16:creationId xmlns:a16="http://schemas.microsoft.com/office/drawing/2014/main" id="{25E2BB29-BA3A-4662-8CA3-0B1C4F24D28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4" name="Rectangle 463">
            <a:hlinkClick r:id="rId5"/>
            <a:extLst>
              <a:ext uri="{FF2B5EF4-FFF2-40B4-BE49-F238E27FC236}">
                <a16:creationId xmlns:a16="http://schemas.microsoft.com/office/drawing/2014/main" id="{647C2109-D85A-44EB-AA17-5476F687D3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17" grpId="0"/>
      <p:bldP spid="520" grpId="0"/>
      <p:bldP spid="501" grpId="0"/>
      <p:bldP spid="502" grpId="0"/>
      <p:bldP spid="503" grpId="0"/>
      <p:bldP spid="4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067" idx="2"/>
          </p:cNvCxnSpPr>
          <p:nvPr/>
        </p:nvCxnSpPr>
        <p:spPr>
          <a:xfrm flipH="1">
            <a:off x="1956598" y="1818531"/>
            <a:ext cx="1801363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674039" y="3752531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16,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5765354" y="5623768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&gt; 0 when -1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3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 is  non-negative.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0" name="TextBox 469"/>
              <p:cNvSpPr txBox="1"/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0" name="TextBox 4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" name="TextBox 470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p:sp>
        <p:nvSpPr>
          <p:cNvPr id="466" name="Rectangle 465">
            <a:hlinkClick r:id="rId5"/>
            <a:extLst>
              <a:ext uri="{FF2B5EF4-FFF2-40B4-BE49-F238E27FC236}">
                <a16:creationId xmlns:a16="http://schemas.microsoft.com/office/drawing/2014/main" id="{2CCF0250-B2B2-4572-8A57-B55B7B60952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7" name="Rectangle 466">
            <a:hlinkClick r:id="rId5"/>
            <a:extLst>
              <a:ext uri="{FF2B5EF4-FFF2-40B4-BE49-F238E27FC236}">
                <a16:creationId xmlns:a16="http://schemas.microsoft.com/office/drawing/2014/main" id="{8A72C0F1-221D-4B27-B60C-AD47E369729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90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4" grpId="0"/>
      <p:bldP spid="465" grpId="0"/>
      <p:bldP spid="468" grpId="0"/>
      <p:bldP spid="469" grpId="0"/>
      <p:bldP spid="470" grpId="0"/>
      <p:bldP spid="4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Right Triangle 459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Right Triangle 458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4498975"/>
            <a:chOff x="1064" y="316"/>
            <a:chExt cx="3564" cy="2834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534"/>
              <a:chOff x="1244" y="616"/>
              <a:chExt cx="3140" cy="2534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512"/>
                <a:chOff x="773" y="1401"/>
                <a:chExt cx="3140" cy="2512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5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>
            <a:solidFill>
              <a:srgbClr val="2277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956598" y="1818531"/>
            <a:ext cx="1823486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582791" y="3783950"/>
            <a:ext cx="35073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region is equals to the area of the region </a:t>
            </a:r>
            <a:r>
              <a:rPr lang="en-GB" dirty="0">
                <a:solidFill>
                  <a:srgbClr val="227799"/>
                </a:solidFill>
              </a:rPr>
              <a:t>A</a:t>
            </a:r>
            <a:r>
              <a:rPr lang="en-GB" baseline="-25000" dirty="0">
                <a:solidFill>
                  <a:srgbClr val="227799"/>
                </a:solidFill>
              </a:rPr>
              <a:t>1</a:t>
            </a:r>
            <a:r>
              <a:rPr lang="en-GB" baseline="-25000" dirty="0"/>
              <a:t> </a:t>
            </a:r>
            <a:r>
              <a:rPr lang="en-GB" dirty="0"/>
              <a:t>plus the area of the region </a:t>
            </a:r>
            <a:r>
              <a:rPr lang="en-GB" dirty="0">
                <a:solidFill>
                  <a:srgbClr val="00B050"/>
                </a:solidFill>
              </a:rPr>
              <a:t>A</a:t>
            </a:r>
            <a:r>
              <a:rPr lang="en-GB" baseline="-25000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6" name="TextBox 465"/>
              <p:cNvSpPr txBox="1"/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6" name="TextBox 4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7" name="TextBox 466"/>
          <p:cNvSpPr txBox="1"/>
          <p:nvPr/>
        </p:nvSpPr>
        <p:spPr>
          <a:xfrm>
            <a:off x="7988022" y="322882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9" name="TextBox 468"/>
          <p:cNvSpPr txBox="1"/>
          <p:nvPr/>
        </p:nvSpPr>
        <p:spPr>
          <a:xfrm>
            <a:off x="8038794" y="22741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70" name="TextBox 469"/>
          <p:cNvSpPr txBox="1"/>
          <p:nvPr/>
        </p:nvSpPr>
        <p:spPr>
          <a:xfrm>
            <a:off x="7954929" y="13952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4" name="TextBox 473"/>
          <p:cNvSpPr txBox="1"/>
          <p:nvPr/>
        </p:nvSpPr>
        <p:spPr>
          <a:xfrm>
            <a:off x="7112749" y="597223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solidFill>
                  <a:srgbClr val="227799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475" name="TextBox 474"/>
          <p:cNvSpPr txBox="1"/>
          <p:nvPr/>
        </p:nvSpPr>
        <p:spPr>
          <a:xfrm>
            <a:off x="7617704" y="598741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+</a:t>
            </a:r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8297923" y="598741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p:sp>
        <p:nvSpPr>
          <p:cNvPr id="477" name="TextBox 476"/>
          <p:cNvSpPr txBox="1"/>
          <p:nvPr/>
        </p:nvSpPr>
        <p:spPr>
          <a:xfrm>
            <a:off x="2044772" y="4119384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1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3017613" y="3343366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2</a:t>
            </a:r>
          </a:p>
        </p:txBody>
      </p:sp>
      <p:sp>
        <p:nvSpPr>
          <p:cNvPr id="389" name="Rectangle 388">
            <a:hlinkClick r:id="rId9"/>
            <a:extLst>
              <a:ext uri="{FF2B5EF4-FFF2-40B4-BE49-F238E27FC236}">
                <a16:creationId xmlns:a16="http://schemas.microsoft.com/office/drawing/2014/main" id="{10BE196B-DC9D-4D96-A7FC-B7185D6E937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Rectangle 389">
            <a:hlinkClick r:id="rId9"/>
            <a:extLst>
              <a:ext uri="{FF2B5EF4-FFF2-40B4-BE49-F238E27FC236}">
                <a16:creationId xmlns:a16="http://schemas.microsoft.com/office/drawing/2014/main" id="{67246C60-AF87-48D7-A2FD-B3F00A7530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" grpId="0" animBg="1"/>
      <p:bldP spid="459" grpId="0" animBg="1"/>
      <p:bldP spid="464" grpId="0"/>
      <p:bldP spid="465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example perfectly illustrates one of the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)±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58944" y="236594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Some other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2" name="TextBox 391"/>
          <p:cNvSpPr txBox="1"/>
          <p:nvPr/>
        </p:nvSpPr>
        <p:spPr>
          <a:xfrm>
            <a:off x="3199971" y="479590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2277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hlinkClick r:id="rId13"/>
            <a:extLst>
              <a:ext uri="{FF2B5EF4-FFF2-40B4-BE49-F238E27FC236}">
                <a16:creationId xmlns:a16="http://schemas.microsoft.com/office/drawing/2014/main" id="{C513E318-74C6-43CE-A93A-471D284066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13"/>
            <a:extLst>
              <a:ext uri="{FF2B5EF4-FFF2-40B4-BE49-F238E27FC236}">
                <a16:creationId xmlns:a16="http://schemas.microsoft.com/office/drawing/2014/main" id="{0D6E0B03-AB54-4620-8A26-AB4C5F87343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3"/>
            <a:extLst>
              <a:ext uri="{FF2B5EF4-FFF2-40B4-BE49-F238E27FC236}">
                <a16:creationId xmlns:a16="http://schemas.microsoft.com/office/drawing/2014/main" id="{6B50DCB3-08CF-476B-9559-9608BEC8FBDF}"/>
              </a:ext>
            </a:extLst>
          </p:cNvPr>
          <p:cNvSpPr/>
          <p:nvPr/>
        </p:nvSpPr>
        <p:spPr>
          <a:xfrm>
            <a:off x="8215532" y="2286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3"/>
            <a:extLst>
              <a:ext uri="{FF2B5EF4-FFF2-40B4-BE49-F238E27FC236}">
                <a16:creationId xmlns:a16="http://schemas.microsoft.com/office/drawing/2014/main" id="{DF25DA5E-B342-434E-A5E4-AE9AC6855ACE}"/>
              </a:ext>
            </a:extLst>
          </p:cNvPr>
          <p:cNvSpPr/>
          <p:nvPr/>
        </p:nvSpPr>
        <p:spPr>
          <a:xfrm>
            <a:off x="952500" y="67056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68" grpId="0"/>
      <p:bldP spid="471" grpId="0"/>
      <p:bldP spid="472" grpId="0"/>
      <p:bldP spid="473" grpId="0"/>
      <p:bldP spid="387" grpId="0"/>
      <p:bldP spid="388" grpId="0"/>
      <p:bldP spid="389" grpId="0"/>
      <p:bldP spid="390" grpId="0"/>
      <p:bldP spid="391" grpId="0"/>
      <p:bldP spid="392" grpId="0"/>
      <p:bldP spid="393" grpId="0"/>
      <p:bldP spid="3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)±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180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 smtClean="0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nary>
                              <m:naryPr>
                                <m:ctrlPr>
                                  <a:rPr lang="en-GB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  <m:e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blipFill rotWithShape="0">
                <a:blip r:embed="rId9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5"/>
              <p:cNvSpPr txBox="1">
                <a:spLocks noChangeArrowheads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1800" i="1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k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blipFill rotWithShape="0">
                <a:blip r:embed="rId10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386514" y="5437337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342" y="546018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1659" y="542222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</a:rPr>
              <a:t>(4)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3)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1087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559021" y="5422621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4359" y="59671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341F063F-8EA8-4275-BD19-66A7797DCC2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7A536F3B-A7E0-4527-890C-2BED46DA46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4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71" grpId="0"/>
      <p:bldP spid="472" grpId="0"/>
      <p:bldP spid="473" grpId="0"/>
      <p:bldP spid="387" grpId="0"/>
      <p:bldP spid="389" grpId="0"/>
      <p:bldP spid="390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556" r="-13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 </a:t>
                </a:r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 </a:t>
                </a:r>
                <a:r>
                  <a:rPr lang="en-GB" sz="1800" dirty="0"/>
                  <a:t>to the first term and property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dirty="0"/>
                  <a:t> to the second term</a:t>
                </a: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blipFill rotWithShape="0">
                <a:blip r:embed="rId9"/>
                <a:stretch>
                  <a:fillRect l="-1024" t="-46409" r="-128" b="-469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71755" y="4764984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5731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1988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30" y="4692045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5731" y="53482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/>
              <a:t>12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2596AEE6-DF5C-4786-A280-EFB07672332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336331E9-8CE4-40A6-BEAC-1C31A1F2EDF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5890" t="-28689" b="-1073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98748" y="4679926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1576" y="470277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6073" y="470277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3756" y="4725404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  <a:latin typeface="Cambria Math" panose="02040503050406030204" pitchFamily="18" charset="0"/>
              </a:rPr>
              <a:t>+</a:t>
            </a:r>
            <a:r>
              <a:rPr lang="en-GB" sz="2400" dirty="0">
                <a:solidFill>
                  <a:srgbClr val="227799"/>
                </a:solidFill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593" y="520969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cs typeface="Times New Roman" panose="02020603050405020304" pitchFamily="18" charset="0"/>
              </a:rPr>
              <a:t>16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4FC2AB30-F73F-48D9-998C-4FFC5909F2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6BA96E2C-ABF5-48A5-8833-4E9FD671AC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7143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5456436" y="4817737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Rearranging terms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8614" y="556180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blipFill rotWithShape="0"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639857" y="616450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5"/>
          <p:cNvSpPr txBox="1">
            <a:spLocks noChangeArrowheads="1"/>
          </p:cNvSpPr>
          <p:nvPr/>
        </p:nvSpPr>
        <p:spPr bwMode="auto">
          <a:xfrm>
            <a:off x="5310235" y="5535506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16"/>
            <a:extLst>
              <a:ext uri="{FF2B5EF4-FFF2-40B4-BE49-F238E27FC236}">
                <a16:creationId xmlns:a16="http://schemas.microsoft.com/office/drawing/2014/main" id="{A182101B-5F11-46B7-A722-1CD6CAE3804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EF911D94-1845-4C49-B9F9-74742CA9ECF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  <p:bldP spid="19" grpId="0"/>
      <p:bldP spid="20" grpId="0"/>
      <p:bldP spid="21" grpId="0"/>
      <p:bldP spid="24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4 rectangles base 0.5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338328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34747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718676" y="512632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189660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571344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56305" y="3760892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6.75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556759" y="2187346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56759" y="2600980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89137" y="417699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less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35660" y="5026968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increase the number of rectangles reducing the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347314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341663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53 CuadroTexto"/>
          <p:cNvSpPr txBox="1"/>
          <p:nvPr/>
        </p:nvSpPr>
        <p:spPr>
          <a:xfrm>
            <a:off x="2042908" y="5097351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89" name="53 CuadroTexto"/>
          <p:cNvSpPr txBox="1"/>
          <p:nvPr/>
        </p:nvSpPr>
        <p:spPr>
          <a:xfrm>
            <a:off x="2395576" y="509549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0" name="53 CuadroTexto"/>
          <p:cNvSpPr txBox="1"/>
          <p:nvPr/>
        </p:nvSpPr>
        <p:spPr>
          <a:xfrm>
            <a:off x="2729886" y="507566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20175" y="2959616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51973" y="294430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20174" y="3314705"/>
            <a:ext cx="299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76957" y="3314704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3.125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Rectangle 84">
            <a:hlinkClick r:id="rId2"/>
            <a:extLst>
              <a:ext uri="{FF2B5EF4-FFF2-40B4-BE49-F238E27FC236}">
                <a16:creationId xmlns:a16="http://schemas.microsoft.com/office/drawing/2014/main" id="{FF640BFC-48BE-444C-94DC-E572B884B93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hlinkClick r:id="rId2"/>
            <a:extLst>
              <a:ext uri="{FF2B5EF4-FFF2-40B4-BE49-F238E27FC236}">
                <a16:creationId xmlns:a16="http://schemas.microsoft.com/office/drawing/2014/main" id="{E6AA6B32-730F-4FC9-AE88-EC686D372B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5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75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8 rectangles base 0.25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164592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16459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 rot="16200000">
            <a:off x="1597538" y="508186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63596" y="1967982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31917" y="233581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93699" y="4673380"/>
            <a:ext cx="262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7.6875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797268" y="1965611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97198" y="2323436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0.391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05184" y="5020330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get a better approximation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20174" y="5472248"/>
            <a:ext cx="441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have seen that by summing the areas of eight rectangles we have an approximation.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173736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164592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53 CuadroTexto"/>
          <p:cNvSpPr txBox="1"/>
          <p:nvPr/>
        </p:nvSpPr>
        <p:spPr>
          <a:xfrm rot="16200000">
            <a:off x="1944447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31916" y="2710229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90157" y="2665790"/>
            <a:ext cx="129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531915" y="3023752"/>
            <a:ext cx="3426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3.0625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770374" y="3008057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0.766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53 CuadroTexto"/>
          <p:cNvSpPr txBox="1"/>
          <p:nvPr/>
        </p:nvSpPr>
        <p:spPr>
          <a:xfrm rot="16200000">
            <a:off x="2283817" y="5056460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R5</a:t>
            </a:r>
          </a:p>
        </p:txBody>
      </p:sp>
      <p:sp>
        <p:nvSpPr>
          <p:cNvPr id="87" name="53 CuadroTexto"/>
          <p:cNvSpPr txBox="1"/>
          <p:nvPr/>
        </p:nvSpPr>
        <p:spPr>
          <a:xfrm rot="16200000">
            <a:off x="2617347" y="5060935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R7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882108" y="5100420"/>
            <a:ext cx="173736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1736" y="4868138"/>
            <a:ext cx="17373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2541" y="4529500"/>
            <a:ext cx="17373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14010" y="4124507"/>
            <a:ext cx="17373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53 CuadroTexto"/>
          <p:cNvSpPr txBox="1"/>
          <p:nvPr/>
        </p:nvSpPr>
        <p:spPr>
          <a:xfrm rot="16200000">
            <a:off x="2810448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R8</a:t>
            </a:r>
          </a:p>
        </p:txBody>
      </p:sp>
      <p:sp>
        <p:nvSpPr>
          <p:cNvPr id="86" name="53 CuadroTexto"/>
          <p:cNvSpPr txBox="1"/>
          <p:nvPr/>
        </p:nvSpPr>
        <p:spPr>
          <a:xfrm rot="16200000">
            <a:off x="2443119" y="506901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R6</a:t>
            </a:r>
          </a:p>
        </p:txBody>
      </p:sp>
      <p:sp>
        <p:nvSpPr>
          <p:cNvPr id="90" name="53 CuadroTexto"/>
          <p:cNvSpPr txBox="1"/>
          <p:nvPr/>
        </p:nvSpPr>
        <p:spPr>
          <a:xfrm rot="16200000">
            <a:off x="2113251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75" name="53 CuadroTexto"/>
          <p:cNvSpPr txBox="1"/>
          <p:nvPr/>
        </p:nvSpPr>
        <p:spPr>
          <a:xfrm rot="16200000">
            <a:off x="1755341" y="506462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97268" y="3352768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92483" y="3651322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5.0625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30940" y="3350397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57764" y="3638947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1.266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92482" y="3984175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750723" y="3939736"/>
            <a:ext cx="1281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492482" y="4325408"/>
            <a:ext cx="346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7.5625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730940" y="4309713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1.891</a:t>
            </a:r>
          </a:p>
        </p:txBody>
      </p:sp>
      <p:sp>
        <p:nvSpPr>
          <p:cNvPr id="108" name="Rectangle 107">
            <a:hlinkClick r:id="rId2"/>
            <a:extLst>
              <a:ext uri="{FF2B5EF4-FFF2-40B4-BE49-F238E27FC236}">
                <a16:creationId xmlns:a16="http://schemas.microsoft.com/office/drawing/2014/main" id="{D4641BE4-48DF-4A5E-B544-B616E5B53092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hlinkClick r:id="rId2"/>
            <a:extLst>
              <a:ext uri="{FF2B5EF4-FFF2-40B4-BE49-F238E27FC236}">
                <a16:creationId xmlns:a16="http://schemas.microsoft.com/office/drawing/2014/main" id="{9B253593-9A11-4E7A-B8FC-D83A95B2B9B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89" grpId="0"/>
      <p:bldP spid="91" grpId="0"/>
      <p:bldP spid="92" grpId="0"/>
      <p:bldP spid="93" grpId="0"/>
      <p:bldP spid="94" grpId="0"/>
      <p:bldP spid="85" grpId="0"/>
      <p:bldP spid="87" grpId="0"/>
      <p:bldP spid="96" grpId="0" animBg="1"/>
      <p:bldP spid="97" grpId="0" animBg="1"/>
      <p:bldP spid="98" grpId="0" animBg="1"/>
      <p:bldP spid="99" grpId="0" animBg="1"/>
      <p:bldP spid="95" grpId="0"/>
      <p:bldP spid="86" grpId="0"/>
      <p:bldP spid="90" grpId="0"/>
      <p:bldP spid="75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93853" y="537370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667899" y="2055253"/>
            <a:ext cx="4337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we are trying to find the area under the curve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67899" y="3923736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width of a rectangle is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75413" y="4926428"/>
            <a:ext cx="493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of a rectangle is </a:t>
            </a:r>
            <a:r>
              <a:rPr lang="en-GB" sz="2400" dirty="0"/>
              <a:t>=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r>
              <a:rPr lang="en-GB" sz="2400" dirty="0">
                <a:latin typeface="Symbol" panose="05050102010706020507" pitchFamily="18" charset="2"/>
              </a:rPr>
              <a:t>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07199" y="5219277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708709" y="4348356"/>
            <a:ext cx="421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height of a rectangle is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600205" y="533690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0251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675413" y="2749218"/>
            <a:ext cx="4329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2400" dirty="0"/>
              <a:t>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you can divide </a:t>
            </a:r>
            <a:r>
              <a:rPr lang="en-GB" sz="2400" dirty="0"/>
              <a:t>[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 err="1"/>
              <a:t>,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]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sub-intervals of equal length and call this length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53 CuadroTexto"/>
          <p:cNvSpPr txBox="1"/>
          <p:nvPr/>
        </p:nvSpPr>
        <p:spPr>
          <a:xfrm>
            <a:off x="1179077" y="5378549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0.5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44618" y="139283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714796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Rectangle 150">
            <a:hlinkClick r:id="rId3"/>
            <a:extLst>
              <a:ext uri="{FF2B5EF4-FFF2-40B4-BE49-F238E27FC236}">
                <a16:creationId xmlns:a16="http://schemas.microsoft.com/office/drawing/2014/main" id="{3DA45D5C-0AF3-440B-A9B5-AEBFC418D00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ctangle 151">
            <a:hlinkClick r:id="rId3"/>
            <a:extLst>
              <a:ext uri="{FF2B5EF4-FFF2-40B4-BE49-F238E27FC236}">
                <a16:creationId xmlns:a16="http://schemas.microsoft.com/office/drawing/2014/main" id="{DF65A2B6-3F63-4D5A-91AE-7C01452B52C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24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5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29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000"/>
                            </p:stCondLst>
                            <p:childTnLst>
                              <p:par>
                                <p:cTn id="238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5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8500"/>
                            </p:stCondLst>
                            <p:childTnLst>
                              <p:par>
                                <p:cTn id="247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9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9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6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5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4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8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9000"/>
                            </p:stCondLst>
                            <p:childTnLst>
                              <p:par>
                                <p:cTn id="31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/>
      <p:bldP spid="66" grpId="0"/>
      <p:bldP spid="67" grpId="0"/>
      <p:bldP spid="68" grpId="0"/>
      <p:bldP spid="69" grpId="0"/>
      <p:bldP spid="71" grpId="0"/>
      <p:bldP spid="49" grpId="0" animBg="1"/>
      <p:bldP spid="73" grpId="0" animBg="1"/>
      <p:bldP spid="73" grpId="1" animBg="1"/>
      <p:bldP spid="73" grpId="2" animBg="1"/>
      <p:bldP spid="76" grpId="0"/>
      <p:bldP spid="77" grpId="0"/>
      <p:bldP spid="78" grpId="0"/>
      <p:bldP spid="82" grpId="0"/>
      <p:bldP spid="84" grpId="0" animBg="1"/>
      <p:bldP spid="84" grpId="1" animBg="1"/>
      <p:bldP spid="84" grpId="2" animBg="1"/>
      <p:bldP spid="88" grpId="0" animBg="1"/>
      <p:bldP spid="88" grpId="1" animBg="1"/>
      <p:bldP spid="88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6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6" grpId="0" animBg="1"/>
      <p:bldP spid="117" grpId="0"/>
      <p:bldP spid="118" grpId="0"/>
      <p:bldP spid="119" grpId="0"/>
      <p:bldP spid="120" grpId="0"/>
      <p:bldP spid="2" grpId="0"/>
      <p:bldP spid="33" grpId="0" animBg="1"/>
      <p:bldP spid="100" grpId="0"/>
      <p:bldP spid="101" grpId="0"/>
      <p:bldP spid="102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344618" y="139757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1479" y="532921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2028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626614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548551" y="1977738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/>
          <p:cNvSpPr txBox="1"/>
          <p:nvPr/>
        </p:nvSpPr>
        <p:spPr>
          <a:xfrm>
            <a:off x="4548551" y="317511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height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26726" y="3871571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width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334031" y="4613068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an infinite number of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TextBox 155"/>
          <p:cNvSpPr txBox="1"/>
          <p:nvPr/>
        </p:nvSpPr>
        <p:spPr>
          <a:xfrm>
            <a:off x="5055970" y="5953580"/>
            <a:ext cx="351999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Leads to the exact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Rectangle 156">
            <a:hlinkClick r:id="rId4"/>
            <a:extLst>
              <a:ext uri="{FF2B5EF4-FFF2-40B4-BE49-F238E27FC236}">
                <a16:creationId xmlns:a16="http://schemas.microsoft.com/office/drawing/2014/main" id="{D65DDC6F-A667-4281-AEAD-AEB1C47660A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ectangle 157">
            <a:hlinkClick r:id="rId4"/>
            <a:extLst>
              <a:ext uri="{FF2B5EF4-FFF2-40B4-BE49-F238E27FC236}">
                <a16:creationId xmlns:a16="http://schemas.microsoft.com/office/drawing/2014/main" id="{EFE95A11-BF43-4643-BB7C-62B72CB81DBB}"/>
              </a:ext>
            </a:extLst>
          </p:cNvPr>
          <p:cNvSpPr/>
          <p:nvPr/>
        </p:nvSpPr>
        <p:spPr>
          <a:xfrm>
            <a:off x="800100" y="6525064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7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9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9" grpId="0" animBg="1"/>
      <p:bldP spid="73" grpId="0" animBg="1"/>
      <p:bldP spid="84" grpId="0" animBg="1"/>
      <p:bldP spid="88" grpId="0" animBg="1"/>
      <p:bldP spid="96" grpId="0" animBg="1"/>
      <p:bldP spid="97" grpId="0" animBg="1"/>
      <p:bldP spid="98" grpId="0" animBg="1"/>
      <p:bldP spid="99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2" grpId="0"/>
      <p:bldP spid="33" grpId="0" animBg="1"/>
      <p:bldP spid="101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153" grpId="0"/>
      <p:bldP spid="154" grpId="0"/>
      <p:bldP spid="155" grpId="0"/>
      <p:bldP spid="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6534" y="535223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1133" y="538146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34030" y="2028545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a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defined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4433525" y="2633669"/>
            <a:ext cx="90557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15569" y="2599005"/>
            <a:ext cx="2168773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exist, we say that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25831" y="3143089"/>
            <a:ext cx="455851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integrable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59759" y="3571186"/>
            <a:ext cx="455851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call this limit the definite integral and denote it as: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4412698" y="5113808"/>
            <a:ext cx="468935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25831" y="5462347"/>
            <a:ext cx="459243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10584" y="5876879"/>
            <a:ext cx="480997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symbol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 is an elongated S and is also used to indicate a sum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72">
            <a:hlinkClick r:id="rId5"/>
            <a:extLst>
              <a:ext uri="{FF2B5EF4-FFF2-40B4-BE49-F238E27FC236}">
                <a16:creationId xmlns:a16="http://schemas.microsoft.com/office/drawing/2014/main" id="{30532D62-4B27-451C-9374-53EFA53D7E0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hlinkClick r:id="rId5"/>
            <a:extLst>
              <a:ext uri="{FF2B5EF4-FFF2-40B4-BE49-F238E27FC236}">
                <a16:creationId xmlns:a16="http://schemas.microsoft.com/office/drawing/2014/main" id="{C9419D7E-3C9C-42EF-8474-CAC7D0B3B327}"/>
              </a:ext>
            </a:extLst>
          </p:cNvPr>
          <p:cNvSpPr/>
          <p:nvPr/>
        </p:nvSpPr>
        <p:spPr>
          <a:xfrm>
            <a:off x="815580" y="6538436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00" grpId="0"/>
      <p:bldP spid="102" grpId="0"/>
      <p:bldP spid="103" grpId="0"/>
      <p:bldP spid="104" grpId="0"/>
      <p:bldP spid="44" grpId="0"/>
      <p:bldP spid="106" grpId="0"/>
      <p:bldP spid="107" grpId="0"/>
      <p:bldP spid="1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684416" y="3220872"/>
            <a:ext cx="3884613" cy="3207223"/>
            <a:chOff x="386568" y="3166281"/>
            <a:chExt cx="3884613" cy="320722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3166281"/>
              <a:ext cx="3884613" cy="3207223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3562065"/>
              <a:ext cx="3357997" cy="2483629"/>
              <a:chOff x="679963" y="3562065"/>
              <a:chExt cx="3357997" cy="248362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3562065"/>
                <a:ext cx="3357997" cy="24836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806837" y="3715252"/>
                <a:ext cx="1900602" cy="2161344"/>
                <a:chOff x="806837" y="3715252"/>
                <a:chExt cx="1900602" cy="2161344"/>
              </a:xfrm>
            </p:grpSpPr>
            <p:cxnSp>
              <p:nvCxnSpPr>
                <p:cNvPr id="27" name="57 Conector recto"/>
                <p:cNvCxnSpPr/>
                <p:nvPr/>
              </p:nvCxnSpPr>
              <p:spPr>
                <a:xfrm>
                  <a:off x="2400876" y="5532815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61 Conector recto"/>
                <p:cNvCxnSpPr/>
                <p:nvPr/>
              </p:nvCxnSpPr>
              <p:spPr>
                <a:xfrm>
                  <a:off x="1477805" y="5516773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Line 6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4484" y="4785221"/>
                  <a:ext cx="2103120" cy="164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3" name="53 CuadroTexto"/>
                <p:cNvSpPr txBox="1"/>
                <p:nvPr/>
              </p:nvSpPr>
              <p:spPr>
                <a:xfrm>
                  <a:off x="1329540" y="5538008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47" name="53 CuadroTexto"/>
                <p:cNvSpPr txBox="1"/>
                <p:nvPr/>
              </p:nvSpPr>
              <p:spPr>
                <a:xfrm>
                  <a:off x="2275627" y="5568819"/>
                  <a:ext cx="4318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51" name="53 CuadroTexto"/>
                <p:cNvSpPr txBox="1"/>
                <p:nvPr/>
              </p:nvSpPr>
              <p:spPr>
                <a:xfrm>
                  <a:off x="869164" y="5500731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0</a:t>
                  </a:r>
                </a:p>
              </p:txBody>
            </p:sp>
            <p:sp>
              <p:nvSpPr>
                <p:cNvPr id="5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06837" y="3715252"/>
                  <a:ext cx="285750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800" b="1" i="1" dirty="0">
                      <a:latin typeface="Times New Roman" pitchFamily="18" charset="0"/>
                    </a:rPr>
                    <a:t>y</a:t>
                  </a:r>
                </a:p>
              </p:txBody>
            </p:sp>
          </p:grpSp>
        </p:grpSp>
      </p:grpSp>
      <p:sp>
        <p:nvSpPr>
          <p:cNvPr id="45" name="Freeform 44"/>
          <p:cNvSpPr/>
          <p:nvPr/>
        </p:nvSpPr>
        <p:spPr>
          <a:xfrm>
            <a:off x="3770598" y="4505249"/>
            <a:ext cx="923068" cy="1083412"/>
          </a:xfrm>
          <a:custGeom>
            <a:avLst/>
            <a:gdLst>
              <a:gd name="connsiteX0" fmla="*/ 0 w 923068"/>
              <a:gd name="connsiteY0" fmla="*/ 377027 h 1083412"/>
              <a:gd name="connsiteX1" fmla="*/ 4334 w 923068"/>
              <a:gd name="connsiteY1" fmla="*/ 1074745 h 1083412"/>
              <a:gd name="connsiteX2" fmla="*/ 923068 w 923068"/>
              <a:gd name="connsiteY2" fmla="*/ 1083412 h 1083412"/>
              <a:gd name="connsiteX3" fmla="*/ 914400 w 923068"/>
              <a:gd name="connsiteY3" fmla="*/ 0 h 1083412"/>
              <a:gd name="connsiteX4" fmla="*/ 832061 w 923068"/>
              <a:gd name="connsiteY4" fmla="*/ 60671 h 1083412"/>
              <a:gd name="connsiteX5" fmla="*/ 749722 w 923068"/>
              <a:gd name="connsiteY5" fmla="*/ 125676 h 1083412"/>
              <a:gd name="connsiteX6" fmla="*/ 706385 w 923068"/>
              <a:gd name="connsiteY6" fmla="*/ 190680 h 1083412"/>
              <a:gd name="connsiteX7" fmla="*/ 645714 w 923068"/>
              <a:gd name="connsiteY7" fmla="*/ 260019 h 1083412"/>
              <a:gd name="connsiteX8" fmla="*/ 563375 w 923068"/>
              <a:gd name="connsiteY8" fmla="*/ 320690 h 1083412"/>
              <a:gd name="connsiteX9" fmla="*/ 437699 w 923068"/>
              <a:gd name="connsiteY9" fmla="*/ 385695 h 1083412"/>
              <a:gd name="connsiteX10" fmla="*/ 338025 w 923068"/>
              <a:gd name="connsiteY10" fmla="*/ 416030 h 1083412"/>
              <a:gd name="connsiteX11" fmla="*/ 208016 w 923068"/>
              <a:gd name="connsiteY11" fmla="*/ 429031 h 1083412"/>
              <a:gd name="connsiteX12" fmla="*/ 99674 w 923068"/>
              <a:gd name="connsiteY12" fmla="*/ 416030 h 1083412"/>
              <a:gd name="connsiteX13" fmla="*/ 0 w 923068"/>
              <a:gd name="connsiteY13" fmla="*/ 377027 h 108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068" h="1083412">
                <a:moveTo>
                  <a:pt x="0" y="377027"/>
                </a:moveTo>
                <a:cubicBezTo>
                  <a:pt x="1445" y="609600"/>
                  <a:pt x="2889" y="842172"/>
                  <a:pt x="4334" y="1074745"/>
                </a:cubicBezTo>
                <a:lnTo>
                  <a:pt x="923068" y="1083412"/>
                </a:lnTo>
                <a:cubicBezTo>
                  <a:pt x="920179" y="722275"/>
                  <a:pt x="917289" y="361137"/>
                  <a:pt x="914400" y="0"/>
                </a:cubicBezTo>
                <a:lnTo>
                  <a:pt x="832061" y="60671"/>
                </a:lnTo>
                <a:lnTo>
                  <a:pt x="749722" y="125676"/>
                </a:lnTo>
                <a:lnTo>
                  <a:pt x="706385" y="190680"/>
                </a:lnTo>
                <a:lnTo>
                  <a:pt x="645714" y="260019"/>
                </a:lnTo>
                <a:lnTo>
                  <a:pt x="563375" y="320690"/>
                </a:lnTo>
                <a:lnTo>
                  <a:pt x="437699" y="385695"/>
                </a:lnTo>
                <a:lnTo>
                  <a:pt x="338025" y="416030"/>
                </a:lnTo>
                <a:lnTo>
                  <a:pt x="208016" y="429031"/>
                </a:lnTo>
                <a:lnTo>
                  <a:pt x="99674" y="416030"/>
                </a:lnTo>
                <a:lnTo>
                  <a:pt x="0" y="37702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6084170" y="548899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4" name="Freeform 43"/>
          <p:cNvSpPr/>
          <p:nvPr/>
        </p:nvSpPr>
        <p:spPr>
          <a:xfrm>
            <a:off x="3059306" y="4357493"/>
            <a:ext cx="2864224" cy="565168"/>
          </a:xfrm>
          <a:custGeom>
            <a:avLst/>
            <a:gdLst>
              <a:gd name="connsiteX0" fmla="*/ 0 w 2864224"/>
              <a:gd name="connsiteY0" fmla="*/ 336333 h 565168"/>
              <a:gd name="connsiteX1" fmla="*/ 457200 w 2864224"/>
              <a:gd name="connsiteY1" fmla="*/ 470804 h 565168"/>
              <a:gd name="connsiteX2" fmla="*/ 954742 w 2864224"/>
              <a:gd name="connsiteY2" fmla="*/ 564933 h 565168"/>
              <a:gd name="connsiteX3" fmla="*/ 1290918 w 2864224"/>
              <a:gd name="connsiteY3" fmla="*/ 443910 h 565168"/>
              <a:gd name="connsiteX4" fmla="*/ 1600200 w 2864224"/>
              <a:gd name="connsiteY4" fmla="*/ 161522 h 565168"/>
              <a:gd name="connsiteX5" fmla="*/ 2070847 w 2864224"/>
              <a:gd name="connsiteY5" fmla="*/ 157 h 565168"/>
              <a:gd name="connsiteX6" fmla="*/ 2864224 w 2864224"/>
              <a:gd name="connsiteY6" fmla="*/ 188416 h 56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4224" h="565168">
                <a:moveTo>
                  <a:pt x="0" y="336333"/>
                </a:moveTo>
                <a:cubicBezTo>
                  <a:pt x="149038" y="384518"/>
                  <a:pt x="298076" y="432704"/>
                  <a:pt x="457200" y="470804"/>
                </a:cubicBezTo>
                <a:cubicBezTo>
                  <a:pt x="616324" y="508904"/>
                  <a:pt x="815789" y="569415"/>
                  <a:pt x="954742" y="564933"/>
                </a:cubicBezTo>
                <a:cubicBezTo>
                  <a:pt x="1093695" y="560451"/>
                  <a:pt x="1183342" y="511145"/>
                  <a:pt x="1290918" y="443910"/>
                </a:cubicBezTo>
                <a:cubicBezTo>
                  <a:pt x="1398494" y="376675"/>
                  <a:pt x="1470212" y="235481"/>
                  <a:pt x="1600200" y="161522"/>
                </a:cubicBezTo>
                <a:cubicBezTo>
                  <a:pt x="1730188" y="87563"/>
                  <a:pt x="1860176" y="-4325"/>
                  <a:pt x="2070847" y="157"/>
                </a:cubicBezTo>
                <a:cubicBezTo>
                  <a:pt x="2281518" y="4639"/>
                  <a:pt x="2572871" y="96527"/>
                  <a:pt x="2864224" y="18841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/>
          <p:cNvCxnSpPr/>
          <p:nvPr/>
        </p:nvCxnSpPr>
        <p:spPr>
          <a:xfrm>
            <a:off x="3769974" y="4886208"/>
            <a:ext cx="8040" cy="676656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85301" y="4509692"/>
            <a:ext cx="8040" cy="1097280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ine 5"/>
          <p:cNvSpPr>
            <a:spLocks noChangeShapeType="1"/>
          </p:cNvSpPr>
          <p:nvPr/>
        </p:nvSpPr>
        <p:spPr bwMode="auto">
          <a:xfrm>
            <a:off x="3059306" y="5587406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12618" y="180109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1581" y="1029520"/>
            <a:ext cx="7584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a non-negative function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12618" y="2388788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Gives the area under the curve from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5EEB6CAA-A1E8-4A4B-8A33-BEB69EC76FD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37D0B003-7DFA-4149-BB76-90994F375A5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9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3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Rectangle 62">
            <a:hlinkClick r:id="rId6"/>
            <a:extLst>
              <a:ext uri="{FF2B5EF4-FFF2-40B4-BE49-F238E27FC236}">
                <a16:creationId xmlns:a16="http://schemas.microsoft.com/office/drawing/2014/main" id="{BB8400F1-E755-420B-B424-5D8C1EEE67D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6"/>
            <a:extLst>
              <a:ext uri="{FF2B5EF4-FFF2-40B4-BE49-F238E27FC236}">
                <a16:creationId xmlns:a16="http://schemas.microsoft.com/office/drawing/2014/main" id="{6855E655-52CB-40E3-8406-84F12EFB8115}"/>
              </a:ext>
            </a:extLst>
          </p:cNvPr>
          <p:cNvSpPr/>
          <p:nvPr/>
        </p:nvSpPr>
        <p:spPr>
          <a:xfrm>
            <a:off x="800100" y="6539128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7" grpId="0"/>
      <p:bldP spid="58" grpId="0"/>
      <p:bldP spid="59" grpId="0"/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3204</TotalTime>
  <Words>2684</Words>
  <Application>Microsoft Office PowerPoint</Application>
  <PresentationFormat>On-screen Show (4:3)</PresentationFormat>
  <Paragraphs>852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Area of a region enclosed by a curve and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116</cp:revision>
  <dcterms:created xsi:type="dcterms:W3CDTF">2016-11-10T10:48:19Z</dcterms:created>
  <dcterms:modified xsi:type="dcterms:W3CDTF">2023-08-05T18:39:12Z</dcterms:modified>
</cp:coreProperties>
</file>