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sldIdLst>
    <p:sldId id="256" r:id="rId2"/>
    <p:sldId id="260" r:id="rId3"/>
    <p:sldId id="300" r:id="rId4"/>
    <p:sldId id="261" r:id="rId5"/>
    <p:sldId id="299" r:id="rId6"/>
    <p:sldId id="262" r:id="rId7"/>
    <p:sldId id="263" r:id="rId8"/>
    <p:sldId id="264" r:id="rId9"/>
    <p:sldId id="265" r:id="rId10"/>
    <p:sldId id="29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4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D6C86-89E8-469C-BAA9-4F43A01C5570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B65B34-7714-493D-AA76-1C195A94C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470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2262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246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52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7358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8080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7826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3866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203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47C9B81F-C347-4BEF-BFDF-29C42F48304A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8/5/2023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560148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8/5/2023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290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8/5/2023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657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8/5/2023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90287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8/5/2023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926114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8/5/2023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2640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8/5/2023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66273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8/5/2023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021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8/5/2023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895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8/5/2023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800746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8/5/2023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805295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8/5/2023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617361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hyperlink" Target="http://www.mathssupport.org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hyperlink" Target="http://www.mathssupport.org/" TargetMode="External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0.png"/><Relationship Id="rId13" Type="http://schemas.openxmlformats.org/officeDocument/2006/relationships/image" Target="../media/image27.png"/><Relationship Id="rId3" Type="http://schemas.openxmlformats.org/officeDocument/2006/relationships/image" Target="../media/image140.png"/><Relationship Id="rId7" Type="http://schemas.openxmlformats.org/officeDocument/2006/relationships/image" Target="../media/image180.png"/><Relationship Id="rId12" Type="http://schemas.openxmlformats.org/officeDocument/2006/relationships/image" Target="../media/image2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0.png"/><Relationship Id="rId11" Type="http://schemas.openxmlformats.org/officeDocument/2006/relationships/image" Target="../media/image21.png"/><Relationship Id="rId5" Type="http://schemas.openxmlformats.org/officeDocument/2006/relationships/image" Target="../media/image160.png"/><Relationship Id="rId10" Type="http://schemas.openxmlformats.org/officeDocument/2006/relationships/hyperlink" Target="http://www.mathssupport.org/" TargetMode="External"/><Relationship Id="rId4" Type="http://schemas.openxmlformats.org/officeDocument/2006/relationships/image" Target="../media/image150.png"/><Relationship Id="rId9" Type="http://schemas.openxmlformats.org/officeDocument/2006/relationships/image" Target="../media/image200.png"/><Relationship Id="rId14" Type="http://schemas.openxmlformats.org/officeDocument/2006/relationships/image" Target="../media/image3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hyperlink" Target="http://www.mathssupport.org/" TargetMode="External"/><Relationship Id="rId3" Type="http://schemas.openxmlformats.org/officeDocument/2006/relationships/image" Target="../media/image32.png"/><Relationship Id="rId7" Type="http://schemas.openxmlformats.org/officeDocument/2006/relationships/image" Target="../media/image35.png"/><Relationship Id="rId12" Type="http://schemas.openxmlformats.org/officeDocument/2006/relationships/image" Target="../media/image3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11" Type="http://schemas.openxmlformats.org/officeDocument/2006/relationships/image" Target="../media/image57.png"/><Relationship Id="rId5" Type="http://schemas.openxmlformats.org/officeDocument/2006/relationships/image" Target="../media/image51.png"/><Relationship Id="rId10" Type="http://schemas.openxmlformats.org/officeDocument/2006/relationships/image" Target="../media/image56.png"/><Relationship Id="rId4" Type="http://schemas.openxmlformats.org/officeDocument/2006/relationships/image" Target="../media/image33.png"/><Relationship Id="rId9" Type="http://schemas.openxmlformats.org/officeDocument/2006/relationships/image" Target="../media/image55.png"/><Relationship Id="rId14" Type="http://schemas.openxmlformats.org/officeDocument/2006/relationships/image" Target="../media/image3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10" Type="http://schemas.openxmlformats.org/officeDocument/2006/relationships/image" Target="../media/image45.png"/><Relationship Id="rId4" Type="http://schemas.openxmlformats.org/officeDocument/2006/relationships/image" Target="../media/image40.png"/><Relationship Id="rId9" Type="http://schemas.openxmlformats.org/officeDocument/2006/relationships/hyperlink" Target="http://www.mathssupport.org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13" Type="http://schemas.openxmlformats.org/officeDocument/2006/relationships/hyperlink" Target="http://www.mathssupport.org/" TargetMode="External"/><Relationship Id="rId3" Type="http://schemas.openxmlformats.org/officeDocument/2006/relationships/image" Target="../media/image65.png"/><Relationship Id="rId7" Type="http://schemas.openxmlformats.org/officeDocument/2006/relationships/image" Target="../media/image48.png"/><Relationship Id="rId12" Type="http://schemas.openxmlformats.org/officeDocument/2006/relationships/image" Target="../media/image7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11" Type="http://schemas.openxmlformats.org/officeDocument/2006/relationships/image" Target="../media/image73.png"/><Relationship Id="rId5" Type="http://schemas.openxmlformats.org/officeDocument/2006/relationships/image" Target="../media/image67.png"/><Relationship Id="rId15" Type="http://schemas.openxmlformats.org/officeDocument/2006/relationships/image" Target="../media/image52.png"/><Relationship Id="rId10" Type="http://schemas.openxmlformats.org/officeDocument/2006/relationships/image" Target="../media/image72.png"/><Relationship Id="rId4" Type="http://schemas.openxmlformats.org/officeDocument/2006/relationships/image" Target="../media/image46.png"/><Relationship Id="rId9" Type="http://schemas.openxmlformats.org/officeDocument/2006/relationships/image" Target="../media/image49.png"/><Relationship Id="rId14" Type="http://schemas.openxmlformats.org/officeDocument/2006/relationships/image" Target="../media/image5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13" Type="http://schemas.openxmlformats.org/officeDocument/2006/relationships/hyperlink" Target="http://www.mathssupport.org/" TargetMode="External"/><Relationship Id="rId3" Type="http://schemas.openxmlformats.org/officeDocument/2006/relationships/image" Target="../media/image75.png"/><Relationship Id="rId7" Type="http://schemas.openxmlformats.org/officeDocument/2006/relationships/image" Target="../media/image79.png"/><Relationship Id="rId12" Type="http://schemas.openxmlformats.org/officeDocument/2006/relationships/image" Target="../media/image5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8.png"/><Relationship Id="rId11" Type="http://schemas.openxmlformats.org/officeDocument/2006/relationships/image" Target="../media/image83.png"/><Relationship Id="rId5" Type="http://schemas.openxmlformats.org/officeDocument/2006/relationships/image" Target="../media/image77.png"/><Relationship Id="rId10" Type="http://schemas.openxmlformats.org/officeDocument/2006/relationships/image" Target="../media/image82.png"/><Relationship Id="rId4" Type="http://schemas.openxmlformats.org/officeDocument/2006/relationships/image" Target="../media/image76.png"/><Relationship Id="rId9" Type="http://schemas.openxmlformats.org/officeDocument/2006/relationships/image" Target="../media/image8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633413" indent="-633413"/>
            <a:r>
              <a:rPr lang="en-US" dirty="0"/>
              <a:t>LO: Find the indefinite integral </a:t>
            </a:r>
            <a:r>
              <a:rPr lang="en-GB" dirty="0"/>
              <a:t>of the composition of functions with the linear function </a:t>
            </a:r>
            <a:r>
              <a:rPr lang="en-GB" dirty="0" err="1"/>
              <a:t>ax</a:t>
            </a:r>
            <a:r>
              <a:rPr lang="en-GB" dirty="0"/>
              <a:t> + b.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42899" y="1447800"/>
            <a:ext cx="8604153" cy="1470025"/>
          </a:xfrm>
        </p:spPr>
        <p:txBody>
          <a:bodyPr>
            <a:noAutofit/>
          </a:bodyPr>
          <a:lstStyle/>
          <a:p>
            <a:pPr algn="ctr"/>
            <a:r>
              <a:rPr lang="en-GB" sz="3300" dirty="0"/>
              <a:t>The indefinite integral of the composition of functions with the linear function </a:t>
            </a:r>
            <a:r>
              <a:rPr lang="en-GB" sz="3300" dirty="0" err="1"/>
              <a:t>ax</a:t>
            </a:r>
            <a:r>
              <a:rPr lang="en-GB" sz="3300" dirty="0"/>
              <a:t> + b</a:t>
            </a:r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249E36E2-A5D9-4188-9045-26BED6EC1A86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hlinkClick r:id="rId2"/>
            <a:extLst>
              <a:ext uri="{FF2B5EF4-FFF2-40B4-BE49-F238E27FC236}">
                <a16:creationId xmlns:a16="http://schemas.microsoft.com/office/drawing/2014/main" id="{8133C563-C497-4499-A3AA-C462B086E4BA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0C540D-F161-4671-8F65-971566BCD4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92837" y="243379"/>
            <a:ext cx="2579663" cy="476250"/>
          </a:xfrm>
        </p:spPr>
        <p:txBody>
          <a:bodyPr/>
          <a:lstStyle/>
          <a:p>
            <a:fld id="{6835C53A-7D67-456E-BAE1-F36D43FDB676}" type="datetime3">
              <a:rPr lang="en-US" smtClean="0">
                <a:solidFill>
                  <a:schemeClr val="tx1"/>
                </a:solidFill>
              </a:rPr>
              <a:t>5 August 2023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722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3414315" y="3934719"/>
            <a:ext cx="3269152" cy="78314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Find the indefinite integral</a:t>
            </a:r>
          </a:p>
        </p:txBody>
      </p:sp>
      <p:sp>
        <p:nvSpPr>
          <p:cNvPr id="965639" name="Text Box 7"/>
          <p:cNvSpPr txBox="1">
            <a:spLocks noChangeArrowheads="1"/>
          </p:cNvSpPr>
          <p:nvPr/>
        </p:nvSpPr>
        <p:spPr bwMode="auto">
          <a:xfrm>
            <a:off x="870438" y="3028741"/>
            <a:ext cx="963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Expand</a:t>
            </a:r>
            <a:endParaRPr 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>
                <a:spLocks noChangeArrowheads="1"/>
              </p:cNvSpPr>
              <p:nvPr/>
            </p:nvSpPr>
            <p:spPr bwMode="auto">
              <a:xfrm>
                <a:off x="3306994" y="3931689"/>
                <a:ext cx="1094787" cy="786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sSup>
                        <m:sSup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06994" y="3931689"/>
                <a:ext cx="1094787" cy="7861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676838" y="1622611"/>
                <a:ext cx="2024272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GB" sz="240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6838" y="1622611"/>
                <a:ext cx="2024272" cy="9687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379262" y="2743437"/>
                <a:ext cx="2979342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9262" y="2743437"/>
                <a:ext cx="2979342" cy="96872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>
                <a:solidFill>
                  <a:srgbClr val="04617B"/>
                </a:solidFill>
              </a:rPr>
              <a:t>Indefinite integrals</a:t>
            </a:r>
            <a:endParaRPr lang="en-GB" sz="2800" dirty="0">
              <a:solidFill>
                <a:srgbClr val="04617B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7276" y="4100258"/>
            <a:ext cx="29844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Integrate each term</a:t>
            </a:r>
            <a:r>
              <a:rPr lang="en-GB" dirty="0">
                <a:solidFill>
                  <a:srgbClr val="FF0000"/>
                </a:solidFill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>
                <a:spLocks noChangeArrowheads="1"/>
              </p:cNvSpPr>
              <p:nvPr/>
            </p:nvSpPr>
            <p:spPr bwMode="auto">
              <a:xfrm>
                <a:off x="4321539" y="3925008"/>
                <a:ext cx="1094787" cy="786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21539" y="3925008"/>
                <a:ext cx="1094787" cy="7861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>
                <a:spLocks noChangeArrowheads="1"/>
              </p:cNvSpPr>
              <p:nvPr/>
            </p:nvSpPr>
            <p:spPr bwMode="auto">
              <a:xfrm>
                <a:off x="5315222" y="4100258"/>
                <a:ext cx="705321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15222" y="4100258"/>
                <a:ext cx="705321" cy="45313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>
                <a:spLocks noChangeArrowheads="1"/>
              </p:cNvSpPr>
              <p:nvPr/>
            </p:nvSpPr>
            <p:spPr bwMode="auto">
              <a:xfrm>
                <a:off x="5939007" y="4100258"/>
                <a:ext cx="730392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39007" y="4100258"/>
                <a:ext cx="730392" cy="45313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34">
            <a:hlinkClick r:id="rId9"/>
            <a:extLst>
              <a:ext uri="{FF2B5EF4-FFF2-40B4-BE49-F238E27FC236}">
                <a16:creationId xmlns:a16="http://schemas.microsoft.com/office/drawing/2014/main" id="{CCD1D4B2-5745-4614-BEDE-E8BB8056582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hlinkClick r:id="rId9"/>
            <a:extLst>
              <a:ext uri="{FF2B5EF4-FFF2-40B4-BE49-F238E27FC236}">
                <a16:creationId xmlns:a16="http://schemas.microsoft.com/office/drawing/2014/main" id="{2BB6BFDB-4AEB-4151-9137-0EDDED0ACDF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619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965639" grpId="0"/>
      <p:bldP spid="19" grpId="0"/>
      <p:bldP spid="23" grpId="0"/>
      <p:bldP spid="12" grpId="0"/>
      <p:bldP spid="20" grpId="0"/>
      <p:bldP spid="26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3413577" y="5509558"/>
            <a:ext cx="4204531" cy="78314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>
                <a:solidFill>
                  <a:srgbClr val="04617B"/>
                </a:solidFill>
              </a:rPr>
              <a:t>Indefinite integrals</a:t>
            </a:r>
            <a:endParaRPr lang="en-GB" sz="2800" dirty="0">
              <a:solidFill>
                <a:srgbClr val="04617B"/>
              </a:solidFill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457200" y="1124025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Find the indefinite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748958" y="1828496"/>
                <a:ext cx="2530565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8958" y="1828496"/>
                <a:ext cx="2530565" cy="9687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299881" y="3348072"/>
            <a:ext cx="206498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Separating terms</a:t>
            </a:r>
            <a:endParaRPr 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413577" y="3054422"/>
                <a:ext cx="3201326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3577" y="3054422"/>
                <a:ext cx="3201326" cy="9687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>
                <a:spLocks noChangeArrowheads="1"/>
              </p:cNvSpPr>
              <p:nvPr/>
            </p:nvSpPr>
            <p:spPr bwMode="auto">
              <a:xfrm>
                <a:off x="3298578" y="4280657"/>
                <a:ext cx="3090333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+2+ </m:t>
                              </m:r>
                              <m:f>
                                <m:fPr>
                                  <m:ctrlP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98578" y="4280657"/>
                <a:ext cx="3090333" cy="10610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/>
          <p:cNvSpPr/>
          <p:nvPr/>
        </p:nvSpPr>
        <p:spPr>
          <a:xfrm>
            <a:off x="299881" y="5531800"/>
            <a:ext cx="29844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Integrating each term</a:t>
            </a:r>
            <a:endParaRPr lang="en-GB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>
                <a:spLocks noChangeArrowheads="1"/>
              </p:cNvSpPr>
              <p:nvPr/>
            </p:nvSpPr>
            <p:spPr bwMode="auto">
              <a:xfrm>
                <a:off x="3358883" y="5508901"/>
                <a:ext cx="1094787" cy="7838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58883" y="5508901"/>
                <a:ext cx="1094787" cy="78380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>
                <a:spLocks noChangeArrowheads="1"/>
              </p:cNvSpPr>
              <p:nvPr/>
            </p:nvSpPr>
            <p:spPr bwMode="auto">
              <a:xfrm>
                <a:off x="4336751" y="5666898"/>
                <a:ext cx="875240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+ 2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36751" y="5666898"/>
                <a:ext cx="875240" cy="45313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>
                <a:spLocks noChangeArrowheads="1"/>
              </p:cNvSpPr>
              <p:nvPr/>
            </p:nvSpPr>
            <p:spPr bwMode="auto">
              <a:xfrm>
                <a:off x="5094335" y="5679396"/>
                <a:ext cx="995464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94335" y="5679396"/>
                <a:ext cx="995464" cy="45313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>
                <a:spLocks noChangeArrowheads="1"/>
              </p:cNvSpPr>
              <p:nvPr/>
            </p:nvSpPr>
            <p:spPr bwMode="auto">
              <a:xfrm>
                <a:off x="6000072" y="5675676"/>
                <a:ext cx="730392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00072" y="5675676"/>
                <a:ext cx="730392" cy="45313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32"/>
          <p:cNvSpPr/>
          <p:nvPr/>
        </p:nvSpPr>
        <p:spPr>
          <a:xfrm>
            <a:off x="6599882" y="5619404"/>
            <a:ext cx="10182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x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GB" sz="2400" dirty="0">
                <a:solidFill>
                  <a:srgbClr val="010078"/>
                </a:solidFill>
              </a:rPr>
              <a:t> 0</a:t>
            </a:r>
            <a:endParaRPr lang="en-GB" sz="2400" dirty="0"/>
          </a:p>
        </p:txBody>
      </p:sp>
      <p:sp>
        <p:nvSpPr>
          <p:cNvPr id="34" name="Text Box 7"/>
          <p:cNvSpPr txBox="1">
            <a:spLocks noChangeArrowheads="1"/>
          </p:cNvSpPr>
          <p:nvPr/>
        </p:nvSpPr>
        <p:spPr bwMode="auto">
          <a:xfrm>
            <a:off x="299881" y="4441855"/>
            <a:ext cx="138211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Simplifying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5" name="Rectangle 34">
            <a:hlinkClick r:id="rId10"/>
            <a:extLst>
              <a:ext uri="{FF2B5EF4-FFF2-40B4-BE49-F238E27FC236}">
                <a16:creationId xmlns:a16="http://schemas.microsoft.com/office/drawing/2014/main" id="{CCD1D4B2-5745-4614-BEDE-E8BB8056582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hlinkClick r:id="rId10"/>
            <a:extLst>
              <a:ext uri="{FF2B5EF4-FFF2-40B4-BE49-F238E27FC236}">
                <a16:creationId xmlns:a16="http://schemas.microsoft.com/office/drawing/2014/main" id="{2BB6BFDB-4AEB-4151-9137-0EDDED0ACDF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632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14" grpId="0"/>
      <p:bldP spid="15" grpId="0"/>
      <p:bldP spid="16" grpId="0"/>
      <p:bldP spid="17" grpId="0"/>
      <p:bldP spid="18" grpId="0"/>
      <p:bldP spid="25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863719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Find the indefinite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>
                <a:spLocks noChangeArrowheads="1"/>
              </p:cNvSpPr>
              <p:nvPr/>
            </p:nvSpPr>
            <p:spPr bwMode="auto">
              <a:xfrm>
                <a:off x="3172657" y="3881115"/>
                <a:ext cx="873572" cy="4605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72657" y="3881115"/>
                <a:ext cx="873572" cy="4605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310944" y="1346429"/>
                <a:ext cx="2047099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p>
                                  </m:sSup>
                                </m:e>
                              </m:d>
                            </m:e>
                          </m:func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0944" y="1346429"/>
                <a:ext cx="2047099" cy="9687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217777" y="2618478"/>
                <a:ext cx="2140266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(2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−1)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7777" y="2618478"/>
                <a:ext cx="2140266" cy="96872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>
                <a:solidFill>
                  <a:srgbClr val="04617B"/>
                </a:solidFill>
              </a:rPr>
              <a:t>Indefinite integrals</a:t>
            </a:r>
            <a:endParaRPr lang="en-GB" sz="2800" dirty="0">
              <a:solidFill>
                <a:srgbClr val="04617B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>
                <a:spLocks noChangeArrowheads="1"/>
              </p:cNvSpPr>
              <p:nvPr/>
            </p:nvSpPr>
            <p:spPr bwMode="auto">
              <a:xfrm>
                <a:off x="3871066" y="3846437"/>
                <a:ext cx="705321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71066" y="3846437"/>
                <a:ext cx="705321" cy="45313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>
                <a:spLocks noChangeArrowheads="1"/>
              </p:cNvSpPr>
              <p:nvPr/>
            </p:nvSpPr>
            <p:spPr bwMode="auto">
              <a:xfrm>
                <a:off x="4572000" y="3832380"/>
                <a:ext cx="730392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0" y="3832380"/>
                <a:ext cx="730392" cy="45313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>
            <a:hlinkClick r:id="rId8"/>
            <a:extLst>
              <a:ext uri="{FF2B5EF4-FFF2-40B4-BE49-F238E27FC236}">
                <a16:creationId xmlns:a16="http://schemas.microsoft.com/office/drawing/2014/main" id="{192E49A7-7743-4E41-9475-41A13069D490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hlinkClick r:id="rId8"/>
            <a:extLst>
              <a:ext uri="{FF2B5EF4-FFF2-40B4-BE49-F238E27FC236}">
                <a16:creationId xmlns:a16="http://schemas.microsoft.com/office/drawing/2014/main" id="{3E8DCAC1-143A-4084-8F5F-82A37768D9C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140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3" grpId="0"/>
      <p:bldP spid="20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83340" y="2597958"/>
            <a:ext cx="6777318" cy="39552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>
                <a:solidFill>
                  <a:srgbClr val="04617B"/>
                </a:solidFill>
              </a:rPr>
              <a:t>Indefinite integrals</a:t>
            </a:r>
            <a:endParaRPr lang="en-GB" sz="2800" dirty="0">
              <a:solidFill>
                <a:srgbClr val="04617B"/>
              </a:solidFill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392645" y="889155"/>
            <a:ext cx="835870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Now we look at indefinite integrals of functions that are compositions with the linear function </a:t>
            </a:r>
            <a:r>
              <a:rPr lang="en-GB" sz="2400" i="1" dirty="0" err="1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626754" y="4737395"/>
                <a:ext cx="1676806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𝑎𝑥</m:t>
                              </m:r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6754" y="4737395"/>
                <a:ext cx="1676806" cy="9687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556402" y="2707495"/>
                <a:ext cx="2049215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𝑎𝑥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6402" y="2707495"/>
                <a:ext cx="2049215" cy="9687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>
                <a:spLocks noChangeArrowheads="1"/>
              </p:cNvSpPr>
              <p:nvPr/>
            </p:nvSpPr>
            <p:spPr bwMode="auto">
              <a:xfrm>
                <a:off x="1549243" y="3679534"/>
                <a:ext cx="1652119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𝑎𝑥</m:t>
                              </m:r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49243" y="3679534"/>
                <a:ext cx="1652119" cy="10610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>
                <a:spLocks noChangeArrowheads="1"/>
              </p:cNvSpPr>
              <p:nvPr/>
            </p:nvSpPr>
            <p:spPr bwMode="auto">
              <a:xfrm>
                <a:off x="3272192" y="3767073"/>
                <a:ext cx="2110771" cy="7862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sSup>
                        <m:sSup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𝑎𝑥</m:t>
                          </m:r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72192" y="3767073"/>
                <a:ext cx="2110771" cy="7862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5897172" y="4852531"/>
                <a:ext cx="1257717" cy="6242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x</a:t>
                </a:r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&gt;</a:t>
                </a:r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2400" i="1" dirty="0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sz="2400" b="0" i="1" dirty="0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7172" y="4852531"/>
                <a:ext cx="1257717" cy="624273"/>
              </a:xfrm>
              <a:prstGeom prst="rect">
                <a:avLst/>
              </a:prstGeom>
              <a:blipFill>
                <a:blip r:embed="rId7"/>
                <a:stretch>
                  <a:fillRect l="-724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486429" y="2701208"/>
                <a:ext cx="4102149" cy="9221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d>
                        <m:d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𝑎𝑥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p>
                          </m:sSup>
                        </m:e>
                      </m:d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6429" y="2701208"/>
                <a:ext cx="4102149" cy="92217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>
                <a:spLocks noChangeArrowheads="1"/>
              </p:cNvSpPr>
              <p:nvPr/>
            </p:nvSpPr>
            <p:spPr bwMode="auto">
              <a:xfrm>
                <a:off x="3328780" y="4757798"/>
                <a:ext cx="2740109" cy="7862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func>
                        <m:funcPr>
                          <m:ctrlP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𝑎𝑥</m:t>
                          </m:r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28780" y="4757798"/>
                <a:ext cx="2740109" cy="78624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>
            <a:hlinkClick r:id="rId10"/>
            <a:extLst>
              <a:ext uri="{FF2B5EF4-FFF2-40B4-BE49-F238E27FC236}">
                <a16:creationId xmlns:a16="http://schemas.microsoft.com/office/drawing/2014/main" id="{192E49A7-7743-4E41-9475-41A13069D490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hlinkClick r:id="rId10"/>
            <a:extLst>
              <a:ext uri="{FF2B5EF4-FFF2-40B4-BE49-F238E27FC236}">
                <a16:creationId xmlns:a16="http://schemas.microsoft.com/office/drawing/2014/main" id="{3E8DCAC1-143A-4084-8F5F-82A37768D9C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4BA68237-E828-49D2-82FB-39D888E830F4}"/>
                  </a:ext>
                </a:extLst>
              </p:cNvPr>
              <p:cNvSpPr txBox="1"/>
              <p:nvPr/>
            </p:nvSpPr>
            <p:spPr>
              <a:xfrm>
                <a:off x="402808" y="1830720"/>
                <a:ext cx="2077884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𝑎𝑥</m:t>
                              </m:r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4BA68237-E828-49D2-82FB-39D888E830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808" y="1830720"/>
                <a:ext cx="2077884" cy="4616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201B1F1E-C6AD-4ABD-A5F2-B2F1C232A450}"/>
                  </a:ext>
                </a:extLst>
              </p:cNvPr>
              <p:cNvSpPr txBox="1"/>
              <p:nvPr/>
            </p:nvSpPr>
            <p:spPr>
              <a:xfrm>
                <a:off x="2553715" y="1843905"/>
                <a:ext cx="2178422" cy="4682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𝑎𝑥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201B1F1E-C6AD-4ABD-A5F2-B2F1C232A4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3715" y="1843905"/>
                <a:ext cx="2178422" cy="46820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2F084A51-A7FD-4A74-AAA9-A8C56EA9836D}"/>
                  </a:ext>
                </a:extLst>
              </p:cNvPr>
              <p:cNvSpPr txBox="1"/>
              <p:nvPr/>
            </p:nvSpPr>
            <p:spPr>
              <a:xfrm>
                <a:off x="5197959" y="1681809"/>
                <a:ext cx="2178423" cy="7923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𝑎𝑥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2F084A51-A7FD-4A74-AAA9-A8C56EA983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7959" y="1681809"/>
                <a:ext cx="2178423" cy="79239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7398CE55-A367-4D68-A798-9D3143108D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86429" y="5609264"/>
                <a:ext cx="2730491" cy="7862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func>
                        <m:funcPr>
                          <m:ctrlP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𝑎𝑥</m:t>
                          </m:r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</m:e>
                      </m:func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7398CE55-A367-4D68-A798-9D3143108D8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86429" y="5609264"/>
                <a:ext cx="2730491" cy="78624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3176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4" grpId="0"/>
      <p:bldP spid="15" grpId="0"/>
      <p:bldP spid="17" grpId="0"/>
      <p:bldP spid="18" grpId="0"/>
      <p:bldP spid="29" grpId="0"/>
      <p:bldP spid="33" grpId="0"/>
      <p:bldP spid="2" grpId="0"/>
      <p:bldP spid="24" grpId="0"/>
      <p:bldP spid="25" grpId="0"/>
      <p:bldP spid="26" grpId="0"/>
      <p:bldP spid="27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Find the indefinite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5639" name="Text Box 7"/>
              <p:cNvSpPr txBox="1">
                <a:spLocks noChangeArrowheads="1"/>
              </p:cNvSpPr>
              <p:nvPr/>
            </p:nvSpPr>
            <p:spPr bwMode="auto">
              <a:xfrm>
                <a:off x="144454" y="2439373"/>
                <a:ext cx="4039376" cy="7838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</a:rPr>
                  <a:t>Substitute in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  <m:d>
                      <m:d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+1</m:t>
                            </m:r>
                          </m:den>
                        </m:f>
                        <m:sSup>
                          <m:sSupPr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𝑎𝑥</m:t>
                                </m:r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d>
                          </m:e>
                          <m:sup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+1</m:t>
                            </m:r>
                          </m:sup>
                        </m:sSup>
                      </m:e>
                    </m:d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GB" dirty="0">
                  <a:solidFill>
                    <a:srgbClr val="FF0000"/>
                  </a:solidFill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</a:rPr>
                  <a:t> 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65639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4454" y="2439373"/>
                <a:ext cx="4039376" cy="783869"/>
              </a:xfrm>
              <a:prstGeom prst="rect">
                <a:avLst/>
              </a:prstGeom>
              <a:blipFill>
                <a:blip r:embed="rId3"/>
                <a:stretch>
                  <a:fillRect l="-1360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>
                <a:spLocks noChangeArrowheads="1"/>
              </p:cNvSpPr>
              <p:nvPr/>
            </p:nvSpPr>
            <p:spPr bwMode="auto">
              <a:xfrm>
                <a:off x="4231315" y="4757831"/>
                <a:ext cx="2219582" cy="786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sSup>
                        <m:sSup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(3</m:t>
                          </m:r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+1)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31315" y="4757831"/>
                <a:ext cx="2219582" cy="7861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79237" y="838295"/>
                <a:ext cx="2044086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838295"/>
                <a:ext cx="2044086" cy="96872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>
                <a:solidFill>
                  <a:srgbClr val="04617B"/>
                </a:solidFill>
              </a:rPr>
              <a:t>Indefinite integrals</a:t>
            </a:r>
            <a:endParaRPr lang="en-GB" sz="2800" dirty="0">
              <a:solidFill>
                <a:srgbClr val="04617B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7200" y="3911180"/>
            <a:ext cx="29844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Simplifying</a:t>
            </a:r>
            <a:endParaRPr lang="en-GB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>
                <a:spLocks noChangeArrowheads="1"/>
              </p:cNvSpPr>
              <p:nvPr/>
            </p:nvSpPr>
            <p:spPr bwMode="auto">
              <a:xfrm>
                <a:off x="6304021" y="4924350"/>
                <a:ext cx="730392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04021" y="4924350"/>
                <a:ext cx="730392" cy="45313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4232628" y="2200567"/>
                <a:ext cx="4102149" cy="9221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d>
                        <m:d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4+1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4+1</m:t>
                              </m:r>
                            </m:sup>
                          </m:sSup>
                        </m:e>
                      </m:d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2628" y="2200567"/>
                <a:ext cx="4102149" cy="92217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495409" y="213263"/>
                <a:ext cx="1496115" cy="7265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i="1" smtClean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 smtClean="0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𝑎𝑥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409" y="213263"/>
                <a:ext cx="1496115" cy="72654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>
                <a:spLocks noChangeArrowheads="1"/>
              </p:cNvSpPr>
              <p:nvPr/>
            </p:nvSpPr>
            <p:spPr bwMode="auto">
              <a:xfrm>
                <a:off x="4292682" y="1736783"/>
                <a:ext cx="854400" cy="3929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sz="2000" baseline="30000" dirty="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92682" y="1736783"/>
                <a:ext cx="854400" cy="39299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>
                <a:spLocks noChangeArrowheads="1"/>
              </p:cNvSpPr>
              <p:nvPr/>
            </p:nvSpPr>
            <p:spPr bwMode="auto">
              <a:xfrm>
                <a:off x="5243467" y="1731840"/>
                <a:ext cx="848950" cy="3929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2000" baseline="30000" dirty="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43467" y="1731840"/>
                <a:ext cx="848950" cy="392993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>
                <a:spLocks noChangeArrowheads="1"/>
              </p:cNvSpPr>
              <p:nvPr/>
            </p:nvSpPr>
            <p:spPr bwMode="auto">
              <a:xfrm>
                <a:off x="6192295" y="1702922"/>
                <a:ext cx="857286" cy="3929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sz="2000" baseline="30000" dirty="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92295" y="1702922"/>
                <a:ext cx="857286" cy="392993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4231315" y="3564580"/>
                <a:ext cx="3227037" cy="9221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d>
                        <m:d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e>
                      </m:d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1315" y="3564580"/>
                <a:ext cx="3227037" cy="92217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hlinkClick r:id="rId13"/>
            <a:extLst>
              <a:ext uri="{FF2B5EF4-FFF2-40B4-BE49-F238E27FC236}">
                <a16:creationId xmlns:a16="http://schemas.microsoft.com/office/drawing/2014/main" id="{BB50B370-9266-4A07-8C18-A146EE63A6C7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13"/>
            <a:extLst>
              <a:ext uri="{FF2B5EF4-FFF2-40B4-BE49-F238E27FC236}">
                <a16:creationId xmlns:a16="http://schemas.microsoft.com/office/drawing/2014/main" id="{12BC6A1D-47D8-4E56-8B10-FC7EDB63F9B7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5D3D89C0-85B3-4F2E-A27F-BF4C0CBAF855}"/>
                  </a:ext>
                </a:extLst>
              </p:cNvPr>
              <p:cNvSpPr/>
              <p:nvPr/>
            </p:nvSpPr>
            <p:spPr>
              <a:xfrm>
                <a:off x="5950249" y="154623"/>
                <a:ext cx="3128292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d>
                        <m:dPr>
                          <m:ctrlPr>
                            <a:rPr lang="en-GB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i="1" smtClean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i="1" smtClean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 smtClean="0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𝑎𝑥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5D3D89C0-85B3-4F2E-A27F-BF4C0CBAF8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0249" y="154623"/>
                <a:ext cx="3128292" cy="71468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extLst>
              <a:ext uri="{FF2B5EF4-FFF2-40B4-BE49-F238E27FC236}">
                <a16:creationId xmlns:a16="http://schemas.microsoft.com/office/drawing/2014/main" id="{F0BDA96B-E61F-4C78-B561-74933ED765C1}"/>
              </a:ext>
            </a:extLst>
          </p:cNvPr>
          <p:cNvSpPr/>
          <p:nvPr/>
        </p:nvSpPr>
        <p:spPr>
          <a:xfrm>
            <a:off x="5104877" y="2301065"/>
            <a:ext cx="694944" cy="6669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CB0A74B-9422-4314-92F4-86E586FD5FE9}"/>
              </a:ext>
            </a:extLst>
          </p:cNvPr>
          <p:cNvSpPr/>
          <p:nvPr/>
        </p:nvSpPr>
        <p:spPr>
          <a:xfrm>
            <a:off x="4923692" y="2230274"/>
            <a:ext cx="181185" cy="8924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3FCE91B-B95F-4BFA-AA4E-CE383B7E83C8}"/>
              </a:ext>
            </a:extLst>
          </p:cNvPr>
          <p:cNvSpPr/>
          <p:nvPr/>
        </p:nvSpPr>
        <p:spPr>
          <a:xfrm>
            <a:off x="7430216" y="2260570"/>
            <a:ext cx="181185" cy="8924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864AB06-145F-4706-B1B3-CECBC5B5BA3B}"/>
              </a:ext>
            </a:extLst>
          </p:cNvPr>
          <p:cNvSpPr/>
          <p:nvPr/>
        </p:nvSpPr>
        <p:spPr>
          <a:xfrm>
            <a:off x="5875663" y="2477498"/>
            <a:ext cx="428358" cy="4199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71018F-8EEC-46A6-BB38-7463F44E2671}"/>
              </a:ext>
            </a:extLst>
          </p:cNvPr>
          <p:cNvSpPr/>
          <p:nvPr/>
        </p:nvSpPr>
        <p:spPr>
          <a:xfrm>
            <a:off x="6382000" y="2473956"/>
            <a:ext cx="572152" cy="4199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0F5A774-7C78-45AA-B921-9FBDD9596FC7}"/>
              </a:ext>
            </a:extLst>
          </p:cNvPr>
          <p:cNvSpPr/>
          <p:nvPr/>
        </p:nvSpPr>
        <p:spPr>
          <a:xfrm>
            <a:off x="6969333" y="2489460"/>
            <a:ext cx="428358" cy="2706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31EC48B-22B6-4D96-BE1B-6D9F0FB9F1B3}"/>
              </a:ext>
            </a:extLst>
          </p:cNvPr>
          <p:cNvSpPr/>
          <p:nvPr/>
        </p:nvSpPr>
        <p:spPr>
          <a:xfrm>
            <a:off x="7660198" y="2489460"/>
            <a:ext cx="464961" cy="4199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7752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5639" grpId="0"/>
      <p:bldP spid="19" grpId="0"/>
      <p:bldP spid="12" grpId="0"/>
      <p:bldP spid="28" grpId="0"/>
      <p:bldP spid="24" grpId="0"/>
      <p:bldP spid="27" grpId="0"/>
      <p:bldP spid="34" grpId="0"/>
      <p:bldP spid="35" grpId="0"/>
      <p:bldP spid="36" grpId="0"/>
      <p:bldP spid="37" grpId="0"/>
      <p:bldP spid="17" grpId="0"/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85888" y="1600290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Find the indefinite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5639" name="Text Box 7"/>
              <p:cNvSpPr txBox="1">
                <a:spLocks noChangeArrowheads="1"/>
              </p:cNvSpPr>
              <p:nvPr/>
            </p:nvSpPr>
            <p:spPr bwMode="auto">
              <a:xfrm>
                <a:off x="572114" y="3429000"/>
                <a:ext cx="1858457" cy="7619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</a:rPr>
                  <a:t>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  <m:sSup>
                      <m:sSupPr>
                        <m:ctrlP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𝑎𝑥</m:t>
                        </m:r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sup>
                    </m:sSup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GB" dirty="0">
                  <a:solidFill>
                    <a:srgbClr val="FF0000"/>
                  </a:solidFill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</a:rPr>
                  <a:t> 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65639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2114" y="3429000"/>
                <a:ext cx="1858457" cy="761940"/>
              </a:xfrm>
              <a:prstGeom prst="rect">
                <a:avLst/>
              </a:prstGeom>
              <a:blipFill>
                <a:blip r:embed="rId3"/>
                <a:stretch>
                  <a:fillRect l="-295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14301" y="1363847"/>
                <a:ext cx="1485470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4301" y="1363847"/>
                <a:ext cx="1485470" cy="9687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>
                <a:solidFill>
                  <a:srgbClr val="04617B"/>
                </a:solidFill>
              </a:rPr>
              <a:t>Indefinite integrals</a:t>
            </a:r>
            <a:endParaRPr lang="en-GB" sz="2800" dirty="0">
              <a:solidFill>
                <a:srgbClr val="04617B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>
                <a:spLocks noChangeArrowheads="1"/>
              </p:cNvSpPr>
              <p:nvPr/>
            </p:nvSpPr>
            <p:spPr bwMode="auto">
              <a:xfrm>
                <a:off x="4327746" y="2262335"/>
                <a:ext cx="854400" cy="3929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sz="2000" baseline="30000" dirty="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27746" y="2262335"/>
                <a:ext cx="854400" cy="39299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>
                <a:spLocks noChangeArrowheads="1"/>
              </p:cNvSpPr>
              <p:nvPr/>
            </p:nvSpPr>
            <p:spPr bwMode="auto">
              <a:xfrm>
                <a:off x="5278531" y="2257392"/>
                <a:ext cx="848950" cy="3929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sz="2000" baseline="30000" dirty="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78531" y="2257392"/>
                <a:ext cx="848950" cy="39299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>
                <a:spLocks noChangeArrowheads="1"/>
              </p:cNvSpPr>
              <p:nvPr/>
            </p:nvSpPr>
            <p:spPr bwMode="auto">
              <a:xfrm>
                <a:off x="4932928" y="103719"/>
                <a:ext cx="1652119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400" i="1" smtClean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𝑎𝑥</m:t>
                              </m:r>
                              <m:r>
                                <a:rPr lang="en-US" sz="2400" b="0" i="1" smtClean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400" b="0" i="1" smtClean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chemeClr val="accent2">
                      <a:lumMod val="75000"/>
                    </a:schemeClr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32928" y="103719"/>
                <a:ext cx="1652119" cy="106106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>
                <a:spLocks noChangeArrowheads="1"/>
              </p:cNvSpPr>
              <p:nvPr/>
            </p:nvSpPr>
            <p:spPr bwMode="auto">
              <a:xfrm>
                <a:off x="3981646" y="3326479"/>
                <a:ext cx="2110771" cy="7862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+5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81646" y="3326479"/>
                <a:ext cx="2110771" cy="78624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hlinkClick r:id="rId9"/>
            <a:extLst>
              <a:ext uri="{FF2B5EF4-FFF2-40B4-BE49-F238E27FC236}">
                <a16:creationId xmlns:a16="http://schemas.microsoft.com/office/drawing/2014/main" id="{ADF50B9B-6E49-43C9-84A3-0F32F9AFE15A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9"/>
            <a:extLst>
              <a:ext uri="{FF2B5EF4-FFF2-40B4-BE49-F238E27FC236}">
                <a16:creationId xmlns:a16="http://schemas.microsoft.com/office/drawing/2014/main" id="{EC777F61-8DF8-4591-9795-1A6AC7888AA7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C7E5859-55FA-491A-ACD2-D4116B4693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33826" y="141109"/>
                <a:ext cx="2110771" cy="7862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dirty="0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sSup>
                        <m:sSupPr>
                          <m:ctrlPr>
                            <a:rPr lang="en-US" sz="2400" i="1" dirty="0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𝑎𝑥</m:t>
                          </m:r>
                          <m:r>
                            <a:rPr lang="en-US" sz="2400" b="0" i="1" dirty="0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0" i="1" dirty="0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chemeClr val="accent2">
                      <a:lumMod val="75000"/>
                    </a:schemeClr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C7E5859-55FA-491A-ACD2-D4116B4693C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33826" y="141109"/>
                <a:ext cx="2110771" cy="78624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0186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5639" grpId="0"/>
      <p:bldP spid="34" grpId="0"/>
      <p:bldP spid="35" grpId="0"/>
      <p:bldP spid="15" grpId="0"/>
      <p:bldP spid="16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271690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Find the indefinite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5639" name="Text Box 7"/>
              <p:cNvSpPr txBox="1">
                <a:spLocks noChangeArrowheads="1"/>
              </p:cNvSpPr>
              <p:nvPr/>
            </p:nvSpPr>
            <p:spPr bwMode="auto">
              <a:xfrm>
                <a:off x="347210" y="3844123"/>
                <a:ext cx="3194529" cy="491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dirty="0">
                    <a:solidFill>
                      <a:srgbClr val="FF6600"/>
                    </a:solidFill>
                  </a:rPr>
                  <a:t>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 dirty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  <m:func>
                      <m:funcPr>
                        <m:ctrlPr>
                          <a:rPr lang="en-US" i="1" dirty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dirty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US" i="1" dirty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 dirty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𝑎𝑥</m:t>
                        </m:r>
                        <m:r>
                          <a:rPr lang="en-US" i="1" dirty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 dirty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i="1" dirty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US" i="1" dirty="0">
                        <a:solidFill>
                          <a:srgbClr val="FF66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 dirty="0">
                        <a:solidFill>
                          <a:srgbClr val="FF6600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r>
                      <m:rPr>
                        <m:nor/>
                      </m:rPr>
                      <a:rPr lang="en-GB" i="1" dirty="0">
                        <a:solidFill>
                          <a:srgbClr val="FF66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m:rPr>
                        <m:nor/>
                      </m:rPr>
                      <a:rPr lang="en-GB" i="1" dirty="0">
                        <a:solidFill>
                          <a:srgbClr val="FF66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en-GB" dirty="0">
                        <a:solidFill>
                          <a:srgbClr val="FF6600"/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en-GB" dirty="0">
                        <a:solidFill>
                          <a:srgbClr val="FF66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&gt;</m:t>
                    </m:r>
                    <m:r>
                      <m:rPr>
                        <m:nor/>
                      </m:rPr>
                      <a:rPr lang="en-GB" dirty="0">
                        <a:solidFill>
                          <a:srgbClr val="FF6600"/>
                        </a:solidFill>
                      </a:rPr>
                      <m:t> </m:t>
                    </m:r>
                    <m:r>
                      <a:rPr lang="en-US" dirty="0">
                        <a:solidFill>
                          <a:srgbClr val="FF66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i="1" dirty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i="1" dirty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US" baseline="30000" dirty="0">
                  <a:solidFill>
                    <a:srgbClr val="FF66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965639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7210" y="3844123"/>
                <a:ext cx="3194529" cy="491288"/>
              </a:xfrm>
              <a:prstGeom prst="rect">
                <a:avLst/>
              </a:prstGeom>
              <a:blipFill rotWithShape="0">
                <a:blip r:embed="rId3"/>
                <a:stretch>
                  <a:fillRect l="-1718" b="-8750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79237" y="1035247"/>
                <a:ext cx="1671676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1035247"/>
                <a:ext cx="1671676" cy="9687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>
                <a:solidFill>
                  <a:srgbClr val="04617B"/>
                </a:solidFill>
              </a:rPr>
              <a:t>Indefinite integrals</a:t>
            </a:r>
            <a:endParaRPr lang="en-GB" sz="2800" dirty="0">
              <a:solidFill>
                <a:srgbClr val="04617B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3020" y="2861873"/>
            <a:ext cx="37876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</a:rPr>
              <a:t>Apply the constant multiple rule</a:t>
            </a:r>
            <a:endParaRPr lang="en-GB" dirty="0">
              <a:solidFill>
                <a:srgbClr val="FF66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3978348" y="4752479"/>
                <a:ext cx="2765950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func>
                        <m:funcPr>
                          <m:ctrl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(4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−2)</m:t>
                          </m:r>
                        </m:e>
                      </m:func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8348" y="4752479"/>
                <a:ext cx="2765950" cy="78617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>
                <a:spLocks noChangeArrowheads="1"/>
              </p:cNvSpPr>
              <p:nvPr/>
            </p:nvSpPr>
            <p:spPr bwMode="auto">
              <a:xfrm>
                <a:off x="4292682" y="1933735"/>
                <a:ext cx="854400" cy="3929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sz="2000" baseline="30000" dirty="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92682" y="1933735"/>
                <a:ext cx="854400" cy="39299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>
                <a:spLocks noChangeArrowheads="1"/>
              </p:cNvSpPr>
              <p:nvPr/>
            </p:nvSpPr>
            <p:spPr bwMode="auto">
              <a:xfrm>
                <a:off x="5243467" y="1928792"/>
                <a:ext cx="1041311" cy="3929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US" sz="2000" baseline="30000" dirty="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43467" y="1928792"/>
                <a:ext cx="1041311" cy="39299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3933006" y="3632298"/>
                <a:ext cx="3220432" cy="7961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func>
                            <m:func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(4</m:t>
                              </m:r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−2)</m:t>
                              </m:r>
                            </m:e>
                          </m:func>
                        </m:e>
                      </m:d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3006" y="3632298"/>
                <a:ext cx="3220432" cy="79611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760675" y="29865"/>
                <a:ext cx="1676806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𝑎𝑥</m:t>
                              </m:r>
                              <m:r>
                                <a:rPr lang="en-US" sz="2400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400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0675" y="29865"/>
                <a:ext cx="1676806" cy="96872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6520256" y="4900462"/>
                <a:ext cx="960519" cy="613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x</a:t>
                </a:r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&gt;</a:t>
                </a:r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dirty="0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dirty="0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0256" y="4900462"/>
                <a:ext cx="960519" cy="613886"/>
              </a:xfrm>
              <a:prstGeom prst="rect">
                <a:avLst/>
              </a:prstGeom>
              <a:blipFill rotWithShape="0">
                <a:blip r:embed="rId10"/>
                <a:stretch>
                  <a:fillRect l="-10191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043286" y="2611435"/>
                <a:ext cx="2207592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3286" y="2611435"/>
                <a:ext cx="2207592" cy="96872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6997784" y="3752700"/>
                <a:ext cx="960519" cy="613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x</a:t>
                </a:r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&gt;</a:t>
                </a:r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dirty="0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400" b="0" i="1" dirty="0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7784" y="3752700"/>
                <a:ext cx="960519" cy="613886"/>
              </a:xfrm>
              <a:prstGeom prst="rect">
                <a:avLst/>
              </a:prstGeom>
              <a:blipFill rotWithShape="0">
                <a:blip r:embed="rId12"/>
                <a:stretch>
                  <a:fillRect l="-10191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hlinkClick r:id="rId13"/>
            <a:extLst>
              <a:ext uri="{FF2B5EF4-FFF2-40B4-BE49-F238E27FC236}">
                <a16:creationId xmlns:a16="http://schemas.microsoft.com/office/drawing/2014/main" id="{9EFF0807-1730-41B2-A087-7FA3EBB26ED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hlinkClick r:id="rId13"/>
            <a:extLst>
              <a:ext uri="{FF2B5EF4-FFF2-40B4-BE49-F238E27FC236}">
                <a16:creationId xmlns:a16="http://schemas.microsoft.com/office/drawing/2014/main" id="{B333C02A-D555-4AD1-88C4-B3A345EEDC8F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829C0698-9CC7-47BD-9B8C-37F3B2EEB7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56707" y="52472"/>
                <a:ext cx="2730491" cy="7862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dirty="0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func>
                        <m:funcPr>
                          <m:ctrlPr>
                            <a:rPr lang="en-US" sz="2400" b="0" i="1" dirty="0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dirty="0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US" sz="2400" b="0" i="1" dirty="0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sz="2400" b="0" i="1" dirty="0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𝑎𝑥</m:t>
                          </m:r>
                          <m:r>
                            <a:rPr lang="en-US" sz="2400" b="0" i="1" dirty="0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0" i="1" dirty="0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400" b="0" i="1" dirty="0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</m:e>
                      </m:func>
                      <m:r>
                        <a:rPr lang="en-US" sz="2400" b="0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chemeClr val="accent2">
                      <a:lumMod val="75000"/>
                    </a:schemeClr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829C0698-9CC7-47BD-9B8C-37F3B2EEB7C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56707" y="52472"/>
                <a:ext cx="2730491" cy="78624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>
            <a:extLst>
              <a:ext uri="{FF2B5EF4-FFF2-40B4-BE49-F238E27FC236}">
                <a16:creationId xmlns:a16="http://schemas.microsoft.com/office/drawing/2014/main" id="{9C877303-5C2D-47F1-952E-ECC3564692B7}"/>
              </a:ext>
            </a:extLst>
          </p:cNvPr>
          <p:cNvSpPr/>
          <p:nvPr/>
        </p:nvSpPr>
        <p:spPr>
          <a:xfrm>
            <a:off x="4717419" y="3696894"/>
            <a:ext cx="214179" cy="6669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A72D64C-0D86-4B71-A8F2-EA2277CD0445}"/>
              </a:ext>
            </a:extLst>
          </p:cNvPr>
          <p:cNvSpPr/>
          <p:nvPr/>
        </p:nvSpPr>
        <p:spPr>
          <a:xfrm>
            <a:off x="4536234" y="3614799"/>
            <a:ext cx="181185" cy="8924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A9E626F-F7AF-4569-B8E9-25D0302F318B}"/>
              </a:ext>
            </a:extLst>
          </p:cNvPr>
          <p:cNvSpPr/>
          <p:nvPr/>
        </p:nvSpPr>
        <p:spPr>
          <a:xfrm>
            <a:off x="6279731" y="3696894"/>
            <a:ext cx="181185" cy="8924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2D67B1F-9CB7-4D43-86F1-B09B73C279D8}"/>
              </a:ext>
            </a:extLst>
          </p:cNvPr>
          <p:cNvSpPr/>
          <p:nvPr/>
        </p:nvSpPr>
        <p:spPr>
          <a:xfrm>
            <a:off x="4967373" y="3784598"/>
            <a:ext cx="682278" cy="4199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62EADB0-07BA-46BF-8DB2-AE80447EB372}"/>
              </a:ext>
            </a:extLst>
          </p:cNvPr>
          <p:cNvSpPr/>
          <p:nvPr/>
        </p:nvSpPr>
        <p:spPr>
          <a:xfrm>
            <a:off x="5707579" y="3847218"/>
            <a:ext cx="649128" cy="4199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9EA393A-9EEF-4AA8-97E6-8936820AACB8}"/>
              </a:ext>
            </a:extLst>
          </p:cNvPr>
          <p:cNvSpPr/>
          <p:nvPr/>
        </p:nvSpPr>
        <p:spPr>
          <a:xfrm>
            <a:off x="7033067" y="3784598"/>
            <a:ext cx="960519" cy="6341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72E0C7A-81D0-4F71-A4A2-064EC735F6E0}"/>
              </a:ext>
            </a:extLst>
          </p:cNvPr>
          <p:cNvSpPr/>
          <p:nvPr/>
        </p:nvSpPr>
        <p:spPr>
          <a:xfrm>
            <a:off x="6526659" y="3862458"/>
            <a:ext cx="464961" cy="4199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0BECFC0B-8E6A-408C-9D21-D4D5AFB89DCE}"/>
                  </a:ext>
                </a:extLst>
              </p:cNvPr>
              <p:cNvSpPr/>
              <p:nvPr/>
            </p:nvSpPr>
            <p:spPr>
              <a:xfrm>
                <a:off x="3972186" y="5767023"/>
                <a:ext cx="2765950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func>
                        <m:funcPr>
                          <m:ctrl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|4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−2|</m:t>
                          </m:r>
                        </m:e>
                      </m:func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0BECFC0B-8E6A-408C-9D21-D4D5AFB89DC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2186" y="5767023"/>
                <a:ext cx="2765950" cy="7861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0636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5639" grpId="0"/>
      <p:bldP spid="12" grpId="0"/>
      <p:bldP spid="24" grpId="0"/>
      <p:bldP spid="34" grpId="0"/>
      <p:bldP spid="35" grpId="0"/>
      <p:bldP spid="37" grpId="0"/>
      <p:bldP spid="16" grpId="0"/>
      <p:bldP spid="22" grpId="0"/>
      <p:bldP spid="23" grpId="0"/>
      <p:bldP spid="25" grpId="0"/>
      <p:bldP spid="18" grpId="0"/>
      <p:bldP spid="19" grpId="0" animBg="1"/>
      <p:bldP spid="20" grpId="0" animBg="1"/>
      <p:bldP spid="21" grpId="0" animBg="1"/>
      <p:bldP spid="26" grpId="0" animBg="1"/>
      <p:bldP spid="27" grpId="0" animBg="1"/>
      <p:bldP spid="28" grpId="0" animBg="1"/>
      <p:bldP spid="29" grpId="0" animBg="1"/>
      <p:bldP spid="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Find the indefinite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79237" y="838295"/>
                <a:ext cx="2069734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400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  <m:r>
                                        <a:rPr lang="en-US" sz="2400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+3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838295"/>
                <a:ext cx="2069734" cy="96872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>
                <a:solidFill>
                  <a:srgbClr val="04617B"/>
                </a:solidFill>
              </a:rPr>
              <a:t>Indefinite integrals</a:t>
            </a:r>
            <a:endParaRPr lang="en-GB" sz="2800" dirty="0">
              <a:solidFill>
                <a:srgbClr val="04617B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55631" y="2148640"/>
            <a:ext cx="37876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</a:rPr>
              <a:t>Rewrite using rational exponents</a:t>
            </a:r>
            <a:endParaRPr lang="en-GB" dirty="0">
              <a:solidFill>
                <a:srgbClr val="FF66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>
                <a:spLocks noChangeArrowheads="1"/>
              </p:cNvSpPr>
              <p:nvPr/>
            </p:nvSpPr>
            <p:spPr bwMode="auto">
              <a:xfrm>
                <a:off x="4292682" y="1736783"/>
                <a:ext cx="854400" cy="3929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US" sz="2000" baseline="30000" dirty="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92682" y="1736783"/>
                <a:ext cx="854400" cy="39299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>
                <a:spLocks noChangeArrowheads="1"/>
              </p:cNvSpPr>
              <p:nvPr/>
            </p:nvSpPr>
            <p:spPr bwMode="auto">
              <a:xfrm>
                <a:off x="5243467" y="1731840"/>
                <a:ext cx="848950" cy="3929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sz="2000" baseline="30000" dirty="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43467" y="1731840"/>
                <a:ext cx="848950" cy="39299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289627" y="2062175"/>
                <a:ext cx="2130647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+3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9627" y="2062175"/>
                <a:ext cx="2130647" cy="96872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7"/>
              <p:cNvSpPr txBox="1">
                <a:spLocks noChangeArrowheads="1"/>
              </p:cNvSpPr>
              <p:nvPr/>
            </p:nvSpPr>
            <p:spPr bwMode="auto">
              <a:xfrm>
                <a:off x="250824" y="2956174"/>
                <a:ext cx="3079176" cy="7838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dirty="0">
                    <a:solidFill>
                      <a:srgbClr val="FF6600"/>
                    </a:solidFill>
                  </a:rPr>
                  <a:t>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  <m:d>
                      <m:dPr>
                        <m:ctrlPr>
                          <a:rPr lang="en-GB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i="1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i="1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</a:rPr>
                              <m:t>+1</m:t>
                            </m:r>
                          </m:den>
                        </m:f>
                        <m:sSup>
                          <m:sSupPr>
                            <m:ctrlPr>
                              <a:rPr lang="en-GB" i="1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i="1">
                                    <a:solidFill>
                                      <a:srgbClr val="FF66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solidFill>
                                      <a:srgbClr val="FF6600"/>
                                    </a:solidFill>
                                    <a:latin typeface="Cambria Math" panose="02040503050406030204" pitchFamily="18" charset="0"/>
                                  </a:rPr>
                                  <m:t>𝑎𝑥</m:t>
                                </m:r>
                                <m:r>
                                  <a:rPr lang="en-US" i="1">
                                    <a:solidFill>
                                      <a:srgbClr val="FF66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i="1">
                                    <a:solidFill>
                                      <a:srgbClr val="FF6600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d>
                          </m:e>
                          <m:sup>
                            <m:r>
                              <a:rPr lang="en-US" i="1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i="1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</a:rPr>
                              <m:t>+1</m:t>
                            </m:r>
                          </m:sup>
                        </m:sSup>
                      </m:e>
                    </m:d>
                    <m:r>
                      <a:rPr lang="en-US" i="1">
                        <a:solidFill>
                          <a:srgbClr val="FF66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solidFill>
                          <a:srgbClr val="FF6600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GB" dirty="0">
                  <a:solidFill>
                    <a:srgbClr val="FF6600"/>
                  </a:solidFill>
                </a:endParaRPr>
              </a:p>
              <a:p>
                <a:r>
                  <a:rPr lang="en-GB" dirty="0">
                    <a:solidFill>
                      <a:srgbClr val="FF6600"/>
                    </a:solidFill>
                  </a:rPr>
                  <a:t> </a:t>
                </a:r>
                <a:endParaRPr lang="en-US" dirty="0">
                  <a:solidFill>
                    <a:srgbClr val="FF6600"/>
                  </a:solidFill>
                </a:endParaRPr>
              </a:p>
            </p:txBody>
          </p:sp>
        </mc:Choice>
        <mc:Fallback xmlns="">
          <p:sp>
            <p:nvSpPr>
              <p:cNvPr id="17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0824" y="2956174"/>
                <a:ext cx="3079176" cy="783869"/>
              </a:xfrm>
              <a:prstGeom prst="rect">
                <a:avLst/>
              </a:prstGeom>
              <a:blipFill rotWithShape="0">
                <a:blip r:embed="rId7"/>
                <a:stretch>
                  <a:fillRect l="-158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>
                <a:spLocks noChangeArrowheads="1"/>
              </p:cNvSpPr>
              <p:nvPr/>
            </p:nvSpPr>
            <p:spPr bwMode="auto">
              <a:xfrm>
                <a:off x="6237972" y="1720147"/>
                <a:ext cx="1049646" cy="3929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US" sz="2000" baseline="30000" dirty="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37972" y="1720147"/>
                <a:ext cx="1049646" cy="39299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3656735" y="2897779"/>
                <a:ext cx="4449103" cy="9221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d>
                        <m:d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−4+1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+3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−4+1</m:t>
                              </m:r>
                            </m:sup>
                          </m:sSup>
                        </m:e>
                      </m:d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6735" y="2897779"/>
                <a:ext cx="4449103" cy="922176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3656735" y="3931190"/>
                <a:ext cx="3749616" cy="9221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d>
                        <m:d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+3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sup>
                          </m:sSup>
                        </m:e>
                      </m:d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6735" y="3931190"/>
                <a:ext cx="3749616" cy="922176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3656735" y="4964601"/>
                <a:ext cx="3051796" cy="8384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18</m:t>
                          </m:r>
                          <m:sSup>
                            <m:sSupPr>
                              <m:ctrlPr>
                                <a:rPr lang="en-GB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+3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6735" y="4964601"/>
                <a:ext cx="3051796" cy="838435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877543" y="31177"/>
                <a:ext cx="2049215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𝑎𝑥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7543" y="31177"/>
                <a:ext cx="2049215" cy="96872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>
            <a:hlinkClick r:id="rId13"/>
            <a:extLst>
              <a:ext uri="{FF2B5EF4-FFF2-40B4-BE49-F238E27FC236}">
                <a16:creationId xmlns:a16="http://schemas.microsoft.com/office/drawing/2014/main" id="{64D378B6-29FE-4728-87F1-5365FAFC189E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hlinkClick r:id="rId13"/>
            <a:extLst>
              <a:ext uri="{FF2B5EF4-FFF2-40B4-BE49-F238E27FC236}">
                <a16:creationId xmlns:a16="http://schemas.microsoft.com/office/drawing/2014/main" id="{29558A12-C823-43DB-84BE-F00E4DFC281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9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4" grpId="0"/>
      <p:bldP spid="35" grpId="0"/>
      <p:bldP spid="15" grpId="0"/>
      <p:bldP spid="17" grpId="0"/>
      <p:bldP spid="18" grpId="0"/>
      <p:bldP spid="19" grpId="0"/>
      <p:bldP spid="20" grpId="0"/>
      <p:bldP spid="21" grpId="0"/>
      <p:bldP spid="2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934</TotalTime>
  <Words>378</Words>
  <Application>Microsoft Office PowerPoint</Application>
  <PresentationFormat>On-screen Show (4:3)</PresentationFormat>
  <Paragraphs>113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Cambria Math</vt:lpstr>
      <vt:lpstr>Comic Sans MS</vt:lpstr>
      <vt:lpstr>Times New Roman</vt:lpstr>
      <vt:lpstr>Wingdings 2</vt:lpstr>
      <vt:lpstr>Theme1</vt:lpstr>
      <vt:lpstr>The indefinite integral of the composition of functions with the linear function ax + 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28</cp:revision>
  <dcterms:created xsi:type="dcterms:W3CDTF">2016-11-07T16:24:35Z</dcterms:created>
  <dcterms:modified xsi:type="dcterms:W3CDTF">2023-08-05T18:30:20Z</dcterms:modified>
</cp:coreProperties>
</file>