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301" r:id="rId5"/>
    <p:sldId id="275" r:id="rId6"/>
    <p:sldId id="313" r:id="rId7"/>
    <p:sldId id="314" r:id="rId8"/>
    <p:sldId id="315" r:id="rId9"/>
    <p:sldId id="316" r:id="rId10"/>
    <p:sldId id="283" r:id="rId11"/>
    <p:sldId id="306" r:id="rId12"/>
    <p:sldId id="307" r:id="rId13"/>
    <p:sldId id="309" r:id="rId14"/>
    <p:sldId id="312" r:id="rId15"/>
    <p:sldId id="310" r:id="rId16"/>
    <p:sldId id="308" r:id="rId17"/>
    <p:sldId id="319" r:id="rId18"/>
    <p:sldId id="289" r:id="rId19"/>
    <p:sldId id="290" r:id="rId20"/>
    <p:sldId id="291" r:id="rId21"/>
    <p:sldId id="292" r:id="rId22"/>
    <p:sldId id="293" r:id="rId23"/>
    <p:sldId id="294" r:id="rId24"/>
    <p:sldId id="296" r:id="rId25"/>
    <p:sldId id="285" r:id="rId26"/>
    <p:sldId id="297" r:id="rId27"/>
    <p:sldId id="298" r:id="rId28"/>
    <p:sldId id="300" r:id="rId29"/>
    <p:sldId id="320" r:id="rId30"/>
    <p:sldId id="287" r:id="rId31"/>
    <p:sldId id="303" r:id="rId32"/>
    <p:sldId id="304" r:id="rId33"/>
    <p:sldId id="305" r:id="rId34"/>
    <p:sldId id="302" r:id="rId35"/>
    <p:sldId id="32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EBD"/>
    <a:srgbClr val="00FF00"/>
    <a:srgbClr val="FF3399"/>
    <a:srgbClr val="CC00CC"/>
    <a:srgbClr val="008000"/>
    <a:srgbClr val="FDE4CF"/>
    <a:srgbClr val="990099"/>
    <a:srgbClr val="0000FF"/>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02"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9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dLbls>
          <c:showLegendKey val="0"/>
          <c:showVal val="0"/>
          <c:showCatName val="0"/>
          <c:showSerName val="0"/>
          <c:showPercent val="0"/>
          <c:showBubbleSize val="0"/>
        </c:dLbls>
        <c:axId val="46069872"/>
        <c:axId val="46070432"/>
      </c:scatterChart>
      <c:valAx>
        <c:axId val="46069872"/>
        <c:scaling>
          <c:orientation val="minMax"/>
          <c:max val="5600"/>
          <c:min val="0"/>
        </c:scaling>
        <c:delete val="1"/>
        <c:axPos val="b"/>
        <c:numFmt formatCode="General" sourceLinked="1"/>
        <c:majorTickMark val="out"/>
        <c:minorTickMark val="none"/>
        <c:tickLblPos val="none"/>
        <c:crossAx val="46070432"/>
        <c:crosses val="autoZero"/>
        <c:crossBetween val="midCat"/>
        <c:majorUnit val="1000"/>
        <c:minorUnit val="100"/>
      </c:valAx>
      <c:valAx>
        <c:axId val="46070432"/>
        <c:scaling>
          <c:orientation val="minMax"/>
        </c:scaling>
        <c:delete val="1"/>
        <c:axPos val="l"/>
        <c:numFmt formatCode="General" sourceLinked="1"/>
        <c:majorTickMark val="out"/>
        <c:minorTickMark val="none"/>
        <c:tickLblPos val="none"/>
        <c:crossAx val="46069872"/>
        <c:crosses val="autoZero"/>
        <c:crossBetween val="midCat"/>
      </c:valAx>
    </c:plotArea>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6076-438F-9A43-23BE83B96571}"/>
            </c:ext>
          </c:extLst>
        </c:ser>
        <c:dLbls>
          <c:showLegendKey val="0"/>
          <c:showVal val="0"/>
          <c:showCatName val="0"/>
          <c:showSerName val="0"/>
          <c:showPercent val="0"/>
          <c:showBubbleSize val="0"/>
        </c:dLbls>
        <c:axId val="276710552"/>
        <c:axId val="276712120"/>
      </c:scatterChart>
      <c:valAx>
        <c:axId val="276710552"/>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6712120"/>
        <c:crosses val="autoZero"/>
        <c:crossBetween val="midCat"/>
        <c:majorUnit val="10"/>
      </c:valAx>
      <c:valAx>
        <c:axId val="276712120"/>
        <c:scaling>
          <c:orientation val="minMax"/>
        </c:scaling>
        <c:delete val="1"/>
        <c:axPos val="l"/>
        <c:majorGridlines/>
        <c:numFmt formatCode="General" sourceLinked="1"/>
        <c:majorTickMark val="out"/>
        <c:minorTickMark val="none"/>
        <c:tickLblPos val="none"/>
        <c:crossAx val="276710552"/>
        <c:crosses val="autoZero"/>
        <c:crossBetween val="midCat"/>
      </c:valAx>
    </c:plotArea>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EEA6-4697-8762-0A0839B3625C}"/>
            </c:ext>
          </c:extLst>
        </c:ser>
        <c:dLbls>
          <c:showLegendKey val="0"/>
          <c:showVal val="0"/>
          <c:showCatName val="0"/>
          <c:showSerName val="0"/>
          <c:showPercent val="0"/>
          <c:showBubbleSize val="0"/>
        </c:dLbls>
        <c:axId val="276713296"/>
        <c:axId val="276714080"/>
      </c:scatterChart>
      <c:valAx>
        <c:axId val="276713296"/>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6714080"/>
        <c:crosses val="autoZero"/>
        <c:crossBetween val="midCat"/>
        <c:majorUnit val="10"/>
      </c:valAx>
      <c:valAx>
        <c:axId val="276714080"/>
        <c:scaling>
          <c:orientation val="minMax"/>
        </c:scaling>
        <c:delete val="1"/>
        <c:axPos val="l"/>
        <c:majorGridlines/>
        <c:numFmt formatCode="General" sourceLinked="1"/>
        <c:majorTickMark val="out"/>
        <c:minorTickMark val="none"/>
        <c:tickLblPos val="none"/>
        <c:crossAx val="276713296"/>
        <c:crosses val="autoZero"/>
        <c:crossBetween val="midCat"/>
      </c:valAx>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44AB-4664-997B-98C101525D30}"/>
            </c:ext>
          </c:extLst>
        </c:ser>
        <c:dLbls>
          <c:showLegendKey val="0"/>
          <c:showVal val="0"/>
          <c:showCatName val="0"/>
          <c:showSerName val="0"/>
          <c:showPercent val="0"/>
          <c:showBubbleSize val="0"/>
        </c:dLbls>
        <c:axId val="276714472"/>
        <c:axId val="276716432"/>
      </c:scatterChart>
      <c:valAx>
        <c:axId val="276714472"/>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6716432"/>
        <c:crosses val="autoZero"/>
        <c:crossBetween val="midCat"/>
        <c:majorUnit val="10"/>
      </c:valAx>
      <c:valAx>
        <c:axId val="276716432"/>
        <c:scaling>
          <c:orientation val="minMax"/>
        </c:scaling>
        <c:delete val="1"/>
        <c:axPos val="l"/>
        <c:majorGridlines/>
        <c:numFmt formatCode="General" sourceLinked="1"/>
        <c:majorTickMark val="out"/>
        <c:minorTickMark val="none"/>
        <c:tickLblPos val="none"/>
        <c:crossAx val="276714472"/>
        <c:crosses val="autoZero"/>
        <c:crossBetween val="midCat"/>
      </c:valAx>
    </c:plotArea>
    <c:plotVisOnly val="1"/>
    <c:dispBlanksAs val="gap"/>
    <c:showDLblsOverMax val="0"/>
  </c:chart>
  <c:spPr>
    <a:no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7B05-43CF-ACDB-80B1A328F92C}"/>
            </c:ext>
          </c:extLst>
        </c:ser>
        <c:dLbls>
          <c:showLegendKey val="0"/>
          <c:showVal val="0"/>
          <c:showCatName val="0"/>
          <c:showSerName val="0"/>
          <c:showPercent val="0"/>
          <c:showBubbleSize val="0"/>
        </c:dLbls>
        <c:axId val="276710160"/>
        <c:axId val="276710944"/>
      </c:scatterChart>
      <c:valAx>
        <c:axId val="276710160"/>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6710944"/>
        <c:crosses val="autoZero"/>
        <c:crossBetween val="midCat"/>
        <c:majorUnit val="10"/>
      </c:valAx>
      <c:valAx>
        <c:axId val="276710944"/>
        <c:scaling>
          <c:orientation val="minMax"/>
        </c:scaling>
        <c:delete val="1"/>
        <c:axPos val="l"/>
        <c:majorGridlines/>
        <c:numFmt formatCode="General" sourceLinked="1"/>
        <c:majorTickMark val="out"/>
        <c:minorTickMark val="none"/>
        <c:tickLblPos val="none"/>
        <c:crossAx val="276710160"/>
        <c:crosses val="autoZero"/>
        <c:crossBetween val="midCat"/>
      </c:valAx>
    </c:plotArea>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49CD-4063-9DFE-B66E50612EC7}"/>
            </c:ext>
          </c:extLst>
        </c:ser>
        <c:dLbls>
          <c:showLegendKey val="0"/>
          <c:showVal val="0"/>
          <c:showCatName val="0"/>
          <c:showSerName val="0"/>
          <c:showPercent val="0"/>
          <c:showBubbleSize val="0"/>
        </c:dLbls>
        <c:axId val="277734616"/>
        <c:axId val="277728344"/>
      </c:scatterChart>
      <c:valAx>
        <c:axId val="277734616"/>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7728344"/>
        <c:crosses val="autoZero"/>
        <c:crossBetween val="midCat"/>
        <c:majorUnit val="10"/>
      </c:valAx>
      <c:valAx>
        <c:axId val="277728344"/>
        <c:scaling>
          <c:orientation val="minMax"/>
        </c:scaling>
        <c:delete val="1"/>
        <c:axPos val="l"/>
        <c:majorGridlines/>
        <c:numFmt formatCode="General" sourceLinked="1"/>
        <c:majorTickMark val="out"/>
        <c:minorTickMark val="none"/>
        <c:tickLblPos val="none"/>
        <c:crossAx val="277734616"/>
        <c:crosses val="autoZero"/>
        <c:crossBetween val="midCat"/>
      </c:valAx>
    </c:plotArea>
    <c:plotVisOnly val="1"/>
    <c:dispBlanksAs val="gap"/>
    <c:showDLblsOverMax val="0"/>
  </c:chart>
  <c:spPr>
    <a:no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0900-43D4-B882-992375B7E84B}"/>
            </c:ext>
          </c:extLst>
        </c:ser>
        <c:dLbls>
          <c:showLegendKey val="0"/>
          <c:showVal val="0"/>
          <c:showCatName val="0"/>
          <c:showSerName val="0"/>
          <c:showPercent val="0"/>
          <c:showBubbleSize val="0"/>
        </c:dLbls>
        <c:axId val="277727168"/>
        <c:axId val="277733440"/>
      </c:scatterChart>
      <c:valAx>
        <c:axId val="277727168"/>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7733440"/>
        <c:crosses val="autoZero"/>
        <c:crossBetween val="midCat"/>
        <c:majorUnit val="10"/>
      </c:valAx>
      <c:valAx>
        <c:axId val="277733440"/>
        <c:scaling>
          <c:orientation val="minMax"/>
        </c:scaling>
        <c:delete val="1"/>
        <c:axPos val="l"/>
        <c:majorGridlines/>
        <c:numFmt formatCode="General" sourceLinked="1"/>
        <c:majorTickMark val="out"/>
        <c:minorTickMark val="none"/>
        <c:tickLblPos val="none"/>
        <c:crossAx val="277727168"/>
        <c:crosses val="autoZero"/>
        <c:crossBetween val="midCat"/>
      </c:valAx>
    </c:plotArea>
    <c:plotVisOnly val="1"/>
    <c:dispBlanksAs val="gap"/>
    <c:showDLblsOverMax val="0"/>
  </c:chart>
  <c:spPr>
    <a:no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B4E2-4F10-93BA-EB3CD9E628B0}"/>
            </c:ext>
          </c:extLst>
        </c:ser>
        <c:dLbls>
          <c:showLegendKey val="0"/>
          <c:showVal val="0"/>
          <c:showCatName val="0"/>
          <c:showSerName val="0"/>
          <c:showPercent val="0"/>
          <c:showBubbleSize val="0"/>
        </c:dLbls>
        <c:axId val="277732264"/>
        <c:axId val="277727560"/>
      </c:scatterChart>
      <c:valAx>
        <c:axId val="277732264"/>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7727560"/>
        <c:crosses val="autoZero"/>
        <c:crossBetween val="midCat"/>
        <c:majorUnit val="10"/>
      </c:valAx>
      <c:valAx>
        <c:axId val="277727560"/>
        <c:scaling>
          <c:orientation val="minMax"/>
        </c:scaling>
        <c:delete val="1"/>
        <c:axPos val="l"/>
        <c:majorGridlines/>
        <c:numFmt formatCode="General" sourceLinked="1"/>
        <c:majorTickMark val="out"/>
        <c:minorTickMark val="none"/>
        <c:tickLblPos val="none"/>
        <c:crossAx val="277732264"/>
        <c:crosses val="autoZero"/>
        <c:crossBetween val="midCat"/>
      </c:valAx>
    </c:plotArea>
    <c:plotVisOnly val="1"/>
    <c:dispBlanksAs val="gap"/>
    <c:showDLblsOverMax val="0"/>
  </c:chart>
  <c:spPr>
    <a:noFill/>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98FB-4B44-8B09-82D672E43B69}"/>
            </c:ext>
          </c:extLst>
        </c:ser>
        <c:dLbls>
          <c:showLegendKey val="0"/>
          <c:showVal val="0"/>
          <c:showCatName val="0"/>
          <c:showSerName val="0"/>
          <c:showPercent val="0"/>
          <c:showBubbleSize val="0"/>
        </c:dLbls>
        <c:axId val="277731480"/>
        <c:axId val="277729520"/>
      </c:scatterChart>
      <c:valAx>
        <c:axId val="277731480"/>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7729520"/>
        <c:crosses val="autoZero"/>
        <c:crossBetween val="midCat"/>
        <c:majorUnit val="10"/>
      </c:valAx>
      <c:valAx>
        <c:axId val="277729520"/>
        <c:scaling>
          <c:orientation val="minMax"/>
        </c:scaling>
        <c:delete val="1"/>
        <c:axPos val="l"/>
        <c:majorGridlines/>
        <c:numFmt formatCode="General" sourceLinked="1"/>
        <c:majorTickMark val="out"/>
        <c:minorTickMark val="none"/>
        <c:tickLblPos val="none"/>
        <c:crossAx val="277731480"/>
        <c:crosses val="autoZero"/>
        <c:crossBetween val="midCat"/>
      </c:valAx>
    </c:plotArea>
    <c:plotVisOnly val="1"/>
    <c:dispBlanksAs val="gap"/>
    <c:showDLblsOverMax val="0"/>
  </c:chart>
  <c:spPr>
    <a:noFill/>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8131-405D-9602-E5B9D6792375}"/>
            </c:ext>
          </c:extLst>
        </c:ser>
        <c:dLbls>
          <c:showLegendKey val="0"/>
          <c:showVal val="0"/>
          <c:showCatName val="0"/>
          <c:showSerName val="0"/>
          <c:showPercent val="0"/>
          <c:showBubbleSize val="0"/>
        </c:dLbls>
        <c:axId val="277731088"/>
        <c:axId val="277733048"/>
      </c:scatterChart>
      <c:valAx>
        <c:axId val="277731088"/>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7733048"/>
        <c:crosses val="autoZero"/>
        <c:crossBetween val="midCat"/>
        <c:majorUnit val="10"/>
      </c:valAx>
      <c:valAx>
        <c:axId val="277733048"/>
        <c:scaling>
          <c:orientation val="minMax"/>
        </c:scaling>
        <c:delete val="1"/>
        <c:axPos val="l"/>
        <c:majorGridlines/>
        <c:numFmt formatCode="General" sourceLinked="1"/>
        <c:majorTickMark val="out"/>
        <c:minorTickMark val="none"/>
        <c:tickLblPos val="none"/>
        <c:crossAx val="277731088"/>
        <c:crosses val="autoZero"/>
        <c:crossBetween val="midCat"/>
      </c:valAx>
    </c:plotArea>
    <c:plotVisOnly val="1"/>
    <c:dispBlanksAs val="gap"/>
    <c:showDLblsOverMax val="0"/>
  </c:chart>
  <c:spPr>
    <a:noFill/>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6921-4ADD-A9D2-F579FEBCCB48}"/>
            </c:ext>
          </c:extLst>
        </c:ser>
        <c:dLbls>
          <c:showLegendKey val="0"/>
          <c:showVal val="0"/>
          <c:showCatName val="0"/>
          <c:showSerName val="0"/>
          <c:showPercent val="0"/>
          <c:showBubbleSize val="0"/>
        </c:dLbls>
        <c:axId val="278296776"/>
        <c:axId val="278300304"/>
      </c:scatterChart>
      <c:valAx>
        <c:axId val="278296776"/>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300304"/>
        <c:crosses val="autoZero"/>
        <c:crossBetween val="midCat"/>
        <c:majorUnit val="10"/>
      </c:valAx>
      <c:valAx>
        <c:axId val="278300304"/>
        <c:scaling>
          <c:orientation val="minMax"/>
        </c:scaling>
        <c:delete val="1"/>
        <c:axPos val="l"/>
        <c:majorGridlines/>
        <c:numFmt formatCode="General" sourceLinked="1"/>
        <c:majorTickMark val="out"/>
        <c:minorTickMark val="none"/>
        <c:tickLblPos val="none"/>
        <c:crossAx val="278296776"/>
        <c:crosses val="autoZero"/>
        <c:crossBetween val="midCat"/>
      </c:valAx>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0</c:v>
                </c:pt>
                <c:pt idx="1">
                  <c:v>1450</c:v>
                </c:pt>
                <c:pt idx="2">
                  <c:v>1900</c:v>
                </c:pt>
                <c:pt idx="3">
                  <c:v>2350</c:v>
                </c:pt>
                <c:pt idx="4">
                  <c:v>2800</c:v>
                </c:pt>
                <c:pt idx="5">
                  <c:v>3250</c:v>
                </c:pt>
                <c:pt idx="6">
                  <c:v>3700</c:v>
                </c:pt>
                <c:pt idx="7">
                  <c:v>4150</c:v>
                </c:pt>
                <c:pt idx="8">
                  <c:v>5600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ACB2-4BC6-A575-49B23E00114D}"/>
            </c:ext>
          </c:extLst>
        </c:ser>
        <c:dLbls>
          <c:showLegendKey val="0"/>
          <c:showVal val="0"/>
          <c:showCatName val="0"/>
          <c:showSerName val="0"/>
          <c:showPercent val="0"/>
          <c:showBubbleSize val="0"/>
        </c:dLbls>
        <c:axId val="174113200"/>
        <c:axId val="174113760"/>
      </c:scatterChart>
      <c:valAx>
        <c:axId val="174113200"/>
        <c:scaling>
          <c:orientation val="minMax"/>
          <c:max val="5600"/>
          <c:min val="0"/>
        </c:scaling>
        <c:delete val="1"/>
        <c:axPos val="b"/>
        <c:numFmt formatCode="General" sourceLinked="1"/>
        <c:majorTickMark val="out"/>
        <c:minorTickMark val="none"/>
        <c:tickLblPos val="none"/>
        <c:crossAx val="174113760"/>
        <c:crosses val="autoZero"/>
        <c:crossBetween val="midCat"/>
        <c:majorUnit val="1000"/>
        <c:minorUnit val="100"/>
      </c:valAx>
      <c:valAx>
        <c:axId val="174113760"/>
        <c:scaling>
          <c:orientation val="minMax"/>
        </c:scaling>
        <c:delete val="1"/>
        <c:axPos val="l"/>
        <c:numFmt formatCode="General" sourceLinked="1"/>
        <c:majorTickMark val="out"/>
        <c:minorTickMark val="none"/>
        <c:tickLblPos val="none"/>
        <c:crossAx val="174113200"/>
        <c:crosses val="autoZero"/>
        <c:crossBetween val="midCat"/>
      </c:valAx>
    </c:plotArea>
    <c:plotVisOnly val="1"/>
    <c:dispBlanksAs val="gap"/>
    <c:showDLblsOverMax val="0"/>
  </c:chart>
  <c:spPr>
    <a:noFill/>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E0F2-4606-9408-EB782BF99AB8}"/>
            </c:ext>
          </c:extLst>
        </c:ser>
        <c:dLbls>
          <c:showLegendKey val="0"/>
          <c:showVal val="0"/>
          <c:showCatName val="0"/>
          <c:showSerName val="0"/>
          <c:showPercent val="0"/>
          <c:showBubbleSize val="0"/>
        </c:dLbls>
        <c:axId val="278299912"/>
        <c:axId val="278298736"/>
      </c:scatterChart>
      <c:valAx>
        <c:axId val="278299912"/>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298736"/>
        <c:crosses val="autoZero"/>
        <c:crossBetween val="midCat"/>
        <c:majorUnit val="10"/>
      </c:valAx>
      <c:valAx>
        <c:axId val="278298736"/>
        <c:scaling>
          <c:orientation val="minMax"/>
        </c:scaling>
        <c:delete val="1"/>
        <c:axPos val="l"/>
        <c:majorGridlines/>
        <c:numFmt formatCode="General" sourceLinked="1"/>
        <c:majorTickMark val="out"/>
        <c:minorTickMark val="none"/>
        <c:tickLblPos val="none"/>
        <c:crossAx val="278299912"/>
        <c:crosses val="autoZero"/>
        <c:crossBetween val="midCat"/>
      </c:valAx>
    </c:plotArea>
    <c:plotVisOnly val="1"/>
    <c:dispBlanksAs val="gap"/>
    <c:showDLblsOverMax val="0"/>
  </c:chart>
  <c:spPr>
    <a:noFill/>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CDF1-4216-8216-6AB38DCB83F1}"/>
            </c:ext>
          </c:extLst>
        </c:ser>
        <c:dLbls>
          <c:showLegendKey val="0"/>
          <c:showVal val="0"/>
          <c:showCatName val="0"/>
          <c:showSerName val="0"/>
          <c:showPercent val="0"/>
          <c:showBubbleSize val="0"/>
        </c:dLbls>
        <c:axId val="278299128"/>
        <c:axId val="278297168"/>
      </c:scatterChart>
      <c:valAx>
        <c:axId val="278299128"/>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297168"/>
        <c:crosses val="autoZero"/>
        <c:crossBetween val="midCat"/>
        <c:majorUnit val="10"/>
      </c:valAx>
      <c:valAx>
        <c:axId val="278297168"/>
        <c:scaling>
          <c:orientation val="minMax"/>
        </c:scaling>
        <c:delete val="1"/>
        <c:axPos val="l"/>
        <c:majorGridlines/>
        <c:numFmt formatCode="General" sourceLinked="1"/>
        <c:majorTickMark val="out"/>
        <c:minorTickMark val="none"/>
        <c:tickLblPos val="none"/>
        <c:crossAx val="278299128"/>
        <c:crosses val="autoZero"/>
        <c:crossBetween val="midCat"/>
      </c:valAx>
    </c:plotArea>
    <c:plotVisOnly val="1"/>
    <c:dispBlanksAs val="gap"/>
    <c:showDLblsOverMax val="0"/>
  </c:chart>
  <c:spPr>
    <a:noFill/>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60FC-49A7-B05A-90CC0BA57D6C}"/>
            </c:ext>
          </c:extLst>
        </c:ser>
        <c:dLbls>
          <c:showLegendKey val="0"/>
          <c:showVal val="0"/>
          <c:showCatName val="0"/>
          <c:showSerName val="0"/>
          <c:showPercent val="0"/>
          <c:showBubbleSize val="0"/>
        </c:dLbls>
        <c:axId val="278297560"/>
        <c:axId val="278297952"/>
      </c:scatterChart>
      <c:valAx>
        <c:axId val="278297560"/>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297952"/>
        <c:crosses val="autoZero"/>
        <c:crossBetween val="midCat"/>
        <c:majorUnit val="10"/>
      </c:valAx>
      <c:valAx>
        <c:axId val="278297952"/>
        <c:scaling>
          <c:orientation val="minMax"/>
        </c:scaling>
        <c:delete val="1"/>
        <c:axPos val="l"/>
        <c:majorGridlines/>
        <c:numFmt formatCode="General" sourceLinked="1"/>
        <c:majorTickMark val="out"/>
        <c:minorTickMark val="none"/>
        <c:tickLblPos val="none"/>
        <c:crossAx val="278297560"/>
        <c:crosses val="autoZero"/>
        <c:crossBetween val="midCat"/>
      </c:valAx>
    </c:plotArea>
    <c:plotVisOnly val="1"/>
    <c:dispBlanksAs val="gap"/>
    <c:showDLblsOverMax val="0"/>
  </c:chart>
  <c:spPr>
    <a:noFill/>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94C3-4CB1-881F-5D4D09A375BE}"/>
            </c:ext>
          </c:extLst>
        </c:ser>
        <c:dLbls>
          <c:showLegendKey val="0"/>
          <c:showVal val="0"/>
          <c:showCatName val="0"/>
          <c:showSerName val="0"/>
          <c:showPercent val="0"/>
          <c:showBubbleSize val="0"/>
        </c:dLbls>
        <c:axId val="278301480"/>
        <c:axId val="278302264"/>
      </c:scatterChart>
      <c:valAx>
        <c:axId val="278301480"/>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302264"/>
        <c:crosses val="autoZero"/>
        <c:crossBetween val="midCat"/>
        <c:majorUnit val="10"/>
      </c:valAx>
      <c:valAx>
        <c:axId val="278302264"/>
        <c:scaling>
          <c:orientation val="minMax"/>
        </c:scaling>
        <c:delete val="1"/>
        <c:axPos val="l"/>
        <c:majorGridlines/>
        <c:numFmt formatCode="General" sourceLinked="1"/>
        <c:majorTickMark val="out"/>
        <c:minorTickMark val="none"/>
        <c:tickLblPos val="none"/>
        <c:crossAx val="278301480"/>
        <c:crosses val="autoZero"/>
        <c:crossBetween val="midCat"/>
      </c:valAx>
    </c:plotArea>
    <c:plotVisOnly val="1"/>
    <c:dispBlanksAs val="gap"/>
    <c:showDLblsOverMax val="0"/>
  </c:chart>
  <c:spPr>
    <a:noFill/>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B3D5-46B9-ABB5-1FA1227A1500}"/>
            </c:ext>
          </c:extLst>
        </c:ser>
        <c:dLbls>
          <c:showLegendKey val="0"/>
          <c:showVal val="0"/>
          <c:showCatName val="0"/>
          <c:showSerName val="0"/>
          <c:showPercent val="0"/>
          <c:showBubbleSize val="0"/>
        </c:dLbls>
        <c:axId val="278302656"/>
        <c:axId val="278298344"/>
      </c:scatterChart>
      <c:valAx>
        <c:axId val="278302656"/>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298344"/>
        <c:crosses val="autoZero"/>
        <c:crossBetween val="midCat"/>
        <c:majorUnit val="10"/>
      </c:valAx>
      <c:valAx>
        <c:axId val="278298344"/>
        <c:scaling>
          <c:orientation val="minMax"/>
        </c:scaling>
        <c:delete val="1"/>
        <c:axPos val="l"/>
        <c:majorGridlines/>
        <c:numFmt formatCode="General" sourceLinked="1"/>
        <c:majorTickMark val="out"/>
        <c:minorTickMark val="none"/>
        <c:tickLblPos val="none"/>
        <c:crossAx val="278302656"/>
        <c:crosses val="autoZero"/>
        <c:crossBetween val="midCat"/>
      </c:valAx>
    </c:plotArea>
    <c:plotVisOnly val="1"/>
    <c:dispBlanksAs val="gap"/>
    <c:showDLblsOverMax val="0"/>
  </c:chart>
  <c:spPr>
    <a:noFill/>
    <a:ln>
      <a:no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C00D-4200-8CC0-6D694E42A6D5}"/>
            </c:ext>
          </c:extLst>
        </c:ser>
        <c:dLbls>
          <c:showLegendKey val="0"/>
          <c:showVal val="0"/>
          <c:showCatName val="0"/>
          <c:showSerName val="0"/>
          <c:showPercent val="0"/>
          <c:showBubbleSize val="0"/>
        </c:dLbls>
        <c:axId val="278303440"/>
        <c:axId val="287232776"/>
      </c:scatterChart>
      <c:valAx>
        <c:axId val="278303440"/>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87232776"/>
        <c:crosses val="autoZero"/>
        <c:crossBetween val="midCat"/>
        <c:majorUnit val="10"/>
      </c:valAx>
      <c:valAx>
        <c:axId val="287232776"/>
        <c:scaling>
          <c:orientation val="minMax"/>
        </c:scaling>
        <c:delete val="1"/>
        <c:axPos val="l"/>
        <c:majorGridlines/>
        <c:numFmt formatCode="General" sourceLinked="1"/>
        <c:majorTickMark val="out"/>
        <c:minorTickMark val="none"/>
        <c:tickLblPos val="none"/>
        <c:crossAx val="278303440"/>
        <c:crosses val="autoZero"/>
        <c:crossBetween val="midCat"/>
      </c:valAx>
    </c:plotArea>
    <c:plotVisOnly val="1"/>
    <c:dispBlanksAs val="gap"/>
    <c:showDLblsOverMax val="0"/>
  </c:chart>
  <c:spPr>
    <a:noFill/>
    <a:ln>
      <a:no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9AC3-478C-A7BB-4F5D37AFF697}"/>
            </c:ext>
          </c:extLst>
        </c:ser>
        <c:dLbls>
          <c:showLegendKey val="0"/>
          <c:showVal val="0"/>
          <c:showCatName val="0"/>
          <c:showSerName val="0"/>
          <c:showPercent val="0"/>
          <c:showBubbleSize val="0"/>
        </c:dLbls>
        <c:axId val="287233168"/>
        <c:axId val="287232384"/>
      </c:scatterChart>
      <c:valAx>
        <c:axId val="287233168"/>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87232384"/>
        <c:crosses val="autoZero"/>
        <c:crossBetween val="midCat"/>
        <c:majorUnit val="10"/>
      </c:valAx>
      <c:valAx>
        <c:axId val="287232384"/>
        <c:scaling>
          <c:orientation val="minMax"/>
        </c:scaling>
        <c:delete val="1"/>
        <c:axPos val="l"/>
        <c:majorGridlines/>
        <c:numFmt formatCode="General" sourceLinked="1"/>
        <c:majorTickMark val="out"/>
        <c:minorTickMark val="none"/>
        <c:tickLblPos val="none"/>
        <c:crossAx val="287233168"/>
        <c:crosses val="autoZero"/>
        <c:crossBetween val="midCat"/>
      </c:valAx>
    </c:plotArea>
    <c:plotVisOnly val="1"/>
    <c:dispBlanksAs val="gap"/>
    <c:showDLblsOverMax val="0"/>
  </c:chart>
  <c:spPr>
    <a:noFill/>
    <a:ln>
      <a:no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8568-4BC3-A271-82A6E9D78E03}"/>
            </c:ext>
          </c:extLst>
        </c:ser>
        <c:dLbls>
          <c:showLegendKey val="0"/>
          <c:showVal val="0"/>
          <c:showCatName val="0"/>
          <c:showSerName val="0"/>
          <c:showPercent val="0"/>
          <c:showBubbleSize val="0"/>
        </c:dLbls>
        <c:axId val="287230816"/>
        <c:axId val="287231600"/>
      </c:scatterChart>
      <c:valAx>
        <c:axId val="287230816"/>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87231600"/>
        <c:crosses val="autoZero"/>
        <c:crossBetween val="midCat"/>
        <c:majorUnit val="10"/>
      </c:valAx>
      <c:valAx>
        <c:axId val="287231600"/>
        <c:scaling>
          <c:orientation val="minMax"/>
        </c:scaling>
        <c:delete val="1"/>
        <c:axPos val="l"/>
        <c:majorGridlines/>
        <c:numFmt formatCode="General" sourceLinked="1"/>
        <c:majorTickMark val="out"/>
        <c:minorTickMark val="none"/>
        <c:tickLblPos val="none"/>
        <c:crossAx val="287230816"/>
        <c:crosses val="autoZero"/>
        <c:crossBetween val="midCat"/>
      </c:valAx>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8B84-4623-8F63-9055982FFBC5}"/>
            </c:ext>
          </c:extLst>
        </c:ser>
        <c:dLbls>
          <c:showLegendKey val="0"/>
          <c:showVal val="0"/>
          <c:showCatName val="0"/>
          <c:showSerName val="0"/>
          <c:showPercent val="0"/>
          <c:showBubbleSize val="0"/>
        </c:dLbls>
        <c:axId val="174476352"/>
        <c:axId val="174476912"/>
      </c:scatterChart>
      <c:valAx>
        <c:axId val="174476352"/>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4476912"/>
        <c:crosses val="autoZero"/>
        <c:crossBetween val="midCat"/>
        <c:minorUnit val="10"/>
      </c:valAx>
      <c:valAx>
        <c:axId val="174476912"/>
        <c:scaling>
          <c:orientation val="minMax"/>
        </c:scaling>
        <c:delete val="1"/>
        <c:axPos val="l"/>
        <c:numFmt formatCode="General" sourceLinked="1"/>
        <c:majorTickMark val="out"/>
        <c:minorTickMark val="none"/>
        <c:tickLblPos val="none"/>
        <c:crossAx val="174476352"/>
        <c:crosses val="autoZero"/>
        <c:crossBetween val="midCat"/>
      </c:valAx>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A0E2-4F32-9539-3A11E173C733}"/>
            </c:ext>
          </c:extLst>
        </c:ser>
        <c:dLbls>
          <c:showLegendKey val="0"/>
          <c:showVal val="0"/>
          <c:showCatName val="0"/>
          <c:showSerName val="0"/>
          <c:showPercent val="0"/>
          <c:showBubbleSize val="0"/>
        </c:dLbls>
        <c:axId val="173908256"/>
        <c:axId val="173908816"/>
      </c:scatterChart>
      <c:valAx>
        <c:axId val="173908256"/>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3908816"/>
        <c:crosses val="autoZero"/>
        <c:crossBetween val="midCat"/>
        <c:minorUnit val="10"/>
      </c:valAx>
      <c:valAx>
        <c:axId val="173908816"/>
        <c:scaling>
          <c:orientation val="minMax"/>
        </c:scaling>
        <c:delete val="1"/>
        <c:axPos val="l"/>
        <c:numFmt formatCode="General" sourceLinked="1"/>
        <c:majorTickMark val="out"/>
        <c:minorTickMark val="none"/>
        <c:tickLblPos val="none"/>
        <c:crossAx val="173908256"/>
        <c:crosses val="autoZero"/>
        <c:crossBetween val="midCat"/>
      </c:valAx>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1004-4587-B7E9-6B861AC53F30}"/>
            </c:ext>
          </c:extLst>
        </c:ser>
        <c:dLbls>
          <c:showLegendKey val="0"/>
          <c:showVal val="0"/>
          <c:showCatName val="0"/>
          <c:showSerName val="0"/>
          <c:showPercent val="0"/>
          <c:showBubbleSize val="0"/>
        </c:dLbls>
        <c:axId val="173911616"/>
        <c:axId val="174030384"/>
      </c:scatterChart>
      <c:valAx>
        <c:axId val="173911616"/>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4030384"/>
        <c:crosses val="autoZero"/>
        <c:crossBetween val="midCat"/>
        <c:minorUnit val="10"/>
      </c:valAx>
      <c:valAx>
        <c:axId val="174030384"/>
        <c:scaling>
          <c:orientation val="minMax"/>
        </c:scaling>
        <c:delete val="1"/>
        <c:axPos val="l"/>
        <c:numFmt formatCode="General" sourceLinked="1"/>
        <c:majorTickMark val="out"/>
        <c:minorTickMark val="none"/>
        <c:tickLblPos val="none"/>
        <c:crossAx val="173911616"/>
        <c:crosses val="autoZero"/>
        <c:crossBetween val="midCat"/>
      </c:valAx>
    </c:plotArea>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651C-4580-B843-DB9FC48D4C84}"/>
            </c:ext>
          </c:extLst>
        </c:ser>
        <c:dLbls>
          <c:showLegendKey val="0"/>
          <c:showVal val="0"/>
          <c:showCatName val="0"/>
          <c:showSerName val="0"/>
          <c:showPercent val="0"/>
          <c:showBubbleSize val="0"/>
        </c:dLbls>
        <c:axId val="174033184"/>
        <c:axId val="174033744"/>
      </c:scatterChart>
      <c:valAx>
        <c:axId val="174033184"/>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4033744"/>
        <c:crosses val="autoZero"/>
        <c:crossBetween val="midCat"/>
        <c:minorUnit val="10"/>
      </c:valAx>
      <c:valAx>
        <c:axId val="174033744"/>
        <c:scaling>
          <c:orientation val="minMax"/>
        </c:scaling>
        <c:delete val="1"/>
        <c:axPos val="l"/>
        <c:numFmt formatCode="General" sourceLinked="1"/>
        <c:majorTickMark val="out"/>
        <c:minorTickMark val="none"/>
        <c:tickLblPos val="none"/>
        <c:crossAx val="174033184"/>
        <c:crosses val="autoZero"/>
        <c:crossBetween val="midCat"/>
      </c:valAx>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A280-4439-9C28-59F5A018D221}"/>
            </c:ext>
          </c:extLst>
        </c:ser>
        <c:dLbls>
          <c:showLegendKey val="0"/>
          <c:showVal val="0"/>
          <c:showCatName val="0"/>
          <c:showSerName val="0"/>
          <c:showPercent val="0"/>
          <c:showBubbleSize val="0"/>
        </c:dLbls>
        <c:axId val="174072304"/>
        <c:axId val="174072864"/>
      </c:scatterChart>
      <c:valAx>
        <c:axId val="174072304"/>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4072864"/>
        <c:crosses val="autoZero"/>
        <c:crossBetween val="midCat"/>
        <c:minorUnit val="10"/>
      </c:valAx>
      <c:valAx>
        <c:axId val="174072864"/>
        <c:scaling>
          <c:orientation val="minMax"/>
        </c:scaling>
        <c:delete val="1"/>
        <c:axPos val="l"/>
        <c:numFmt formatCode="General" sourceLinked="1"/>
        <c:majorTickMark val="out"/>
        <c:minorTickMark val="none"/>
        <c:tickLblPos val="none"/>
        <c:crossAx val="174072304"/>
        <c:crosses val="autoZero"/>
        <c:crossBetween val="midCat"/>
      </c:valAx>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864F-4A42-BB40-89475D58F100}"/>
            </c:ext>
          </c:extLst>
        </c:ser>
        <c:dLbls>
          <c:showLegendKey val="0"/>
          <c:showVal val="0"/>
          <c:showCatName val="0"/>
          <c:showSerName val="0"/>
          <c:showPercent val="0"/>
          <c:showBubbleSize val="0"/>
        </c:dLbls>
        <c:axId val="175015984"/>
        <c:axId val="175016544"/>
      </c:scatterChart>
      <c:valAx>
        <c:axId val="175015984"/>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5016544"/>
        <c:crosses val="autoZero"/>
        <c:crossBetween val="midCat"/>
        <c:minorUnit val="10"/>
      </c:valAx>
      <c:valAx>
        <c:axId val="175016544"/>
        <c:scaling>
          <c:orientation val="minMax"/>
        </c:scaling>
        <c:delete val="1"/>
        <c:axPos val="l"/>
        <c:numFmt formatCode="General" sourceLinked="1"/>
        <c:majorTickMark val="out"/>
        <c:minorTickMark val="none"/>
        <c:tickLblPos val="none"/>
        <c:crossAx val="175015984"/>
        <c:crosses val="autoZero"/>
        <c:crossBetween val="midCat"/>
      </c:valAx>
    </c:plotArea>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F52B-4DBF-B5D5-9541DE6EF530}"/>
            </c:ext>
          </c:extLst>
        </c:ser>
        <c:dLbls>
          <c:showLegendKey val="0"/>
          <c:showVal val="0"/>
          <c:showCatName val="0"/>
          <c:showSerName val="0"/>
          <c:showPercent val="0"/>
          <c:showBubbleSize val="0"/>
        </c:dLbls>
        <c:axId val="175366400"/>
        <c:axId val="175366960"/>
      </c:scatterChart>
      <c:valAx>
        <c:axId val="175366400"/>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5366960"/>
        <c:crosses val="autoZero"/>
        <c:crossBetween val="midCat"/>
        <c:minorUnit val="10"/>
      </c:valAx>
      <c:valAx>
        <c:axId val="175366960"/>
        <c:scaling>
          <c:orientation val="minMax"/>
        </c:scaling>
        <c:delete val="1"/>
        <c:axPos val="l"/>
        <c:numFmt formatCode="General" sourceLinked="1"/>
        <c:majorTickMark val="out"/>
        <c:minorTickMark val="none"/>
        <c:tickLblPos val="none"/>
        <c:crossAx val="175366400"/>
        <c:crosses val="autoZero"/>
        <c:crossBetween val="midCat"/>
      </c:valAx>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34B395-8CA4-4C64-BBF5-844F635267F4}" type="datetimeFigureOut">
              <a:rPr lang="en-GB" smtClean="0"/>
              <a:pPr/>
              <a:t>02/07/2020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5D4179-F774-4D35-9D86-C964D1B7A480}" type="slidenum">
              <a:rPr lang="en-GB" smtClean="0"/>
              <a:pPr/>
              <a:t>‹#›</a:t>
            </a:fld>
            <a:endParaRPr lang="en-GB"/>
          </a:p>
        </p:txBody>
      </p:sp>
    </p:spTree>
    <p:extLst>
      <p:ext uri="{BB962C8B-B14F-4D97-AF65-F5344CB8AC3E}">
        <p14:creationId xmlns:p14="http://schemas.microsoft.com/office/powerpoint/2010/main" val="1105407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60DA4E-E832-4F8D-AF44-39953F476D7F}" type="datetimeFigureOut">
              <a:rPr lang="en-GB" smtClean="0"/>
              <a:pPr/>
              <a:t>02/07/2020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AB3CF0-4459-4134-B3A4-503EB7F09A40}" type="slidenum">
              <a:rPr lang="en-GB" smtClean="0"/>
              <a:pPr/>
              <a:t>‹#›</a:t>
            </a:fld>
            <a:endParaRPr lang="en-GB"/>
          </a:p>
        </p:txBody>
      </p:sp>
    </p:spTree>
    <p:extLst>
      <p:ext uri="{BB962C8B-B14F-4D97-AF65-F5344CB8AC3E}">
        <p14:creationId xmlns:p14="http://schemas.microsoft.com/office/powerpoint/2010/main" val="49059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2031"/>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l">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8" name="27 Marcador de fecha"/>
          <p:cNvSpPr>
            <a:spLocks noGrp="1"/>
          </p:cNvSpPr>
          <p:nvPr>
            <p:ph type="dt" sz="half" idx="10"/>
          </p:nvPr>
        </p:nvSpPr>
        <p:spPr>
          <a:xfrm>
            <a:off x="6210300" y="243379"/>
            <a:ext cx="2476500" cy="476250"/>
          </a:xfrm>
        </p:spPr>
        <p:txBody>
          <a:bodyPr/>
          <a:lstStyle>
            <a:lvl1pPr>
              <a:defRPr sz="2000"/>
            </a:lvl1pPr>
          </a:lstStyle>
          <a:p>
            <a:fld id="{0D326DD5-E435-4B17-84E3-DDC0007357A0}" type="datetimeFigureOut">
              <a:rPr lang="en-GB" smtClean="0"/>
              <a:pPr/>
              <a:t>02/07/2020</a:t>
            </a:fld>
            <a:endParaRPr lang="en-GB"/>
          </a:p>
        </p:txBody>
      </p:sp>
      <p:sp>
        <p:nvSpPr>
          <p:cNvPr id="17" name="16 Marcador de pie de página"/>
          <p:cNvSpPr>
            <a:spLocks noGrp="1"/>
          </p:cNvSpPr>
          <p:nvPr>
            <p:ph type="ftr" sz="quarter" idx="11"/>
          </p:nvPr>
        </p:nvSpPr>
        <p:spPr/>
        <p:txBody>
          <a:bodyPr/>
          <a:lstStyle/>
          <a:p>
            <a:endParaRPr lang="en-GB"/>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B5E2A3EB-8F20-44CA-9E09-A59EEBC68461}" type="slidenum">
              <a:rPr lang="en-GB" smtClean="0"/>
              <a:pPr/>
              <a:t>‹#›</a:t>
            </a:fld>
            <a:endParaRPr lang="en-GB"/>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15" name="Picture 14" descr="A close up of a cage&#10;&#10;Description automatically generated">
            <a:extLst>
              <a:ext uri="{FF2B5EF4-FFF2-40B4-BE49-F238E27FC236}">
                <a16:creationId xmlns:a16="http://schemas.microsoft.com/office/drawing/2014/main" id="{8DB13122-E156-4F56-B01E-886703548E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5062" y="6116497"/>
            <a:ext cx="1003623" cy="644806"/>
          </a:xfrm>
          <a:prstGeom prst="rect">
            <a:avLst/>
          </a:prstGeom>
        </p:spPr>
      </p:pic>
      <p:sp>
        <p:nvSpPr>
          <p:cNvPr id="14" name="Rectangle 13">
            <a:extLst>
              <a:ext uri="{FF2B5EF4-FFF2-40B4-BE49-F238E27FC236}">
                <a16:creationId xmlns:a16="http://schemas.microsoft.com/office/drawing/2014/main" id="{381E29B0-30D1-4948-A8C7-EDC20D5B8B65}"/>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39174788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3" name="2 Marcador de texto vertical"/>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3 Marcador de fecha"/>
          <p:cNvSpPr>
            <a:spLocks noGrp="1"/>
          </p:cNvSpPr>
          <p:nvPr>
            <p:ph type="dt" sz="half" idx="10"/>
          </p:nvPr>
        </p:nvSpPr>
        <p:spPr/>
        <p:txBody>
          <a:bodyPr/>
          <a:lstStyle/>
          <a:p>
            <a:fld id="{0D326DD5-E435-4B17-84E3-DDC0007357A0}" type="datetimeFigureOut">
              <a:rPr lang="en-GB" smtClean="0"/>
              <a:pPr/>
              <a:t>02/07/2020</a:t>
            </a:fld>
            <a:endParaRPr lang="en-GB"/>
          </a:p>
        </p:txBody>
      </p:sp>
      <p:sp>
        <p:nvSpPr>
          <p:cNvPr id="5" name="4 Marcador de pie de página"/>
          <p:cNvSpPr>
            <a:spLocks noGrp="1"/>
          </p:cNvSpPr>
          <p:nvPr>
            <p:ph type="ftr" sz="quarter" idx="11"/>
          </p:nvPr>
        </p:nvSpPr>
        <p:spPr/>
        <p:txBody>
          <a:bodyPr/>
          <a:lstStyle/>
          <a:p>
            <a:endParaRPr lang="en-GB"/>
          </a:p>
        </p:txBody>
      </p:sp>
      <p:sp>
        <p:nvSpPr>
          <p:cNvPr id="6" name="5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Tree>
    <p:extLst>
      <p:ext uri="{BB962C8B-B14F-4D97-AF65-F5344CB8AC3E}">
        <p14:creationId xmlns:p14="http://schemas.microsoft.com/office/powerpoint/2010/main" val="374980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3 Marcador de fecha"/>
          <p:cNvSpPr>
            <a:spLocks noGrp="1"/>
          </p:cNvSpPr>
          <p:nvPr>
            <p:ph type="dt" sz="half" idx="10"/>
          </p:nvPr>
        </p:nvSpPr>
        <p:spPr/>
        <p:txBody>
          <a:bodyPr/>
          <a:lstStyle/>
          <a:p>
            <a:fld id="{0D326DD5-E435-4B17-84E3-DDC0007357A0}" type="datetimeFigureOut">
              <a:rPr lang="en-GB" smtClean="0"/>
              <a:pPr/>
              <a:t>02/07/2020</a:t>
            </a:fld>
            <a:endParaRPr lang="en-GB"/>
          </a:p>
        </p:txBody>
      </p:sp>
      <p:sp>
        <p:nvSpPr>
          <p:cNvPr id="5" name="4 Marcador de pie de página"/>
          <p:cNvSpPr>
            <a:spLocks noGrp="1"/>
          </p:cNvSpPr>
          <p:nvPr>
            <p:ph type="ftr" sz="quarter" idx="11"/>
          </p:nvPr>
        </p:nvSpPr>
        <p:spPr/>
        <p:txBody>
          <a:bodyPr/>
          <a:lstStyle/>
          <a:p>
            <a:endParaRPr lang="en-GB"/>
          </a:p>
        </p:txBody>
      </p:sp>
      <p:sp>
        <p:nvSpPr>
          <p:cNvPr id="6" name="5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Tree>
    <p:extLst>
      <p:ext uri="{BB962C8B-B14F-4D97-AF65-F5344CB8AC3E}">
        <p14:creationId xmlns:p14="http://schemas.microsoft.com/office/powerpoint/2010/main" val="365085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4" name="3 Marcador de fecha"/>
          <p:cNvSpPr>
            <a:spLocks noGrp="1"/>
          </p:cNvSpPr>
          <p:nvPr>
            <p:ph type="dt" sz="half" idx="10"/>
          </p:nvPr>
        </p:nvSpPr>
        <p:spPr/>
        <p:txBody>
          <a:bodyPr/>
          <a:lstStyle/>
          <a:p>
            <a:fld id="{0D326DD5-E435-4B17-84E3-DDC0007357A0}" type="datetimeFigureOut">
              <a:rPr lang="en-GB" smtClean="0"/>
              <a:pPr/>
              <a:t>02/07/2020</a:t>
            </a:fld>
            <a:endParaRPr lang="en-GB"/>
          </a:p>
        </p:txBody>
      </p:sp>
      <p:sp>
        <p:nvSpPr>
          <p:cNvPr id="5" name="4 Marcador de pie de página"/>
          <p:cNvSpPr>
            <a:spLocks noGrp="1"/>
          </p:cNvSpPr>
          <p:nvPr>
            <p:ph type="ftr" sz="quarter" idx="11"/>
          </p:nvPr>
        </p:nvSpPr>
        <p:spPr/>
        <p:txBody>
          <a:bodyPr/>
          <a:lstStyle/>
          <a:p>
            <a:endParaRPr lang="en-GB"/>
          </a:p>
        </p:txBody>
      </p:sp>
      <p:sp>
        <p:nvSpPr>
          <p:cNvPr id="6" name="5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9" name="Rectangle 8">
            <a:extLst>
              <a:ext uri="{FF2B5EF4-FFF2-40B4-BE49-F238E27FC236}">
                <a16:creationId xmlns:a16="http://schemas.microsoft.com/office/drawing/2014/main" id="{6B5AE6F4-D447-4198-AB9D-8450669138EB}"/>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95586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2238"/>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3 Marcador de fecha"/>
          <p:cNvSpPr>
            <a:spLocks noGrp="1"/>
          </p:cNvSpPr>
          <p:nvPr>
            <p:ph type="dt" sz="half" idx="10"/>
          </p:nvPr>
        </p:nvSpPr>
        <p:spPr>
          <a:xfrm>
            <a:off x="5465332" y="6201849"/>
            <a:ext cx="2476500" cy="476250"/>
          </a:xfrm>
        </p:spPr>
        <p:txBody>
          <a:bodyPr/>
          <a:lstStyle/>
          <a:p>
            <a:fld id="{0D326DD5-E435-4B17-84E3-DDC0007357A0}" type="datetimeFigureOut">
              <a:rPr lang="en-GB" smtClean="0"/>
              <a:pPr/>
              <a:t>02/07/2020</a:t>
            </a:fld>
            <a:endParaRPr lang="en-GB"/>
          </a:p>
        </p:txBody>
      </p:sp>
      <p:sp>
        <p:nvSpPr>
          <p:cNvPr id="5" name="4 Marcador de pie de página"/>
          <p:cNvSpPr>
            <a:spLocks noGrp="1"/>
          </p:cNvSpPr>
          <p:nvPr>
            <p:ph type="ftr" sz="quarter" idx="11"/>
          </p:nvPr>
        </p:nvSpPr>
        <p:spPr>
          <a:xfrm>
            <a:off x="800100" y="6172200"/>
            <a:ext cx="4000500" cy="457200"/>
          </a:xfrm>
        </p:spPr>
        <p:txBody>
          <a:bodyPr/>
          <a:lstStyle/>
          <a:p>
            <a:endParaRPr lang="en-GB"/>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B5E2A3EB-8F20-44CA-9E09-A59EEBC68461}" type="slidenum">
              <a:rPr lang="en-GB" smtClean="0"/>
              <a:pPr/>
              <a:t>‹#›</a:t>
            </a:fld>
            <a:endParaRPr lang="en-GB"/>
          </a:p>
        </p:txBody>
      </p:sp>
      <p:pic>
        <p:nvPicPr>
          <p:cNvPr id="13" name="Picture 12" descr="A close up of a cage&#10;&#10;Description automatically generated">
            <a:extLst>
              <a:ext uri="{FF2B5EF4-FFF2-40B4-BE49-F238E27FC236}">
                <a16:creationId xmlns:a16="http://schemas.microsoft.com/office/drawing/2014/main" id="{AD73ABF7-01E0-40C9-AF32-E6F0065277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4177" y="6114973"/>
            <a:ext cx="1003623" cy="644806"/>
          </a:xfrm>
          <a:prstGeom prst="rect">
            <a:avLst/>
          </a:prstGeom>
        </p:spPr>
      </p:pic>
      <p:sp>
        <p:nvSpPr>
          <p:cNvPr id="15" name="Rectangle 14">
            <a:extLst>
              <a:ext uri="{FF2B5EF4-FFF2-40B4-BE49-F238E27FC236}">
                <a16:creationId xmlns:a16="http://schemas.microsoft.com/office/drawing/2014/main" id="{F119D081-AE8D-41C7-90E9-AD0A0DFB1489}"/>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14047676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5" name="4 Marcador de fecha"/>
          <p:cNvSpPr>
            <a:spLocks noGrp="1"/>
          </p:cNvSpPr>
          <p:nvPr>
            <p:ph type="dt" sz="half" idx="10"/>
          </p:nvPr>
        </p:nvSpPr>
        <p:spPr/>
        <p:txBody>
          <a:bodyPr/>
          <a:lstStyle/>
          <a:p>
            <a:fld id="{0D326DD5-E435-4B17-84E3-DDC0007357A0}" type="datetimeFigureOut">
              <a:rPr lang="en-GB" smtClean="0"/>
              <a:pPr/>
              <a:t>02/07/2020</a:t>
            </a:fld>
            <a:endParaRPr lang="en-GB"/>
          </a:p>
        </p:txBody>
      </p:sp>
      <p:sp>
        <p:nvSpPr>
          <p:cNvPr id="6" name="5 Marcador de pie de página"/>
          <p:cNvSpPr>
            <a:spLocks noGrp="1"/>
          </p:cNvSpPr>
          <p:nvPr>
            <p:ph type="ftr" sz="quarter" idx="11"/>
          </p:nvPr>
        </p:nvSpPr>
        <p:spPr/>
        <p:txBody>
          <a:bodyPr/>
          <a:lstStyle/>
          <a:p>
            <a:endParaRPr lang="en-GB"/>
          </a:p>
        </p:txBody>
      </p:sp>
      <p:sp>
        <p:nvSpPr>
          <p:cNvPr id="7" name="6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Rectangle 7">
            <a:extLst>
              <a:ext uri="{FF2B5EF4-FFF2-40B4-BE49-F238E27FC236}">
                <a16:creationId xmlns:a16="http://schemas.microsoft.com/office/drawing/2014/main" id="{4C94A031-9F30-44BA-A1B1-4B67D3D312BF}"/>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123033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6 Marcador de fecha"/>
          <p:cNvSpPr>
            <a:spLocks noGrp="1"/>
          </p:cNvSpPr>
          <p:nvPr>
            <p:ph type="dt" sz="half" idx="10"/>
          </p:nvPr>
        </p:nvSpPr>
        <p:spPr/>
        <p:txBody>
          <a:bodyPr/>
          <a:lstStyle/>
          <a:p>
            <a:fld id="{0D326DD5-E435-4B17-84E3-DDC0007357A0}" type="datetimeFigureOut">
              <a:rPr lang="en-GB" smtClean="0"/>
              <a:pPr/>
              <a:t>02/07/2020</a:t>
            </a:fld>
            <a:endParaRPr lang="en-GB"/>
          </a:p>
        </p:txBody>
      </p:sp>
      <p:sp>
        <p:nvSpPr>
          <p:cNvPr id="8" name="7 Marcador de pie de página"/>
          <p:cNvSpPr>
            <a:spLocks noGrp="1"/>
          </p:cNvSpPr>
          <p:nvPr>
            <p:ph type="ftr" sz="quarter" idx="11"/>
          </p:nvPr>
        </p:nvSpPr>
        <p:spPr/>
        <p:txBody>
          <a:bodyPr/>
          <a:lstStyle/>
          <a:p>
            <a:endParaRPr lang="en-GB"/>
          </a:p>
        </p:txBody>
      </p:sp>
      <p:sp>
        <p:nvSpPr>
          <p:cNvPr id="9" name="8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0414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3" name="2 Marcador de fecha"/>
          <p:cNvSpPr>
            <a:spLocks noGrp="1"/>
          </p:cNvSpPr>
          <p:nvPr>
            <p:ph type="dt" sz="half" idx="10"/>
          </p:nvPr>
        </p:nvSpPr>
        <p:spPr/>
        <p:txBody>
          <a:bodyPr/>
          <a:lstStyle/>
          <a:p>
            <a:fld id="{0D326DD5-E435-4B17-84E3-DDC0007357A0}" type="datetimeFigureOut">
              <a:rPr lang="en-GB" smtClean="0"/>
              <a:pPr/>
              <a:t>02/07/2020</a:t>
            </a:fld>
            <a:endParaRPr lang="en-GB"/>
          </a:p>
        </p:txBody>
      </p:sp>
      <p:sp>
        <p:nvSpPr>
          <p:cNvPr id="4" name="3 Marcador de pie de página"/>
          <p:cNvSpPr>
            <a:spLocks noGrp="1"/>
          </p:cNvSpPr>
          <p:nvPr>
            <p:ph type="ftr" sz="quarter" idx="11"/>
          </p:nvPr>
        </p:nvSpPr>
        <p:spPr/>
        <p:txBody>
          <a:bodyPr/>
          <a:lstStyle/>
          <a:p>
            <a:endParaRPr lang="en-GB"/>
          </a:p>
        </p:txBody>
      </p:sp>
      <p:sp>
        <p:nvSpPr>
          <p:cNvPr id="5" name="4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Tree>
    <p:extLst>
      <p:ext uri="{BB962C8B-B14F-4D97-AF65-F5344CB8AC3E}">
        <p14:creationId xmlns:p14="http://schemas.microsoft.com/office/powerpoint/2010/main" val="263150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326DD5-E435-4B17-84E3-DDC0007357A0}" type="datetimeFigureOut">
              <a:rPr lang="en-GB" smtClean="0"/>
              <a:pPr/>
              <a:t>02/07/2020</a:t>
            </a:fld>
            <a:endParaRPr lang="en-GB"/>
          </a:p>
        </p:txBody>
      </p:sp>
      <p:sp>
        <p:nvSpPr>
          <p:cNvPr id="3" name="2 Marcador de pie de página"/>
          <p:cNvSpPr>
            <a:spLocks noGrp="1"/>
          </p:cNvSpPr>
          <p:nvPr>
            <p:ph type="ftr" sz="quarter" idx="11"/>
          </p:nvPr>
        </p:nvSpPr>
        <p:spPr/>
        <p:txBody>
          <a:bodyPr/>
          <a:lstStyle/>
          <a:p>
            <a:endParaRPr lang="en-GB"/>
          </a:p>
        </p:txBody>
      </p:sp>
      <p:sp>
        <p:nvSpPr>
          <p:cNvPr id="4" name="3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Tree>
    <p:extLst>
      <p:ext uri="{BB962C8B-B14F-4D97-AF65-F5344CB8AC3E}">
        <p14:creationId xmlns:p14="http://schemas.microsoft.com/office/powerpoint/2010/main" val="279276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4 Marcador de fecha"/>
          <p:cNvSpPr>
            <a:spLocks noGrp="1"/>
          </p:cNvSpPr>
          <p:nvPr>
            <p:ph type="dt" sz="half" idx="10"/>
          </p:nvPr>
        </p:nvSpPr>
        <p:spPr/>
        <p:txBody>
          <a:bodyPr/>
          <a:lstStyle/>
          <a:p>
            <a:fld id="{0D326DD5-E435-4B17-84E3-DDC0007357A0}" type="datetimeFigureOut">
              <a:rPr lang="en-GB" smtClean="0"/>
              <a:pPr/>
              <a:t>02/07/2020</a:t>
            </a:fld>
            <a:endParaRPr lang="en-GB"/>
          </a:p>
        </p:txBody>
      </p:sp>
      <p:sp>
        <p:nvSpPr>
          <p:cNvPr id="6" name="5 Marcador de pie de página"/>
          <p:cNvSpPr>
            <a:spLocks noGrp="1"/>
          </p:cNvSpPr>
          <p:nvPr>
            <p:ph type="ftr" sz="quarter" idx="11"/>
          </p:nvPr>
        </p:nvSpPr>
        <p:spPr/>
        <p:txBody>
          <a:bodyPr/>
          <a:lstStyle/>
          <a:p>
            <a:endParaRPr lang="en-GB"/>
          </a:p>
        </p:txBody>
      </p:sp>
      <p:sp>
        <p:nvSpPr>
          <p:cNvPr id="7" name="6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Rectangle 11">
            <a:extLst>
              <a:ext uri="{FF2B5EF4-FFF2-40B4-BE49-F238E27FC236}">
                <a16:creationId xmlns:a16="http://schemas.microsoft.com/office/drawing/2014/main" id="{83C17ECA-20B4-4577-A86F-8A0DAADAFDE5}"/>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190524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4 Marcador de fecha"/>
          <p:cNvSpPr>
            <a:spLocks noGrp="1"/>
          </p:cNvSpPr>
          <p:nvPr>
            <p:ph type="dt" sz="half" idx="10"/>
          </p:nvPr>
        </p:nvSpPr>
        <p:spPr/>
        <p:txBody>
          <a:bodyPr/>
          <a:lstStyle/>
          <a:p>
            <a:fld id="{0D326DD5-E435-4B17-84E3-DDC0007357A0}" type="datetimeFigureOut">
              <a:rPr lang="en-GB" smtClean="0"/>
              <a:pPr/>
              <a:t>02/07/2020</a:t>
            </a:fld>
            <a:endParaRPr lang="en-GB"/>
          </a:p>
        </p:txBody>
      </p:sp>
      <p:sp>
        <p:nvSpPr>
          <p:cNvPr id="6" name="5 Marcador de pie de página"/>
          <p:cNvSpPr>
            <a:spLocks noGrp="1"/>
          </p:cNvSpPr>
          <p:nvPr>
            <p:ph type="ftr" sz="quarter" idx="11"/>
          </p:nvPr>
        </p:nvSpPr>
        <p:spPr>
          <a:xfrm>
            <a:off x="914400" y="6172200"/>
            <a:ext cx="3886200" cy="457200"/>
          </a:xfrm>
        </p:spPr>
        <p:txBody>
          <a:bodyPr/>
          <a:lstStyle/>
          <a:p>
            <a:endParaRPr lang="en-GB"/>
          </a:p>
        </p:txBody>
      </p:sp>
      <p:sp>
        <p:nvSpPr>
          <p:cNvPr id="7" name="6 Marcador de número de diapositiva"/>
          <p:cNvSpPr>
            <a:spLocks noGrp="1"/>
          </p:cNvSpPr>
          <p:nvPr>
            <p:ph type="sldNum" sz="quarter" idx="12"/>
          </p:nvPr>
        </p:nvSpPr>
        <p:spPr>
          <a:xfrm>
            <a:off x="146304" y="6208776"/>
            <a:ext cx="457200" cy="457200"/>
          </a:xfrm>
        </p:spPr>
        <p:txBody>
          <a:bodyPr/>
          <a:lstStyle/>
          <a:p>
            <a:fld id="{B5E2A3EB-8F20-44CA-9E09-A59EEBC68461}" type="slidenum">
              <a:rPr lang="en-GB" smtClean="0"/>
              <a:pPr/>
              <a:t>‹#›</a:t>
            </a:fld>
            <a:endParaRPr lang="en-GB"/>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28389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2238"/>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D326DD5-E435-4B17-84E3-DDC0007357A0}" type="datetimeFigureOut">
              <a:rPr lang="en-GB" smtClean="0"/>
              <a:pPr/>
              <a:t>02/07/2020</a:t>
            </a:fld>
            <a:endParaRPr lang="en-GB"/>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5E2A3EB-8F20-44CA-9E09-A59EEBC68461}" type="slidenum">
              <a:rPr lang="en-GB" smtClean="0"/>
              <a:pPr/>
              <a:t>‹#›</a:t>
            </a:fld>
            <a:endParaRPr lang="en-GB"/>
          </a:p>
        </p:txBody>
      </p:sp>
      <p:pic>
        <p:nvPicPr>
          <p:cNvPr id="10" name="Picture 9" descr="A close up of a cage&#10;&#10;Description automatically generated">
            <a:extLst>
              <a:ext uri="{FF2B5EF4-FFF2-40B4-BE49-F238E27FC236}">
                <a16:creationId xmlns:a16="http://schemas.microsoft.com/office/drawing/2014/main" id="{3947B0CA-B858-4459-ACB0-3F8573129FF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52975" y="76200"/>
            <a:ext cx="1003623" cy="644806"/>
          </a:xfrm>
          <a:prstGeom prst="rect">
            <a:avLst/>
          </a:prstGeom>
        </p:spPr>
      </p:pic>
      <p:sp>
        <p:nvSpPr>
          <p:cNvPr id="11" name="Rectangle 10">
            <a:extLst>
              <a:ext uri="{FF2B5EF4-FFF2-40B4-BE49-F238E27FC236}">
                <a16:creationId xmlns:a16="http://schemas.microsoft.com/office/drawing/2014/main" id="{72BF179C-024A-4D64-BCFA-43374F974387}"/>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2777536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athssupport.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hyperlink" Target="http://www.mathssupport.o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www.mathssupport.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www.mathssupport.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www.mathssupport.org/"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www.mathssupport.org/" TargetMode="Externa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www.mathssupport.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hyperlink" Target="http://www.mathssupport.org/"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www.mathssupport.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www.mathssupport.org/" TargetMode="External"/><Relationship Id="rId1" Type="http://schemas.openxmlformats.org/officeDocument/2006/relationships/slideLayout" Target="../slideLayouts/slideLayout7.xml"/><Relationship Id="rId5" Type="http://schemas.openxmlformats.org/officeDocument/2006/relationships/hyperlink" Target="http://www.mathssupport.org/" TargetMode="External"/><Relationship Id="rId4" Type="http://schemas.openxmlformats.org/officeDocument/2006/relationships/hyperlink" Target="mailto:info@mathssupport.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hyperlink" Target="http://www.mathssupport.org/" TargetMode="External"/><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www.mathssupport.or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http://www.mathssupport.org/"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2.png"/><Relationship Id="rId5" Type="http://schemas.openxmlformats.org/officeDocument/2006/relationships/image" Target="../media/image6.pn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84ED48-1EBA-40F2-A0F4-F3A4E9003A96}"/>
              </a:ext>
            </a:extLst>
          </p:cNvPr>
          <p:cNvSpPr>
            <a:spLocks noGrp="1"/>
          </p:cNvSpPr>
          <p:nvPr>
            <p:ph type="subTitle" idx="1"/>
          </p:nvPr>
        </p:nvSpPr>
        <p:spPr>
          <a:xfrm>
            <a:off x="827584" y="3200400"/>
            <a:ext cx="7416824" cy="1600200"/>
          </a:xfrm>
        </p:spPr>
        <p:txBody>
          <a:bodyPr>
            <a:normAutofit/>
          </a:bodyPr>
          <a:lstStyle/>
          <a:p>
            <a:pPr marL="509588" indent="-509588"/>
            <a:r>
              <a:rPr lang="en-US" sz="2800" dirty="0"/>
              <a:t>LO: </a:t>
            </a:r>
            <a:r>
              <a:rPr lang="en-GB" sz="2800" dirty="0"/>
              <a:t>Given the percentage area under the curve, find the value corresponding to it </a:t>
            </a:r>
          </a:p>
          <a:p>
            <a:pPr marL="509588"/>
            <a:r>
              <a:rPr lang="en-US" sz="2800" dirty="0"/>
              <a:t>To find the mean and standard deviation.</a:t>
            </a:r>
            <a:endParaRPr lang="en-GB" sz="2800" dirty="0"/>
          </a:p>
        </p:txBody>
      </p:sp>
      <p:sp>
        <p:nvSpPr>
          <p:cNvPr id="2" name="Title 1">
            <a:extLst>
              <a:ext uri="{FF2B5EF4-FFF2-40B4-BE49-F238E27FC236}">
                <a16:creationId xmlns:a16="http://schemas.microsoft.com/office/drawing/2014/main" id="{F73CB1A1-67EE-40B7-A9AC-370BFDDA7CB7}"/>
              </a:ext>
            </a:extLst>
          </p:cNvPr>
          <p:cNvSpPr>
            <a:spLocks noGrp="1"/>
          </p:cNvSpPr>
          <p:nvPr>
            <p:ph type="ctrTitle"/>
          </p:nvPr>
        </p:nvSpPr>
        <p:spPr/>
        <p:txBody>
          <a:bodyPr/>
          <a:lstStyle/>
          <a:p>
            <a:r>
              <a:rPr lang="en-US" dirty="0"/>
              <a:t>Inverse Normal calculations</a:t>
            </a:r>
            <a:endParaRPr lang="en-GB" dirty="0"/>
          </a:p>
        </p:txBody>
      </p:sp>
      <p:sp>
        <p:nvSpPr>
          <p:cNvPr id="6" name="Date Placeholder 5">
            <a:extLst>
              <a:ext uri="{FF2B5EF4-FFF2-40B4-BE49-F238E27FC236}">
                <a16:creationId xmlns:a16="http://schemas.microsoft.com/office/drawing/2014/main" id="{30BD9255-8ACF-4774-ACB3-E54A1380D3B7}"/>
              </a:ext>
            </a:extLst>
          </p:cNvPr>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A036AB-8C40-43A4-ABF7-7AE03B3DC58B}" type="datetime4">
              <a:rPr kumimoji="0" lang="en-GB" sz="2000" b="0" i="0" u="none" strike="noStrike" kern="1200" cap="none" spc="0" normalizeH="0" baseline="0" noProof="0" smtClean="0">
                <a:ln>
                  <a:noFill/>
                </a:ln>
                <a:solidFill>
                  <a:srgbClr val="455F5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02 July 2020</a:t>
            </a:fld>
            <a:endParaRPr kumimoji="0" lang="en-GB" sz="2000" b="0" i="0" u="none" strike="noStrike" kern="1200" cap="none" spc="0" normalizeH="0" baseline="0" noProof="0">
              <a:ln>
                <a:noFill/>
              </a:ln>
              <a:solidFill>
                <a:srgbClr val="455F51"/>
              </a:solidFill>
              <a:effectLst/>
              <a:uLnTx/>
              <a:uFillTx/>
              <a:latin typeface="Times New Roman" pitchFamily="18" charset="0"/>
              <a:ea typeface="+mn-ea"/>
              <a:cs typeface="+mn-cs"/>
            </a:endParaRPr>
          </a:p>
        </p:txBody>
      </p:sp>
      <p:sp>
        <p:nvSpPr>
          <p:cNvPr id="5" name="Rectangle 4">
            <a:hlinkClick r:id="rId2"/>
            <a:extLst>
              <a:ext uri="{FF2B5EF4-FFF2-40B4-BE49-F238E27FC236}">
                <a16:creationId xmlns:a16="http://schemas.microsoft.com/office/drawing/2014/main" id="{98C5B2A9-9E4E-46F9-8420-D06C3CF4E790}"/>
              </a:ext>
            </a:extLst>
          </p:cNvPr>
          <p:cNvSpPr/>
          <p:nvPr/>
        </p:nvSpPr>
        <p:spPr>
          <a:xfrm>
            <a:off x="8074104" y="6108536"/>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hlinkClick r:id="rId2"/>
            <a:extLst>
              <a:ext uri="{FF2B5EF4-FFF2-40B4-BE49-F238E27FC236}">
                <a16:creationId xmlns:a16="http://schemas.microsoft.com/office/drawing/2014/main" id="{4CAF6EE9-B45D-4B42-9276-8639A585A0FE}"/>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11" name="TextBox 10"/>
          <p:cNvSpPr txBox="1"/>
          <p:nvPr/>
        </p:nvSpPr>
        <p:spPr>
          <a:xfrm>
            <a:off x="3200400" y="5486400"/>
            <a:ext cx="2412268" cy="461665"/>
          </a:xfrm>
          <a:prstGeom prst="rect">
            <a:avLst/>
          </a:prstGeom>
          <a:noFill/>
        </p:spPr>
        <p:txBody>
          <a:bodyPr wrap="square" rtlCol="0">
            <a:spAutoFit/>
          </a:bodyPr>
          <a:lstStyle/>
          <a:p>
            <a:r>
              <a:rPr lang="en-US" sz="2400" dirty="0"/>
              <a:t>Click on F3 </a:t>
            </a:r>
            <a:r>
              <a:rPr lang="en-US" sz="2400" dirty="0" err="1"/>
              <a:t>InvN</a:t>
            </a:r>
            <a:endParaRPr lang="en-GB" sz="2400" dirty="0"/>
          </a:p>
        </p:txBody>
      </p:sp>
      <p:cxnSp>
        <p:nvCxnSpPr>
          <p:cNvPr id="14" name="Straight Connector 13"/>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860032" y="3173581"/>
            <a:ext cx="3973463" cy="2088232"/>
            <a:chOff x="4932040" y="1124745"/>
            <a:chExt cx="3973463" cy="2088232"/>
          </a:xfrm>
        </p:grpSpPr>
        <p:cxnSp>
          <p:nvCxnSpPr>
            <p:cNvPr id="24" name="Straight Arrow Connector 23"/>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Chart 24"/>
            <p:cNvGraphicFramePr/>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26" name="Straight Arrow Connector 25"/>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Freeform 26"/>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29" name="TextBox 28"/>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30" name="TextBox 29"/>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31" name="TextBox 30"/>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32" name="Rectangle 31"/>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16" name="Rectangle 15">
            <a:hlinkClick r:id="rId3"/>
            <a:extLst>
              <a:ext uri="{FF2B5EF4-FFF2-40B4-BE49-F238E27FC236}">
                <a16:creationId xmlns:a16="http://schemas.microsoft.com/office/drawing/2014/main" id="{0E1CED9B-24CA-46E2-A45A-59F973C5A7FE}"/>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hlinkClick r:id="rId3"/>
            <a:extLst>
              <a:ext uri="{FF2B5EF4-FFF2-40B4-BE49-F238E27FC236}">
                <a16:creationId xmlns:a16="http://schemas.microsoft.com/office/drawing/2014/main" id="{FD0E8A4D-49B2-4DA8-B0FB-119590F058A9}"/>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38392838-7D55-40B1-B463-20DE5A37415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34366" cy="4206240"/>
          </a:xfrm>
          <a:prstGeom prst="rect">
            <a:avLst/>
          </a:prstGeom>
        </p:spPr>
      </p:pic>
    </p:spTree>
    <p:extLst>
      <p:ext uri="{BB962C8B-B14F-4D97-AF65-F5344CB8AC3E}">
        <p14:creationId xmlns:p14="http://schemas.microsoft.com/office/powerpoint/2010/main" val="146215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16" name="TextBox 15"/>
          <p:cNvSpPr txBox="1"/>
          <p:nvPr/>
        </p:nvSpPr>
        <p:spPr>
          <a:xfrm>
            <a:off x="3200400" y="5486400"/>
            <a:ext cx="2196244" cy="461665"/>
          </a:xfrm>
          <a:prstGeom prst="rect">
            <a:avLst/>
          </a:prstGeom>
          <a:noFill/>
        </p:spPr>
        <p:txBody>
          <a:bodyPr wrap="square" rtlCol="0">
            <a:spAutoFit/>
          </a:bodyPr>
          <a:lstStyle/>
          <a:p>
            <a:r>
              <a:rPr lang="en-US" sz="2400" dirty="0"/>
              <a:t>Click on F2 </a:t>
            </a:r>
            <a:r>
              <a:rPr lang="en-US" sz="2400" dirty="0" err="1"/>
              <a:t>Var</a:t>
            </a:r>
            <a:endParaRPr lang="en-GB" sz="2400" dirty="0"/>
          </a:p>
        </p:txBody>
      </p:sp>
      <p:cxnSp>
        <p:nvCxnSpPr>
          <p:cNvPr id="14" name="Straight Connector 13"/>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860032" y="3173581"/>
            <a:ext cx="3973463" cy="2088232"/>
            <a:chOff x="4932040" y="1124745"/>
            <a:chExt cx="3973463" cy="2088232"/>
          </a:xfrm>
        </p:grpSpPr>
        <p:cxnSp>
          <p:nvCxnSpPr>
            <p:cNvPr id="25" name="Straight Arrow Connector 24"/>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Chart 25"/>
            <p:cNvGraphicFramePr/>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Arrow Connector 26"/>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Freeform 27"/>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extBox 28"/>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30" name="TextBox 29"/>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31" name="TextBox 30"/>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32" name="TextBox 31"/>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33" name="Rectangle 32"/>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18" name="Rectangle 17">
            <a:hlinkClick r:id="rId3"/>
            <a:extLst>
              <a:ext uri="{FF2B5EF4-FFF2-40B4-BE49-F238E27FC236}">
                <a16:creationId xmlns:a16="http://schemas.microsoft.com/office/drawing/2014/main" id="{C5718CBB-7DF3-43FA-A00B-AA5582CA9365}"/>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hlinkClick r:id="rId3"/>
            <a:extLst>
              <a:ext uri="{FF2B5EF4-FFF2-40B4-BE49-F238E27FC236}">
                <a16:creationId xmlns:a16="http://schemas.microsoft.com/office/drawing/2014/main" id="{562C8CB2-822A-421D-B0FF-C8AC55E9017A}"/>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A902077-9DB2-4285-B691-5E085B0713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20194" cy="4206240"/>
          </a:xfrm>
          <a:prstGeom prst="rect">
            <a:avLst/>
          </a:prstGeom>
        </p:spPr>
      </p:pic>
    </p:spTree>
    <p:extLst>
      <p:ext uri="{BB962C8B-B14F-4D97-AF65-F5344CB8AC3E}">
        <p14:creationId xmlns:p14="http://schemas.microsoft.com/office/powerpoint/2010/main" val="213562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17" name="TextBox 16"/>
          <p:cNvSpPr txBox="1"/>
          <p:nvPr/>
        </p:nvSpPr>
        <p:spPr>
          <a:xfrm>
            <a:off x="2881755" y="5127575"/>
            <a:ext cx="5852471" cy="461665"/>
          </a:xfrm>
          <a:prstGeom prst="rect">
            <a:avLst/>
          </a:prstGeom>
          <a:noFill/>
        </p:spPr>
        <p:txBody>
          <a:bodyPr wrap="square" rtlCol="0">
            <a:spAutoFit/>
          </a:bodyPr>
          <a:lstStyle/>
          <a:p>
            <a:r>
              <a:rPr lang="en-US" sz="2400" dirty="0"/>
              <a:t>Now type the information from the problem: </a:t>
            </a:r>
            <a:endParaRPr lang="en-GB" sz="2400" dirty="0"/>
          </a:p>
        </p:txBody>
      </p:sp>
      <p:sp>
        <p:nvSpPr>
          <p:cNvPr id="18" name="TextBox 17"/>
          <p:cNvSpPr txBox="1"/>
          <p:nvPr/>
        </p:nvSpPr>
        <p:spPr>
          <a:xfrm>
            <a:off x="7107632" y="5410537"/>
            <a:ext cx="1626595" cy="461665"/>
          </a:xfrm>
          <a:prstGeom prst="rect">
            <a:avLst/>
          </a:prstGeom>
          <a:noFill/>
        </p:spPr>
        <p:txBody>
          <a:bodyPr wrap="square" rtlCol="0">
            <a:spAutoFit/>
          </a:bodyPr>
          <a:lstStyle/>
          <a:p>
            <a:r>
              <a:rPr lang="en-US" sz="2400" dirty="0"/>
              <a:t>Area: 0.1 </a:t>
            </a:r>
            <a:endParaRPr lang="en-GB" sz="2400" dirty="0"/>
          </a:p>
        </p:txBody>
      </p:sp>
      <p:sp>
        <p:nvSpPr>
          <p:cNvPr id="19" name="TextBox 18"/>
          <p:cNvSpPr txBox="1"/>
          <p:nvPr/>
        </p:nvSpPr>
        <p:spPr>
          <a:xfrm>
            <a:off x="7138274" y="5774540"/>
            <a:ext cx="1626595" cy="461665"/>
          </a:xfrm>
          <a:prstGeom prst="rect">
            <a:avLst/>
          </a:prstGeom>
          <a:noFill/>
        </p:spPr>
        <p:txBody>
          <a:bodyPr wrap="square" rtlCol="0">
            <a:spAutoFit/>
          </a:bodyPr>
          <a:lstStyle/>
          <a:p>
            <a:r>
              <a:rPr lang="en-US" sz="2400" dirty="0">
                <a:sym typeface="Symbol" panose="05050102010706020507" pitchFamily="18" charset="2"/>
              </a:rPr>
              <a:t></a:t>
            </a:r>
            <a:r>
              <a:rPr lang="en-US" sz="2400" dirty="0"/>
              <a:t>: 5  </a:t>
            </a:r>
            <a:endParaRPr lang="en-GB" sz="2400" dirty="0"/>
          </a:p>
        </p:txBody>
      </p:sp>
      <p:sp>
        <p:nvSpPr>
          <p:cNvPr id="20" name="TextBox 19"/>
          <p:cNvSpPr txBox="1"/>
          <p:nvPr/>
        </p:nvSpPr>
        <p:spPr>
          <a:xfrm>
            <a:off x="7142049" y="6109101"/>
            <a:ext cx="1626595" cy="461665"/>
          </a:xfrm>
          <a:prstGeom prst="rect">
            <a:avLst/>
          </a:prstGeom>
          <a:noFill/>
        </p:spPr>
        <p:txBody>
          <a:bodyPr wrap="square" rtlCol="0">
            <a:spAutoFit/>
          </a:bodyPr>
          <a:lstStyle/>
          <a:p>
            <a:r>
              <a:rPr lang="en-US" sz="2400" dirty="0">
                <a:sym typeface="Symbol" panose="05050102010706020507" pitchFamily="18" charset="2"/>
              </a:rPr>
              <a:t></a:t>
            </a:r>
            <a:r>
              <a:rPr lang="en-US" sz="2400" dirty="0"/>
              <a:t>: 995</a:t>
            </a:r>
          </a:p>
        </p:txBody>
      </p:sp>
      <p:sp>
        <p:nvSpPr>
          <p:cNvPr id="21" name="TextBox 20"/>
          <p:cNvSpPr txBox="1"/>
          <p:nvPr/>
        </p:nvSpPr>
        <p:spPr>
          <a:xfrm>
            <a:off x="8392986" y="5415607"/>
            <a:ext cx="661992" cy="461665"/>
          </a:xfrm>
          <a:prstGeom prst="rect">
            <a:avLst/>
          </a:prstGeom>
          <a:noFill/>
        </p:spPr>
        <p:txBody>
          <a:bodyPr wrap="square" rtlCol="0">
            <a:spAutoFit/>
          </a:bodyPr>
          <a:lstStyle/>
          <a:p>
            <a:r>
              <a:rPr lang="en-US" sz="2400" dirty="0">
                <a:sym typeface="Symbol" panose="05050102010706020507" pitchFamily="18" charset="2"/>
              </a:rPr>
              <a:t>EXE</a:t>
            </a:r>
            <a:endParaRPr lang="en-GB" sz="2400" dirty="0"/>
          </a:p>
        </p:txBody>
      </p:sp>
      <p:sp>
        <p:nvSpPr>
          <p:cNvPr id="22" name="TextBox 21"/>
          <p:cNvSpPr txBox="1"/>
          <p:nvPr/>
        </p:nvSpPr>
        <p:spPr>
          <a:xfrm>
            <a:off x="8348663" y="5775647"/>
            <a:ext cx="706315" cy="461665"/>
          </a:xfrm>
          <a:prstGeom prst="rect">
            <a:avLst/>
          </a:prstGeom>
          <a:noFill/>
        </p:spPr>
        <p:txBody>
          <a:bodyPr wrap="square" rtlCol="0">
            <a:spAutoFit/>
          </a:bodyPr>
          <a:lstStyle/>
          <a:p>
            <a:r>
              <a:rPr lang="en-US" sz="2400" dirty="0">
                <a:sym typeface="Symbol" panose="05050102010706020507" pitchFamily="18" charset="2"/>
              </a:rPr>
              <a:t>EXE</a:t>
            </a:r>
            <a:endParaRPr lang="en-GB" sz="2400" dirty="0"/>
          </a:p>
        </p:txBody>
      </p:sp>
      <p:sp>
        <p:nvSpPr>
          <p:cNvPr id="23" name="TextBox 22"/>
          <p:cNvSpPr txBox="1"/>
          <p:nvPr/>
        </p:nvSpPr>
        <p:spPr>
          <a:xfrm>
            <a:off x="8348663" y="6135687"/>
            <a:ext cx="706315" cy="461665"/>
          </a:xfrm>
          <a:prstGeom prst="rect">
            <a:avLst/>
          </a:prstGeom>
          <a:noFill/>
        </p:spPr>
        <p:txBody>
          <a:bodyPr wrap="square" rtlCol="0">
            <a:spAutoFit/>
          </a:bodyPr>
          <a:lstStyle/>
          <a:p>
            <a:r>
              <a:rPr lang="en-US" sz="2400" dirty="0">
                <a:sym typeface="Symbol" panose="05050102010706020507" pitchFamily="18" charset="2"/>
              </a:rPr>
              <a:t>EXE</a:t>
            </a:r>
            <a:endParaRPr lang="en-GB" sz="2400" dirty="0"/>
          </a:p>
        </p:txBody>
      </p:sp>
      <p:sp>
        <p:nvSpPr>
          <p:cNvPr id="25" name="TextBox 24"/>
          <p:cNvSpPr txBox="1"/>
          <p:nvPr/>
        </p:nvSpPr>
        <p:spPr>
          <a:xfrm>
            <a:off x="7138274" y="6423719"/>
            <a:ext cx="710090" cy="461665"/>
          </a:xfrm>
          <a:prstGeom prst="rect">
            <a:avLst/>
          </a:prstGeom>
          <a:noFill/>
        </p:spPr>
        <p:txBody>
          <a:bodyPr wrap="square" rtlCol="0">
            <a:spAutoFit/>
          </a:bodyPr>
          <a:lstStyle/>
          <a:p>
            <a:r>
              <a:rPr lang="en-US" sz="2400" dirty="0">
                <a:sym typeface="Symbol" panose="05050102010706020507" pitchFamily="18" charset="2"/>
              </a:rPr>
              <a:t>EXE</a:t>
            </a:r>
            <a:endParaRPr lang="en-GB" sz="2400" dirty="0"/>
          </a:p>
        </p:txBody>
      </p:sp>
      <p:cxnSp>
        <p:nvCxnSpPr>
          <p:cNvPr id="26" name="Straight Connector 25"/>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860032" y="3173581"/>
            <a:ext cx="3973463" cy="2088232"/>
            <a:chOff x="4932040" y="1124745"/>
            <a:chExt cx="3973463" cy="2088232"/>
          </a:xfrm>
        </p:grpSpPr>
        <p:cxnSp>
          <p:nvCxnSpPr>
            <p:cNvPr id="28" name="Straight Arrow Connector 27"/>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Straight Arrow Connector 29"/>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Freeform 30"/>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33" name="TextBox 32"/>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34" name="TextBox 33"/>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35" name="TextBox 34"/>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36" name="Rectangle 35"/>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37" name="TextBox 36"/>
          <p:cNvSpPr txBox="1"/>
          <p:nvPr/>
        </p:nvSpPr>
        <p:spPr>
          <a:xfrm>
            <a:off x="2885530" y="4778921"/>
            <a:ext cx="1703023" cy="461665"/>
          </a:xfrm>
          <a:prstGeom prst="rect">
            <a:avLst/>
          </a:prstGeom>
          <a:noFill/>
        </p:spPr>
        <p:txBody>
          <a:bodyPr wrap="square" rtlCol="0">
            <a:spAutoFit/>
          </a:bodyPr>
          <a:lstStyle/>
          <a:p>
            <a:r>
              <a:rPr lang="en-US" sz="2400" dirty="0"/>
              <a:t>Tail: Left: </a:t>
            </a:r>
            <a:endParaRPr lang="en-GB" sz="2400" dirty="0"/>
          </a:p>
        </p:txBody>
      </p:sp>
      <p:sp>
        <p:nvSpPr>
          <p:cNvPr id="24" name="Rectangle 23">
            <a:hlinkClick r:id="rId3"/>
            <a:extLst>
              <a:ext uri="{FF2B5EF4-FFF2-40B4-BE49-F238E27FC236}">
                <a16:creationId xmlns:a16="http://schemas.microsoft.com/office/drawing/2014/main" id="{03B0A35B-DC54-4CC3-88B5-180641CFF3B8}"/>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hlinkClick r:id="rId3"/>
            <a:extLst>
              <a:ext uri="{FF2B5EF4-FFF2-40B4-BE49-F238E27FC236}">
                <a16:creationId xmlns:a16="http://schemas.microsoft.com/office/drawing/2014/main" id="{21191797-BA57-4683-90BB-D5619E233576}"/>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4CEF693-A8CB-4539-AE63-151E297EC7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22296" cy="4206240"/>
          </a:xfrm>
          <a:prstGeom prst="rect">
            <a:avLst/>
          </a:prstGeom>
        </p:spPr>
      </p:pic>
      <p:pic>
        <p:nvPicPr>
          <p:cNvPr id="3" name="Picture 2">
            <a:extLst>
              <a:ext uri="{FF2B5EF4-FFF2-40B4-BE49-F238E27FC236}">
                <a16:creationId xmlns:a16="http://schemas.microsoft.com/office/drawing/2014/main" id="{340E617D-0288-400F-B696-1DBF3FB95A6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8056" y="2340864"/>
            <a:ext cx="2234913" cy="4206240"/>
          </a:xfrm>
          <a:prstGeom prst="rect">
            <a:avLst/>
          </a:prstGeom>
        </p:spPr>
      </p:pic>
    </p:spTree>
    <p:extLst>
      <p:ext uri="{BB962C8B-B14F-4D97-AF65-F5344CB8AC3E}">
        <p14:creationId xmlns:p14="http://schemas.microsoft.com/office/powerpoint/2010/main" val="11949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
                                        </p:tgtEl>
                                        <p:attrNameLst>
                                          <p:attrName>style.visibility</p:attrName>
                                        </p:attrNameLst>
                                      </p:cBhvr>
                                      <p:to>
                                        <p:strVal val="hidden"/>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5"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21" name="TextBox 20"/>
          <p:cNvSpPr txBox="1"/>
          <p:nvPr/>
        </p:nvSpPr>
        <p:spPr>
          <a:xfrm>
            <a:off x="3059832" y="5271591"/>
            <a:ext cx="5773663" cy="461665"/>
          </a:xfrm>
          <a:prstGeom prst="rect">
            <a:avLst/>
          </a:prstGeom>
          <a:noFill/>
        </p:spPr>
        <p:txBody>
          <a:bodyPr wrap="square" rtlCol="0">
            <a:spAutoFit/>
          </a:bodyPr>
          <a:lstStyle/>
          <a:p>
            <a:r>
              <a:rPr lang="en-GB" sz="2400" dirty="0"/>
              <a:t>The solution on the calculator is 988.592242</a:t>
            </a:r>
          </a:p>
        </p:txBody>
      </p:sp>
      <p:sp>
        <p:nvSpPr>
          <p:cNvPr id="22" name="TextBox 21"/>
          <p:cNvSpPr txBox="1"/>
          <p:nvPr/>
        </p:nvSpPr>
        <p:spPr>
          <a:xfrm>
            <a:off x="3059832" y="5655790"/>
            <a:ext cx="5688632" cy="830997"/>
          </a:xfrm>
          <a:prstGeom prst="rect">
            <a:avLst/>
          </a:prstGeom>
          <a:noFill/>
        </p:spPr>
        <p:txBody>
          <a:bodyPr wrap="square" rtlCol="0">
            <a:spAutoFit/>
          </a:bodyPr>
          <a:lstStyle/>
          <a:p>
            <a:r>
              <a:rPr lang="en-GB" sz="2400" dirty="0"/>
              <a:t>So the minimum volume is  </a:t>
            </a:r>
            <a:r>
              <a:rPr lang="en-GB" sz="2400" b="1" dirty="0">
                <a:solidFill>
                  <a:srgbClr val="0000FF"/>
                </a:solidFill>
              </a:rPr>
              <a:t>989ml </a:t>
            </a:r>
            <a:r>
              <a:rPr lang="en-GB" sz="2400" dirty="0"/>
              <a:t>to the nearest ml.</a:t>
            </a:r>
            <a:endParaRPr lang="en-GB" sz="2400" b="1" dirty="0">
              <a:solidFill>
                <a:srgbClr val="0000FF"/>
              </a:solidFill>
            </a:endParaRPr>
          </a:p>
        </p:txBody>
      </p:sp>
      <p:cxnSp>
        <p:nvCxnSpPr>
          <p:cNvPr id="14" name="Straight Connector 13"/>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860032" y="3173581"/>
            <a:ext cx="3973463" cy="2088232"/>
            <a:chOff x="4932040" y="1124745"/>
            <a:chExt cx="3973463" cy="2088232"/>
          </a:xfrm>
        </p:grpSpPr>
        <p:cxnSp>
          <p:nvCxnSpPr>
            <p:cNvPr id="26" name="Straight Arrow Connector 25"/>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Chart 26"/>
            <p:cNvGraphicFramePr/>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Straight Arrow Connector 27"/>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 name="Freeform 28"/>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31" name="TextBox 30"/>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32" name="TextBox 31"/>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33" name="TextBox 32"/>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34" name="Rectangle 33"/>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16" name="Rectangle 15">
            <a:hlinkClick r:id="rId3"/>
            <a:extLst>
              <a:ext uri="{FF2B5EF4-FFF2-40B4-BE49-F238E27FC236}">
                <a16:creationId xmlns:a16="http://schemas.microsoft.com/office/drawing/2014/main" id="{6CF41A54-7171-4D2E-8D04-7619B4699B6F}"/>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hlinkClick r:id="rId3"/>
            <a:extLst>
              <a:ext uri="{FF2B5EF4-FFF2-40B4-BE49-F238E27FC236}">
                <a16:creationId xmlns:a16="http://schemas.microsoft.com/office/drawing/2014/main" id="{0D50FC29-96C7-46F8-8E2D-C422755C9D1E}"/>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7F6B85-D5FF-460E-840E-CBB046E12C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3"/>
            <a:ext cx="2209857" cy="4206240"/>
          </a:xfrm>
          <a:prstGeom prst="rect">
            <a:avLst/>
          </a:prstGeom>
        </p:spPr>
      </p:pic>
    </p:spTree>
    <p:extLst>
      <p:ext uri="{BB962C8B-B14F-4D97-AF65-F5344CB8AC3E}">
        <p14:creationId xmlns:p14="http://schemas.microsoft.com/office/powerpoint/2010/main" val="17325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646" y="1023072"/>
            <a:ext cx="8932850" cy="1446550"/>
          </a:xfrm>
          <a:prstGeom prst="rect">
            <a:avLst/>
          </a:prstGeom>
          <a:noFill/>
        </p:spPr>
        <p:txBody>
          <a:bodyPr wrap="square" rtlCol="0">
            <a:spAutoFit/>
          </a:bodyPr>
          <a:lstStyle/>
          <a:p>
            <a:pPr marL="342900" indent="-342900">
              <a:buAutoNum type="alphaLcParenR"/>
              <a:tabLst>
                <a:tab pos="1258888" algn="l"/>
              </a:tabLst>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a:p>
            <a:pPr marL="342900" indent="-342900">
              <a:buFont typeface="+mj-lt"/>
              <a:buAutoNum type="alphaLcParenR" startAt="2"/>
            </a:pPr>
            <a:r>
              <a:rPr lang="en-GB" sz="2200" dirty="0"/>
              <a:t>250 pears are weighed.  Calculate the expected number of pears that weigh less than 105g.</a:t>
            </a:r>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186677" y="2375103"/>
            <a:ext cx="4680520" cy="830997"/>
          </a:xfrm>
          <a:prstGeom prst="rect">
            <a:avLst/>
          </a:prstGeom>
          <a:noFill/>
        </p:spPr>
        <p:txBody>
          <a:bodyPr wrap="square" rtlCol="0">
            <a:spAutoFit/>
          </a:bodyPr>
          <a:lstStyle/>
          <a:p>
            <a:r>
              <a:rPr lang="en-GB" sz="2400" dirty="0"/>
              <a:t>Sketch a diagram.  </a:t>
            </a:r>
            <a:r>
              <a:rPr lang="el-GR" sz="2400" dirty="0"/>
              <a:t>μ</a:t>
            </a:r>
            <a:r>
              <a:rPr lang="en-GB" sz="2400" dirty="0"/>
              <a:t> = 110g      </a:t>
            </a:r>
            <a:r>
              <a:rPr lang="el-GR" sz="2400" dirty="0"/>
              <a:t>σ</a:t>
            </a:r>
            <a:r>
              <a:rPr lang="en-GB" sz="24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5" name="Rectangle 4">
            <a:extLst>
              <a:ext uri="{FF2B5EF4-FFF2-40B4-BE49-F238E27FC236}">
                <a16:creationId xmlns:a16="http://schemas.microsoft.com/office/drawing/2014/main" id="{3BBEA345-A88E-4FA4-9EE6-023A5C1731C6}"/>
              </a:ext>
            </a:extLst>
          </p:cNvPr>
          <p:cNvSpPr/>
          <p:nvPr/>
        </p:nvSpPr>
        <p:spPr>
          <a:xfrm>
            <a:off x="181723" y="345970"/>
            <a:ext cx="7990677" cy="769441"/>
          </a:xfrm>
          <a:prstGeom prst="rect">
            <a:avLst/>
          </a:prstGeom>
        </p:spPr>
        <p:txBody>
          <a:bodyPr wrap="square">
            <a:spAutoFit/>
          </a:bodyPr>
          <a:lstStyle/>
          <a:p>
            <a:r>
              <a:rPr lang="en-GB" sz="2200" dirty="0"/>
              <a:t>The weights of pears are normally distributed with a mean of 110g and a standard deviation of 8g.</a:t>
            </a:r>
          </a:p>
        </p:txBody>
      </p:sp>
      <p:sp>
        <p:nvSpPr>
          <p:cNvPr id="32" name="Rectangle 31">
            <a:hlinkClick r:id="rId3"/>
            <a:extLst>
              <a:ext uri="{FF2B5EF4-FFF2-40B4-BE49-F238E27FC236}">
                <a16:creationId xmlns:a16="http://schemas.microsoft.com/office/drawing/2014/main" id="{7E6E12F1-C9EF-438B-9A12-9B948197482B}"/>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hlinkClick r:id="rId3"/>
            <a:extLst>
              <a:ext uri="{FF2B5EF4-FFF2-40B4-BE49-F238E27FC236}">
                <a16:creationId xmlns:a16="http://schemas.microsoft.com/office/drawing/2014/main" id="{4A590665-CBF5-4FC5-926C-65D64F8969C4}"/>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100392" cy="1446550"/>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a:p>
            <a:pPr marL="342900" indent="-342900"/>
            <a:endParaRPr lang="en-GB" sz="2200" dirty="0"/>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3167844" y="5022954"/>
            <a:ext cx="4680520" cy="430887"/>
          </a:xfrm>
          <a:prstGeom prst="rect">
            <a:avLst/>
          </a:prstGeom>
          <a:noFill/>
        </p:spPr>
        <p:txBody>
          <a:bodyPr wrap="square" rtlCol="0">
            <a:spAutoFit/>
          </a:bodyPr>
          <a:lstStyle/>
          <a:p>
            <a:r>
              <a:rPr lang="en-US" sz="2200" dirty="0"/>
              <a:t>Click on MENU and go to Statistics [2]</a:t>
            </a:r>
            <a:endParaRPr lang="en-GB" sz="2200" dirty="0"/>
          </a:p>
        </p:txBody>
      </p:sp>
      <p:sp>
        <p:nvSpPr>
          <p:cNvPr id="6" name="Freeform 5"/>
          <p:cNvSpPr/>
          <p:nvPr/>
        </p:nvSpPr>
        <p:spPr>
          <a:xfrm>
            <a:off x="6101324" y="4437040"/>
            <a:ext cx="1405541" cy="3993"/>
          </a:xfrm>
          <a:custGeom>
            <a:avLst/>
            <a:gdLst>
              <a:gd name="connsiteX0" fmla="*/ 0 w 1405541"/>
              <a:gd name="connsiteY0" fmla="*/ 3993 h 3993"/>
              <a:gd name="connsiteX1" fmla="*/ 1405541 w 1405541"/>
              <a:gd name="connsiteY1" fmla="*/ 0 h 3993"/>
            </a:gdLst>
            <a:ahLst/>
            <a:cxnLst>
              <a:cxn ang="0">
                <a:pos x="connsiteX0" y="connsiteY0"/>
              </a:cxn>
              <a:cxn ang="0">
                <a:pos x="connsiteX1" y="connsiteY1"/>
              </a:cxn>
            </a:cxnLst>
            <a:rect l="l" t="t" r="r" b="b"/>
            <a:pathLst>
              <a:path w="1405541" h="3993">
                <a:moveTo>
                  <a:pt x="0" y="3993"/>
                </a:moveTo>
                <a:lnTo>
                  <a:pt x="1405541" y="0"/>
                </a:lnTo>
              </a:path>
            </a:pathLst>
          </a:custGeom>
          <a:no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Freeform 45"/>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Rectangle 46">
            <a:hlinkClick r:id="rId3"/>
            <a:extLst>
              <a:ext uri="{FF2B5EF4-FFF2-40B4-BE49-F238E27FC236}">
                <a16:creationId xmlns:a16="http://schemas.microsoft.com/office/drawing/2014/main" id="{A9E3B995-C22B-4B91-933E-57353F2DC7AE}"/>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hlinkClick r:id="rId3"/>
            <a:extLst>
              <a:ext uri="{FF2B5EF4-FFF2-40B4-BE49-F238E27FC236}">
                <a16:creationId xmlns:a16="http://schemas.microsoft.com/office/drawing/2014/main" id="{34380055-2304-466D-BC98-34015A6F4325}"/>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C2223CE5-3AB2-413C-A465-2E9DC8E2F28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40486" cy="4206240"/>
          </a:xfrm>
          <a:prstGeom prst="rect">
            <a:avLst/>
          </a:prstGeom>
        </p:spPr>
      </p:pic>
    </p:spTree>
    <p:extLst>
      <p:ext uri="{BB962C8B-B14F-4D97-AF65-F5344CB8AC3E}">
        <p14:creationId xmlns:p14="http://schemas.microsoft.com/office/powerpoint/2010/main" val="98525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028384" cy="1107996"/>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3167844" y="5022954"/>
            <a:ext cx="4680520" cy="430887"/>
          </a:xfrm>
          <a:prstGeom prst="rect">
            <a:avLst/>
          </a:prstGeom>
          <a:noFill/>
        </p:spPr>
        <p:txBody>
          <a:bodyPr wrap="square" rtlCol="0">
            <a:spAutoFit/>
          </a:bodyPr>
          <a:lstStyle/>
          <a:p>
            <a:r>
              <a:rPr lang="en-US" sz="2200" dirty="0"/>
              <a:t>Click on F5 DIST</a:t>
            </a:r>
            <a:endParaRPr lang="en-GB" sz="2200" dirty="0"/>
          </a:p>
        </p:txBody>
      </p:sp>
      <p:sp>
        <p:nvSpPr>
          <p:cNvPr id="32" name="Freeform 31"/>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Rectangle 45">
            <a:hlinkClick r:id="rId3"/>
            <a:extLst>
              <a:ext uri="{FF2B5EF4-FFF2-40B4-BE49-F238E27FC236}">
                <a16:creationId xmlns:a16="http://schemas.microsoft.com/office/drawing/2014/main" id="{42D7BF72-88E7-44DB-90DF-59074F3EE04F}"/>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hlinkClick r:id="rId3"/>
            <a:extLst>
              <a:ext uri="{FF2B5EF4-FFF2-40B4-BE49-F238E27FC236}">
                <a16:creationId xmlns:a16="http://schemas.microsoft.com/office/drawing/2014/main" id="{98AD21C2-7112-41AA-B58F-0D531E5CC3D7}"/>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DDFCFAC4-96D5-48F1-8895-7A80967628E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spTree>
    <p:extLst>
      <p:ext uri="{BB962C8B-B14F-4D97-AF65-F5344CB8AC3E}">
        <p14:creationId xmlns:p14="http://schemas.microsoft.com/office/powerpoint/2010/main" val="157812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028384" cy="1446550"/>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a:p>
            <a:pPr marL="342900" indent="-342900"/>
            <a:endParaRPr lang="en-GB" sz="2200" dirty="0"/>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3167844" y="5022954"/>
            <a:ext cx="4680520" cy="430887"/>
          </a:xfrm>
          <a:prstGeom prst="rect">
            <a:avLst/>
          </a:prstGeom>
          <a:noFill/>
        </p:spPr>
        <p:txBody>
          <a:bodyPr wrap="square" rtlCol="0">
            <a:spAutoFit/>
          </a:bodyPr>
          <a:lstStyle/>
          <a:p>
            <a:r>
              <a:rPr lang="en-US" sz="2200" dirty="0"/>
              <a:t>Click on F1 NORM</a:t>
            </a:r>
            <a:endParaRPr lang="en-GB" sz="2200" dirty="0"/>
          </a:p>
        </p:txBody>
      </p:sp>
      <p:sp>
        <p:nvSpPr>
          <p:cNvPr id="32" name="Freeform 31"/>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Rectangle 45">
            <a:hlinkClick r:id="rId3"/>
            <a:extLst>
              <a:ext uri="{FF2B5EF4-FFF2-40B4-BE49-F238E27FC236}">
                <a16:creationId xmlns:a16="http://schemas.microsoft.com/office/drawing/2014/main" id="{D63E16D4-F09A-4588-81F1-41A4EDB212B1}"/>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hlinkClick r:id="rId3"/>
            <a:extLst>
              <a:ext uri="{FF2B5EF4-FFF2-40B4-BE49-F238E27FC236}">
                <a16:creationId xmlns:a16="http://schemas.microsoft.com/office/drawing/2014/main" id="{46FF18BA-A724-490F-8409-5C9090D05376}"/>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Picture 47">
            <a:extLst>
              <a:ext uri="{FF2B5EF4-FFF2-40B4-BE49-F238E27FC236}">
                <a16:creationId xmlns:a16="http://schemas.microsoft.com/office/drawing/2014/main" id="{9A50D15D-A437-403D-A76D-7ECC0BC6643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spTree>
    <p:extLst>
      <p:ext uri="{BB962C8B-B14F-4D97-AF65-F5344CB8AC3E}">
        <p14:creationId xmlns:p14="http://schemas.microsoft.com/office/powerpoint/2010/main" val="418100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028384" cy="1446550"/>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a:p>
            <a:pPr marL="342900" indent="-342900"/>
            <a:endParaRPr lang="en-GB" sz="2200" dirty="0"/>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3167844" y="5022954"/>
            <a:ext cx="4680520" cy="430887"/>
          </a:xfrm>
          <a:prstGeom prst="rect">
            <a:avLst/>
          </a:prstGeom>
          <a:noFill/>
        </p:spPr>
        <p:txBody>
          <a:bodyPr wrap="square" rtlCol="0">
            <a:spAutoFit/>
          </a:bodyPr>
          <a:lstStyle/>
          <a:p>
            <a:r>
              <a:rPr lang="en-US" sz="2200" dirty="0"/>
              <a:t>Click on F2 </a:t>
            </a:r>
            <a:r>
              <a:rPr lang="en-US" sz="2200" dirty="0" err="1"/>
              <a:t>Ncd</a:t>
            </a:r>
            <a:endParaRPr lang="en-GB" sz="2200" dirty="0"/>
          </a:p>
        </p:txBody>
      </p:sp>
      <p:sp>
        <p:nvSpPr>
          <p:cNvPr id="32" name="Freeform 31"/>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Rectangle 45">
            <a:hlinkClick r:id="rId3"/>
            <a:extLst>
              <a:ext uri="{FF2B5EF4-FFF2-40B4-BE49-F238E27FC236}">
                <a16:creationId xmlns:a16="http://schemas.microsoft.com/office/drawing/2014/main" id="{15C91F60-5668-4F44-A8A3-C088C28813F8}"/>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hlinkClick r:id="rId3"/>
            <a:extLst>
              <a:ext uri="{FF2B5EF4-FFF2-40B4-BE49-F238E27FC236}">
                <a16:creationId xmlns:a16="http://schemas.microsoft.com/office/drawing/2014/main" id="{587408FB-7E11-4370-BF15-ED5F67D60C35}"/>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Picture 47">
            <a:extLst>
              <a:ext uri="{FF2B5EF4-FFF2-40B4-BE49-F238E27FC236}">
                <a16:creationId xmlns:a16="http://schemas.microsoft.com/office/drawing/2014/main" id="{5B312A01-84F4-485C-913C-C2624C3572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34366" cy="4206240"/>
          </a:xfrm>
          <a:prstGeom prst="rect">
            <a:avLst/>
          </a:prstGeom>
        </p:spPr>
      </p:pic>
    </p:spTree>
    <p:extLst>
      <p:ext uri="{BB962C8B-B14F-4D97-AF65-F5344CB8AC3E}">
        <p14:creationId xmlns:p14="http://schemas.microsoft.com/office/powerpoint/2010/main" val="136925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7956376" cy="1446550"/>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a:p>
            <a:pPr marL="342900" indent="-342900"/>
            <a:endParaRPr lang="en-GB" sz="2200" dirty="0"/>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3167844" y="5022954"/>
            <a:ext cx="4680520" cy="430887"/>
          </a:xfrm>
          <a:prstGeom prst="rect">
            <a:avLst/>
          </a:prstGeom>
          <a:noFill/>
        </p:spPr>
        <p:txBody>
          <a:bodyPr wrap="square" rtlCol="0">
            <a:spAutoFit/>
          </a:bodyPr>
          <a:lstStyle/>
          <a:p>
            <a:r>
              <a:rPr lang="en-US" sz="2200" dirty="0"/>
              <a:t>Click on F2 </a:t>
            </a:r>
            <a:r>
              <a:rPr lang="en-US" sz="2200" dirty="0" err="1"/>
              <a:t>Var</a:t>
            </a:r>
            <a:endParaRPr lang="en-GB" sz="2200" dirty="0"/>
          </a:p>
        </p:txBody>
      </p:sp>
      <p:sp>
        <p:nvSpPr>
          <p:cNvPr id="32" name="Freeform 31"/>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Rectangle 45">
            <a:hlinkClick r:id="rId3"/>
            <a:extLst>
              <a:ext uri="{FF2B5EF4-FFF2-40B4-BE49-F238E27FC236}">
                <a16:creationId xmlns:a16="http://schemas.microsoft.com/office/drawing/2014/main" id="{F04FD2E1-0A96-4434-8727-1713035F80FB}"/>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hlinkClick r:id="rId3"/>
            <a:extLst>
              <a:ext uri="{FF2B5EF4-FFF2-40B4-BE49-F238E27FC236}">
                <a16:creationId xmlns:a16="http://schemas.microsoft.com/office/drawing/2014/main" id="{3B552AC4-2BDE-4235-BFA9-F7B713D59F3A}"/>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2F79458-32A8-4BA7-81C8-2D1AAB44A9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13223" cy="4206240"/>
          </a:xfrm>
          <a:prstGeom prst="rect">
            <a:avLst/>
          </a:prstGeom>
        </p:spPr>
      </p:pic>
    </p:spTree>
    <p:extLst>
      <p:ext uri="{BB962C8B-B14F-4D97-AF65-F5344CB8AC3E}">
        <p14:creationId xmlns:p14="http://schemas.microsoft.com/office/powerpoint/2010/main" val="424252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20" name="Freeform 19"/>
          <p:cNvSpPr/>
          <p:nvPr/>
        </p:nvSpPr>
        <p:spPr>
          <a:xfrm>
            <a:off x="7812360" y="3882186"/>
            <a:ext cx="1023633" cy="36004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476841 w 1686478"/>
              <a:gd name="connsiteY4" fmla="*/ 153288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476841 w 1686478"/>
              <a:gd name="connsiteY4" fmla="*/ 153288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476841 w 1686478"/>
              <a:gd name="connsiteY4" fmla="*/ 225296 h 360042"/>
              <a:gd name="connsiteX5" fmla="*/ 0 w 1686478"/>
              <a:gd name="connsiteY5" fmla="*/ 0 h 360042"/>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281080 w 1686478"/>
              <a:gd name="connsiteY4" fmla="*/ 216024 h 360042"/>
              <a:gd name="connsiteX5" fmla="*/ 0 w 1686478"/>
              <a:gd name="connsiteY5" fmla="*/ 0 h 360042"/>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281080 w 1686478"/>
              <a:gd name="connsiteY4" fmla="*/ 216024 h 360042"/>
              <a:gd name="connsiteX5" fmla="*/ 0 w 1686478"/>
              <a:gd name="connsiteY5" fmla="*/ 0 h 360042"/>
              <a:gd name="connsiteX0" fmla="*/ 0 w 1686478"/>
              <a:gd name="connsiteY0" fmla="*/ 0 h 360042"/>
              <a:gd name="connsiteX1" fmla="*/ 0 w 1686478"/>
              <a:gd name="connsiteY1" fmla="*/ 360040 h 360042"/>
              <a:gd name="connsiteX2" fmla="*/ 1656185 w 1686478"/>
              <a:gd name="connsiteY2" fmla="*/ 360042 h 360042"/>
              <a:gd name="connsiteX3" fmla="*/ 702699 w 1686478"/>
              <a:gd name="connsiteY3" fmla="*/ 288032 h 360042"/>
              <a:gd name="connsiteX4" fmla="*/ 281080 w 1686478"/>
              <a:gd name="connsiteY4" fmla="*/ 216024 h 360042"/>
              <a:gd name="connsiteX5" fmla="*/ 0 w 1686478"/>
              <a:gd name="connsiteY5" fmla="*/ 0 h 360042"/>
              <a:gd name="connsiteX0" fmla="*/ 0 w 1997850"/>
              <a:gd name="connsiteY0" fmla="*/ 0 h 360040"/>
              <a:gd name="connsiteX1" fmla="*/ 0 w 1997850"/>
              <a:gd name="connsiteY1" fmla="*/ 360040 h 360040"/>
              <a:gd name="connsiteX2" fmla="*/ 1967558 w 1997850"/>
              <a:gd name="connsiteY2" fmla="*/ 360040 h 360040"/>
              <a:gd name="connsiteX3" fmla="*/ 702699 w 1997850"/>
              <a:gd name="connsiteY3" fmla="*/ 288032 h 360040"/>
              <a:gd name="connsiteX4" fmla="*/ 281080 w 1997850"/>
              <a:gd name="connsiteY4" fmla="*/ 216024 h 360040"/>
              <a:gd name="connsiteX5" fmla="*/ 0 w 1997850"/>
              <a:gd name="connsiteY5" fmla="*/ 0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7850" h="360040">
                <a:moveTo>
                  <a:pt x="0" y="0"/>
                </a:moveTo>
                <a:lnTo>
                  <a:pt x="0" y="360040"/>
                </a:lnTo>
                <a:lnTo>
                  <a:pt x="1967558" y="360040"/>
                </a:lnTo>
                <a:cubicBezTo>
                  <a:pt x="1997851" y="343483"/>
                  <a:pt x="973440" y="322845"/>
                  <a:pt x="702699" y="288032"/>
                </a:cubicBezTo>
                <a:cubicBezTo>
                  <a:pt x="666980" y="265013"/>
                  <a:pt x="311372" y="247472"/>
                  <a:pt x="281080" y="216024"/>
                </a:cubicBezTo>
                <a:lnTo>
                  <a:pt x="0" y="0"/>
                </a:lnTo>
                <a:close/>
              </a:path>
            </a:pathLst>
          </a:custGeom>
          <a:solidFill>
            <a:srgbClr val="0000FF">
              <a:alpha val="27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7" name="TextBox 6"/>
          <p:cNvSpPr txBox="1"/>
          <p:nvPr/>
        </p:nvSpPr>
        <p:spPr>
          <a:xfrm>
            <a:off x="179512" y="620688"/>
            <a:ext cx="8712968" cy="1200329"/>
          </a:xfrm>
          <a:prstGeom prst="rect">
            <a:avLst/>
          </a:prstGeom>
          <a:noFill/>
        </p:spPr>
        <p:txBody>
          <a:bodyPr wrap="square" rtlCol="0">
            <a:spAutoFit/>
          </a:bodyPr>
          <a:lstStyle/>
          <a:p>
            <a:r>
              <a:rPr lang="en-GB" sz="2400" dirty="0"/>
              <a:t>Sometimes you are given the percentage area under the curve, i.e. the probability or the proportion, and you are asked to find the value corresponding to it.  This is called an inverse normal calculation.</a:t>
            </a:r>
          </a:p>
        </p:txBody>
      </p:sp>
      <p:sp>
        <p:nvSpPr>
          <p:cNvPr id="8" name="TextBox 7"/>
          <p:cNvSpPr txBox="1"/>
          <p:nvPr/>
        </p:nvSpPr>
        <p:spPr>
          <a:xfrm>
            <a:off x="251520" y="1757913"/>
            <a:ext cx="7920880" cy="461665"/>
          </a:xfrm>
          <a:prstGeom prst="rect">
            <a:avLst/>
          </a:prstGeom>
          <a:noFill/>
        </p:spPr>
        <p:txBody>
          <a:bodyPr wrap="square" rtlCol="0">
            <a:spAutoFit/>
          </a:bodyPr>
          <a:lstStyle/>
          <a:p>
            <a:r>
              <a:rPr lang="en-GB" sz="2400" dirty="0"/>
              <a:t>Always make a sketch to illustrate the information given.</a:t>
            </a:r>
          </a:p>
        </p:txBody>
      </p:sp>
      <p:sp>
        <p:nvSpPr>
          <p:cNvPr id="9" name="TextBox 8"/>
          <p:cNvSpPr txBox="1"/>
          <p:nvPr/>
        </p:nvSpPr>
        <p:spPr>
          <a:xfrm>
            <a:off x="200499" y="2228663"/>
            <a:ext cx="5616624" cy="1938992"/>
          </a:xfrm>
          <a:prstGeom prst="rect">
            <a:avLst/>
          </a:prstGeom>
          <a:noFill/>
        </p:spPr>
        <p:txBody>
          <a:bodyPr wrap="square" rtlCol="0">
            <a:spAutoFit/>
          </a:bodyPr>
          <a:lstStyle/>
          <a:p>
            <a:r>
              <a:rPr lang="en-GB" sz="2400" dirty="0"/>
              <a:t>You must always remember to use the area to the </a:t>
            </a:r>
            <a:r>
              <a:rPr lang="en-GB" sz="2400" b="1" dirty="0"/>
              <a:t>left</a:t>
            </a:r>
            <a:r>
              <a:rPr lang="en-GB" sz="2400" dirty="0"/>
              <a:t> when using your GDC.  If you are given the area to the </a:t>
            </a:r>
            <a:r>
              <a:rPr lang="en-GB" sz="2400" b="1" dirty="0"/>
              <a:t>right</a:t>
            </a:r>
            <a:r>
              <a:rPr lang="en-GB" sz="2400" dirty="0"/>
              <a:t> of the value, you must subtract this from 1 (or 100%) before using your GDC.</a:t>
            </a:r>
          </a:p>
        </p:txBody>
      </p:sp>
      <p:sp>
        <p:nvSpPr>
          <p:cNvPr id="10" name="TextBox 9"/>
          <p:cNvSpPr txBox="1"/>
          <p:nvPr/>
        </p:nvSpPr>
        <p:spPr>
          <a:xfrm>
            <a:off x="158403" y="4176740"/>
            <a:ext cx="8656481" cy="830997"/>
          </a:xfrm>
          <a:prstGeom prst="rect">
            <a:avLst/>
          </a:prstGeom>
          <a:noFill/>
        </p:spPr>
        <p:txBody>
          <a:bodyPr wrap="square" rtlCol="0">
            <a:spAutoFit/>
          </a:bodyPr>
          <a:lstStyle/>
          <a:p>
            <a:r>
              <a:rPr lang="en-GB" sz="2400" dirty="0"/>
              <a:t>For example, an area of 5% above a certain value means there is an area of 95% below it.</a:t>
            </a:r>
          </a:p>
        </p:txBody>
      </p:sp>
      <p:graphicFrame>
        <p:nvGraphicFramePr>
          <p:cNvPr id="11" name="Chart 10"/>
          <p:cNvGraphicFramePr/>
          <p:nvPr>
            <p:extLst>
              <p:ext uri="{D42A27DB-BD31-4B8C-83A1-F6EECF244321}">
                <p14:modId xmlns:p14="http://schemas.microsoft.com/office/powerpoint/2010/main" val="1497682900"/>
              </p:ext>
            </p:extLst>
          </p:nvPr>
        </p:nvGraphicFramePr>
        <p:xfrm>
          <a:off x="5868144" y="2098154"/>
          <a:ext cx="3139827" cy="2266950"/>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Straight Connector 18"/>
          <p:cNvCxnSpPr/>
          <p:nvPr/>
        </p:nvCxnSpPr>
        <p:spPr>
          <a:xfrm>
            <a:off x="7812360" y="3898354"/>
            <a:ext cx="0" cy="360040"/>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884000" y="3466306"/>
            <a:ext cx="1008480" cy="730960"/>
            <a:chOff x="7884000" y="2708920"/>
            <a:chExt cx="1008480" cy="730960"/>
          </a:xfrm>
        </p:grpSpPr>
        <p:cxnSp>
          <p:nvCxnSpPr>
            <p:cNvPr id="22" name="Straight Arrow Connector 21"/>
            <p:cNvCxnSpPr/>
            <p:nvPr/>
          </p:nvCxnSpPr>
          <p:spPr>
            <a:xfrm flipH="1">
              <a:off x="7884000" y="3024000"/>
              <a:ext cx="504056" cy="415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16416" y="2708920"/>
              <a:ext cx="576064" cy="369332"/>
            </a:xfrm>
            <a:prstGeom prst="rect">
              <a:avLst/>
            </a:prstGeom>
            <a:noFill/>
          </p:spPr>
          <p:txBody>
            <a:bodyPr wrap="square" rtlCol="0">
              <a:spAutoFit/>
            </a:bodyPr>
            <a:lstStyle/>
            <a:p>
              <a:r>
                <a:rPr lang="en-GB" dirty="0"/>
                <a:t>5%</a:t>
              </a:r>
            </a:p>
          </p:txBody>
        </p:sp>
      </p:grpSp>
      <p:grpSp>
        <p:nvGrpSpPr>
          <p:cNvPr id="26" name="Group 25"/>
          <p:cNvGrpSpPr/>
          <p:nvPr/>
        </p:nvGrpSpPr>
        <p:grpSpPr>
          <a:xfrm>
            <a:off x="6444576" y="3178274"/>
            <a:ext cx="935736" cy="747160"/>
            <a:chOff x="8316416" y="2708920"/>
            <a:chExt cx="935736" cy="747160"/>
          </a:xfrm>
        </p:grpSpPr>
        <p:cxnSp>
          <p:nvCxnSpPr>
            <p:cNvPr id="27" name="Straight Arrow Connector 26"/>
            <p:cNvCxnSpPr/>
            <p:nvPr/>
          </p:nvCxnSpPr>
          <p:spPr>
            <a:xfrm>
              <a:off x="8532072" y="3024032"/>
              <a:ext cx="72008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316416" y="2708920"/>
              <a:ext cx="719712" cy="369332"/>
            </a:xfrm>
            <a:prstGeom prst="rect">
              <a:avLst/>
            </a:prstGeom>
            <a:noFill/>
          </p:spPr>
          <p:txBody>
            <a:bodyPr wrap="square" rtlCol="0">
              <a:spAutoFit/>
            </a:bodyPr>
            <a:lstStyle/>
            <a:p>
              <a:r>
                <a:rPr lang="en-GB" dirty="0"/>
                <a:t>95%</a:t>
              </a:r>
            </a:p>
          </p:txBody>
        </p:sp>
      </p:grpSp>
      <p:grpSp>
        <p:nvGrpSpPr>
          <p:cNvPr id="32" name="Group 31"/>
          <p:cNvGrpSpPr/>
          <p:nvPr/>
        </p:nvGrpSpPr>
        <p:grpSpPr>
          <a:xfrm>
            <a:off x="5868144" y="2098154"/>
            <a:ext cx="3168352" cy="2266950"/>
            <a:chOff x="5868144" y="1340768"/>
            <a:chExt cx="3168352" cy="2266950"/>
          </a:xfrm>
        </p:grpSpPr>
        <p:graphicFrame>
          <p:nvGraphicFramePr>
            <p:cNvPr id="33" name="Chart 32"/>
            <p:cNvGraphicFramePr/>
            <p:nvPr/>
          </p:nvGraphicFramePr>
          <p:xfrm>
            <a:off x="5868144" y="1340768"/>
            <a:ext cx="3139827" cy="2266950"/>
          </p:xfrm>
          <a:graphic>
            <a:graphicData uri="http://schemas.openxmlformats.org/drawingml/2006/chart">
              <c:chart xmlns:c="http://schemas.openxmlformats.org/drawingml/2006/chart" xmlns:r="http://schemas.openxmlformats.org/officeDocument/2006/relationships" r:id="rId3"/>
            </a:graphicData>
          </a:graphic>
        </p:graphicFrame>
        <p:cxnSp>
          <p:nvCxnSpPr>
            <p:cNvPr id="34" name="Straight Arrow Connector 33"/>
            <p:cNvCxnSpPr/>
            <p:nvPr/>
          </p:nvCxnSpPr>
          <p:spPr>
            <a:xfrm flipV="1">
              <a:off x="6012160" y="14760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012160" y="3492000"/>
              <a:ext cx="302433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43545" y="5015333"/>
            <a:ext cx="8656481" cy="830997"/>
          </a:xfrm>
          <a:prstGeom prst="rect">
            <a:avLst/>
          </a:prstGeom>
          <a:noFill/>
        </p:spPr>
        <p:txBody>
          <a:bodyPr wrap="square" rtlCol="0">
            <a:spAutoFit/>
          </a:bodyPr>
          <a:lstStyle/>
          <a:p>
            <a:r>
              <a:rPr lang="en-GB" sz="2400" dirty="0"/>
              <a:t>You can use the GDC to find this value. The calculator has a function called inverse Normal which will do this. </a:t>
            </a:r>
          </a:p>
        </p:txBody>
      </p:sp>
      <p:sp>
        <p:nvSpPr>
          <p:cNvPr id="23" name="Rectangle 22">
            <a:hlinkClick r:id="rId4"/>
            <a:extLst>
              <a:ext uri="{FF2B5EF4-FFF2-40B4-BE49-F238E27FC236}">
                <a16:creationId xmlns:a16="http://schemas.microsoft.com/office/drawing/2014/main" id="{2FC45624-8026-45D2-9DB3-DF8224265AF4}"/>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hlinkClick r:id="rId4"/>
            <a:extLst>
              <a:ext uri="{FF2B5EF4-FFF2-40B4-BE49-F238E27FC236}">
                <a16:creationId xmlns:a16="http://schemas.microsoft.com/office/drawing/2014/main" id="{FE5AAD08-69AD-4B59-B387-D786A3767944}"/>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8" grpId="0"/>
      <p:bldP spid="9" grpId="0"/>
      <p:bldP spid="1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028384" cy="1446550"/>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a:p>
            <a:pPr marL="342900" indent="-342900"/>
            <a:endParaRPr lang="en-GB" sz="2200" dirty="0"/>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2591780" y="4831467"/>
            <a:ext cx="4788532" cy="430887"/>
          </a:xfrm>
          <a:prstGeom prst="rect">
            <a:avLst/>
          </a:prstGeom>
          <a:noFill/>
        </p:spPr>
        <p:txBody>
          <a:bodyPr wrap="square" rtlCol="0">
            <a:spAutoFit/>
          </a:bodyPr>
          <a:lstStyle/>
          <a:p>
            <a:r>
              <a:rPr lang="en-US" sz="2200" dirty="0"/>
              <a:t>Type the information from the problem: </a:t>
            </a:r>
            <a:endParaRPr lang="en-GB" sz="2200" dirty="0"/>
          </a:p>
        </p:txBody>
      </p:sp>
      <p:sp>
        <p:nvSpPr>
          <p:cNvPr id="32" name="TextBox 31"/>
          <p:cNvSpPr txBox="1"/>
          <p:nvPr/>
        </p:nvSpPr>
        <p:spPr>
          <a:xfrm>
            <a:off x="6732240" y="5085979"/>
            <a:ext cx="1626595" cy="430887"/>
          </a:xfrm>
          <a:prstGeom prst="rect">
            <a:avLst/>
          </a:prstGeom>
          <a:noFill/>
        </p:spPr>
        <p:txBody>
          <a:bodyPr wrap="square" rtlCol="0">
            <a:spAutoFit/>
          </a:bodyPr>
          <a:lstStyle/>
          <a:p>
            <a:r>
              <a:rPr lang="en-US" sz="2200" dirty="0"/>
              <a:t>Lower: 100  </a:t>
            </a:r>
            <a:endParaRPr lang="en-GB" sz="2200" dirty="0"/>
          </a:p>
        </p:txBody>
      </p:sp>
      <p:sp>
        <p:nvSpPr>
          <p:cNvPr id="46" name="TextBox 45"/>
          <p:cNvSpPr txBox="1"/>
          <p:nvPr/>
        </p:nvSpPr>
        <p:spPr>
          <a:xfrm>
            <a:off x="6747561" y="5428725"/>
            <a:ext cx="1626595" cy="430887"/>
          </a:xfrm>
          <a:prstGeom prst="rect">
            <a:avLst/>
          </a:prstGeom>
          <a:noFill/>
        </p:spPr>
        <p:txBody>
          <a:bodyPr wrap="square" rtlCol="0">
            <a:spAutoFit/>
          </a:bodyPr>
          <a:lstStyle/>
          <a:p>
            <a:r>
              <a:rPr lang="en-US" sz="2200" dirty="0"/>
              <a:t>Upper: 130  </a:t>
            </a:r>
            <a:endParaRPr lang="en-GB" sz="2200" dirty="0"/>
          </a:p>
        </p:txBody>
      </p:sp>
      <p:sp>
        <p:nvSpPr>
          <p:cNvPr id="47" name="TextBox 46"/>
          <p:cNvSpPr txBox="1"/>
          <p:nvPr/>
        </p:nvSpPr>
        <p:spPr>
          <a:xfrm>
            <a:off x="6762882" y="5785336"/>
            <a:ext cx="1626595" cy="430887"/>
          </a:xfrm>
          <a:prstGeom prst="rect">
            <a:avLst/>
          </a:prstGeom>
          <a:noFill/>
        </p:spPr>
        <p:txBody>
          <a:bodyPr wrap="square" rtlCol="0">
            <a:spAutoFit/>
          </a:bodyPr>
          <a:lstStyle/>
          <a:p>
            <a:r>
              <a:rPr lang="en-US" sz="2200" dirty="0">
                <a:sym typeface="Symbol" panose="05050102010706020507" pitchFamily="18" charset="2"/>
              </a:rPr>
              <a:t></a:t>
            </a:r>
            <a:r>
              <a:rPr lang="en-US" sz="2200" dirty="0"/>
              <a:t>: 8  </a:t>
            </a:r>
            <a:endParaRPr lang="en-GB" sz="2200" dirty="0"/>
          </a:p>
        </p:txBody>
      </p:sp>
      <p:sp>
        <p:nvSpPr>
          <p:cNvPr id="48" name="TextBox 47"/>
          <p:cNvSpPr txBox="1"/>
          <p:nvPr/>
        </p:nvSpPr>
        <p:spPr>
          <a:xfrm>
            <a:off x="6766657" y="6128082"/>
            <a:ext cx="1626595" cy="430887"/>
          </a:xfrm>
          <a:prstGeom prst="rect">
            <a:avLst/>
          </a:prstGeom>
          <a:noFill/>
        </p:spPr>
        <p:txBody>
          <a:bodyPr wrap="square" rtlCol="0">
            <a:spAutoFit/>
          </a:bodyPr>
          <a:lstStyle/>
          <a:p>
            <a:r>
              <a:rPr lang="en-US" sz="2200" dirty="0">
                <a:sym typeface="Symbol" panose="05050102010706020507" pitchFamily="18" charset="2"/>
              </a:rPr>
              <a:t></a:t>
            </a:r>
            <a:r>
              <a:rPr lang="en-US" sz="2200" dirty="0"/>
              <a:t>: 110  </a:t>
            </a:r>
            <a:endParaRPr lang="en-GB" sz="2200" dirty="0"/>
          </a:p>
        </p:txBody>
      </p:sp>
      <p:sp>
        <p:nvSpPr>
          <p:cNvPr id="49" name="TextBox 48"/>
          <p:cNvSpPr txBox="1"/>
          <p:nvPr/>
        </p:nvSpPr>
        <p:spPr>
          <a:xfrm>
            <a:off x="8321040" y="5091049"/>
            <a:ext cx="802878"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51" name="TextBox 50"/>
          <p:cNvSpPr txBox="1"/>
          <p:nvPr/>
        </p:nvSpPr>
        <p:spPr>
          <a:xfrm>
            <a:off x="8321040" y="5402711"/>
            <a:ext cx="722673"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52" name="TextBox 51"/>
          <p:cNvSpPr txBox="1"/>
          <p:nvPr/>
        </p:nvSpPr>
        <p:spPr>
          <a:xfrm>
            <a:off x="8321040" y="5786443"/>
            <a:ext cx="703185"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53" name="TextBox 52"/>
          <p:cNvSpPr txBox="1"/>
          <p:nvPr/>
        </p:nvSpPr>
        <p:spPr>
          <a:xfrm>
            <a:off x="8321040" y="6154668"/>
            <a:ext cx="703185"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50" name="Freeform 49"/>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Rectangle 53">
            <a:hlinkClick r:id="rId3"/>
            <a:extLst>
              <a:ext uri="{FF2B5EF4-FFF2-40B4-BE49-F238E27FC236}">
                <a16:creationId xmlns:a16="http://schemas.microsoft.com/office/drawing/2014/main" id="{8E427BBA-BB72-41C5-BC50-49C04DB21C31}"/>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hlinkClick r:id="rId3"/>
            <a:extLst>
              <a:ext uri="{FF2B5EF4-FFF2-40B4-BE49-F238E27FC236}">
                <a16:creationId xmlns:a16="http://schemas.microsoft.com/office/drawing/2014/main" id="{83B9A417-FE4E-41C0-9740-523A011F90D5}"/>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412824A-EB48-40FA-8550-E574C9DA36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32294" cy="4206240"/>
          </a:xfrm>
          <a:prstGeom prst="rect">
            <a:avLst/>
          </a:prstGeom>
        </p:spPr>
      </p:pic>
      <p:sp>
        <p:nvSpPr>
          <p:cNvPr id="59" name="TextBox 58">
            <a:extLst>
              <a:ext uri="{FF2B5EF4-FFF2-40B4-BE49-F238E27FC236}">
                <a16:creationId xmlns:a16="http://schemas.microsoft.com/office/drawing/2014/main" id="{744D19B4-B19C-4E55-9F39-DEF7FEB1BDD9}"/>
              </a:ext>
            </a:extLst>
          </p:cNvPr>
          <p:cNvSpPr txBox="1"/>
          <p:nvPr/>
        </p:nvSpPr>
        <p:spPr>
          <a:xfrm>
            <a:off x="8321040" y="6382636"/>
            <a:ext cx="685425"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pic>
        <p:nvPicPr>
          <p:cNvPr id="60" name="Picture 59">
            <a:extLst>
              <a:ext uri="{FF2B5EF4-FFF2-40B4-BE49-F238E27FC236}">
                <a16:creationId xmlns:a16="http://schemas.microsoft.com/office/drawing/2014/main" id="{1F7EE14C-3DCC-48B1-8610-4914B6F9B2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8056" y="2340864"/>
            <a:ext cx="2228064" cy="4206240"/>
          </a:xfrm>
          <a:prstGeom prst="rect">
            <a:avLst/>
          </a:prstGeom>
        </p:spPr>
      </p:pic>
    </p:spTree>
    <p:extLst>
      <p:ext uri="{BB962C8B-B14F-4D97-AF65-F5344CB8AC3E}">
        <p14:creationId xmlns:p14="http://schemas.microsoft.com/office/powerpoint/2010/main" val="392945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par>
                          <p:cTn id="39" fill="hold">
                            <p:stCondLst>
                              <p:cond delay="0"/>
                            </p:stCondLst>
                            <p:childTnLst>
                              <p:par>
                                <p:cTn id="40" presetID="1" presetClass="exit" presetSubtype="0" fill="hold" nodeType="afterEffect">
                                  <p:stCondLst>
                                    <p:cond delay="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2" grpId="0"/>
      <p:bldP spid="46" grpId="0"/>
      <p:bldP spid="47" grpId="0"/>
      <p:bldP spid="48" grpId="0"/>
      <p:bldP spid="49" grpId="0"/>
      <p:bldP spid="51" grpId="0"/>
      <p:bldP spid="52" grpId="0"/>
      <p:bldP spid="53" grpId="0"/>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064708" cy="1107996"/>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55"/>
          <p:cNvSpPr txBox="1"/>
          <p:nvPr/>
        </p:nvSpPr>
        <p:spPr>
          <a:xfrm>
            <a:off x="3203848" y="5044934"/>
            <a:ext cx="5328592" cy="430887"/>
          </a:xfrm>
          <a:prstGeom prst="rect">
            <a:avLst/>
          </a:prstGeom>
          <a:noFill/>
        </p:spPr>
        <p:txBody>
          <a:bodyPr wrap="square" rtlCol="0">
            <a:spAutoFit/>
          </a:bodyPr>
          <a:lstStyle/>
          <a:p>
            <a:r>
              <a:rPr lang="en-GB" sz="2200" dirty="0"/>
              <a:t>The solution on the calculator is 0.88814056</a:t>
            </a:r>
          </a:p>
        </p:txBody>
      </p:sp>
      <p:sp>
        <p:nvSpPr>
          <p:cNvPr id="57" name="TextBox 56"/>
          <p:cNvSpPr txBox="1"/>
          <p:nvPr/>
        </p:nvSpPr>
        <p:spPr>
          <a:xfrm>
            <a:off x="7992380" y="1012675"/>
            <a:ext cx="1080120" cy="430887"/>
          </a:xfrm>
          <a:prstGeom prst="rect">
            <a:avLst/>
          </a:prstGeom>
          <a:noFill/>
        </p:spPr>
        <p:txBody>
          <a:bodyPr wrap="square" rtlCol="0">
            <a:spAutoFit/>
          </a:bodyPr>
          <a:lstStyle/>
          <a:p>
            <a:r>
              <a:rPr lang="en-GB" sz="2200" b="1" dirty="0">
                <a:solidFill>
                  <a:srgbClr val="0000FF"/>
                </a:solidFill>
              </a:rPr>
              <a:t>88.8%</a:t>
            </a:r>
          </a:p>
        </p:txBody>
      </p:sp>
      <p:sp>
        <p:nvSpPr>
          <p:cNvPr id="58" name="TextBox 57"/>
          <p:cNvSpPr txBox="1"/>
          <p:nvPr/>
        </p:nvSpPr>
        <p:spPr>
          <a:xfrm>
            <a:off x="3203848" y="5661248"/>
            <a:ext cx="5616624" cy="769441"/>
          </a:xfrm>
          <a:prstGeom prst="rect">
            <a:avLst/>
          </a:prstGeom>
          <a:noFill/>
        </p:spPr>
        <p:txBody>
          <a:bodyPr wrap="square" rtlCol="0">
            <a:spAutoFit/>
          </a:bodyPr>
          <a:lstStyle/>
          <a:p>
            <a:r>
              <a:rPr lang="en-GB" sz="2200" dirty="0"/>
              <a:t>So the percentage of pears that weigh between 100g and 130g is </a:t>
            </a:r>
            <a:r>
              <a:rPr lang="en-GB" sz="2200" b="1" dirty="0">
                <a:solidFill>
                  <a:srgbClr val="0000FF"/>
                </a:solidFill>
              </a:rPr>
              <a:t>88.8%</a:t>
            </a:r>
          </a:p>
        </p:txBody>
      </p:sp>
      <p:sp>
        <p:nvSpPr>
          <p:cNvPr id="45" name="Freeform 44"/>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Rectangle 45">
            <a:hlinkClick r:id="rId3"/>
            <a:extLst>
              <a:ext uri="{FF2B5EF4-FFF2-40B4-BE49-F238E27FC236}">
                <a16:creationId xmlns:a16="http://schemas.microsoft.com/office/drawing/2014/main" id="{2CF423F2-5F8B-4A99-ADC2-C3D927A683CC}"/>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hlinkClick r:id="rId3"/>
            <a:extLst>
              <a:ext uri="{FF2B5EF4-FFF2-40B4-BE49-F238E27FC236}">
                <a16:creationId xmlns:a16="http://schemas.microsoft.com/office/drawing/2014/main" id="{1F6684C0-8B21-4C61-9DC5-F932D1F7AE2F}"/>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3A0FC4A-E3BD-4CDB-84F0-366F36D3D3E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240280"/>
            <a:ext cx="2201486" cy="4206240"/>
          </a:xfrm>
          <a:prstGeom prst="rect">
            <a:avLst/>
          </a:prstGeom>
        </p:spPr>
      </p:pic>
    </p:spTree>
    <p:extLst>
      <p:ext uri="{BB962C8B-B14F-4D97-AF65-F5344CB8AC3E}">
        <p14:creationId xmlns:p14="http://schemas.microsoft.com/office/powerpoint/2010/main" val="358748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06619C0A-530B-4CEE-900C-9AEB18E1B3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sp>
        <p:nvSpPr>
          <p:cNvPr id="2" name="TextBox 1"/>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5" name="TextBox 4"/>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27" name="Group 26"/>
          <p:cNvGrpSpPr/>
          <p:nvPr/>
        </p:nvGrpSpPr>
        <p:grpSpPr>
          <a:xfrm>
            <a:off x="4860032" y="2032422"/>
            <a:ext cx="3384377" cy="2448272"/>
            <a:chOff x="4860032" y="1484784"/>
            <a:chExt cx="3384377" cy="2448272"/>
          </a:xfrm>
        </p:grpSpPr>
        <p:grpSp>
          <p:nvGrpSpPr>
            <p:cNvPr id="28" name="Group 31"/>
            <p:cNvGrpSpPr/>
            <p:nvPr/>
          </p:nvGrpSpPr>
          <p:grpSpPr>
            <a:xfrm>
              <a:off x="6300192" y="1484784"/>
              <a:ext cx="576064" cy="2448272"/>
              <a:chOff x="6372200" y="1484784"/>
              <a:chExt cx="576064" cy="3096344"/>
            </a:xfrm>
          </p:grpSpPr>
          <p:cxnSp>
            <p:nvCxnSpPr>
              <p:cNvPr id="45" name="Straight Connector 44"/>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0" name="Group 32"/>
            <p:cNvGrpSpPr/>
            <p:nvPr/>
          </p:nvGrpSpPr>
          <p:grpSpPr>
            <a:xfrm>
              <a:off x="5831992" y="2118202"/>
              <a:ext cx="1548000" cy="1814853"/>
              <a:chOff x="5607115" y="2420888"/>
              <a:chExt cx="2178236" cy="2160240"/>
            </a:xfrm>
          </p:grpSpPr>
          <p:cxnSp>
            <p:nvCxnSpPr>
              <p:cNvPr id="41" name="Straight Connector 40"/>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44" name="Rectangle 4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1" name="Group 33"/>
            <p:cNvGrpSpPr/>
            <p:nvPr/>
          </p:nvGrpSpPr>
          <p:grpSpPr>
            <a:xfrm>
              <a:off x="5508104" y="2662659"/>
              <a:ext cx="2268000" cy="1270397"/>
              <a:chOff x="5191788" y="3068960"/>
              <a:chExt cx="3209499" cy="1512168"/>
            </a:xfrm>
          </p:grpSpPr>
          <p:cxnSp>
            <p:nvCxnSpPr>
              <p:cNvPr id="37" name="Straight Connector 36"/>
              <p:cNvCxnSpPr>
                <a:stCxn id="39"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0" name="Rectangle 39"/>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2" name="Group 34"/>
            <p:cNvGrpSpPr/>
            <p:nvPr/>
          </p:nvGrpSpPr>
          <p:grpSpPr>
            <a:xfrm>
              <a:off x="4860032" y="3025630"/>
              <a:ext cx="3384377" cy="907426"/>
              <a:chOff x="4375438" y="3501008"/>
              <a:chExt cx="4505368" cy="1080120"/>
            </a:xfrm>
          </p:grpSpPr>
          <p:cxnSp>
            <p:nvCxnSpPr>
              <p:cNvPr id="33" name="Straight Connector 32"/>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36" name="Rectangle 35"/>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47" name="Group 29"/>
          <p:cNvGrpSpPr/>
          <p:nvPr/>
        </p:nvGrpSpPr>
        <p:grpSpPr>
          <a:xfrm>
            <a:off x="4499992" y="2392462"/>
            <a:ext cx="4176464" cy="2592288"/>
            <a:chOff x="4644008" y="1556792"/>
            <a:chExt cx="4176464" cy="2592288"/>
          </a:xfrm>
        </p:grpSpPr>
        <p:cxnSp>
          <p:nvCxnSpPr>
            <p:cNvPr id="48" name="Straight Arrow Connector 47"/>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3"/>
            </a:graphicData>
          </a:graphic>
        </p:graphicFrame>
      </p:grpSp>
      <p:sp>
        <p:nvSpPr>
          <p:cNvPr id="52" name="Freeform 51"/>
          <p:cNvSpPr/>
          <p:nvPr/>
        </p:nvSpPr>
        <p:spPr>
          <a:xfrm>
            <a:off x="4772025" y="2700422"/>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3167844" y="5022954"/>
            <a:ext cx="4680520" cy="430887"/>
          </a:xfrm>
          <a:prstGeom prst="rect">
            <a:avLst/>
          </a:prstGeom>
          <a:noFill/>
        </p:spPr>
        <p:txBody>
          <a:bodyPr wrap="square" rtlCol="0">
            <a:spAutoFit/>
          </a:bodyPr>
          <a:lstStyle/>
          <a:p>
            <a:r>
              <a:rPr lang="en-US" sz="2200" dirty="0"/>
              <a:t>Click on F5 DIST</a:t>
            </a:r>
            <a:endParaRPr lang="en-GB" sz="2200" dirty="0"/>
          </a:p>
        </p:txBody>
      </p:sp>
      <p:sp>
        <p:nvSpPr>
          <p:cNvPr id="54" name="TextBox 53"/>
          <p:cNvSpPr txBox="1"/>
          <p:nvPr/>
        </p:nvSpPr>
        <p:spPr>
          <a:xfrm>
            <a:off x="3137937" y="4613859"/>
            <a:ext cx="4680520" cy="430887"/>
          </a:xfrm>
          <a:prstGeom prst="rect">
            <a:avLst/>
          </a:prstGeom>
          <a:noFill/>
        </p:spPr>
        <p:txBody>
          <a:bodyPr wrap="square" rtlCol="0">
            <a:spAutoFit/>
          </a:bodyPr>
          <a:lstStyle/>
          <a:p>
            <a:r>
              <a:rPr lang="en-US" sz="2200" dirty="0"/>
              <a:t>EXIT, EXIT</a:t>
            </a:r>
            <a:endParaRPr lang="en-GB" sz="2200" dirty="0"/>
          </a:p>
        </p:txBody>
      </p:sp>
      <p:sp>
        <p:nvSpPr>
          <p:cNvPr id="4" name="Freeform 3"/>
          <p:cNvSpPr/>
          <p:nvPr/>
        </p:nvSpPr>
        <p:spPr>
          <a:xfrm>
            <a:off x="7234813" y="4116488"/>
            <a:ext cx="638071" cy="291402"/>
          </a:xfrm>
          <a:custGeom>
            <a:avLst/>
            <a:gdLst>
              <a:gd name="connsiteX0" fmla="*/ 0 w 638071"/>
              <a:gd name="connsiteY0" fmla="*/ 0 h 291402"/>
              <a:gd name="connsiteX1" fmla="*/ 0 w 638071"/>
              <a:gd name="connsiteY1" fmla="*/ 286378 h 291402"/>
              <a:gd name="connsiteX2" fmla="*/ 638071 w 638071"/>
              <a:gd name="connsiteY2" fmla="*/ 291402 h 291402"/>
              <a:gd name="connsiteX3" fmla="*/ 487345 w 638071"/>
              <a:gd name="connsiteY3" fmla="*/ 256233 h 291402"/>
              <a:gd name="connsiteX4" fmla="*/ 361741 w 638071"/>
              <a:gd name="connsiteY4" fmla="*/ 226088 h 291402"/>
              <a:gd name="connsiteX5" fmla="*/ 276330 w 638071"/>
              <a:gd name="connsiteY5" fmla="*/ 185894 h 291402"/>
              <a:gd name="connsiteX6" fmla="*/ 155750 w 638071"/>
              <a:gd name="connsiteY6" fmla="*/ 120580 h 291402"/>
              <a:gd name="connsiteX7" fmla="*/ 90435 w 638071"/>
              <a:gd name="connsiteY7" fmla="*/ 80387 h 291402"/>
              <a:gd name="connsiteX8" fmla="*/ 0 w 638071"/>
              <a:gd name="connsiteY8" fmla="*/ 0 h 29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071" h="291402">
                <a:moveTo>
                  <a:pt x="0" y="0"/>
                </a:moveTo>
                <a:lnTo>
                  <a:pt x="0" y="286378"/>
                </a:lnTo>
                <a:lnTo>
                  <a:pt x="638071" y="291402"/>
                </a:lnTo>
                <a:lnTo>
                  <a:pt x="487345" y="256233"/>
                </a:lnTo>
                <a:lnTo>
                  <a:pt x="361741" y="226088"/>
                </a:lnTo>
                <a:lnTo>
                  <a:pt x="276330" y="185894"/>
                </a:lnTo>
                <a:lnTo>
                  <a:pt x="155750" y="120580"/>
                </a:lnTo>
                <a:lnTo>
                  <a:pt x="90435" y="80387"/>
                </a:lnTo>
                <a:lnTo>
                  <a:pt x="0" y="0"/>
                </a:lnTo>
                <a:close/>
              </a:path>
            </a:pathLst>
          </a:custGeom>
          <a:solidFill>
            <a:srgbClr val="CC00CC">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7667028" y="4643844"/>
            <a:ext cx="725958" cy="369332"/>
          </a:xfrm>
          <a:prstGeom prst="rect">
            <a:avLst/>
          </a:prstGeom>
          <a:noFill/>
        </p:spPr>
        <p:txBody>
          <a:bodyPr wrap="square" rtlCol="0">
            <a:spAutoFit/>
          </a:bodyPr>
          <a:lstStyle/>
          <a:p>
            <a:r>
              <a:rPr lang="en-US" dirty="0"/>
              <a:t>8%</a:t>
            </a:r>
            <a:endParaRPr lang="en-GB" dirty="0"/>
          </a:p>
        </p:txBody>
      </p:sp>
      <p:cxnSp>
        <p:nvCxnSpPr>
          <p:cNvPr id="56" name="Straight Arrow Connector 55"/>
          <p:cNvCxnSpPr/>
          <p:nvPr/>
        </p:nvCxnSpPr>
        <p:spPr>
          <a:xfrm flipH="1" flipV="1">
            <a:off x="7354619" y="4336678"/>
            <a:ext cx="398580" cy="3791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0F8F9DB-7699-4B22-B602-4D0BAACCF839}"/>
              </a:ext>
            </a:extLst>
          </p:cNvPr>
          <p:cNvSpPr txBox="1"/>
          <p:nvPr/>
        </p:nvSpPr>
        <p:spPr>
          <a:xfrm>
            <a:off x="179512" y="969051"/>
            <a:ext cx="932452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58" name="Rectangle 57">
            <a:hlinkClick r:id="rId4"/>
            <a:extLst>
              <a:ext uri="{FF2B5EF4-FFF2-40B4-BE49-F238E27FC236}">
                <a16:creationId xmlns:a16="http://schemas.microsoft.com/office/drawing/2014/main" id="{DAAE53B7-106C-4D64-AD7C-2D7FA3074B01}"/>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hlinkClick r:id="rId4"/>
            <a:extLst>
              <a:ext uri="{FF2B5EF4-FFF2-40B4-BE49-F238E27FC236}">
                <a16:creationId xmlns:a16="http://schemas.microsoft.com/office/drawing/2014/main" id="{FC0636AC-A4B1-4716-9297-F666E7A6EFEE}"/>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4" grpId="0" animBg="1"/>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27" name="Group 26"/>
          <p:cNvGrpSpPr/>
          <p:nvPr/>
        </p:nvGrpSpPr>
        <p:grpSpPr>
          <a:xfrm>
            <a:off x="4860032" y="1628800"/>
            <a:ext cx="3384377" cy="2448272"/>
            <a:chOff x="4860032" y="1484784"/>
            <a:chExt cx="3384377" cy="2448272"/>
          </a:xfrm>
        </p:grpSpPr>
        <p:grpSp>
          <p:nvGrpSpPr>
            <p:cNvPr id="28" name="Group 31"/>
            <p:cNvGrpSpPr/>
            <p:nvPr/>
          </p:nvGrpSpPr>
          <p:grpSpPr>
            <a:xfrm>
              <a:off x="6300192" y="1484784"/>
              <a:ext cx="576064" cy="2448272"/>
              <a:chOff x="6372200" y="1484784"/>
              <a:chExt cx="576064" cy="3096344"/>
            </a:xfrm>
          </p:grpSpPr>
          <p:cxnSp>
            <p:nvCxnSpPr>
              <p:cNvPr id="45" name="Straight Connector 44"/>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0" name="Group 32"/>
            <p:cNvGrpSpPr/>
            <p:nvPr/>
          </p:nvGrpSpPr>
          <p:grpSpPr>
            <a:xfrm>
              <a:off x="5831992" y="2118202"/>
              <a:ext cx="1548000" cy="1814853"/>
              <a:chOff x="5607115" y="2420888"/>
              <a:chExt cx="2178236" cy="2160240"/>
            </a:xfrm>
          </p:grpSpPr>
          <p:cxnSp>
            <p:nvCxnSpPr>
              <p:cNvPr id="41" name="Straight Connector 40"/>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44" name="Rectangle 4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1" name="Group 33"/>
            <p:cNvGrpSpPr/>
            <p:nvPr/>
          </p:nvGrpSpPr>
          <p:grpSpPr>
            <a:xfrm>
              <a:off x="5508104" y="2662659"/>
              <a:ext cx="2268000" cy="1270397"/>
              <a:chOff x="5191788" y="3068960"/>
              <a:chExt cx="3209499" cy="1512168"/>
            </a:xfrm>
          </p:grpSpPr>
          <p:cxnSp>
            <p:nvCxnSpPr>
              <p:cNvPr id="37" name="Straight Connector 36"/>
              <p:cNvCxnSpPr>
                <a:stCxn id="39"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0" name="Rectangle 39"/>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2" name="Group 34"/>
            <p:cNvGrpSpPr/>
            <p:nvPr/>
          </p:nvGrpSpPr>
          <p:grpSpPr>
            <a:xfrm>
              <a:off x="4860032" y="3025630"/>
              <a:ext cx="3384377" cy="907426"/>
              <a:chOff x="4375438" y="3501008"/>
              <a:chExt cx="4505368" cy="1080120"/>
            </a:xfrm>
          </p:grpSpPr>
          <p:cxnSp>
            <p:nvCxnSpPr>
              <p:cNvPr id="33" name="Straight Connector 32"/>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36" name="Rectangle 35"/>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47" name="Group 29"/>
          <p:cNvGrpSpPr/>
          <p:nvPr/>
        </p:nvGrpSpPr>
        <p:grpSpPr>
          <a:xfrm>
            <a:off x="4499992" y="1988840"/>
            <a:ext cx="4176464" cy="2592288"/>
            <a:chOff x="4644008" y="1556792"/>
            <a:chExt cx="4176464" cy="2592288"/>
          </a:xfrm>
        </p:grpSpPr>
        <p:cxnSp>
          <p:nvCxnSpPr>
            <p:cNvPr id="48" name="Straight Arrow Connector 47"/>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52" name="Freeform 51"/>
          <p:cNvSpPr/>
          <p:nvPr/>
        </p:nvSpPr>
        <p:spPr>
          <a:xfrm>
            <a:off x="4772025" y="2296800"/>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3167844" y="5022954"/>
            <a:ext cx="4680520" cy="430887"/>
          </a:xfrm>
          <a:prstGeom prst="rect">
            <a:avLst/>
          </a:prstGeom>
          <a:noFill/>
        </p:spPr>
        <p:txBody>
          <a:bodyPr wrap="square" rtlCol="0">
            <a:spAutoFit/>
          </a:bodyPr>
          <a:lstStyle/>
          <a:p>
            <a:r>
              <a:rPr lang="en-US" sz="2200" dirty="0"/>
              <a:t>Click on F1 NORM</a:t>
            </a:r>
            <a:endParaRPr lang="en-GB" sz="2200" dirty="0"/>
          </a:p>
        </p:txBody>
      </p:sp>
      <p:sp>
        <p:nvSpPr>
          <p:cNvPr id="54" name="Freeform 53"/>
          <p:cNvSpPr/>
          <p:nvPr/>
        </p:nvSpPr>
        <p:spPr>
          <a:xfrm>
            <a:off x="7234813" y="3712866"/>
            <a:ext cx="638071" cy="291402"/>
          </a:xfrm>
          <a:custGeom>
            <a:avLst/>
            <a:gdLst>
              <a:gd name="connsiteX0" fmla="*/ 0 w 638071"/>
              <a:gd name="connsiteY0" fmla="*/ 0 h 291402"/>
              <a:gd name="connsiteX1" fmla="*/ 0 w 638071"/>
              <a:gd name="connsiteY1" fmla="*/ 286378 h 291402"/>
              <a:gd name="connsiteX2" fmla="*/ 638071 w 638071"/>
              <a:gd name="connsiteY2" fmla="*/ 291402 h 291402"/>
              <a:gd name="connsiteX3" fmla="*/ 487345 w 638071"/>
              <a:gd name="connsiteY3" fmla="*/ 256233 h 291402"/>
              <a:gd name="connsiteX4" fmla="*/ 361741 w 638071"/>
              <a:gd name="connsiteY4" fmla="*/ 226088 h 291402"/>
              <a:gd name="connsiteX5" fmla="*/ 276330 w 638071"/>
              <a:gd name="connsiteY5" fmla="*/ 185894 h 291402"/>
              <a:gd name="connsiteX6" fmla="*/ 155750 w 638071"/>
              <a:gd name="connsiteY6" fmla="*/ 120580 h 291402"/>
              <a:gd name="connsiteX7" fmla="*/ 90435 w 638071"/>
              <a:gd name="connsiteY7" fmla="*/ 80387 h 291402"/>
              <a:gd name="connsiteX8" fmla="*/ 0 w 638071"/>
              <a:gd name="connsiteY8" fmla="*/ 0 h 29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071" h="291402">
                <a:moveTo>
                  <a:pt x="0" y="0"/>
                </a:moveTo>
                <a:lnTo>
                  <a:pt x="0" y="286378"/>
                </a:lnTo>
                <a:lnTo>
                  <a:pt x="638071" y="291402"/>
                </a:lnTo>
                <a:lnTo>
                  <a:pt x="487345" y="256233"/>
                </a:lnTo>
                <a:lnTo>
                  <a:pt x="361741" y="226088"/>
                </a:lnTo>
                <a:lnTo>
                  <a:pt x="276330" y="185894"/>
                </a:lnTo>
                <a:lnTo>
                  <a:pt x="155750" y="120580"/>
                </a:lnTo>
                <a:lnTo>
                  <a:pt x="90435" y="80387"/>
                </a:lnTo>
                <a:lnTo>
                  <a:pt x="0" y="0"/>
                </a:lnTo>
                <a:close/>
              </a:path>
            </a:pathLst>
          </a:custGeom>
          <a:solidFill>
            <a:srgbClr val="CC00CC">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7667028" y="4240222"/>
            <a:ext cx="725958" cy="369332"/>
          </a:xfrm>
          <a:prstGeom prst="rect">
            <a:avLst/>
          </a:prstGeom>
          <a:noFill/>
        </p:spPr>
        <p:txBody>
          <a:bodyPr wrap="square" rtlCol="0">
            <a:spAutoFit/>
          </a:bodyPr>
          <a:lstStyle/>
          <a:p>
            <a:r>
              <a:rPr lang="en-US" dirty="0"/>
              <a:t>8%</a:t>
            </a:r>
            <a:endParaRPr lang="en-GB" dirty="0"/>
          </a:p>
        </p:txBody>
      </p:sp>
      <p:cxnSp>
        <p:nvCxnSpPr>
          <p:cNvPr id="58" name="Straight Arrow Connector 57"/>
          <p:cNvCxnSpPr/>
          <p:nvPr/>
        </p:nvCxnSpPr>
        <p:spPr>
          <a:xfrm flipH="1" flipV="1">
            <a:off x="7354619" y="3933056"/>
            <a:ext cx="398580" cy="3791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31CB5C9-9874-4684-B939-3728A805035D}"/>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56" name="TextBox 55">
            <a:extLst>
              <a:ext uri="{FF2B5EF4-FFF2-40B4-BE49-F238E27FC236}">
                <a16:creationId xmlns:a16="http://schemas.microsoft.com/office/drawing/2014/main" id="{1C3A1158-EAA5-454D-8CC0-1B61C328DF24}"/>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59" name="TextBox 58">
            <a:extLst>
              <a:ext uri="{FF2B5EF4-FFF2-40B4-BE49-F238E27FC236}">
                <a16:creationId xmlns:a16="http://schemas.microsoft.com/office/drawing/2014/main" id="{81070090-CC48-45A8-AA4E-FB2A075736AB}"/>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0" name="TextBox 59">
            <a:extLst>
              <a:ext uri="{FF2B5EF4-FFF2-40B4-BE49-F238E27FC236}">
                <a16:creationId xmlns:a16="http://schemas.microsoft.com/office/drawing/2014/main" id="{227EED23-1E0B-4023-AE15-7E9BEF3F91E8}"/>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1" name="Rectangle 60">
            <a:hlinkClick r:id="rId3"/>
            <a:extLst>
              <a:ext uri="{FF2B5EF4-FFF2-40B4-BE49-F238E27FC236}">
                <a16:creationId xmlns:a16="http://schemas.microsoft.com/office/drawing/2014/main" id="{6D97858B-B03F-4F99-8B98-A3E5AAB2BB7E}"/>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hlinkClick r:id="rId3"/>
            <a:extLst>
              <a:ext uri="{FF2B5EF4-FFF2-40B4-BE49-F238E27FC236}">
                <a16:creationId xmlns:a16="http://schemas.microsoft.com/office/drawing/2014/main" id="{F0D4E244-89DF-4BED-90D6-2273E165BAA9}"/>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3" name="Picture 62">
            <a:extLst>
              <a:ext uri="{FF2B5EF4-FFF2-40B4-BE49-F238E27FC236}">
                <a16:creationId xmlns:a16="http://schemas.microsoft.com/office/drawing/2014/main" id="{C2CD6780-B85A-452A-941F-553ADBD93D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spTree>
    <p:extLst>
      <p:ext uri="{BB962C8B-B14F-4D97-AF65-F5344CB8AC3E}">
        <p14:creationId xmlns:p14="http://schemas.microsoft.com/office/powerpoint/2010/main" val="116303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52DFE1DD-7164-4C43-BD3C-7C387F1A77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056" y="2340864"/>
            <a:ext cx="2234366" cy="4206240"/>
          </a:xfrm>
          <a:prstGeom prst="rect">
            <a:avLst/>
          </a:prstGeom>
        </p:spPr>
      </p:pic>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27" name="Group 26"/>
          <p:cNvGrpSpPr/>
          <p:nvPr/>
        </p:nvGrpSpPr>
        <p:grpSpPr>
          <a:xfrm>
            <a:off x="4860032" y="2032422"/>
            <a:ext cx="3384377" cy="2448272"/>
            <a:chOff x="4860032" y="1484784"/>
            <a:chExt cx="3384377" cy="2448272"/>
          </a:xfrm>
        </p:grpSpPr>
        <p:grpSp>
          <p:nvGrpSpPr>
            <p:cNvPr id="28" name="Group 31"/>
            <p:cNvGrpSpPr/>
            <p:nvPr/>
          </p:nvGrpSpPr>
          <p:grpSpPr>
            <a:xfrm>
              <a:off x="6300192" y="1484784"/>
              <a:ext cx="576064" cy="2448272"/>
              <a:chOff x="6372200" y="1484784"/>
              <a:chExt cx="576064" cy="3096344"/>
            </a:xfrm>
          </p:grpSpPr>
          <p:cxnSp>
            <p:nvCxnSpPr>
              <p:cNvPr id="45" name="Straight Connector 44"/>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0" name="Group 32"/>
            <p:cNvGrpSpPr/>
            <p:nvPr/>
          </p:nvGrpSpPr>
          <p:grpSpPr>
            <a:xfrm>
              <a:off x="5831992" y="2118202"/>
              <a:ext cx="1548000" cy="1814853"/>
              <a:chOff x="5607115" y="2420888"/>
              <a:chExt cx="2178236" cy="2160240"/>
            </a:xfrm>
          </p:grpSpPr>
          <p:cxnSp>
            <p:nvCxnSpPr>
              <p:cNvPr id="41" name="Straight Connector 40"/>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44" name="Rectangle 4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1" name="Group 33"/>
            <p:cNvGrpSpPr/>
            <p:nvPr/>
          </p:nvGrpSpPr>
          <p:grpSpPr>
            <a:xfrm>
              <a:off x="5508104" y="2662659"/>
              <a:ext cx="2268000" cy="1270397"/>
              <a:chOff x="5191788" y="3068960"/>
              <a:chExt cx="3209499" cy="1512168"/>
            </a:xfrm>
          </p:grpSpPr>
          <p:cxnSp>
            <p:nvCxnSpPr>
              <p:cNvPr id="37" name="Straight Connector 36"/>
              <p:cNvCxnSpPr>
                <a:stCxn id="39"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0" name="Rectangle 39"/>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2" name="Group 34"/>
            <p:cNvGrpSpPr/>
            <p:nvPr/>
          </p:nvGrpSpPr>
          <p:grpSpPr>
            <a:xfrm>
              <a:off x="4860032" y="3025630"/>
              <a:ext cx="3384377" cy="907426"/>
              <a:chOff x="4375438" y="3501008"/>
              <a:chExt cx="4505368" cy="1080120"/>
            </a:xfrm>
          </p:grpSpPr>
          <p:cxnSp>
            <p:nvCxnSpPr>
              <p:cNvPr id="33" name="Straight Connector 32"/>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36" name="Rectangle 35"/>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47" name="Group 29"/>
          <p:cNvGrpSpPr/>
          <p:nvPr/>
        </p:nvGrpSpPr>
        <p:grpSpPr>
          <a:xfrm>
            <a:off x="4499992" y="2392462"/>
            <a:ext cx="4176464" cy="2592288"/>
            <a:chOff x="4644008" y="1556792"/>
            <a:chExt cx="4176464" cy="2592288"/>
          </a:xfrm>
        </p:grpSpPr>
        <p:cxnSp>
          <p:nvCxnSpPr>
            <p:cNvPr id="48" name="Straight Arrow Connector 47"/>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3"/>
            </a:graphicData>
          </a:graphic>
        </p:graphicFrame>
      </p:grpSp>
      <p:sp>
        <p:nvSpPr>
          <p:cNvPr id="52" name="Freeform 51"/>
          <p:cNvSpPr/>
          <p:nvPr/>
        </p:nvSpPr>
        <p:spPr>
          <a:xfrm>
            <a:off x="4772025" y="2700422"/>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3167844" y="5022954"/>
            <a:ext cx="4680520" cy="430887"/>
          </a:xfrm>
          <a:prstGeom prst="rect">
            <a:avLst/>
          </a:prstGeom>
          <a:noFill/>
        </p:spPr>
        <p:txBody>
          <a:bodyPr wrap="square" rtlCol="0">
            <a:spAutoFit/>
          </a:bodyPr>
          <a:lstStyle/>
          <a:p>
            <a:r>
              <a:rPr lang="en-US" sz="2200" dirty="0"/>
              <a:t>Click on F3 </a:t>
            </a:r>
            <a:r>
              <a:rPr lang="en-US" sz="2200" dirty="0" err="1"/>
              <a:t>InvN</a:t>
            </a:r>
            <a:endParaRPr lang="en-GB" sz="2200" dirty="0"/>
          </a:p>
        </p:txBody>
      </p:sp>
      <p:sp>
        <p:nvSpPr>
          <p:cNvPr id="54" name="TextBox 53"/>
          <p:cNvSpPr txBox="1"/>
          <p:nvPr/>
        </p:nvSpPr>
        <p:spPr>
          <a:xfrm>
            <a:off x="7667028" y="4643844"/>
            <a:ext cx="725958" cy="369332"/>
          </a:xfrm>
          <a:prstGeom prst="rect">
            <a:avLst/>
          </a:prstGeom>
          <a:noFill/>
        </p:spPr>
        <p:txBody>
          <a:bodyPr wrap="square" rtlCol="0">
            <a:spAutoFit/>
          </a:bodyPr>
          <a:lstStyle/>
          <a:p>
            <a:r>
              <a:rPr lang="en-US" dirty="0"/>
              <a:t>8%</a:t>
            </a:r>
            <a:endParaRPr lang="en-GB" dirty="0"/>
          </a:p>
        </p:txBody>
      </p:sp>
      <p:cxnSp>
        <p:nvCxnSpPr>
          <p:cNvPr id="55" name="Straight Arrow Connector 54"/>
          <p:cNvCxnSpPr/>
          <p:nvPr/>
        </p:nvCxnSpPr>
        <p:spPr>
          <a:xfrm flipH="1" flipV="1">
            <a:off x="7354619" y="4336678"/>
            <a:ext cx="398580" cy="3791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7234813" y="4116488"/>
            <a:ext cx="638071" cy="291402"/>
          </a:xfrm>
          <a:custGeom>
            <a:avLst/>
            <a:gdLst>
              <a:gd name="connsiteX0" fmla="*/ 0 w 638071"/>
              <a:gd name="connsiteY0" fmla="*/ 0 h 291402"/>
              <a:gd name="connsiteX1" fmla="*/ 0 w 638071"/>
              <a:gd name="connsiteY1" fmla="*/ 286378 h 291402"/>
              <a:gd name="connsiteX2" fmla="*/ 638071 w 638071"/>
              <a:gd name="connsiteY2" fmla="*/ 291402 h 291402"/>
              <a:gd name="connsiteX3" fmla="*/ 487345 w 638071"/>
              <a:gd name="connsiteY3" fmla="*/ 256233 h 291402"/>
              <a:gd name="connsiteX4" fmla="*/ 361741 w 638071"/>
              <a:gd name="connsiteY4" fmla="*/ 226088 h 291402"/>
              <a:gd name="connsiteX5" fmla="*/ 276330 w 638071"/>
              <a:gd name="connsiteY5" fmla="*/ 185894 h 291402"/>
              <a:gd name="connsiteX6" fmla="*/ 155750 w 638071"/>
              <a:gd name="connsiteY6" fmla="*/ 120580 h 291402"/>
              <a:gd name="connsiteX7" fmla="*/ 90435 w 638071"/>
              <a:gd name="connsiteY7" fmla="*/ 80387 h 291402"/>
              <a:gd name="connsiteX8" fmla="*/ 0 w 638071"/>
              <a:gd name="connsiteY8" fmla="*/ 0 h 29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071" h="291402">
                <a:moveTo>
                  <a:pt x="0" y="0"/>
                </a:moveTo>
                <a:lnTo>
                  <a:pt x="0" y="286378"/>
                </a:lnTo>
                <a:lnTo>
                  <a:pt x="638071" y="291402"/>
                </a:lnTo>
                <a:lnTo>
                  <a:pt x="487345" y="256233"/>
                </a:lnTo>
                <a:lnTo>
                  <a:pt x="361741" y="226088"/>
                </a:lnTo>
                <a:lnTo>
                  <a:pt x="276330" y="185894"/>
                </a:lnTo>
                <a:lnTo>
                  <a:pt x="155750" y="120580"/>
                </a:lnTo>
                <a:lnTo>
                  <a:pt x="90435" y="80387"/>
                </a:lnTo>
                <a:lnTo>
                  <a:pt x="0" y="0"/>
                </a:lnTo>
                <a:close/>
              </a:path>
            </a:pathLst>
          </a:custGeom>
          <a:solidFill>
            <a:srgbClr val="CC00CC">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a:extLst>
              <a:ext uri="{FF2B5EF4-FFF2-40B4-BE49-F238E27FC236}">
                <a16:creationId xmlns:a16="http://schemas.microsoft.com/office/drawing/2014/main" id="{BDA3FB23-130F-4C31-A6E6-224BA197C5F0}"/>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58" name="TextBox 57">
            <a:extLst>
              <a:ext uri="{FF2B5EF4-FFF2-40B4-BE49-F238E27FC236}">
                <a16:creationId xmlns:a16="http://schemas.microsoft.com/office/drawing/2014/main" id="{1B2DD9B3-02EB-46C3-B282-867400A183AE}"/>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59" name="TextBox 58">
            <a:extLst>
              <a:ext uri="{FF2B5EF4-FFF2-40B4-BE49-F238E27FC236}">
                <a16:creationId xmlns:a16="http://schemas.microsoft.com/office/drawing/2014/main" id="{F5BDE42C-BA7F-4F1D-9DCF-E73DBD078E79}"/>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0" name="TextBox 59">
            <a:extLst>
              <a:ext uri="{FF2B5EF4-FFF2-40B4-BE49-F238E27FC236}">
                <a16:creationId xmlns:a16="http://schemas.microsoft.com/office/drawing/2014/main" id="{C7792C69-33CA-41FD-B878-79C999FB39D4}"/>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1" name="Rectangle 60">
            <a:hlinkClick r:id="rId4"/>
            <a:extLst>
              <a:ext uri="{FF2B5EF4-FFF2-40B4-BE49-F238E27FC236}">
                <a16:creationId xmlns:a16="http://schemas.microsoft.com/office/drawing/2014/main" id="{D1E467E7-6400-4D28-BD74-F542B71A1493}"/>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hlinkClick r:id="rId4"/>
            <a:extLst>
              <a:ext uri="{FF2B5EF4-FFF2-40B4-BE49-F238E27FC236}">
                <a16:creationId xmlns:a16="http://schemas.microsoft.com/office/drawing/2014/main" id="{C9DB93AB-08BA-4569-86A8-D11CD156F84C}"/>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66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1844824"/>
            <a:ext cx="4680520" cy="369332"/>
          </a:xfrm>
          <a:prstGeom prst="rect">
            <a:avLst/>
          </a:prstGeom>
          <a:noFill/>
        </p:spPr>
        <p:txBody>
          <a:bodyPr wrap="square" rtlCol="0">
            <a:spAutoFit/>
          </a:bodyPr>
          <a:lstStyle/>
          <a:p>
            <a:r>
              <a:rPr lang="en-GB" dirty="0"/>
              <a:t>Sketch a diagram.  </a:t>
            </a:r>
            <a:r>
              <a:rPr lang="el-GR" dirty="0"/>
              <a:t>μ</a:t>
            </a:r>
            <a:r>
              <a:rPr lang="en-GB" dirty="0"/>
              <a:t> = 110g      </a:t>
            </a:r>
            <a:r>
              <a:rPr lang="el-GR" dirty="0"/>
              <a:t>σ</a:t>
            </a:r>
            <a:r>
              <a:rPr lang="en-GB" dirty="0"/>
              <a:t> = 8g</a:t>
            </a:r>
          </a:p>
        </p:txBody>
      </p:sp>
      <p:grpSp>
        <p:nvGrpSpPr>
          <p:cNvPr id="27" name="Group 26"/>
          <p:cNvGrpSpPr/>
          <p:nvPr/>
        </p:nvGrpSpPr>
        <p:grpSpPr>
          <a:xfrm>
            <a:off x="4860032" y="2064278"/>
            <a:ext cx="3384377" cy="2448272"/>
            <a:chOff x="4860032" y="1484784"/>
            <a:chExt cx="3384377" cy="2448272"/>
          </a:xfrm>
        </p:grpSpPr>
        <p:grpSp>
          <p:nvGrpSpPr>
            <p:cNvPr id="28" name="Group 31"/>
            <p:cNvGrpSpPr/>
            <p:nvPr/>
          </p:nvGrpSpPr>
          <p:grpSpPr>
            <a:xfrm>
              <a:off x="6300192" y="1484784"/>
              <a:ext cx="576064" cy="2448272"/>
              <a:chOff x="6372200" y="1484784"/>
              <a:chExt cx="576064" cy="3096344"/>
            </a:xfrm>
          </p:grpSpPr>
          <p:cxnSp>
            <p:nvCxnSpPr>
              <p:cNvPr id="45" name="Straight Connector 44"/>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0" name="Group 32"/>
            <p:cNvGrpSpPr/>
            <p:nvPr/>
          </p:nvGrpSpPr>
          <p:grpSpPr>
            <a:xfrm>
              <a:off x="5831992" y="2118202"/>
              <a:ext cx="1548000" cy="1814853"/>
              <a:chOff x="5607115" y="2420888"/>
              <a:chExt cx="2178236" cy="2160240"/>
            </a:xfrm>
          </p:grpSpPr>
          <p:cxnSp>
            <p:nvCxnSpPr>
              <p:cNvPr id="41" name="Straight Connector 40"/>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44" name="Rectangle 4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1" name="Group 33"/>
            <p:cNvGrpSpPr/>
            <p:nvPr/>
          </p:nvGrpSpPr>
          <p:grpSpPr>
            <a:xfrm>
              <a:off x="5508104" y="2662659"/>
              <a:ext cx="2268000" cy="1270397"/>
              <a:chOff x="5191788" y="3068960"/>
              <a:chExt cx="3209499" cy="1512168"/>
            </a:xfrm>
          </p:grpSpPr>
          <p:cxnSp>
            <p:nvCxnSpPr>
              <p:cNvPr id="37" name="Straight Connector 36"/>
              <p:cNvCxnSpPr>
                <a:stCxn id="39"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0" name="Rectangle 39"/>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2" name="Group 34"/>
            <p:cNvGrpSpPr/>
            <p:nvPr/>
          </p:nvGrpSpPr>
          <p:grpSpPr>
            <a:xfrm>
              <a:off x="4860032" y="3025630"/>
              <a:ext cx="3384377" cy="907426"/>
              <a:chOff x="4375438" y="3501008"/>
              <a:chExt cx="4505368" cy="1080120"/>
            </a:xfrm>
          </p:grpSpPr>
          <p:cxnSp>
            <p:nvCxnSpPr>
              <p:cNvPr id="33" name="Straight Connector 32"/>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36" name="Rectangle 35"/>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47" name="Group 29"/>
          <p:cNvGrpSpPr/>
          <p:nvPr/>
        </p:nvGrpSpPr>
        <p:grpSpPr>
          <a:xfrm>
            <a:off x="4499992" y="2424318"/>
            <a:ext cx="4176464" cy="2592288"/>
            <a:chOff x="4644008" y="1556792"/>
            <a:chExt cx="4176464" cy="2592288"/>
          </a:xfrm>
        </p:grpSpPr>
        <p:cxnSp>
          <p:nvCxnSpPr>
            <p:cNvPr id="48" name="Straight Arrow Connector 47"/>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52" name="Freeform 51"/>
          <p:cNvSpPr/>
          <p:nvPr/>
        </p:nvSpPr>
        <p:spPr>
          <a:xfrm>
            <a:off x="4772025" y="273227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3167844" y="5520662"/>
            <a:ext cx="4680520" cy="369332"/>
          </a:xfrm>
          <a:prstGeom prst="rect">
            <a:avLst/>
          </a:prstGeom>
          <a:noFill/>
        </p:spPr>
        <p:txBody>
          <a:bodyPr wrap="square" rtlCol="0">
            <a:spAutoFit/>
          </a:bodyPr>
          <a:lstStyle/>
          <a:p>
            <a:r>
              <a:rPr lang="en-US" dirty="0"/>
              <a:t>Type the information from the problem: </a:t>
            </a:r>
            <a:endParaRPr lang="en-GB" dirty="0"/>
          </a:p>
        </p:txBody>
      </p:sp>
      <p:sp>
        <p:nvSpPr>
          <p:cNvPr id="53" name="TextBox 52"/>
          <p:cNvSpPr txBox="1"/>
          <p:nvPr/>
        </p:nvSpPr>
        <p:spPr>
          <a:xfrm>
            <a:off x="7107632" y="5521457"/>
            <a:ext cx="1626595" cy="369332"/>
          </a:xfrm>
          <a:prstGeom prst="rect">
            <a:avLst/>
          </a:prstGeom>
          <a:noFill/>
        </p:spPr>
        <p:txBody>
          <a:bodyPr wrap="square" rtlCol="0">
            <a:spAutoFit/>
          </a:bodyPr>
          <a:lstStyle/>
          <a:p>
            <a:r>
              <a:rPr lang="en-US" dirty="0"/>
              <a:t>Area: 0.92 </a:t>
            </a:r>
            <a:endParaRPr lang="en-GB" dirty="0"/>
          </a:p>
        </p:txBody>
      </p:sp>
      <p:sp>
        <p:nvSpPr>
          <p:cNvPr id="55" name="TextBox 54"/>
          <p:cNvSpPr txBox="1"/>
          <p:nvPr/>
        </p:nvSpPr>
        <p:spPr>
          <a:xfrm>
            <a:off x="7138274" y="5880702"/>
            <a:ext cx="1626595" cy="369332"/>
          </a:xfrm>
          <a:prstGeom prst="rect">
            <a:avLst/>
          </a:prstGeom>
          <a:noFill/>
        </p:spPr>
        <p:txBody>
          <a:bodyPr wrap="square" rtlCol="0">
            <a:spAutoFit/>
          </a:bodyPr>
          <a:lstStyle/>
          <a:p>
            <a:r>
              <a:rPr lang="en-US" dirty="0">
                <a:sym typeface="Symbol" panose="05050102010706020507" pitchFamily="18" charset="2"/>
              </a:rPr>
              <a:t></a:t>
            </a:r>
            <a:r>
              <a:rPr lang="en-US" dirty="0"/>
              <a:t>: 8  </a:t>
            </a:r>
            <a:endParaRPr lang="en-GB" dirty="0"/>
          </a:p>
        </p:txBody>
      </p:sp>
      <p:sp>
        <p:nvSpPr>
          <p:cNvPr id="56" name="TextBox 55"/>
          <p:cNvSpPr txBox="1"/>
          <p:nvPr/>
        </p:nvSpPr>
        <p:spPr>
          <a:xfrm>
            <a:off x="7142049" y="6223448"/>
            <a:ext cx="1626595" cy="369332"/>
          </a:xfrm>
          <a:prstGeom prst="rect">
            <a:avLst/>
          </a:prstGeom>
          <a:noFill/>
        </p:spPr>
        <p:txBody>
          <a:bodyPr wrap="square" rtlCol="0">
            <a:spAutoFit/>
          </a:bodyPr>
          <a:lstStyle/>
          <a:p>
            <a:r>
              <a:rPr lang="en-US" dirty="0">
                <a:sym typeface="Symbol" panose="05050102010706020507" pitchFamily="18" charset="2"/>
              </a:rPr>
              <a:t></a:t>
            </a:r>
            <a:r>
              <a:rPr lang="en-US" dirty="0"/>
              <a:t>: 110  </a:t>
            </a:r>
            <a:endParaRPr lang="en-GB" dirty="0"/>
          </a:p>
        </p:txBody>
      </p:sp>
      <p:sp>
        <p:nvSpPr>
          <p:cNvPr id="57" name="TextBox 56"/>
          <p:cNvSpPr txBox="1"/>
          <p:nvPr/>
        </p:nvSpPr>
        <p:spPr>
          <a:xfrm>
            <a:off x="8392986" y="5526527"/>
            <a:ext cx="566939" cy="369332"/>
          </a:xfrm>
          <a:prstGeom prst="rect">
            <a:avLst/>
          </a:prstGeom>
          <a:noFill/>
        </p:spPr>
        <p:txBody>
          <a:bodyPr wrap="square" rtlCol="0">
            <a:spAutoFit/>
          </a:bodyPr>
          <a:lstStyle/>
          <a:p>
            <a:r>
              <a:rPr lang="en-US" dirty="0">
                <a:sym typeface="Symbol" panose="05050102010706020507" pitchFamily="18" charset="2"/>
              </a:rPr>
              <a:t>EXE</a:t>
            </a:r>
            <a:endParaRPr lang="en-GB" dirty="0"/>
          </a:p>
        </p:txBody>
      </p:sp>
      <p:sp>
        <p:nvSpPr>
          <p:cNvPr id="59" name="TextBox 58"/>
          <p:cNvSpPr txBox="1"/>
          <p:nvPr/>
        </p:nvSpPr>
        <p:spPr>
          <a:xfrm>
            <a:off x="8348663" y="5881809"/>
            <a:ext cx="566939" cy="369332"/>
          </a:xfrm>
          <a:prstGeom prst="rect">
            <a:avLst/>
          </a:prstGeom>
          <a:noFill/>
        </p:spPr>
        <p:txBody>
          <a:bodyPr wrap="square" rtlCol="0">
            <a:spAutoFit/>
          </a:bodyPr>
          <a:lstStyle/>
          <a:p>
            <a:r>
              <a:rPr lang="en-US" dirty="0">
                <a:sym typeface="Symbol" panose="05050102010706020507" pitchFamily="18" charset="2"/>
              </a:rPr>
              <a:t>EXE</a:t>
            </a:r>
            <a:endParaRPr lang="en-GB" dirty="0"/>
          </a:p>
        </p:txBody>
      </p:sp>
      <p:sp>
        <p:nvSpPr>
          <p:cNvPr id="60" name="TextBox 59"/>
          <p:cNvSpPr txBox="1"/>
          <p:nvPr/>
        </p:nvSpPr>
        <p:spPr>
          <a:xfrm>
            <a:off x="8348663" y="6250034"/>
            <a:ext cx="566939" cy="369332"/>
          </a:xfrm>
          <a:prstGeom prst="rect">
            <a:avLst/>
          </a:prstGeom>
          <a:noFill/>
        </p:spPr>
        <p:txBody>
          <a:bodyPr wrap="square" rtlCol="0">
            <a:spAutoFit/>
          </a:bodyPr>
          <a:lstStyle/>
          <a:p>
            <a:r>
              <a:rPr lang="en-US" dirty="0">
                <a:sym typeface="Symbol" panose="05050102010706020507" pitchFamily="18" charset="2"/>
              </a:rPr>
              <a:t>EXE</a:t>
            </a:r>
            <a:endParaRPr lang="en-GB" dirty="0"/>
          </a:p>
        </p:txBody>
      </p:sp>
      <p:sp>
        <p:nvSpPr>
          <p:cNvPr id="63" name="TextBox 62"/>
          <p:cNvSpPr txBox="1"/>
          <p:nvPr/>
        </p:nvSpPr>
        <p:spPr>
          <a:xfrm>
            <a:off x="3099077" y="4944599"/>
            <a:ext cx="5937419" cy="646331"/>
          </a:xfrm>
          <a:prstGeom prst="rect">
            <a:avLst/>
          </a:prstGeom>
          <a:noFill/>
        </p:spPr>
        <p:txBody>
          <a:bodyPr wrap="square" rtlCol="0">
            <a:spAutoFit/>
          </a:bodyPr>
          <a:lstStyle/>
          <a:p>
            <a:r>
              <a:rPr lang="en-GB" dirty="0"/>
              <a:t>In this case the 8% of the pears are to the </a:t>
            </a:r>
            <a:r>
              <a:rPr lang="en-GB" b="1" dirty="0"/>
              <a:t>right</a:t>
            </a:r>
            <a:r>
              <a:rPr lang="en-GB" dirty="0"/>
              <a:t> of </a:t>
            </a:r>
            <a:r>
              <a:rPr lang="en-GB" i="1" dirty="0" err="1">
                <a:latin typeface="Times New Roman" pitchFamily="18" charset="0"/>
                <a:cs typeface="Times New Roman" pitchFamily="18" charset="0"/>
              </a:rPr>
              <a:t>m</a:t>
            </a:r>
            <a:r>
              <a:rPr lang="en-GB" dirty="0"/>
              <a:t>, so 92% are to the </a:t>
            </a:r>
            <a:r>
              <a:rPr lang="en-GB" b="1" dirty="0"/>
              <a:t>left</a:t>
            </a:r>
            <a:r>
              <a:rPr lang="en-GB" dirty="0"/>
              <a:t> of </a:t>
            </a:r>
            <a:r>
              <a:rPr lang="en-GB" i="1" dirty="0" err="1">
                <a:latin typeface="Times New Roman" pitchFamily="18" charset="0"/>
                <a:cs typeface="Times New Roman" pitchFamily="18" charset="0"/>
              </a:rPr>
              <a:t>m</a:t>
            </a:r>
            <a:r>
              <a:rPr lang="en-GB" dirty="0"/>
              <a:t>.</a:t>
            </a:r>
            <a:endParaRPr lang="en-GB" dirty="0">
              <a:cs typeface="Times New Roman" pitchFamily="18" charset="0"/>
            </a:endParaRPr>
          </a:p>
        </p:txBody>
      </p:sp>
      <p:sp>
        <p:nvSpPr>
          <p:cNvPr id="64" name="TextBox 63"/>
          <p:cNvSpPr txBox="1"/>
          <p:nvPr/>
        </p:nvSpPr>
        <p:spPr>
          <a:xfrm>
            <a:off x="8363985" y="6488668"/>
            <a:ext cx="566939" cy="369332"/>
          </a:xfrm>
          <a:prstGeom prst="rect">
            <a:avLst/>
          </a:prstGeom>
          <a:noFill/>
        </p:spPr>
        <p:txBody>
          <a:bodyPr wrap="square" rtlCol="0">
            <a:spAutoFit/>
          </a:bodyPr>
          <a:lstStyle/>
          <a:p>
            <a:r>
              <a:rPr lang="en-US" dirty="0">
                <a:sym typeface="Symbol" panose="05050102010706020507" pitchFamily="18" charset="2"/>
              </a:rPr>
              <a:t>EXE</a:t>
            </a:r>
            <a:endParaRPr lang="en-GB" dirty="0"/>
          </a:p>
        </p:txBody>
      </p:sp>
      <p:sp>
        <p:nvSpPr>
          <p:cNvPr id="54" name="Freeform 53"/>
          <p:cNvSpPr/>
          <p:nvPr/>
        </p:nvSpPr>
        <p:spPr>
          <a:xfrm>
            <a:off x="7234813" y="4148344"/>
            <a:ext cx="638071" cy="291402"/>
          </a:xfrm>
          <a:custGeom>
            <a:avLst/>
            <a:gdLst>
              <a:gd name="connsiteX0" fmla="*/ 0 w 638071"/>
              <a:gd name="connsiteY0" fmla="*/ 0 h 291402"/>
              <a:gd name="connsiteX1" fmla="*/ 0 w 638071"/>
              <a:gd name="connsiteY1" fmla="*/ 286378 h 291402"/>
              <a:gd name="connsiteX2" fmla="*/ 638071 w 638071"/>
              <a:gd name="connsiteY2" fmla="*/ 291402 h 291402"/>
              <a:gd name="connsiteX3" fmla="*/ 487345 w 638071"/>
              <a:gd name="connsiteY3" fmla="*/ 256233 h 291402"/>
              <a:gd name="connsiteX4" fmla="*/ 361741 w 638071"/>
              <a:gd name="connsiteY4" fmla="*/ 226088 h 291402"/>
              <a:gd name="connsiteX5" fmla="*/ 276330 w 638071"/>
              <a:gd name="connsiteY5" fmla="*/ 185894 h 291402"/>
              <a:gd name="connsiteX6" fmla="*/ 155750 w 638071"/>
              <a:gd name="connsiteY6" fmla="*/ 120580 h 291402"/>
              <a:gd name="connsiteX7" fmla="*/ 90435 w 638071"/>
              <a:gd name="connsiteY7" fmla="*/ 80387 h 291402"/>
              <a:gd name="connsiteX8" fmla="*/ 0 w 638071"/>
              <a:gd name="connsiteY8" fmla="*/ 0 h 29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071" h="291402">
                <a:moveTo>
                  <a:pt x="0" y="0"/>
                </a:moveTo>
                <a:lnTo>
                  <a:pt x="0" y="286378"/>
                </a:lnTo>
                <a:lnTo>
                  <a:pt x="638071" y="291402"/>
                </a:lnTo>
                <a:lnTo>
                  <a:pt x="487345" y="256233"/>
                </a:lnTo>
                <a:lnTo>
                  <a:pt x="361741" y="226088"/>
                </a:lnTo>
                <a:lnTo>
                  <a:pt x="276330" y="185894"/>
                </a:lnTo>
                <a:lnTo>
                  <a:pt x="155750" y="120580"/>
                </a:lnTo>
                <a:lnTo>
                  <a:pt x="90435" y="80387"/>
                </a:lnTo>
                <a:lnTo>
                  <a:pt x="0" y="0"/>
                </a:lnTo>
                <a:close/>
              </a:path>
            </a:pathLst>
          </a:custGeom>
          <a:solidFill>
            <a:srgbClr val="CC00CC">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7667028" y="4675700"/>
            <a:ext cx="725958" cy="369332"/>
          </a:xfrm>
          <a:prstGeom prst="rect">
            <a:avLst/>
          </a:prstGeom>
          <a:noFill/>
        </p:spPr>
        <p:txBody>
          <a:bodyPr wrap="square" rtlCol="0">
            <a:spAutoFit/>
          </a:bodyPr>
          <a:lstStyle/>
          <a:p>
            <a:r>
              <a:rPr lang="en-US" dirty="0"/>
              <a:t>8%</a:t>
            </a:r>
            <a:endParaRPr lang="en-GB" dirty="0"/>
          </a:p>
        </p:txBody>
      </p:sp>
      <p:cxnSp>
        <p:nvCxnSpPr>
          <p:cNvPr id="61" name="Straight Arrow Connector 60"/>
          <p:cNvCxnSpPr/>
          <p:nvPr/>
        </p:nvCxnSpPr>
        <p:spPr>
          <a:xfrm flipH="1" flipV="1">
            <a:off x="7354619" y="4368534"/>
            <a:ext cx="398580" cy="3791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9816DC2-4902-45A6-BD5C-AB4A8950F8AF}"/>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65" name="TextBox 64">
            <a:extLst>
              <a:ext uri="{FF2B5EF4-FFF2-40B4-BE49-F238E27FC236}">
                <a16:creationId xmlns:a16="http://schemas.microsoft.com/office/drawing/2014/main" id="{33189B6C-BB1F-495D-A099-D2955F94CB54}"/>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6" name="TextBox 65">
            <a:extLst>
              <a:ext uri="{FF2B5EF4-FFF2-40B4-BE49-F238E27FC236}">
                <a16:creationId xmlns:a16="http://schemas.microsoft.com/office/drawing/2014/main" id="{F8DB0FCB-7FF2-4E6A-8893-40B9F8E3B76F}"/>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7" name="TextBox 66">
            <a:extLst>
              <a:ext uri="{FF2B5EF4-FFF2-40B4-BE49-F238E27FC236}">
                <a16:creationId xmlns:a16="http://schemas.microsoft.com/office/drawing/2014/main" id="{123B8258-7AD5-4509-84EC-52C9A7093988}"/>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8" name="Rectangle 67">
            <a:hlinkClick r:id="rId3"/>
            <a:extLst>
              <a:ext uri="{FF2B5EF4-FFF2-40B4-BE49-F238E27FC236}">
                <a16:creationId xmlns:a16="http://schemas.microsoft.com/office/drawing/2014/main" id="{1D80D579-28C9-4869-BD2A-CAA7960319C8}"/>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hlinkClick r:id="rId3"/>
            <a:extLst>
              <a:ext uri="{FF2B5EF4-FFF2-40B4-BE49-F238E27FC236}">
                <a16:creationId xmlns:a16="http://schemas.microsoft.com/office/drawing/2014/main" id="{104FC1D9-099E-4211-8B8D-34BE9A8A2869}"/>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0" name="Picture 69">
            <a:extLst>
              <a:ext uri="{FF2B5EF4-FFF2-40B4-BE49-F238E27FC236}">
                <a16:creationId xmlns:a16="http://schemas.microsoft.com/office/drawing/2014/main" id="{9839E892-BA46-4E82-936C-75AA4FCA77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20194" cy="4206240"/>
          </a:xfrm>
          <a:prstGeom prst="rect">
            <a:avLst/>
          </a:prstGeom>
        </p:spPr>
      </p:pic>
    </p:spTree>
    <p:extLst>
      <p:ext uri="{BB962C8B-B14F-4D97-AF65-F5344CB8AC3E}">
        <p14:creationId xmlns:p14="http://schemas.microsoft.com/office/powerpoint/2010/main" val="403817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56" grpId="0"/>
      <p:bldP spid="57" grpId="0"/>
      <p:bldP spid="59" grpId="0"/>
      <p:bldP spid="60"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27" name="Group 26"/>
          <p:cNvGrpSpPr/>
          <p:nvPr/>
        </p:nvGrpSpPr>
        <p:grpSpPr>
          <a:xfrm>
            <a:off x="4860032" y="2032422"/>
            <a:ext cx="3384377" cy="2448272"/>
            <a:chOff x="4860032" y="1484784"/>
            <a:chExt cx="3384377" cy="2448272"/>
          </a:xfrm>
        </p:grpSpPr>
        <p:grpSp>
          <p:nvGrpSpPr>
            <p:cNvPr id="28" name="Group 31"/>
            <p:cNvGrpSpPr/>
            <p:nvPr/>
          </p:nvGrpSpPr>
          <p:grpSpPr>
            <a:xfrm>
              <a:off x="6300192" y="1484784"/>
              <a:ext cx="576064" cy="2448272"/>
              <a:chOff x="6372200" y="1484784"/>
              <a:chExt cx="576064" cy="3096344"/>
            </a:xfrm>
          </p:grpSpPr>
          <p:cxnSp>
            <p:nvCxnSpPr>
              <p:cNvPr id="45" name="Straight Connector 44"/>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0" name="Group 32"/>
            <p:cNvGrpSpPr/>
            <p:nvPr/>
          </p:nvGrpSpPr>
          <p:grpSpPr>
            <a:xfrm>
              <a:off x="5831992" y="2118202"/>
              <a:ext cx="1548000" cy="1814853"/>
              <a:chOff x="5607115" y="2420888"/>
              <a:chExt cx="2178236" cy="2160240"/>
            </a:xfrm>
          </p:grpSpPr>
          <p:cxnSp>
            <p:nvCxnSpPr>
              <p:cNvPr id="41" name="Straight Connector 40"/>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44" name="Rectangle 4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1" name="Group 33"/>
            <p:cNvGrpSpPr/>
            <p:nvPr/>
          </p:nvGrpSpPr>
          <p:grpSpPr>
            <a:xfrm>
              <a:off x="5508104" y="2662659"/>
              <a:ext cx="2268000" cy="1270397"/>
              <a:chOff x="5191788" y="3068960"/>
              <a:chExt cx="3209499" cy="1512168"/>
            </a:xfrm>
          </p:grpSpPr>
          <p:cxnSp>
            <p:nvCxnSpPr>
              <p:cNvPr id="37" name="Straight Connector 36"/>
              <p:cNvCxnSpPr>
                <a:stCxn id="39"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0" name="Rectangle 39"/>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2" name="Group 34"/>
            <p:cNvGrpSpPr/>
            <p:nvPr/>
          </p:nvGrpSpPr>
          <p:grpSpPr>
            <a:xfrm>
              <a:off x="4860032" y="3025630"/>
              <a:ext cx="3384377" cy="907426"/>
              <a:chOff x="4375438" y="3501008"/>
              <a:chExt cx="4505368" cy="1080120"/>
            </a:xfrm>
          </p:grpSpPr>
          <p:cxnSp>
            <p:nvCxnSpPr>
              <p:cNvPr id="33" name="Straight Connector 32"/>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36" name="Rectangle 35"/>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47" name="Group 29"/>
          <p:cNvGrpSpPr/>
          <p:nvPr/>
        </p:nvGrpSpPr>
        <p:grpSpPr>
          <a:xfrm>
            <a:off x="4499992" y="2392462"/>
            <a:ext cx="4176464" cy="2592288"/>
            <a:chOff x="4644008" y="1556792"/>
            <a:chExt cx="4176464" cy="2592288"/>
          </a:xfrm>
        </p:grpSpPr>
        <p:cxnSp>
          <p:nvCxnSpPr>
            <p:cNvPr id="48" name="Straight Arrow Connector 47"/>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52" name="Freeform 51"/>
          <p:cNvSpPr/>
          <p:nvPr/>
        </p:nvSpPr>
        <p:spPr>
          <a:xfrm>
            <a:off x="4772025" y="2700422"/>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3383868" y="5507940"/>
            <a:ext cx="5577252" cy="430887"/>
          </a:xfrm>
          <a:prstGeom prst="rect">
            <a:avLst/>
          </a:prstGeom>
          <a:noFill/>
        </p:spPr>
        <p:txBody>
          <a:bodyPr wrap="square" rtlCol="0">
            <a:spAutoFit/>
          </a:bodyPr>
          <a:lstStyle/>
          <a:p>
            <a:r>
              <a:rPr lang="en-GB" sz="2200" dirty="0"/>
              <a:t>The solution on the calculator is 121.2405725</a:t>
            </a:r>
          </a:p>
        </p:txBody>
      </p:sp>
      <p:sp>
        <p:nvSpPr>
          <p:cNvPr id="53" name="TextBox 52"/>
          <p:cNvSpPr txBox="1"/>
          <p:nvPr/>
        </p:nvSpPr>
        <p:spPr>
          <a:xfrm>
            <a:off x="3383868" y="5867979"/>
            <a:ext cx="4248472" cy="430887"/>
          </a:xfrm>
          <a:prstGeom prst="rect">
            <a:avLst/>
          </a:prstGeom>
          <a:noFill/>
        </p:spPr>
        <p:txBody>
          <a:bodyPr wrap="square" rtlCol="0">
            <a:spAutoFit/>
          </a:bodyPr>
          <a:lstStyle/>
          <a:p>
            <a:r>
              <a:rPr lang="en-GB" sz="2200" dirty="0"/>
              <a:t>So </a:t>
            </a:r>
            <a:r>
              <a:rPr lang="en-GB" sz="2200" i="1" dirty="0" err="1">
                <a:latin typeface="Times New Roman" pitchFamily="18" charset="0"/>
                <a:cs typeface="Times New Roman" pitchFamily="18" charset="0"/>
              </a:rPr>
              <a:t>m</a:t>
            </a:r>
            <a:r>
              <a:rPr lang="en-GB" sz="2200" dirty="0"/>
              <a:t> = </a:t>
            </a:r>
            <a:r>
              <a:rPr lang="en-GB" sz="2200" b="1" dirty="0">
                <a:solidFill>
                  <a:srgbClr val="0000FF"/>
                </a:solidFill>
              </a:rPr>
              <a:t>121g </a:t>
            </a:r>
            <a:r>
              <a:rPr lang="en-GB" sz="2200" dirty="0"/>
              <a:t>(to 3 sig. fig.)</a:t>
            </a:r>
            <a:endParaRPr lang="en-GB" sz="2200" b="1" dirty="0">
              <a:solidFill>
                <a:srgbClr val="0000FF"/>
              </a:solidFill>
            </a:endParaRPr>
          </a:p>
        </p:txBody>
      </p:sp>
      <p:sp>
        <p:nvSpPr>
          <p:cNvPr id="54" name="TextBox 53"/>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cxnSp>
        <p:nvCxnSpPr>
          <p:cNvPr id="55" name="Straight Arrow Connector 54"/>
          <p:cNvCxnSpPr/>
          <p:nvPr/>
        </p:nvCxnSpPr>
        <p:spPr>
          <a:xfrm flipH="1" flipV="1">
            <a:off x="7354619" y="4336678"/>
            <a:ext cx="398580" cy="3791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7234813" y="4116488"/>
            <a:ext cx="638071" cy="291402"/>
          </a:xfrm>
          <a:custGeom>
            <a:avLst/>
            <a:gdLst>
              <a:gd name="connsiteX0" fmla="*/ 0 w 638071"/>
              <a:gd name="connsiteY0" fmla="*/ 0 h 291402"/>
              <a:gd name="connsiteX1" fmla="*/ 0 w 638071"/>
              <a:gd name="connsiteY1" fmla="*/ 286378 h 291402"/>
              <a:gd name="connsiteX2" fmla="*/ 638071 w 638071"/>
              <a:gd name="connsiteY2" fmla="*/ 291402 h 291402"/>
              <a:gd name="connsiteX3" fmla="*/ 487345 w 638071"/>
              <a:gd name="connsiteY3" fmla="*/ 256233 h 291402"/>
              <a:gd name="connsiteX4" fmla="*/ 361741 w 638071"/>
              <a:gd name="connsiteY4" fmla="*/ 226088 h 291402"/>
              <a:gd name="connsiteX5" fmla="*/ 276330 w 638071"/>
              <a:gd name="connsiteY5" fmla="*/ 185894 h 291402"/>
              <a:gd name="connsiteX6" fmla="*/ 155750 w 638071"/>
              <a:gd name="connsiteY6" fmla="*/ 120580 h 291402"/>
              <a:gd name="connsiteX7" fmla="*/ 90435 w 638071"/>
              <a:gd name="connsiteY7" fmla="*/ 80387 h 291402"/>
              <a:gd name="connsiteX8" fmla="*/ 0 w 638071"/>
              <a:gd name="connsiteY8" fmla="*/ 0 h 29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071" h="291402">
                <a:moveTo>
                  <a:pt x="0" y="0"/>
                </a:moveTo>
                <a:lnTo>
                  <a:pt x="0" y="286378"/>
                </a:lnTo>
                <a:lnTo>
                  <a:pt x="638071" y="291402"/>
                </a:lnTo>
                <a:lnTo>
                  <a:pt x="487345" y="256233"/>
                </a:lnTo>
                <a:lnTo>
                  <a:pt x="361741" y="226088"/>
                </a:lnTo>
                <a:lnTo>
                  <a:pt x="276330" y="185894"/>
                </a:lnTo>
                <a:lnTo>
                  <a:pt x="155750" y="120580"/>
                </a:lnTo>
                <a:lnTo>
                  <a:pt x="90435" y="80387"/>
                </a:lnTo>
                <a:lnTo>
                  <a:pt x="0" y="0"/>
                </a:lnTo>
                <a:close/>
              </a:path>
            </a:pathLst>
          </a:custGeom>
          <a:solidFill>
            <a:srgbClr val="CC00CC">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7667028" y="4643844"/>
            <a:ext cx="725958" cy="369332"/>
          </a:xfrm>
          <a:prstGeom prst="rect">
            <a:avLst/>
          </a:prstGeom>
          <a:noFill/>
        </p:spPr>
        <p:txBody>
          <a:bodyPr wrap="square" rtlCol="0">
            <a:spAutoFit/>
          </a:bodyPr>
          <a:lstStyle/>
          <a:p>
            <a:r>
              <a:rPr lang="en-US" dirty="0"/>
              <a:t>8%</a:t>
            </a:r>
            <a:endParaRPr lang="en-GB" dirty="0"/>
          </a:p>
        </p:txBody>
      </p:sp>
      <p:sp>
        <p:nvSpPr>
          <p:cNvPr id="58" name="TextBox 57">
            <a:extLst>
              <a:ext uri="{FF2B5EF4-FFF2-40B4-BE49-F238E27FC236}">
                <a16:creationId xmlns:a16="http://schemas.microsoft.com/office/drawing/2014/main" id="{91FC37E5-4BEB-4ABB-8D94-C3F6C740D81E}"/>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59" name="TextBox 58">
            <a:extLst>
              <a:ext uri="{FF2B5EF4-FFF2-40B4-BE49-F238E27FC236}">
                <a16:creationId xmlns:a16="http://schemas.microsoft.com/office/drawing/2014/main" id="{479E874D-2372-4402-96FB-29D488748689}"/>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0" name="TextBox 59">
            <a:extLst>
              <a:ext uri="{FF2B5EF4-FFF2-40B4-BE49-F238E27FC236}">
                <a16:creationId xmlns:a16="http://schemas.microsoft.com/office/drawing/2014/main" id="{A325A21E-8D31-43EC-92A1-4186C80EE69E}"/>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1" name="TextBox 60">
            <a:extLst>
              <a:ext uri="{FF2B5EF4-FFF2-40B4-BE49-F238E27FC236}">
                <a16:creationId xmlns:a16="http://schemas.microsoft.com/office/drawing/2014/main" id="{A5AE3978-9F88-4ABC-9257-FD3D5A64F43F}"/>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2" name="Rectangle 61">
            <a:hlinkClick r:id="rId3"/>
            <a:extLst>
              <a:ext uri="{FF2B5EF4-FFF2-40B4-BE49-F238E27FC236}">
                <a16:creationId xmlns:a16="http://schemas.microsoft.com/office/drawing/2014/main" id="{FFB2E97C-34FC-4165-B8DF-E66F05FB28BA}"/>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hlinkClick r:id="rId3"/>
            <a:extLst>
              <a:ext uri="{FF2B5EF4-FFF2-40B4-BE49-F238E27FC236}">
                <a16:creationId xmlns:a16="http://schemas.microsoft.com/office/drawing/2014/main" id="{5EBCE5CF-C364-44A3-A642-48768732232F}"/>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30D0457-10AC-4B75-8FD9-D5A544DAE3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09225" cy="4206240"/>
          </a:xfrm>
          <a:prstGeom prst="rect">
            <a:avLst/>
          </a:prstGeom>
        </p:spPr>
      </p:pic>
    </p:spTree>
    <p:extLst>
      <p:ext uri="{BB962C8B-B14F-4D97-AF65-F5344CB8AC3E}">
        <p14:creationId xmlns:p14="http://schemas.microsoft.com/office/powerpoint/2010/main" val="301805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6B724E0E-1588-41D0-89CE-87F52E1BA3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sp>
        <p:nvSpPr>
          <p:cNvPr id="2" name="TextBox 1"/>
          <p:cNvSpPr txBox="1"/>
          <p:nvPr/>
        </p:nvSpPr>
        <p:spPr>
          <a:xfrm>
            <a:off x="182880" y="1636614"/>
            <a:ext cx="8238902" cy="769441"/>
          </a:xfrm>
          <a:prstGeom prst="rect">
            <a:avLst/>
          </a:prstGeom>
          <a:noFill/>
        </p:spPr>
        <p:txBody>
          <a:bodyPr wrap="square" rtlCol="0">
            <a:spAutoFit/>
          </a:bodyPr>
          <a:lstStyle/>
          <a:p>
            <a:r>
              <a:rPr lang="en-GB" sz="2200" dirty="0"/>
              <a:t>c) 250 pears are weighed.  Calculate the expected number of pears that weigh less than 105g.</a:t>
            </a:r>
          </a:p>
        </p:txBody>
      </p:sp>
      <p:sp>
        <p:nvSpPr>
          <p:cNvPr id="7" name="TextBox 6"/>
          <p:cNvSpPr txBox="1"/>
          <p:nvPr/>
        </p:nvSpPr>
        <p:spPr>
          <a:xfrm>
            <a:off x="4499992" y="1890208"/>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34" name="Group 33"/>
          <p:cNvGrpSpPr/>
          <p:nvPr/>
        </p:nvGrpSpPr>
        <p:grpSpPr>
          <a:xfrm>
            <a:off x="4860032" y="2060848"/>
            <a:ext cx="3384377" cy="2448272"/>
            <a:chOff x="4860032" y="1484784"/>
            <a:chExt cx="3384377" cy="2448272"/>
          </a:xfrm>
        </p:grpSpPr>
        <p:grpSp>
          <p:nvGrpSpPr>
            <p:cNvPr id="35" name="Group 31"/>
            <p:cNvGrpSpPr/>
            <p:nvPr/>
          </p:nvGrpSpPr>
          <p:grpSpPr>
            <a:xfrm>
              <a:off x="6300192" y="1484784"/>
              <a:ext cx="576064" cy="2448272"/>
              <a:chOff x="6372200" y="1484784"/>
              <a:chExt cx="576064" cy="3096344"/>
            </a:xfrm>
          </p:grpSpPr>
          <p:cxnSp>
            <p:nvCxnSpPr>
              <p:cNvPr id="51" name="Straight Connector 50"/>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6" name="Group 32"/>
            <p:cNvGrpSpPr/>
            <p:nvPr/>
          </p:nvGrpSpPr>
          <p:grpSpPr>
            <a:xfrm>
              <a:off x="5831992" y="2118202"/>
              <a:ext cx="1548000" cy="1814853"/>
              <a:chOff x="5607115" y="2420888"/>
              <a:chExt cx="2178236" cy="2160240"/>
            </a:xfrm>
          </p:grpSpPr>
          <p:cxnSp>
            <p:nvCxnSpPr>
              <p:cNvPr id="47" name="Straight Connector 46"/>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50" name="Rectangle 49"/>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7" name="Group 33"/>
            <p:cNvGrpSpPr/>
            <p:nvPr/>
          </p:nvGrpSpPr>
          <p:grpSpPr>
            <a:xfrm>
              <a:off x="5508104" y="2662659"/>
              <a:ext cx="2268000" cy="1270397"/>
              <a:chOff x="5191788" y="3068960"/>
              <a:chExt cx="3209499" cy="1512168"/>
            </a:xfrm>
          </p:grpSpPr>
          <p:cxnSp>
            <p:nvCxnSpPr>
              <p:cNvPr id="43" name="Straight Connector 42"/>
              <p:cNvCxnSpPr>
                <a:stCxn id="45"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6" name="Rectangle 45"/>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8" name="Group 34"/>
            <p:cNvGrpSpPr/>
            <p:nvPr/>
          </p:nvGrpSpPr>
          <p:grpSpPr>
            <a:xfrm>
              <a:off x="4860032" y="3025630"/>
              <a:ext cx="3384377" cy="907426"/>
              <a:chOff x="4375438" y="3501008"/>
              <a:chExt cx="4505368" cy="1080120"/>
            </a:xfrm>
          </p:grpSpPr>
          <p:cxnSp>
            <p:nvCxnSpPr>
              <p:cNvPr id="39" name="Straight Connector 38"/>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2" name="Rectangle 41"/>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53" name="Group 29"/>
          <p:cNvGrpSpPr/>
          <p:nvPr/>
        </p:nvGrpSpPr>
        <p:grpSpPr>
          <a:xfrm>
            <a:off x="4499992" y="2420888"/>
            <a:ext cx="4176464" cy="2592288"/>
            <a:chOff x="4644008" y="1556792"/>
            <a:chExt cx="4176464" cy="2592288"/>
          </a:xfrm>
        </p:grpSpPr>
        <p:cxnSp>
          <p:nvCxnSpPr>
            <p:cNvPr id="54" name="Straight Arrow Connector 53"/>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Chart 55"/>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3"/>
            </a:graphicData>
          </a:graphic>
        </p:graphicFrame>
      </p:grpSp>
      <p:sp>
        <p:nvSpPr>
          <p:cNvPr id="58" name="TextBox 57"/>
          <p:cNvSpPr txBox="1"/>
          <p:nvPr/>
        </p:nvSpPr>
        <p:spPr>
          <a:xfrm>
            <a:off x="3167844" y="5022954"/>
            <a:ext cx="4680520" cy="430887"/>
          </a:xfrm>
          <a:prstGeom prst="rect">
            <a:avLst/>
          </a:prstGeom>
          <a:noFill/>
        </p:spPr>
        <p:txBody>
          <a:bodyPr wrap="square" rtlCol="0">
            <a:spAutoFit/>
          </a:bodyPr>
          <a:lstStyle/>
          <a:p>
            <a:r>
              <a:rPr lang="en-US" sz="2200" dirty="0"/>
              <a:t>Click on F5 DIST</a:t>
            </a:r>
            <a:endParaRPr lang="en-GB" sz="2200" dirty="0"/>
          </a:p>
        </p:txBody>
      </p:sp>
      <p:sp>
        <p:nvSpPr>
          <p:cNvPr id="60" name="TextBox 59"/>
          <p:cNvSpPr txBox="1"/>
          <p:nvPr/>
        </p:nvSpPr>
        <p:spPr>
          <a:xfrm>
            <a:off x="3137937" y="4613859"/>
            <a:ext cx="4680520" cy="430887"/>
          </a:xfrm>
          <a:prstGeom prst="rect">
            <a:avLst/>
          </a:prstGeom>
          <a:noFill/>
        </p:spPr>
        <p:txBody>
          <a:bodyPr wrap="square" rtlCol="0">
            <a:spAutoFit/>
          </a:bodyPr>
          <a:lstStyle/>
          <a:p>
            <a:r>
              <a:rPr lang="en-US" sz="2200" dirty="0"/>
              <a:t>EXIT, EXIT</a:t>
            </a:r>
            <a:endParaRPr lang="en-GB" sz="2200" dirty="0"/>
          </a:p>
        </p:txBody>
      </p:sp>
      <p:sp>
        <p:nvSpPr>
          <p:cNvPr id="6" name="Freeform 5"/>
          <p:cNvSpPr/>
          <p:nvPr/>
        </p:nvSpPr>
        <p:spPr>
          <a:xfrm>
            <a:off x="5164975" y="3169706"/>
            <a:ext cx="1219200" cy="1274618"/>
          </a:xfrm>
          <a:custGeom>
            <a:avLst/>
            <a:gdLst>
              <a:gd name="connsiteX0" fmla="*/ 1213658 w 1219200"/>
              <a:gd name="connsiteY0" fmla="*/ 0 h 1274618"/>
              <a:gd name="connsiteX1" fmla="*/ 1219200 w 1219200"/>
              <a:gd name="connsiteY1" fmla="*/ 1269077 h 1274618"/>
              <a:gd name="connsiteX2" fmla="*/ 0 w 1219200"/>
              <a:gd name="connsiteY2" fmla="*/ 1274618 h 1274618"/>
              <a:gd name="connsiteX3" fmla="*/ 277090 w 1219200"/>
              <a:gd name="connsiteY3" fmla="*/ 1224742 h 1274618"/>
              <a:gd name="connsiteX4" fmla="*/ 404552 w 1219200"/>
              <a:gd name="connsiteY4" fmla="*/ 1202575 h 1274618"/>
              <a:gd name="connsiteX5" fmla="*/ 509847 w 1219200"/>
              <a:gd name="connsiteY5" fmla="*/ 1152698 h 1274618"/>
              <a:gd name="connsiteX6" fmla="*/ 637309 w 1219200"/>
              <a:gd name="connsiteY6" fmla="*/ 1064029 h 1274618"/>
              <a:gd name="connsiteX7" fmla="*/ 703810 w 1219200"/>
              <a:gd name="connsiteY7" fmla="*/ 1003069 h 1274618"/>
              <a:gd name="connsiteX8" fmla="*/ 781396 w 1219200"/>
              <a:gd name="connsiteY8" fmla="*/ 925484 h 1274618"/>
              <a:gd name="connsiteX9" fmla="*/ 903316 w 1219200"/>
              <a:gd name="connsiteY9" fmla="*/ 775855 h 1274618"/>
              <a:gd name="connsiteX10" fmla="*/ 997527 w 1219200"/>
              <a:gd name="connsiteY10" fmla="*/ 642851 h 1274618"/>
              <a:gd name="connsiteX11" fmla="*/ 1069570 w 1219200"/>
              <a:gd name="connsiteY11" fmla="*/ 493222 h 1274618"/>
              <a:gd name="connsiteX12" fmla="*/ 1141614 w 1219200"/>
              <a:gd name="connsiteY12" fmla="*/ 299258 h 1274618"/>
              <a:gd name="connsiteX13" fmla="*/ 1169323 w 1219200"/>
              <a:gd name="connsiteY13" fmla="*/ 199506 h 1274618"/>
              <a:gd name="connsiteX14" fmla="*/ 1213658 w 1219200"/>
              <a:gd name="connsiteY14" fmla="*/ 0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 h="1274618">
                <a:moveTo>
                  <a:pt x="1213658" y="0"/>
                </a:moveTo>
                <a:cubicBezTo>
                  <a:pt x="1215505" y="423026"/>
                  <a:pt x="1217353" y="846051"/>
                  <a:pt x="1219200" y="1269077"/>
                </a:cubicBezTo>
                <a:lnTo>
                  <a:pt x="0" y="1274618"/>
                </a:lnTo>
                <a:lnTo>
                  <a:pt x="277090" y="1224742"/>
                </a:lnTo>
                <a:lnTo>
                  <a:pt x="404552" y="1202575"/>
                </a:lnTo>
                <a:lnTo>
                  <a:pt x="509847" y="1152698"/>
                </a:lnTo>
                <a:lnTo>
                  <a:pt x="637309" y="1064029"/>
                </a:lnTo>
                <a:lnTo>
                  <a:pt x="703810" y="1003069"/>
                </a:lnTo>
                <a:lnTo>
                  <a:pt x="781396" y="925484"/>
                </a:lnTo>
                <a:lnTo>
                  <a:pt x="903316" y="775855"/>
                </a:lnTo>
                <a:lnTo>
                  <a:pt x="997527" y="642851"/>
                </a:lnTo>
                <a:lnTo>
                  <a:pt x="1069570" y="493222"/>
                </a:lnTo>
                <a:lnTo>
                  <a:pt x="1141614" y="299258"/>
                </a:lnTo>
                <a:lnTo>
                  <a:pt x="1169323" y="199506"/>
                </a:lnTo>
                <a:lnTo>
                  <a:pt x="1213658" y="0"/>
                </a:lnTo>
                <a:close/>
              </a:path>
            </a:pathLst>
          </a:custGeom>
          <a:solidFill>
            <a:srgbClr val="0080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Freeform 56"/>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a:extLst>
              <a:ext uri="{FF2B5EF4-FFF2-40B4-BE49-F238E27FC236}">
                <a16:creationId xmlns:a16="http://schemas.microsoft.com/office/drawing/2014/main" id="{22A166F2-DED3-4F69-8F82-C35F2444738D}"/>
              </a:ext>
            </a:extLst>
          </p:cNvPr>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sp>
        <p:nvSpPr>
          <p:cNvPr id="67" name="TextBox 66">
            <a:extLst>
              <a:ext uri="{FF2B5EF4-FFF2-40B4-BE49-F238E27FC236}">
                <a16:creationId xmlns:a16="http://schemas.microsoft.com/office/drawing/2014/main" id="{4FE0BABC-DAA9-4624-8B61-C42111E4CD0E}"/>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68" name="TextBox 67">
            <a:extLst>
              <a:ext uri="{FF2B5EF4-FFF2-40B4-BE49-F238E27FC236}">
                <a16:creationId xmlns:a16="http://schemas.microsoft.com/office/drawing/2014/main" id="{92754835-52A7-4CDE-9288-4FF6D75FB801}"/>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9" name="TextBox 68">
            <a:extLst>
              <a:ext uri="{FF2B5EF4-FFF2-40B4-BE49-F238E27FC236}">
                <a16:creationId xmlns:a16="http://schemas.microsoft.com/office/drawing/2014/main" id="{7AA93F6F-53CD-427C-8377-205D2D0BA257}"/>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70" name="TextBox 69">
            <a:extLst>
              <a:ext uri="{FF2B5EF4-FFF2-40B4-BE49-F238E27FC236}">
                <a16:creationId xmlns:a16="http://schemas.microsoft.com/office/drawing/2014/main" id="{1C98129D-4D27-439E-BC6A-398AC0748E89}"/>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71" name="Rectangle 70">
            <a:hlinkClick r:id="rId4"/>
            <a:extLst>
              <a:ext uri="{FF2B5EF4-FFF2-40B4-BE49-F238E27FC236}">
                <a16:creationId xmlns:a16="http://schemas.microsoft.com/office/drawing/2014/main" id="{FD43DB75-3318-4655-BAED-785C235C87D0}"/>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hlinkClick r:id="rId4"/>
            <a:extLst>
              <a:ext uri="{FF2B5EF4-FFF2-40B4-BE49-F238E27FC236}">
                <a16:creationId xmlns:a16="http://schemas.microsoft.com/office/drawing/2014/main" id="{96D9DCB3-074B-4FCC-9CBA-11A3736CF0E2}"/>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P spid="6" grpId="0" animBg="1"/>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91688808-C943-4442-BDB3-20057771FD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grpSp>
        <p:nvGrpSpPr>
          <p:cNvPr id="34" name="Group 33"/>
          <p:cNvGrpSpPr/>
          <p:nvPr/>
        </p:nvGrpSpPr>
        <p:grpSpPr>
          <a:xfrm>
            <a:off x="4860032" y="2060848"/>
            <a:ext cx="3384377" cy="2448272"/>
            <a:chOff x="4860032" y="1484784"/>
            <a:chExt cx="3384377" cy="2448272"/>
          </a:xfrm>
        </p:grpSpPr>
        <p:grpSp>
          <p:nvGrpSpPr>
            <p:cNvPr id="35" name="Group 31"/>
            <p:cNvGrpSpPr/>
            <p:nvPr/>
          </p:nvGrpSpPr>
          <p:grpSpPr>
            <a:xfrm>
              <a:off x="6300192" y="1484784"/>
              <a:ext cx="576064" cy="2448272"/>
              <a:chOff x="6372200" y="1484784"/>
              <a:chExt cx="576064" cy="3096344"/>
            </a:xfrm>
          </p:grpSpPr>
          <p:cxnSp>
            <p:nvCxnSpPr>
              <p:cNvPr id="51" name="Straight Connector 50"/>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6" name="Group 32"/>
            <p:cNvGrpSpPr/>
            <p:nvPr/>
          </p:nvGrpSpPr>
          <p:grpSpPr>
            <a:xfrm>
              <a:off x="5831992" y="2118202"/>
              <a:ext cx="1548000" cy="1814853"/>
              <a:chOff x="5607115" y="2420888"/>
              <a:chExt cx="2178236" cy="2160240"/>
            </a:xfrm>
          </p:grpSpPr>
          <p:cxnSp>
            <p:nvCxnSpPr>
              <p:cNvPr id="47" name="Straight Connector 46"/>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50" name="Rectangle 49"/>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7" name="Group 33"/>
            <p:cNvGrpSpPr/>
            <p:nvPr/>
          </p:nvGrpSpPr>
          <p:grpSpPr>
            <a:xfrm>
              <a:off x="5508104" y="2662659"/>
              <a:ext cx="2268000" cy="1270397"/>
              <a:chOff x="5191788" y="3068960"/>
              <a:chExt cx="3209499" cy="1512168"/>
            </a:xfrm>
          </p:grpSpPr>
          <p:cxnSp>
            <p:nvCxnSpPr>
              <p:cNvPr id="43" name="Straight Connector 42"/>
              <p:cNvCxnSpPr>
                <a:stCxn id="45"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6" name="Rectangle 45"/>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8" name="Group 34"/>
            <p:cNvGrpSpPr/>
            <p:nvPr/>
          </p:nvGrpSpPr>
          <p:grpSpPr>
            <a:xfrm>
              <a:off x="4860032" y="3025630"/>
              <a:ext cx="3384377" cy="907426"/>
              <a:chOff x="4375438" y="3501008"/>
              <a:chExt cx="4505368" cy="1080120"/>
            </a:xfrm>
          </p:grpSpPr>
          <p:cxnSp>
            <p:nvCxnSpPr>
              <p:cNvPr id="39" name="Straight Connector 38"/>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2" name="Rectangle 41"/>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53" name="Group 29"/>
          <p:cNvGrpSpPr/>
          <p:nvPr/>
        </p:nvGrpSpPr>
        <p:grpSpPr>
          <a:xfrm>
            <a:off x="4499992" y="2420888"/>
            <a:ext cx="4176464" cy="2592288"/>
            <a:chOff x="4644008" y="1556792"/>
            <a:chExt cx="4176464" cy="2592288"/>
          </a:xfrm>
        </p:grpSpPr>
        <p:cxnSp>
          <p:nvCxnSpPr>
            <p:cNvPr id="54" name="Straight Arrow Connector 53"/>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Chart 55"/>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3"/>
            </a:graphicData>
          </a:graphic>
        </p:graphicFrame>
      </p:grpSp>
      <p:sp>
        <p:nvSpPr>
          <p:cNvPr id="57" name="Freeform 56"/>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3167844" y="5022954"/>
            <a:ext cx="4680520" cy="430887"/>
          </a:xfrm>
          <a:prstGeom prst="rect">
            <a:avLst/>
          </a:prstGeom>
          <a:noFill/>
        </p:spPr>
        <p:txBody>
          <a:bodyPr wrap="square" rtlCol="0">
            <a:spAutoFit/>
          </a:bodyPr>
          <a:lstStyle/>
          <a:p>
            <a:r>
              <a:rPr lang="en-US" sz="2200" dirty="0"/>
              <a:t>Click on F1 NORM</a:t>
            </a:r>
            <a:endParaRPr lang="en-GB" sz="2200" dirty="0"/>
          </a:p>
        </p:txBody>
      </p:sp>
      <p:sp>
        <p:nvSpPr>
          <p:cNvPr id="58" name="Freeform 57"/>
          <p:cNvSpPr/>
          <p:nvPr/>
        </p:nvSpPr>
        <p:spPr>
          <a:xfrm>
            <a:off x="5164975" y="3169706"/>
            <a:ext cx="1219200" cy="1274618"/>
          </a:xfrm>
          <a:custGeom>
            <a:avLst/>
            <a:gdLst>
              <a:gd name="connsiteX0" fmla="*/ 1213658 w 1219200"/>
              <a:gd name="connsiteY0" fmla="*/ 0 h 1274618"/>
              <a:gd name="connsiteX1" fmla="*/ 1219200 w 1219200"/>
              <a:gd name="connsiteY1" fmla="*/ 1269077 h 1274618"/>
              <a:gd name="connsiteX2" fmla="*/ 0 w 1219200"/>
              <a:gd name="connsiteY2" fmla="*/ 1274618 h 1274618"/>
              <a:gd name="connsiteX3" fmla="*/ 277090 w 1219200"/>
              <a:gd name="connsiteY3" fmla="*/ 1224742 h 1274618"/>
              <a:gd name="connsiteX4" fmla="*/ 404552 w 1219200"/>
              <a:gd name="connsiteY4" fmla="*/ 1202575 h 1274618"/>
              <a:gd name="connsiteX5" fmla="*/ 509847 w 1219200"/>
              <a:gd name="connsiteY5" fmla="*/ 1152698 h 1274618"/>
              <a:gd name="connsiteX6" fmla="*/ 637309 w 1219200"/>
              <a:gd name="connsiteY6" fmla="*/ 1064029 h 1274618"/>
              <a:gd name="connsiteX7" fmla="*/ 703810 w 1219200"/>
              <a:gd name="connsiteY7" fmla="*/ 1003069 h 1274618"/>
              <a:gd name="connsiteX8" fmla="*/ 781396 w 1219200"/>
              <a:gd name="connsiteY8" fmla="*/ 925484 h 1274618"/>
              <a:gd name="connsiteX9" fmla="*/ 903316 w 1219200"/>
              <a:gd name="connsiteY9" fmla="*/ 775855 h 1274618"/>
              <a:gd name="connsiteX10" fmla="*/ 997527 w 1219200"/>
              <a:gd name="connsiteY10" fmla="*/ 642851 h 1274618"/>
              <a:gd name="connsiteX11" fmla="*/ 1069570 w 1219200"/>
              <a:gd name="connsiteY11" fmla="*/ 493222 h 1274618"/>
              <a:gd name="connsiteX12" fmla="*/ 1141614 w 1219200"/>
              <a:gd name="connsiteY12" fmla="*/ 299258 h 1274618"/>
              <a:gd name="connsiteX13" fmla="*/ 1169323 w 1219200"/>
              <a:gd name="connsiteY13" fmla="*/ 199506 h 1274618"/>
              <a:gd name="connsiteX14" fmla="*/ 1213658 w 1219200"/>
              <a:gd name="connsiteY14" fmla="*/ 0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 h="1274618">
                <a:moveTo>
                  <a:pt x="1213658" y="0"/>
                </a:moveTo>
                <a:cubicBezTo>
                  <a:pt x="1215505" y="423026"/>
                  <a:pt x="1217353" y="846051"/>
                  <a:pt x="1219200" y="1269077"/>
                </a:cubicBezTo>
                <a:lnTo>
                  <a:pt x="0" y="1274618"/>
                </a:lnTo>
                <a:lnTo>
                  <a:pt x="277090" y="1224742"/>
                </a:lnTo>
                <a:lnTo>
                  <a:pt x="404552" y="1202575"/>
                </a:lnTo>
                <a:lnTo>
                  <a:pt x="509847" y="1152698"/>
                </a:lnTo>
                <a:lnTo>
                  <a:pt x="637309" y="1064029"/>
                </a:lnTo>
                <a:lnTo>
                  <a:pt x="703810" y="1003069"/>
                </a:lnTo>
                <a:lnTo>
                  <a:pt x="781396" y="925484"/>
                </a:lnTo>
                <a:lnTo>
                  <a:pt x="903316" y="775855"/>
                </a:lnTo>
                <a:lnTo>
                  <a:pt x="997527" y="642851"/>
                </a:lnTo>
                <a:lnTo>
                  <a:pt x="1069570" y="493222"/>
                </a:lnTo>
                <a:lnTo>
                  <a:pt x="1141614" y="299258"/>
                </a:lnTo>
                <a:lnTo>
                  <a:pt x="1169323" y="199506"/>
                </a:lnTo>
                <a:lnTo>
                  <a:pt x="1213658" y="0"/>
                </a:lnTo>
                <a:close/>
              </a:path>
            </a:pathLst>
          </a:custGeom>
          <a:solidFill>
            <a:srgbClr val="0080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a:extLst>
              <a:ext uri="{FF2B5EF4-FFF2-40B4-BE49-F238E27FC236}">
                <a16:creationId xmlns:a16="http://schemas.microsoft.com/office/drawing/2014/main" id="{58D255E6-C3D8-4A97-94DF-F872ACD7C43F}"/>
              </a:ext>
            </a:extLst>
          </p:cNvPr>
          <p:cNvSpPr txBox="1"/>
          <p:nvPr/>
        </p:nvSpPr>
        <p:spPr>
          <a:xfrm>
            <a:off x="182880" y="1636614"/>
            <a:ext cx="8238902" cy="769441"/>
          </a:xfrm>
          <a:prstGeom prst="rect">
            <a:avLst/>
          </a:prstGeom>
          <a:noFill/>
        </p:spPr>
        <p:txBody>
          <a:bodyPr wrap="square" rtlCol="0">
            <a:spAutoFit/>
          </a:bodyPr>
          <a:lstStyle/>
          <a:p>
            <a:r>
              <a:rPr lang="en-GB" sz="2200" dirty="0"/>
              <a:t>c) 250 pears are weighed.  Calculate the expected number of pears that weigh less than 105g.</a:t>
            </a:r>
          </a:p>
        </p:txBody>
      </p:sp>
      <p:sp>
        <p:nvSpPr>
          <p:cNvPr id="60" name="TextBox 59">
            <a:extLst>
              <a:ext uri="{FF2B5EF4-FFF2-40B4-BE49-F238E27FC236}">
                <a16:creationId xmlns:a16="http://schemas.microsoft.com/office/drawing/2014/main" id="{3D7E123D-D777-4139-B351-7593D0E8D7BD}"/>
              </a:ext>
            </a:extLst>
          </p:cNvPr>
          <p:cNvSpPr txBox="1"/>
          <p:nvPr/>
        </p:nvSpPr>
        <p:spPr>
          <a:xfrm>
            <a:off x="4499992" y="1890208"/>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sp>
        <p:nvSpPr>
          <p:cNvPr id="61" name="TextBox 60">
            <a:extLst>
              <a:ext uri="{FF2B5EF4-FFF2-40B4-BE49-F238E27FC236}">
                <a16:creationId xmlns:a16="http://schemas.microsoft.com/office/drawing/2014/main" id="{888C5203-EF4C-4FC7-896A-B6D69C6C85A8}"/>
              </a:ext>
            </a:extLst>
          </p:cNvPr>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sp>
        <p:nvSpPr>
          <p:cNvPr id="62" name="TextBox 61">
            <a:extLst>
              <a:ext uri="{FF2B5EF4-FFF2-40B4-BE49-F238E27FC236}">
                <a16:creationId xmlns:a16="http://schemas.microsoft.com/office/drawing/2014/main" id="{2E967348-948E-4746-BDAE-55517B521E2B}"/>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63" name="TextBox 62">
            <a:extLst>
              <a:ext uri="{FF2B5EF4-FFF2-40B4-BE49-F238E27FC236}">
                <a16:creationId xmlns:a16="http://schemas.microsoft.com/office/drawing/2014/main" id="{AFD10A93-32F7-42F2-8610-6EF6100D533E}"/>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4" name="TextBox 63">
            <a:extLst>
              <a:ext uri="{FF2B5EF4-FFF2-40B4-BE49-F238E27FC236}">
                <a16:creationId xmlns:a16="http://schemas.microsoft.com/office/drawing/2014/main" id="{E97C2A19-BBEB-496D-A656-777B6FF0B3FB}"/>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5" name="TextBox 64">
            <a:extLst>
              <a:ext uri="{FF2B5EF4-FFF2-40B4-BE49-F238E27FC236}">
                <a16:creationId xmlns:a16="http://schemas.microsoft.com/office/drawing/2014/main" id="{D4049009-2337-4661-BB75-5A9DDCFDE8BF}"/>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6" name="Rectangle 65">
            <a:hlinkClick r:id="rId4"/>
            <a:extLst>
              <a:ext uri="{FF2B5EF4-FFF2-40B4-BE49-F238E27FC236}">
                <a16:creationId xmlns:a16="http://schemas.microsoft.com/office/drawing/2014/main" id="{1725F436-D532-4C36-96A5-B210B75318EF}"/>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hlinkClick r:id="rId4"/>
            <a:extLst>
              <a:ext uri="{FF2B5EF4-FFF2-40B4-BE49-F238E27FC236}">
                <a16:creationId xmlns:a16="http://schemas.microsoft.com/office/drawing/2014/main" id="{2194E28E-5067-4F3C-A177-B0A0EB351F56}"/>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20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30E8F66F-1C72-4B59-8F4B-7720A31AC3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056" y="2340864"/>
            <a:ext cx="2234366" cy="4206240"/>
          </a:xfrm>
          <a:prstGeom prst="rect">
            <a:avLst/>
          </a:prstGeom>
        </p:spPr>
      </p:pic>
      <p:grpSp>
        <p:nvGrpSpPr>
          <p:cNvPr id="34" name="Group 33"/>
          <p:cNvGrpSpPr/>
          <p:nvPr/>
        </p:nvGrpSpPr>
        <p:grpSpPr>
          <a:xfrm>
            <a:off x="4860032" y="2060848"/>
            <a:ext cx="3384377" cy="2448272"/>
            <a:chOff x="4860032" y="1484784"/>
            <a:chExt cx="3384377" cy="2448272"/>
          </a:xfrm>
        </p:grpSpPr>
        <p:grpSp>
          <p:nvGrpSpPr>
            <p:cNvPr id="35" name="Group 31"/>
            <p:cNvGrpSpPr/>
            <p:nvPr/>
          </p:nvGrpSpPr>
          <p:grpSpPr>
            <a:xfrm>
              <a:off x="6300192" y="1484784"/>
              <a:ext cx="576064" cy="2448272"/>
              <a:chOff x="6372200" y="1484784"/>
              <a:chExt cx="576064" cy="3096344"/>
            </a:xfrm>
          </p:grpSpPr>
          <p:cxnSp>
            <p:nvCxnSpPr>
              <p:cNvPr id="51" name="Straight Connector 50"/>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6" name="Group 32"/>
            <p:cNvGrpSpPr/>
            <p:nvPr/>
          </p:nvGrpSpPr>
          <p:grpSpPr>
            <a:xfrm>
              <a:off x="5831992" y="2118202"/>
              <a:ext cx="1548000" cy="1814853"/>
              <a:chOff x="5607115" y="2420888"/>
              <a:chExt cx="2178236" cy="2160240"/>
            </a:xfrm>
          </p:grpSpPr>
          <p:cxnSp>
            <p:nvCxnSpPr>
              <p:cNvPr id="47" name="Straight Connector 46"/>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50" name="Rectangle 49"/>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7" name="Group 33"/>
            <p:cNvGrpSpPr/>
            <p:nvPr/>
          </p:nvGrpSpPr>
          <p:grpSpPr>
            <a:xfrm>
              <a:off x="5508104" y="2662659"/>
              <a:ext cx="2268000" cy="1270397"/>
              <a:chOff x="5191788" y="3068960"/>
              <a:chExt cx="3209499" cy="1512168"/>
            </a:xfrm>
          </p:grpSpPr>
          <p:cxnSp>
            <p:nvCxnSpPr>
              <p:cNvPr id="43" name="Straight Connector 42"/>
              <p:cNvCxnSpPr>
                <a:stCxn id="45"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6" name="Rectangle 45"/>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8" name="Group 34"/>
            <p:cNvGrpSpPr/>
            <p:nvPr/>
          </p:nvGrpSpPr>
          <p:grpSpPr>
            <a:xfrm>
              <a:off x="4860032" y="3025630"/>
              <a:ext cx="3384377" cy="907426"/>
              <a:chOff x="4375438" y="3501008"/>
              <a:chExt cx="4505368" cy="1080120"/>
            </a:xfrm>
          </p:grpSpPr>
          <p:cxnSp>
            <p:nvCxnSpPr>
              <p:cNvPr id="39" name="Straight Connector 38"/>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2" name="Rectangle 41"/>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53" name="Group 29"/>
          <p:cNvGrpSpPr/>
          <p:nvPr/>
        </p:nvGrpSpPr>
        <p:grpSpPr>
          <a:xfrm>
            <a:off x="4499992" y="2420888"/>
            <a:ext cx="4176464" cy="2592288"/>
            <a:chOff x="4644008" y="1556792"/>
            <a:chExt cx="4176464" cy="2592288"/>
          </a:xfrm>
        </p:grpSpPr>
        <p:cxnSp>
          <p:nvCxnSpPr>
            <p:cNvPr id="54" name="Straight Arrow Connector 53"/>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Chart 55"/>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3"/>
            </a:graphicData>
          </a:graphic>
        </p:graphicFrame>
      </p:grpSp>
      <p:sp>
        <p:nvSpPr>
          <p:cNvPr id="57" name="Freeform 56"/>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3167844" y="5022954"/>
            <a:ext cx="4680520" cy="430887"/>
          </a:xfrm>
          <a:prstGeom prst="rect">
            <a:avLst/>
          </a:prstGeom>
          <a:noFill/>
        </p:spPr>
        <p:txBody>
          <a:bodyPr wrap="square" rtlCol="0">
            <a:spAutoFit/>
          </a:bodyPr>
          <a:lstStyle/>
          <a:p>
            <a:r>
              <a:rPr lang="en-US" sz="2200" dirty="0"/>
              <a:t>Click on F2 </a:t>
            </a:r>
            <a:r>
              <a:rPr lang="en-US" sz="2200" dirty="0" err="1"/>
              <a:t>Ncd</a:t>
            </a:r>
            <a:endParaRPr lang="en-GB" sz="2200" dirty="0"/>
          </a:p>
        </p:txBody>
      </p:sp>
      <p:sp>
        <p:nvSpPr>
          <p:cNvPr id="58" name="Freeform 57"/>
          <p:cNvSpPr/>
          <p:nvPr/>
        </p:nvSpPr>
        <p:spPr>
          <a:xfrm>
            <a:off x="5164975" y="3169706"/>
            <a:ext cx="1219200" cy="1274618"/>
          </a:xfrm>
          <a:custGeom>
            <a:avLst/>
            <a:gdLst>
              <a:gd name="connsiteX0" fmla="*/ 1213658 w 1219200"/>
              <a:gd name="connsiteY0" fmla="*/ 0 h 1274618"/>
              <a:gd name="connsiteX1" fmla="*/ 1219200 w 1219200"/>
              <a:gd name="connsiteY1" fmla="*/ 1269077 h 1274618"/>
              <a:gd name="connsiteX2" fmla="*/ 0 w 1219200"/>
              <a:gd name="connsiteY2" fmla="*/ 1274618 h 1274618"/>
              <a:gd name="connsiteX3" fmla="*/ 277090 w 1219200"/>
              <a:gd name="connsiteY3" fmla="*/ 1224742 h 1274618"/>
              <a:gd name="connsiteX4" fmla="*/ 404552 w 1219200"/>
              <a:gd name="connsiteY4" fmla="*/ 1202575 h 1274618"/>
              <a:gd name="connsiteX5" fmla="*/ 509847 w 1219200"/>
              <a:gd name="connsiteY5" fmla="*/ 1152698 h 1274618"/>
              <a:gd name="connsiteX6" fmla="*/ 637309 w 1219200"/>
              <a:gd name="connsiteY6" fmla="*/ 1064029 h 1274618"/>
              <a:gd name="connsiteX7" fmla="*/ 703810 w 1219200"/>
              <a:gd name="connsiteY7" fmla="*/ 1003069 h 1274618"/>
              <a:gd name="connsiteX8" fmla="*/ 781396 w 1219200"/>
              <a:gd name="connsiteY8" fmla="*/ 925484 h 1274618"/>
              <a:gd name="connsiteX9" fmla="*/ 903316 w 1219200"/>
              <a:gd name="connsiteY9" fmla="*/ 775855 h 1274618"/>
              <a:gd name="connsiteX10" fmla="*/ 997527 w 1219200"/>
              <a:gd name="connsiteY10" fmla="*/ 642851 h 1274618"/>
              <a:gd name="connsiteX11" fmla="*/ 1069570 w 1219200"/>
              <a:gd name="connsiteY11" fmla="*/ 493222 h 1274618"/>
              <a:gd name="connsiteX12" fmla="*/ 1141614 w 1219200"/>
              <a:gd name="connsiteY12" fmla="*/ 299258 h 1274618"/>
              <a:gd name="connsiteX13" fmla="*/ 1169323 w 1219200"/>
              <a:gd name="connsiteY13" fmla="*/ 199506 h 1274618"/>
              <a:gd name="connsiteX14" fmla="*/ 1213658 w 1219200"/>
              <a:gd name="connsiteY14" fmla="*/ 0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 h="1274618">
                <a:moveTo>
                  <a:pt x="1213658" y="0"/>
                </a:moveTo>
                <a:cubicBezTo>
                  <a:pt x="1215505" y="423026"/>
                  <a:pt x="1217353" y="846051"/>
                  <a:pt x="1219200" y="1269077"/>
                </a:cubicBezTo>
                <a:lnTo>
                  <a:pt x="0" y="1274618"/>
                </a:lnTo>
                <a:lnTo>
                  <a:pt x="277090" y="1224742"/>
                </a:lnTo>
                <a:lnTo>
                  <a:pt x="404552" y="1202575"/>
                </a:lnTo>
                <a:lnTo>
                  <a:pt x="509847" y="1152698"/>
                </a:lnTo>
                <a:lnTo>
                  <a:pt x="637309" y="1064029"/>
                </a:lnTo>
                <a:lnTo>
                  <a:pt x="703810" y="1003069"/>
                </a:lnTo>
                <a:lnTo>
                  <a:pt x="781396" y="925484"/>
                </a:lnTo>
                <a:lnTo>
                  <a:pt x="903316" y="775855"/>
                </a:lnTo>
                <a:lnTo>
                  <a:pt x="997527" y="642851"/>
                </a:lnTo>
                <a:lnTo>
                  <a:pt x="1069570" y="493222"/>
                </a:lnTo>
                <a:lnTo>
                  <a:pt x="1141614" y="299258"/>
                </a:lnTo>
                <a:lnTo>
                  <a:pt x="1169323" y="199506"/>
                </a:lnTo>
                <a:lnTo>
                  <a:pt x="1213658" y="0"/>
                </a:lnTo>
                <a:close/>
              </a:path>
            </a:pathLst>
          </a:custGeom>
          <a:solidFill>
            <a:srgbClr val="0080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a:extLst>
              <a:ext uri="{FF2B5EF4-FFF2-40B4-BE49-F238E27FC236}">
                <a16:creationId xmlns:a16="http://schemas.microsoft.com/office/drawing/2014/main" id="{8529147D-5D20-41BE-9841-680D50018917}"/>
              </a:ext>
            </a:extLst>
          </p:cNvPr>
          <p:cNvSpPr txBox="1"/>
          <p:nvPr/>
        </p:nvSpPr>
        <p:spPr>
          <a:xfrm>
            <a:off x="182880" y="1636614"/>
            <a:ext cx="8238902" cy="769441"/>
          </a:xfrm>
          <a:prstGeom prst="rect">
            <a:avLst/>
          </a:prstGeom>
          <a:noFill/>
        </p:spPr>
        <p:txBody>
          <a:bodyPr wrap="square" rtlCol="0">
            <a:spAutoFit/>
          </a:bodyPr>
          <a:lstStyle/>
          <a:p>
            <a:r>
              <a:rPr lang="en-GB" sz="2200" dirty="0"/>
              <a:t>c) 250 pears are weighed.  Calculate the expected number of pears that weigh less than 105g.</a:t>
            </a:r>
          </a:p>
        </p:txBody>
      </p:sp>
      <p:sp>
        <p:nvSpPr>
          <p:cNvPr id="60" name="TextBox 59">
            <a:extLst>
              <a:ext uri="{FF2B5EF4-FFF2-40B4-BE49-F238E27FC236}">
                <a16:creationId xmlns:a16="http://schemas.microsoft.com/office/drawing/2014/main" id="{4CD4B88B-6E11-4115-96DB-F5086F7ABD3C}"/>
              </a:ext>
            </a:extLst>
          </p:cNvPr>
          <p:cNvSpPr txBox="1"/>
          <p:nvPr/>
        </p:nvSpPr>
        <p:spPr>
          <a:xfrm>
            <a:off x="4499992" y="1890208"/>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sp>
        <p:nvSpPr>
          <p:cNvPr id="61" name="TextBox 60">
            <a:extLst>
              <a:ext uri="{FF2B5EF4-FFF2-40B4-BE49-F238E27FC236}">
                <a16:creationId xmlns:a16="http://schemas.microsoft.com/office/drawing/2014/main" id="{8FEF12C8-0D47-45CC-9F1F-A95A3E5F5BAE}"/>
              </a:ext>
            </a:extLst>
          </p:cNvPr>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sp>
        <p:nvSpPr>
          <p:cNvPr id="62" name="TextBox 61">
            <a:extLst>
              <a:ext uri="{FF2B5EF4-FFF2-40B4-BE49-F238E27FC236}">
                <a16:creationId xmlns:a16="http://schemas.microsoft.com/office/drawing/2014/main" id="{8E6D9B17-940F-483C-96DC-B3AD33AE2431}"/>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63" name="TextBox 62">
            <a:extLst>
              <a:ext uri="{FF2B5EF4-FFF2-40B4-BE49-F238E27FC236}">
                <a16:creationId xmlns:a16="http://schemas.microsoft.com/office/drawing/2014/main" id="{20AB29D0-F127-4321-B805-5A6A11341388}"/>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4" name="TextBox 63">
            <a:extLst>
              <a:ext uri="{FF2B5EF4-FFF2-40B4-BE49-F238E27FC236}">
                <a16:creationId xmlns:a16="http://schemas.microsoft.com/office/drawing/2014/main" id="{02E44A3D-801E-4C57-8422-286E082177A7}"/>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5" name="TextBox 64">
            <a:extLst>
              <a:ext uri="{FF2B5EF4-FFF2-40B4-BE49-F238E27FC236}">
                <a16:creationId xmlns:a16="http://schemas.microsoft.com/office/drawing/2014/main" id="{F60EFF00-B3A8-4488-AD26-8786E94B540C}"/>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6" name="Rectangle 65">
            <a:hlinkClick r:id="rId4"/>
            <a:extLst>
              <a:ext uri="{FF2B5EF4-FFF2-40B4-BE49-F238E27FC236}">
                <a16:creationId xmlns:a16="http://schemas.microsoft.com/office/drawing/2014/main" id="{CBD6062A-887A-4BC6-92E0-295C6DDC4362}"/>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hlinkClick r:id="rId4"/>
            <a:extLst>
              <a:ext uri="{FF2B5EF4-FFF2-40B4-BE49-F238E27FC236}">
                <a16:creationId xmlns:a16="http://schemas.microsoft.com/office/drawing/2014/main" id="{D2E36FEE-9FE8-4B77-A333-C7A9C22AA5D6}"/>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50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29" name="Freeform 28"/>
          <p:cNvSpPr/>
          <p:nvPr/>
        </p:nvSpPr>
        <p:spPr>
          <a:xfrm>
            <a:off x="299487" y="3363931"/>
            <a:ext cx="1884784" cy="1276428"/>
          </a:xfrm>
          <a:custGeom>
            <a:avLst/>
            <a:gdLst>
              <a:gd name="connsiteX0" fmla="*/ 1884784 w 1884784"/>
              <a:gd name="connsiteY0" fmla="*/ 1265231 h 1276428"/>
              <a:gd name="connsiteX1" fmla="*/ 1884784 w 1884784"/>
              <a:gd name="connsiteY1" fmla="*/ 608356 h 1276428"/>
              <a:gd name="connsiteX2" fmla="*/ 1728030 w 1884784"/>
              <a:gd name="connsiteY2" fmla="*/ 339634 h 1276428"/>
              <a:gd name="connsiteX3" fmla="*/ 1545150 w 1884784"/>
              <a:gd name="connsiteY3" fmla="*/ 100771 h 1276428"/>
              <a:gd name="connsiteX4" fmla="*/ 1440647 w 1884784"/>
              <a:gd name="connsiteY4" fmla="*/ 26126 h 1276428"/>
              <a:gd name="connsiteX5" fmla="*/ 1339876 w 1884784"/>
              <a:gd name="connsiteY5" fmla="*/ 0 h 1276428"/>
              <a:gd name="connsiteX6" fmla="*/ 1186854 w 1884784"/>
              <a:gd name="connsiteY6" fmla="*/ 82109 h 1276428"/>
              <a:gd name="connsiteX7" fmla="*/ 1026368 w 1884784"/>
              <a:gd name="connsiteY7" fmla="*/ 253793 h 1276428"/>
              <a:gd name="connsiteX8" fmla="*/ 768843 w 1884784"/>
              <a:gd name="connsiteY8" fmla="*/ 623285 h 1276428"/>
              <a:gd name="connsiteX9" fmla="*/ 619553 w 1884784"/>
              <a:gd name="connsiteY9" fmla="*/ 854684 h 1276428"/>
              <a:gd name="connsiteX10" fmla="*/ 466531 w 1884784"/>
              <a:gd name="connsiteY10" fmla="*/ 1063690 h 1276428"/>
              <a:gd name="connsiteX11" fmla="*/ 358296 w 1884784"/>
              <a:gd name="connsiteY11" fmla="*/ 1153264 h 1276428"/>
              <a:gd name="connsiteX12" fmla="*/ 261257 w 1884784"/>
              <a:gd name="connsiteY12" fmla="*/ 1220444 h 1276428"/>
              <a:gd name="connsiteX13" fmla="*/ 145558 w 1884784"/>
              <a:gd name="connsiteY13" fmla="*/ 1239105 h 1276428"/>
              <a:gd name="connsiteX14" fmla="*/ 7465 w 1884784"/>
              <a:gd name="connsiteY14" fmla="*/ 1254034 h 1276428"/>
              <a:gd name="connsiteX15" fmla="*/ 0 w 1884784"/>
              <a:gd name="connsiteY15" fmla="*/ 1268963 h 1276428"/>
              <a:gd name="connsiteX16" fmla="*/ 190345 w 1884784"/>
              <a:gd name="connsiteY16" fmla="*/ 1276428 h 1276428"/>
              <a:gd name="connsiteX17" fmla="*/ 1884784 w 1884784"/>
              <a:gd name="connsiteY17" fmla="*/ 1265231 h 1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4784" h="1276428">
                <a:moveTo>
                  <a:pt x="1884784" y="1265231"/>
                </a:moveTo>
                <a:lnTo>
                  <a:pt x="1884784" y="608356"/>
                </a:lnTo>
                <a:lnTo>
                  <a:pt x="1728030" y="339634"/>
                </a:lnTo>
                <a:lnTo>
                  <a:pt x="1545150" y="100771"/>
                </a:lnTo>
                <a:lnTo>
                  <a:pt x="1440647" y="26126"/>
                </a:lnTo>
                <a:lnTo>
                  <a:pt x="1339876" y="0"/>
                </a:lnTo>
                <a:lnTo>
                  <a:pt x="1186854" y="82109"/>
                </a:lnTo>
                <a:lnTo>
                  <a:pt x="1026368" y="253793"/>
                </a:lnTo>
                <a:lnTo>
                  <a:pt x="768843" y="623285"/>
                </a:lnTo>
                <a:lnTo>
                  <a:pt x="619553" y="854684"/>
                </a:lnTo>
                <a:lnTo>
                  <a:pt x="466531" y="1063690"/>
                </a:lnTo>
                <a:lnTo>
                  <a:pt x="358296" y="1153264"/>
                </a:lnTo>
                <a:lnTo>
                  <a:pt x="261257" y="1220444"/>
                </a:lnTo>
                <a:lnTo>
                  <a:pt x="145558" y="1239105"/>
                </a:lnTo>
                <a:lnTo>
                  <a:pt x="7465" y="1254034"/>
                </a:lnTo>
                <a:lnTo>
                  <a:pt x="0" y="1268963"/>
                </a:lnTo>
                <a:lnTo>
                  <a:pt x="190345" y="1276428"/>
                </a:lnTo>
                <a:lnTo>
                  <a:pt x="1884784" y="1265231"/>
                </a:lnTo>
                <a:close/>
              </a:path>
            </a:pathLst>
          </a:custGeom>
          <a:pattFill prst="wdUpDiag">
            <a:fgClr>
              <a:srgbClr val="CC00CC"/>
            </a:fgClr>
            <a:bgClr>
              <a:schemeClr val="bg1"/>
            </a:bgClr>
          </a:patt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p:cNvSpPr txBox="1"/>
          <p:nvPr/>
        </p:nvSpPr>
        <p:spPr>
          <a:xfrm>
            <a:off x="179512" y="980728"/>
            <a:ext cx="8656481" cy="830997"/>
          </a:xfrm>
          <a:prstGeom prst="rect">
            <a:avLst/>
          </a:prstGeom>
          <a:noFill/>
        </p:spPr>
        <p:txBody>
          <a:bodyPr wrap="square" rtlCol="0">
            <a:spAutoFit/>
          </a:bodyPr>
          <a:lstStyle/>
          <a:p>
            <a:r>
              <a:rPr lang="en-GB" sz="2400" dirty="0"/>
              <a:t>In these examples we will return to the standard normal distribution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p>
        </p:txBody>
      </p:sp>
      <p:sp>
        <p:nvSpPr>
          <p:cNvPr id="5" name="TextBox 4"/>
          <p:cNvSpPr txBox="1"/>
          <p:nvPr/>
        </p:nvSpPr>
        <p:spPr>
          <a:xfrm>
            <a:off x="179511" y="1753458"/>
            <a:ext cx="8656481" cy="461665"/>
          </a:xfrm>
          <a:prstGeom prst="rect">
            <a:avLst/>
          </a:prstGeom>
          <a:noFill/>
        </p:spPr>
        <p:txBody>
          <a:bodyPr wrap="square" rtlCol="0">
            <a:spAutoFit/>
          </a:bodyPr>
          <a:lstStyle/>
          <a:p>
            <a:r>
              <a:rPr lang="en-GB" sz="2400" dirty="0"/>
              <a:t>Given that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r>
              <a:rPr lang="en-GB" sz="2400" dirty="0"/>
              <a:t>use your GDC to find </a:t>
            </a:r>
            <a:r>
              <a:rPr lang="en-GB" sz="2400" i="1" dirty="0">
                <a:latin typeface="Times New Roman" panose="02020603050405020304" pitchFamily="18" charset="0"/>
                <a:cs typeface="Times New Roman" panose="02020603050405020304" pitchFamily="18" charset="0"/>
              </a:rPr>
              <a:t>a.</a:t>
            </a:r>
            <a:r>
              <a:rPr lang="en-GB" sz="24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683568" y="2204864"/>
            <a:ext cx="3315197" cy="461665"/>
          </a:xfrm>
          <a:prstGeom prst="rect">
            <a:avLst/>
          </a:prstGeom>
          <a:noFill/>
        </p:spPr>
        <p:txBody>
          <a:bodyPr wrap="square" rtlCol="0">
            <a:spAutoFit/>
          </a:bodyPr>
          <a:lstStyle/>
          <a:p>
            <a:r>
              <a:rPr lang="en-GB" sz="2400" dirty="0"/>
              <a:t>P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&lt; </a:t>
            </a:r>
            <a:r>
              <a:rPr lang="en-GB" sz="2400" i="1" dirty="0">
                <a:latin typeface="Times New Roman" panose="02020603050405020304" pitchFamily="18" charset="0"/>
                <a:cs typeface="Times New Roman" panose="02020603050405020304" pitchFamily="18" charset="0"/>
              </a:rPr>
              <a:t>a</a:t>
            </a:r>
            <a:r>
              <a:rPr lang="en-GB" sz="2400" dirty="0"/>
              <a:t>) = 0.813</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179511" y="2666529"/>
            <a:ext cx="1080122" cy="461665"/>
          </a:xfrm>
          <a:prstGeom prst="rect">
            <a:avLst/>
          </a:prstGeom>
          <a:noFill/>
        </p:spPr>
        <p:txBody>
          <a:bodyPr wrap="square" rtlCol="0">
            <a:spAutoFit/>
          </a:bodyPr>
          <a:lstStyle/>
          <a:p>
            <a:r>
              <a:rPr lang="en-GB" sz="2400" dirty="0"/>
              <a:t>Step 1:</a:t>
            </a:r>
            <a:endParaRPr lang="en-GB"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59633" y="2666529"/>
            <a:ext cx="3600399" cy="461665"/>
          </a:xfrm>
          <a:prstGeom prst="rect">
            <a:avLst/>
          </a:prstGeom>
          <a:noFill/>
        </p:spPr>
        <p:txBody>
          <a:bodyPr wrap="square" rtlCol="0">
            <a:spAutoFit/>
          </a:bodyPr>
          <a:lstStyle/>
          <a:p>
            <a:r>
              <a:rPr lang="en-GB" sz="2400" dirty="0"/>
              <a:t>Draw a sketch</a:t>
            </a:r>
            <a:endParaRPr lang="en-GB" sz="24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179512" y="4644104"/>
            <a:ext cx="30175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14593" y="2978268"/>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f(z)</a:t>
            </a:r>
            <a:endParaRPr lang="en-GB" sz="2000" baseline="-25000" dirty="0"/>
          </a:p>
        </p:txBody>
      </p:sp>
      <p:sp>
        <p:nvSpPr>
          <p:cNvPr id="23" name="Freeform 22"/>
          <p:cNvSpPr/>
          <p:nvPr/>
        </p:nvSpPr>
        <p:spPr>
          <a:xfrm>
            <a:off x="288713" y="3366284"/>
            <a:ext cx="2651760" cy="1248405"/>
          </a:xfrm>
          <a:custGeom>
            <a:avLst/>
            <a:gdLst>
              <a:gd name="connsiteX0" fmla="*/ 0 w 6028267"/>
              <a:gd name="connsiteY0" fmla="*/ 1821275 h 1843852"/>
              <a:gd name="connsiteX1" fmla="*/ 2133600 w 6028267"/>
              <a:gd name="connsiteY1" fmla="*/ 3763 h 1843852"/>
              <a:gd name="connsiteX2" fmla="*/ 6028267 w 6028267"/>
              <a:gd name="connsiteY2" fmla="*/ 1843852 h 1843852"/>
              <a:gd name="connsiteX3" fmla="*/ 6028267 w 6028267"/>
              <a:gd name="connsiteY3" fmla="*/ 1843852 h 1843852"/>
              <a:gd name="connsiteX0" fmla="*/ 0 w 6028267"/>
              <a:gd name="connsiteY0" fmla="*/ 1881415 h 1903992"/>
              <a:gd name="connsiteX1" fmla="*/ 3327483 w 6028267"/>
              <a:gd name="connsiteY1" fmla="*/ 3763 h 1903992"/>
              <a:gd name="connsiteX2" fmla="*/ 6028267 w 6028267"/>
              <a:gd name="connsiteY2" fmla="*/ 1903992 h 1903992"/>
              <a:gd name="connsiteX3" fmla="*/ 6028267 w 6028267"/>
              <a:gd name="connsiteY3" fmla="*/ 1903992 h 1903992"/>
              <a:gd name="connsiteX0" fmla="*/ 0 w 6028267"/>
              <a:gd name="connsiteY0" fmla="*/ 1809407 h 1831984"/>
              <a:gd name="connsiteX1" fmla="*/ 3039451 w 6028267"/>
              <a:gd name="connsiteY1" fmla="*/ 3763 h 1831984"/>
              <a:gd name="connsiteX2" fmla="*/ 6028267 w 6028267"/>
              <a:gd name="connsiteY2" fmla="*/ 1831984 h 1831984"/>
              <a:gd name="connsiteX3" fmla="*/ 6028267 w 6028267"/>
              <a:gd name="connsiteY3" fmla="*/ 1831984 h 1831984"/>
              <a:gd name="connsiteX0" fmla="*/ 0 w 6028267"/>
              <a:gd name="connsiteY0" fmla="*/ 1809407 h 1831984"/>
              <a:gd name="connsiteX1" fmla="*/ 2967443 w 6028267"/>
              <a:gd name="connsiteY1" fmla="*/ 3763 h 1831984"/>
              <a:gd name="connsiteX2" fmla="*/ 6028267 w 6028267"/>
              <a:gd name="connsiteY2" fmla="*/ 1831984 h 1831984"/>
              <a:gd name="connsiteX3" fmla="*/ 6028267 w 6028267"/>
              <a:gd name="connsiteY3" fmla="*/ 1831984 h 1831984"/>
              <a:gd name="connsiteX0" fmla="*/ 0 w 6028267"/>
              <a:gd name="connsiteY0" fmla="*/ 3537599 h 3560176"/>
              <a:gd name="connsiteX1" fmla="*/ 3039451 w 6028267"/>
              <a:gd name="connsiteY1" fmla="*/ 3763 h 3560176"/>
              <a:gd name="connsiteX2" fmla="*/ 6028267 w 6028267"/>
              <a:gd name="connsiteY2" fmla="*/ 3560176 h 3560176"/>
              <a:gd name="connsiteX3" fmla="*/ 6028267 w 6028267"/>
              <a:gd name="connsiteY3" fmla="*/ 3560176 h 3560176"/>
              <a:gd name="connsiteX0" fmla="*/ 0 w 6028267"/>
              <a:gd name="connsiteY0" fmla="*/ 3610514 h 3761995"/>
              <a:gd name="connsiteX1" fmla="*/ 1743307 w 6028267"/>
              <a:gd name="connsiteY1" fmla="*/ 3173022 h 3761995"/>
              <a:gd name="connsiteX2" fmla="*/ 3039451 w 6028267"/>
              <a:gd name="connsiteY2" fmla="*/ 76678 h 3761995"/>
              <a:gd name="connsiteX3" fmla="*/ 6028267 w 6028267"/>
              <a:gd name="connsiteY3" fmla="*/ 3633091 h 3761995"/>
              <a:gd name="connsiteX4" fmla="*/ 6028267 w 6028267"/>
              <a:gd name="connsiteY4" fmla="*/ 3633091 h 3761995"/>
              <a:gd name="connsiteX0" fmla="*/ 0 w 6028267"/>
              <a:gd name="connsiteY0" fmla="*/ 3533836 h 3689081"/>
              <a:gd name="connsiteX1" fmla="*/ 1743307 w 6028267"/>
              <a:gd name="connsiteY1" fmla="*/ 3096344 h 3689081"/>
              <a:gd name="connsiteX2" fmla="*/ 3039451 w 6028267"/>
              <a:gd name="connsiteY2" fmla="*/ 0 h 3689081"/>
              <a:gd name="connsiteX3" fmla="*/ 4263587 w 6028267"/>
              <a:gd name="connsiteY3" fmla="*/ 3096345 h 3689081"/>
              <a:gd name="connsiteX4" fmla="*/ 6028267 w 6028267"/>
              <a:gd name="connsiteY4" fmla="*/ 3556413 h 3689081"/>
              <a:gd name="connsiteX5" fmla="*/ 6028267 w 6028267"/>
              <a:gd name="connsiteY5" fmla="*/ 3556413 h 3689081"/>
              <a:gd name="connsiteX0" fmla="*/ 59412 w 6087679"/>
              <a:gd name="connsiteY0" fmla="*/ 3533836 h 3689081"/>
              <a:gd name="connsiteX1" fmla="*/ 290551 w 6087679"/>
              <a:gd name="connsiteY1" fmla="*/ 3528393 h 3689081"/>
              <a:gd name="connsiteX2" fmla="*/ 1802719 w 6087679"/>
              <a:gd name="connsiteY2" fmla="*/ 3096344 h 3689081"/>
              <a:gd name="connsiteX3" fmla="*/ 3098863 w 6087679"/>
              <a:gd name="connsiteY3" fmla="*/ 0 h 3689081"/>
              <a:gd name="connsiteX4" fmla="*/ 4322999 w 6087679"/>
              <a:gd name="connsiteY4" fmla="*/ 3096345 h 3689081"/>
              <a:gd name="connsiteX5" fmla="*/ 6087679 w 6087679"/>
              <a:gd name="connsiteY5" fmla="*/ 3556413 h 3689081"/>
              <a:gd name="connsiteX6" fmla="*/ 6087679 w 6087679"/>
              <a:gd name="connsiteY6" fmla="*/ 3556413 h 3689081"/>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6087679 w 6087679"/>
              <a:gd name="connsiteY6" fmla="*/ 3556413 h 3684410"/>
              <a:gd name="connsiteX7" fmla="*/ 6087679 w 6087679"/>
              <a:gd name="connsiteY7" fmla="*/ 3556413 h 3684410"/>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5907175 w 6087679"/>
              <a:gd name="connsiteY6" fmla="*/ 3528393 h 3684410"/>
              <a:gd name="connsiteX7" fmla="*/ 6087679 w 6087679"/>
              <a:gd name="connsiteY7" fmla="*/ 3556413 h 3684410"/>
              <a:gd name="connsiteX8" fmla="*/ 6087679 w 6087679"/>
              <a:gd name="connsiteY8" fmla="*/ 3556413 h 3684410"/>
              <a:gd name="connsiteX0" fmla="*/ 0 w 6028267"/>
              <a:gd name="connsiteY0" fmla="*/ 3533836 h 3684410"/>
              <a:gd name="connsiteX1" fmla="*/ 375155 w 6028267"/>
              <a:gd name="connsiteY1" fmla="*/ 3528393 h 3684410"/>
              <a:gd name="connsiteX2" fmla="*/ 1743307 w 6028267"/>
              <a:gd name="connsiteY2" fmla="*/ 3096344 h 3684410"/>
              <a:gd name="connsiteX3" fmla="*/ 3039451 w 6028267"/>
              <a:gd name="connsiteY3" fmla="*/ 0 h 3684410"/>
              <a:gd name="connsiteX4" fmla="*/ 4263587 w 6028267"/>
              <a:gd name="connsiteY4" fmla="*/ 3096345 h 3684410"/>
              <a:gd name="connsiteX5" fmla="*/ 5631739 w 6028267"/>
              <a:gd name="connsiteY5" fmla="*/ 3528393 h 3684410"/>
              <a:gd name="connsiteX6" fmla="*/ 5847763 w 6028267"/>
              <a:gd name="connsiteY6" fmla="*/ 3528393 h 3684410"/>
              <a:gd name="connsiteX7" fmla="*/ 6028267 w 6028267"/>
              <a:gd name="connsiteY7" fmla="*/ 3556413 h 3684410"/>
              <a:gd name="connsiteX8" fmla="*/ 6028267 w 6028267"/>
              <a:gd name="connsiteY8" fmla="*/ 3556413 h 3684410"/>
              <a:gd name="connsiteX0" fmla="*/ 0 w 6028267"/>
              <a:gd name="connsiteY0" fmla="*/ 3533836 h 3684410"/>
              <a:gd name="connsiteX1" fmla="*/ 231139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5991779 w 6028267"/>
              <a:gd name="connsiteY9" fmla="*/ 352839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631739 w 6028267"/>
              <a:gd name="connsiteY7" fmla="*/ 3528393 h 3684410"/>
              <a:gd name="connsiteX8" fmla="*/ 6028267 w 6028267"/>
              <a:gd name="connsiteY8" fmla="*/ 3556413 h 3684410"/>
              <a:gd name="connsiteX9" fmla="*/ 5991779 w 6028267"/>
              <a:gd name="connsiteY9" fmla="*/ 3528393 h 3684410"/>
              <a:gd name="connsiteX0" fmla="*/ 0 w 5991779"/>
              <a:gd name="connsiteY0" fmla="*/ 3533836 h 3684410"/>
              <a:gd name="connsiteX1" fmla="*/ 375155 w 5991779"/>
              <a:gd name="connsiteY1" fmla="*/ 3528393 h 3684410"/>
              <a:gd name="connsiteX2" fmla="*/ 375155 w 5991779"/>
              <a:gd name="connsiteY2" fmla="*/ 3528393 h 3684410"/>
              <a:gd name="connsiteX3" fmla="*/ 1743307 w 5991779"/>
              <a:gd name="connsiteY3" fmla="*/ 3096344 h 3684410"/>
              <a:gd name="connsiteX4" fmla="*/ 3039451 w 5991779"/>
              <a:gd name="connsiteY4" fmla="*/ 0 h 3684410"/>
              <a:gd name="connsiteX5" fmla="*/ 4263587 w 5991779"/>
              <a:gd name="connsiteY5" fmla="*/ 3096345 h 3684410"/>
              <a:gd name="connsiteX6" fmla="*/ 5631739 w 5991779"/>
              <a:gd name="connsiteY6" fmla="*/ 3528393 h 3684410"/>
              <a:gd name="connsiteX7" fmla="*/ 5631739 w 5991779"/>
              <a:gd name="connsiteY7" fmla="*/ 3528393 h 3684410"/>
              <a:gd name="connsiteX8" fmla="*/ 5991779 w 5991779"/>
              <a:gd name="connsiteY8" fmla="*/ 3528393 h 3684410"/>
              <a:gd name="connsiteX9" fmla="*/ 5991779 w 5991779"/>
              <a:gd name="connsiteY9" fmla="*/ 3528393 h 3684410"/>
              <a:gd name="connsiteX0" fmla="*/ 0 w 5991779"/>
              <a:gd name="connsiteY0" fmla="*/ 3533836 h 3535532"/>
              <a:gd name="connsiteX1" fmla="*/ 375155 w 5991779"/>
              <a:gd name="connsiteY1" fmla="*/ 3528393 h 3535532"/>
              <a:gd name="connsiteX2" fmla="*/ 1027303 w 5991779"/>
              <a:gd name="connsiteY2" fmla="*/ 3528394 h 3535532"/>
              <a:gd name="connsiteX3" fmla="*/ 1743307 w 5991779"/>
              <a:gd name="connsiteY3" fmla="*/ 3096344 h 3535532"/>
              <a:gd name="connsiteX4" fmla="*/ 3039451 w 5991779"/>
              <a:gd name="connsiteY4" fmla="*/ 0 h 3535532"/>
              <a:gd name="connsiteX5" fmla="*/ 4263587 w 5991779"/>
              <a:gd name="connsiteY5" fmla="*/ 3096345 h 3535532"/>
              <a:gd name="connsiteX6" fmla="*/ 5631739 w 5991779"/>
              <a:gd name="connsiteY6" fmla="*/ 3528393 h 3535532"/>
              <a:gd name="connsiteX7" fmla="*/ 5631739 w 5991779"/>
              <a:gd name="connsiteY7" fmla="*/ 3528393 h 3535532"/>
              <a:gd name="connsiteX8" fmla="*/ 5991779 w 5991779"/>
              <a:gd name="connsiteY8" fmla="*/ 3528393 h 3535532"/>
              <a:gd name="connsiteX9" fmla="*/ 5991779 w 5991779"/>
              <a:gd name="connsiteY9" fmla="*/ 3528393 h 3535532"/>
              <a:gd name="connsiteX0" fmla="*/ 0 w 5991779"/>
              <a:gd name="connsiteY0" fmla="*/ 3533836 h 3562005"/>
              <a:gd name="connsiteX1" fmla="*/ 1027303 w 5991779"/>
              <a:gd name="connsiteY1" fmla="*/ 3528394 h 3562005"/>
              <a:gd name="connsiteX2" fmla="*/ 1743307 w 5991779"/>
              <a:gd name="connsiteY2" fmla="*/ 3096344 h 3562005"/>
              <a:gd name="connsiteX3" fmla="*/ 3039451 w 5991779"/>
              <a:gd name="connsiteY3" fmla="*/ 0 h 3562005"/>
              <a:gd name="connsiteX4" fmla="*/ 4263587 w 5991779"/>
              <a:gd name="connsiteY4" fmla="*/ 3096345 h 3562005"/>
              <a:gd name="connsiteX5" fmla="*/ 5631739 w 5991779"/>
              <a:gd name="connsiteY5" fmla="*/ 3528393 h 3562005"/>
              <a:gd name="connsiteX6" fmla="*/ 5631739 w 5991779"/>
              <a:gd name="connsiteY6" fmla="*/ 3528393 h 3562005"/>
              <a:gd name="connsiteX7" fmla="*/ 5991779 w 5991779"/>
              <a:gd name="connsiteY7" fmla="*/ 3528393 h 3562005"/>
              <a:gd name="connsiteX8" fmla="*/ 5991779 w 5991779"/>
              <a:gd name="connsiteY8" fmla="*/ 3528393 h 3562005"/>
              <a:gd name="connsiteX0" fmla="*/ 0 w 4964476"/>
              <a:gd name="connsiteY0" fmla="*/ 3528394 h 3528394"/>
              <a:gd name="connsiteX1" fmla="*/ 716004 w 4964476"/>
              <a:gd name="connsiteY1" fmla="*/ 3096344 h 3528394"/>
              <a:gd name="connsiteX2" fmla="*/ 2012148 w 4964476"/>
              <a:gd name="connsiteY2" fmla="*/ 0 h 3528394"/>
              <a:gd name="connsiteX3" fmla="*/ 3236284 w 4964476"/>
              <a:gd name="connsiteY3" fmla="*/ 3096345 h 3528394"/>
              <a:gd name="connsiteX4" fmla="*/ 4604436 w 4964476"/>
              <a:gd name="connsiteY4" fmla="*/ 3528393 h 3528394"/>
              <a:gd name="connsiteX5" fmla="*/ 4604436 w 4964476"/>
              <a:gd name="connsiteY5" fmla="*/ 3528393 h 3528394"/>
              <a:gd name="connsiteX6" fmla="*/ 4964476 w 4964476"/>
              <a:gd name="connsiteY6" fmla="*/ 3528393 h 3528394"/>
              <a:gd name="connsiteX7" fmla="*/ 4964476 w 4964476"/>
              <a:gd name="connsiteY7" fmla="*/ 3528393 h 3528394"/>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4604436 w 4964476"/>
              <a:gd name="connsiteY5" fmla="*/ 3528399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3891625 w 4964476"/>
              <a:gd name="connsiteY5" fmla="*/ 3528400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6" fmla="*/ 4964476 w 4964476"/>
              <a:gd name="connsiteY6"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0" fmla="*/ 0 w 3891625"/>
              <a:gd name="connsiteY0" fmla="*/ 3528400 h 3528400"/>
              <a:gd name="connsiteX1" fmla="*/ 655339 w 3891625"/>
              <a:gd name="connsiteY1" fmla="*/ 3069903 h 3528400"/>
              <a:gd name="connsiteX2" fmla="*/ 2012148 w 3891625"/>
              <a:gd name="connsiteY2" fmla="*/ 6 h 3528400"/>
              <a:gd name="connsiteX3" fmla="*/ 3236284 w 3891625"/>
              <a:gd name="connsiteY3" fmla="*/ 3096351 h 3528400"/>
              <a:gd name="connsiteX4" fmla="*/ 3891625 w 3891625"/>
              <a:gd name="connsiteY4" fmla="*/ 3528400 h 352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625" h="3528400">
                <a:moveTo>
                  <a:pt x="0" y="3528400"/>
                </a:moveTo>
                <a:cubicBezTo>
                  <a:pt x="290551" y="3455485"/>
                  <a:pt x="319981" y="3657969"/>
                  <a:pt x="655339" y="3069903"/>
                </a:cubicBezTo>
                <a:cubicBezTo>
                  <a:pt x="990697" y="2481837"/>
                  <a:pt x="1581991" y="-4402"/>
                  <a:pt x="2012148" y="6"/>
                </a:cubicBezTo>
                <a:cubicBezTo>
                  <a:pt x="2442305" y="4414"/>
                  <a:pt x="2923038" y="2508285"/>
                  <a:pt x="3236284" y="3096351"/>
                </a:cubicBezTo>
                <a:cubicBezTo>
                  <a:pt x="3549530" y="3684417"/>
                  <a:pt x="3603593" y="3456392"/>
                  <a:pt x="3891625" y="3528400"/>
                </a:cubicBezTo>
              </a:path>
            </a:pathLst>
          </a:custGeom>
          <a:ln w="254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8000"/>
              </a:solidFill>
            </a:endParaRPr>
          </a:p>
        </p:txBody>
      </p:sp>
      <p:sp>
        <p:nvSpPr>
          <p:cNvPr id="24" name="Rectangle 23"/>
          <p:cNvSpPr/>
          <p:nvPr/>
        </p:nvSpPr>
        <p:spPr>
          <a:xfrm>
            <a:off x="1466592" y="4675759"/>
            <a:ext cx="360040" cy="400110"/>
          </a:xfrm>
          <a:prstGeom prst="rect">
            <a:avLst/>
          </a:prstGeom>
        </p:spPr>
        <p:txBody>
          <a:bodyPr wrap="square">
            <a:spAutoFit/>
          </a:bodyPr>
          <a:lstStyle/>
          <a:p>
            <a:r>
              <a:rPr lang="en-GB" sz="800" b="1"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0</a:t>
            </a:r>
            <a:endParaRPr lang="en-GB" sz="2000" b="1" dirty="0">
              <a:solidFill>
                <a:srgbClr val="008000"/>
              </a:solidFill>
            </a:endParaRPr>
          </a:p>
        </p:txBody>
      </p:sp>
      <p:cxnSp>
        <p:nvCxnSpPr>
          <p:cNvPr id="25" name="Straight Connector 24"/>
          <p:cNvCxnSpPr/>
          <p:nvPr/>
        </p:nvCxnSpPr>
        <p:spPr>
          <a:xfrm>
            <a:off x="1645399" y="3231246"/>
            <a:ext cx="1217" cy="146304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89238" y="4534251"/>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z</a:t>
            </a:r>
            <a:endParaRPr lang="en-GB" sz="2000" i="1" baseline="-25000" dirty="0"/>
          </a:p>
        </p:txBody>
      </p:sp>
      <p:sp>
        <p:nvSpPr>
          <p:cNvPr id="30" name="Rectangle 29"/>
          <p:cNvSpPr/>
          <p:nvPr/>
        </p:nvSpPr>
        <p:spPr>
          <a:xfrm>
            <a:off x="1988443" y="4534251"/>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a</a:t>
            </a:r>
            <a:endParaRPr lang="en-GB" sz="2000" i="1" baseline="-25000" dirty="0"/>
          </a:p>
        </p:txBody>
      </p:sp>
      <p:sp>
        <p:nvSpPr>
          <p:cNvPr id="31" name="TextBox 30"/>
          <p:cNvSpPr txBox="1"/>
          <p:nvPr/>
        </p:nvSpPr>
        <p:spPr>
          <a:xfrm>
            <a:off x="4355975" y="2666529"/>
            <a:ext cx="1080122" cy="461665"/>
          </a:xfrm>
          <a:prstGeom prst="rect">
            <a:avLst/>
          </a:prstGeom>
          <a:noFill/>
        </p:spPr>
        <p:txBody>
          <a:bodyPr wrap="square" rtlCol="0">
            <a:spAutoFit/>
          </a:bodyPr>
          <a:lstStyle/>
          <a:p>
            <a:r>
              <a:rPr lang="en-GB" sz="2400" dirty="0"/>
              <a:t>Step 2:</a:t>
            </a:r>
            <a:endParaRPr lang="en-GB" sz="24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5429558" y="2666529"/>
            <a:ext cx="3600399" cy="461665"/>
          </a:xfrm>
          <a:prstGeom prst="rect">
            <a:avLst/>
          </a:prstGeom>
          <a:noFill/>
        </p:spPr>
        <p:txBody>
          <a:bodyPr wrap="square" rtlCol="0">
            <a:spAutoFit/>
          </a:bodyPr>
          <a:lstStyle/>
          <a:p>
            <a:r>
              <a:rPr lang="en-GB" sz="2400" dirty="0"/>
              <a:t>Use your GDC</a:t>
            </a:r>
            <a:endParaRPr lang="en-GB" sz="2400" dirty="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28573" y="3143002"/>
            <a:ext cx="2880320" cy="2232248"/>
          </a:xfrm>
          <a:prstGeom prst="rect">
            <a:avLst/>
          </a:prstGeom>
        </p:spPr>
      </p:pic>
      <p:sp>
        <p:nvSpPr>
          <p:cNvPr id="34" name="TextBox 33"/>
          <p:cNvSpPr txBox="1"/>
          <p:nvPr/>
        </p:nvSpPr>
        <p:spPr>
          <a:xfrm>
            <a:off x="3736960" y="3140968"/>
            <a:ext cx="2391614" cy="461665"/>
          </a:xfrm>
          <a:prstGeom prst="rect">
            <a:avLst/>
          </a:prstGeom>
          <a:noFill/>
        </p:spPr>
        <p:txBody>
          <a:bodyPr wrap="square" rtlCol="0">
            <a:spAutoFit/>
          </a:bodyPr>
          <a:lstStyle/>
          <a:p>
            <a:r>
              <a:rPr lang="en-GB" sz="2400" dirty="0"/>
              <a:t>Turn on the  GDC</a:t>
            </a:r>
            <a:endParaRPr lang="en-GB"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726434" y="3553254"/>
            <a:ext cx="1108282" cy="461665"/>
          </a:xfrm>
          <a:prstGeom prst="rect">
            <a:avLst/>
          </a:prstGeom>
          <a:noFill/>
        </p:spPr>
        <p:txBody>
          <a:bodyPr wrap="square" rtlCol="0">
            <a:spAutoFit/>
          </a:bodyPr>
          <a:lstStyle/>
          <a:p>
            <a:r>
              <a:rPr lang="en-GB" sz="2400" dirty="0"/>
              <a:t>Type 1</a:t>
            </a:r>
            <a:endParaRPr lang="en-GB"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4665388" y="3553253"/>
            <a:ext cx="1705094" cy="461665"/>
          </a:xfrm>
          <a:prstGeom prst="rect">
            <a:avLst/>
          </a:prstGeom>
          <a:noFill/>
        </p:spPr>
        <p:txBody>
          <a:bodyPr wrap="square" rtlCol="0">
            <a:spAutoFit/>
          </a:bodyPr>
          <a:lstStyle/>
          <a:p>
            <a:r>
              <a:rPr lang="en-GB" sz="2400" dirty="0"/>
              <a:t>Run-Matrix</a:t>
            </a:r>
            <a:endParaRPr lang="en-GB" sz="2400" dirty="0">
              <a:latin typeface="Times New Roman" panose="02020603050405020304" pitchFamily="18" charset="0"/>
              <a:cs typeface="Times New Roman" panose="02020603050405020304" pitchFamily="18" charset="0"/>
            </a:endParaRPr>
          </a:p>
        </p:txBody>
      </p:sp>
      <p:pic>
        <p:nvPicPr>
          <p:cNvPr id="37" name="Picture 3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39" name="TextBox 38"/>
          <p:cNvSpPr txBox="1"/>
          <p:nvPr/>
        </p:nvSpPr>
        <p:spPr>
          <a:xfrm>
            <a:off x="3733510" y="3947478"/>
            <a:ext cx="1644557" cy="461665"/>
          </a:xfrm>
          <a:prstGeom prst="rect">
            <a:avLst/>
          </a:prstGeom>
          <a:noFill/>
        </p:spPr>
        <p:txBody>
          <a:bodyPr wrap="square" rtlCol="0">
            <a:spAutoFit/>
          </a:bodyPr>
          <a:lstStyle/>
          <a:p>
            <a:r>
              <a:rPr lang="en-GB" sz="2400" dirty="0"/>
              <a:t>Press OPTN</a:t>
            </a:r>
            <a:endParaRPr lang="en-GB" sz="2400" dirty="0">
              <a:latin typeface="Times New Roman" panose="02020603050405020304" pitchFamily="18" charset="0"/>
              <a:cs typeface="Times New Roman" panose="02020603050405020304" pitchFamily="18" charset="0"/>
            </a:endParaRPr>
          </a:p>
        </p:txBody>
      </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1" name="TextBox 40"/>
          <p:cNvSpPr txBox="1"/>
          <p:nvPr/>
        </p:nvSpPr>
        <p:spPr>
          <a:xfrm>
            <a:off x="3739261" y="4311237"/>
            <a:ext cx="1644557" cy="461665"/>
          </a:xfrm>
          <a:prstGeom prst="rect">
            <a:avLst/>
          </a:prstGeom>
          <a:noFill/>
        </p:spPr>
        <p:txBody>
          <a:bodyPr wrap="square" rtlCol="0">
            <a:spAutoFit/>
          </a:bodyPr>
          <a:lstStyle/>
          <a:p>
            <a:r>
              <a:rPr lang="en-GB" sz="2400" dirty="0"/>
              <a:t>F5: STAT</a:t>
            </a:r>
            <a:endParaRPr lang="en-GB" sz="2400" dirty="0">
              <a:latin typeface="Times New Roman" panose="02020603050405020304" pitchFamily="18" charset="0"/>
              <a:cs typeface="Times New Roman" panose="02020603050405020304" pitchFamily="18" charset="0"/>
            </a:endParaRPr>
          </a:p>
        </p:txBody>
      </p:sp>
      <p:pic>
        <p:nvPicPr>
          <p:cNvPr id="42" name="Picture 4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3" name="TextBox 42"/>
          <p:cNvSpPr txBox="1"/>
          <p:nvPr/>
        </p:nvSpPr>
        <p:spPr>
          <a:xfrm>
            <a:off x="3733159" y="4658653"/>
            <a:ext cx="1644557" cy="461665"/>
          </a:xfrm>
          <a:prstGeom prst="rect">
            <a:avLst/>
          </a:prstGeom>
          <a:noFill/>
        </p:spPr>
        <p:txBody>
          <a:bodyPr wrap="square" rtlCol="0">
            <a:spAutoFit/>
          </a:bodyPr>
          <a:lstStyle/>
          <a:p>
            <a:r>
              <a:rPr lang="en-GB" sz="2400" dirty="0"/>
              <a:t>F3: DIST</a:t>
            </a:r>
            <a:endParaRPr lang="en-GB" sz="2400" dirty="0">
              <a:latin typeface="Times New Roman" panose="02020603050405020304" pitchFamily="18" charset="0"/>
              <a:cs typeface="Times New Roman" panose="02020603050405020304" pitchFamily="18" charset="0"/>
            </a:endParaRPr>
          </a:p>
        </p:txBody>
      </p:sp>
      <p:pic>
        <p:nvPicPr>
          <p:cNvPr id="44" name="Picture 4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5" name="TextBox 44"/>
          <p:cNvSpPr txBox="1"/>
          <p:nvPr/>
        </p:nvSpPr>
        <p:spPr>
          <a:xfrm>
            <a:off x="3726434" y="5022412"/>
            <a:ext cx="1644557" cy="461665"/>
          </a:xfrm>
          <a:prstGeom prst="rect">
            <a:avLst/>
          </a:prstGeom>
          <a:noFill/>
        </p:spPr>
        <p:txBody>
          <a:bodyPr wrap="square" rtlCol="0">
            <a:spAutoFit/>
          </a:bodyPr>
          <a:lstStyle/>
          <a:p>
            <a:r>
              <a:rPr lang="en-GB" sz="2400" dirty="0"/>
              <a:t>F1: NORM</a:t>
            </a:r>
            <a:endParaRPr lang="en-GB" sz="2400" dirty="0">
              <a:latin typeface="Times New Roman" panose="02020603050405020304" pitchFamily="18" charset="0"/>
              <a:cs typeface="Times New Roman" panose="02020603050405020304" pitchFamily="18" charset="0"/>
            </a:endParaRPr>
          </a:p>
        </p:txBody>
      </p:sp>
      <p:pic>
        <p:nvPicPr>
          <p:cNvPr id="46" name="Picture 4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7" name="TextBox 46"/>
          <p:cNvSpPr txBox="1"/>
          <p:nvPr/>
        </p:nvSpPr>
        <p:spPr>
          <a:xfrm>
            <a:off x="3733159" y="5416636"/>
            <a:ext cx="1644557" cy="461665"/>
          </a:xfrm>
          <a:prstGeom prst="rect">
            <a:avLst/>
          </a:prstGeom>
          <a:noFill/>
        </p:spPr>
        <p:txBody>
          <a:bodyPr wrap="square" rtlCol="0">
            <a:spAutoFit/>
          </a:bodyPr>
          <a:lstStyle/>
          <a:p>
            <a:r>
              <a:rPr lang="en-GB" sz="2400" dirty="0"/>
              <a:t>F3: </a:t>
            </a:r>
            <a:r>
              <a:rPr lang="en-GB" sz="2400" dirty="0" err="1"/>
              <a:t>InvN</a:t>
            </a:r>
            <a:endParaRPr lang="en-GB" sz="2400" dirty="0">
              <a:latin typeface="Times New Roman" panose="02020603050405020304" pitchFamily="18" charset="0"/>
              <a:cs typeface="Times New Roman" panose="02020603050405020304" pitchFamily="18" charset="0"/>
            </a:endParaRPr>
          </a:p>
        </p:txBody>
      </p:sp>
      <p:pic>
        <p:nvPicPr>
          <p:cNvPr id="48" name="Picture 4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9" name="TextBox 48"/>
          <p:cNvSpPr txBox="1"/>
          <p:nvPr/>
        </p:nvSpPr>
        <p:spPr>
          <a:xfrm>
            <a:off x="3785001" y="5764052"/>
            <a:ext cx="4099367" cy="461665"/>
          </a:xfrm>
          <a:prstGeom prst="rect">
            <a:avLst/>
          </a:prstGeom>
          <a:noFill/>
        </p:spPr>
        <p:txBody>
          <a:bodyPr wrap="square" rtlCol="0">
            <a:spAutoFit/>
          </a:bodyPr>
          <a:lstStyle/>
          <a:p>
            <a:r>
              <a:rPr lang="en-GB" sz="2400" dirty="0"/>
              <a:t>Type in this order: 0.813, 1, 0)</a:t>
            </a:r>
            <a:endParaRPr lang="en-GB" sz="2400" dirty="0">
              <a:latin typeface="Times New Roman" panose="02020603050405020304" pitchFamily="18" charset="0"/>
              <a:cs typeface="Times New Roman" panose="02020603050405020304" pitchFamily="18" charset="0"/>
            </a:endParaRPr>
          </a:p>
        </p:txBody>
      </p:sp>
      <p:pic>
        <p:nvPicPr>
          <p:cNvPr id="50" name="Picture 4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51" name="TextBox 50"/>
          <p:cNvSpPr txBox="1"/>
          <p:nvPr/>
        </p:nvSpPr>
        <p:spPr>
          <a:xfrm>
            <a:off x="7566641" y="5762018"/>
            <a:ext cx="821784" cy="461665"/>
          </a:xfrm>
          <a:prstGeom prst="rect">
            <a:avLst/>
          </a:prstGeom>
          <a:noFill/>
        </p:spPr>
        <p:txBody>
          <a:bodyPr wrap="square" rtlCol="0">
            <a:spAutoFit/>
          </a:bodyPr>
          <a:lstStyle/>
          <a:p>
            <a:r>
              <a:rPr lang="en-GB" sz="2400" dirty="0"/>
              <a:t>EXE</a:t>
            </a:r>
            <a:endParaRPr lang="en-GB" sz="2400" dirty="0">
              <a:latin typeface="Times New Roman" panose="02020603050405020304" pitchFamily="18" charset="0"/>
              <a:cs typeface="Times New Roman" panose="02020603050405020304" pitchFamily="18" charset="0"/>
            </a:endParaRPr>
          </a:p>
        </p:txBody>
      </p:sp>
      <p:pic>
        <p:nvPicPr>
          <p:cNvPr id="52" name="Picture 51"/>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126480" y="3146871"/>
            <a:ext cx="2880320" cy="2232248"/>
          </a:xfrm>
          <a:prstGeom prst="rect">
            <a:avLst/>
          </a:prstGeom>
        </p:spPr>
      </p:pic>
      <p:sp>
        <p:nvSpPr>
          <p:cNvPr id="53" name="TextBox 52"/>
          <p:cNvSpPr txBox="1"/>
          <p:nvPr/>
        </p:nvSpPr>
        <p:spPr>
          <a:xfrm>
            <a:off x="3785001" y="6244394"/>
            <a:ext cx="4099367" cy="461665"/>
          </a:xfrm>
          <a:prstGeom prst="rect">
            <a:avLst/>
          </a:prstGeom>
          <a:noFill/>
        </p:spPr>
        <p:txBody>
          <a:bodyPr wrap="square" rtlCol="0">
            <a:spAutoFit/>
          </a:bodyPr>
          <a:lstStyle/>
          <a:p>
            <a:r>
              <a:rPr lang="en-GB" sz="2400" dirty="0"/>
              <a:t>The value of </a:t>
            </a:r>
            <a:r>
              <a:rPr lang="en-GB" sz="2400" i="1" dirty="0">
                <a:latin typeface="Times New Roman" panose="02020603050405020304" pitchFamily="18" charset="0"/>
                <a:cs typeface="Times New Roman" panose="02020603050405020304" pitchFamily="18" charset="0"/>
              </a:rPr>
              <a:t>a</a:t>
            </a:r>
            <a:r>
              <a:rPr lang="en-GB" sz="2400" dirty="0"/>
              <a:t> is 0.889</a:t>
            </a:r>
            <a:endParaRPr lang="en-GB"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1111366" y="4071466"/>
            <a:ext cx="710451" cy="369332"/>
          </a:xfrm>
          <a:prstGeom prst="rect">
            <a:avLst/>
          </a:prstGeom>
        </p:spPr>
        <p:txBody>
          <a:bodyPr wrap="none">
            <a:spAutoFit/>
          </a:bodyPr>
          <a:lstStyle/>
          <a:p>
            <a:r>
              <a:rPr lang="en-GB" dirty="0"/>
              <a:t>0.813</a:t>
            </a:r>
          </a:p>
        </p:txBody>
      </p:sp>
      <p:sp>
        <p:nvSpPr>
          <p:cNvPr id="38" name="TextBox 37"/>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54" name="Rectangle 53">
            <a:hlinkClick r:id="rId11"/>
            <a:extLst>
              <a:ext uri="{FF2B5EF4-FFF2-40B4-BE49-F238E27FC236}">
                <a16:creationId xmlns:a16="http://schemas.microsoft.com/office/drawing/2014/main" id="{61EF25B8-C4A4-4A12-914C-568D737422F2}"/>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hlinkClick r:id="rId11"/>
            <a:extLst>
              <a:ext uri="{FF2B5EF4-FFF2-40B4-BE49-F238E27FC236}">
                <a16:creationId xmlns:a16="http://schemas.microsoft.com/office/drawing/2014/main" id="{824A0076-7222-4B60-8FD7-8C71BD9936D7}"/>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5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4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5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52"/>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p:bldP spid="5" grpId="0"/>
      <p:bldP spid="6" grpId="0"/>
      <p:bldP spid="7" grpId="0"/>
      <p:bldP spid="8" grpId="0"/>
      <p:bldP spid="19" grpId="0"/>
      <p:bldP spid="23" grpId="0" animBg="1"/>
      <p:bldP spid="24" grpId="0"/>
      <p:bldP spid="28" grpId="0"/>
      <p:bldP spid="30" grpId="0"/>
      <p:bldP spid="31" grpId="0"/>
      <p:bldP spid="32" grpId="0"/>
      <p:bldP spid="34" grpId="0"/>
      <p:bldP spid="35" grpId="0"/>
      <p:bldP spid="36" grpId="0"/>
      <p:bldP spid="39" grpId="0"/>
      <p:bldP spid="41" grpId="0"/>
      <p:bldP spid="43" grpId="0"/>
      <p:bldP spid="45" grpId="0"/>
      <p:bldP spid="47" grpId="0"/>
      <p:bldP spid="49" grpId="0"/>
      <p:bldP spid="51" grpId="0"/>
      <p:bldP spid="53"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3391202F-2C5E-43FE-867B-3F17BF8B04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056" y="2340864"/>
            <a:ext cx="2213223" cy="4206240"/>
          </a:xfrm>
          <a:prstGeom prst="rect">
            <a:avLst/>
          </a:prstGeom>
        </p:spPr>
      </p:pic>
      <p:grpSp>
        <p:nvGrpSpPr>
          <p:cNvPr id="34" name="Group 33"/>
          <p:cNvGrpSpPr/>
          <p:nvPr/>
        </p:nvGrpSpPr>
        <p:grpSpPr>
          <a:xfrm>
            <a:off x="4860032" y="2060848"/>
            <a:ext cx="3384377" cy="2448272"/>
            <a:chOff x="4860032" y="1484784"/>
            <a:chExt cx="3384377" cy="2448272"/>
          </a:xfrm>
        </p:grpSpPr>
        <p:grpSp>
          <p:nvGrpSpPr>
            <p:cNvPr id="35" name="Group 31"/>
            <p:cNvGrpSpPr/>
            <p:nvPr/>
          </p:nvGrpSpPr>
          <p:grpSpPr>
            <a:xfrm>
              <a:off x="6300192" y="1484784"/>
              <a:ext cx="576064" cy="2448272"/>
              <a:chOff x="6372200" y="1484784"/>
              <a:chExt cx="576064" cy="3096344"/>
            </a:xfrm>
          </p:grpSpPr>
          <p:cxnSp>
            <p:nvCxnSpPr>
              <p:cNvPr id="51" name="Straight Connector 50"/>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6" name="Group 32"/>
            <p:cNvGrpSpPr/>
            <p:nvPr/>
          </p:nvGrpSpPr>
          <p:grpSpPr>
            <a:xfrm>
              <a:off x="5831992" y="2118202"/>
              <a:ext cx="1548000" cy="1814853"/>
              <a:chOff x="5607115" y="2420888"/>
              <a:chExt cx="2178236" cy="2160240"/>
            </a:xfrm>
          </p:grpSpPr>
          <p:cxnSp>
            <p:nvCxnSpPr>
              <p:cNvPr id="47" name="Straight Connector 46"/>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50" name="Rectangle 49"/>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7" name="Group 33"/>
            <p:cNvGrpSpPr/>
            <p:nvPr/>
          </p:nvGrpSpPr>
          <p:grpSpPr>
            <a:xfrm>
              <a:off x="5508104" y="2662659"/>
              <a:ext cx="2268000" cy="1270397"/>
              <a:chOff x="5191788" y="3068960"/>
              <a:chExt cx="3209499" cy="1512168"/>
            </a:xfrm>
          </p:grpSpPr>
          <p:cxnSp>
            <p:nvCxnSpPr>
              <p:cNvPr id="43" name="Straight Connector 42"/>
              <p:cNvCxnSpPr>
                <a:stCxn id="45"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6" name="Rectangle 45"/>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8" name="Group 34"/>
            <p:cNvGrpSpPr/>
            <p:nvPr/>
          </p:nvGrpSpPr>
          <p:grpSpPr>
            <a:xfrm>
              <a:off x="4860032" y="3025630"/>
              <a:ext cx="3384377" cy="907426"/>
              <a:chOff x="4375438" y="3501008"/>
              <a:chExt cx="4505368" cy="1080120"/>
            </a:xfrm>
          </p:grpSpPr>
          <p:cxnSp>
            <p:nvCxnSpPr>
              <p:cNvPr id="39" name="Straight Connector 38"/>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2" name="Rectangle 41"/>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53" name="Group 29"/>
          <p:cNvGrpSpPr/>
          <p:nvPr/>
        </p:nvGrpSpPr>
        <p:grpSpPr>
          <a:xfrm>
            <a:off x="4499992" y="2420888"/>
            <a:ext cx="4176464" cy="2592288"/>
            <a:chOff x="4644008" y="1556792"/>
            <a:chExt cx="4176464" cy="2592288"/>
          </a:xfrm>
        </p:grpSpPr>
        <p:cxnSp>
          <p:nvCxnSpPr>
            <p:cNvPr id="54" name="Straight Arrow Connector 53"/>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Chart 55"/>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3"/>
            </a:graphicData>
          </a:graphic>
        </p:graphicFrame>
      </p:grpSp>
      <p:sp>
        <p:nvSpPr>
          <p:cNvPr id="57" name="Freeform 56"/>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2890890" y="4844969"/>
            <a:ext cx="4978085" cy="430887"/>
          </a:xfrm>
          <a:prstGeom prst="rect">
            <a:avLst/>
          </a:prstGeom>
          <a:noFill/>
        </p:spPr>
        <p:txBody>
          <a:bodyPr wrap="square" rtlCol="0">
            <a:spAutoFit/>
          </a:bodyPr>
          <a:lstStyle/>
          <a:p>
            <a:r>
              <a:rPr lang="en-US" sz="2200" dirty="0"/>
              <a:t>Type the information from the problem: </a:t>
            </a:r>
            <a:endParaRPr lang="en-GB" sz="2200" dirty="0"/>
          </a:p>
        </p:txBody>
      </p:sp>
      <p:sp>
        <p:nvSpPr>
          <p:cNvPr id="58" name="TextBox 57"/>
          <p:cNvSpPr txBox="1"/>
          <p:nvPr/>
        </p:nvSpPr>
        <p:spPr>
          <a:xfrm>
            <a:off x="6729984" y="5085979"/>
            <a:ext cx="1857971" cy="430887"/>
          </a:xfrm>
          <a:prstGeom prst="rect">
            <a:avLst/>
          </a:prstGeom>
          <a:noFill/>
        </p:spPr>
        <p:txBody>
          <a:bodyPr wrap="square" rtlCol="0">
            <a:spAutoFit/>
          </a:bodyPr>
          <a:lstStyle/>
          <a:p>
            <a:r>
              <a:rPr lang="en-US" sz="2200" dirty="0"/>
              <a:t>Lower: -1E99  </a:t>
            </a:r>
            <a:endParaRPr lang="en-GB" sz="2200" dirty="0"/>
          </a:p>
        </p:txBody>
      </p:sp>
      <p:sp>
        <p:nvSpPr>
          <p:cNvPr id="59" name="TextBox 58"/>
          <p:cNvSpPr txBox="1"/>
          <p:nvPr/>
        </p:nvSpPr>
        <p:spPr>
          <a:xfrm>
            <a:off x="6729984" y="5428725"/>
            <a:ext cx="1626595" cy="430887"/>
          </a:xfrm>
          <a:prstGeom prst="rect">
            <a:avLst/>
          </a:prstGeom>
          <a:noFill/>
        </p:spPr>
        <p:txBody>
          <a:bodyPr wrap="square" rtlCol="0">
            <a:spAutoFit/>
          </a:bodyPr>
          <a:lstStyle/>
          <a:p>
            <a:r>
              <a:rPr lang="en-US" sz="2200" dirty="0"/>
              <a:t>Upper: 105  </a:t>
            </a:r>
            <a:endParaRPr lang="en-GB" sz="2200" dirty="0"/>
          </a:p>
        </p:txBody>
      </p:sp>
      <p:sp>
        <p:nvSpPr>
          <p:cNvPr id="60" name="TextBox 59"/>
          <p:cNvSpPr txBox="1"/>
          <p:nvPr/>
        </p:nvSpPr>
        <p:spPr>
          <a:xfrm>
            <a:off x="6729984" y="5718266"/>
            <a:ext cx="1626595" cy="430887"/>
          </a:xfrm>
          <a:prstGeom prst="rect">
            <a:avLst/>
          </a:prstGeom>
          <a:noFill/>
        </p:spPr>
        <p:txBody>
          <a:bodyPr wrap="square" rtlCol="0">
            <a:spAutoFit/>
          </a:bodyPr>
          <a:lstStyle/>
          <a:p>
            <a:r>
              <a:rPr lang="en-US" sz="2200" dirty="0">
                <a:sym typeface="Symbol" panose="05050102010706020507" pitchFamily="18" charset="2"/>
              </a:rPr>
              <a:t></a:t>
            </a:r>
            <a:r>
              <a:rPr lang="en-US" sz="2200" dirty="0"/>
              <a:t>: 8  </a:t>
            </a:r>
            <a:endParaRPr lang="en-GB" sz="2200" dirty="0"/>
          </a:p>
        </p:txBody>
      </p:sp>
      <p:sp>
        <p:nvSpPr>
          <p:cNvPr id="61" name="TextBox 60"/>
          <p:cNvSpPr txBox="1"/>
          <p:nvPr/>
        </p:nvSpPr>
        <p:spPr>
          <a:xfrm>
            <a:off x="6729984" y="6048326"/>
            <a:ext cx="1626595" cy="430887"/>
          </a:xfrm>
          <a:prstGeom prst="rect">
            <a:avLst/>
          </a:prstGeom>
          <a:noFill/>
        </p:spPr>
        <p:txBody>
          <a:bodyPr wrap="square" rtlCol="0">
            <a:spAutoFit/>
          </a:bodyPr>
          <a:lstStyle/>
          <a:p>
            <a:r>
              <a:rPr lang="en-US" sz="2200" dirty="0">
                <a:sym typeface="Symbol" panose="05050102010706020507" pitchFamily="18" charset="2"/>
              </a:rPr>
              <a:t></a:t>
            </a:r>
            <a:r>
              <a:rPr lang="en-US" sz="2200" dirty="0"/>
              <a:t>: 110  </a:t>
            </a:r>
            <a:endParaRPr lang="en-GB" sz="2200" dirty="0"/>
          </a:p>
        </p:txBody>
      </p:sp>
      <p:sp>
        <p:nvSpPr>
          <p:cNvPr id="62" name="TextBox 61"/>
          <p:cNvSpPr txBox="1"/>
          <p:nvPr/>
        </p:nvSpPr>
        <p:spPr>
          <a:xfrm>
            <a:off x="8321040" y="5091049"/>
            <a:ext cx="717020"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63" name="TextBox 62"/>
          <p:cNvSpPr txBox="1"/>
          <p:nvPr/>
        </p:nvSpPr>
        <p:spPr>
          <a:xfrm>
            <a:off x="8321040" y="5402711"/>
            <a:ext cx="795337"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64" name="TextBox 63"/>
          <p:cNvSpPr txBox="1"/>
          <p:nvPr/>
        </p:nvSpPr>
        <p:spPr>
          <a:xfrm>
            <a:off x="8321040" y="5719373"/>
            <a:ext cx="612457"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66" name="TextBox 65"/>
          <p:cNvSpPr txBox="1"/>
          <p:nvPr/>
        </p:nvSpPr>
        <p:spPr>
          <a:xfrm>
            <a:off x="8321040" y="6381328"/>
            <a:ext cx="743002"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67" name="TextBox 66"/>
          <p:cNvSpPr txBox="1"/>
          <p:nvPr/>
        </p:nvSpPr>
        <p:spPr>
          <a:xfrm>
            <a:off x="8321040" y="6048326"/>
            <a:ext cx="612457" cy="430887"/>
          </a:xfrm>
          <a:prstGeom prst="rect">
            <a:avLst/>
          </a:prstGeom>
          <a:noFill/>
        </p:spPr>
        <p:txBody>
          <a:bodyPr wrap="square" rtlCol="0">
            <a:spAutoFit/>
          </a:bodyPr>
          <a:lstStyle/>
          <a:p>
            <a:r>
              <a:rPr lang="en-US" sz="2200" dirty="0">
                <a:sym typeface="Symbol" panose="05050102010706020507" pitchFamily="18" charset="2"/>
              </a:rPr>
              <a:t>EXE</a:t>
            </a:r>
            <a:endParaRPr lang="en-GB" sz="2200" dirty="0"/>
          </a:p>
        </p:txBody>
      </p:sp>
      <p:sp>
        <p:nvSpPr>
          <p:cNvPr id="65" name="Freeform 64"/>
          <p:cNvSpPr/>
          <p:nvPr/>
        </p:nvSpPr>
        <p:spPr>
          <a:xfrm>
            <a:off x="5164975" y="3169706"/>
            <a:ext cx="1219200" cy="1274618"/>
          </a:xfrm>
          <a:custGeom>
            <a:avLst/>
            <a:gdLst>
              <a:gd name="connsiteX0" fmla="*/ 1213658 w 1219200"/>
              <a:gd name="connsiteY0" fmla="*/ 0 h 1274618"/>
              <a:gd name="connsiteX1" fmla="*/ 1219200 w 1219200"/>
              <a:gd name="connsiteY1" fmla="*/ 1269077 h 1274618"/>
              <a:gd name="connsiteX2" fmla="*/ 0 w 1219200"/>
              <a:gd name="connsiteY2" fmla="*/ 1274618 h 1274618"/>
              <a:gd name="connsiteX3" fmla="*/ 277090 w 1219200"/>
              <a:gd name="connsiteY3" fmla="*/ 1224742 h 1274618"/>
              <a:gd name="connsiteX4" fmla="*/ 404552 w 1219200"/>
              <a:gd name="connsiteY4" fmla="*/ 1202575 h 1274618"/>
              <a:gd name="connsiteX5" fmla="*/ 509847 w 1219200"/>
              <a:gd name="connsiteY5" fmla="*/ 1152698 h 1274618"/>
              <a:gd name="connsiteX6" fmla="*/ 637309 w 1219200"/>
              <a:gd name="connsiteY6" fmla="*/ 1064029 h 1274618"/>
              <a:gd name="connsiteX7" fmla="*/ 703810 w 1219200"/>
              <a:gd name="connsiteY7" fmla="*/ 1003069 h 1274618"/>
              <a:gd name="connsiteX8" fmla="*/ 781396 w 1219200"/>
              <a:gd name="connsiteY8" fmla="*/ 925484 h 1274618"/>
              <a:gd name="connsiteX9" fmla="*/ 903316 w 1219200"/>
              <a:gd name="connsiteY9" fmla="*/ 775855 h 1274618"/>
              <a:gd name="connsiteX10" fmla="*/ 997527 w 1219200"/>
              <a:gd name="connsiteY10" fmla="*/ 642851 h 1274618"/>
              <a:gd name="connsiteX11" fmla="*/ 1069570 w 1219200"/>
              <a:gd name="connsiteY11" fmla="*/ 493222 h 1274618"/>
              <a:gd name="connsiteX12" fmla="*/ 1141614 w 1219200"/>
              <a:gd name="connsiteY12" fmla="*/ 299258 h 1274618"/>
              <a:gd name="connsiteX13" fmla="*/ 1169323 w 1219200"/>
              <a:gd name="connsiteY13" fmla="*/ 199506 h 1274618"/>
              <a:gd name="connsiteX14" fmla="*/ 1213658 w 1219200"/>
              <a:gd name="connsiteY14" fmla="*/ 0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 h="1274618">
                <a:moveTo>
                  <a:pt x="1213658" y="0"/>
                </a:moveTo>
                <a:cubicBezTo>
                  <a:pt x="1215505" y="423026"/>
                  <a:pt x="1217353" y="846051"/>
                  <a:pt x="1219200" y="1269077"/>
                </a:cubicBezTo>
                <a:lnTo>
                  <a:pt x="0" y="1274618"/>
                </a:lnTo>
                <a:lnTo>
                  <a:pt x="277090" y="1224742"/>
                </a:lnTo>
                <a:lnTo>
                  <a:pt x="404552" y="1202575"/>
                </a:lnTo>
                <a:lnTo>
                  <a:pt x="509847" y="1152698"/>
                </a:lnTo>
                <a:lnTo>
                  <a:pt x="637309" y="1064029"/>
                </a:lnTo>
                <a:lnTo>
                  <a:pt x="703810" y="1003069"/>
                </a:lnTo>
                <a:lnTo>
                  <a:pt x="781396" y="925484"/>
                </a:lnTo>
                <a:lnTo>
                  <a:pt x="903316" y="775855"/>
                </a:lnTo>
                <a:lnTo>
                  <a:pt x="997527" y="642851"/>
                </a:lnTo>
                <a:lnTo>
                  <a:pt x="1069570" y="493222"/>
                </a:lnTo>
                <a:lnTo>
                  <a:pt x="1141614" y="299258"/>
                </a:lnTo>
                <a:lnTo>
                  <a:pt x="1169323" y="199506"/>
                </a:lnTo>
                <a:lnTo>
                  <a:pt x="1213658" y="0"/>
                </a:lnTo>
                <a:close/>
              </a:path>
            </a:pathLst>
          </a:custGeom>
          <a:solidFill>
            <a:srgbClr val="0080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a:extLst>
              <a:ext uri="{FF2B5EF4-FFF2-40B4-BE49-F238E27FC236}">
                <a16:creationId xmlns:a16="http://schemas.microsoft.com/office/drawing/2014/main" id="{04BCE40E-21D9-4C22-A509-D49D729AE936}"/>
              </a:ext>
            </a:extLst>
          </p:cNvPr>
          <p:cNvSpPr txBox="1"/>
          <p:nvPr/>
        </p:nvSpPr>
        <p:spPr>
          <a:xfrm>
            <a:off x="182880" y="1636614"/>
            <a:ext cx="8238902" cy="769441"/>
          </a:xfrm>
          <a:prstGeom prst="rect">
            <a:avLst/>
          </a:prstGeom>
          <a:noFill/>
        </p:spPr>
        <p:txBody>
          <a:bodyPr wrap="square" rtlCol="0">
            <a:spAutoFit/>
          </a:bodyPr>
          <a:lstStyle/>
          <a:p>
            <a:r>
              <a:rPr lang="en-GB" sz="2200" dirty="0"/>
              <a:t>c) 250 pears are weighed.  Calculate the expected number of pears that weigh less than 105g.</a:t>
            </a:r>
          </a:p>
        </p:txBody>
      </p:sp>
      <p:sp>
        <p:nvSpPr>
          <p:cNvPr id="69" name="TextBox 68">
            <a:extLst>
              <a:ext uri="{FF2B5EF4-FFF2-40B4-BE49-F238E27FC236}">
                <a16:creationId xmlns:a16="http://schemas.microsoft.com/office/drawing/2014/main" id="{524BC6A3-54EC-4D5C-B757-CD0A63962C46}"/>
              </a:ext>
            </a:extLst>
          </p:cNvPr>
          <p:cNvSpPr txBox="1"/>
          <p:nvPr/>
        </p:nvSpPr>
        <p:spPr>
          <a:xfrm>
            <a:off x="4499992" y="1890208"/>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sp>
        <p:nvSpPr>
          <p:cNvPr id="70" name="TextBox 69">
            <a:extLst>
              <a:ext uri="{FF2B5EF4-FFF2-40B4-BE49-F238E27FC236}">
                <a16:creationId xmlns:a16="http://schemas.microsoft.com/office/drawing/2014/main" id="{5C03CBCC-4F96-4BF1-991E-17114F2A7205}"/>
              </a:ext>
            </a:extLst>
          </p:cNvPr>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sp>
        <p:nvSpPr>
          <p:cNvPr id="71" name="TextBox 70">
            <a:extLst>
              <a:ext uri="{FF2B5EF4-FFF2-40B4-BE49-F238E27FC236}">
                <a16:creationId xmlns:a16="http://schemas.microsoft.com/office/drawing/2014/main" id="{7342F8A8-94C5-427C-8CD2-56686BE7921A}"/>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72" name="TextBox 71">
            <a:extLst>
              <a:ext uri="{FF2B5EF4-FFF2-40B4-BE49-F238E27FC236}">
                <a16:creationId xmlns:a16="http://schemas.microsoft.com/office/drawing/2014/main" id="{7E5ABBC8-C5EF-4767-BD3C-8CD644EBB708}"/>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3" name="TextBox 72">
            <a:extLst>
              <a:ext uri="{FF2B5EF4-FFF2-40B4-BE49-F238E27FC236}">
                <a16:creationId xmlns:a16="http://schemas.microsoft.com/office/drawing/2014/main" id="{96CEADDF-8707-4B03-942D-48EF029FF7C0}"/>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74" name="TextBox 73">
            <a:extLst>
              <a:ext uri="{FF2B5EF4-FFF2-40B4-BE49-F238E27FC236}">
                <a16:creationId xmlns:a16="http://schemas.microsoft.com/office/drawing/2014/main" id="{0765F9A1-C43F-42E9-88AA-B4936DEA18AD}"/>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75" name="Rectangle 74">
            <a:hlinkClick r:id="rId4"/>
            <a:extLst>
              <a:ext uri="{FF2B5EF4-FFF2-40B4-BE49-F238E27FC236}">
                <a16:creationId xmlns:a16="http://schemas.microsoft.com/office/drawing/2014/main" id="{51CE5DB3-3020-420D-9B0D-6EB3E10155B1}"/>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hlinkClick r:id="rId4"/>
            <a:extLst>
              <a:ext uri="{FF2B5EF4-FFF2-40B4-BE49-F238E27FC236}">
                <a16:creationId xmlns:a16="http://schemas.microsoft.com/office/drawing/2014/main" id="{601A30DA-48A2-4F67-84E8-9E36CC306332}"/>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1D5E8AF-B110-474D-AC2F-A076B22859D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8056" y="2340864"/>
            <a:ext cx="2203508" cy="4206240"/>
          </a:xfrm>
          <a:prstGeom prst="rect">
            <a:avLst/>
          </a:prstGeom>
        </p:spPr>
      </p:pic>
    </p:spTree>
    <p:extLst>
      <p:ext uri="{BB962C8B-B14F-4D97-AF65-F5344CB8AC3E}">
        <p14:creationId xmlns:p14="http://schemas.microsoft.com/office/powerpoint/2010/main" val="373970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par>
                          <p:cTn id="39" fill="hold">
                            <p:stCondLst>
                              <p:cond delay="0"/>
                            </p:stCondLst>
                            <p:childTnLst>
                              <p:par>
                                <p:cTn id="40" presetID="1" presetClass="exit" presetSubtype="0" fill="hold" nodeType="afterEffect">
                                  <p:stCondLst>
                                    <p:cond delay="0"/>
                                  </p:stCondLst>
                                  <p:childTnLst>
                                    <p:set>
                                      <p:cBhvr>
                                        <p:cTn id="41" dur="1" fill="hold">
                                          <p:stCondLst>
                                            <p:cond delay="0"/>
                                          </p:stCondLst>
                                        </p:cTn>
                                        <p:tgtEl>
                                          <p:spTgt spid="77"/>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8" grpId="0"/>
      <p:bldP spid="59" grpId="0"/>
      <p:bldP spid="60" grpId="0"/>
      <p:bldP spid="61" grpId="0"/>
      <p:bldP spid="62" grpId="0"/>
      <p:bldP spid="63" grpId="0"/>
      <p:bldP spid="64" grpId="0"/>
      <p:bldP spid="66" grpId="0"/>
      <p:bldP spid="67" grpId="0"/>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131840" y="4928528"/>
            <a:ext cx="5544616" cy="430887"/>
          </a:xfrm>
          <a:prstGeom prst="rect">
            <a:avLst/>
          </a:prstGeom>
          <a:noFill/>
        </p:spPr>
        <p:txBody>
          <a:bodyPr wrap="square" rtlCol="0">
            <a:spAutoFit/>
          </a:bodyPr>
          <a:lstStyle/>
          <a:p>
            <a:r>
              <a:rPr lang="en-GB" sz="2200" dirty="0"/>
              <a:t>The solution on the calculator is 0.26598552</a:t>
            </a:r>
          </a:p>
        </p:txBody>
      </p:sp>
      <p:sp>
        <p:nvSpPr>
          <p:cNvPr id="31" name="TextBox 30"/>
          <p:cNvSpPr txBox="1"/>
          <p:nvPr/>
        </p:nvSpPr>
        <p:spPr>
          <a:xfrm>
            <a:off x="3203848" y="5323855"/>
            <a:ext cx="5940152" cy="769441"/>
          </a:xfrm>
          <a:prstGeom prst="rect">
            <a:avLst/>
          </a:prstGeom>
          <a:noFill/>
        </p:spPr>
        <p:txBody>
          <a:bodyPr wrap="square" rtlCol="0">
            <a:spAutoFit/>
          </a:bodyPr>
          <a:lstStyle/>
          <a:p>
            <a:r>
              <a:rPr lang="en-GB" sz="2200" dirty="0"/>
              <a:t>So the percentage of pears that weigh between 100g and 130g is 26.6%.</a:t>
            </a:r>
            <a:endParaRPr lang="en-GB" sz="2200" b="1" dirty="0">
              <a:solidFill>
                <a:srgbClr val="0000FF"/>
              </a:solidFill>
            </a:endParaRPr>
          </a:p>
        </p:txBody>
      </p:sp>
      <p:sp>
        <p:nvSpPr>
          <p:cNvPr id="32" name="TextBox 31"/>
          <p:cNvSpPr txBox="1"/>
          <p:nvPr/>
        </p:nvSpPr>
        <p:spPr>
          <a:xfrm>
            <a:off x="3140986" y="5974430"/>
            <a:ext cx="5760640" cy="769441"/>
          </a:xfrm>
          <a:prstGeom prst="rect">
            <a:avLst/>
          </a:prstGeom>
          <a:noFill/>
        </p:spPr>
        <p:txBody>
          <a:bodyPr wrap="square" rtlCol="0">
            <a:spAutoFit/>
          </a:bodyPr>
          <a:lstStyle/>
          <a:p>
            <a:r>
              <a:rPr lang="en-GB" sz="2200" dirty="0"/>
              <a:t>250 x 0.266 = 66.5, so the expected number of pears that weigh less than 105g is </a:t>
            </a:r>
            <a:r>
              <a:rPr lang="en-GB" sz="2200" b="1" dirty="0">
                <a:solidFill>
                  <a:srgbClr val="0000FF"/>
                </a:solidFill>
              </a:rPr>
              <a:t>66 or 67</a:t>
            </a:r>
            <a:r>
              <a:rPr lang="en-GB" sz="2200" dirty="0"/>
              <a:t>.</a:t>
            </a:r>
            <a:endParaRPr lang="en-GB" sz="2200" b="1" dirty="0">
              <a:solidFill>
                <a:srgbClr val="0000FF"/>
              </a:solidFill>
            </a:endParaRPr>
          </a:p>
        </p:txBody>
      </p:sp>
      <p:grpSp>
        <p:nvGrpSpPr>
          <p:cNvPr id="34" name="Group 33"/>
          <p:cNvGrpSpPr/>
          <p:nvPr/>
        </p:nvGrpSpPr>
        <p:grpSpPr>
          <a:xfrm>
            <a:off x="4860032" y="2060848"/>
            <a:ext cx="3384377" cy="2448272"/>
            <a:chOff x="4860032" y="1484784"/>
            <a:chExt cx="3384377" cy="2448272"/>
          </a:xfrm>
        </p:grpSpPr>
        <p:grpSp>
          <p:nvGrpSpPr>
            <p:cNvPr id="35" name="Group 31"/>
            <p:cNvGrpSpPr/>
            <p:nvPr/>
          </p:nvGrpSpPr>
          <p:grpSpPr>
            <a:xfrm>
              <a:off x="6300192" y="1484784"/>
              <a:ext cx="576064" cy="2448272"/>
              <a:chOff x="6372200" y="1484784"/>
              <a:chExt cx="576064" cy="3096344"/>
            </a:xfrm>
          </p:grpSpPr>
          <p:cxnSp>
            <p:nvCxnSpPr>
              <p:cNvPr id="51" name="Straight Connector 50"/>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6" name="Group 32"/>
            <p:cNvGrpSpPr/>
            <p:nvPr/>
          </p:nvGrpSpPr>
          <p:grpSpPr>
            <a:xfrm>
              <a:off x="5831992" y="2118202"/>
              <a:ext cx="1548000" cy="1814853"/>
              <a:chOff x="5607115" y="2420888"/>
              <a:chExt cx="2178236" cy="2160240"/>
            </a:xfrm>
          </p:grpSpPr>
          <p:cxnSp>
            <p:nvCxnSpPr>
              <p:cNvPr id="47" name="Straight Connector 46"/>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50" name="Rectangle 49"/>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7" name="Group 33"/>
            <p:cNvGrpSpPr/>
            <p:nvPr/>
          </p:nvGrpSpPr>
          <p:grpSpPr>
            <a:xfrm>
              <a:off x="5508104" y="2662659"/>
              <a:ext cx="2268000" cy="1270397"/>
              <a:chOff x="5191788" y="3068960"/>
              <a:chExt cx="3209499" cy="1512168"/>
            </a:xfrm>
          </p:grpSpPr>
          <p:cxnSp>
            <p:nvCxnSpPr>
              <p:cNvPr id="43" name="Straight Connector 42"/>
              <p:cNvCxnSpPr>
                <a:stCxn id="45"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6" name="Rectangle 45"/>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8" name="Group 34"/>
            <p:cNvGrpSpPr/>
            <p:nvPr/>
          </p:nvGrpSpPr>
          <p:grpSpPr>
            <a:xfrm>
              <a:off x="4860032" y="3025630"/>
              <a:ext cx="3384377" cy="907426"/>
              <a:chOff x="4375438" y="3501008"/>
              <a:chExt cx="4505368" cy="1080120"/>
            </a:xfrm>
          </p:grpSpPr>
          <p:cxnSp>
            <p:nvCxnSpPr>
              <p:cNvPr id="39" name="Straight Connector 38"/>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2" name="Rectangle 41"/>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53" name="Group 29"/>
          <p:cNvGrpSpPr/>
          <p:nvPr/>
        </p:nvGrpSpPr>
        <p:grpSpPr>
          <a:xfrm>
            <a:off x="4499992" y="2420888"/>
            <a:ext cx="4176464" cy="2592288"/>
            <a:chOff x="4644008" y="1556792"/>
            <a:chExt cx="4176464" cy="2592288"/>
          </a:xfrm>
        </p:grpSpPr>
        <p:cxnSp>
          <p:nvCxnSpPr>
            <p:cNvPr id="54" name="Straight Arrow Connector 53"/>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Chart 55"/>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57" name="Freeform 56"/>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Freeform 57"/>
          <p:cNvSpPr/>
          <p:nvPr/>
        </p:nvSpPr>
        <p:spPr>
          <a:xfrm>
            <a:off x="5164975" y="3169706"/>
            <a:ext cx="1219200" cy="1274618"/>
          </a:xfrm>
          <a:custGeom>
            <a:avLst/>
            <a:gdLst>
              <a:gd name="connsiteX0" fmla="*/ 1213658 w 1219200"/>
              <a:gd name="connsiteY0" fmla="*/ 0 h 1274618"/>
              <a:gd name="connsiteX1" fmla="*/ 1219200 w 1219200"/>
              <a:gd name="connsiteY1" fmla="*/ 1269077 h 1274618"/>
              <a:gd name="connsiteX2" fmla="*/ 0 w 1219200"/>
              <a:gd name="connsiteY2" fmla="*/ 1274618 h 1274618"/>
              <a:gd name="connsiteX3" fmla="*/ 277090 w 1219200"/>
              <a:gd name="connsiteY3" fmla="*/ 1224742 h 1274618"/>
              <a:gd name="connsiteX4" fmla="*/ 404552 w 1219200"/>
              <a:gd name="connsiteY4" fmla="*/ 1202575 h 1274618"/>
              <a:gd name="connsiteX5" fmla="*/ 509847 w 1219200"/>
              <a:gd name="connsiteY5" fmla="*/ 1152698 h 1274618"/>
              <a:gd name="connsiteX6" fmla="*/ 637309 w 1219200"/>
              <a:gd name="connsiteY6" fmla="*/ 1064029 h 1274618"/>
              <a:gd name="connsiteX7" fmla="*/ 703810 w 1219200"/>
              <a:gd name="connsiteY7" fmla="*/ 1003069 h 1274618"/>
              <a:gd name="connsiteX8" fmla="*/ 781396 w 1219200"/>
              <a:gd name="connsiteY8" fmla="*/ 925484 h 1274618"/>
              <a:gd name="connsiteX9" fmla="*/ 903316 w 1219200"/>
              <a:gd name="connsiteY9" fmla="*/ 775855 h 1274618"/>
              <a:gd name="connsiteX10" fmla="*/ 997527 w 1219200"/>
              <a:gd name="connsiteY10" fmla="*/ 642851 h 1274618"/>
              <a:gd name="connsiteX11" fmla="*/ 1069570 w 1219200"/>
              <a:gd name="connsiteY11" fmla="*/ 493222 h 1274618"/>
              <a:gd name="connsiteX12" fmla="*/ 1141614 w 1219200"/>
              <a:gd name="connsiteY12" fmla="*/ 299258 h 1274618"/>
              <a:gd name="connsiteX13" fmla="*/ 1169323 w 1219200"/>
              <a:gd name="connsiteY13" fmla="*/ 199506 h 1274618"/>
              <a:gd name="connsiteX14" fmla="*/ 1213658 w 1219200"/>
              <a:gd name="connsiteY14" fmla="*/ 0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 h="1274618">
                <a:moveTo>
                  <a:pt x="1213658" y="0"/>
                </a:moveTo>
                <a:cubicBezTo>
                  <a:pt x="1215505" y="423026"/>
                  <a:pt x="1217353" y="846051"/>
                  <a:pt x="1219200" y="1269077"/>
                </a:cubicBezTo>
                <a:lnTo>
                  <a:pt x="0" y="1274618"/>
                </a:lnTo>
                <a:lnTo>
                  <a:pt x="277090" y="1224742"/>
                </a:lnTo>
                <a:lnTo>
                  <a:pt x="404552" y="1202575"/>
                </a:lnTo>
                <a:lnTo>
                  <a:pt x="509847" y="1152698"/>
                </a:lnTo>
                <a:lnTo>
                  <a:pt x="637309" y="1064029"/>
                </a:lnTo>
                <a:lnTo>
                  <a:pt x="703810" y="1003069"/>
                </a:lnTo>
                <a:lnTo>
                  <a:pt x="781396" y="925484"/>
                </a:lnTo>
                <a:lnTo>
                  <a:pt x="903316" y="775855"/>
                </a:lnTo>
                <a:lnTo>
                  <a:pt x="997527" y="642851"/>
                </a:lnTo>
                <a:lnTo>
                  <a:pt x="1069570" y="493222"/>
                </a:lnTo>
                <a:lnTo>
                  <a:pt x="1141614" y="299258"/>
                </a:lnTo>
                <a:lnTo>
                  <a:pt x="1169323" y="199506"/>
                </a:lnTo>
                <a:lnTo>
                  <a:pt x="1213658" y="0"/>
                </a:lnTo>
                <a:close/>
              </a:path>
            </a:pathLst>
          </a:custGeom>
          <a:solidFill>
            <a:srgbClr val="0080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a:extLst>
              <a:ext uri="{FF2B5EF4-FFF2-40B4-BE49-F238E27FC236}">
                <a16:creationId xmlns:a16="http://schemas.microsoft.com/office/drawing/2014/main" id="{DB4967E0-0BD3-47C2-AE8A-B5BBCA91C2CD}"/>
              </a:ext>
            </a:extLst>
          </p:cNvPr>
          <p:cNvSpPr txBox="1"/>
          <p:nvPr/>
        </p:nvSpPr>
        <p:spPr>
          <a:xfrm>
            <a:off x="182880" y="1636614"/>
            <a:ext cx="8238902" cy="769441"/>
          </a:xfrm>
          <a:prstGeom prst="rect">
            <a:avLst/>
          </a:prstGeom>
          <a:noFill/>
        </p:spPr>
        <p:txBody>
          <a:bodyPr wrap="square" rtlCol="0">
            <a:spAutoFit/>
          </a:bodyPr>
          <a:lstStyle/>
          <a:p>
            <a:r>
              <a:rPr lang="en-GB" sz="2200" dirty="0"/>
              <a:t>c) 250 pears are weighed.  Calculate the expected number of pears that weigh less than 105g.</a:t>
            </a:r>
          </a:p>
        </p:txBody>
      </p:sp>
      <p:sp>
        <p:nvSpPr>
          <p:cNvPr id="60" name="TextBox 59">
            <a:extLst>
              <a:ext uri="{FF2B5EF4-FFF2-40B4-BE49-F238E27FC236}">
                <a16:creationId xmlns:a16="http://schemas.microsoft.com/office/drawing/2014/main" id="{673F4110-F786-4776-BF52-A16E25D10DC8}"/>
              </a:ext>
            </a:extLst>
          </p:cNvPr>
          <p:cNvSpPr txBox="1"/>
          <p:nvPr/>
        </p:nvSpPr>
        <p:spPr>
          <a:xfrm>
            <a:off x="4499992" y="1890208"/>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sp>
        <p:nvSpPr>
          <p:cNvPr id="61" name="TextBox 60">
            <a:extLst>
              <a:ext uri="{FF2B5EF4-FFF2-40B4-BE49-F238E27FC236}">
                <a16:creationId xmlns:a16="http://schemas.microsoft.com/office/drawing/2014/main" id="{64560578-63C1-4D8E-8196-D2A1194A8E84}"/>
              </a:ext>
            </a:extLst>
          </p:cNvPr>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sp>
        <p:nvSpPr>
          <p:cNvPr id="62" name="TextBox 61">
            <a:extLst>
              <a:ext uri="{FF2B5EF4-FFF2-40B4-BE49-F238E27FC236}">
                <a16:creationId xmlns:a16="http://schemas.microsoft.com/office/drawing/2014/main" id="{C35A8C52-94D1-4115-A0C9-4FE59897A1BA}"/>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63" name="TextBox 62">
            <a:extLst>
              <a:ext uri="{FF2B5EF4-FFF2-40B4-BE49-F238E27FC236}">
                <a16:creationId xmlns:a16="http://schemas.microsoft.com/office/drawing/2014/main" id="{DADA6B8E-3DF6-4342-8E18-02A2548BFDDB}"/>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4" name="TextBox 63">
            <a:extLst>
              <a:ext uri="{FF2B5EF4-FFF2-40B4-BE49-F238E27FC236}">
                <a16:creationId xmlns:a16="http://schemas.microsoft.com/office/drawing/2014/main" id="{5C7D6B2B-59D0-4CC0-985A-E5EB2334EBE2}"/>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5" name="TextBox 64">
            <a:extLst>
              <a:ext uri="{FF2B5EF4-FFF2-40B4-BE49-F238E27FC236}">
                <a16:creationId xmlns:a16="http://schemas.microsoft.com/office/drawing/2014/main" id="{DC4417A8-3E40-4488-81AA-E1FBF73EAD78}"/>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6" name="Rectangle 65">
            <a:hlinkClick r:id="rId3"/>
            <a:extLst>
              <a:ext uri="{FF2B5EF4-FFF2-40B4-BE49-F238E27FC236}">
                <a16:creationId xmlns:a16="http://schemas.microsoft.com/office/drawing/2014/main" id="{D02C3913-1765-4946-9D72-5C4E67EF5825}"/>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hlinkClick r:id="rId3"/>
            <a:extLst>
              <a:ext uri="{FF2B5EF4-FFF2-40B4-BE49-F238E27FC236}">
                <a16:creationId xmlns:a16="http://schemas.microsoft.com/office/drawing/2014/main" id="{712D3FEE-5537-4E82-80C5-585EC2ED19ED}"/>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94D7AAF-D5A6-4D91-B409-C28C66EB48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15402" cy="4206240"/>
          </a:xfrm>
          <a:prstGeom prst="rect">
            <a:avLst/>
          </a:prstGeom>
        </p:spPr>
      </p:pic>
    </p:spTree>
    <p:extLst>
      <p:ext uri="{BB962C8B-B14F-4D97-AF65-F5344CB8AC3E}">
        <p14:creationId xmlns:p14="http://schemas.microsoft.com/office/powerpoint/2010/main" val="85339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6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age&#10;&#10;Description automatically generated">
            <a:hlinkClick r:id="rId2"/>
            <a:extLst>
              <a:ext uri="{FF2B5EF4-FFF2-40B4-BE49-F238E27FC236}">
                <a16:creationId xmlns:a16="http://schemas.microsoft.com/office/drawing/2014/main" id="{F1229F4D-42CD-45F9-A346-0BEB3F4D81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09775" y="762000"/>
            <a:ext cx="5381625" cy="3457575"/>
          </a:xfrm>
          <a:prstGeom prst="rect">
            <a:avLst/>
          </a:prstGeom>
        </p:spPr>
      </p:pic>
      <p:sp>
        <p:nvSpPr>
          <p:cNvPr id="7" name="TextBox 6">
            <a:extLst>
              <a:ext uri="{FF2B5EF4-FFF2-40B4-BE49-F238E27FC236}">
                <a16:creationId xmlns:a16="http://schemas.microsoft.com/office/drawing/2014/main" id="{834A3044-064E-4F4F-9A40-DCB022A1AF45}"/>
              </a:ext>
            </a:extLst>
          </p:cNvPr>
          <p:cNvSpPr txBox="1"/>
          <p:nvPr/>
        </p:nvSpPr>
        <p:spPr>
          <a:xfrm>
            <a:off x="1524000" y="205115"/>
            <a:ext cx="6400800" cy="523220"/>
          </a:xfrm>
          <a:prstGeom prst="rect">
            <a:avLst/>
          </a:prstGeom>
          <a:noFill/>
        </p:spPr>
        <p:txBody>
          <a:bodyPr wrap="square" rtlCol="0">
            <a:spAutoFit/>
          </a:bodyPr>
          <a:lstStyle/>
          <a:p>
            <a:r>
              <a:rPr lang="en-US" sz="2800" dirty="0"/>
              <a:t>Thank you for using resources from</a:t>
            </a:r>
            <a:endParaRPr lang="en-GB" sz="2800" dirty="0"/>
          </a:p>
        </p:txBody>
      </p:sp>
      <p:sp>
        <p:nvSpPr>
          <p:cNvPr id="8" name="TextBox 7">
            <a:extLst>
              <a:ext uri="{FF2B5EF4-FFF2-40B4-BE49-F238E27FC236}">
                <a16:creationId xmlns:a16="http://schemas.microsoft.com/office/drawing/2014/main" id="{63C7B91D-FA43-4DDC-AF24-F0D95F8771D8}"/>
              </a:ext>
            </a:extLst>
          </p:cNvPr>
          <p:cNvSpPr txBox="1"/>
          <p:nvPr/>
        </p:nvSpPr>
        <p:spPr>
          <a:xfrm>
            <a:off x="1828800" y="4678740"/>
            <a:ext cx="5815012" cy="523220"/>
          </a:xfrm>
          <a:prstGeom prst="rect">
            <a:avLst/>
          </a:prstGeom>
          <a:noFill/>
        </p:spPr>
        <p:txBody>
          <a:bodyPr wrap="square" rtlCol="0">
            <a:spAutoFit/>
          </a:bodyPr>
          <a:lstStyle/>
          <a:p>
            <a:r>
              <a:rPr lang="en-US" sz="2800" dirty="0">
                <a:hlinkClick r:id="rId2"/>
              </a:rPr>
              <a:t>https://www.mathssupport.org</a:t>
            </a:r>
            <a:r>
              <a:rPr lang="en-US" sz="2800" dirty="0"/>
              <a:t> </a:t>
            </a:r>
            <a:endParaRPr lang="en-GB" sz="2800" dirty="0"/>
          </a:p>
        </p:txBody>
      </p:sp>
      <p:sp>
        <p:nvSpPr>
          <p:cNvPr id="9" name="TextBox 8">
            <a:extLst>
              <a:ext uri="{FF2B5EF4-FFF2-40B4-BE49-F238E27FC236}">
                <a16:creationId xmlns:a16="http://schemas.microsoft.com/office/drawing/2014/main" id="{BF331B16-2188-481D-902D-B24DB2D19006}"/>
              </a:ext>
            </a:extLst>
          </p:cNvPr>
          <p:cNvSpPr txBox="1"/>
          <p:nvPr/>
        </p:nvSpPr>
        <p:spPr>
          <a:xfrm>
            <a:off x="762000" y="5201960"/>
            <a:ext cx="7848600" cy="523220"/>
          </a:xfrm>
          <a:prstGeom prst="rect">
            <a:avLst/>
          </a:prstGeom>
          <a:noFill/>
        </p:spPr>
        <p:txBody>
          <a:bodyPr wrap="square" rtlCol="0">
            <a:spAutoFit/>
          </a:bodyPr>
          <a:lstStyle/>
          <a:p>
            <a:r>
              <a:rPr lang="en-US" sz="2800" dirty="0"/>
              <a:t>If you have a special request, drop us an email</a:t>
            </a:r>
            <a:endParaRPr lang="en-GB" sz="2800" dirty="0"/>
          </a:p>
        </p:txBody>
      </p:sp>
      <p:sp>
        <p:nvSpPr>
          <p:cNvPr id="10" name="TextBox 9">
            <a:extLst>
              <a:ext uri="{FF2B5EF4-FFF2-40B4-BE49-F238E27FC236}">
                <a16:creationId xmlns:a16="http://schemas.microsoft.com/office/drawing/2014/main" id="{B7DDA8DB-4973-4CCB-A3BF-CDF0FC0B875C}"/>
              </a:ext>
            </a:extLst>
          </p:cNvPr>
          <p:cNvSpPr txBox="1"/>
          <p:nvPr/>
        </p:nvSpPr>
        <p:spPr>
          <a:xfrm>
            <a:off x="2286000" y="5725180"/>
            <a:ext cx="4852988" cy="523220"/>
          </a:xfrm>
          <a:prstGeom prst="rect">
            <a:avLst/>
          </a:prstGeom>
          <a:noFill/>
        </p:spPr>
        <p:txBody>
          <a:bodyPr wrap="square" rtlCol="0">
            <a:spAutoFit/>
          </a:bodyPr>
          <a:lstStyle/>
          <a:p>
            <a:r>
              <a:rPr lang="en-US" sz="2800" dirty="0">
                <a:hlinkClick r:id="rId4"/>
              </a:rPr>
              <a:t>info@mathssupport.org</a:t>
            </a:r>
            <a:r>
              <a:rPr lang="en-US" sz="2800" dirty="0"/>
              <a:t> </a:t>
            </a:r>
            <a:endParaRPr lang="en-GB" sz="2800" dirty="0"/>
          </a:p>
        </p:txBody>
      </p:sp>
      <p:sp>
        <p:nvSpPr>
          <p:cNvPr id="11" name="Rectangle 10">
            <a:hlinkClick r:id="rId5"/>
            <a:extLst>
              <a:ext uri="{FF2B5EF4-FFF2-40B4-BE49-F238E27FC236}">
                <a16:creationId xmlns:a16="http://schemas.microsoft.com/office/drawing/2014/main" id="{385B5B7E-21DC-4261-B654-DEFEDE6D8129}"/>
              </a:ext>
            </a:extLst>
          </p:cNvPr>
          <p:cNvSpPr/>
          <p:nvPr/>
        </p:nvSpPr>
        <p:spPr>
          <a:xfrm>
            <a:off x="8085320" y="92439"/>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5"/>
            <a:extLst>
              <a:ext uri="{FF2B5EF4-FFF2-40B4-BE49-F238E27FC236}">
                <a16:creationId xmlns:a16="http://schemas.microsoft.com/office/drawing/2014/main" id="{F35685D4-CF87-4E82-8D62-66EF53CDEA76}"/>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E8983EF-CE04-4600-8A87-8640EEF47371}"/>
              </a:ext>
            </a:extLst>
          </p:cNvPr>
          <p:cNvSpPr txBox="1"/>
          <p:nvPr/>
        </p:nvSpPr>
        <p:spPr>
          <a:xfrm>
            <a:off x="1524000" y="4155520"/>
            <a:ext cx="6400800" cy="523220"/>
          </a:xfrm>
          <a:prstGeom prst="rect">
            <a:avLst/>
          </a:prstGeom>
          <a:noFill/>
        </p:spPr>
        <p:txBody>
          <a:bodyPr wrap="square" rtlCol="0">
            <a:spAutoFit/>
          </a:bodyPr>
          <a:lstStyle/>
          <a:p>
            <a:r>
              <a:rPr lang="en-US" sz="2800" dirty="0"/>
              <a:t>For more resources visit our website</a:t>
            </a:r>
            <a:endParaRPr lang="en-GB" sz="2800" dirty="0"/>
          </a:p>
        </p:txBody>
      </p:sp>
    </p:spTree>
    <p:extLst>
      <p:ext uri="{BB962C8B-B14F-4D97-AF65-F5344CB8AC3E}">
        <p14:creationId xmlns:p14="http://schemas.microsoft.com/office/powerpoint/2010/main" val="93869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9" name="Freeform 8"/>
          <p:cNvSpPr/>
          <p:nvPr/>
        </p:nvSpPr>
        <p:spPr>
          <a:xfrm>
            <a:off x="1827185" y="3127506"/>
            <a:ext cx="998725" cy="1214150"/>
          </a:xfrm>
          <a:custGeom>
            <a:avLst/>
            <a:gdLst>
              <a:gd name="connsiteX0" fmla="*/ 4594 w 1640406"/>
              <a:gd name="connsiteY0" fmla="*/ 436522 h 1281998"/>
              <a:gd name="connsiteX1" fmla="*/ 0 w 1640406"/>
              <a:gd name="connsiteY1" fmla="*/ 1272808 h 1281998"/>
              <a:gd name="connsiteX2" fmla="*/ 1635811 w 1640406"/>
              <a:gd name="connsiteY2" fmla="*/ 1281998 h 1281998"/>
              <a:gd name="connsiteX3" fmla="*/ 1640406 w 1640406"/>
              <a:gd name="connsiteY3" fmla="*/ 1240643 h 1281998"/>
              <a:gd name="connsiteX4" fmla="*/ 1479581 w 1640406"/>
              <a:gd name="connsiteY4" fmla="*/ 1208478 h 1281998"/>
              <a:gd name="connsiteX5" fmla="*/ 1364707 w 1640406"/>
              <a:gd name="connsiteY5" fmla="*/ 1139553 h 1281998"/>
              <a:gd name="connsiteX6" fmla="*/ 1217668 w 1640406"/>
              <a:gd name="connsiteY6" fmla="*/ 974134 h 1281998"/>
              <a:gd name="connsiteX7" fmla="*/ 1075224 w 1640406"/>
              <a:gd name="connsiteY7" fmla="*/ 721411 h 1281998"/>
              <a:gd name="connsiteX8" fmla="*/ 735195 w 1640406"/>
              <a:gd name="connsiteY8" fmla="*/ 183799 h 1281998"/>
              <a:gd name="connsiteX9" fmla="*/ 588156 w 1640406"/>
              <a:gd name="connsiteY9" fmla="*/ 32164 h 1281998"/>
              <a:gd name="connsiteX10" fmla="*/ 464092 w 1640406"/>
              <a:gd name="connsiteY10" fmla="*/ 0 h 1281998"/>
              <a:gd name="connsiteX11" fmla="*/ 330838 w 1640406"/>
              <a:gd name="connsiteY11" fmla="*/ 41354 h 1281998"/>
              <a:gd name="connsiteX12" fmla="*/ 165419 w 1640406"/>
              <a:gd name="connsiteY12" fmla="*/ 197583 h 1281998"/>
              <a:gd name="connsiteX13" fmla="*/ 4594 w 1640406"/>
              <a:gd name="connsiteY13"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588156 w 1640406"/>
              <a:gd name="connsiteY10" fmla="*/ 32164 h 1281998"/>
              <a:gd name="connsiteX11" fmla="*/ 464092 w 1640406"/>
              <a:gd name="connsiteY11" fmla="*/ 0 h 1281998"/>
              <a:gd name="connsiteX12" fmla="*/ 330838 w 1640406"/>
              <a:gd name="connsiteY12" fmla="*/ 41354 h 1281998"/>
              <a:gd name="connsiteX13" fmla="*/ 165419 w 1640406"/>
              <a:gd name="connsiteY13" fmla="*/ 197583 h 1281998"/>
              <a:gd name="connsiteX14" fmla="*/ 4594 w 1640406"/>
              <a:gd name="connsiteY14"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641681 w 1640406"/>
              <a:gd name="connsiteY10" fmla="*/ 67848 h 1281998"/>
              <a:gd name="connsiteX11" fmla="*/ 464092 w 1640406"/>
              <a:gd name="connsiteY11" fmla="*/ 0 h 1281998"/>
              <a:gd name="connsiteX12" fmla="*/ 330838 w 1640406"/>
              <a:gd name="connsiteY12" fmla="*/ 41354 h 1281998"/>
              <a:gd name="connsiteX13" fmla="*/ 165419 w 1640406"/>
              <a:gd name="connsiteY13" fmla="*/ 197583 h 1281998"/>
              <a:gd name="connsiteX14" fmla="*/ 4594 w 1640406"/>
              <a:gd name="connsiteY14"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641681 w 1640406"/>
              <a:gd name="connsiteY10" fmla="*/ 67848 h 1281998"/>
              <a:gd name="connsiteX11" fmla="*/ 464092 w 1640406"/>
              <a:gd name="connsiteY11" fmla="*/ 0 h 1281998"/>
              <a:gd name="connsiteX12" fmla="*/ 330838 w 1640406"/>
              <a:gd name="connsiteY12" fmla="*/ 41354 h 1281998"/>
              <a:gd name="connsiteX13" fmla="*/ 4594 w 1640406"/>
              <a:gd name="connsiteY13"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641681 w 1640406"/>
              <a:gd name="connsiteY10" fmla="*/ 67848 h 1281998"/>
              <a:gd name="connsiteX11" fmla="*/ 464092 w 1640406"/>
              <a:gd name="connsiteY11" fmla="*/ 0 h 1281998"/>
              <a:gd name="connsiteX12" fmla="*/ 4594 w 1640406"/>
              <a:gd name="connsiteY12" fmla="*/ 436522 h 1281998"/>
              <a:gd name="connsiteX0" fmla="*/ 4594 w 1640406"/>
              <a:gd name="connsiteY0" fmla="*/ 368674 h 1214150"/>
              <a:gd name="connsiteX1" fmla="*/ 0 w 1640406"/>
              <a:gd name="connsiteY1" fmla="*/ 1204960 h 1214150"/>
              <a:gd name="connsiteX2" fmla="*/ 643296 w 1640406"/>
              <a:gd name="connsiteY2" fmla="*/ 1202673 h 1214150"/>
              <a:gd name="connsiteX3" fmla="*/ 1635811 w 1640406"/>
              <a:gd name="connsiteY3" fmla="*/ 1214150 h 1214150"/>
              <a:gd name="connsiteX4" fmla="*/ 1640406 w 1640406"/>
              <a:gd name="connsiteY4" fmla="*/ 1172795 h 1214150"/>
              <a:gd name="connsiteX5" fmla="*/ 1479581 w 1640406"/>
              <a:gd name="connsiteY5" fmla="*/ 1140630 h 1214150"/>
              <a:gd name="connsiteX6" fmla="*/ 1364707 w 1640406"/>
              <a:gd name="connsiteY6" fmla="*/ 1071705 h 1214150"/>
              <a:gd name="connsiteX7" fmla="*/ 1217668 w 1640406"/>
              <a:gd name="connsiteY7" fmla="*/ 906286 h 1214150"/>
              <a:gd name="connsiteX8" fmla="*/ 1075224 w 1640406"/>
              <a:gd name="connsiteY8" fmla="*/ 653563 h 1214150"/>
              <a:gd name="connsiteX9" fmla="*/ 735195 w 1640406"/>
              <a:gd name="connsiteY9" fmla="*/ 115951 h 1214150"/>
              <a:gd name="connsiteX10" fmla="*/ 641681 w 1640406"/>
              <a:gd name="connsiteY10" fmla="*/ 0 h 1214150"/>
              <a:gd name="connsiteX11" fmla="*/ 4594 w 1640406"/>
              <a:gd name="connsiteY11" fmla="*/ 368674 h 1214150"/>
              <a:gd name="connsiteX0" fmla="*/ 641681 w 1640406"/>
              <a:gd name="connsiteY0" fmla="*/ 0 h 1214150"/>
              <a:gd name="connsiteX1" fmla="*/ 0 w 1640406"/>
              <a:gd name="connsiteY1" fmla="*/ 1204960 h 1214150"/>
              <a:gd name="connsiteX2" fmla="*/ 643296 w 1640406"/>
              <a:gd name="connsiteY2" fmla="*/ 1202673 h 1214150"/>
              <a:gd name="connsiteX3" fmla="*/ 1635811 w 1640406"/>
              <a:gd name="connsiteY3" fmla="*/ 1214150 h 1214150"/>
              <a:gd name="connsiteX4" fmla="*/ 1640406 w 1640406"/>
              <a:gd name="connsiteY4" fmla="*/ 1172795 h 1214150"/>
              <a:gd name="connsiteX5" fmla="*/ 1479581 w 1640406"/>
              <a:gd name="connsiteY5" fmla="*/ 1140630 h 1214150"/>
              <a:gd name="connsiteX6" fmla="*/ 1364707 w 1640406"/>
              <a:gd name="connsiteY6" fmla="*/ 1071705 h 1214150"/>
              <a:gd name="connsiteX7" fmla="*/ 1217668 w 1640406"/>
              <a:gd name="connsiteY7" fmla="*/ 906286 h 1214150"/>
              <a:gd name="connsiteX8" fmla="*/ 1075224 w 1640406"/>
              <a:gd name="connsiteY8" fmla="*/ 653563 h 1214150"/>
              <a:gd name="connsiteX9" fmla="*/ 735195 w 1640406"/>
              <a:gd name="connsiteY9" fmla="*/ 115951 h 1214150"/>
              <a:gd name="connsiteX10" fmla="*/ 641681 w 1640406"/>
              <a:gd name="connsiteY10" fmla="*/ 0 h 1214150"/>
              <a:gd name="connsiteX0" fmla="*/ 0 w 998725"/>
              <a:gd name="connsiteY0" fmla="*/ 0 h 1214150"/>
              <a:gd name="connsiteX1" fmla="*/ 1615 w 998725"/>
              <a:gd name="connsiteY1" fmla="*/ 1202673 h 1214150"/>
              <a:gd name="connsiteX2" fmla="*/ 994130 w 998725"/>
              <a:gd name="connsiteY2" fmla="*/ 1214150 h 1214150"/>
              <a:gd name="connsiteX3" fmla="*/ 998725 w 998725"/>
              <a:gd name="connsiteY3" fmla="*/ 1172795 h 1214150"/>
              <a:gd name="connsiteX4" fmla="*/ 837900 w 998725"/>
              <a:gd name="connsiteY4" fmla="*/ 1140630 h 1214150"/>
              <a:gd name="connsiteX5" fmla="*/ 723026 w 998725"/>
              <a:gd name="connsiteY5" fmla="*/ 1071705 h 1214150"/>
              <a:gd name="connsiteX6" fmla="*/ 575987 w 998725"/>
              <a:gd name="connsiteY6" fmla="*/ 906286 h 1214150"/>
              <a:gd name="connsiteX7" fmla="*/ 433543 w 998725"/>
              <a:gd name="connsiteY7" fmla="*/ 653563 h 1214150"/>
              <a:gd name="connsiteX8" fmla="*/ 93514 w 998725"/>
              <a:gd name="connsiteY8" fmla="*/ 115951 h 1214150"/>
              <a:gd name="connsiteX9" fmla="*/ 0 w 998725"/>
              <a:gd name="connsiteY9" fmla="*/ 0 h 121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25" h="1214150">
                <a:moveTo>
                  <a:pt x="0" y="0"/>
                </a:moveTo>
                <a:cubicBezTo>
                  <a:pt x="538" y="400891"/>
                  <a:pt x="1077" y="801782"/>
                  <a:pt x="1615" y="1202673"/>
                </a:cubicBezTo>
                <a:lnTo>
                  <a:pt x="994130" y="1214150"/>
                </a:lnTo>
                <a:lnTo>
                  <a:pt x="998725" y="1172795"/>
                </a:lnTo>
                <a:lnTo>
                  <a:pt x="837900" y="1140630"/>
                </a:lnTo>
                <a:lnTo>
                  <a:pt x="723026" y="1071705"/>
                </a:lnTo>
                <a:lnTo>
                  <a:pt x="575987" y="906286"/>
                </a:lnTo>
                <a:lnTo>
                  <a:pt x="433543" y="653563"/>
                </a:lnTo>
                <a:lnTo>
                  <a:pt x="93514" y="115951"/>
                </a:lnTo>
                <a:lnTo>
                  <a:pt x="0" y="0"/>
                </a:lnTo>
                <a:close/>
              </a:path>
            </a:pathLst>
          </a:custGeom>
          <a:pattFill prst="wdUpDiag">
            <a:fgClr>
              <a:srgbClr val="FF3399"/>
            </a:fgClr>
            <a:bgClr>
              <a:schemeClr val="bg1"/>
            </a:bgClr>
          </a:pattFill>
          <a:ln>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288713" y="3048635"/>
            <a:ext cx="2651760" cy="1248405"/>
          </a:xfrm>
          <a:custGeom>
            <a:avLst/>
            <a:gdLst>
              <a:gd name="connsiteX0" fmla="*/ 0 w 6028267"/>
              <a:gd name="connsiteY0" fmla="*/ 1821275 h 1843852"/>
              <a:gd name="connsiteX1" fmla="*/ 2133600 w 6028267"/>
              <a:gd name="connsiteY1" fmla="*/ 3763 h 1843852"/>
              <a:gd name="connsiteX2" fmla="*/ 6028267 w 6028267"/>
              <a:gd name="connsiteY2" fmla="*/ 1843852 h 1843852"/>
              <a:gd name="connsiteX3" fmla="*/ 6028267 w 6028267"/>
              <a:gd name="connsiteY3" fmla="*/ 1843852 h 1843852"/>
              <a:gd name="connsiteX0" fmla="*/ 0 w 6028267"/>
              <a:gd name="connsiteY0" fmla="*/ 1881415 h 1903992"/>
              <a:gd name="connsiteX1" fmla="*/ 3327483 w 6028267"/>
              <a:gd name="connsiteY1" fmla="*/ 3763 h 1903992"/>
              <a:gd name="connsiteX2" fmla="*/ 6028267 w 6028267"/>
              <a:gd name="connsiteY2" fmla="*/ 1903992 h 1903992"/>
              <a:gd name="connsiteX3" fmla="*/ 6028267 w 6028267"/>
              <a:gd name="connsiteY3" fmla="*/ 1903992 h 1903992"/>
              <a:gd name="connsiteX0" fmla="*/ 0 w 6028267"/>
              <a:gd name="connsiteY0" fmla="*/ 1809407 h 1831984"/>
              <a:gd name="connsiteX1" fmla="*/ 3039451 w 6028267"/>
              <a:gd name="connsiteY1" fmla="*/ 3763 h 1831984"/>
              <a:gd name="connsiteX2" fmla="*/ 6028267 w 6028267"/>
              <a:gd name="connsiteY2" fmla="*/ 1831984 h 1831984"/>
              <a:gd name="connsiteX3" fmla="*/ 6028267 w 6028267"/>
              <a:gd name="connsiteY3" fmla="*/ 1831984 h 1831984"/>
              <a:gd name="connsiteX0" fmla="*/ 0 w 6028267"/>
              <a:gd name="connsiteY0" fmla="*/ 1809407 h 1831984"/>
              <a:gd name="connsiteX1" fmla="*/ 2967443 w 6028267"/>
              <a:gd name="connsiteY1" fmla="*/ 3763 h 1831984"/>
              <a:gd name="connsiteX2" fmla="*/ 6028267 w 6028267"/>
              <a:gd name="connsiteY2" fmla="*/ 1831984 h 1831984"/>
              <a:gd name="connsiteX3" fmla="*/ 6028267 w 6028267"/>
              <a:gd name="connsiteY3" fmla="*/ 1831984 h 1831984"/>
              <a:gd name="connsiteX0" fmla="*/ 0 w 6028267"/>
              <a:gd name="connsiteY0" fmla="*/ 3537599 h 3560176"/>
              <a:gd name="connsiteX1" fmla="*/ 3039451 w 6028267"/>
              <a:gd name="connsiteY1" fmla="*/ 3763 h 3560176"/>
              <a:gd name="connsiteX2" fmla="*/ 6028267 w 6028267"/>
              <a:gd name="connsiteY2" fmla="*/ 3560176 h 3560176"/>
              <a:gd name="connsiteX3" fmla="*/ 6028267 w 6028267"/>
              <a:gd name="connsiteY3" fmla="*/ 3560176 h 3560176"/>
              <a:gd name="connsiteX0" fmla="*/ 0 w 6028267"/>
              <a:gd name="connsiteY0" fmla="*/ 3610514 h 3761995"/>
              <a:gd name="connsiteX1" fmla="*/ 1743307 w 6028267"/>
              <a:gd name="connsiteY1" fmla="*/ 3173022 h 3761995"/>
              <a:gd name="connsiteX2" fmla="*/ 3039451 w 6028267"/>
              <a:gd name="connsiteY2" fmla="*/ 76678 h 3761995"/>
              <a:gd name="connsiteX3" fmla="*/ 6028267 w 6028267"/>
              <a:gd name="connsiteY3" fmla="*/ 3633091 h 3761995"/>
              <a:gd name="connsiteX4" fmla="*/ 6028267 w 6028267"/>
              <a:gd name="connsiteY4" fmla="*/ 3633091 h 3761995"/>
              <a:gd name="connsiteX0" fmla="*/ 0 w 6028267"/>
              <a:gd name="connsiteY0" fmla="*/ 3533836 h 3689081"/>
              <a:gd name="connsiteX1" fmla="*/ 1743307 w 6028267"/>
              <a:gd name="connsiteY1" fmla="*/ 3096344 h 3689081"/>
              <a:gd name="connsiteX2" fmla="*/ 3039451 w 6028267"/>
              <a:gd name="connsiteY2" fmla="*/ 0 h 3689081"/>
              <a:gd name="connsiteX3" fmla="*/ 4263587 w 6028267"/>
              <a:gd name="connsiteY3" fmla="*/ 3096345 h 3689081"/>
              <a:gd name="connsiteX4" fmla="*/ 6028267 w 6028267"/>
              <a:gd name="connsiteY4" fmla="*/ 3556413 h 3689081"/>
              <a:gd name="connsiteX5" fmla="*/ 6028267 w 6028267"/>
              <a:gd name="connsiteY5" fmla="*/ 3556413 h 3689081"/>
              <a:gd name="connsiteX0" fmla="*/ 59412 w 6087679"/>
              <a:gd name="connsiteY0" fmla="*/ 3533836 h 3689081"/>
              <a:gd name="connsiteX1" fmla="*/ 290551 w 6087679"/>
              <a:gd name="connsiteY1" fmla="*/ 3528393 h 3689081"/>
              <a:gd name="connsiteX2" fmla="*/ 1802719 w 6087679"/>
              <a:gd name="connsiteY2" fmla="*/ 3096344 h 3689081"/>
              <a:gd name="connsiteX3" fmla="*/ 3098863 w 6087679"/>
              <a:gd name="connsiteY3" fmla="*/ 0 h 3689081"/>
              <a:gd name="connsiteX4" fmla="*/ 4322999 w 6087679"/>
              <a:gd name="connsiteY4" fmla="*/ 3096345 h 3689081"/>
              <a:gd name="connsiteX5" fmla="*/ 6087679 w 6087679"/>
              <a:gd name="connsiteY5" fmla="*/ 3556413 h 3689081"/>
              <a:gd name="connsiteX6" fmla="*/ 6087679 w 6087679"/>
              <a:gd name="connsiteY6" fmla="*/ 3556413 h 3689081"/>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6087679 w 6087679"/>
              <a:gd name="connsiteY6" fmla="*/ 3556413 h 3684410"/>
              <a:gd name="connsiteX7" fmla="*/ 6087679 w 6087679"/>
              <a:gd name="connsiteY7" fmla="*/ 3556413 h 3684410"/>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5907175 w 6087679"/>
              <a:gd name="connsiteY6" fmla="*/ 3528393 h 3684410"/>
              <a:gd name="connsiteX7" fmla="*/ 6087679 w 6087679"/>
              <a:gd name="connsiteY7" fmla="*/ 3556413 h 3684410"/>
              <a:gd name="connsiteX8" fmla="*/ 6087679 w 6087679"/>
              <a:gd name="connsiteY8" fmla="*/ 3556413 h 3684410"/>
              <a:gd name="connsiteX0" fmla="*/ 0 w 6028267"/>
              <a:gd name="connsiteY0" fmla="*/ 3533836 h 3684410"/>
              <a:gd name="connsiteX1" fmla="*/ 375155 w 6028267"/>
              <a:gd name="connsiteY1" fmla="*/ 3528393 h 3684410"/>
              <a:gd name="connsiteX2" fmla="*/ 1743307 w 6028267"/>
              <a:gd name="connsiteY2" fmla="*/ 3096344 h 3684410"/>
              <a:gd name="connsiteX3" fmla="*/ 3039451 w 6028267"/>
              <a:gd name="connsiteY3" fmla="*/ 0 h 3684410"/>
              <a:gd name="connsiteX4" fmla="*/ 4263587 w 6028267"/>
              <a:gd name="connsiteY4" fmla="*/ 3096345 h 3684410"/>
              <a:gd name="connsiteX5" fmla="*/ 5631739 w 6028267"/>
              <a:gd name="connsiteY5" fmla="*/ 3528393 h 3684410"/>
              <a:gd name="connsiteX6" fmla="*/ 5847763 w 6028267"/>
              <a:gd name="connsiteY6" fmla="*/ 3528393 h 3684410"/>
              <a:gd name="connsiteX7" fmla="*/ 6028267 w 6028267"/>
              <a:gd name="connsiteY7" fmla="*/ 3556413 h 3684410"/>
              <a:gd name="connsiteX8" fmla="*/ 6028267 w 6028267"/>
              <a:gd name="connsiteY8" fmla="*/ 3556413 h 3684410"/>
              <a:gd name="connsiteX0" fmla="*/ 0 w 6028267"/>
              <a:gd name="connsiteY0" fmla="*/ 3533836 h 3684410"/>
              <a:gd name="connsiteX1" fmla="*/ 231139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5991779 w 6028267"/>
              <a:gd name="connsiteY9" fmla="*/ 352839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631739 w 6028267"/>
              <a:gd name="connsiteY7" fmla="*/ 3528393 h 3684410"/>
              <a:gd name="connsiteX8" fmla="*/ 6028267 w 6028267"/>
              <a:gd name="connsiteY8" fmla="*/ 3556413 h 3684410"/>
              <a:gd name="connsiteX9" fmla="*/ 5991779 w 6028267"/>
              <a:gd name="connsiteY9" fmla="*/ 3528393 h 3684410"/>
              <a:gd name="connsiteX0" fmla="*/ 0 w 5991779"/>
              <a:gd name="connsiteY0" fmla="*/ 3533836 h 3684410"/>
              <a:gd name="connsiteX1" fmla="*/ 375155 w 5991779"/>
              <a:gd name="connsiteY1" fmla="*/ 3528393 h 3684410"/>
              <a:gd name="connsiteX2" fmla="*/ 375155 w 5991779"/>
              <a:gd name="connsiteY2" fmla="*/ 3528393 h 3684410"/>
              <a:gd name="connsiteX3" fmla="*/ 1743307 w 5991779"/>
              <a:gd name="connsiteY3" fmla="*/ 3096344 h 3684410"/>
              <a:gd name="connsiteX4" fmla="*/ 3039451 w 5991779"/>
              <a:gd name="connsiteY4" fmla="*/ 0 h 3684410"/>
              <a:gd name="connsiteX5" fmla="*/ 4263587 w 5991779"/>
              <a:gd name="connsiteY5" fmla="*/ 3096345 h 3684410"/>
              <a:gd name="connsiteX6" fmla="*/ 5631739 w 5991779"/>
              <a:gd name="connsiteY6" fmla="*/ 3528393 h 3684410"/>
              <a:gd name="connsiteX7" fmla="*/ 5631739 w 5991779"/>
              <a:gd name="connsiteY7" fmla="*/ 3528393 h 3684410"/>
              <a:gd name="connsiteX8" fmla="*/ 5991779 w 5991779"/>
              <a:gd name="connsiteY8" fmla="*/ 3528393 h 3684410"/>
              <a:gd name="connsiteX9" fmla="*/ 5991779 w 5991779"/>
              <a:gd name="connsiteY9" fmla="*/ 3528393 h 3684410"/>
              <a:gd name="connsiteX0" fmla="*/ 0 w 5991779"/>
              <a:gd name="connsiteY0" fmla="*/ 3533836 h 3535532"/>
              <a:gd name="connsiteX1" fmla="*/ 375155 w 5991779"/>
              <a:gd name="connsiteY1" fmla="*/ 3528393 h 3535532"/>
              <a:gd name="connsiteX2" fmla="*/ 1027303 w 5991779"/>
              <a:gd name="connsiteY2" fmla="*/ 3528394 h 3535532"/>
              <a:gd name="connsiteX3" fmla="*/ 1743307 w 5991779"/>
              <a:gd name="connsiteY3" fmla="*/ 3096344 h 3535532"/>
              <a:gd name="connsiteX4" fmla="*/ 3039451 w 5991779"/>
              <a:gd name="connsiteY4" fmla="*/ 0 h 3535532"/>
              <a:gd name="connsiteX5" fmla="*/ 4263587 w 5991779"/>
              <a:gd name="connsiteY5" fmla="*/ 3096345 h 3535532"/>
              <a:gd name="connsiteX6" fmla="*/ 5631739 w 5991779"/>
              <a:gd name="connsiteY6" fmla="*/ 3528393 h 3535532"/>
              <a:gd name="connsiteX7" fmla="*/ 5631739 w 5991779"/>
              <a:gd name="connsiteY7" fmla="*/ 3528393 h 3535532"/>
              <a:gd name="connsiteX8" fmla="*/ 5991779 w 5991779"/>
              <a:gd name="connsiteY8" fmla="*/ 3528393 h 3535532"/>
              <a:gd name="connsiteX9" fmla="*/ 5991779 w 5991779"/>
              <a:gd name="connsiteY9" fmla="*/ 3528393 h 3535532"/>
              <a:gd name="connsiteX0" fmla="*/ 0 w 5991779"/>
              <a:gd name="connsiteY0" fmla="*/ 3533836 h 3562005"/>
              <a:gd name="connsiteX1" fmla="*/ 1027303 w 5991779"/>
              <a:gd name="connsiteY1" fmla="*/ 3528394 h 3562005"/>
              <a:gd name="connsiteX2" fmla="*/ 1743307 w 5991779"/>
              <a:gd name="connsiteY2" fmla="*/ 3096344 h 3562005"/>
              <a:gd name="connsiteX3" fmla="*/ 3039451 w 5991779"/>
              <a:gd name="connsiteY3" fmla="*/ 0 h 3562005"/>
              <a:gd name="connsiteX4" fmla="*/ 4263587 w 5991779"/>
              <a:gd name="connsiteY4" fmla="*/ 3096345 h 3562005"/>
              <a:gd name="connsiteX5" fmla="*/ 5631739 w 5991779"/>
              <a:gd name="connsiteY5" fmla="*/ 3528393 h 3562005"/>
              <a:gd name="connsiteX6" fmla="*/ 5631739 w 5991779"/>
              <a:gd name="connsiteY6" fmla="*/ 3528393 h 3562005"/>
              <a:gd name="connsiteX7" fmla="*/ 5991779 w 5991779"/>
              <a:gd name="connsiteY7" fmla="*/ 3528393 h 3562005"/>
              <a:gd name="connsiteX8" fmla="*/ 5991779 w 5991779"/>
              <a:gd name="connsiteY8" fmla="*/ 3528393 h 3562005"/>
              <a:gd name="connsiteX0" fmla="*/ 0 w 4964476"/>
              <a:gd name="connsiteY0" fmla="*/ 3528394 h 3528394"/>
              <a:gd name="connsiteX1" fmla="*/ 716004 w 4964476"/>
              <a:gd name="connsiteY1" fmla="*/ 3096344 h 3528394"/>
              <a:gd name="connsiteX2" fmla="*/ 2012148 w 4964476"/>
              <a:gd name="connsiteY2" fmla="*/ 0 h 3528394"/>
              <a:gd name="connsiteX3" fmla="*/ 3236284 w 4964476"/>
              <a:gd name="connsiteY3" fmla="*/ 3096345 h 3528394"/>
              <a:gd name="connsiteX4" fmla="*/ 4604436 w 4964476"/>
              <a:gd name="connsiteY4" fmla="*/ 3528393 h 3528394"/>
              <a:gd name="connsiteX5" fmla="*/ 4604436 w 4964476"/>
              <a:gd name="connsiteY5" fmla="*/ 3528393 h 3528394"/>
              <a:gd name="connsiteX6" fmla="*/ 4964476 w 4964476"/>
              <a:gd name="connsiteY6" fmla="*/ 3528393 h 3528394"/>
              <a:gd name="connsiteX7" fmla="*/ 4964476 w 4964476"/>
              <a:gd name="connsiteY7" fmla="*/ 3528393 h 3528394"/>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4604436 w 4964476"/>
              <a:gd name="connsiteY5" fmla="*/ 3528399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3891625 w 4964476"/>
              <a:gd name="connsiteY5" fmla="*/ 3528400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6" fmla="*/ 4964476 w 4964476"/>
              <a:gd name="connsiteY6"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0" fmla="*/ 0 w 3891625"/>
              <a:gd name="connsiteY0" fmla="*/ 3528400 h 3528400"/>
              <a:gd name="connsiteX1" fmla="*/ 655339 w 3891625"/>
              <a:gd name="connsiteY1" fmla="*/ 3069903 h 3528400"/>
              <a:gd name="connsiteX2" fmla="*/ 2012148 w 3891625"/>
              <a:gd name="connsiteY2" fmla="*/ 6 h 3528400"/>
              <a:gd name="connsiteX3" fmla="*/ 3236284 w 3891625"/>
              <a:gd name="connsiteY3" fmla="*/ 3096351 h 3528400"/>
              <a:gd name="connsiteX4" fmla="*/ 3891625 w 3891625"/>
              <a:gd name="connsiteY4" fmla="*/ 3528400 h 352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625" h="3528400">
                <a:moveTo>
                  <a:pt x="0" y="3528400"/>
                </a:moveTo>
                <a:cubicBezTo>
                  <a:pt x="290551" y="3455485"/>
                  <a:pt x="319981" y="3657969"/>
                  <a:pt x="655339" y="3069903"/>
                </a:cubicBezTo>
                <a:cubicBezTo>
                  <a:pt x="990697" y="2481837"/>
                  <a:pt x="1581991" y="-4402"/>
                  <a:pt x="2012148" y="6"/>
                </a:cubicBezTo>
                <a:cubicBezTo>
                  <a:pt x="2442305" y="4414"/>
                  <a:pt x="2923038" y="2508285"/>
                  <a:pt x="3236284" y="3096351"/>
                </a:cubicBezTo>
                <a:cubicBezTo>
                  <a:pt x="3549530" y="3684417"/>
                  <a:pt x="3603593" y="3456392"/>
                  <a:pt x="3891625" y="3528400"/>
                </a:cubicBezTo>
              </a:path>
            </a:pathLst>
          </a:custGeom>
          <a:ln w="254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8000"/>
              </a:solidFill>
            </a:endParaRPr>
          </a:p>
        </p:txBody>
      </p:sp>
      <p:sp>
        <p:nvSpPr>
          <p:cNvPr id="4" name="TextBox 3"/>
          <p:cNvSpPr txBox="1"/>
          <p:nvPr/>
        </p:nvSpPr>
        <p:spPr>
          <a:xfrm>
            <a:off x="179512" y="692696"/>
            <a:ext cx="8656481" cy="830997"/>
          </a:xfrm>
          <a:prstGeom prst="rect">
            <a:avLst/>
          </a:prstGeom>
          <a:noFill/>
        </p:spPr>
        <p:txBody>
          <a:bodyPr wrap="square" rtlCol="0">
            <a:spAutoFit/>
          </a:bodyPr>
          <a:lstStyle/>
          <a:p>
            <a:r>
              <a:rPr lang="en-GB" sz="2400" dirty="0"/>
              <a:t>In these examples we will return to the standard normal distribution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p>
        </p:txBody>
      </p:sp>
      <p:sp>
        <p:nvSpPr>
          <p:cNvPr id="5" name="TextBox 4"/>
          <p:cNvSpPr txBox="1"/>
          <p:nvPr/>
        </p:nvSpPr>
        <p:spPr>
          <a:xfrm>
            <a:off x="179511" y="1465426"/>
            <a:ext cx="8656481" cy="461665"/>
          </a:xfrm>
          <a:prstGeom prst="rect">
            <a:avLst/>
          </a:prstGeom>
          <a:noFill/>
        </p:spPr>
        <p:txBody>
          <a:bodyPr wrap="square" rtlCol="0">
            <a:spAutoFit/>
          </a:bodyPr>
          <a:lstStyle/>
          <a:p>
            <a:r>
              <a:rPr lang="en-GB" sz="2400" dirty="0"/>
              <a:t>Given that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r>
              <a:rPr lang="en-GB" sz="2400" dirty="0"/>
              <a:t>use your GDC to find </a:t>
            </a:r>
            <a:r>
              <a:rPr lang="en-GB" sz="2400" i="1" dirty="0">
                <a:latin typeface="Times New Roman" panose="02020603050405020304" pitchFamily="18" charset="0"/>
                <a:cs typeface="Times New Roman" panose="02020603050405020304" pitchFamily="18" charset="0"/>
              </a:rPr>
              <a:t>a.</a:t>
            </a:r>
            <a:r>
              <a:rPr lang="en-GB" sz="24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683568" y="1916832"/>
            <a:ext cx="3315197" cy="461665"/>
          </a:xfrm>
          <a:prstGeom prst="rect">
            <a:avLst/>
          </a:prstGeom>
          <a:noFill/>
        </p:spPr>
        <p:txBody>
          <a:bodyPr wrap="square" rtlCol="0">
            <a:spAutoFit/>
          </a:bodyPr>
          <a:lstStyle/>
          <a:p>
            <a:r>
              <a:rPr lang="en-GB" sz="2400" dirty="0"/>
              <a:t>P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&gt; </a:t>
            </a:r>
            <a:r>
              <a:rPr lang="en-GB" sz="2400" i="1" dirty="0">
                <a:latin typeface="Times New Roman" panose="02020603050405020304" pitchFamily="18" charset="0"/>
                <a:cs typeface="Times New Roman" panose="02020603050405020304" pitchFamily="18" charset="0"/>
              </a:rPr>
              <a:t>a</a:t>
            </a:r>
            <a:r>
              <a:rPr lang="en-GB" sz="2400" dirty="0"/>
              <a:t>) = 0.384</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179511" y="2348880"/>
            <a:ext cx="1080122" cy="461665"/>
          </a:xfrm>
          <a:prstGeom prst="rect">
            <a:avLst/>
          </a:prstGeom>
          <a:noFill/>
        </p:spPr>
        <p:txBody>
          <a:bodyPr wrap="square" rtlCol="0">
            <a:spAutoFit/>
          </a:bodyPr>
          <a:lstStyle/>
          <a:p>
            <a:r>
              <a:rPr lang="en-GB" sz="2400" dirty="0"/>
              <a:t>Step 1:</a:t>
            </a:r>
            <a:endParaRPr lang="en-GB"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88518" y="2352126"/>
            <a:ext cx="3600399" cy="461665"/>
          </a:xfrm>
          <a:prstGeom prst="rect">
            <a:avLst/>
          </a:prstGeom>
          <a:noFill/>
        </p:spPr>
        <p:txBody>
          <a:bodyPr wrap="square" rtlCol="0">
            <a:spAutoFit/>
          </a:bodyPr>
          <a:lstStyle/>
          <a:p>
            <a:r>
              <a:rPr lang="en-GB" sz="2400" dirty="0"/>
              <a:t>Draw a sketch</a:t>
            </a:r>
            <a:endParaRPr lang="en-GB" sz="24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179512" y="4326455"/>
            <a:ext cx="30175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14593" y="2660619"/>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f(z)</a:t>
            </a:r>
            <a:endParaRPr lang="en-GB" sz="2000" baseline="-25000" dirty="0"/>
          </a:p>
        </p:txBody>
      </p:sp>
      <p:sp>
        <p:nvSpPr>
          <p:cNvPr id="24" name="Rectangle 23"/>
          <p:cNvSpPr/>
          <p:nvPr/>
        </p:nvSpPr>
        <p:spPr>
          <a:xfrm>
            <a:off x="1466592" y="4358110"/>
            <a:ext cx="360040" cy="400110"/>
          </a:xfrm>
          <a:prstGeom prst="rect">
            <a:avLst/>
          </a:prstGeom>
        </p:spPr>
        <p:txBody>
          <a:bodyPr wrap="square">
            <a:spAutoFit/>
          </a:bodyPr>
          <a:lstStyle/>
          <a:p>
            <a:r>
              <a:rPr lang="en-GB" sz="800" b="1"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0</a:t>
            </a:r>
            <a:endParaRPr lang="en-GB" sz="2000" b="1" dirty="0">
              <a:solidFill>
                <a:srgbClr val="008000"/>
              </a:solidFill>
            </a:endParaRPr>
          </a:p>
        </p:txBody>
      </p:sp>
      <p:cxnSp>
        <p:nvCxnSpPr>
          <p:cNvPr id="25" name="Straight Connector 24"/>
          <p:cNvCxnSpPr/>
          <p:nvPr/>
        </p:nvCxnSpPr>
        <p:spPr>
          <a:xfrm>
            <a:off x="1645399" y="2913597"/>
            <a:ext cx="1217" cy="146304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89238" y="4216602"/>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z</a:t>
            </a:r>
            <a:endParaRPr lang="en-GB" sz="2000" i="1" baseline="-25000" dirty="0"/>
          </a:p>
        </p:txBody>
      </p:sp>
      <p:sp>
        <p:nvSpPr>
          <p:cNvPr id="30" name="Rectangle 29"/>
          <p:cNvSpPr/>
          <p:nvPr/>
        </p:nvSpPr>
        <p:spPr>
          <a:xfrm>
            <a:off x="1713900" y="4273492"/>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a</a:t>
            </a:r>
            <a:endParaRPr lang="en-GB" sz="2000" i="1" baseline="-25000" dirty="0"/>
          </a:p>
        </p:txBody>
      </p:sp>
      <p:sp>
        <p:nvSpPr>
          <p:cNvPr id="31" name="TextBox 30"/>
          <p:cNvSpPr txBox="1"/>
          <p:nvPr/>
        </p:nvSpPr>
        <p:spPr>
          <a:xfrm>
            <a:off x="4355975" y="2492896"/>
            <a:ext cx="1080122" cy="461665"/>
          </a:xfrm>
          <a:prstGeom prst="rect">
            <a:avLst/>
          </a:prstGeom>
          <a:noFill/>
        </p:spPr>
        <p:txBody>
          <a:bodyPr wrap="square" rtlCol="0">
            <a:spAutoFit/>
          </a:bodyPr>
          <a:lstStyle/>
          <a:p>
            <a:r>
              <a:rPr lang="en-GB" sz="2400" dirty="0"/>
              <a:t>Step 2:</a:t>
            </a:r>
            <a:endParaRPr lang="en-GB" sz="24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5429558" y="2492896"/>
            <a:ext cx="3600399" cy="461665"/>
          </a:xfrm>
          <a:prstGeom prst="rect">
            <a:avLst/>
          </a:prstGeom>
          <a:noFill/>
        </p:spPr>
        <p:txBody>
          <a:bodyPr wrap="square" rtlCol="0">
            <a:spAutoFit/>
          </a:bodyPr>
          <a:lstStyle/>
          <a:p>
            <a:r>
              <a:rPr lang="en-GB" sz="2400" dirty="0"/>
              <a:t>Use your GDC</a:t>
            </a:r>
            <a:endParaRPr lang="en-GB" sz="2400" dirty="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28573" y="3140968"/>
            <a:ext cx="2880320" cy="2232248"/>
          </a:xfrm>
          <a:prstGeom prst="rect">
            <a:avLst/>
          </a:prstGeom>
        </p:spPr>
      </p:pic>
      <p:sp>
        <p:nvSpPr>
          <p:cNvPr id="34" name="TextBox 33"/>
          <p:cNvSpPr txBox="1"/>
          <p:nvPr/>
        </p:nvSpPr>
        <p:spPr>
          <a:xfrm>
            <a:off x="3736960" y="2967335"/>
            <a:ext cx="2391614" cy="461665"/>
          </a:xfrm>
          <a:prstGeom prst="rect">
            <a:avLst/>
          </a:prstGeom>
          <a:noFill/>
        </p:spPr>
        <p:txBody>
          <a:bodyPr wrap="square" rtlCol="0">
            <a:spAutoFit/>
          </a:bodyPr>
          <a:lstStyle/>
          <a:p>
            <a:r>
              <a:rPr lang="en-GB" sz="2400" dirty="0"/>
              <a:t>Turn on the  GDC</a:t>
            </a:r>
            <a:endParaRPr lang="en-GB"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726434" y="3379621"/>
            <a:ext cx="1108282" cy="461665"/>
          </a:xfrm>
          <a:prstGeom prst="rect">
            <a:avLst/>
          </a:prstGeom>
          <a:noFill/>
        </p:spPr>
        <p:txBody>
          <a:bodyPr wrap="square" rtlCol="0">
            <a:spAutoFit/>
          </a:bodyPr>
          <a:lstStyle/>
          <a:p>
            <a:r>
              <a:rPr lang="en-GB" sz="2400" dirty="0"/>
              <a:t>Type 1</a:t>
            </a:r>
            <a:endParaRPr lang="en-GB"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4665388" y="3379620"/>
            <a:ext cx="1705094" cy="461665"/>
          </a:xfrm>
          <a:prstGeom prst="rect">
            <a:avLst/>
          </a:prstGeom>
          <a:noFill/>
        </p:spPr>
        <p:txBody>
          <a:bodyPr wrap="square" rtlCol="0">
            <a:spAutoFit/>
          </a:bodyPr>
          <a:lstStyle/>
          <a:p>
            <a:r>
              <a:rPr lang="en-GB" sz="2400" dirty="0"/>
              <a:t>Run-Matrix</a:t>
            </a:r>
            <a:endParaRPr lang="en-GB" sz="2400" dirty="0">
              <a:latin typeface="Times New Roman" panose="02020603050405020304" pitchFamily="18" charset="0"/>
              <a:cs typeface="Times New Roman" panose="02020603050405020304" pitchFamily="18" charset="0"/>
            </a:endParaRPr>
          </a:p>
        </p:txBody>
      </p:sp>
      <p:pic>
        <p:nvPicPr>
          <p:cNvPr id="37" name="Picture 3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39" name="TextBox 38"/>
          <p:cNvSpPr txBox="1"/>
          <p:nvPr/>
        </p:nvSpPr>
        <p:spPr>
          <a:xfrm>
            <a:off x="3733510" y="3773845"/>
            <a:ext cx="1644557" cy="461665"/>
          </a:xfrm>
          <a:prstGeom prst="rect">
            <a:avLst/>
          </a:prstGeom>
          <a:noFill/>
        </p:spPr>
        <p:txBody>
          <a:bodyPr wrap="square" rtlCol="0">
            <a:spAutoFit/>
          </a:bodyPr>
          <a:lstStyle/>
          <a:p>
            <a:r>
              <a:rPr lang="en-GB" sz="2400" dirty="0"/>
              <a:t>Press OPTN</a:t>
            </a:r>
            <a:endParaRPr lang="en-GB" sz="2400" dirty="0">
              <a:latin typeface="Times New Roman" panose="02020603050405020304" pitchFamily="18" charset="0"/>
              <a:cs typeface="Times New Roman" panose="02020603050405020304" pitchFamily="18" charset="0"/>
            </a:endParaRPr>
          </a:p>
        </p:txBody>
      </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41" name="TextBox 40"/>
          <p:cNvSpPr txBox="1"/>
          <p:nvPr/>
        </p:nvSpPr>
        <p:spPr>
          <a:xfrm>
            <a:off x="3739261" y="4137604"/>
            <a:ext cx="1644557" cy="461665"/>
          </a:xfrm>
          <a:prstGeom prst="rect">
            <a:avLst/>
          </a:prstGeom>
          <a:noFill/>
        </p:spPr>
        <p:txBody>
          <a:bodyPr wrap="square" rtlCol="0">
            <a:spAutoFit/>
          </a:bodyPr>
          <a:lstStyle/>
          <a:p>
            <a:r>
              <a:rPr lang="en-GB" sz="2400" dirty="0"/>
              <a:t>F5: STAT</a:t>
            </a:r>
            <a:endParaRPr lang="en-GB" sz="2400" dirty="0">
              <a:latin typeface="Times New Roman" panose="02020603050405020304" pitchFamily="18" charset="0"/>
              <a:cs typeface="Times New Roman" panose="02020603050405020304" pitchFamily="18" charset="0"/>
            </a:endParaRPr>
          </a:p>
        </p:txBody>
      </p:sp>
      <p:pic>
        <p:nvPicPr>
          <p:cNvPr id="42" name="Picture 4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43" name="TextBox 42"/>
          <p:cNvSpPr txBox="1"/>
          <p:nvPr/>
        </p:nvSpPr>
        <p:spPr>
          <a:xfrm>
            <a:off x="3733159" y="4485020"/>
            <a:ext cx="1644557" cy="461665"/>
          </a:xfrm>
          <a:prstGeom prst="rect">
            <a:avLst/>
          </a:prstGeom>
          <a:noFill/>
        </p:spPr>
        <p:txBody>
          <a:bodyPr wrap="square" rtlCol="0">
            <a:spAutoFit/>
          </a:bodyPr>
          <a:lstStyle/>
          <a:p>
            <a:r>
              <a:rPr lang="en-GB" sz="2400" dirty="0"/>
              <a:t>F3: DIST</a:t>
            </a:r>
            <a:endParaRPr lang="en-GB" sz="2400" dirty="0">
              <a:latin typeface="Times New Roman" panose="02020603050405020304" pitchFamily="18" charset="0"/>
              <a:cs typeface="Times New Roman" panose="02020603050405020304" pitchFamily="18" charset="0"/>
            </a:endParaRPr>
          </a:p>
        </p:txBody>
      </p:sp>
      <p:pic>
        <p:nvPicPr>
          <p:cNvPr id="44" name="Picture 4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45" name="TextBox 44"/>
          <p:cNvSpPr txBox="1"/>
          <p:nvPr/>
        </p:nvSpPr>
        <p:spPr>
          <a:xfrm>
            <a:off x="3726434" y="4848779"/>
            <a:ext cx="1644557" cy="461665"/>
          </a:xfrm>
          <a:prstGeom prst="rect">
            <a:avLst/>
          </a:prstGeom>
          <a:noFill/>
        </p:spPr>
        <p:txBody>
          <a:bodyPr wrap="square" rtlCol="0">
            <a:spAutoFit/>
          </a:bodyPr>
          <a:lstStyle/>
          <a:p>
            <a:r>
              <a:rPr lang="en-GB" sz="2400" dirty="0"/>
              <a:t>F1: NORM</a:t>
            </a:r>
            <a:endParaRPr lang="en-GB" sz="2400" dirty="0">
              <a:latin typeface="Times New Roman" panose="02020603050405020304" pitchFamily="18" charset="0"/>
              <a:cs typeface="Times New Roman" panose="02020603050405020304" pitchFamily="18" charset="0"/>
            </a:endParaRPr>
          </a:p>
        </p:txBody>
      </p:sp>
      <p:pic>
        <p:nvPicPr>
          <p:cNvPr id="46" name="Picture 4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47" name="TextBox 46"/>
          <p:cNvSpPr txBox="1"/>
          <p:nvPr/>
        </p:nvSpPr>
        <p:spPr>
          <a:xfrm>
            <a:off x="3733159" y="5243003"/>
            <a:ext cx="1644557" cy="461665"/>
          </a:xfrm>
          <a:prstGeom prst="rect">
            <a:avLst/>
          </a:prstGeom>
          <a:noFill/>
        </p:spPr>
        <p:txBody>
          <a:bodyPr wrap="square" rtlCol="0">
            <a:spAutoFit/>
          </a:bodyPr>
          <a:lstStyle/>
          <a:p>
            <a:r>
              <a:rPr lang="en-GB" sz="2400" dirty="0"/>
              <a:t>F3: </a:t>
            </a:r>
            <a:r>
              <a:rPr lang="en-GB" sz="2400" dirty="0" err="1"/>
              <a:t>InvN</a:t>
            </a:r>
            <a:endParaRPr lang="en-GB" sz="2400" dirty="0">
              <a:latin typeface="Times New Roman" panose="02020603050405020304" pitchFamily="18" charset="0"/>
              <a:cs typeface="Times New Roman" panose="02020603050405020304" pitchFamily="18" charset="0"/>
            </a:endParaRPr>
          </a:p>
        </p:txBody>
      </p:sp>
      <p:pic>
        <p:nvPicPr>
          <p:cNvPr id="48" name="Picture 4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49" name="TextBox 48"/>
          <p:cNvSpPr txBox="1"/>
          <p:nvPr/>
        </p:nvSpPr>
        <p:spPr>
          <a:xfrm>
            <a:off x="3785001" y="5590419"/>
            <a:ext cx="4099367" cy="461665"/>
          </a:xfrm>
          <a:prstGeom prst="rect">
            <a:avLst/>
          </a:prstGeom>
          <a:noFill/>
        </p:spPr>
        <p:txBody>
          <a:bodyPr wrap="square" rtlCol="0">
            <a:spAutoFit/>
          </a:bodyPr>
          <a:lstStyle/>
          <a:p>
            <a:r>
              <a:rPr lang="en-GB" sz="2400" dirty="0"/>
              <a:t>Type in this order: 0.616, 1, 0)</a:t>
            </a:r>
            <a:endParaRPr lang="en-GB" sz="2400"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7566641" y="5588385"/>
            <a:ext cx="821784" cy="461665"/>
          </a:xfrm>
          <a:prstGeom prst="rect">
            <a:avLst/>
          </a:prstGeom>
          <a:noFill/>
        </p:spPr>
        <p:txBody>
          <a:bodyPr wrap="square" rtlCol="0">
            <a:spAutoFit/>
          </a:bodyPr>
          <a:lstStyle/>
          <a:p>
            <a:r>
              <a:rPr lang="en-GB" sz="2400" dirty="0"/>
              <a:t>EXE</a:t>
            </a:r>
            <a:endParaRPr lang="en-GB" sz="2400"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785001" y="6070761"/>
            <a:ext cx="4099367" cy="461665"/>
          </a:xfrm>
          <a:prstGeom prst="rect">
            <a:avLst/>
          </a:prstGeom>
          <a:noFill/>
        </p:spPr>
        <p:txBody>
          <a:bodyPr wrap="square" rtlCol="0">
            <a:spAutoFit/>
          </a:bodyPr>
          <a:lstStyle/>
          <a:p>
            <a:r>
              <a:rPr lang="en-GB" sz="2400" dirty="0"/>
              <a:t>The value of </a:t>
            </a:r>
            <a:r>
              <a:rPr lang="en-GB" sz="2400" i="1" dirty="0">
                <a:latin typeface="Times New Roman" panose="02020603050405020304" pitchFamily="18" charset="0"/>
                <a:cs typeface="Times New Roman" panose="02020603050405020304" pitchFamily="18" charset="0"/>
              </a:rPr>
              <a:t>a</a:t>
            </a:r>
            <a:r>
              <a:rPr lang="en-GB" sz="2400" dirty="0"/>
              <a:t> is 0.295</a:t>
            </a:r>
            <a:endParaRPr lang="en-GB" sz="240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98479" y="4628743"/>
            <a:ext cx="3393401" cy="1938992"/>
          </a:xfrm>
          <a:prstGeom prst="rect">
            <a:avLst/>
          </a:prstGeom>
          <a:noFill/>
        </p:spPr>
        <p:txBody>
          <a:bodyPr wrap="square" rtlCol="0">
            <a:spAutoFit/>
          </a:bodyPr>
          <a:lstStyle/>
          <a:p>
            <a:r>
              <a:rPr lang="en-GB" sz="2400" dirty="0"/>
              <a:t>Notice that the vale of a for P(</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&gt; </a:t>
            </a:r>
            <a:r>
              <a:rPr lang="en-GB" sz="2400" i="1" dirty="0">
                <a:latin typeface="Times New Roman" panose="02020603050405020304" pitchFamily="18" charset="0"/>
                <a:cs typeface="Times New Roman" panose="02020603050405020304" pitchFamily="18" charset="0"/>
              </a:rPr>
              <a:t>a</a:t>
            </a:r>
            <a:r>
              <a:rPr lang="en-GB" sz="2400" dirty="0"/>
              <a:t>) = 0.384 is the same as the value of a for P(</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&lt; </a:t>
            </a:r>
            <a:r>
              <a:rPr lang="en-GB" sz="2400" i="1" dirty="0">
                <a:latin typeface="Times New Roman" panose="02020603050405020304" pitchFamily="18" charset="0"/>
                <a:cs typeface="Times New Roman" panose="02020603050405020304" pitchFamily="18" charset="0"/>
              </a:rPr>
              <a:t>a</a:t>
            </a:r>
            <a:r>
              <a:rPr lang="en-GB" sz="2400" dirty="0"/>
              <a:t>) = 1 - 0.384, let’s find </a:t>
            </a:r>
            <a:r>
              <a:rPr lang="en-GB" sz="2400" i="1" dirty="0">
                <a:latin typeface="Times New Roman" panose="02020603050405020304" pitchFamily="18" charset="0"/>
                <a:cs typeface="Times New Roman" panose="02020603050405020304" pitchFamily="18" charset="0"/>
              </a:rPr>
              <a:t>a</a:t>
            </a:r>
            <a:r>
              <a:rPr lang="en-GB" sz="2400" dirty="0"/>
              <a:t> for P(</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&lt; </a:t>
            </a:r>
            <a:r>
              <a:rPr lang="en-GB" sz="2400" i="1" dirty="0">
                <a:latin typeface="Times New Roman" panose="02020603050405020304" pitchFamily="18" charset="0"/>
                <a:cs typeface="Times New Roman" panose="02020603050405020304" pitchFamily="18" charset="0"/>
              </a:rPr>
              <a:t>a</a:t>
            </a:r>
            <a:r>
              <a:rPr lang="en-GB" sz="2400" dirty="0"/>
              <a:t>) = 0.616</a:t>
            </a:r>
            <a:r>
              <a:rPr lang="en-GB" sz="2400" dirty="0">
                <a:latin typeface="Times New Roman" panose="02020603050405020304" pitchFamily="18" charset="0"/>
                <a:cs typeface="Times New Roman" panose="02020603050405020304" pitchFamily="18" charset="0"/>
              </a:rPr>
              <a:t> </a:t>
            </a:r>
          </a:p>
        </p:txBody>
      </p:sp>
      <p:pic>
        <p:nvPicPr>
          <p:cNvPr id="10" name="Picture 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pic>
        <p:nvPicPr>
          <p:cNvPr id="11" name="Picture 10"/>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12" name="Rectangle 11"/>
          <p:cNvSpPr/>
          <p:nvPr/>
        </p:nvSpPr>
        <p:spPr>
          <a:xfrm>
            <a:off x="1795179" y="3916002"/>
            <a:ext cx="710451" cy="369332"/>
          </a:xfrm>
          <a:prstGeom prst="rect">
            <a:avLst/>
          </a:prstGeom>
        </p:spPr>
        <p:txBody>
          <a:bodyPr wrap="none">
            <a:spAutoFit/>
          </a:bodyPr>
          <a:lstStyle/>
          <a:p>
            <a:r>
              <a:rPr lang="en-GB" dirty="0"/>
              <a:t>0.384</a:t>
            </a:r>
          </a:p>
        </p:txBody>
      </p:sp>
      <p:sp>
        <p:nvSpPr>
          <p:cNvPr id="55" name="Rectangle 54"/>
          <p:cNvSpPr/>
          <p:nvPr/>
        </p:nvSpPr>
        <p:spPr>
          <a:xfrm>
            <a:off x="989166" y="3895759"/>
            <a:ext cx="710451" cy="369332"/>
          </a:xfrm>
          <a:prstGeom prst="rect">
            <a:avLst/>
          </a:prstGeom>
        </p:spPr>
        <p:txBody>
          <a:bodyPr wrap="none">
            <a:spAutoFit/>
          </a:bodyPr>
          <a:lstStyle/>
          <a:p>
            <a:r>
              <a:rPr lang="en-GB" dirty="0"/>
              <a:t>0.616</a:t>
            </a:r>
          </a:p>
        </p:txBody>
      </p:sp>
      <p:sp>
        <p:nvSpPr>
          <p:cNvPr id="50" name="TextBox 49"/>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52" name="Rectangle 51">
            <a:hlinkClick r:id="rId11"/>
            <a:extLst>
              <a:ext uri="{FF2B5EF4-FFF2-40B4-BE49-F238E27FC236}">
                <a16:creationId xmlns:a16="http://schemas.microsoft.com/office/drawing/2014/main" id="{493D938C-B994-4A07-A95D-4C34612C3941}"/>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hlinkClick r:id="rId11"/>
            <a:extLst>
              <a:ext uri="{FF2B5EF4-FFF2-40B4-BE49-F238E27FC236}">
                <a16:creationId xmlns:a16="http://schemas.microsoft.com/office/drawing/2014/main" id="{9B89CF50-7991-4760-9890-0C7C9352AD3B}"/>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88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6"/>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4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48"/>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4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10"/>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11"/>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4" grpId="0"/>
      <p:bldP spid="5" grpId="0"/>
      <p:bldP spid="6" grpId="0"/>
      <p:bldP spid="7" grpId="0"/>
      <p:bldP spid="8" grpId="0"/>
      <p:bldP spid="19" grpId="0"/>
      <p:bldP spid="24" grpId="0"/>
      <p:bldP spid="28" grpId="0"/>
      <p:bldP spid="30" grpId="0"/>
      <p:bldP spid="31" grpId="0"/>
      <p:bldP spid="32" grpId="0"/>
      <p:bldP spid="34" grpId="0"/>
      <p:bldP spid="35" grpId="0"/>
      <p:bldP spid="36" grpId="0"/>
      <p:bldP spid="39" grpId="0"/>
      <p:bldP spid="41" grpId="0"/>
      <p:bldP spid="43" grpId="0"/>
      <p:bldP spid="45" grpId="0"/>
      <p:bldP spid="47" grpId="0"/>
      <p:bldP spid="49" grpId="0"/>
      <p:bldP spid="51" grpId="0"/>
      <p:bldP spid="53" grpId="0"/>
      <p:bldP spid="54" grpId="0"/>
      <p:bldP spid="12"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9" name="Freeform 8"/>
          <p:cNvSpPr/>
          <p:nvPr/>
        </p:nvSpPr>
        <p:spPr>
          <a:xfrm>
            <a:off x="1827185" y="3445155"/>
            <a:ext cx="998725" cy="1214150"/>
          </a:xfrm>
          <a:custGeom>
            <a:avLst/>
            <a:gdLst>
              <a:gd name="connsiteX0" fmla="*/ 4594 w 1640406"/>
              <a:gd name="connsiteY0" fmla="*/ 436522 h 1281998"/>
              <a:gd name="connsiteX1" fmla="*/ 0 w 1640406"/>
              <a:gd name="connsiteY1" fmla="*/ 1272808 h 1281998"/>
              <a:gd name="connsiteX2" fmla="*/ 1635811 w 1640406"/>
              <a:gd name="connsiteY2" fmla="*/ 1281998 h 1281998"/>
              <a:gd name="connsiteX3" fmla="*/ 1640406 w 1640406"/>
              <a:gd name="connsiteY3" fmla="*/ 1240643 h 1281998"/>
              <a:gd name="connsiteX4" fmla="*/ 1479581 w 1640406"/>
              <a:gd name="connsiteY4" fmla="*/ 1208478 h 1281998"/>
              <a:gd name="connsiteX5" fmla="*/ 1364707 w 1640406"/>
              <a:gd name="connsiteY5" fmla="*/ 1139553 h 1281998"/>
              <a:gd name="connsiteX6" fmla="*/ 1217668 w 1640406"/>
              <a:gd name="connsiteY6" fmla="*/ 974134 h 1281998"/>
              <a:gd name="connsiteX7" fmla="*/ 1075224 w 1640406"/>
              <a:gd name="connsiteY7" fmla="*/ 721411 h 1281998"/>
              <a:gd name="connsiteX8" fmla="*/ 735195 w 1640406"/>
              <a:gd name="connsiteY8" fmla="*/ 183799 h 1281998"/>
              <a:gd name="connsiteX9" fmla="*/ 588156 w 1640406"/>
              <a:gd name="connsiteY9" fmla="*/ 32164 h 1281998"/>
              <a:gd name="connsiteX10" fmla="*/ 464092 w 1640406"/>
              <a:gd name="connsiteY10" fmla="*/ 0 h 1281998"/>
              <a:gd name="connsiteX11" fmla="*/ 330838 w 1640406"/>
              <a:gd name="connsiteY11" fmla="*/ 41354 h 1281998"/>
              <a:gd name="connsiteX12" fmla="*/ 165419 w 1640406"/>
              <a:gd name="connsiteY12" fmla="*/ 197583 h 1281998"/>
              <a:gd name="connsiteX13" fmla="*/ 4594 w 1640406"/>
              <a:gd name="connsiteY13"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588156 w 1640406"/>
              <a:gd name="connsiteY10" fmla="*/ 32164 h 1281998"/>
              <a:gd name="connsiteX11" fmla="*/ 464092 w 1640406"/>
              <a:gd name="connsiteY11" fmla="*/ 0 h 1281998"/>
              <a:gd name="connsiteX12" fmla="*/ 330838 w 1640406"/>
              <a:gd name="connsiteY12" fmla="*/ 41354 h 1281998"/>
              <a:gd name="connsiteX13" fmla="*/ 165419 w 1640406"/>
              <a:gd name="connsiteY13" fmla="*/ 197583 h 1281998"/>
              <a:gd name="connsiteX14" fmla="*/ 4594 w 1640406"/>
              <a:gd name="connsiteY14"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641681 w 1640406"/>
              <a:gd name="connsiteY10" fmla="*/ 67848 h 1281998"/>
              <a:gd name="connsiteX11" fmla="*/ 464092 w 1640406"/>
              <a:gd name="connsiteY11" fmla="*/ 0 h 1281998"/>
              <a:gd name="connsiteX12" fmla="*/ 330838 w 1640406"/>
              <a:gd name="connsiteY12" fmla="*/ 41354 h 1281998"/>
              <a:gd name="connsiteX13" fmla="*/ 165419 w 1640406"/>
              <a:gd name="connsiteY13" fmla="*/ 197583 h 1281998"/>
              <a:gd name="connsiteX14" fmla="*/ 4594 w 1640406"/>
              <a:gd name="connsiteY14"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641681 w 1640406"/>
              <a:gd name="connsiteY10" fmla="*/ 67848 h 1281998"/>
              <a:gd name="connsiteX11" fmla="*/ 464092 w 1640406"/>
              <a:gd name="connsiteY11" fmla="*/ 0 h 1281998"/>
              <a:gd name="connsiteX12" fmla="*/ 330838 w 1640406"/>
              <a:gd name="connsiteY12" fmla="*/ 41354 h 1281998"/>
              <a:gd name="connsiteX13" fmla="*/ 4594 w 1640406"/>
              <a:gd name="connsiteY13"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641681 w 1640406"/>
              <a:gd name="connsiteY10" fmla="*/ 67848 h 1281998"/>
              <a:gd name="connsiteX11" fmla="*/ 464092 w 1640406"/>
              <a:gd name="connsiteY11" fmla="*/ 0 h 1281998"/>
              <a:gd name="connsiteX12" fmla="*/ 4594 w 1640406"/>
              <a:gd name="connsiteY12" fmla="*/ 436522 h 1281998"/>
              <a:gd name="connsiteX0" fmla="*/ 4594 w 1640406"/>
              <a:gd name="connsiteY0" fmla="*/ 368674 h 1214150"/>
              <a:gd name="connsiteX1" fmla="*/ 0 w 1640406"/>
              <a:gd name="connsiteY1" fmla="*/ 1204960 h 1214150"/>
              <a:gd name="connsiteX2" fmla="*/ 643296 w 1640406"/>
              <a:gd name="connsiteY2" fmla="*/ 1202673 h 1214150"/>
              <a:gd name="connsiteX3" fmla="*/ 1635811 w 1640406"/>
              <a:gd name="connsiteY3" fmla="*/ 1214150 h 1214150"/>
              <a:gd name="connsiteX4" fmla="*/ 1640406 w 1640406"/>
              <a:gd name="connsiteY4" fmla="*/ 1172795 h 1214150"/>
              <a:gd name="connsiteX5" fmla="*/ 1479581 w 1640406"/>
              <a:gd name="connsiteY5" fmla="*/ 1140630 h 1214150"/>
              <a:gd name="connsiteX6" fmla="*/ 1364707 w 1640406"/>
              <a:gd name="connsiteY6" fmla="*/ 1071705 h 1214150"/>
              <a:gd name="connsiteX7" fmla="*/ 1217668 w 1640406"/>
              <a:gd name="connsiteY7" fmla="*/ 906286 h 1214150"/>
              <a:gd name="connsiteX8" fmla="*/ 1075224 w 1640406"/>
              <a:gd name="connsiteY8" fmla="*/ 653563 h 1214150"/>
              <a:gd name="connsiteX9" fmla="*/ 735195 w 1640406"/>
              <a:gd name="connsiteY9" fmla="*/ 115951 h 1214150"/>
              <a:gd name="connsiteX10" fmla="*/ 641681 w 1640406"/>
              <a:gd name="connsiteY10" fmla="*/ 0 h 1214150"/>
              <a:gd name="connsiteX11" fmla="*/ 4594 w 1640406"/>
              <a:gd name="connsiteY11" fmla="*/ 368674 h 1214150"/>
              <a:gd name="connsiteX0" fmla="*/ 641681 w 1640406"/>
              <a:gd name="connsiteY0" fmla="*/ 0 h 1214150"/>
              <a:gd name="connsiteX1" fmla="*/ 0 w 1640406"/>
              <a:gd name="connsiteY1" fmla="*/ 1204960 h 1214150"/>
              <a:gd name="connsiteX2" fmla="*/ 643296 w 1640406"/>
              <a:gd name="connsiteY2" fmla="*/ 1202673 h 1214150"/>
              <a:gd name="connsiteX3" fmla="*/ 1635811 w 1640406"/>
              <a:gd name="connsiteY3" fmla="*/ 1214150 h 1214150"/>
              <a:gd name="connsiteX4" fmla="*/ 1640406 w 1640406"/>
              <a:gd name="connsiteY4" fmla="*/ 1172795 h 1214150"/>
              <a:gd name="connsiteX5" fmla="*/ 1479581 w 1640406"/>
              <a:gd name="connsiteY5" fmla="*/ 1140630 h 1214150"/>
              <a:gd name="connsiteX6" fmla="*/ 1364707 w 1640406"/>
              <a:gd name="connsiteY6" fmla="*/ 1071705 h 1214150"/>
              <a:gd name="connsiteX7" fmla="*/ 1217668 w 1640406"/>
              <a:gd name="connsiteY7" fmla="*/ 906286 h 1214150"/>
              <a:gd name="connsiteX8" fmla="*/ 1075224 w 1640406"/>
              <a:gd name="connsiteY8" fmla="*/ 653563 h 1214150"/>
              <a:gd name="connsiteX9" fmla="*/ 735195 w 1640406"/>
              <a:gd name="connsiteY9" fmla="*/ 115951 h 1214150"/>
              <a:gd name="connsiteX10" fmla="*/ 641681 w 1640406"/>
              <a:gd name="connsiteY10" fmla="*/ 0 h 1214150"/>
              <a:gd name="connsiteX0" fmla="*/ 0 w 998725"/>
              <a:gd name="connsiteY0" fmla="*/ 0 h 1214150"/>
              <a:gd name="connsiteX1" fmla="*/ 1615 w 998725"/>
              <a:gd name="connsiteY1" fmla="*/ 1202673 h 1214150"/>
              <a:gd name="connsiteX2" fmla="*/ 994130 w 998725"/>
              <a:gd name="connsiteY2" fmla="*/ 1214150 h 1214150"/>
              <a:gd name="connsiteX3" fmla="*/ 998725 w 998725"/>
              <a:gd name="connsiteY3" fmla="*/ 1172795 h 1214150"/>
              <a:gd name="connsiteX4" fmla="*/ 837900 w 998725"/>
              <a:gd name="connsiteY4" fmla="*/ 1140630 h 1214150"/>
              <a:gd name="connsiteX5" fmla="*/ 723026 w 998725"/>
              <a:gd name="connsiteY5" fmla="*/ 1071705 h 1214150"/>
              <a:gd name="connsiteX6" fmla="*/ 575987 w 998725"/>
              <a:gd name="connsiteY6" fmla="*/ 906286 h 1214150"/>
              <a:gd name="connsiteX7" fmla="*/ 433543 w 998725"/>
              <a:gd name="connsiteY7" fmla="*/ 653563 h 1214150"/>
              <a:gd name="connsiteX8" fmla="*/ 93514 w 998725"/>
              <a:gd name="connsiteY8" fmla="*/ 115951 h 1214150"/>
              <a:gd name="connsiteX9" fmla="*/ 0 w 998725"/>
              <a:gd name="connsiteY9" fmla="*/ 0 h 121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25" h="1214150">
                <a:moveTo>
                  <a:pt x="0" y="0"/>
                </a:moveTo>
                <a:cubicBezTo>
                  <a:pt x="538" y="400891"/>
                  <a:pt x="1077" y="801782"/>
                  <a:pt x="1615" y="1202673"/>
                </a:cubicBezTo>
                <a:lnTo>
                  <a:pt x="994130" y="1214150"/>
                </a:lnTo>
                <a:lnTo>
                  <a:pt x="998725" y="1172795"/>
                </a:lnTo>
                <a:lnTo>
                  <a:pt x="837900" y="1140630"/>
                </a:lnTo>
                <a:lnTo>
                  <a:pt x="723026" y="1071705"/>
                </a:lnTo>
                <a:lnTo>
                  <a:pt x="575987" y="906286"/>
                </a:lnTo>
                <a:lnTo>
                  <a:pt x="433543" y="653563"/>
                </a:lnTo>
                <a:lnTo>
                  <a:pt x="93514" y="115951"/>
                </a:lnTo>
                <a:lnTo>
                  <a:pt x="0" y="0"/>
                </a:lnTo>
                <a:close/>
              </a:path>
            </a:pathLst>
          </a:custGeom>
          <a:pattFill prst="wdUpDiag">
            <a:fgClr>
              <a:srgbClr val="FF3399"/>
            </a:fgClr>
            <a:bgClr>
              <a:schemeClr val="bg1"/>
            </a:bgClr>
          </a:pattFill>
          <a:ln>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288713" y="3366284"/>
            <a:ext cx="2651760" cy="1248405"/>
          </a:xfrm>
          <a:custGeom>
            <a:avLst/>
            <a:gdLst>
              <a:gd name="connsiteX0" fmla="*/ 0 w 6028267"/>
              <a:gd name="connsiteY0" fmla="*/ 1821275 h 1843852"/>
              <a:gd name="connsiteX1" fmla="*/ 2133600 w 6028267"/>
              <a:gd name="connsiteY1" fmla="*/ 3763 h 1843852"/>
              <a:gd name="connsiteX2" fmla="*/ 6028267 w 6028267"/>
              <a:gd name="connsiteY2" fmla="*/ 1843852 h 1843852"/>
              <a:gd name="connsiteX3" fmla="*/ 6028267 w 6028267"/>
              <a:gd name="connsiteY3" fmla="*/ 1843852 h 1843852"/>
              <a:gd name="connsiteX0" fmla="*/ 0 w 6028267"/>
              <a:gd name="connsiteY0" fmla="*/ 1881415 h 1903992"/>
              <a:gd name="connsiteX1" fmla="*/ 3327483 w 6028267"/>
              <a:gd name="connsiteY1" fmla="*/ 3763 h 1903992"/>
              <a:gd name="connsiteX2" fmla="*/ 6028267 w 6028267"/>
              <a:gd name="connsiteY2" fmla="*/ 1903992 h 1903992"/>
              <a:gd name="connsiteX3" fmla="*/ 6028267 w 6028267"/>
              <a:gd name="connsiteY3" fmla="*/ 1903992 h 1903992"/>
              <a:gd name="connsiteX0" fmla="*/ 0 w 6028267"/>
              <a:gd name="connsiteY0" fmla="*/ 1809407 h 1831984"/>
              <a:gd name="connsiteX1" fmla="*/ 3039451 w 6028267"/>
              <a:gd name="connsiteY1" fmla="*/ 3763 h 1831984"/>
              <a:gd name="connsiteX2" fmla="*/ 6028267 w 6028267"/>
              <a:gd name="connsiteY2" fmla="*/ 1831984 h 1831984"/>
              <a:gd name="connsiteX3" fmla="*/ 6028267 w 6028267"/>
              <a:gd name="connsiteY3" fmla="*/ 1831984 h 1831984"/>
              <a:gd name="connsiteX0" fmla="*/ 0 w 6028267"/>
              <a:gd name="connsiteY0" fmla="*/ 1809407 h 1831984"/>
              <a:gd name="connsiteX1" fmla="*/ 2967443 w 6028267"/>
              <a:gd name="connsiteY1" fmla="*/ 3763 h 1831984"/>
              <a:gd name="connsiteX2" fmla="*/ 6028267 w 6028267"/>
              <a:gd name="connsiteY2" fmla="*/ 1831984 h 1831984"/>
              <a:gd name="connsiteX3" fmla="*/ 6028267 w 6028267"/>
              <a:gd name="connsiteY3" fmla="*/ 1831984 h 1831984"/>
              <a:gd name="connsiteX0" fmla="*/ 0 w 6028267"/>
              <a:gd name="connsiteY0" fmla="*/ 3537599 h 3560176"/>
              <a:gd name="connsiteX1" fmla="*/ 3039451 w 6028267"/>
              <a:gd name="connsiteY1" fmla="*/ 3763 h 3560176"/>
              <a:gd name="connsiteX2" fmla="*/ 6028267 w 6028267"/>
              <a:gd name="connsiteY2" fmla="*/ 3560176 h 3560176"/>
              <a:gd name="connsiteX3" fmla="*/ 6028267 w 6028267"/>
              <a:gd name="connsiteY3" fmla="*/ 3560176 h 3560176"/>
              <a:gd name="connsiteX0" fmla="*/ 0 w 6028267"/>
              <a:gd name="connsiteY0" fmla="*/ 3610514 h 3761995"/>
              <a:gd name="connsiteX1" fmla="*/ 1743307 w 6028267"/>
              <a:gd name="connsiteY1" fmla="*/ 3173022 h 3761995"/>
              <a:gd name="connsiteX2" fmla="*/ 3039451 w 6028267"/>
              <a:gd name="connsiteY2" fmla="*/ 76678 h 3761995"/>
              <a:gd name="connsiteX3" fmla="*/ 6028267 w 6028267"/>
              <a:gd name="connsiteY3" fmla="*/ 3633091 h 3761995"/>
              <a:gd name="connsiteX4" fmla="*/ 6028267 w 6028267"/>
              <a:gd name="connsiteY4" fmla="*/ 3633091 h 3761995"/>
              <a:gd name="connsiteX0" fmla="*/ 0 w 6028267"/>
              <a:gd name="connsiteY0" fmla="*/ 3533836 h 3689081"/>
              <a:gd name="connsiteX1" fmla="*/ 1743307 w 6028267"/>
              <a:gd name="connsiteY1" fmla="*/ 3096344 h 3689081"/>
              <a:gd name="connsiteX2" fmla="*/ 3039451 w 6028267"/>
              <a:gd name="connsiteY2" fmla="*/ 0 h 3689081"/>
              <a:gd name="connsiteX3" fmla="*/ 4263587 w 6028267"/>
              <a:gd name="connsiteY3" fmla="*/ 3096345 h 3689081"/>
              <a:gd name="connsiteX4" fmla="*/ 6028267 w 6028267"/>
              <a:gd name="connsiteY4" fmla="*/ 3556413 h 3689081"/>
              <a:gd name="connsiteX5" fmla="*/ 6028267 w 6028267"/>
              <a:gd name="connsiteY5" fmla="*/ 3556413 h 3689081"/>
              <a:gd name="connsiteX0" fmla="*/ 59412 w 6087679"/>
              <a:gd name="connsiteY0" fmla="*/ 3533836 h 3689081"/>
              <a:gd name="connsiteX1" fmla="*/ 290551 w 6087679"/>
              <a:gd name="connsiteY1" fmla="*/ 3528393 h 3689081"/>
              <a:gd name="connsiteX2" fmla="*/ 1802719 w 6087679"/>
              <a:gd name="connsiteY2" fmla="*/ 3096344 h 3689081"/>
              <a:gd name="connsiteX3" fmla="*/ 3098863 w 6087679"/>
              <a:gd name="connsiteY3" fmla="*/ 0 h 3689081"/>
              <a:gd name="connsiteX4" fmla="*/ 4322999 w 6087679"/>
              <a:gd name="connsiteY4" fmla="*/ 3096345 h 3689081"/>
              <a:gd name="connsiteX5" fmla="*/ 6087679 w 6087679"/>
              <a:gd name="connsiteY5" fmla="*/ 3556413 h 3689081"/>
              <a:gd name="connsiteX6" fmla="*/ 6087679 w 6087679"/>
              <a:gd name="connsiteY6" fmla="*/ 3556413 h 3689081"/>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6087679 w 6087679"/>
              <a:gd name="connsiteY6" fmla="*/ 3556413 h 3684410"/>
              <a:gd name="connsiteX7" fmla="*/ 6087679 w 6087679"/>
              <a:gd name="connsiteY7" fmla="*/ 3556413 h 3684410"/>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5907175 w 6087679"/>
              <a:gd name="connsiteY6" fmla="*/ 3528393 h 3684410"/>
              <a:gd name="connsiteX7" fmla="*/ 6087679 w 6087679"/>
              <a:gd name="connsiteY7" fmla="*/ 3556413 h 3684410"/>
              <a:gd name="connsiteX8" fmla="*/ 6087679 w 6087679"/>
              <a:gd name="connsiteY8" fmla="*/ 3556413 h 3684410"/>
              <a:gd name="connsiteX0" fmla="*/ 0 w 6028267"/>
              <a:gd name="connsiteY0" fmla="*/ 3533836 h 3684410"/>
              <a:gd name="connsiteX1" fmla="*/ 375155 w 6028267"/>
              <a:gd name="connsiteY1" fmla="*/ 3528393 h 3684410"/>
              <a:gd name="connsiteX2" fmla="*/ 1743307 w 6028267"/>
              <a:gd name="connsiteY2" fmla="*/ 3096344 h 3684410"/>
              <a:gd name="connsiteX3" fmla="*/ 3039451 w 6028267"/>
              <a:gd name="connsiteY3" fmla="*/ 0 h 3684410"/>
              <a:gd name="connsiteX4" fmla="*/ 4263587 w 6028267"/>
              <a:gd name="connsiteY4" fmla="*/ 3096345 h 3684410"/>
              <a:gd name="connsiteX5" fmla="*/ 5631739 w 6028267"/>
              <a:gd name="connsiteY5" fmla="*/ 3528393 h 3684410"/>
              <a:gd name="connsiteX6" fmla="*/ 5847763 w 6028267"/>
              <a:gd name="connsiteY6" fmla="*/ 3528393 h 3684410"/>
              <a:gd name="connsiteX7" fmla="*/ 6028267 w 6028267"/>
              <a:gd name="connsiteY7" fmla="*/ 3556413 h 3684410"/>
              <a:gd name="connsiteX8" fmla="*/ 6028267 w 6028267"/>
              <a:gd name="connsiteY8" fmla="*/ 3556413 h 3684410"/>
              <a:gd name="connsiteX0" fmla="*/ 0 w 6028267"/>
              <a:gd name="connsiteY0" fmla="*/ 3533836 h 3684410"/>
              <a:gd name="connsiteX1" fmla="*/ 231139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5991779 w 6028267"/>
              <a:gd name="connsiteY9" fmla="*/ 352839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631739 w 6028267"/>
              <a:gd name="connsiteY7" fmla="*/ 3528393 h 3684410"/>
              <a:gd name="connsiteX8" fmla="*/ 6028267 w 6028267"/>
              <a:gd name="connsiteY8" fmla="*/ 3556413 h 3684410"/>
              <a:gd name="connsiteX9" fmla="*/ 5991779 w 6028267"/>
              <a:gd name="connsiteY9" fmla="*/ 3528393 h 3684410"/>
              <a:gd name="connsiteX0" fmla="*/ 0 w 5991779"/>
              <a:gd name="connsiteY0" fmla="*/ 3533836 h 3684410"/>
              <a:gd name="connsiteX1" fmla="*/ 375155 w 5991779"/>
              <a:gd name="connsiteY1" fmla="*/ 3528393 h 3684410"/>
              <a:gd name="connsiteX2" fmla="*/ 375155 w 5991779"/>
              <a:gd name="connsiteY2" fmla="*/ 3528393 h 3684410"/>
              <a:gd name="connsiteX3" fmla="*/ 1743307 w 5991779"/>
              <a:gd name="connsiteY3" fmla="*/ 3096344 h 3684410"/>
              <a:gd name="connsiteX4" fmla="*/ 3039451 w 5991779"/>
              <a:gd name="connsiteY4" fmla="*/ 0 h 3684410"/>
              <a:gd name="connsiteX5" fmla="*/ 4263587 w 5991779"/>
              <a:gd name="connsiteY5" fmla="*/ 3096345 h 3684410"/>
              <a:gd name="connsiteX6" fmla="*/ 5631739 w 5991779"/>
              <a:gd name="connsiteY6" fmla="*/ 3528393 h 3684410"/>
              <a:gd name="connsiteX7" fmla="*/ 5631739 w 5991779"/>
              <a:gd name="connsiteY7" fmla="*/ 3528393 h 3684410"/>
              <a:gd name="connsiteX8" fmla="*/ 5991779 w 5991779"/>
              <a:gd name="connsiteY8" fmla="*/ 3528393 h 3684410"/>
              <a:gd name="connsiteX9" fmla="*/ 5991779 w 5991779"/>
              <a:gd name="connsiteY9" fmla="*/ 3528393 h 3684410"/>
              <a:gd name="connsiteX0" fmla="*/ 0 w 5991779"/>
              <a:gd name="connsiteY0" fmla="*/ 3533836 h 3535532"/>
              <a:gd name="connsiteX1" fmla="*/ 375155 w 5991779"/>
              <a:gd name="connsiteY1" fmla="*/ 3528393 h 3535532"/>
              <a:gd name="connsiteX2" fmla="*/ 1027303 w 5991779"/>
              <a:gd name="connsiteY2" fmla="*/ 3528394 h 3535532"/>
              <a:gd name="connsiteX3" fmla="*/ 1743307 w 5991779"/>
              <a:gd name="connsiteY3" fmla="*/ 3096344 h 3535532"/>
              <a:gd name="connsiteX4" fmla="*/ 3039451 w 5991779"/>
              <a:gd name="connsiteY4" fmla="*/ 0 h 3535532"/>
              <a:gd name="connsiteX5" fmla="*/ 4263587 w 5991779"/>
              <a:gd name="connsiteY5" fmla="*/ 3096345 h 3535532"/>
              <a:gd name="connsiteX6" fmla="*/ 5631739 w 5991779"/>
              <a:gd name="connsiteY6" fmla="*/ 3528393 h 3535532"/>
              <a:gd name="connsiteX7" fmla="*/ 5631739 w 5991779"/>
              <a:gd name="connsiteY7" fmla="*/ 3528393 h 3535532"/>
              <a:gd name="connsiteX8" fmla="*/ 5991779 w 5991779"/>
              <a:gd name="connsiteY8" fmla="*/ 3528393 h 3535532"/>
              <a:gd name="connsiteX9" fmla="*/ 5991779 w 5991779"/>
              <a:gd name="connsiteY9" fmla="*/ 3528393 h 3535532"/>
              <a:gd name="connsiteX0" fmla="*/ 0 w 5991779"/>
              <a:gd name="connsiteY0" fmla="*/ 3533836 h 3562005"/>
              <a:gd name="connsiteX1" fmla="*/ 1027303 w 5991779"/>
              <a:gd name="connsiteY1" fmla="*/ 3528394 h 3562005"/>
              <a:gd name="connsiteX2" fmla="*/ 1743307 w 5991779"/>
              <a:gd name="connsiteY2" fmla="*/ 3096344 h 3562005"/>
              <a:gd name="connsiteX3" fmla="*/ 3039451 w 5991779"/>
              <a:gd name="connsiteY3" fmla="*/ 0 h 3562005"/>
              <a:gd name="connsiteX4" fmla="*/ 4263587 w 5991779"/>
              <a:gd name="connsiteY4" fmla="*/ 3096345 h 3562005"/>
              <a:gd name="connsiteX5" fmla="*/ 5631739 w 5991779"/>
              <a:gd name="connsiteY5" fmla="*/ 3528393 h 3562005"/>
              <a:gd name="connsiteX6" fmla="*/ 5631739 w 5991779"/>
              <a:gd name="connsiteY6" fmla="*/ 3528393 h 3562005"/>
              <a:gd name="connsiteX7" fmla="*/ 5991779 w 5991779"/>
              <a:gd name="connsiteY7" fmla="*/ 3528393 h 3562005"/>
              <a:gd name="connsiteX8" fmla="*/ 5991779 w 5991779"/>
              <a:gd name="connsiteY8" fmla="*/ 3528393 h 3562005"/>
              <a:gd name="connsiteX0" fmla="*/ 0 w 4964476"/>
              <a:gd name="connsiteY0" fmla="*/ 3528394 h 3528394"/>
              <a:gd name="connsiteX1" fmla="*/ 716004 w 4964476"/>
              <a:gd name="connsiteY1" fmla="*/ 3096344 h 3528394"/>
              <a:gd name="connsiteX2" fmla="*/ 2012148 w 4964476"/>
              <a:gd name="connsiteY2" fmla="*/ 0 h 3528394"/>
              <a:gd name="connsiteX3" fmla="*/ 3236284 w 4964476"/>
              <a:gd name="connsiteY3" fmla="*/ 3096345 h 3528394"/>
              <a:gd name="connsiteX4" fmla="*/ 4604436 w 4964476"/>
              <a:gd name="connsiteY4" fmla="*/ 3528393 h 3528394"/>
              <a:gd name="connsiteX5" fmla="*/ 4604436 w 4964476"/>
              <a:gd name="connsiteY5" fmla="*/ 3528393 h 3528394"/>
              <a:gd name="connsiteX6" fmla="*/ 4964476 w 4964476"/>
              <a:gd name="connsiteY6" fmla="*/ 3528393 h 3528394"/>
              <a:gd name="connsiteX7" fmla="*/ 4964476 w 4964476"/>
              <a:gd name="connsiteY7" fmla="*/ 3528393 h 3528394"/>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4604436 w 4964476"/>
              <a:gd name="connsiteY5" fmla="*/ 3528399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3891625 w 4964476"/>
              <a:gd name="connsiteY5" fmla="*/ 3528400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6" fmla="*/ 4964476 w 4964476"/>
              <a:gd name="connsiteY6"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0" fmla="*/ 0 w 3891625"/>
              <a:gd name="connsiteY0" fmla="*/ 3528400 h 3528400"/>
              <a:gd name="connsiteX1" fmla="*/ 655339 w 3891625"/>
              <a:gd name="connsiteY1" fmla="*/ 3069903 h 3528400"/>
              <a:gd name="connsiteX2" fmla="*/ 2012148 w 3891625"/>
              <a:gd name="connsiteY2" fmla="*/ 6 h 3528400"/>
              <a:gd name="connsiteX3" fmla="*/ 3236284 w 3891625"/>
              <a:gd name="connsiteY3" fmla="*/ 3096351 h 3528400"/>
              <a:gd name="connsiteX4" fmla="*/ 3891625 w 3891625"/>
              <a:gd name="connsiteY4" fmla="*/ 3528400 h 352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625" h="3528400">
                <a:moveTo>
                  <a:pt x="0" y="3528400"/>
                </a:moveTo>
                <a:cubicBezTo>
                  <a:pt x="290551" y="3455485"/>
                  <a:pt x="319981" y="3657969"/>
                  <a:pt x="655339" y="3069903"/>
                </a:cubicBezTo>
                <a:cubicBezTo>
                  <a:pt x="990697" y="2481837"/>
                  <a:pt x="1581991" y="-4402"/>
                  <a:pt x="2012148" y="6"/>
                </a:cubicBezTo>
                <a:cubicBezTo>
                  <a:pt x="2442305" y="4414"/>
                  <a:pt x="2923038" y="2508285"/>
                  <a:pt x="3236284" y="3096351"/>
                </a:cubicBezTo>
                <a:cubicBezTo>
                  <a:pt x="3549530" y="3684417"/>
                  <a:pt x="3603593" y="3456392"/>
                  <a:pt x="3891625" y="3528400"/>
                </a:cubicBezTo>
              </a:path>
            </a:pathLst>
          </a:custGeom>
          <a:ln w="254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8000"/>
              </a:solidFill>
            </a:endParaRPr>
          </a:p>
        </p:txBody>
      </p:sp>
      <p:sp>
        <p:nvSpPr>
          <p:cNvPr id="4" name="TextBox 3"/>
          <p:cNvSpPr txBox="1"/>
          <p:nvPr/>
        </p:nvSpPr>
        <p:spPr>
          <a:xfrm>
            <a:off x="179512" y="980728"/>
            <a:ext cx="8656481" cy="830997"/>
          </a:xfrm>
          <a:prstGeom prst="rect">
            <a:avLst/>
          </a:prstGeom>
          <a:noFill/>
        </p:spPr>
        <p:txBody>
          <a:bodyPr wrap="square" rtlCol="0">
            <a:spAutoFit/>
          </a:bodyPr>
          <a:lstStyle/>
          <a:p>
            <a:r>
              <a:rPr lang="en-GB" sz="2400" dirty="0"/>
              <a:t>In these examples we will return to the standard normal distribution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p>
        </p:txBody>
      </p:sp>
      <p:sp>
        <p:nvSpPr>
          <p:cNvPr id="5" name="TextBox 4"/>
          <p:cNvSpPr txBox="1"/>
          <p:nvPr/>
        </p:nvSpPr>
        <p:spPr>
          <a:xfrm>
            <a:off x="179511" y="1753458"/>
            <a:ext cx="8656481" cy="461665"/>
          </a:xfrm>
          <a:prstGeom prst="rect">
            <a:avLst/>
          </a:prstGeom>
          <a:noFill/>
        </p:spPr>
        <p:txBody>
          <a:bodyPr wrap="square" rtlCol="0">
            <a:spAutoFit/>
          </a:bodyPr>
          <a:lstStyle/>
          <a:p>
            <a:r>
              <a:rPr lang="en-GB" sz="2400" dirty="0"/>
              <a:t>Given that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r>
              <a:rPr lang="en-GB" sz="2400" dirty="0"/>
              <a:t>use your GDC to find </a:t>
            </a:r>
            <a:r>
              <a:rPr lang="en-GB" sz="2400" i="1" dirty="0">
                <a:latin typeface="Times New Roman" panose="02020603050405020304" pitchFamily="18" charset="0"/>
                <a:cs typeface="Times New Roman" panose="02020603050405020304" pitchFamily="18" charset="0"/>
              </a:rPr>
              <a:t>a.</a:t>
            </a:r>
            <a:r>
              <a:rPr lang="en-GB" sz="24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683568" y="2204864"/>
            <a:ext cx="3315197" cy="461665"/>
          </a:xfrm>
          <a:prstGeom prst="rect">
            <a:avLst/>
          </a:prstGeom>
          <a:noFill/>
        </p:spPr>
        <p:txBody>
          <a:bodyPr wrap="square" rtlCol="0">
            <a:spAutoFit/>
          </a:bodyPr>
          <a:lstStyle/>
          <a:p>
            <a:r>
              <a:rPr lang="en-GB" sz="2400" dirty="0"/>
              <a:t>P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&gt; </a:t>
            </a:r>
            <a:r>
              <a:rPr lang="en-GB" sz="2400" i="1" dirty="0">
                <a:latin typeface="Times New Roman" panose="02020603050405020304" pitchFamily="18" charset="0"/>
                <a:cs typeface="Times New Roman" panose="02020603050405020304" pitchFamily="18" charset="0"/>
              </a:rPr>
              <a:t>a</a:t>
            </a:r>
            <a:r>
              <a:rPr lang="en-GB" sz="2400" dirty="0"/>
              <a:t>) = 0.384</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179511" y="2666529"/>
            <a:ext cx="1080122" cy="461665"/>
          </a:xfrm>
          <a:prstGeom prst="rect">
            <a:avLst/>
          </a:prstGeom>
          <a:noFill/>
        </p:spPr>
        <p:txBody>
          <a:bodyPr wrap="square" rtlCol="0">
            <a:spAutoFit/>
          </a:bodyPr>
          <a:lstStyle/>
          <a:p>
            <a:r>
              <a:rPr lang="en-GB" sz="2400" dirty="0"/>
              <a:t>Step 1:</a:t>
            </a:r>
            <a:endParaRPr lang="en-GB"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59633" y="2666529"/>
            <a:ext cx="3600399" cy="461665"/>
          </a:xfrm>
          <a:prstGeom prst="rect">
            <a:avLst/>
          </a:prstGeom>
          <a:noFill/>
        </p:spPr>
        <p:txBody>
          <a:bodyPr wrap="square" rtlCol="0">
            <a:spAutoFit/>
          </a:bodyPr>
          <a:lstStyle/>
          <a:p>
            <a:r>
              <a:rPr lang="en-GB" sz="2400" dirty="0"/>
              <a:t>Draw a sketch</a:t>
            </a:r>
            <a:endParaRPr lang="en-GB" sz="24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179512" y="4644104"/>
            <a:ext cx="30175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14593" y="2978268"/>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f(z)</a:t>
            </a:r>
            <a:endParaRPr lang="en-GB" sz="2000" baseline="-25000" dirty="0"/>
          </a:p>
        </p:txBody>
      </p:sp>
      <p:sp>
        <p:nvSpPr>
          <p:cNvPr id="24" name="Rectangle 23"/>
          <p:cNvSpPr/>
          <p:nvPr/>
        </p:nvSpPr>
        <p:spPr>
          <a:xfrm>
            <a:off x="1466592" y="4675759"/>
            <a:ext cx="360040" cy="400110"/>
          </a:xfrm>
          <a:prstGeom prst="rect">
            <a:avLst/>
          </a:prstGeom>
        </p:spPr>
        <p:txBody>
          <a:bodyPr wrap="square">
            <a:spAutoFit/>
          </a:bodyPr>
          <a:lstStyle/>
          <a:p>
            <a:r>
              <a:rPr lang="en-GB" sz="800" b="1"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0</a:t>
            </a:r>
            <a:endParaRPr lang="en-GB" sz="2000" b="1" dirty="0">
              <a:solidFill>
                <a:srgbClr val="008000"/>
              </a:solidFill>
            </a:endParaRPr>
          </a:p>
        </p:txBody>
      </p:sp>
      <p:cxnSp>
        <p:nvCxnSpPr>
          <p:cNvPr id="25" name="Straight Connector 24"/>
          <p:cNvCxnSpPr/>
          <p:nvPr/>
        </p:nvCxnSpPr>
        <p:spPr>
          <a:xfrm>
            <a:off x="1645399" y="3231246"/>
            <a:ext cx="1217" cy="146304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89238" y="4534251"/>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z</a:t>
            </a:r>
            <a:endParaRPr lang="en-GB" sz="2000" i="1" baseline="-25000" dirty="0"/>
          </a:p>
        </p:txBody>
      </p:sp>
      <p:sp>
        <p:nvSpPr>
          <p:cNvPr id="30" name="Rectangle 29"/>
          <p:cNvSpPr/>
          <p:nvPr/>
        </p:nvSpPr>
        <p:spPr>
          <a:xfrm>
            <a:off x="1713900" y="4591141"/>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a</a:t>
            </a:r>
            <a:endParaRPr lang="en-GB" sz="2000" i="1" baseline="-25000" dirty="0"/>
          </a:p>
        </p:txBody>
      </p:sp>
      <p:sp>
        <p:nvSpPr>
          <p:cNvPr id="31" name="TextBox 30"/>
          <p:cNvSpPr txBox="1"/>
          <p:nvPr/>
        </p:nvSpPr>
        <p:spPr>
          <a:xfrm>
            <a:off x="4355975" y="2666529"/>
            <a:ext cx="1080122" cy="461665"/>
          </a:xfrm>
          <a:prstGeom prst="rect">
            <a:avLst/>
          </a:prstGeom>
          <a:noFill/>
        </p:spPr>
        <p:txBody>
          <a:bodyPr wrap="square" rtlCol="0">
            <a:spAutoFit/>
          </a:bodyPr>
          <a:lstStyle/>
          <a:p>
            <a:r>
              <a:rPr lang="en-GB" sz="2400" dirty="0"/>
              <a:t>Step 2:</a:t>
            </a:r>
            <a:endParaRPr lang="en-GB" sz="24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5429558" y="2666529"/>
            <a:ext cx="3600399" cy="461665"/>
          </a:xfrm>
          <a:prstGeom prst="rect">
            <a:avLst/>
          </a:prstGeom>
          <a:noFill/>
        </p:spPr>
        <p:txBody>
          <a:bodyPr wrap="square" rtlCol="0">
            <a:spAutoFit/>
          </a:bodyPr>
          <a:lstStyle/>
          <a:p>
            <a:r>
              <a:rPr lang="en-GB" sz="2400" dirty="0"/>
              <a:t>Use your GDC</a:t>
            </a:r>
            <a:endParaRPr lang="en-GB" sz="2400" dirty="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28573" y="3143002"/>
            <a:ext cx="2880320" cy="2232248"/>
          </a:xfrm>
          <a:prstGeom prst="rect">
            <a:avLst/>
          </a:prstGeom>
        </p:spPr>
      </p:pic>
      <p:sp>
        <p:nvSpPr>
          <p:cNvPr id="34" name="TextBox 33"/>
          <p:cNvSpPr txBox="1"/>
          <p:nvPr/>
        </p:nvSpPr>
        <p:spPr>
          <a:xfrm>
            <a:off x="3736960" y="3015980"/>
            <a:ext cx="2391614" cy="461665"/>
          </a:xfrm>
          <a:prstGeom prst="rect">
            <a:avLst/>
          </a:prstGeom>
          <a:noFill/>
        </p:spPr>
        <p:txBody>
          <a:bodyPr wrap="square" rtlCol="0">
            <a:spAutoFit/>
          </a:bodyPr>
          <a:lstStyle/>
          <a:p>
            <a:r>
              <a:rPr lang="en-GB" sz="2400" dirty="0"/>
              <a:t>Turn on the  GDC</a:t>
            </a:r>
            <a:endParaRPr lang="en-GB"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726434" y="3356992"/>
            <a:ext cx="1108282" cy="461665"/>
          </a:xfrm>
          <a:prstGeom prst="rect">
            <a:avLst/>
          </a:prstGeom>
          <a:noFill/>
        </p:spPr>
        <p:txBody>
          <a:bodyPr wrap="square" rtlCol="0">
            <a:spAutoFit/>
          </a:bodyPr>
          <a:lstStyle/>
          <a:p>
            <a:r>
              <a:rPr lang="en-GB" sz="2400" dirty="0"/>
              <a:t>Type 2 </a:t>
            </a:r>
            <a:endParaRPr lang="en-GB"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4665387" y="3360627"/>
            <a:ext cx="1705094" cy="461665"/>
          </a:xfrm>
          <a:prstGeom prst="rect">
            <a:avLst/>
          </a:prstGeom>
          <a:noFill/>
        </p:spPr>
        <p:txBody>
          <a:bodyPr wrap="square" rtlCol="0">
            <a:spAutoFit/>
          </a:bodyPr>
          <a:lstStyle/>
          <a:p>
            <a:r>
              <a:rPr lang="en-GB" sz="2400" dirty="0"/>
              <a:t>Statistics</a:t>
            </a:r>
            <a:endParaRPr lang="en-GB" sz="24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3724171" y="3684948"/>
            <a:ext cx="1644557" cy="461665"/>
          </a:xfrm>
          <a:prstGeom prst="rect">
            <a:avLst/>
          </a:prstGeom>
          <a:noFill/>
        </p:spPr>
        <p:txBody>
          <a:bodyPr wrap="square" rtlCol="0">
            <a:spAutoFit/>
          </a:bodyPr>
          <a:lstStyle/>
          <a:p>
            <a:r>
              <a:rPr lang="en-GB" sz="2400" dirty="0"/>
              <a:t>F5: DIST</a:t>
            </a:r>
            <a:endParaRPr lang="en-GB" sz="24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3717446" y="4005064"/>
            <a:ext cx="1644557" cy="461665"/>
          </a:xfrm>
          <a:prstGeom prst="rect">
            <a:avLst/>
          </a:prstGeom>
          <a:noFill/>
        </p:spPr>
        <p:txBody>
          <a:bodyPr wrap="square" rtlCol="0">
            <a:spAutoFit/>
          </a:bodyPr>
          <a:lstStyle/>
          <a:p>
            <a:r>
              <a:rPr lang="en-GB" sz="2400" dirty="0"/>
              <a:t>F1: NORM</a:t>
            </a:r>
            <a:endParaRPr lang="en-GB" sz="24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3724171" y="4365104"/>
            <a:ext cx="1644557" cy="461665"/>
          </a:xfrm>
          <a:prstGeom prst="rect">
            <a:avLst/>
          </a:prstGeom>
          <a:noFill/>
        </p:spPr>
        <p:txBody>
          <a:bodyPr wrap="square" rtlCol="0">
            <a:spAutoFit/>
          </a:bodyPr>
          <a:lstStyle/>
          <a:p>
            <a:r>
              <a:rPr lang="en-GB" sz="2400" dirty="0"/>
              <a:t>F3: </a:t>
            </a:r>
            <a:r>
              <a:rPr lang="en-GB" sz="2400" dirty="0" err="1"/>
              <a:t>InvN</a:t>
            </a:r>
            <a:endParaRPr lang="en-GB" sz="2400"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3718053" y="4693060"/>
            <a:ext cx="2875231" cy="461665"/>
          </a:xfrm>
          <a:prstGeom prst="rect">
            <a:avLst/>
          </a:prstGeom>
          <a:noFill/>
        </p:spPr>
        <p:txBody>
          <a:bodyPr wrap="square" rtlCol="0">
            <a:spAutoFit/>
          </a:bodyPr>
          <a:lstStyle/>
          <a:p>
            <a:r>
              <a:rPr lang="en-GB" sz="2400" dirty="0"/>
              <a:t>Type in this order:</a:t>
            </a:r>
            <a:endParaRPr lang="en-GB" sz="2400"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3779912" y="5013176"/>
            <a:ext cx="1063124" cy="461665"/>
          </a:xfrm>
          <a:prstGeom prst="rect">
            <a:avLst/>
          </a:prstGeom>
          <a:noFill/>
        </p:spPr>
        <p:txBody>
          <a:bodyPr wrap="square" rtlCol="0">
            <a:spAutoFit/>
          </a:bodyPr>
          <a:lstStyle/>
          <a:p>
            <a:r>
              <a:rPr lang="en-GB" sz="2400" dirty="0"/>
              <a:t>Data:</a:t>
            </a:r>
            <a:endParaRPr lang="en-GB" sz="2400"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6128573" y="6261929"/>
            <a:ext cx="3015427" cy="461665"/>
          </a:xfrm>
          <a:prstGeom prst="rect">
            <a:avLst/>
          </a:prstGeom>
          <a:noFill/>
        </p:spPr>
        <p:txBody>
          <a:bodyPr wrap="square" rtlCol="0">
            <a:spAutoFit/>
          </a:bodyPr>
          <a:lstStyle/>
          <a:p>
            <a:r>
              <a:rPr lang="en-GB" sz="2400" dirty="0"/>
              <a:t>The value of </a:t>
            </a:r>
            <a:r>
              <a:rPr lang="en-GB" sz="2400" i="1" dirty="0">
                <a:latin typeface="Times New Roman" panose="02020603050405020304" pitchFamily="18" charset="0"/>
                <a:cs typeface="Times New Roman" panose="02020603050405020304" pitchFamily="18" charset="0"/>
              </a:rPr>
              <a:t>a</a:t>
            </a:r>
            <a:r>
              <a:rPr lang="en-GB" sz="2400" dirty="0"/>
              <a:t> is 0.295</a:t>
            </a:r>
            <a:endParaRPr lang="en-GB" sz="240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98479" y="4946392"/>
            <a:ext cx="3393401" cy="1200329"/>
          </a:xfrm>
          <a:prstGeom prst="rect">
            <a:avLst/>
          </a:prstGeom>
          <a:noFill/>
        </p:spPr>
        <p:txBody>
          <a:bodyPr wrap="square" rtlCol="0">
            <a:spAutoFit/>
          </a:bodyPr>
          <a:lstStyle/>
          <a:p>
            <a:r>
              <a:rPr lang="en-GB" sz="2400" dirty="0"/>
              <a:t>Notice that the area for P(</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&gt; </a:t>
            </a:r>
            <a:r>
              <a:rPr lang="en-GB" sz="2400" i="1" dirty="0">
                <a:latin typeface="Times New Roman" panose="02020603050405020304" pitchFamily="18" charset="0"/>
                <a:cs typeface="Times New Roman" panose="02020603050405020304" pitchFamily="18" charset="0"/>
              </a:rPr>
              <a:t>a</a:t>
            </a:r>
            <a:r>
              <a:rPr lang="en-GB" sz="2400" dirty="0"/>
              <a:t>) = 0.384 is in the right side of the curve</a:t>
            </a:r>
            <a:endParaRPr lang="en-GB"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1795179" y="4233651"/>
            <a:ext cx="710451" cy="369332"/>
          </a:xfrm>
          <a:prstGeom prst="rect">
            <a:avLst/>
          </a:prstGeom>
        </p:spPr>
        <p:txBody>
          <a:bodyPr wrap="none">
            <a:spAutoFit/>
          </a:bodyPr>
          <a:lstStyle/>
          <a:p>
            <a:r>
              <a:rPr lang="en-GB" dirty="0"/>
              <a:t>0.384</a:t>
            </a:r>
          </a:p>
        </p:txBody>
      </p:sp>
      <p:sp>
        <p:nvSpPr>
          <p:cNvPr id="50" name="TextBox 49"/>
          <p:cNvSpPr txBox="1"/>
          <p:nvPr/>
        </p:nvSpPr>
        <p:spPr>
          <a:xfrm>
            <a:off x="3852644" y="2238585"/>
            <a:ext cx="4751803" cy="461665"/>
          </a:xfrm>
          <a:prstGeom prst="rect">
            <a:avLst/>
          </a:prstGeom>
          <a:noFill/>
        </p:spPr>
        <p:txBody>
          <a:bodyPr wrap="square" rtlCol="0">
            <a:spAutoFit/>
          </a:bodyPr>
          <a:lstStyle/>
          <a:p>
            <a:r>
              <a:rPr lang="en-GB" sz="2400" dirty="0"/>
              <a:t>Using an alternative method</a:t>
            </a:r>
            <a:endParaRPr lang="en-GB"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52" name="TextBox 51"/>
          <p:cNvSpPr txBox="1"/>
          <p:nvPr/>
        </p:nvSpPr>
        <p:spPr>
          <a:xfrm>
            <a:off x="4634852" y="5024780"/>
            <a:ext cx="1625736" cy="461665"/>
          </a:xfrm>
          <a:prstGeom prst="rect">
            <a:avLst/>
          </a:prstGeom>
          <a:noFill/>
        </p:spPr>
        <p:txBody>
          <a:bodyPr wrap="square" rtlCol="0">
            <a:spAutoFit/>
          </a:bodyPr>
          <a:lstStyle/>
          <a:p>
            <a:r>
              <a:rPr lang="en-GB" sz="2400" dirty="0"/>
              <a:t>F2 Variable</a:t>
            </a:r>
            <a:endParaRPr lang="en-GB" sz="2400" dirty="0">
              <a:latin typeface="Times New Roman" panose="02020603050405020304" pitchFamily="18" charset="0"/>
              <a:cs typeface="Times New Roman" panose="02020603050405020304" pitchFamily="18" charset="0"/>
            </a:endParaRPr>
          </a:p>
        </p:txBody>
      </p:sp>
      <p:sp>
        <p:nvSpPr>
          <p:cNvPr id="56" name="TextBox 55"/>
          <p:cNvSpPr txBox="1"/>
          <p:nvPr/>
        </p:nvSpPr>
        <p:spPr>
          <a:xfrm>
            <a:off x="3804151" y="5337124"/>
            <a:ext cx="1063124" cy="461665"/>
          </a:xfrm>
          <a:prstGeom prst="rect">
            <a:avLst/>
          </a:prstGeom>
          <a:noFill/>
        </p:spPr>
        <p:txBody>
          <a:bodyPr wrap="square" rtlCol="0">
            <a:spAutoFit/>
          </a:bodyPr>
          <a:lstStyle/>
          <a:p>
            <a:r>
              <a:rPr lang="en-GB" sz="2400" dirty="0"/>
              <a:t>Tail:</a:t>
            </a:r>
            <a:endParaRPr lang="en-GB" sz="2400"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4659091" y="5348728"/>
            <a:ext cx="1502609" cy="461665"/>
          </a:xfrm>
          <a:prstGeom prst="rect">
            <a:avLst/>
          </a:prstGeom>
          <a:noFill/>
        </p:spPr>
        <p:txBody>
          <a:bodyPr wrap="square" rtlCol="0">
            <a:spAutoFit/>
          </a:bodyPr>
          <a:lstStyle/>
          <a:p>
            <a:r>
              <a:rPr lang="en-GB" sz="2400" dirty="0"/>
              <a:t>F2 Right</a:t>
            </a:r>
            <a:endParaRPr lang="en-GB" sz="2400" dirty="0">
              <a:latin typeface="Times New Roman" panose="02020603050405020304" pitchFamily="18" charset="0"/>
              <a:cs typeface="Times New Roman" panose="02020603050405020304" pitchFamily="18" charset="0"/>
            </a:endParaRPr>
          </a:p>
        </p:txBody>
      </p:sp>
      <p:sp>
        <p:nvSpPr>
          <p:cNvPr id="58" name="TextBox 57"/>
          <p:cNvSpPr txBox="1"/>
          <p:nvPr/>
        </p:nvSpPr>
        <p:spPr>
          <a:xfrm>
            <a:off x="3779912" y="5701245"/>
            <a:ext cx="1063124" cy="461665"/>
          </a:xfrm>
          <a:prstGeom prst="rect">
            <a:avLst/>
          </a:prstGeom>
          <a:noFill/>
        </p:spPr>
        <p:txBody>
          <a:bodyPr wrap="square" rtlCol="0">
            <a:spAutoFit/>
          </a:bodyPr>
          <a:lstStyle/>
          <a:p>
            <a:r>
              <a:rPr lang="en-GB" sz="2400" dirty="0"/>
              <a:t>Area:</a:t>
            </a:r>
            <a:endParaRPr lang="en-GB" sz="2400" dirty="0">
              <a:latin typeface="Times New Roman" panose="02020603050405020304" pitchFamily="18" charset="0"/>
              <a:cs typeface="Times New Roman" panose="02020603050405020304" pitchFamily="18" charset="0"/>
            </a:endParaRPr>
          </a:p>
        </p:txBody>
      </p:sp>
      <p:sp>
        <p:nvSpPr>
          <p:cNvPr id="59" name="TextBox 58"/>
          <p:cNvSpPr txBox="1"/>
          <p:nvPr/>
        </p:nvSpPr>
        <p:spPr>
          <a:xfrm>
            <a:off x="4634852" y="5712849"/>
            <a:ext cx="1502609" cy="461665"/>
          </a:xfrm>
          <a:prstGeom prst="rect">
            <a:avLst/>
          </a:prstGeom>
          <a:noFill/>
        </p:spPr>
        <p:txBody>
          <a:bodyPr wrap="square" rtlCol="0">
            <a:spAutoFit/>
          </a:bodyPr>
          <a:lstStyle/>
          <a:p>
            <a:r>
              <a:rPr lang="en-GB" sz="2400" dirty="0"/>
              <a:t>0.384</a:t>
            </a:r>
            <a:endParaRPr lang="en-GB" sz="2400" dirty="0">
              <a:latin typeface="Times New Roman" panose="02020603050405020304" pitchFamily="18" charset="0"/>
              <a:cs typeface="Times New Roman" panose="02020603050405020304" pitchFamily="18" charset="0"/>
            </a:endParaRPr>
          </a:p>
        </p:txBody>
      </p:sp>
      <p:sp>
        <p:nvSpPr>
          <p:cNvPr id="60" name="TextBox 59"/>
          <p:cNvSpPr txBox="1"/>
          <p:nvPr/>
        </p:nvSpPr>
        <p:spPr>
          <a:xfrm>
            <a:off x="3836724" y="6021288"/>
            <a:ext cx="1063124" cy="461665"/>
          </a:xfrm>
          <a:prstGeom prst="rect">
            <a:avLst/>
          </a:prstGeom>
          <a:noFill/>
        </p:spPr>
        <p:txBody>
          <a:bodyPr wrap="square" rtlCol="0">
            <a:spAutoFit/>
          </a:bodyPr>
          <a:lstStyle/>
          <a:p>
            <a:r>
              <a:rPr lang="en-GB" sz="2400" dirty="0">
                <a:latin typeface="Symbol" panose="05050102010706020507" pitchFamily="18" charset="2"/>
              </a:rPr>
              <a:t>s</a:t>
            </a:r>
            <a:r>
              <a:rPr lang="en-GB" sz="2400" dirty="0"/>
              <a:t>:</a:t>
            </a:r>
            <a:endParaRPr lang="en-GB" sz="2400" dirty="0">
              <a:latin typeface="Times New Roman" panose="02020603050405020304" pitchFamily="18" charset="0"/>
              <a:cs typeface="Times New Roman" panose="02020603050405020304" pitchFamily="18" charset="0"/>
            </a:endParaRPr>
          </a:p>
        </p:txBody>
      </p:sp>
      <p:sp>
        <p:nvSpPr>
          <p:cNvPr id="61" name="TextBox 60"/>
          <p:cNvSpPr txBox="1"/>
          <p:nvPr/>
        </p:nvSpPr>
        <p:spPr>
          <a:xfrm>
            <a:off x="4691664" y="6032892"/>
            <a:ext cx="1502609" cy="461665"/>
          </a:xfrm>
          <a:prstGeom prst="rect">
            <a:avLst/>
          </a:prstGeom>
          <a:noFill/>
        </p:spPr>
        <p:txBody>
          <a:bodyPr wrap="square" rtlCol="0">
            <a:spAutoFit/>
          </a:bodyPr>
          <a:lstStyle/>
          <a:p>
            <a:r>
              <a:rPr lang="en-GB" sz="2400" dirty="0"/>
              <a:t>1</a:t>
            </a:r>
            <a:endParaRPr lang="en-GB" sz="2400" dirty="0">
              <a:latin typeface="Times New Roman" panose="02020603050405020304" pitchFamily="18" charset="0"/>
              <a:cs typeface="Times New Roman" panose="02020603050405020304" pitchFamily="18" charset="0"/>
            </a:endParaRPr>
          </a:p>
        </p:txBody>
      </p:sp>
      <p:sp>
        <p:nvSpPr>
          <p:cNvPr id="62" name="TextBox 61"/>
          <p:cNvSpPr txBox="1"/>
          <p:nvPr/>
        </p:nvSpPr>
        <p:spPr>
          <a:xfrm>
            <a:off x="3827081" y="6290266"/>
            <a:ext cx="1063124" cy="461665"/>
          </a:xfrm>
          <a:prstGeom prst="rect">
            <a:avLst/>
          </a:prstGeom>
          <a:noFill/>
        </p:spPr>
        <p:txBody>
          <a:bodyPr wrap="square" rtlCol="0">
            <a:spAutoFit/>
          </a:bodyPr>
          <a:lstStyle/>
          <a:p>
            <a:r>
              <a:rPr lang="en-GB" sz="2400" dirty="0">
                <a:latin typeface="Symbol" panose="05050102010706020507" pitchFamily="18" charset="2"/>
              </a:rPr>
              <a:t>m</a:t>
            </a:r>
            <a:r>
              <a:rPr lang="en-GB" sz="2400" dirty="0"/>
              <a:t>:</a:t>
            </a:r>
            <a:endParaRPr lang="en-GB" sz="2400" dirty="0">
              <a:latin typeface="Times New Roman" panose="02020603050405020304" pitchFamily="18" charset="0"/>
              <a:cs typeface="Times New Roman" panose="02020603050405020304" pitchFamily="18" charset="0"/>
            </a:endParaRPr>
          </a:p>
        </p:txBody>
      </p:sp>
      <p:sp>
        <p:nvSpPr>
          <p:cNvPr id="63" name="TextBox 62"/>
          <p:cNvSpPr txBox="1"/>
          <p:nvPr/>
        </p:nvSpPr>
        <p:spPr>
          <a:xfrm>
            <a:off x="4682021" y="6301870"/>
            <a:ext cx="1502609" cy="461665"/>
          </a:xfrm>
          <a:prstGeom prst="rect">
            <a:avLst/>
          </a:prstGeom>
          <a:noFill/>
        </p:spPr>
        <p:txBody>
          <a:bodyPr wrap="square" rtlCol="0">
            <a:spAutoFit/>
          </a:bodyPr>
          <a:lstStyle/>
          <a:p>
            <a:r>
              <a:rPr lang="en-GB" sz="2400" dirty="0"/>
              <a:t>0</a:t>
            </a:r>
            <a:endParaRPr lang="en-GB" sz="2400"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5410395" y="6301870"/>
            <a:ext cx="821784" cy="461665"/>
          </a:xfrm>
          <a:prstGeom prst="rect">
            <a:avLst/>
          </a:prstGeom>
          <a:noFill/>
        </p:spPr>
        <p:txBody>
          <a:bodyPr wrap="square" rtlCol="0">
            <a:spAutoFit/>
          </a:bodyPr>
          <a:lstStyle/>
          <a:p>
            <a:r>
              <a:rPr lang="en-GB" sz="2400" dirty="0"/>
              <a:t>EXE</a:t>
            </a:r>
            <a:endParaRPr lang="en-GB" sz="24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pic>
        <p:nvPicPr>
          <p:cNvPr id="16" name="Picture 1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sp>
        <p:nvSpPr>
          <p:cNvPr id="65" name="TextBox 64"/>
          <p:cNvSpPr txBox="1"/>
          <p:nvPr/>
        </p:nvSpPr>
        <p:spPr>
          <a:xfrm>
            <a:off x="5438804" y="6021288"/>
            <a:ext cx="821784" cy="461665"/>
          </a:xfrm>
          <a:prstGeom prst="rect">
            <a:avLst/>
          </a:prstGeom>
          <a:noFill/>
        </p:spPr>
        <p:txBody>
          <a:bodyPr wrap="square" rtlCol="0">
            <a:spAutoFit/>
          </a:bodyPr>
          <a:lstStyle/>
          <a:p>
            <a:r>
              <a:rPr lang="en-GB" sz="2400" dirty="0"/>
              <a:t>EXE</a:t>
            </a:r>
            <a:endParaRPr lang="en-GB" sz="2400" dirty="0">
              <a:latin typeface="Times New Roman" panose="02020603050405020304" pitchFamily="18" charset="0"/>
              <a:cs typeface="Times New Roman" panose="02020603050405020304" pitchFamily="18" charset="0"/>
            </a:endParaRPr>
          </a:p>
        </p:txBody>
      </p:sp>
      <p:sp>
        <p:nvSpPr>
          <p:cNvPr id="66" name="TextBox 65"/>
          <p:cNvSpPr txBox="1"/>
          <p:nvPr/>
        </p:nvSpPr>
        <p:spPr>
          <a:xfrm>
            <a:off x="5429558" y="5708248"/>
            <a:ext cx="821784" cy="461665"/>
          </a:xfrm>
          <a:prstGeom prst="rect">
            <a:avLst/>
          </a:prstGeom>
          <a:noFill/>
        </p:spPr>
        <p:txBody>
          <a:bodyPr wrap="square" rtlCol="0">
            <a:spAutoFit/>
          </a:bodyPr>
          <a:lstStyle/>
          <a:p>
            <a:r>
              <a:rPr lang="en-GB" sz="2400" dirty="0"/>
              <a:t>EXE</a:t>
            </a:r>
            <a:endParaRPr lang="en-GB" sz="2400"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55" name="Rectangle 54">
            <a:hlinkClick r:id="rId9"/>
            <a:extLst>
              <a:ext uri="{FF2B5EF4-FFF2-40B4-BE49-F238E27FC236}">
                <a16:creationId xmlns:a16="http://schemas.microsoft.com/office/drawing/2014/main" id="{02D1B1C5-8A5C-4808-8343-74E029915399}"/>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hlinkClick r:id="rId9"/>
            <a:extLst>
              <a:ext uri="{FF2B5EF4-FFF2-40B4-BE49-F238E27FC236}">
                <a16:creationId xmlns:a16="http://schemas.microsoft.com/office/drawing/2014/main" id="{20D13663-83E2-489F-B725-BEE2F99E6637}"/>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35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1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7"/>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5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9"/>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66"/>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60"/>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61"/>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65"/>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62"/>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63"/>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17"/>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64"/>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16"/>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4" grpId="0"/>
      <p:bldP spid="5" grpId="0"/>
      <p:bldP spid="6" grpId="0"/>
      <p:bldP spid="7" grpId="0"/>
      <p:bldP spid="8" grpId="0"/>
      <p:bldP spid="19" grpId="0"/>
      <p:bldP spid="24" grpId="0"/>
      <p:bldP spid="28" grpId="0"/>
      <p:bldP spid="30" grpId="0"/>
      <p:bldP spid="31" grpId="0"/>
      <p:bldP spid="32" grpId="0"/>
      <p:bldP spid="34" grpId="0"/>
      <p:bldP spid="35" grpId="0"/>
      <p:bldP spid="36" grpId="0"/>
      <p:bldP spid="43" grpId="0"/>
      <p:bldP spid="45" grpId="0"/>
      <p:bldP spid="47" grpId="0"/>
      <p:bldP spid="49" grpId="0"/>
      <p:bldP spid="51" grpId="0"/>
      <p:bldP spid="53" grpId="0"/>
      <p:bldP spid="54" grpId="0"/>
      <p:bldP spid="12" grpId="0"/>
      <p:bldP spid="50" grpId="0"/>
      <p:bldP spid="52" grpId="0"/>
      <p:bldP spid="56" grpId="0"/>
      <p:bldP spid="57" grpId="0"/>
      <p:bldP spid="58" grpId="0"/>
      <p:bldP spid="59" grpId="0"/>
      <p:bldP spid="60" grpId="0"/>
      <p:bldP spid="61" grpId="0"/>
      <p:bldP spid="62" grpId="0"/>
      <p:bldP spid="63" grpId="0"/>
      <p:bldP spid="64" grpId="0"/>
      <p:bldP spid="65"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16" name="Freeform 15"/>
          <p:cNvSpPr/>
          <p:nvPr/>
        </p:nvSpPr>
        <p:spPr>
          <a:xfrm>
            <a:off x="301557" y="3723678"/>
            <a:ext cx="807396" cy="705255"/>
          </a:xfrm>
          <a:custGeom>
            <a:avLst/>
            <a:gdLst>
              <a:gd name="connsiteX0" fmla="*/ 0 w 807396"/>
              <a:gd name="connsiteY0" fmla="*/ 705255 h 705255"/>
              <a:gd name="connsiteX1" fmla="*/ 797669 w 807396"/>
              <a:gd name="connsiteY1" fmla="*/ 700392 h 705255"/>
              <a:gd name="connsiteX2" fmla="*/ 807396 w 807396"/>
              <a:gd name="connsiteY2" fmla="*/ 0 h 705255"/>
              <a:gd name="connsiteX3" fmla="*/ 642026 w 807396"/>
              <a:gd name="connsiteY3" fmla="*/ 238328 h 705255"/>
              <a:gd name="connsiteX4" fmla="*/ 500975 w 807396"/>
              <a:gd name="connsiteY4" fmla="*/ 442609 h 705255"/>
              <a:gd name="connsiteX5" fmla="*/ 335605 w 807396"/>
              <a:gd name="connsiteY5" fmla="*/ 598251 h 705255"/>
              <a:gd name="connsiteX6" fmla="*/ 189690 w 807396"/>
              <a:gd name="connsiteY6" fmla="*/ 671209 h 705255"/>
              <a:gd name="connsiteX7" fmla="*/ 0 w 807396"/>
              <a:gd name="connsiteY7" fmla="*/ 705255 h 70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396" h="705255">
                <a:moveTo>
                  <a:pt x="0" y="705255"/>
                </a:moveTo>
                <a:lnTo>
                  <a:pt x="797669" y="700392"/>
                </a:lnTo>
                <a:lnTo>
                  <a:pt x="807396" y="0"/>
                </a:lnTo>
                <a:lnTo>
                  <a:pt x="642026" y="238328"/>
                </a:lnTo>
                <a:lnTo>
                  <a:pt x="500975" y="442609"/>
                </a:lnTo>
                <a:lnTo>
                  <a:pt x="335605" y="598251"/>
                </a:lnTo>
                <a:lnTo>
                  <a:pt x="189690" y="671209"/>
                </a:lnTo>
                <a:lnTo>
                  <a:pt x="0" y="705255"/>
                </a:lnTo>
                <a:close/>
              </a:path>
            </a:pathLst>
          </a:custGeom>
          <a:pattFill prst="wdUpDiag">
            <a:fgClr>
              <a:srgbClr val="FF0000"/>
            </a:fgClr>
            <a:bgClr>
              <a:schemeClr val="bg1"/>
            </a:bgClr>
          </a:patt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1105081" y="3151221"/>
            <a:ext cx="1044409" cy="1291428"/>
          </a:xfrm>
          <a:custGeom>
            <a:avLst/>
            <a:gdLst>
              <a:gd name="connsiteX0" fmla="*/ 0 w 1005406"/>
              <a:gd name="connsiteY0" fmla="*/ 554708 h 1291428"/>
              <a:gd name="connsiteX1" fmla="*/ 0 w 1005406"/>
              <a:gd name="connsiteY1" fmla="*/ 1291428 h 1291428"/>
              <a:gd name="connsiteX2" fmla="*/ 1005406 w 1005406"/>
              <a:gd name="connsiteY2" fmla="*/ 1282761 h 1291428"/>
              <a:gd name="connsiteX3" fmla="*/ 1001073 w 1005406"/>
              <a:gd name="connsiteY3" fmla="*/ 481036 h 1291428"/>
              <a:gd name="connsiteX4" fmla="*/ 819059 w 1005406"/>
              <a:gd name="connsiteY4" fmla="*/ 186347 h 1291428"/>
              <a:gd name="connsiteX5" fmla="*/ 637046 w 1005406"/>
              <a:gd name="connsiteY5" fmla="*/ 17335 h 1291428"/>
              <a:gd name="connsiteX6" fmla="*/ 528705 w 1005406"/>
              <a:gd name="connsiteY6" fmla="*/ 0 h 1291428"/>
              <a:gd name="connsiteX7" fmla="*/ 381361 w 1005406"/>
              <a:gd name="connsiteY7" fmla="*/ 78006 h 1291428"/>
              <a:gd name="connsiteX8" fmla="*/ 186346 w 1005406"/>
              <a:gd name="connsiteY8" fmla="*/ 294689 h 1291428"/>
              <a:gd name="connsiteX9" fmla="*/ 0 w 1005406"/>
              <a:gd name="connsiteY9" fmla="*/ 554708 h 1291428"/>
              <a:gd name="connsiteX0" fmla="*/ 0 w 1035787"/>
              <a:gd name="connsiteY0" fmla="*/ 554708 h 1291428"/>
              <a:gd name="connsiteX1" fmla="*/ 0 w 1035787"/>
              <a:gd name="connsiteY1" fmla="*/ 1291428 h 1291428"/>
              <a:gd name="connsiteX2" fmla="*/ 1005406 w 1035787"/>
              <a:gd name="connsiteY2" fmla="*/ 1282761 h 1291428"/>
              <a:gd name="connsiteX3" fmla="*/ 1035742 w 1035787"/>
              <a:gd name="connsiteY3" fmla="*/ 533039 h 1291428"/>
              <a:gd name="connsiteX4" fmla="*/ 819059 w 1035787"/>
              <a:gd name="connsiteY4" fmla="*/ 186347 h 1291428"/>
              <a:gd name="connsiteX5" fmla="*/ 637046 w 1035787"/>
              <a:gd name="connsiteY5" fmla="*/ 17335 h 1291428"/>
              <a:gd name="connsiteX6" fmla="*/ 528705 w 1035787"/>
              <a:gd name="connsiteY6" fmla="*/ 0 h 1291428"/>
              <a:gd name="connsiteX7" fmla="*/ 381361 w 1035787"/>
              <a:gd name="connsiteY7" fmla="*/ 78006 h 1291428"/>
              <a:gd name="connsiteX8" fmla="*/ 186346 w 1035787"/>
              <a:gd name="connsiteY8" fmla="*/ 294689 h 1291428"/>
              <a:gd name="connsiteX9" fmla="*/ 0 w 1035787"/>
              <a:gd name="connsiteY9" fmla="*/ 554708 h 1291428"/>
              <a:gd name="connsiteX0" fmla="*/ 0 w 1044409"/>
              <a:gd name="connsiteY0" fmla="*/ 554708 h 1291428"/>
              <a:gd name="connsiteX1" fmla="*/ 0 w 1044409"/>
              <a:gd name="connsiteY1" fmla="*/ 1291428 h 1291428"/>
              <a:gd name="connsiteX2" fmla="*/ 1044409 w 1044409"/>
              <a:gd name="connsiteY2" fmla="*/ 1282761 h 1291428"/>
              <a:gd name="connsiteX3" fmla="*/ 1035742 w 1044409"/>
              <a:gd name="connsiteY3" fmla="*/ 533039 h 1291428"/>
              <a:gd name="connsiteX4" fmla="*/ 819059 w 1044409"/>
              <a:gd name="connsiteY4" fmla="*/ 186347 h 1291428"/>
              <a:gd name="connsiteX5" fmla="*/ 637046 w 1044409"/>
              <a:gd name="connsiteY5" fmla="*/ 17335 h 1291428"/>
              <a:gd name="connsiteX6" fmla="*/ 528705 w 1044409"/>
              <a:gd name="connsiteY6" fmla="*/ 0 h 1291428"/>
              <a:gd name="connsiteX7" fmla="*/ 381361 w 1044409"/>
              <a:gd name="connsiteY7" fmla="*/ 78006 h 1291428"/>
              <a:gd name="connsiteX8" fmla="*/ 186346 w 1044409"/>
              <a:gd name="connsiteY8" fmla="*/ 294689 h 1291428"/>
              <a:gd name="connsiteX9" fmla="*/ 0 w 1044409"/>
              <a:gd name="connsiteY9" fmla="*/ 554708 h 129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4409" h="1291428">
                <a:moveTo>
                  <a:pt x="0" y="554708"/>
                </a:moveTo>
                <a:lnTo>
                  <a:pt x="0" y="1291428"/>
                </a:lnTo>
                <a:lnTo>
                  <a:pt x="1044409" y="1282761"/>
                </a:lnTo>
                <a:cubicBezTo>
                  <a:pt x="1042965" y="1015519"/>
                  <a:pt x="1037186" y="800281"/>
                  <a:pt x="1035742" y="533039"/>
                </a:cubicBezTo>
                <a:lnTo>
                  <a:pt x="819059" y="186347"/>
                </a:lnTo>
                <a:lnTo>
                  <a:pt x="637046" y="17335"/>
                </a:lnTo>
                <a:lnTo>
                  <a:pt x="528705" y="0"/>
                </a:lnTo>
                <a:lnTo>
                  <a:pt x="381361" y="78006"/>
                </a:lnTo>
                <a:lnTo>
                  <a:pt x="186346" y="294689"/>
                </a:lnTo>
                <a:lnTo>
                  <a:pt x="0" y="554708"/>
                </a:lnTo>
                <a:close/>
              </a:path>
            </a:pathLst>
          </a:custGeom>
          <a:pattFill prst="wdDnDiag">
            <a:fgClr>
              <a:srgbClr val="00FF00"/>
            </a:fgClr>
            <a:bgClr>
              <a:schemeClr val="bg1"/>
            </a:bgClr>
          </a:pattFill>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288713" y="3150260"/>
            <a:ext cx="2651760" cy="1248405"/>
          </a:xfrm>
          <a:custGeom>
            <a:avLst/>
            <a:gdLst>
              <a:gd name="connsiteX0" fmla="*/ 0 w 6028267"/>
              <a:gd name="connsiteY0" fmla="*/ 1821275 h 1843852"/>
              <a:gd name="connsiteX1" fmla="*/ 2133600 w 6028267"/>
              <a:gd name="connsiteY1" fmla="*/ 3763 h 1843852"/>
              <a:gd name="connsiteX2" fmla="*/ 6028267 w 6028267"/>
              <a:gd name="connsiteY2" fmla="*/ 1843852 h 1843852"/>
              <a:gd name="connsiteX3" fmla="*/ 6028267 w 6028267"/>
              <a:gd name="connsiteY3" fmla="*/ 1843852 h 1843852"/>
              <a:gd name="connsiteX0" fmla="*/ 0 w 6028267"/>
              <a:gd name="connsiteY0" fmla="*/ 1881415 h 1903992"/>
              <a:gd name="connsiteX1" fmla="*/ 3327483 w 6028267"/>
              <a:gd name="connsiteY1" fmla="*/ 3763 h 1903992"/>
              <a:gd name="connsiteX2" fmla="*/ 6028267 w 6028267"/>
              <a:gd name="connsiteY2" fmla="*/ 1903992 h 1903992"/>
              <a:gd name="connsiteX3" fmla="*/ 6028267 w 6028267"/>
              <a:gd name="connsiteY3" fmla="*/ 1903992 h 1903992"/>
              <a:gd name="connsiteX0" fmla="*/ 0 w 6028267"/>
              <a:gd name="connsiteY0" fmla="*/ 1809407 h 1831984"/>
              <a:gd name="connsiteX1" fmla="*/ 3039451 w 6028267"/>
              <a:gd name="connsiteY1" fmla="*/ 3763 h 1831984"/>
              <a:gd name="connsiteX2" fmla="*/ 6028267 w 6028267"/>
              <a:gd name="connsiteY2" fmla="*/ 1831984 h 1831984"/>
              <a:gd name="connsiteX3" fmla="*/ 6028267 w 6028267"/>
              <a:gd name="connsiteY3" fmla="*/ 1831984 h 1831984"/>
              <a:gd name="connsiteX0" fmla="*/ 0 w 6028267"/>
              <a:gd name="connsiteY0" fmla="*/ 1809407 h 1831984"/>
              <a:gd name="connsiteX1" fmla="*/ 2967443 w 6028267"/>
              <a:gd name="connsiteY1" fmla="*/ 3763 h 1831984"/>
              <a:gd name="connsiteX2" fmla="*/ 6028267 w 6028267"/>
              <a:gd name="connsiteY2" fmla="*/ 1831984 h 1831984"/>
              <a:gd name="connsiteX3" fmla="*/ 6028267 w 6028267"/>
              <a:gd name="connsiteY3" fmla="*/ 1831984 h 1831984"/>
              <a:gd name="connsiteX0" fmla="*/ 0 w 6028267"/>
              <a:gd name="connsiteY0" fmla="*/ 3537599 h 3560176"/>
              <a:gd name="connsiteX1" fmla="*/ 3039451 w 6028267"/>
              <a:gd name="connsiteY1" fmla="*/ 3763 h 3560176"/>
              <a:gd name="connsiteX2" fmla="*/ 6028267 w 6028267"/>
              <a:gd name="connsiteY2" fmla="*/ 3560176 h 3560176"/>
              <a:gd name="connsiteX3" fmla="*/ 6028267 w 6028267"/>
              <a:gd name="connsiteY3" fmla="*/ 3560176 h 3560176"/>
              <a:gd name="connsiteX0" fmla="*/ 0 w 6028267"/>
              <a:gd name="connsiteY0" fmla="*/ 3610514 h 3761995"/>
              <a:gd name="connsiteX1" fmla="*/ 1743307 w 6028267"/>
              <a:gd name="connsiteY1" fmla="*/ 3173022 h 3761995"/>
              <a:gd name="connsiteX2" fmla="*/ 3039451 w 6028267"/>
              <a:gd name="connsiteY2" fmla="*/ 76678 h 3761995"/>
              <a:gd name="connsiteX3" fmla="*/ 6028267 w 6028267"/>
              <a:gd name="connsiteY3" fmla="*/ 3633091 h 3761995"/>
              <a:gd name="connsiteX4" fmla="*/ 6028267 w 6028267"/>
              <a:gd name="connsiteY4" fmla="*/ 3633091 h 3761995"/>
              <a:gd name="connsiteX0" fmla="*/ 0 w 6028267"/>
              <a:gd name="connsiteY0" fmla="*/ 3533836 h 3689081"/>
              <a:gd name="connsiteX1" fmla="*/ 1743307 w 6028267"/>
              <a:gd name="connsiteY1" fmla="*/ 3096344 h 3689081"/>
              <a:gd name="connsiteX2" fmla="*/ 3039451 w 6028267"/>
              <a:gd name="connsiteY2" fmla="*/ 0 h 3689081"/>
              <a:gd name="connsiteX3" fmla="*/ 4263587 w 6028267"/>
              <a:gd name="connsiteY3" fmla="*/ 3096345 h 3689081"/>
              <a:gd name="connsiteX4" fmla="*/ 6028267 w 6028267"/>
              <a:gd name="connsiteY4" fmla="*/ 3556413 h 3689081"/>
              <a:gd name="connsiteX5" fmla="*/ 6028267 w 6028267"/>
              <a:gd name="connsiteY5" fmla="*/ 3556413 h 3689081"/>
              <a:gd name="connsiteX0" fmla="*/ 59412 w 6087679"/>
              <a:gd name="connsiteY0" fmla="*/ 3533836 h 3689081"/>
              <a:gd name="connsiteX1" fmla="*/ 290551 w 6087679"/>
              <a:gd name="connsiteY1" fmla="*/ 3528393 h 3689081"/>
              <a:gd name="connsiteX2" fmla="*/ 1802719 w 6087679"/>
              <a:gd name="connsiteY2" fmla="*/ 3096344 h 3689081"/>
              <a:gd name="connsiteX3" fmla="*/ 3098863 w 6087679"/>
              <a:gd name="connsiteY3" fmla="*/ 0 h 3689081"/>
              <a:gd name="connsiteX4" fmla="*/ 4322999 w 6087679"/>
              <a:gd name="connsiteY4" fmla="*/ 3096345 h 3689081"/>
              <a:gd name="connsiteX5" fmla="*/ 6087679 w 6087679"/>
              <a:gd name="connsiteY5" fmla="*/ 3556413 h 3689081"/>
              <a:gd name="connsiteX6" fmla="*/ 6087679 w 6087679"/>
              <a:gd name="connsiteY6" fmla="*/ 3556413 h 3689081"/>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6087679 w 6087679"/>
              <a:gd name="connsiteY6" fmla="*/ 3556413 h 3684410"/>
              <a:gd name="connsiteX7" fmla="*/ 6087679 w 6087679"/>
              <a:gd name="connsiteY7" fmla="*/ 3556413 h 3684410"/>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5907175 w 6087679"/>
              <a:gd name="connsiteY6" fmla="*/ 3528393 h 3684410"/>
              <a:gd name="connsiteX7" fmla="*/ 6087679 w 6087679"/>
              <a:gd name="connsiteY7" fmla="*/ 3556413 h 3684410"/>
              <a:gd name="connsiteX8" fmla="*/ 6087679 w 6087679"/>
              <a:gd name="connsiteY8" fmla="*/ 3556413 h 3684410"/>
              <a:gd name="connsiteX0" fmla="*/ 0 w 6028267"/>
              <a:gd name="connsiteY0" fmla="*/ 3533836 h 3684410"/>
              <a:gd name="connsiteX1" fmla="*/ 375155 w 6028267"/>
              <a:gd name="connsiteY1" fmla="*/ 3528393 h 3684410"/>
              <a:gd name="connsiteX2" fmla="*/ 1743307 w 6028267"/>
              <a:gd name="connsiteY2" fmla="*/ 3096344 h 3684410"/>
              <a:gd name="connsiteX3" fmla="*/ 3039451 w 6028267"/>
              <a:gd name="connsiteY3" fmla="*/ 0 h 3684410"/>
              <a:gd name="connsiteX4" fmla="*/ 4263587 w 6028267"/>
              <a:gd name="connsiteY4" fmla="*/ 3096345 h 3684410"/>
              <a:gd name="connsiteX5" fmla="*/ 5631739 w 6028267"/>
              <a:gd name="connsiteY5" fmla="*/ 3528393 h 3684410"/>
              <a:gd name="connsiteX6" fmla="*/ 5847763 w 6028267"/>
              <a:gd name="connsiteY6" fmla="*/ 3528393 h 3684410"/>
              <a:gd name="connsiteX7" fmla="*/ 6028267 w 6028267"/>
              <a:gd name="connsiteY7" fmla="*/ 3556413 h 3684410"/>
              <a:gd name="connsiteX8" fmla="*/ 6028267 w 6028267"/>
              <a:gd name="connsiteY8" fmla="*/ 3556413 h 3684410"/>
              <a:gd name="connsiteX0" fmla="*/ 0 w 6028267"/>
              <a:gd name="connsiteY0" fmla="*/ 3533836 h 3684410"/>
              <a:gd name="connsiteX1" fmla="*/ 231139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5991779 w 6028267"/>
              <a:gd name="connsiteY9" fmla="*/ 352839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631739 w 6028267"/>
              <a:gd name="connsiteY7" fmla="*/ 3528393 h 3684410"/>
              <a:gd name="connsiteX8" fmla="*/ 6028267 w 6028267"/>
              <a:gd name="connsiteY8" fmla="*/ 3556413 h 3684410"/>
              <a:gd name="connsiteX9" fmla="*/ 5991779 w 6028267"/>
              <a:gd name="connsiteY9" fmla="*/ 3528393 h 3684410"/>
              <a:gd name="connsiteX0" fmla="*/ 0 w 5991779"/>
              <a:gd name="connsiteY0" fmla="*/ 3533836 h 3684410"/>
              <a:gd name="connsiteX1" fmla="*/ 375155 w 5991779"/>
              <a:gd name="connsiteY1" fmla="*/ 3528393 h 3684410"/>
              <a:gd name="connsiteX2" fmla="*/ 375155 w 5991779"/>
              <a:gd name="connsiteY2" fmla="*/ 3528393 h 3684410"/>
              <a:gd name="connsiteX3" fmla="*/ 1743307 w 5991779"/>
              <a:gd name="connsiteY3" fmla="*/ 3096344 h 3684410"/>
              <a:gd name="connsiteX4" fmla="*/ 3039451 w 5991779"/>
              <a:gd name="connsiteY4" fmla="*/ 0 h 3684410"/>
              <a:gd name="connsiteX5" fmla="*/ 4263587 w 5991779"/>
              <a:gd name="connsiteY5" fmla="*/ 3096345 h 3684410"/>
              <a:gd name="connsiteX6" fmla="*/ 5631739 w 5991779"/>
              <a:gd name="connsiteY6" fmla="*/ 3528393 h 3684410"/>
              <a:gd name="connsiteX7" fmla="*/ 5631739 w 5991779"/>
              <a:gd name="connsiteY7" fmla="*/ 3528393 h 3684410"/>
              <a:gd name="connsiteX8" fmla="*/ 5991779 w 5991779"/>
              <a:gd name="connsiteY8" fmla="*/ 3528393 h 3684410"/>
              <a:gd name="connsiteX9" fmla="*/ 5991779 w 5991779"/>
              <a:gd name="connsiteY9" fmla="*/ 3528393 h 3684410"/>
              <a:gd name="connsiteX0" fmla="*/ 0 w 5991779"/>
              <a:gd name="connsiteY0" fmla="*/ 3533836 h 3535532"/>
              <a:gd name="connsiteX1" fmla="*/ 375155 w 5991779"/>
              <a:gd name="connsiteY1" fmla="*/ 3528393 h 3535532"/>
              <a:gd name="connsiteX2" fmla="*/ 1027303 w 5991779"/>
              <a:gd name="connsiteY2" fmla="*/ 3528394 h 3535532"/>
              <a:gd name="connsiteX3" fmla="*/ 1743307 w 5991779"/>
              <a:gd name="connsiteY3" fmla="*/ 3096344 h 3535532"/>
              <a:gd name="connsiteX4" fmla="*/ 3039451 w 5991779"/>
              <a:gd name="connsiteY4" fmla="*/ 0 h 3535532"/>
              <a:gd name="connsiteX5" fmla="*/ 4263587 w 5991779"/>
              <a:gd name="connsiteY5" fmla="*/ 3096345 h 3535532"/>
              <a:gd name="connsiteX6" fmla="*/ 5631739 w 5991779"/>
              <a:gd name="connsiteY6" fmla="*/ 3528393 h 3535532"/>
              <a:gd name="connsiteX7" fmla="*/ 5631739 w 5991779"/>
              <a:gd name="connsiteY7" fmla="*/ 3528393 h 3535532"/>
              <a:gd name="connsiteX8" fmla="*/ 5991779 w 5991779"/>
              <a:gd name="connsiteY8" fmla="*/ 3528393 h 3535532"/>
              <a:gd name="connsiteX9" fmla="*/ 5991779 w 5991779"/>
              <a:gd name="connsiteY9" fmla="*/ 3528393 h 3535532"/>
              <a:gd name="connsiteX0" fmla="*/ 0 w 5991779"/>
              <a:gd name="connsiteY0" fmla="*/ 3533836 h 3562005"/>
              <a:gd name="connsiteX1" fmla="*/ 1027303 w 5991779"/>
              <a:gd name="connsiteY1" fmla="*/ 3528394 h 3562005"/>
              <a:gd name="connsiteX2" fmla="*/ 1743307 w 5991779"/>
              <a:gd name="connsiteY2" fmla="*/ 3096344 h 3562005"/>
              <a:gd name="connsiteX3" fmla="*/ 3039451 w 5991779"/>
              <a:gd name="connsiteY3" fmla="*/ 0 h 3562005"/>
              <a:gd name="connsiteX4" fmla="*/ 4263587 w 5991779"/>
              <a:gd name="connsiteY4" fmla="*/ 3096345 h 3562005"/>
              <a:gd name="connsiteX5" fmla="*/ 5631739 w 5991779"/>
              <a:gd name="connsiteY5" fmla="*/ 3528393 h 3562005"/>
              <a:gd name="connsiteX6" fmla="*/ 5631739 w 5991779"/>
              <a:gd name="connsiteY6" fmla="*/ 3528393 h 3562005"/>
              <a:gd name="connsiteX7" fmla="*/ 5991779 w 5991779"/>
              <a:gd name="connsiteY7" fmla="*/ 3528393 h 3562005"/>
              <a:gd name="connsiteX8" fmla="*/ 5991779 w 5991779"/>
              <a:gd name="connsiteY8" fmla="*/ 3528393 h 3562005"/>
              <a:gd name="connsiteX0" fmla="*/ 0 w 4964476"/>
              <a:gd name="connsiteY0" fmla="*/ 3528394 h 3528394"/>
              <a:gd name="connsiteX1" fmla="*/ 716004 w 4964476"/>
              <a:gd name="connsiteY1" fmla="*/ 3096344 h 3528394"/>
              <a:gd name="connsiteX2" fmla="*/ 2012148 w 4964476"/>
              <a:gd name="connsiteY2" fmla="*/ 0 h 3528394"/>
              <a:gd name="connsiteX3" fmla="*/ 3236284 w 4964476"/>
              <a:gd name="connsiteY3" fmla="*/ 3096345 h 3528394"/>
              <a:gd name="connsiteX4" fmla="*/ 4604436 w 4964476"/>
              <a:gd name="connsiteY4" fmla="*/ 3528393 h 3528394"/>
              <a:gd name="connsiteX5" fmla="*/ 4604436 w 4964476"/>
              <a:gd name="connsiteY5" fmla="*/ 3528393 h 3528394"/>
              <a:gd name="connsiteX6" fmla="*/ 4964476 w 4964476"/>
              <a:gd name="connsiteY6" fmla="*/ 3528393 h 3528394"/>
              <a:gd name="connsiteX7" fmla="*/ 4964476 w 4964476"/>
              <a:gd name="connsiteY7" fmla="*/ 3528393 h 3528394"/>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4604436 w 4964476"/>
              <a:gd name="connsiteY5" fmla="*/ 3528399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3891625 w 4964476"/>
              <a:gd name="connsiteY5" fmla="*/ 3528400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6" fmla="*/ 4964476 w 4964476"/>
              <a:gd name="connsiteY6"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0" fmla="*/ 0 w 3891625"/>
              <a:gd name="connsiteY0" fmla="*/ 3528400 h 3528400"/>
              <a:gd name="connsiteX1" fmla="*/ 655339 w 3891625"/>
              <a:gd name="connsiteY1" fmla="*/ 3069903 h 3528400"/>
              <a:gd name="connsiteX2" fmla="*/ 2012148 w 3891625"/>
              <a:gd name="connsiteY2" fmla="*/ 6 h 3528400"/>
              <a:gd name="connsiteX3" fmla="*/ 3236284 w 3891625"/>
              <a:gd name="connsiteY3" fmla="*/ 3096351 h 3528400"/>
              <a:gd name="connsiteX4" fmla="*/ 3891625 w 3891625"/>
              <a:gd name="connsiteY4" fmla="*/ 3528400 h 352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625" h="3528400">
                <a:moveTo>
                  <a:pt x="0" y="3528400"/>
                </a:moveTo>
                <a:cubicBezTo>
                  <a:pt x="290551" y="3455485"/>
                  <a:pt x="319981" y="3657969"/>
                  <a:pt x="655339" y="3069903"/>
                </a:cubicBezTo>
                <a:cubicBezTo>
                  <a:pt x="990697" y="2481837"/>
                  <a:pt x="1581991" y="-4402"/>
                  <a:pt x="2012148" y="6"/>
                </a:cubicBezTo>
                <a:cubicBezTo>
                  <a:pt x="2442305" y="4414"/>
                  <a:pt x="2923038" y="2508285"/>
                  <a:pt x="3236284" y="3096351"/>
                </a:cubicBezTo>
                <a:cubicBezTo>
                  <a:pt x="3549530" y="3684417"/>
                  <a:pt x="3603593" y="3456392"/>
                  <a:pt x="3891625" y="3528400"/>
                </a:cubicBezTo>
              </a:path>
            </a:pathLst>
          </a:custGeom>
          <a:ln w="254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8000"/>
              </a:solidFill>
            </a:endParaRPr>
          </a:p>
        </p:txBody>
      </p:sp>
      <p:sp>
        <p:nvSpPr>
          <p:cNvPr id="4" name="TextBox 3"/>
          <p:cNvSpPr txBox="1"/>
          <p:nvPr/>
        </p:nvSpPr>
        <p:spPr>
          <a:xfrm>
            <a:off x="179512" y="764704"/>
            <a:ext cx="8656481" cy="830997"/>
          </a:xfrm>
          <a:prstGeom prst="rect">
            <a:avLst/>
          </a:prstGeom>
          <a:noFill/>
        </p:spPr>
        <p:txBody>
          <a:bodyPr wrap="square" rtlCol="0">
            <a:spAutoFit/>
          </a:bodyPr>
          <a:lstStyle/>
          <a:p>
            <a:r>
              <a:rPr lang="en-GB" sz="2400" dirty="0"/>
              <a:t>In these examples we will return to the standard normal distribution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p>
        </p:txBody>
      </p:sp>
      <p:sp>
        <p:nvSpPr>
          <p:cNvPr id="5" name="TextBox 4"/>
          <p:cNvSpPr txBox="1"/>
          <p:nvPr/>
        </p:nvSpPr>
        <p:spPr>
          <a:xfrm>
            <a:off x="179511" y="1537434"/>
            <a:ext cx="8656481" cy="461665"/>
          </a:xfrm>
          <a:prstGeom prst="rect">
            <a:avLst/>
          </a:prstGeom>
          <a:noFill/>
        </p:spPr>
        <p:txBody>
          <a:bodyPr wrap="square" rtlCol="0">
            <a:spAutoFit/>
          </a:bodyPr>
          <a:lstStyle/>
          <a:p>
            <a:r>
              <a:rPr lang="en-GB" sz="2400" dirty="0"/>
              <a:t>Given that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r>
              <a:rPr lang="en-GB" sz="2400" dirty="0"/>
              <a:t>use your GDC to find </a:t>
            </a:r>
            <a:r>
              <a:rPr lang="en-GB" sz="2400" i="1" dirty="0">
                <a:latin typeface="Times New Roman" panose="02020603050405020304" pitchFamily="18" charset="0"/>
                <a:cs typeface="Times New Roman" panose="02020603050405020304" pitchFamily="18" charset="0"/>
              </a:rPr>
              <a:t>a.</a:t>
            </a:r>
            <a:r>
              <a:rPr lang="en-GB" sz="24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683568" y="1988840"/>
            <a:ext cx="3315197" cy="461665"/>
          </a:xfrm>
          <a:prstGeom prst="rect">
            <a:avLst/>
          </a:prstGeom>
          <a:noFill/>
        </p:spPr>
        <p:txBody>
          <a:bodyPr wrap="square" rtlCol="0">
            <a:spAutoFit/>
          </a:bodyPr>
          <a:lstStyle/>
          <a:p>
            <a:r>
              <a:rPr lang="en-GB" sz="2400" dirty="0"/>
              <a:t>P (</a:t>
            </a:r>
            <a:r>
              <a:rPr lang="en-GB" sz="2400" i="1" dirty="0">
                <a:latin typeface="Times New Roman" panose="02020603050405020304" pitchFamily="18" charset="0"/>
                <a:cs typeface="Times New Roman" panose="02020603050405020304" pitchFamily="18" charset="0"/>
              </a:rPr>
              <a:t>–a &lt; Z</a:t>
            </a:r>
            <a:r>
              <a:rPr lang="en-GB" sz="2400" dirty="0">
                <a:latin typeface="Times New Roman" panose="02020603050405020304" pitchFamily="18" charset="0"/>
                <a:cs typeface="Times New Roman" panose="02020603050405020304" pitchFamily="18" charset="0"/>
              </a:rPr>
              <a:t> &lt; </a:t>
            </a:r>
            <a:r>
              <a:rPr lang="en-GB" sz="2400" i="1" dirty="0">
                <a:latin typeface="Times New Roman" panose="02020603050405020304" pitchFamily="18" charset="0"/>
                <a:cs typeface="Times New Roman" panose="02020603050405020304" pitchFamily="18" charset="0"/>
              </a:rPr>
              <a:t>a</a:t>
            </a:r>
            <a:r>
              <a:rPr lang="en-GB" sz="2400" dirty="0"/>
              <a:t>) = 0.42</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179511" y="2450505"/>
            <a:ext cx="1080122" cy="461665"/>
          </a:xfrm>
          <a:prstGeom prst="rect">
            <a:avLst/>
          </a:prstGeom>
          <a:noFill/>
        </p:spPr>
        <p:txBody>
          <a:bodyPr wrap="square" rtlCol="0">
            <a:spAutoFit/>
          </a:bodyPr>
          <a:lstStyle/>
          <a:p>
            <a:r>
              <a:rPr lang="en-GB" sz="2400" dirty="0"/>
              <a:t>Step 1:</a:t>
            </a:r>
            <a:endParaRPr lang="en-GB"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59633" y="2450505"/>
            <a:ext cx="3600399" cy="461665"/>
          </a:xfrm>
          <a:prstGeom prst="rect">
            <a:avLst/>
          </a:prstGeom>
          <a:noFill/>
        </p:spPr>
        <p:txBody>
          <a:bodyPr wrap="square" rtlCol="0">
            <a:spAutoFit/>
          </a:bodyPr>
          <a:lstStyle/>
          <a:p>
            <a:r>
              <a:rPr lang="en-GB" sz="2400" dirty="0"/>
              <a:t>Draw a sketch</a:t>
            </a:r>
            <a:endParaRPr lang="en-GB" sz="24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179512" y="4428080"/>
            <a:ext cx="30175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14593" y="2762244"/>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f(z)</a:t>
            </a:r>
            <a:endParaRPr lang="en-GB" sz="2000" baseline="-25000" dirty="0"/>
          </a:p>
        </p:txBody>
      </p:sp>
      <p:sp>
        <p:nvSpPr>
          <p:cNvPr id="24" name="Rectangle 23"/>
          <p:cNvSpPr/>
          <p:nvPr/>
        </p:nvSpPr>
        <p:spPr>
          <a:xfrm>
            <a:off x="1466592" y="4459735"/>
            <a:ext cx="360040" cy="400110"/>
          </a:xfrm>
          <a:prstGeom prst="rect">
            <a:avLst/>
          </a:prstGeom>
        </p:spPr>
        <p:txBody>
          <a:bodyPr wrap="square">
            <a:spAutoFit/>
          </a:bodyPr>
          <a:lstStyle/>
          <a:p>
            <a:r>
              <a:rPr lang="en-GB" sz="800" b="1"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0</a:t>
            </a:r>
            <a:endParaRPr lang="en-GB" sz="2000" b="1" dirty="0">
              <a:solidFill>
                <a:srgbClr val="008000"/>
              </a:solidFill>
            </a:endParaRPr>
          </a:p>
        </p:txBody>
      </p:sp>
      <p:cxnSp>
        <p:nvCxnSpPr>
          <p:cNvPr id="25" name="Straight Connector 24"/>
          <p:cNvCxnSpPr/>
          <p:nvPr/>
        </p:nvCxnSpPr>
        <p:spPr>
          <a:xfrm>
            <a:off x="1645399" y="3015222"/>
            <a:ext cx="1217" cy="146304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89238" y="4318227"/>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z</a:t>
            </a:r>
            <a:endParaRPr lang="en-GB" sz="2000" i="1" baseline="-25000" dirty="0"/>
          </a:p>
        </p:txBody>
      </p:sp>
      <p:sp>
        <p:nvSpPr>
          <p:cNvPr id="30" name="Rectangle 29"/>
          <p:cNvSpPr/>
          <p:nvPr/>
        </p:nvSpPr>
        <p:spPr>
          <a:xfrm>
            <a:off x="1963734" y="4375749"/>
            <a:ext cx="35401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a</a:t>
            </a:r>
            <a:endParaRPr lang="en-GB" sz="2000" i="1" baseline="-25000" dirty="0"/>
          </a:p>
        </p:txBody>
      </p:sp>
      <p:sp>
        <p:nvSpPr>
          <p:cNvPr id="31" name="TextBox 30"/>
          <p:cNvSpPr txBox="1"/>
          <p:nvPr/>
        </p:nvSpPr>
        <p:spPr>
          <a:xfrm>
            <a:off x="4355975" y="2450505"/>
            <a:ext cx="1080122" cy="461665"/>
          </a:xfrm>
          <a:prstGeom prst="rect">
            <a:avLst/>
          </a:prstGeom>
          <a:noFill/>
        </p:spPr>
        <p:txBody>
          <a:bodyPr wrap="square" rtlCol="0">
            <a:spAutoFit/>
          </a:bodyPr>
          <a:lstStyle/>
          <a:p>
            <a:r>
              <a:rPr lang="en-GB" sz="2400" dirty="0"/>
              <a:t>Step 2:</a:t>
            </a:r>
            <a:endParaRPr lang="en-GB" sz="24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5429558" y="2450505"/>
            <a:ext cx="3600399" cy="461665"/>
          </a:xfrm>
          <a:prstGeom prst="rect">
            <a:avLst/>
          </a:prstGeom>
          <a:noFill/>
        </p:spPr>
        <p:txBody>
          <a:bodyPr wrap="square" rtlCol="0">
            <a:spAutoFit/>
          </a:bodyPr>
          <a:lstStyle/>
          <a:p>
            <a:r>
              <a:rPr lang="en-GB" sz="2400" dirty="0"/>
              <a:t>Use your GDC</a:t>
            </a:r>
            <a:endParaRPr lang="en-GB" sz="2400" dirty="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28573" y="3140968"/>
            <a:ext cx="2880320" cy="2232248"/>
          </a:xfrm>
          <a:prstGeom prst="rect">
            <a:avLst/>
          </a:prstGeom>
        </p:spPr>
      </p:pic>
      <p:sp>
        <p:nvSpPr>
          <p:cNvPr id="34" name="TextBox 33"/>
          <p:cNvSpPr txBox="1"/>
          <p:nvPr/>
        </p:nvSpPr>
        <p:spPr>
          <a:xfrm>
            <a:off x="3736960" y="2728676"/>
            <a:ext cx="2391614" cy="461665"/>
          </a:xfrm>
          <a:prstGeom prst="rect">
            <a:avLst/>
          </a:prstGeom>
          <a:noFill/>
        </p:spPr>
        <p:txBody>
          <a:bodyPr wrap="square" rtlCol="0">
            <a:spAutoFit/>
          </a:bodyPr>
          <a:lstStyle/>
          <a:p>
            <a:r>
              <a:rPr lang="en-GB" sz="2400" dirty="0"/>
              <a:t>Turn on the  GDC</a:t>
            </a:r>
            <a:endParaRPr lang="en-GB"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726434" y="3140962"/>
            <a:ext cx="1108282" cy="461665"/>
          </a:xfrm>
          <a:prstGeom prst="rect">
            <a:avLst/>
          </a:prstGeom>
          <a:noFill/>
        </p:spPr>
        <p:txBody>
          <a:bodyPr wrap="square" rtlCol="0">
            <a:spAutoFit/>
          </a:bodyPr>
          <a:lstStyle/>
          <a:p>
            <a:r>
              <a:rPr lang="en-GB" sz="2400" dirty="0"/>
              <a:t>Type 1</a:t>
            </a:r>
            <a:endParaRPr lang="en-GB"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4654862" y="3129000"/>
            <a:ext cx="1705094" cy="461665"/>
          </a:xfrm>
          <a:prstGeom prst="rect">
            <a:avLst/>
          </a:prstGeom>
          <a:noFill/>
        </p:spPr>
        <p:txBody>
          <a:bodyPr wrap="square" rtlCol="0">
            <a:spAutoFit/>
          </a:bodyPr>
          <a:lstStyle/>
          <a:p>
            <a:r>
              <a:rPr lang="en-GB" sz="2400" dirty="0"/>
              <a:t>Run-Matrix</a:t>
            </a:r>
            <a:endParaRPr lang="en-GB" sz="2400" dirty="0">
              <a:latin typeface="Times New Roman" panose="02020603050405020304" pitchFamily="18" charset="0"/>
              <a:cs typeface="Times New Roman" panose="02020603050405020304" pitchFamily="18" charset="0"/>
            </a:endParaRPr>
          </a:p>
        </p:txBody>
      </p:sp>
      <p:pic>
        <p:nvPicPr>
          <p:cNvPr id="37" name="Picture 3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39" name="TextBox 38"/>
          <p:cNvSpPr txBox="1"/>
          <p:nvPr/>
        </p:nvSpPr>
        <p:spPr>
          <a:xfrm>
            <a:off x="3733510" y="3535186"/>
            <a:ext cx="1644557" cy="461665"/>
          </a:xfrm>
          <a:prstGeom prst="rect">
            <a:avLst/>
          </a:prstGeom>
          <a:noFill/>
        </p:spPr>
        <p:txBody>
          <a:bodyPr wrap="square" rtlCol="0">
            <a:spAutoFit/>
          </a:bodyPr>
          <a:lstStyle/>
          <a:p>
            <a:r>
              <a:rPr lang="en-GB" sz="2400" dirty="0"/>
              <a:t>Press OPTN</a:t>
            </a:r>
            <a:endParaRPr lang="en-GB" sz="2400" dirty="0">
              <a:latin typeface="Times New Roman" panose="02020603050405020304" pitchFamily="18" charset="0"/>
              <a:cs typeface="Times New Roman" panose="02020603050405020304" pitchFamily="18" charset="0"/>
            </a:endParaRPr>
          </a:p>
        </p:txBody>
      </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1" name="TextBox 40"/>
          <p:cNvSpPr txBox="1"/>
          <p:nvPr/>
        </p:nvSpPr>
        <p:spPr>
          <a:xfrm>
            <a:off x="3739261" y="3898945"/>
            <a:ext cx="1644557" cy="461665"/>
          </a:xfrm>
          <a:prstGeom prst="rect">
            <a:avLst/>
          </a:prstGeom>
          <a:noFill/>
        </p:spPr>
        <p:txBody>
          <a:bodyPr wrap="square" rtlCol="0">
            <a:spAutoFit/>
          </a:bodyPr>
          <a:lstStyle/>
          <a:p>
            <a:r>
              <a:rPr lang="en-GB" sz="2400" dirty="0"/>
              <a:t>F5: STAT</a:t>
            </a:r>
            <a:endParaRPr lang="en-GB" sz="2400" dirty="0">
              <a:latin typeface="Times New Roman" panose="02020603050405020304" pitchFamily="18" charset="0"/>
              <a:cs typeface="Times New Roman" panose="02020603050405020304" pitchFamily="18" charset="0"/>
            </a:endParaRPr>
          </a:p>
        </p:txBody>
      </p:sp>
      <p:pic>
        <p:nvPicPr>
          <p:cNvPr id="42" name="Picture 4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3" name="TextBox 42"/>
          <p:cNvSpPr txBox="1"/>
          <p:nvPr/>
        </p:nvSpPr>
        <p:spPr>
          <a:xfrm>
            <a:off x="3733159" y="4246361"/>
            <a:ext cx="1644557" cy="461665"/>
          </a:xfrm>
          <a:prstGeom prst="rect">
            <a:avLst/>
          </a:prstGeom>
          <a:noFill/>
        </p:spPr>
        <p:txBody>
          <a:bodyPr wrap="square" rtlCol="0">
            <a:spAutoFit/>
          </a:bodyPr>
          <a:lstStyle/>
          <a:p>
            <a:r>
              <a:rPr lang="en-GB" sz="2400" dirty="0"/>
              <a:t>F3: DIST</a:t>
            </a:r>
            <a:endParaRPr lang="en-GB" sz="2400" dirty="0">
              <a:latin typeface="Times New Roman" panose="02020603050405020304" pitchFamily="18" charset="0"/>
              <a:cs typeface="Times New Roman" panose="02020603050405020304" pitchFamily="18" charset="0"/>
            </a:endParaRPr>
          </a:p>
        </p:txBody>
      </p:sp>
      <p:pic>
        <p:nvPicPr>
          <p:cNvPr id="44" name="Picture 4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5" name="TextBox 44"/>
          <p:cNvSpPr txBox="1"/>
          <p:nvPr/>
        </p:nvSpPr>
        <p:spPr>
          <a:xfrm>
            <a:off x="3726434" y="4610120"/>
            <a:ext cx="1644557" cy="461665"/>
          </a:xfrm>
          <a:prstGeom prst="rect">
            <a:avLst/>
          </a:prstGeom>
          <a:noFill/>
        </p:spPr>
        <p:txBody>
          <a:bodyPr wrap="square" rtlCol="0">
            <a:spAutoFit/>
          </a:bodyPr>
          <a:lstStyle/>
          <a:p>
            <a:r>
              <a:rPr lang="en-GB" sz="2400" dirty="0"/>
              <a:t>F1: NORM</a:t>
            </a:r>
            <a:endParaRPr lang="en-GB" sz="2400" dirty="0">
              <a:latin typeface="Times New Roman" panose="02020603050405020304" pitchFamily="18" charset="0"/>
              <a:cs typeface="Times New Roman" panose="02020603050405020304" pitchFamily="18" charset="0"/>
            </a:endParaRPr>
          </a:p>
        </p:txBody>
      </p:sp>
      <p:pic>
        <p:nvPicPr>
          <p:cNvPr id="46" name="Picture 4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7" name="TextBox 46"/>
          <p:cNvSpPr txBox="1"/>
          <p:nvPr/>
        </p:nvSpPr>
        <p:spPr>
          <a:xfrm>
            <a:off x="3733159" y="5004344"/>
            <a:ext cx="1644557" cy="461665"/>
          </a:xfrm>
          <a:prstGeom prst="rect">
            <a:avLst/>
          </a:prstGeom>
          <a:noFill/>
        </p:spPr>
        <p:txBody>
          <a:bodyPr wrap="square" rtlCol="0">
            <a:spAutoFit/>
          </a:bodyPr>
          <a:lstStyle/>
          <a:p>
            <a:r>
              <a:rPr lang="en-GB" sz="2400" dirty="0"/>
              <a:t>F3: </a:t>
            </a:r>
            <a:r>
              <a:rPr lang="en-GB" sz="2400" dirty="0" err="1"/>
              <a:t>InvN</a:t>
            </a:r>
            <a:endParaRPr lang="en-GB" sz="2400" dirty="0">
              <a:latin typeface="Times New Roman" panose="02020603050405020304" pitchFamily="18" charset="0"/>
              <a:cs typeface="Times New Roman" panose="02020603050405020304" pitchFamily="18" charset="0"/>
            </a:endParaRPr>
          </a:p>
        </p:txBody>
      </p:sp>
      <p:pic>
        <p:nvPicPr>
          <p:cNvPr id="48" name="Picture 4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126480" y="3140968"/>
            <a:ext cx="2880320" cy="2232248"/>
          </a:xfrm>
          <a:prstGeom prst="rect">
            <a:avLst/>
          </a:prstGeom>
        </p:spPr>
      </p:pic>
      <p:sp>
        <p:nvSpPr>
          <p:cNvPr id="49" name="TextBox 48"/>
          <p:cNvSpPr txBox="1"/>
          <p:nvPr/>
        </p:nvSpPr>
        <p:spPr>
          <a:xfrm>
            <a:off x="3785001" y="5351760"/>
            <a:ext cx="4099367" cy="461665"/>
          </a:xfrm>
          <a:prstGeom prst="rect">
            <a:avLst/>
          </a:prstGeom>
          <a:noFill/>
        </p:spPr>
        <p:txBody>
          <a:bodyPr wrap="square" rtlCol="0">
            <a:spAutoFit/>
          </a:bodyPr>
          <a:lstStyle/>
          <a:p>
            <a:r>
              <a:rPr lang="en-GB" sz="2400" dirty="0"/>
              <a:t>Type in this order: 0.29, 1, 0)</a:t>
            </a:r>
            <a:endParaRPr lang="en-GB" sz="2400"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7566641" y="5349726"/>
            <a:ext cx="821784" cy="461665"/>
          </a:xfrm>
          <a:prstGeom prst="rect">
            <a:avLst/>
          </a:prstGeom>
          <a:noFill/>
        </p:spPr>
        <p:txBody>
          <a:bodyPr wrap="square" rtlCol="0">
            <a:spAutoFit/>
          </a:bodyPr>
          <a:lstStyle/>
          <a:p>
            <a:r>
              <a:rPr lang="en-GB" sz="2400" dirty="0"/>
              <a:t>EXE</a:t>
            </a:r>
            <a:endParaRPr lang="en-GB" sz="2400"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785001" y="5728686"/>
            <a:ext cx="4099367" cy="461665"/>
          </a:xfrm>
          <a:prstGeom prst="rect">
            <a:avLst/>
          </a:prstGeom>
          <a:noFill/>
        </p:spPr>
        <p:txBody>
          <a:bodyPr wrap="square" rtlCol="0">
            <a:spAutoFit/>
          </a:bodyPr>
          <a:lstStyle/>
          <a:p>
            <a:r>
              <a:rPr lang="en-GB" sz="2400" dirty="0"/>
              <a:t>The value of </a:t>
            </a:r>
            <a:r>
              <a:rPr lang="en-GB" sz="2400" i="1" dirty="0">
                <a:latin typeface="Times New Roman" panose="02020603050405020304" pitchFamily="18" charset="0"/>
                <a:cs typeface="Times New Roman" panose="02020603050405020304" pitchFamily="18" charset="0"/>
              </a:rPr>
              <a:t>–a</a:t>
            </a:r>
            <a:r>
              <a:rPr lang="en-GB" sz="2400" dirty="0"/>
              <a:t> is </a:t>
            </a:r>
            <a:r>
              <a:rPr lang="en-GB" sz="2400" i="1" dirty="0">
                <a:latin typeface="Times New Roman" panose="02020603050405020304" pitchFamily="18" charset="0"/>
                <a:cs typeface="Times New Roman" panose="02020603050405020304" pitchFamily="18" charset="0"/>
              </a:rPr>
              <a:t>–</a:t>
            </a:r>
            <a:r>
              <a:rPr lang="en-GB" sz="2400" dirty="0"/>
              <a:t>0.553</a:t>
            </a:r>
            <a:endParaRPr lang="en-GB" sz="240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98479" y="4730368"/>
            <a:ext cx="3393401" cy="1200329"/>
          </a:xfrm>
          <a:prstGeom prst="rect">
            <a:avLst/>
          </a:prstGeom>
          <a:noFill/>
        </p:spPr>
        <p:txBody>
          <a:bodyPr wrap="square" rtlCol="0">
            <a:spAutoFit/>
          </a:bodyPr>
          <a:lstStyle/>
          <a:p>
            <a:r>
              <a:rPr lang="en-GB" sz="2400" dirty="0"/>
              <a:t>Notice that the vale of </a:t>
            </a:r>
            <a:r>
              <a:rPr lang="en-GB" sz="2400" i="1" dirty="0">
                <a:latin typeface="Times New Roman" panose="02020603050405020304" pitchFamily="18" charset="0"/>
                <a:cs typeface="Times New Roman" panose="02020603050405020304" pitchFamily="18" charset="0"/>
              </a:rPr>
              <a:t>a</a:t>
            </a:r>
            <a:r>
              <a:rPr lang="en-GB" sz="2400" dirty="0"/>
              <a:t> can be found if we know the area in the left side</a:t>
            </a:r>
            <a:endParaRPr lang="en-GB"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1413768" y="3806412"/>
            <a:ext cx="593432" cy="369332"/>
          </a:xfrm>
          <a:prstGeom prst="rect">
            <a:avLst/>
          </a:prstGeom>
        </p:spPr>
        <p:txBody>
          <a:bodyPr wrap="none">
            <a:spAutoFit/>
          </a:bodyPr>
          <a:lstStyle/>
          <a:p>
            <a:r>
              <a:rPr lang="en-GB" dirty="0"/>
              <a:t>0.42</a:t>
            </a:r>
          </a:p>
        </p:txBody>
      </p:sp>
      <p:sp>
        <p:nvSpPr>
          <p:cNvPr id="55" name="Rectangle 54"/>
          <p:cNvSpPr/>
          <p:nvPr/>
        </p:nvSpPr>
        <p:spPr>
          <a:xfrm>
            <a:off x="634612" y="4097149"/>
            <a:ext cx="593432" cy="369332"/>
          </a:xfrm>
          <a:prstGeom prst="rect">
            <a:avLst/>
          </a:prstGeom>
        </p:spPr>
        <p:txBody>
          <a:bodyPr wrap="none">
            <a:spAutoFit/>
          </a:bodyPr>
          <a:lstStyle/>
          <a:p>
            <a:r>
              <a:rPr lang="en-GB" dirty="0"/>
              <a:t>0.29</a:t>
            </a:r>
          </a:p>
        </p:txBody>
      </p:sp>
      <p:sp>
        <p:nvSpPr>
          <p:cNvPr id="50" name="Rectangle 49"/>
          <p:cNvSpPr/>
          <p:nvPr/>
        </p:nvSpPr>
        <p:spPr>
          <a:xfrm>
            <a:off x="821399" y="4386454"/>
            <a:ext cx="474019"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GB" sz="2000" i="1" dirty="0">
                <a:latin typeface="Times New Roman" panose="02020603050405020304" pitchFamily="18" charset="0"/>
                <a:cs typeface="Times New Roman" panose="02020603050405020304" pitchFamily="18" charset="0"/>
              </a:rPr>
              <a:t>–</a:t>
            </a:r>
            <a:r>
              <a:rPr lang="en-US" sz="2000" i="1" dirty="0">
                <a:latin typeface="Times New Roman" pitchFamily="18" charset="0"/>
                <a:cs typeface="Times New Roman" pitchFamily="18" charset="0"/>
              </a:rPr>
              <a:t>a</a:t>
            </a:r>
            <a:endParaRPr lang="en-GB" sz="2000" i="1" baseline="-25000" dirty="0"/>
          </a:p>
        </p:txBody>
      </p:sp>
      <mc:AlternateContent xmlns:mc="http://schemas.openxmlformats.org/markup-compatibility/2006" xmlns:a14="http://schemas.microsoft.com/office/drawing/2010/main">
        <mc:Choice Requires="a14">
          <p:sp>
            <p:nvSpPr>
              <p:cNvPr id="52" name="TextBox 51"/>
              <p:cNvSpPr txBox="1"/>
              <p:nvPr/>
            </p:nvSpPr>
            <p:spPr>
              <a:xfrm>
                <a:off x="288713" y="5848934"/>
                <a:ext cx="3551663" cy="61093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1−0.42</m:t>
                          </m:r>
                        </m:e>
                      </m:d>
                      <m:r>
                        <a:rPr lang="en-US" b="0" i="1" smtClean="0">
                          <a:latin typeface="Cambria Math" panose="02040503050406030204" pitchFamily="18" charset="0"/>
                        </a:rPr>
                        <m:t>=0.29</m:t>
                      </m:r>
                    </m:oMath>
                  </m:oMathPara>
                </a14:m>
                <a:endParaRPr lang="en-GB" dirty="0">
                  <a:latin typeface="Times New Roman" panose="02020603050405020304" pitchFamily="18" charset="0"/>
                  <a:cs typeface="Times New Roman" panose="02020603050405020304"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288713" y="5848934"/>
                <a:ext cx="3551663" cy="610936"/>
              </a:xfrm>
              <a:prstGeom prst="rect">
                <a:avLst/>
              </a:prstGeom>
              <a:blipFill>
                <a:blip r:embed="rId9"/>
                <a:stretch>
                  <a:fillRect/>
                </a:stretch>
              </a:blipFill>
            </p:spPr>
            <p:txBody>
              <a:bodyPr/>
              <a:lstStyle/>
              <a:p>
                <a:r>
                  <a:rPr lang="en-GB">
                    <a:noFill/>
                  </a:rPr>
                  <a:t> </a:t>
                </a:r>
              </a:p>
            </p:txBody>
          </p:sp>
        </mc:Fallback>
      </mc:AlternateContent>
      <p:sp>
        <p:nvSpPr>
          <p:cNvPr id="56" name="TextBox 55"/>
          <p:cNvSpPr txBox="1"/>
          <p:nvPr/>
        </p:nvSpPr>
        <p:spPr>
          <a:xfrm>
            <a:off x="3801310" y="6118951"/>
            <a:ext cx="4099367" cy="461665"/>
          </a:xfrm>
          <a:prstGeom prst="rect">
            <a:avLst/>
          </a:prstGeom>
          <a:noFill/>
        </p:spPr>
        <p:txBody>
          <a:bodyPr wrap="square" rtlCol="0">
            <a:spAutoFit/>
          </a:bodyPr>
          <a:lstStyle/>
          <a:p>
            <a:r>
              <a:rPr lang="en-GB" sz="2400" dirty="0"/>
              <a:t>The value of </a:t>
            </a:r>
            <a:r>
              <a:rPr lang="en-GB" sz="2400" i="1" dirty="0">
                <a:latin typeface="Times New Roman" panose="02020603050405020304" pitchFamily="18" charset="0"/>
                <a:cs typeface="Times New Roman" panose="02020603050405020304" pitchFamily="18" charset="0"/>
              </a:rPr>
              <a:t>a</a:t>
            </a:r>
            <a:r>
              <a:rPr lang="en-GB" sz="2400" dirty="0"/>
              <a:t> is 0.553</a:t>
            </a:r>
            <a:endParaRPr lang="en-GB" sz="24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126480" y="3145536"/>
            <a:ext cx="2880320" cy="2232248"/>
          </a:xfrm>
          <a:prstGeom prst="rect">
            <a:avLst/>
          </a:prstGeom>
        </p:spPr>
      </p:pic>
      <p:pic>
        <p:nvPicPr>
          <p:cNvPr id="18" name="Picture 17"/>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145966" y="3145536"/>
            <a:ext cx="2860833" cy="2217146"/>
          </a:xfrm>
          <a:prstGeom prst="rect">
            <a:avLst/>
          </a:prstGeom>
        </p:spPr>
      </p:pic>
      <p:sp>
        <p:nvSpPr>
          <p:cNvPr id="57" name="TextBox 56"/>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58" name="Rectangle 57">
            <a:hlinkClick r:id="rId12"/>
            <a:extLst>
              <a:ext uri="{FF2B5EF4-FFF2-40B4-BE49-F238E27FC236}">
                <a16:creationId xmlns:a16="http://schemas.microsoft.com/office/drawing/2014/main" id="{7E157841-69F9-42AB-9B91-6BAD6FED1C3F}"/>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hlinkClick r:id="rId12"/>
            <a:extLst>
              <a:ext uri="{FF2B5EF4-FFF2-40B4-BE49-F238E27FC236}">
                <a16:creationId xmlns:a16="http://schemas.microsoft.com/office/drawing/2014/main" id="{3E24AB3F-51B8-4C6F-9916-32F98A7098A7}"/>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92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4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42"/>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4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46"/>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7"/>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48"/>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49"/>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17"/>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51"/>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18"/>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53"/>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23" grpId="0" animBg="1"/>
      <p:bldP spid="4" grpId="0"/>
      <p:bldP spid="5" grpId="0"/>
      <p:bldP spid="6" grpId="0"/>
      <p:bldP spid="7" grpId="0"/>
      <p:bldP spid="8" grpId="0"/>
      <p:bldP spid="19" grpId="0"/>
      <p:bldP spid="24" grpId="0"/>
      <p:bldP spid="28" grpId="0"/>
      <p:bldP spid="30" grpId="0"/>
      <p:bldP spid="31" grpId="0"/>
      <p:bldP spid="32" grpId="0"/>
      <p:bldP spid="34" grpId="0"/>
      <p:bldP spid="35" grpId="0"/>
      <p:bldP spid="36" grpId="0"/>
      <p:bldP spid="39" grpId="0"/>
      <p:bldP spid="41" grpId="0"/>
      <p:bldP spid="43" grpId="0"/>
      <p:bldP spid="45" grpId="0"/>
      <p:bldP spid="47" grpId="0"/>
      <p:bldP spid="49" grpId="0"/>
      <p:bldP spid="51" grpId="0"/>
      <p:bldP spid="53" grpId="0"/>
      <p:bldP spid="54" grpId="0"/>
      <p:bldP spid="12" grpId="0"/>
      <p:bldP spid="55" grpId="0"/>
      <p:bldP spid="50" grpId="0"/>
      <p:bldP spid="52"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grpSp>
        <p:nvGrpSpPr>
          <p:cNvPr id="19" name="Group 18"/>
          <p:cNvGrpSpPr/>
          <p:nvPr/>
        </p:nvGrpSpPr>
        <p:grpSpPr>
          <a:xfrm>
            <a:off x="4860032" y="3173581"/>
            <a:ext cx="3973463" cy="2088232"/>
            <a:chOff x="4932040" y="1124745"/>
            <a:chExt cx="3973463" cy="2088232"/>
          </a:xfrm>
        </p:grpSpPr>
        <p:graphicFrame>
          <p:nvGraphicFramePr>
            <p:cNvPr id="20" name="Chart 19"/>
            <p:cNvGraphicFramePr/>
            <p:nvPr>
              <p:extLst>
                <p:ext uri="{D42A27DB-BD31-4B8C-83A1-F6EECF244321}">
                  <p14:modId xmlns:p14="http://schemas.microsoft.com/office/powerpoint/2010/main" val="1907395229"/>
                </p:ext>
              </p:extLst>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Straight Arrow Connector 20"/>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 name="Straight Connector 3"/>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31840" y="5626905"/>
            <a:ext cx="5602386" cy="461665"/>
          </a:xfrm>
          <a:prstGeom prst="rect">
            <a:avLst/>
          </a:prstGeom>
          <a:noFill/>
        </p:spPr>
        <p:txBody>
          <a:bodyPr wrap="square" rtlCol="0">
            <a:spAutoFit/>
          </a:bodyPr>
          <a:lstStyle/>
          <a:p>
            <a:r>
              <a:rPr lang="en-US" sz="2400" dirty="0"/>
              <a:t>Click on MENU and type 2 to go to Statistics</a:t>
            </a:r>
            <a:endParaRPr lang="en-GB" sz="2400" dirty="0"/>
          </a:p>
        </p:txBody>
      </p:sp>
      <p:sp>
        <p:nvSpPr>
          <p:cNvPr id="13" name="Freeform 12"/>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18" name="TextBox 17"/>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24" name="TextBox 23"/>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14" name="TextBox 13"/>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15" name="TextBox 14"/>
          <p:cNvSpPr txBox="1"/>
          <p:nvPr/>
        </p:nvSpPr>
        <p:spPr>
          <a:xfrm>
            <a:off x="3131840" y="5265782"/>
            <a:ext cx="4680520" cy="461665"/>
          </a:xfrm>
          <a:prstGeom prst="rect">
            <a:avLst/>
          </a:prstGeom>
          <a:noFill/>
        </p:spPr>
        <p:txBody>
          <a:bodyPr wrap="square" rtlCol="0">
            <a:spAutoFit/>
          </a:bodyPr>
          <a:lstStyle/>
          <a:p>
            <a:r>
              <a:rPr lang="en-US" sz="2400" dirty="0"/>
              <a:t>Turn on the GDC</a:t>
            </a:r>
            <a:endParaRPr lang="en-GB" sz="2400" dirty="0"/>
          </a:p>
        </p:txBody>
      </p:sp>
      <p:sp>
        <p:nvSpPr>
          <p:cNvPr id="5" name="Rectangle 4"/>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25" name="Rectangle 24">
            <a:hlinkClick r:id="rId3"/>
            <a:extLst>
              <a:ext uri="{FF2B5EF4-FFF2-40B4-BE49-F238E27FC236}">
                <a16:creationId xmlns:a16="http://schemas.microsoft.com/office/drawing/2014/main" id="{BFC91204-8392-40D0-A522-57627FF938F0}"/>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hlinkClick r:id="rId3"/>
            <a:extLst>
              <a:ext uri="{FF2B5EF4-FFF2-40B4-BE49-F238E27FC236}">
                <a16:creationId xmlns:a16="http://schemas.microsoft.com/office/drawing/2014/main" id="{CE32AD9B-D537-4B27-B223-26EBDAF05A4D}"/>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6BEFD42-DB5C-4C68-9676-5BD4C742A0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40486" cy="4206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animBg="1"/>
      <p:bldP spid="18" grpId="0"/>
      <p:bldP spid="24" grpId="0"/>
      <p:bldP spid="15"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17" name="TextBox 16"/>
          <p:cNvSpPr txBox="1"/>
          <p:nvPr/>
        </p:nvSpPr>
        <p:spPr>
          <a:xfrm>
            <a:off x="3203848" y="5486400"/>
            <a:ext cx="2268252" cy="461665"/>
          </a:xfrm>
          <a:prstGeom prst="rect">
            <a:avLst/>
          </a:prstGeom>
          <a:noFill/>
        </p:spPr>
        <p:txBody>
          <a:bodyPr wrap="square" rtlCol="0">
            <a:spAutoFit/>
          </a:bodyPr>
          <a:lstStyle/>
          <a:p>
            <a:r>
              <a:rPr lang="en-US" sz="2400" dirty="0"/>
              <a:t>Click on F5 DIST</a:t>
            </a:r>
            <a:endParaRPr lang="en-GB" sz="2400" dirty="0"/>
          </a:p>
        </p:txBody>
      </p:sp>
      <p:cxnSp>
        <p:nvCxnSpPr>
          <p:cNvPr id="14" name="Straight Connector 13"/>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860032" y="3173581"/>
            <a:ext cx="3973463" cy="2088232"/>
            <a:chOff x="4932040" y="1124745"/>
            <a:chExt cx="3973463" cy="2088232"/>
          </a:xfrm>
        </p:grpSpPr>
        <p:cxnSp>
          <p:nvCxnSpPr>
            <p:cNvPr id="25" name="Straight Arrow Connector 24"/>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Chart 25"/>
            <p:cNvGraphicFramePr/>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Arrow Connector 26"/>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Freeform 27"/>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extBox 28"/>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30" name="TextBox 29"/>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31" name="TextBox 30"/>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32" name="TextBox 31"/>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33" name="Rectangle 32"/>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16" name="Rectangle 15">
            <a:hlinkClick r:id="rId3"/>
            <a:extLst>
              <a:ext uri="{FF2B5EF4-FFF2-40B4-BE49-F238E27FC236}">
                <a16:creationId xmlns:a16="http://schemas.microsoft.com/office/drawing/2014/main" id="{7A04DD8B-69F3-4F1B-8E34-E80FE5396500}"/>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hlinkClick r:id="rId3"/>
            <a:extLst>
              <a:ext uri="{FF2B5EF4-FFF2-40B4-BE49-F238E27FC236}">
                <a16:creationId xmlns:a16="http://schemas.microsoft.com/office/drawing/2014/main" id="{FA24F993-5D0A-44C4-BEE6-76ABE2C12859}"/>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13E104B-A9C9-4128-BE0D-1E6256DEF5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spTree>
    <p:extLst>
      <p:ext uri="{BB962C8B-B14F-4D97-AF65-F5344CB8AC3E}">
        <p14:creationId xmlns:p14="http://schemas.microsoft.com/office/powerpoint/2010/main" val="146681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17" name="TextBox 16"/>
          <p:cNvSpPr txBox="1"/>
          <p:nvPr/>
        </p:nvSpPr>
        <p:spPr>
          <a:xfrm>
            <a:off x="3200400" y="5486400"/>
            <a:ext cx="2484276" cy="461665"/>
          </a:xfrm>
          <a:prstGeom prst="rect">
            <a:avLst/>
          </a:prstGeom>
          <a:noFill/>
        </p:spPr>
        <p:txBody>
          <a:bodyPr wrap="square" rtlCol="0">
            <a:spAutoFit/>
          </a:bodyPr>
          <a:lstStyle/>
          <a:p>
            <a:r>
              <a:rPr lang="en-US" sz="2400" dirty="0"/>
              <a:t>Click on F1 NORM</a:t>
            </a:r>
            <a:endParaRPr lang="en-GB" sz="2400" dirty="0"/>
          </a:p>
        </p:txBody>
      </p:sp>
      <p:cxnSp>
        <p:nvCxnSpPr>
          <p:cNvPr id="14" name="Straight Connector 13"/>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860032" y="3173581"/>
            <a:ext cx="3973463" cy="2088232"/>
            <a:chOff x="4932040" y="1124745"/>
            <a:chExt cx="3973463" cy="2088232"/>
          </a:xfrm>
        </p:grpSpPr>
        <p:cxnSp>
          <p:nvCxnSpPr>
            <p:cNvPr id="25" name="Straight Arrow Connector 24"/>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Chart 25"/>
            <p:cNvGraphicFramePr/>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Arrow Connector 26"/>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Freeform 27"/>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extBox 28"/>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30" name="TextBox 29"/>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31" name="TextBox 30"/>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32" name="TextBox 31"/>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33" name="Rectangle 32"/>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16" name="Rectangle 15">
            <a:hlinkClick r:id="rId3"/>
            <a:extLst>
              <a:ext uri="{FF2B5EF4-FFF2-40B4-BE49-F238E27FC236}">
                <a16:creationId xmlns:a16="http://schemas.microsoft.com/office/drawing/2014/main" id="{BFC289B9-BC1F-4942-940B-EB0464254B0D}"/>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hlinkClick r:id="rId3"/>
            <a:extLst>
              <a:ext uri="{FF2B5EF4-FFF2-40B4-BE49-F238E27FC236}">
                <a16:creationId xmlns:a16="http://schemas.microsoft.com/office/drawing/2014/main" id="{98D0D93A-F29C-4543-A3FF-6E3504DAE8B6}"/>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BED6474-CA24-47E3-98FB-877D2405A2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8056" y="2340864"/>
            <a:ext cx="2200083" cy="4206240"/>
          </a:xfrm>
          <a:prstGeom prst="rect">
            <a:avLst/>
          </a:prstGeom>
        </p:spPr>
      </p:pic>
    </p:spTree>
    <p:extLst>
      <p:ext uri="{BB962C8B-B14F-4D97-AF65-F5344CB8AC3E}">
        <p14:creationId xmlns:p14="http://schemas.microsoft.com/office/powerpoint/2010/main" val="95239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template 4a_IBAA" id="{EA486DE6-56AA-470A-B098-B31830625E61}" vid="{F4A86DA8-54E2-49B1-9DF1-B2111BA4D8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43829267EB340BF5D421EAC6FC51D" ma:contentTypeVersion="0" ma:contentTypeDescription="Create a new document." ma:contentTypeScope="" ma:versionID="1527a3fa544ba38c99da23a3d5038c4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9CEC2B-D811-4E3B-8B80-83E11AB32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9A32A4B-E5FF-4893-A0F2-7109C8B6D140}">
  <ds:schemaRefs>
    <ds:schemaRef ds:uri="http://schemas.microsoft.com/sharepoint/v3/contenttype/forms"/>
  </ds:schemaRefs>
</ds:datastoreItem>
</file>

<file path=customXml/itemProps3.xml><?xml version="1.0" encoding="utf-8"?>
<ds:datastoreItem xmlns:ds="http://schemas.openxmlformats.org/officeDocument/2006/customXml" ds:itemID="{5AE53E6D-171D-4B8D-841C-E552FA840498}">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4883</TotalTime>
  <Words>3552</Words>
  <Application>Microsoft Office PowerPoint</Application>
  <PresentationFormat>On-screen Show (4:3)</PresentationFormat>
  <Paragraphs>621</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Calibri</vt:lpstr>
      <vt:lpstr>Calibri Light</vt:lpstr>
      <vt:lpstr>Cambria Math</vt:lpstr>
      <vt:lpstr>Comic Sans MS</vt:lpstr>
      <vt:lpstr>Symbol</vt:lpstr>
      <vt:lpstr>Times New Roman</vt:lpstr>
      <vt:lpstr>Wingdings 2</vt:lpstr>
      <vt:lpstr>Theme1</vt:lpstr>
      <vt:lpstr>Inverse Normal calculations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Mathssupport</dc:creator>
  <cp:lastModifiedBy>Orlando Hurtado</cp:lastModifiedBy>
  <cp:revision>211</cp:revision>
  <dcterms:created xsi:type="dcterms:W3CDTF">2012-07-26T15:21:18Z</dcterms:created>
  <dcterms:modified xsi:type="dcterms:W3CDTF">2020-07-02T09:36:05Z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0x01010049243829267EB340BF5D421EAC6FC51D</vt:lpwstr>
  </property>
</Properties>
</file>