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handoutMasterIdLst>
    <p:handoutMasterId r:id="rId34"/>
  </p:handoutMasterIdLst>
  <p:sldIdLst>
    <p:sldId id="256" r:id="rId5"/>
    <p:sldId id="275" r:id="rId6"/>
    <p:sldId id="262" r:id="rId7"/>
    <p:sldId id="259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60" r:id="rId24"/>
    <p:sldId id="291" r:id="rId25"/>
    <p:sldId id="293" r:id="rId26"/>
    <p:sldId id="294" r:id="rId27"/>
    <p:sldId id="292" r:id="rId28"/>
    <p:sldId id="295" r:id="rId29"/>
    <p:sldId id="296" r:id="rId30"/>
    <p:sldId id="297" r:id="rId31"/>
    <p:sldId id="31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604A7B"/>
    <a:srgbClr val="008000"/>
    <a:srgbClr val="990099"/>
    <a:srgbClr val="0000FF"/>
    <a:srgbClr val="FDE4CF"/>
    <a:srgbClr val="95B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64" autoAdjust="0"/>
  </p:normalViewPr>
  <p:slideViewPr>
    <p:cSldViewPr>
      <p:cViewPr varScale="1">
        <p:scale>
          <a:sx n="60" d="100"/>
          <a:sy n="60" d="100"/>
        </p:scale>
        <p:origin x="160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79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34B395-8CA4-4C64-BBF5-844F635267F4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D4179-F774-4D35-9D86-C964D1B7A48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07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0DA4E-E832-4F8D-AF44-39953F476D7F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B3CF0-4459-4134-B3A4-503EB7F09A4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9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031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pic>
        <p:nvPicPr>
          <p:cNvPr id="15" name="Picture 14" descr="A close up of a cage&#10;&#10;Description automatically generated">
            <a:extLst>
              <a:ext uri="{FF2B5EF4-FFF2-40B4-BE49-F238E27FC236}">
                <a16:creationId xmlns:a16="http://schemas.microsoft.com/office/drawing/2014/main" id="{8DB13122-E156-4F56-B01E-886703548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062" y="6116497"/>
            <a:ext cx="1003623" cy="64480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81E29B0-30D1-4948-A8C7-EDC20D5B8B6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665178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6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002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5AE6F4-D447-4198-AB9D-8450669138EB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297141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5465332" y="6201849"/>
            <a:ext cx="2476500" cy="476250"/>
          </a:xfrm>
        </p:spPr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A close up of a cage&#10;&#10;Description automatically generated">
            <a:extLst>
              <a:ext uri="{FF2B5EF4-FFF2-40B4-BE49-F238E27FC236}">
                <a16:creationId xmlns:a16="http://schemas.microsoft.com/office/drawing/2014/main" id="{AD73ABF7-01E0-40C9-AF32-E6F0065277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4177" y="6114973"/>
            <a:ext cx="1003623" cy="6448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19D081-AE8D-41C7-90E9-AD0A0DFB1489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22728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94A031-9F30-44BA-A1B1-4B67D3D312BF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89747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671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89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4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C17ECA-20B4-4577-A86F-8A0DAADAFDE5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350332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17755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athssupport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2238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326DD5-E435-4B17-84E3-DDC0007357A0}" type="datetimeFigureOut">
              <a:rPr lang="en-GB" smtClean="0"/>
              <a:pPr/>
              <a:t>31/07/2023</a:t>
            </a:fld>
            <a:endParaRPr lang="en-GB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5E2A3EB-8F20-44CA-9E09-A59EEBC68461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A close up of a cage&#10;&#10;Description automatically generated">
            <a:hlinkClick r:id="rId13"/>
            <a:extLst>
              <a:ext uri="{FF2B5EF4-FFF2-40B4-BE49-F238E27FC236}">
                <a16:creationId xmlns:a16="http://schemas.microsoft.com/office/drawing/2014/main" id="{3947B0CA-B858-4459-ACB0-3F8573129FF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757" y="67203"/>
            <a:ext cx="1003623" cy="644806"/>
          </a:xfrm>
          <a:prstGeom prst="rect">
            <a:avLst/>
          </a:prstGeom>
        </p:spPr>
      </p:pic>
      <p:sp>
        <p:nvSpPr>
          <p:cNvPr id="11" name="Rectangle 10">
            <a:hlinkClick r:id="rId13"/>
            <a:extLst>
              <a:ext uri="{FF2B5EF4-FFF2-40B4-BE49-F238E27FC236}">
                <a16:creationId xmlns:a16="http://schemas.microsoft.com/office/drawing/2014/main" id="{72BF179C-024A-4D64-BCFA-43374F974387}"/>
              </a:ext>
            </a:extLst>
          </p:cNvPr>
          <p:cNvSpPr/>
          <p:nvPr/>
        </p:nvSpPr>
        <p:spPr>
          <a:xfrm>
            <a:off x="762000" y="6475511"/>
            <a:ext cx="29730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www.mathssupport.org</a:t>
            </a:r>
          </a:p>
        </p:txBody>
      </p:sp>
    </p:spTree>
    <p:extLst>
      <p:ext uri="{BB962C8B-B14F-4D97-AF65-F5344CB8AC3E}">
        <p14:creationId xmlns:p14="http://schemas.microsoft.com/office/powerpoint/2010/main" val="187701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athssupport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thssupport.org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mathssupport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athssupport.org/" TargetMode="External"/><Relationship Id="rId4" Type="http://schemas.openxmlformats.org/officeDocument/2006/relationships/hyperlink" Target="mailto:info@mathssupport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support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ssupport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3548" y="1844824"/>
            <a:ext cx="835292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anose="030F0702030302020204" pitchFamily="66" charset="0"/>
              </a:rPr>
              <a:t>The Normal Distribution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560840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44F5F76-B370-4807-A832-CA5FE7917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880412" cy="1600200"/>
          </a:xfrm>
        </p:spPr>
        <p:txBody>
          <a:bodyPr>
            <a:normAutofit/>
          </a:bodyPr>
          <a:lstStyle/>
          <a:p>
            <a:pPr marL="627063" indent="-627063"/>
            <a:r>
              <a:rPr lang="en-US" dirty="0"/>
              <a:t>LO: To know the properties of the normal distribution.</a:t>
            </a:r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E9AD60F7-901A-4B40-B646-4071B1252793}"/>
              </a:ext>
            </a:extLst>
          </p:cNvPr>
          <p:cNvSpPr/>
          <p:nvPr/>
        </p:nvSpPr>
        <p:spPr>
          <a:xfrm>
            <a:off x="8074104" y="6108536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2"/>
            <a:extLst>
              <a:ext uri="{FF2B5EF4-FFF2-40B4-BE49-F238E27FC236}">
                <a16:creationId xmlns:a16="http://schemas.microsoft.com/office/drawing/2014/main" id="{AB925D73-C190-482E-B719-C559F8F9B6B4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F3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C766BE9-F6C6-4FA2-BD2F-7D2B8E700A63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95921445-DCD7-45B5-8BD4-C4D7A4032D14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EF5FCD6-97F8-4923-988C-EF7D2F497E7C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014A5E0-948A-439A-B42B-99047A2BA668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701460E-9C89-4AD9-ADA9-04053E1BD9A4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55D4F616-0732-4E79-8795-1ACCEFD24C3C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5F130CC-2952-46D3-8B3A-7A7C11AD123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ABAF6963-E56F-4813-A071-0ACF1327767A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D89CB38-03C4-4999-BD2A-0479551E67E9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2C1557BF-A2D6-44CB-9B86-B3D46E684FDE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180D8E6-0A7E-4D45-8D59-DBCE1B4A39A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104EA43-75B6-482C-AFF3-743876CFCC11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19FC4F87-E675-4946-B347-C4AF14BB5DEF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58E2FDA-7946-4EF8-8C40-626FA39AA1A7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F75D8C9-42BF-4001-B903-41A6303C9500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7C7E9A4-F177-45E2-B4A2-4D8D6BCC7372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8ECD32A-87F8-44C7-AC64-42191490AD49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564DAE1-2F6E-42FC-B71B-8C89A690684E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70918C4-9992-4D83-8AC5-13B15612E283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06B1CAC-4A69-46B0-9DD9-E766C72E1F31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EB945C0-0E78-4C21-8D01-80C243D62AA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BB041D4-1AD5-4342-A111-2A040FA0D929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8C36941C-FB0E-4EFA-BE81-FE47F3F8F71C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9564275-4A1B-4EB8-A211-273D0FA35E27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CF82C94-499D-46DA-A4C8-3194F84B8AC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6F25ECB-99D1-4C0C-B779-5E7A2E803670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D3FE2ED5-C83D-487C-8C08-757D4D840ED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36F9F796-F490-4201-A725-353C199C1C7F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3AFA36-F180-42F9-B608-C7929A0ED3F9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3931A00-F4B3-4D60-AEC1-F3A1166FD6A8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4B39930-E903-4307-82C5-FF3B1277D4C5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8396C833-D4EC-4AB4-A809-D70AC04454EC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E04C27A-9CE1-4271-BE42-4E05033E8CE1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1B95FA22-2B30-482A-90B6-6BBF3DECBF1F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BC576F1F-FC53-45BA-BD08-C6D4BF7A230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9B60D23-0D52-47A5-B3C3-7C2AD546C922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FDFC8FB0-F781-4B81-A207-EC808721A57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01C8D977-A301-453B-95FB-70C2837EE527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83ADD0F2-8DE2-488E-A6B8-17948D895CC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38E72054-3B01-443A-9F65-07532EFD4DAA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4197F5C1-A21F-4A1C-A479-E61B557BE229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906E679D-D5A5-4DFB-BA74-F0289AD10350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91C73483-C564-4D7C-B7F7-C2DA112A307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4BD2721-3AFA-46E1-8D22-4F54A33DB527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B21EDFD9-96CA-4857-9F1B-120C485BDD90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F1D7C1D-C0AF-4629-8DDE-3009C13614E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D6A7B09-AFBA-4352-8700-5BC25CB3E97B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98A45EF-636C-4887-883C-CE10C8A89614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11F34D4-CE3D-4AC2-B273-6B7797A65AA1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37E3280-4432-4AE0-B5F6-CAFB924AD43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B738B650-855F-4B1C-A115-3DFF17A244E6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01D91F1-E043-47EB-AB50-E042DD289C98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8E8AC1-E582-4E6A-98C9-3A7BD7AE9241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5877A81-2614-40C9-9CB8-B11902BEFF1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78C07A65-48CE-410D-B991-986200BAE82C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F65EE742-CA08-4631-90CC-7AA6EDF1EA24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312C21D4-4837-4E80-8641-8A8B8D0B7C2C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25FF32D-9876-4FF3-A2DF-02ED97967303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6FAE225-10F0-4446-B26F-430E640175DB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0BFAE3C5-EBDA-4E3E-A4AE-1DF932865463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D958CB1-2040-4296-BFC3-7E54FCABEB54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E66AA08-E9D2-4E96-BCBD-47737050C8C4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C4EE4D3-1D39-4949-8B7B-B229ECFED07E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2B2AD20-D94A-4746-9DD2-4ADA7612BC7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720F1657-8B7C-4889-8635-A3A37B65B4A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10BAA9E3-780A-4721-8E33-2F8FE1788B9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FE0B877-033C-4C36-BE0D-7703D53F31D1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584694A-78B3-4D29-A804-5D15844D9AF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A5B6C57-E295-4E2D-A093-F245C2A32A9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E0F8221A-0BA4-4AE9-B759-2622EDFBF1C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DEBBEDC4-DD37-4EB3-8375-C9BAC4D790FB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53EFE1A-1DB2-482F-B5F7-CA1BCC3A31CE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E077937-F8BB-4A09-B800-5303417406CC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ABD9D3E-9442-4ABB-A727-3D5FB20C5BE4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6B71B8A-8A48-4E65-9ABB-8B8399CE3CF8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71B59A87-0E97-4C32-AA0E-DD0FDB952557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A426B31E-AEA0-4426-BB70-64DBE1439581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80FC4962-B1DB-459D-95B8-38B6259FEC9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4D2EB1-B7F5-42E4-9160-5E83655993F7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21863CF5-0870-45EE-92F2-3A17B2BBA3E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E197D0BF-4843-4415-9D62-A50C1B4EB570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38A72339-A1D0-451A-A1A5-E03C64D2AE3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D081DDD-38C3-41BC-83A9-191D7FB2CBA2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5D171E4-ECB1-47D5-8190-9610ED4F01EB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86207D64-3CFA-497A-BB95-00A6EA11100E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17CE2177-E1AE-4C6D-BD02-19A16898D00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F2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Ncd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440E59C-ED16-4A19-985B-AD7C5B4737D9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1C2E8493-699F-4894-B1AE-0F2862C96B66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F0FC142-8A6B-41A8-910A-34EF80272537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CD27854-2ED4-4840-A789-C7E233056396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965F41B-A4A2-4B18-8E3F-43E9C703125E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CEF8BEC-C194-4056-8B35-1E996B40C995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7E60240-3FB8-4F9C-92E8-2D3AACB138D4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2F5E7275-674A-42D6-93E7-467F23412AD1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9B3FCB6-BE1F-4272-BAC1-8D0B60BEBE40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131C2F0-B185-4D65-B948-3957FD531013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00B5758-73A8-4DD6-8B09-05238C75AA1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8AEC5D81-462A-489A-BACF-AA848E774B91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514C063-3EA2-4051-BB50-4F9B4437B129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730DFA5-07A5-4319-A49C-B4296481FBD3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5757F94-5C93-4639-8BAF-553C9A1A7180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180EF1A-89F1-480C-9B03-E1D064311B58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B82F2825-C95B-4569-96D6-D3B31390E8DA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3C53A32-4610-4DF0-93AC-2B90227DB104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3835494-5F68-4746-8B9E-087AF32A4C73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6530C01-B781-4213-B943-FF920A1FCB21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2EEA3B8-9D56-4571-B9E9-DD8AE5B6A2B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1B99DA9-D3CF-4603-8E63-5637949CBD61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6A38D53A-87E1-463B-A66C-AA3C6C6D355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9FAA323B-DE35-413F-8BAA-DE1D2BCB3E0F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B6692516-54FA-4BD1-8ED8-41503F859DB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FF243AB0-A661-4617-B372-AC5DA068D59E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4930FDD-44C3-447E-9E1D-8FE762E9315A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783BBB06-A9D2-4193-BA95-6199D4CA4FC2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306B554C-64B0-42FA-9F0A-C5EB620C629A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AB01A29-5A64-4EAE-B459-F0655EF8A9C3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6F3B255-CD0E-4AD6-8740-5B0F18CA957E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21460AA-53CB-41D0-A095-8C82C13A9B1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55878F2-DCD3-4024-B3AD-4A8D0228D9D4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B9CCF7F4-B4A1-4408-98FD-87832366ADDF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36EE46F2-0CDF-4741-9216-8B3821F04E5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89FC356-6CA9-4033-AEB2-E5E9FABA4862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5195588-21EF-467B-B0C2-F5C65FE29A5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D96ED805-0BAE-4357-A0AD-D5612DB0688C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E322173-0526-412A-8876-0875A66CF2E0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48783277-AB07-40ED-99E3-61E50F93AFDB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EA04B1B-039A-4D8C-BB4A-E1A187231635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71FD16B7-ED8B-40D3-8B43-AF65BD4F884B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09EB1C59-2243-48A5-8AEB-7E5C92CFBA9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3" y="3212976"/>
            <a:ext cx="468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this order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297680" y="3568490"/>
            <a:ext cx="184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-1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348091" y="3915957"/>
            <a:ext cx="17173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52544" y="4241835"/>
            <a:ext cx="1634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352544" y="4950938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0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361056" y="4923328"/>
            <a:ext cx="520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C292E1C-48A7-421B-98E2-C6937C310CE4}"/>
              </a:ext>
            </a:extLst>
          </p:cNvPr>
          <p:cNvSpPr txBox="1"/>
          <p:nvPr/>
        </p:nvSpPr>
        <p:spPr>
          <a:xfrm>
            <a:off x="5907151" y="3409337"/>
            <a:ext cx="30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11EF79C-A3BA-4D93-8741-144423916FF5}"/>
              </a:ext>
            </a:extLst>
          </p:cNvPr>
          <p:cNvSpPr txBox="1"/>
          <p:nvPr/>
        </p:nvSpPr>
        <p:spPr>
          <a:xfrm>
            <a:off x="5864965" y="3754113"/>
            <a:ext cx="30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1170EA4-D103-4701-9BF4-64250E77DFAA}"/>
              </a:ext>
            </a:extLst>
          </p:cNvPr>
          <p:cNvSpPr txBox="1"/>
          <p:nvPr/>
        </p:nvSpPr>
        <p:spPr>
          <a:xfrm>
            <a:off x="5675144" y="4380508"/>
            <a:ext cx="30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4">
                    <a:lumMod val="75000"/>
                  </a:schemeClr>
                </a:solidFill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77C01DC-7727-4C93-9FD4-7293EB88B220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8">
            <a:extLst>
              <a:ext uri="{FF2B5EF4-FFF2-40B4-BE49-F238E27FC236}">
                <a16:creationId xmlns:a16="http://schemas.microsoft.com/office/drawing/2014/main" id="{A7B9EC81-40D9-4153-9DBE-812BDBDF8C6F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D98B496-FF10-4C6E-9364-BDCA264FBF82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587BD89-F762-4B82-AE4A-FD04CF23CD9E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79E09CE-D5D3-47D5-8BF3-1892BB2ED3A0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BADBF13-B22C-4064-B820-EB2BCD62E261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F4D3800-74B6-4584-BEAF-A4D4CE9130F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CB691679-54E3-479B-A6AD-81994A1A902E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B96D413B-CFA7-4E9A-AFF2-A9AFD820C514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F6F42FC6-C191-4000-8518-ED14879528CE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F8C730D-6574-4709-B334-FED210B5F8D4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384DADC-893E-4CB1-AB06-213FD5E15F8B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64B0A9C4-5552-4B1A-9764-3E8EFE85F5AC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3561F66-30BA-4357-8513-E7E1B6531F3A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06C3A4FD-EC07-4C34-A41E-CAB3C68263A9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75B6A99-994F-4E01-92C8-4DABEC80508A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>
            <a:extLst>
              <a:ext uri="{FF2B5EF4-FFF2-40B4-BE49-F238E27FC236}">
                <a16:creationId xmlns:a16="http://schemas.microsoft.com/office/drawing/2014/main" id="{310E3409-5E27-4A34-8A06-98863FEF7F69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BA69763-B3D6-4E22-A747-45BD2FF07D47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7F5CA007-505C-4472-90A3-3E68723C3EB2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5D625AF8-82D0-4266-A5A7-005387750BBF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1016465-35C6-462E-AC0F-068009580F2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A38DF65C-6A69-40DE-AF8E-BDF45DAD65A5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07F0F075-CB29-4264-9E7A-EA2E6C0B3741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A76DF15-3D64-4DDD-A3F9-7CB2ED191039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88BEC04-3AD2-46EB-9772-29E631DD5AD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D7D237D7-8B46-4D8E-B615-2AC62413561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2EE45595-06EC-45CC-B8DD-638153B8D3E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25826BC-A536-4277-A02D-2D4FD9126DD9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B2532F79-33D2-48C2-BADC-2CA9D122A5C3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54CABB0-B071-4DEC-88F2-F580088085D7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6C6F195-09F5-46ED-B8C9-A971224B3D9E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5960822-CE97-45D4-999E-B10B945F2917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89E0069-E1C9-4C06-882D-DC740978F0A0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02A6AE9E-1189-4EE8-B2A2-8A1224E78CD0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AC54F3F1-7D1F-484F-9980-01BE2847FDD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5EF6975-2E7E-4CE1-AF98-CCE666421A90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22A6C9E-DE5F-4DF2-847C-0025EC80B86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B14EEF83-7307-48E4-B75F-406885FC3597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94A5624E-0C30-468A-A141-1E9FFD32E03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2DEA4E7-AE7B-4D91-B37E-3B4D7B2B7B52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24E6008-89E8-4AAC-A330-D855F70E7705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ectangle 59">
            <a:hlinkClick r:id="rId3"/>
            <a:extLst>
              <a:ext uri="{FF2B5EF4-FFF2-40B4-BE49-F238E27FC236}">
                <a16:creationId xmlns:a16="http://schemas.microsoft.com/office/drawing/2014/main" id="{AF813949-F593-412B-B43A-D55CC58E5F5B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hlinkClick r:id="rId3"/>
            <a:extLst>
              <a:ext uri="{FF2B5EF4-FFF2-40B4-BE49-F238E27FC236}">
                <a16:creationId xmlns:a16="http://schemas.microsoft.com/office/drawing/2014/main" id="{ADDC9BC8-B130-4464-98AC-A003542C2A47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48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E20E9352-6AF0-4603-93C3-32E240545BDE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Freeform 8">
            <a:extLst>
              <a:ext uri="{FF2B5EF4-FFF2-40B4-BE49-F238E27FC236}">
                <a16:creationId xmlns:a16="http://schemas.microsoft.com/office/drawing/2014/main" id="{DCF4E4FA-39A9-4CFE-B9EA-8FA6AA22D9CC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C358577B-D727-45E8-9B8E-8BC65B8B7DE3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EA5B899-52D7-4C5B-88BC-B2F199717D4F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2DEC32-E051-4554-871A-C40C8411D330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BBFA2BE-342C-42E9-992C-5B4BD80B6FF7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5C9CE90-FDAB-42CD-89FB-E1A8BB854D3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DD4F051-FB10-487C-B28F-600E9EF7CAC0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6367DB11-5B07-410C-AF4B-9511F6B21432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318F434-23A5-48F5-AC17-E49C5C1C7CE5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56E7514-47A6-40CD-AB31-C9DD7EDE309C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68EA477D-355A-4705-A97F-EF4C295DC643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A7DCE039-967F-43AB-B03A-D1BE07DEE5D1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5ED33D1-B3EB-45C2-A775-35F6DBAD917D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E8BE0377-4F61-4FF9-B9B0-54C7494A74F0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1EA685E-4E1F-476E-A64A-2AB30FAB07A7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3678F939-5800-4138-8FBF-CC392C646743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3FDD291-3568-4A91-AF6A-299499D59F5B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16217BA-F47B-4FBE-871E-E2A8832D3C94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A4EF8C8-4F3A-413F-8B57-6E00B87E1BA5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823AF58-C94C-49E5-A25C-D0DE6F20117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9FBA7DD-FA0F-43C2-BA1E-CC8F261B412F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D7F7EB46-F6FA-499C-9B0C-A8F70E7C445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27C71BE-D904-456D-8892-30BED8A54C8E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EEE0B77-BB18-4C97-99C9-827DA5B555E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B0D6C29A-1781-4A60-A414-77BD3662A37F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D90BDC90-9C3A-4B8F-B234-C23803E5AF7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D58FEBF5-1093-4837-BB69-1BA9A5EFDCCF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927E2BC-CAB3-4DC1-AA8E-5562A8D2ED0D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7A74EB-4C18-4746-9E5E-62E44C6A24E3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231CF543-DABF-447E-8D50-2ED6F4943B54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>
            <a:extLst>
              <a:ext uri="{FF2B5EF4-FFF2-40B4-BE49-F238E27FC236}">
                <a16:creationId xmlns:a16="http://schemas.microsoft.com/office/drawing/2014/main" id="{74FEC337-DC5E-4408-A2B0-AF62590C154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63B266AE-FC85-45FC-8967-6668A9FB5A1B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9" name="Straight Arrow Connector 98">
              <a:extLst>
                <a:ext uri="{FF2B5EF4-FFF2-40B4-BE49-F238E27FC236}">
                  <a16:creationId xmlns:a16="http://schemas.microsoft.com/office/drawing/2014/main" id="{8AAF34F8-B30D-4693-BA84-0D5A179C815F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22325C2-0FF8-4B09-B5E0-59EA75AB79C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DC408DA-0278-4073-B953-649ACD220C50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4DC37A6-4E63-48CC-80FE-302E26ED7D9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6FC8C7B-7FEF-4398-894B-07C8EA164B64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B71A8E61-B6CC-4C71-9314-D4A010ACAC1E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E41BD269-389F-415A-93B8-7555398477A3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4F8C56A-BEF0-4E86-A2EC-CA82F2948036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Rectangle 51">
            <a:hlinkClick r:id="rId3"/>
            <a:extLst>
              <a:ext uri="{FF2B5EF4-FFF2-40B4-BE49-F238E27FC236}">
                <a16:creationId xmlns:a16="http://schemas.microsoft.com/office/drawing/2014/main" id="{4F9714AE-60D4-4A8F-80AF-583A175FE123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D103FE7E-9080-448B-87F4-AB8389AB699A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5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974741" y="3413301"/>
            <a:ext cx="1274164" cy="2818150"/>
          </a:xfrm>
          <a:custGeom>
            <a:avLst/>
            <a:gdLst>
              <a:gd name="connsiteX0" fmla="*/ 1244184 w 1274164"/>
              <a:gd name="connsiteY0" fmla="*/ 2773180 h 2818150"/>
              <a:gd name="connsiteX1" fmla="*/ 0 w 1274164"/>
              <a:gd name="connsiteY1" fmla="*/ 2788170 h 2818150"/>
              <a:gd name="connsiteX2" fmla="*/ 0 w 1274164"/>
              <a:gd name="connsiteY2" fmla="*/ 959370 h 2818150"/>
              <a:gd name="connsiteX3" fmla="*/ 209863 w 1274164"/>
              <a:gd name="connsiteY3" fmla="*/ 494675 h 2818150"/>
              <a:gd name="connsiteX4" fmla="*/ 419725 w 1274164"/>
              <a:gd name="connsiteY4" fmla="*/ 89940 h 2818150"/>
              <a:gd name="connsiteX5" fmla="*/ 554637 w 1274164"/>
              <a:gd name="connsiteY5" fmla="*/ 29980 h 2818150"/>
              <a:gd name="connsiteX6" fmla="*/ 644578 w 1274164"/>
              <a:gd name="connsiteY6" fmla="*/ 0 h 2818150"/>
              <a:gd name="connsiteX7" fmla="*/ 734518 w 1274164"/>
              <a:gd name="connsiteY7" fmla="*/ 29980 h 2818150"/>
              <a:gd name="connsiteX8" fmla="*/ 884420 w 1274164"/>
              <a:gd name="connsiteY8" fmla="*/ 194872 h 2818150"/>
              <a:gd name="connsiteX9" fmla="*/ 1259174 w 1274164"/>
              <a:gd name="connsiteY9" fmla="*/ 1049311 h 2818150"/>
              <a:gd name="connsiteX10" fmla="*/ 1274164 w 1274164"/>
              <a:gd name="connsiteY10" fmla="*/ 2818150 h 2818150"/>
              <a:gd name="connsiteX11" fmla="*/ 1274164 w 1274164"/>
              <a:gd name="connsiteY11" fmla="*/ 2818150 h 2818150"/>
              <a:gd name="connsiteX12" fmla="*/ 1274164 w 1274164"/>
              <a:gd name="connsiteY12" fmla="*/ 2818150 h 2818150"/>
              <a:gd name="connsiteX13" fmla="*/ 0 w 1274164"/>
              <a:gd name="connsiteY13" fmla="*/ 2788170 h 2818150"/>
              <a:gd name="connsiteX14" fmla="*/ 0 w 1274164"/>
              <a:gd name="connsiteY14" fmla="*/ 2788170 h 281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74164" h="2818150">
                <a:moveTo>
                  <a:pt x="1244184" y="2773180"/>
                </a:moveTo>
                <a:lnTo>
                  <a:pt x="0" y="2788170"/>
                </a:lnTo>
                <a:lnTo>
                  <a:pt x="0" y="959370"/>
                </a:lnTo>
                <a:lnTo>
                  <a:pt x="209863" y="494675"/>
                </a:lnTo>
                <a:lnTo>
                  <a:pt x="419725" y="89940"/>
                </a:lnTo>
                <a:lnTo>
                  <a:pt x="554637" y="29980"/>
                </a:lnTo>
                <a:lnTo>
                  <a:pt x="644578" y="0"/>
                </a:lnTo>
                <a:lnTo>
                  <a:pt x="734518" y="29980"/>
                </a:lnTo>
                <a:lnTo>
                  <a:pt x="884420" y="194872"/>
                </a:lnTo>
                <a:lnTo>
                  <a:pt x="1259174" y="1049311"/>
                </a:lnTo>
                <a:lnTo>
                  <a:pt x="1274164" y="2818150"/>
                </a:lnTo>
                <a:lnTo>
                  <a:pt x="1274164" y="2818150"/>
                </a:lnTo>
                <a:lnTo>
                  <a:pt x="1274164" y="2818150"/>
                </a:lnTo>
                <a:lnTo>
                  <a:pt x="0" y="2788170"/>
                </a:lnTo>
                <a:lnTo>
                  <a:pt x="0" y="2788170"/>
                </a:lnTo>
              </a:path>
            </a:pathLst>
          </a:custGeom>
          <a:pattFill prst="wdUpDiag">
            <a:fgClr>
              <a:srgbClr val="990099"/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0.682689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68.27%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6513" y="4977315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68.27%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04019BA1-3BBD-4FBE-B95F-1262EE4747B5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8">
            <a:extLst>
              <a:ext uri="{FF2B5EF4-FFF2-40B4-BE49-F238E27FC236}">
                <a16:creationId xmlns:a16="http://schemas.microsoft.com/office/drawing/2014/main" id="{0B4D253F-42C5-4F5B-919E-155DC9CFF60D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11AC75-42A0-467B-8BC7-2BA9B2C72F3E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8F3133-BF0D-4158-A452-FE54D2A9D0E0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2F2DE13-8F72-44BF-87F6-60E8BFFCF48E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BF6D61B-6E6C-4966-BBDA-1505A29ACCC2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5C74A4-16E6-4A1D-8579-F5160ABF315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1B9C134-0C46-4AD7-8800-6F031C36EFB6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68EE4FB8-8374-499C-82E9-D69DAFD2C29D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C4C82C0-219A-4902-8F20-F5FAC2FDF26E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B210DF0-9BC3-42E6-8C20-60C7D4A381F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A750FD9-B922-49EE-91B6-2879206BCB2E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12C97702-AC0C-4E6C-BB23-A9438AD7D85F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ECB4D35-89E2-4771-A6B4-7445A829B6B1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579B141-87BC-4C02-AD70-B1BC62227ABF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F50458D-E071-448F-BA07-A434B13BC5E8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22FCB94-C280-42DD-8BE0-E54B7E991612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0C7606A-20CE-47AB-922C-95751B356E2A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598BA13B-FA77-41C5-8BE4-466936F7C68E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675F3BC9-6DE7-414D-8624-1812907F0BD2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8D4ABB2-C84E-47EB-98D4-BCA3C107E92C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9B06909-13C2-4871-95E1-65D7C3C2A06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1270BDEE-62AA-4680-B35C-62B29F82DBA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CB02107-22A2-4910-BA77-E912E6DFA796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D5DC0AB-3068-4B95-84EE-E4D9E629866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1B20765-955B-4CD0-BB18-B3CD3DBD4209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269A987-6BCA-4FFA-B44C-F0C21BC896F6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977E0588-3795-470D-AA95-389F81BCCE46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4B33127-1C92-4CE4-A2B0-8F392C375E18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DB0C7A76-F52C-4943-ABA6-4DDDBE875CA0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A2100B0-7E54-4D08-B453-57F045A14826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84C0AA14-A82E-476C-A63F-B0E46E39FCB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85BF58A-FA5C-48B5-ADC5-1A7E9539BD9A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CA693A87-223E-4F67-A002-2E770FFEDB0A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35B22BA-EE7A-4F2B-A6DC-4F49F55802A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5D99F33-B995-45AD-9243-68BB082AF9F5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757BCCE-E6D6-442B-97D3-BA26588951D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600AC8A-E72E-4E26-A5BF-92C53FDF43DC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0DB1970E-B7CC-4DF4-8017-30C74062E65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2AA2A5B-D936-46DC-941D-EA6465237F06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82F399F-37DF-4783-8FE6-FDC91E14832C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C968D062-7FE2-4BF3-A393-FA0FE7923A69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47B2515F-B79B-496A-8345-BFAB9C1AC9A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/>
      <p:bldP spid="65" grpId="0"/>
      <p:bldP spid="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317018" y="3450637"/>
            <a:ext cx="2518348" cy="2788171"/>
          </a:xfrm>
          <a:custGeom>
            <a:avLst/>
            <a:gdLst>
              <a:gd name="connsiteX0" fmla="*/ 0 w 2518348"/>
              <a:gd name="connsiteY0" fmla="*/ 2773181 h 2788171"/>
              <a:gd name="connsiteX1" fmla="*/ 14991 w 2518348"/>
              <a:gd name="connsiteY1" fmla="*/ 2338466 h 2788171"/>
              <a:gd name="connsiteX2" fmla="*/ 164892 w 2518348"/>
              <a:gd name="connsiteY2" fmla="*/ 2113613 h 2788171"/>
              <a:gd name="connsiteX3" fmla="*/ 329784 w 2518348"/>
              <a:gd name="connsiteY3" fmla="*/ 1738859 h 2788171"/>
              <a:gd name="connsiteX4" fmla="*/ 659568 w 2518348"/>
              <a:gd name="connsiteY4" fmla="*/ 944381 h 2788171"/>
              <a:gd name="connsiteX5" fmla="*/ 1019332 w 2518348"/>
              <a:gd name="connsiteY5" fmla="*/ 134912 h 2788171"/>
              <a:gd name="connsiteX6" fmla="*/ 1184223 w 2518348"/>
              <a:gd name="connsiteY6" fmla="*/ 29981 h 2788171"/>
              <a:gd name="connsiteX7" fmla="*/ 1289155 w 2518348"/>
              <a:gd name="connsiteY7" fmla="*/ 0 h 2788171"/>
              <a:gd name="connsiteX8" fmla="*/ 1379095 w 2518348"/>
              <a:gd name="connsiteY8" fmla="*/ 14991 h 2788171"/>
              <a:gd name="connsiteX9" fmla="*/ 1528997 w 2518348"/>
              <a:gd name="connsiteY9" fmla="*/ 194872 h 2788171"/>
              <a:gd name="connsiteX10" fmla="*/ 1918741 w 2518348"/>
              <a:gd name="connsiteY10" fmla="*/ 1049312 h 2788171"/>
              <a:gd name="connsiteX11" fmla="*/ 2338466 w 2518348"/>
              <a:gd name="connsiteY11" fmla="*/ 2128604 h 2788171"/>
              <a:gd name="connsiteX12" fmla="*/ 2398427 w 2518348"/>
              <a:gd name="connsiteY12" fmla="*/ 2278505 h 2788171"/>
              <a:gd name="connsiteX13" fmla="*/ 2518348 w 2518348"/>
              <a:gd name="connsiteY13" fmla="*/ 2413417 h 2788171"/>
              <a:gd name="connsiteX14" fmla="*/ 2503358 w 2518348"/>
              <a:gd name="connsiteY14" fmla="*/ 2788171 h 2788171"/>
              <a:gd name="connsiteX15" fmla="*/ 0 w 2518348"/>
              <a:gd name="connsiteY15" fmla="*/ 2773181 h 27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8348" h="2788171">
                <a:moveTo>
                  <a:pt x="0" y="2773181"/>
                </a:moveTo>
                <a:lnTo>
                  <a:pt x="14991" y="2338466"/>
                </a:lnTo>
                <a:lnTo>
                  <a:pt x="164892" y="2113613"/>
                </a:lnTo>
                <a:lnTo>
                  <a:pt x="329784" y="1738859"/>
                </a:lnTo>
                <a:lnTo>
                  <a:pt x="659568" y="944381"/>
                </a:lnTo>
                <a:lnTo>
                  <a:pt x="1019332" y="134912"/>
                </a:lnTo>
                <a:lnTo>
                  <a:pt x="1184223" y="29981"/>
                </a:lnTo>
                <a:lnTo>
                  <a:pt x="1289155" y="0"/>
                </a:lnTo>
                <a:lnTo>
                  <a:pt x="1379095" y="14991"/>
                </a:lnTo>
                <a:lnTo>
                  <a:pt x="1528997" y="194872"/>
                </a:lnTo>
                <a:lnTo>
                  <a:pt x="1918741" y="1049312"/>
                </a:lnTo>
                <a:lnTo>
                  <a:pt x="2338466" y="2128604"/>
                </a:lnTo>
                <a:lnTo>
                  <a:pt x="2398427" y="2278505"/>
                </a:lnTo>
                <a:lnTo>
                  <a:pt x="2518348" y="2413417"/>
                </a:lnTo>
                <a:lnTo>
                  <a:pt x="2503358" y="2788171"/>
                </a:lnTo>
                <a:lnTo>
                  <a:pt x="0" y="2773181"/>
                </a:lnTo>
                <a:close/>
              </a:path>
            </a:pathLst>
          </a:custGeom>
          <a:pattFill prst="wdUpDiag">
            <a:fgClr>
              <a:srgbClr val="008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P(-2 &lt; Z &lt; 2)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0.9544997361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95.45%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83367" y="5029642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95.45%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E181F01E-9B9C-4C8C-A616-5B4917F2B70E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8">
            <a:extLst>
              <a:ext uri="{FF2B5EF4-FFF2-40B4-BE49-F238E27FC236}">
                <a16:creationId xmlns:a16="http://schemas.microsoft.com/office/drawing/2014/main" id="{C1B7D564-E1DE-4E58-B475-6FDE6F2BCB1C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9B53AE7-A598-4BE8-8EED-B8E97B9A354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7F5EC97-E443-4D40-B09D-81DDC171E526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AB48C5C-7DA6-4BB9-8E5B-0F77C94F334B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4C2A9A-4BF3-4272-A91F-9069601ABAD9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FF4F73A-0401-4260-8A76-24AE59FE0C7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5CA45013-C802-459A-A01A-8075E3ACE5B2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AC55436-F3F9-440F-8295-C3282136C4EC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CC53547-0EC6-49C8-8770-22C2947AC06F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2E12133-C5B7-4954-B694-DE16789A265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6F1388EA-C163-449E-9D53-E2119F2047BB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80D8881D-3B4B-422B-8242-2E3ACBA2628B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AD143A8-12BA-4FB7-9147-1E0E3444C5D5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A99E012-72B6-48AB-A66C-EFD0276820BD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1EED1E30-D9D5-453D-8F38-A374F8571F78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98F8CA8F-893E-41AC-8E1E-ABB6D7AFBF9A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E870BF6-CBF1-44B7-A5D8-6AAE17A0664F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83C42BE9-27B5-499E-8D7F-1641C060519C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04D6B7-5B4C-4989-A75E-45E419D76C35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4B0BEBC-833C-401D-B069-4FBF554D55C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41AD16F1-E08B-47C7-98DF-F0E6E2D02F1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2F466AB4-F45A-43BD-B5E2-5F2BBAF51BC4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45FFD1E-06AA-4542-A79F-F65F47C5CF83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DEF1CA90-1F34-4302-9C40-51CABEDF64AC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1AEFAEE1-2D7D-4071-8840-CB404B231E12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277BF545-F705-4194-9584-804BF20CEB9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40EF2668-D2A3-49B3-978D-46C6EC253459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5FC73D2-6DC9-43C6-BE3D-ADF0E8D65E1B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5D1CB5F-9B31-4231-9686-4899229B0A05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63E87EB-A920-4B78-9700-B89DDCF7F45F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32E5F2DB-0865-4DB1-996D-BFEA0232634D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BE7B04D-9650-4FD1-9F04-3AB8641A971C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23BB84E8-CA9C-486F-97C9-B9C0E3455AFB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C579E32-9851-4B51-9752-5AF139B92D5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B6477DF-07ED-4B76-8437-2DCD0E224D62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039C054-3D11-4AD0-A01B-AC562B7EDFB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0100EA6-80A4-468E-A0E1-F2EC382F498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5E7D147-A70A-4260-B3EF-F421B2B41363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038D6BE-AD4D-4E04-865F-86282220994D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EE7FF48-E51A-4D53-8CEA-B41C4240977E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72EF71C2-2AF7-4500-8A61-145FABC40A87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B7C108D8-846A-47B2-9F75-676C58C4B2B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4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4" grpId="0"/>
      <p:bldP spid="65" grpId="0"/>
      <p:bldP spid="6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621921" y="3435115"/>
            <a:ext cx="3912432" cy="2758190"/>
          </a:xfrm>
          <a:custGeom>
            <a:avLst/>
            <a:gdLst>
              <a:gd name="connsiteX0" fmla="*/ 0 w 3912432"/>
              <a:gd name="connsiteY0" fmla="*/ 2743200 h 2758190"/>
              <a:gd name="connsiteX1" fmla="*/ 0 w 3912432"/>
              <a:gd name="connsiteY1" fmla="*/ 2743200 h 2758190"/>
              <a:gd name="connsiteX2" fmla="*/ 119921 w 3912432"/>
              <a:gd name="connsiteY2" fmla="*/ 2698229 h 2758190"/>
              <a:gd name="connsiteX3" fmla="*/ 164892 w 3912432"/>
              <a:gd name="connsiteY3" fmla="*/ 2683239 h 2758190"/>
              <a:gd name="connsiteX4" fmla="*/ 284813 w 3912432"/>
              <a:gd name="connsiteY4" fmla="*/ 2653259 h 2758190"/>
              <a:gd name="connsiteX5" fmla="*/ 359764 w 3912432"/>
              <a:gd name="connsiteY5" fmla="*/ 2653259 h 2758190"/>
              <a:gd name="connsiteX6" fmla="*/ 614596 w 3912432"/>
              <a:gd name="connsiteY6" fmla="*/ 2488367 h 2758190"/>
              <a:gd name="connsiteX7" fmla="*/ 764498 w 3912432"/>
              <a:gd name="connsiteY7" fmla="*/ 2293495 h 2758190"/>
              <a:gd name="connsiteX8" fmla="*/ 1004341 w 3912432"/>
              <a:gd name="connsiteY8" fmla="*/ 1783829 h 2758190"/>
              <a:gd name="connsiteX9" fmla="*/ 1349114 w 3912432"/>
              <a:gd name="connsiteY9" fmla="*/ 989350 h 2758190"/>
              <a:gd name="connsiteX10" fmla="*/ 1753849 w 3912432"/>
              <a:gd name="connsiteY10" fmla="*/ 134911 h 2758190"/>
              <a:gd name="connsiteX11" fmla="*/ 1873770 w 3912432"/>
              <a:gd name="connsiteY11" fmla="*/ 44970 h 2758190"/>
              <a:gd name="connsiteX12" fmla="*/ 1993692 w 3912432"/>
              <a:gd name="connsiteY12" fmla="*/ 0 h 2758190"/>
              <a:gd name="connsiteX13" fmla="*/ 2098623 w 3912432"/>
              <a:gd name="connsiteY13" fmla="*/ 29980 h 2758190"/>
              <a:gd name="connsiteX14" fmla="*/ 2248524 w 3912432"/>
              <a:gd name="connsiteY14" fmla="*/ 239842 h 2758190"/>
              <a:gd name="connsiteX15" fmla="*/ 2623278 w 3912432"/>
              <a:gd name="connsiteY15" fmla="*/ 1034321 h 2758190"/>
              <a:gd name="connsiteX16" fmla="*/ 3102964 w 3912432"/>
              <a:gd name="connsiteY16" fmla="*/ 2233534 h 2758190"/>
              <a:gd name="connsiteX17" fmla="*/ 3192905 w 3912432"/>
              <a:gd name="connsiteY17" fmla="*/ 2413416 h 2758190"/>
              <a:gd name="connsiteX18" fmla="*/ 3372787 w 3912432"/>
              <a:gd name="connsiteY18" fmla="*/ 2563318 h 2758190"/>
              <a:gd name="connsiteX19" fmla="*/ 3582649 w 3912432"/>
              <a:gd name="connsiteY19" fmla="*/ 2653259 h 2758190"/>
              <a:gd name="connsiteX20" fmla="*/ 3897442 w 3912432"/>
              <a:gd name="connsiteY20" fmla="*/ 2713219 h 2758190"/>
              <a:gd name="connsiteX21" fmla="*/ 3912432 w 3912432"/>
              <a:gd name="connsiteY21" fmla="*/ 2758190 h 2758190"/>
              <a:gd name="connsiteX22" fmla="*/ 0 w 3912432"/>
              <a:gd name="connsiteY22" fmla="*/ 2743200 h 2758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912432" h="2758190">
                <a:moveTo>
                  <a:pt x="0" y="2743200"/>
                </a:moveTo>
                <a:lnTo>
                  <a:pt x="0" y="2743200"/>
                </a:lnTo>
                <a:lnTo>
                  <a:pt x="119921" y="2698229"/>
                </a:lnTo>
                <a:cubicBezTo>
                  <a:pt x="134771" y="2692829"/>
                  <a:pt x="149648" y="2687397"/>
                  <a:pt x="164892" y="2683239"/>
                </a:cubicBezTo>
                <a:cubicBezTo>
                  <a:pt x="204644" y="2672398"/>
                  <a:pt x="245724" y="2666290"/>
                  <a:pt x="284813" y="2653259"/>
                </a:cubicBezTo>
                <a:cubicBezTo>
                  <a:pt x="340383" y="2634734"/>
                  <a:pt x="315650" y="2631201"/>
                  <a:pt x="359764" y="2653259"/>
                </a:cubicBezTo>
                <a:lnTo>
                  <a:pt x="614596" y="2488367"/>
                </a:lnTo>
                <a:lnTo>
                  <a:pt x="764498" y="2293495"/>
                </a:lnTo>
                <a:lnTo>
                  <a:pt x="1004341" y="1783829"/>
                </a:lnTo>
                <a:lnTo>
                  <a:pt x="1349114" y="989350"/>
                </a:lnTo>
                <a:lnTo>
                  <a:pt x="1753849" y="134911"/>
                </a:lnTo>
                <a:lnTo>
                  <a:pt x="1873770" y="44970"/>
                </a:lnTo>
                <a:lnTo>
                  <a:pt x="1993692" y="0"/>
                </a:lnTo>
                <a:lnTo>
                  <a:pt x="2098623" y="29980"/>
                </a:lnTo>
                <a:lnTo>
                  <a:pt x="2248524" y="239842"/>
                </a:lnTo>
                <a:lnTo>
                  <a:pt x="2623278" y="1034321"/>
                </a:lnTo>
                <a:lnTo>
                  <a:pt x="3102964" y="2233534"/>
                </a:lnTo>
                <a:lnTo>
                  <a:pt x="3192905" y="2413416"/>
                </a:lnTo>
                <a:lnTo>
                  <a:pt x="3372787" y="2563318"/>
                </a:lnTo>
                <a:lnTo>
                  <a:pt x="3582649" y="2653259"/>
                </a:lnTo>
                <a:lnTo>
                  <a:pt x="3897442" y="2713219"/>
                </a:lnTo>
                <a:lnTo>
                  <a:pt x="3912432" y="2758190"/>
                </a:lnTo>
                <a:lnTo>
                  <a:pt x="0" y="2743200"/>
                </a:lnTo>
                <a:close/>
              </a:path>
            </a:pathLst>
          </a:custGeom>
          <a:pattFill prst="wdUpDiag">
            <a:fgClr>
              <a:srgbClr val="00B0F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P(-3 &lt; Z &lt; 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0.9973002039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99.73%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2807" y="4999129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99.73%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8256F79-A196-4A6F-B92E-B7F91B8673FE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8">
            <a:extLst>
              <a:ext uri="{FF2B5EF4-FFF2-40B4-BE49-F238E27FC236}">
                <a16:creationId xmlns:a16="http://schemas.microsoft.com/office/drawing/2014/main" id="{EB4B9EAB-F287-4C77-914E-5156FF90CADE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C21327-2044-495D-B892-3EAEDDB2B35E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485ECA6-E50C-4485-ADC0-3048F69ACED4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A00A145-728B-4E8E-9A87-E1DAFBBB48E4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A2C8C27-B58E-4142-AEEF-DBDF07B2DC3D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1A3829F-A2EA-4EC5-A8C7-2AB89F016A6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19159EBD-C9AC-4531-8C60-41C9C04C395C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4737D7F-215A-4AB3-AE05-4D3470E92615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DD64EEC-71BC-428A-9773-4F5F4F1AFADD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1227B7C-E83D-42C1-925F-0128317F7E12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B5566DE0-3FF8-4AAE-A856-564180D66AC9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45A84760-12C9-490C-BE4B-F73EBCF54AB0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6FB6321-9A0C-46E1-9013-A7500F4F84CD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DB9100A9-D122-4D8F-9373-2FDC2842B7E4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9BC907A-235A-4F45-9381-B8815CE7752F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D861930B-3CB7-4811-88E1-18BBBE6A3323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A5BA144-B2A2-42E8-916C-706ABD543B36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1A1E3C9-71FB-4C44-AE50-F70CCC7390D6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3FEE122-C776-45D5-AED2-B0E3594BA9B9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00D0E77-632B-4681-94E8-7F211B533748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BD4FD620-3B73-47FA-9A1B-F439D604F373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F2D7EF28-73E6-454C-A055-BED80ECBF86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2581FFF-8E1C-4DCE-A268-7207036E22CD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A884EF2E-FFAC-478A-AB02-0BC8D2BAB12E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B2B9735A-9745-443C-8770-A40F7F53AB8B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1D993CC3-0F6D-4C1F-AB01-9A7CC3091C1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0BC70456-C8C8-4F20-920B-0885FCB69E3A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BC00C08-101C-4A64-8E4A-297DA17407A2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D0F82B9-5540-432A-A336-29C1069E2718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023BD1C-D925-485D-9C6C-92F1F1744F99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FDB204C-1287-467C-86D2-E097F5493FF4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B51D335-A343-4037-95F6-04677110A7A0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4FACD35B-D5F4-4A0B-8861-F5A4CC14D173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0D82531-D899-4508-B705-DA7A06AC721D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AC96C13-F8B8-4802-81A6-9ACA2C971B79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72EFBA1-F0BC-4217-9FB3-019EA99098A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783FE947-24F6-49B9-BAA6-4DD5FE2D5728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47A345E-D36E-4D1B-9E12-6DDBCE4F746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E0F4DA6-01AA-4EE2-B817-2B60C362C033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EEFF995-3AFD-429C-96F6-A39112366B8C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Rectangle 54">
            <a:hlinkClick r:id="rId3"/>
            <a:extLst>
              <a:ext uri="{FF2B5EF4-FFF2-40B4-BE49-F238E27FC236}">
                <a16:creationId xmlns:a16="http://schemas.microsoft.com/office/drawing/2014/main" id="{D70C6C16-4798-43D0-820C-31152A8B7B7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82A16558-BE1D-4076-8474-59B6D4555660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0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2611096" y="3456335"/>
            <a:ext cx="2938072" cy="2788170"/>
          </a:xfrm>
          <a:custGeom>
            <a:avLst/>
            <a:gdLst>
              <a:gd name="connsiteX0" fmla="*/ 0 w 2938072"/>
              <a:gd name="connsiteY0" fmla="*/ 2788170 h 2788170"/>
              <a:gd name="connsiteX1" fmla="*/ 0 w 2938072"/>
              <a:gd name="connsiteY1" fmla="*/ 1873770 h 2788170"/>
              <a:gd name="connsiteX2" fmla="*/ 359763 w 2938072"/>
              <a:gd name="connsiteY2" fmla="*/ 974360 h 2788170"/>
              <a:gd name="connsiteX3" fmla="*/ 794478 w 2938072"/>
              <a:gd name="connsiteY3" fmla="*/ 104931 h 2788170"/>
              <a:gd name="connsiteX4" fmla="*/ 929390 w 2938072"/>
              <a:gd name="connsiteY4" fmla="*/ 29980 h 2788170"/>
              <a:gd name="connsiteX5" fmla="*/ 1034321 w 2938072"/>
              <a:gd name="connsiteY5" fmla="*/ 0 h 2788170"/>
              <a:gd name="connsiteX6" fmla="*/ 1184222 w 2938072"/>
              <a:gd name="connsiteY6" fmla="*/ 89940 h 2788170"/>
              <a:gd name="connsiteX7" fmla="*/ 1633927 w 2938072"/>
              <a:gd name="connsiteY7" fmla="*/ 1049311 h 2788170"/>
              <a:gd name="connsiteX8" fmla="*/ 2143593 w 2938072"/>
              <a:gd name="connsiteY8" fmla="*/ 2293495 h 2788170"/>
              <a:gd name="connsiteX9" fmla="*/ 2203554 w 2938072"/>
              <a:gd name="connsiteY9" fmla="*/ 2428406 h 2788170"/>
              <a:gd name="connsiteX10" fmla="*/ 2428406 w 2938072"/>
              <a:gd name="connsiteY10" fmla="*/ 2563318 h 2788170"/>
              <a:gd name="connsiteX11" fmla="*/ 2668249 w 2938072"/>
              <a:gd name="connsiteY11" fmla="*/ 2698229 h 2788170"/>
              <a:gd name="connsiteX12" fmla="*/ 2938072 w 2938072"/>
              <a:gd name="connsiteY12" fmla="*/ 2758190 h 2788170"/>
              <a:gd name="connsiteX13" fmla="*/ 0 w 2938072"/>
              <a:gd name="connsiteY13" fmla="*/ 278817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38072" h="2788170">
                <a:moveTo>
                  <a:pt x="0" y="2788170"/>
                </a:moveTo>
                <a:lnTo>
                  <a:pt x="0" y="1873770"/>
                </a:lnTo>
                <a:lnTo>
                  <a:pt x="359763" y="974360"/>
                </a:lnTo>
                <a:lnTo>
                  <a:pt x="794478" y="104931"/>
                </a:lnTo>
                <a:lnTo>
                  <a:pt x="929390" y="29980"/>
                </a:lnTo>
                <a:lnTo>
                  <a:pt x="1034321" y="0"/>
                </a:lnTo>
                <a:lnTo>
                  <a:pt x="1184222" y="89940"/>
                </a:lnTo>
                <a:lnTo>
                  <a:pt x="1633927" y="1049311"/>
                </a:lnTo>
                <a:lnTo>
                  <a:pt x="2143593" y="2293495"/>
                </a:lnTo>
                <a:lnTo>
                  <a:pt x="2203554" y="2428406"/>
                </a:lnTo>
                <a:lnTo>
                  <a:pt x="2428406" y="2563318"/>
                </a:lnTo>
                <a:lnTo>
                  <a:pt x="2668249" y="2698229"/>
                </a:lnTo>
                <a:lnTo>
                  <a:pt x="2938072" y="2758190"/>
                </a:lnTo>
                <a:lnTo>
                  <a:pt x="0" y="2788170"/>
                </a:lnTo>
                <a:close/>
              </a:path>
            </a:pathLst>
          </a:custGeom>
          <a:pattFill prst="wdUpDiag">
            <a:fgClr>
              <a:srgbClr val="FF3399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P(Z &gt; -1.5)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0.9331927987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93.32%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92631" y="5020349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93.32%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4114800" y="3381573"/>
            <a:ext cx="2250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upper limit as a very high number, 9 x 10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GB" sz="2000" baseline="30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3DF66EA-DE09-47B2-BF66-4971D4BB4CA3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8">
            <a:extLst>
              <a:ext uri="{FF2B5EF4-FFF2-40B4-BE49-F238E27FC236}">
                <a16:creationId xmlns:a16="http://schemas.microsoft.com/office/drawing/2014/main" id="{D1CEF255-A3F5-4645-952F-D7241EA915EF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F789AFD-7940-4B12-A206-627F8EF1BDC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5CE2D33-027A-49DD-8DD9-546143525128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3E2E88-EDCD-4FFE-B8D4-42B04DF28828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A6CD14E-3395-47BB-8205-AC3032EE42E3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BD514A2-0757-4762-A472-D2BE4783F39B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5654D5A6-AC3E-49F5-82FF-0A963AFF1893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E8F45930-962A-4CC8-A467-F33B1F270B8B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CA6C2A5B-B4F9-427C-B742-170A5D005B27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8AEE2F8-9559-472F-A9E2-76C172F2B7C0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95850FE4-1A28-4832-9481-39E9ACBD6E5B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6D17D693-1C93-4843-A558-34F45565CFB5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336343D7-FB7E-4040-8078-5AD1C909BDA5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7BE58BD-F502-40A7-B0A6-41503CD9FCE5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51DAB40-FC2E-46A1-89F4-97AF34AB3396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7974B4A5-40D6-4A64-8DCB-C149790B6E6F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2F064F5-F196-4A13-8C39-3CB445AC342E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21155B0-E9C7-48C9-883A-14D007C96D9C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32DCFB2-6D91-453F-BBE5-5EFA3F970B10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0580DAC5-E220-4674-9C99-59EFA9FFBE7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6672D042-4AC0-4EC1-9A91-6684E176E127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E8645AA3-B580-4B84-BF43-F2E15E29DD1F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639F0B0-DAB5-4209-88AA-79AECABD5F7A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494A522-BBAF-49A4-B31C-0236EFA9B0BF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87802372-1D44-4FF8-AB87-B848F499392D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299B58F1-7E16-4CFF-82B5-DD22998E826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9B6F34B5-ED70-44DE-9A94-2E6126E753A5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EEC6FF0-8C52-49B5-A43F-A7D701EB6B79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6F1782FA-D3A0-4E72-A036-965816B8E83F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CFEC34F-CF3E-48CD-B1EE-0461211624A9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ED01547-5BD3-400F-AC01-8A5FCA526F72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FEE12FF-8591-4D98-9241-05ABB70AFC8A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BD42DD05-C839-4207-859F-A9D92A133493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F90F0470-684D-468C-8566-87C0D09A20E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25225572-009E-4330-A2C2-B9A95AE5D7B3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AB5E2E2-1CE6-4F9D-9739-3D3D3524E52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47BABC51-5E43-49CC-B9EA-A8BA0131FC3D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1E59D4B0-D8CD-47C3-95EC-B7907D3B28D2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D4F92C6-2BC1-40A6-BB53-E982D0D837D3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DEC81ED-F05E-4609-B78D-E5867DD1ED7F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AE24EBC8-1B7C-4510-B32F-4E610E68A1A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3"/>
            <a:extLst>
              <a:ext uri="{FF2B5EF4-FFF2-40B4-BE49-F238E27FC236}">
                <a16:creationId xmlns:a16="http://schemas.microsoft.com/office/drawing/2014/main" id="{299C8D89-7068-4908-B383-63EE3CA1E43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4" grpId="0"/>
      <p:bldP spid="65" grpId="0"/>
      <p:bldP spid="66" grpId="0"/>
      <p:bldP spid="6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558045" y="3453763"/>
            <a:ext cx="2668249" cy="2788170"/>
          </a:xfrm>
          <a:custGeom>
            <a:avLst/>
            <a:gdLst>
              <a:gd name="connsiteX0" fmla="*/ 2653259 w 2668249"/>
              <a:gd name="connsiteY0" fmla="*/ 2743200 h 2788170"/>
              <a:gd name="connsiteX1" fmla="*/ 0 w 2668249"/>
              <a:gd name="connsiteY1" fmla="*/ 2788170 h 2788170"/>
              <a:gd name="connsiteX2" fmla="*/ 284813 w 2668249"/>
              <a:gd name="connsiteY2" fmla="*/ 2683239 h 2788170"/>
              <a:gd name="connsiteX3" fmla="*/ 509666 w 2668249"/>
              <a:gd name="connsiteY3" fmla="*/ 2593298 h 2788170"/>
              <a:gd name="connsiteX4" fmla="*/ 719528 w 2668249"/>
              <a:gd name="connsiteY4" fmla="*/ 2398426 h 2788170"/>
              <a:gd name="connsiteX5" fmla="*/ 929390 w 2668249"/>
              <a:gd name="connsiteY5" fmla="*/ 2023672 h 2788170"/>
              <a:gd name="connsiteX6" fmla="*/ 1409076 w 2668249"/>
              <a:gd name="connsiteY6" fmla="*/ 929390 h 2788170"/>
              <a:gd name="connsiteX7" fmla="*/ 1783830 w 2668249"/>
              <a:gd name="connsiteY7" fmla="*/ 119921 h 2788170"/>
              <a:gd name="connsiteX8" fmla="*/ 1933731 w 2668249"/>
              <a:gd name="connsiteY8" fmla="*/ 29980 h 2788170"/>
              <a:gd name="connsiteX9" fmla="*/ 2023672 w 2668249"/>
              <a:gd name="connsiteY9" fmla="*/ 0 h 2788170"/>
              <a:gd name="connsiteX10" fmla="*/ 2128603 w 2668249"/>
              <a:gd name="connsiteY10" fmla="*/ 14990 h 2788170"/>
              <a:gd name="connsiteX11" fmla="*/ 2338466 w 2668249"/>
              <a:gd name="connsiteY11" fmla="*/ 284813 h 2788170"/>
              <a:gd name="connsiteX12" fmla="*/ 2668249 w 2668249"/>
              <a:gd name="connsiteY12" fmla="*/ 1064301 h 2788170"/>
              <a:gd name="connsiteX13" fmla="*/ 2653259 w 2668249"/>
              <a:gd name="connsiteY13" fmla="*/ 2743200 h 278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68249" h="2788170">
                <a:moveTo>
                  <a:pt x="2653259" y="2743200"/>
                </a:moveTo>
                <a:lnTo>
                  <a:pt x="0" y="2788170"/>
                </a:lnTo>
                <a:lnTo>
                  <a:pt x="284813" y="2683239"/>
                </a:lnTo>
                <a:lnTo>
                  <a:pt x="509666" y="2593298"/>
                </a:lnTo>
                <a:lnTo>
                  <a:pt x="719528" y="2398426"/>
                </a:lnTo>
                <a:lnTo>
                  <a:pt x="929390" y="2023672"/>
                </a:lnTo>
                <a:lnTo>
                  <a:pt x="1409076" y="929390"/>
                </a:lnTo>
                <a:lnTo>
                  <a:pt x="1783830" y="119921"/>
                </a:lnTo>
                <a:lnTo>
                  <a:pt x="1933731" y="29980"/>
                </a:lnTo>
                <a:lnTo>
                  <a:pt x="2023672" y="0"/>
                </a:lnTo>
                <a:lnTo>
                  <a:pt x="2128603" y="14990"/>
                </a:lnTo>
                <a:lnTo>
                  <a:pt x="2338466" y="284813"/>
                </a:lnTo>
                <a:lnTo>
                  <a:pt x="2668249" y="1064301"/>
                </a:lnTo>
                <a:lnTo>
                  <a:pt x="2653259" y="27432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370" y="3762100"/>
            <a:ext cx="2428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0.8413447461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279" y="4229438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84.13%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73902" y="5017777"/>
            <a:ext cx="1934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84.13%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14800" y="3284984"/>
            <a:ext cx="22508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lower limit as a very small negative number, -9 x 10</a:t>
            </a:r>
            <a:r>
              <a:rPr lang="en-US" sz="20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GB" sz="2000" baseline="30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6480" y="3730752"/>
            <a:ext cx="2952329" cy="3024336"/>
          </a:xfrm>
          <a:prstGeom prst="rect">
            <a:avLst/>
          </a:prstGeom>
        </p:spPr>
      </p:pic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81D0ED5-85C5-48DA-8DF0-C6E976377A61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reeform 8">
            <a:extLst>
              <a:ext uri="{FF2B5EF4-FFF2-40B4-BE49-F238E27FC236}">
                <a16:creationId xmlns:a16="http://schemas.microsoft.com/office/drawing/2014/main" id="{1CAC21D5-90D9-4420-9D7D-ED3F258BF012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49CCDF-BF96-41DA-AFC9-2DC765EF5731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8CF6E09-BADD-4FFC-9823-0A4AE2AAA482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DF2A7B7-F8C5-48FE-A7A7-5A95314B3536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E18FB47-01B2-4388-8343-776D31CDFC69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7CB5682-B227-4454-BD45-EB8C4E24158A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3485EDC6-F153-43C5-A316-B70119B2B8C9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57993632-AD4D-4DB6-94F5-E388B2BFF2F9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FA5CD52-58E3-47AA-8F48-C72ECDBEDD12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81B9992-7F4D-4D38-80B3-FA85DFEC2866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7A14AB6-FB0C-42F5-9817-7884D818DA74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B33E7E40-333F-4FA0-ACB2-7A4D66A75D18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9A3D004-F4DA-4D66-95F7-18EB611AEF8C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ADCF1FD-9722-43CF-B8AD-BFC0EB74B849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A40B814-7A22-444D-99D1-7A548D8510B9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>
            <a:extLst>
              <a:ext uri="{FF2B5EF4-FFF2-40B4-BE49-F238E27FC236}">
                <a16:creationId xmlns:a16="http://schemas.microsoft.com/office/drawing/2014/main" id="{232BC8E1-4FCF-463E-8C5F-D6E9E70276D4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15AA38F-54A7-4499-9F28-17F53FF9F76D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709CC26A-6311-49E7-8943-F08AA5641E7A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EB586F4-5307-443A-8199-9B29C5305A08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AEEE9-7176-44C5-9267-2E1E6C8E2A07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E36FA363-1903-4C25-ADE8-A19A4A55D294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28F661AB-FBFC-43DF-BA4F-042D1EB7E72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F4A4366-2527-4FCF-9833-5FFBBE8BAD8B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B49BE82-5BA4-4A35-826F-EFAA471D00E5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872FA9F-4814-4A62-AD4F-C16D4EB6CF4B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844E1D98-53F3-4912-AF9C-A2AD4FC7153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Rectangle 95">
            <a:extLst>
              <a:ext uri="{FF2B5EF4-FFF2-40B4-BE49-F238E27FC236}">
                <a16:creationId xmlns:a16="http://schemas.microsoft.com/office/drawing/2014/main" id="{E625D180-C459-4916-8D21-616A91D534AA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B8344632-39B9-44CC-A55E-7FCBB9DBA0FD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E1E7FD7-F0A1-443F-BBBB-E9A61DCD2258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82F5CE2-87E1-4C6C-A785-34DD442F2FEA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CBECDF8-FE2B-4E44-B70D-2B31E75E8F13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07CDD8FB-1861-45CB-B981-2C51FE4198CA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1DBEED59-A09B-4D89-9556-D32E21C35BC6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197D3A31-8A59-434F-AAFA-6CB00E35A04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323B07F-F1FA-49B2-8B67-456764C55036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C4C878-B699-4F48-A496-35091629128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90CF929D-A2C3-411B-AF48-231D271C09D0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DE1D3E82-412C-4B13-9C54-1B5F9A60E8F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E62FFC6-2D9B-43E9-9DC9-2B652F021772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ED6EEAB-B2FD-4C37-AC0B-26E06375C423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Rectangle 55">
            <a:hlinkClick r:id="rId3"/>
            <a:extLst>
              <a:ext uri="{FF2B5EF4-FFF2-40B4-BE49-F238E27FC236}">
                <a16:creationId xmlns:a16="http://schemas.microsoft.com/office/drawing/2014/main" id="{0343C1B6-6F8F-48C2-925F-A4322AAF41F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3"/>
            <a:extLst>
              <a:ext uri="{FF2B5EF4-FFF2-40B4-BE49-F238E27FC236}">
                <a16:creationId xmlns:a16="http://schemas.microsoft.com/office/drawing/2014/main" id="{7B8ED1E7-12B9-4386-9728-2E6D06FA7FD2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4" grpId="0"/>
      <p:bldP spid="65" grpId="0"/>
      <p:bldP spid="66" grpId="0"/>
      <p:bldP spid="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adley Hand ITC" panose="03070402050302030203" pitchFamily="66" charset="0"/>
              </a:rPr>
              <a:t>The Normal Distribution</a:t>
            </a:r>
            <a:endParaRPr lang="en-GB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880" y="245679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mic Sans MS" panose="030F0702030302020204" pitchFamily="66" charset="0"/>
              </a:rPr>
              <a:t>Examples of variables that have a Normal distribution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137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Is the most important distribution for a continuous random variable.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58839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Many naturally occurring phenomena have a distribution that is normal, or approximately normal.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552" y="3012240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Physical attributes of a population such as: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3393" y="3485338"/>
            <a:ext cx="250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Height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3393" y="3940156"/>
            <a:ext cx="250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Weight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3393" y="4401821"/>
            <a:ext cx="250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latin typeface="Comic Sans MS" panose="030F0702030302020204" pitchFamily="66" charset="0"/>
              </a:rPr>
              <a:t>Arm length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994" y="484979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Crop yields.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816" y="531145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Comic Sans MS" panose="030F0702030302020204" pitchFamily="66" charset="0"/>
              </a:rPr>
              <a:t>Scores for tests taken by a large population.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874" y="581928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mic Sans MS" panose="030F0702030302020204" pitchFamily="66" charset="0"/>
              </a:rPr>
              <a:t>Once a normal model has been stablished, we can use it to calculate probabilities and make predictions.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9567AF66-B106-499F-B5CD-9B02B5980760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rId2"/>
            <a:extLst>
              <a:ext uri="{FF2B5EF4-FFF2-40B4-BE49-F238E27FC236}">
                <a16:creationId xmlns:a16="http://schemas.microsoft.com/office/drawing/2014/main" id="{B7029547-0972-4291-8B0D-51E6144866ED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9161" y="548640"/>
            <a:ext cx="85913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Clearly, however, very few real-life variables are distributed like the standard normal distribution, with mean of 0 and a standard deviation of 1, but you can transform any normal distribution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standard normal distribution, because all normal distributions have the same basic shape but merely shifts in location and spread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29161" y="2882645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transform any given value of x on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to its equivalent z-value on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use the formula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73999" y="3837406"/>
                <a:ext cx="1563954" cy="7379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604A7B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800" b="0" i="1" smtClean="0">
                          <a:solidFill>
                            <a:srgbClr val="604A7B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604A7B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en-GB" sz="2800" dirty="0">
                  <a:solidFill>
                    <a:srgbClr val="604A7B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999" y="3837406"/>
                <a:ext cx="1563954" cy="73795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TextBox 83"/>
          <p:cNvSpPr txBox="1"/>
          <p:nvPr/>
        </p:nvSpPr>
        <p:spPr>
          <a:xfrm>
            <a:off x="229161" y="4545309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 you can use the GDC to find the required probability.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9161" y="5360689"/>
                <a:ext cx="8516089" cy="9559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:r>
                  <a:rPr lang="en-US" sz="2400" b="1" i="1" dirty="0">
                    <a:solidFill>
                      <a:schemeClr val="accent4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~ N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m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Symbol" panose="05050102010706020507" pitchFamily="18" charset="2"/>
                    <a:cs typeface="Arial" panose="020B0604020202020204" pitchFamily="34" charset="0"/>
                  </a:rPr>
                  <a:t>s</a:t>
                </a:r>
                <a:r>
                  <a:rPr lang="en-US" sz="2400" baseline="300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then the </a:t>
                </a:r>
                <a:r>
                  <a:rPr lang="en-US" sz="2400" dirty="0">
                    <a:solidFill>
                      <a:srgbClr val="604A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transformed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random </a:t>
                </a:r>
                <a:r>
                  <a:rPr lang="en-US" sz="2400" dirty="0">
                    <a:solidFill>
                      <a:srgbClr val="604A7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variable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has a standard normal distribution.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61" y="5360689"/>
                <a:ext cx="8516089" cy="955903"/>
              </a:xfrm>
              <a:prstGeom prst="rect">
                <a:avLst/>
              </a:prstGeom>
              <a:blipFill rotWithShape="0">
                <a:blip r:embed="rId3"/>
                <a:stretch>
                  <a:fillRect l="-1145" t="-1274" b="-140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500AF2B4-1BDB-4911-9B8D-0ABA893F6874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8D1B7B-A74F-4630-9086-DC1B003A3245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3" grpId="0"/>
      <p:bldP spid="84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510314" y="4375577"/>
            <a:ext cx="235789" cy="1915064"/>
          </a:xfrm>
          <a:custGeom>
            <a:avLst/>
            <a:gdLst>
              <a:gd name="connsiteX0" fmla="*/ 0 w 235789"/>
              <a:gd name="connsiteY0" fmla="*/ 80513 h 1915064"/>
              <a:gd name="connsiteX1" fmla="*/ 0 w 235789"/>
              <a:gd name="connsiteY1" fmla="*/ 1915064 h 1915064"/>
              <a:gd name="connsiteX2" fmla="*/ 235789 w 235789"/>
              <a:gd name="connsiteY2" fmla="*/ 1903562 h 1915064"/>
              <a:gd name="connsiteX3" fmla="*/ 230038 w 235789"/>
              <a:gd name="connsiteY3" fmla="*/ 0 h 1915064"/>
              <a:gd name="connsiteX4" fmla="*/ 172528 w 235789"/>
              <a:gd name="connsiteY4" fmla="*/ 0 h 1915064"/>
              <a:gd name="connsiteX5" fmla="*/ 74762 w 235789"/>
              <a:gd name="connsiteY5" fmla="*/ 34505 h 1915064"/>
              <a:gd name="connsiteX6" fmla="*/ 0 w 235789"/>
              <a:gd name="connsiteY6" fmla="*/ 80513 h 191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89" h="1915064">
                <a:moveTo>
                  <a:pt x="0" y="80513"/>
                </a:moveTo>
                <a:lnTo>
                  <a:pt x="0" y="1915064"/>
                </a:lnTo>
                <a:lnTo>
                  <a:pt x="235789" y="1903562"/>
                </a:lnTo>
                <a:lnTo>
                  <a:pt x="230038" y="0"/>
                </a:lnTo>
                <a:lnTo>
                  <a:pt x="172528" y="0"/>
                </a:lnTo>
                <a:lnTo>
                  <a:pt x="74762" y="34505"/>
                </a:lnTo>
                <a:lnTo>
                  <a:pt x="0" y="80513"/>
                </a:lnTo>
                <a:close/>
              </a:path>
            </a:pathLst>
          </a:custGeom>
          <a:solidFill>
            <a:schemeClr val="accent3">
              <a:alpha val="59000"/>
            </a:schemeClr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7999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P(9.1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7583" y="1344404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9160" y="1327291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Convert x values to z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042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160" y="1994127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83807"/>
            <a:ext cx="5077690" cy="2698750"/>
            <a:chOff x="395536" y="4128472"/>
            <a:chExt cx="5077690" cy="2698750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4448" y="2508928"/>
                <a:ext cx="1547090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9.1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48" y="2508928"/>
                <a:ext cx="1547090" cy="614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179431" y="2543486"/>
                <a:ext cx="1683346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10.3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31" y="2543486"/>
                <a:ext cx="1683346" cy="614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98344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-0.45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822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0.15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17924" y="3051653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into your GDC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501" y="303454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9493" y="3664456"/>
            <a:ext cx="3024337" cy="302433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4078" y="3436840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P(-0.45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0.15)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061855" y="4019700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0.233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1632" y="3436841"/>
            <a:ext cx="24929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P(9.1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570856" y="3436840"/>
            <a:ext cx="4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hlinkClick r:id="rId6"/>
            <a:extLst>
              <a:ext uri="{FF2B5EF4-FFF2-40B4-BE49-F238E27FC236}">
                <a16:creationId xmlns:a16="http://schemas.microsoft.com/office/drawing/2014/main" id="{A07F4C1C-A44C-4937-98F7-E5884B2988A6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91FA9F7B-A427-4F75-A97F-3660F1E0484C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3" grpId="0"/>
      <p:bldP spid="84" grpId="0"/>
      <p:bldP spid="97" grpId="0"/>
      <p:bldP spid="98" grpId="0"/>
      <p:bldP spid="13" grpId="0"/>
      <p:bldP spid="100" grpId="0"/>
      <p:bldP spid="101" grpId="0"/>
      <p:bldP spid="102" grpId="0"/>
      <p:bldP spid="103" grpId="0"/>
      <p:bldP spid="104" grpId="0"/>
      <p:bldP spid="15" grpId="0"/>
      <p:bldP spid="106" grpId="0"/>
      <p:bldP spid="17" grpId="0"/>
      <p:bldP spid="10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936068" y="4327399"/>
            <a:ext cx="1967477" cy="1937141"/>
          </a:xfrm>
          <a:custGeom>
            <a:avLst/>
            <a:gdLst>
              <a:gd name="connsiteX0" fmla="*/ 1967477 w 1967477"/>
              <a:gd name="connsiteY0" fmla="*/ 125675 h 1937141"/>
              <a:gd name="connsiteX1" fmla="*/ 1967477 w 1967477"/>
              <a:gd name="connsiteY1" fmla="*/ 1937141 h 1937141"/>
              <a:gd name="connsiteX2" fmla="*/ 0 w 1967477"/>
              <a:gd name="connsiteY2" fmla="*/ 1932807 h 1937141"/>
              <a:gd name="connsiteX3" fmla="*/ 268687 w 1967477"/>
              <a:gd name="connsiteY3" fmla="*/ 1867802 h 1937141"/>
              <a:gd name="connsiteX4" fmla="*/ 507037 w 1967477"/>
              <a:gd name="connsiteY4" fmla="*/ 1707457 h 1937141"/>
              <a:gd name="connsiteX5" fmla="*/ 697718 w 1967477"/>
              <a:gd name="connsiteY5" fmla="*/ 1477774 h 1937141"/>
              <a:gd name="connsiteX6" fmla="*/ 901399 w 1967477"/>
              <a:gd name="connsiteY6" fmla="*/ 1126748 h 1937141"/>
              <a:gd name="connsiteX7" fmla="*/ 1165752 w 1967477"/>
              <a:gd name="connsiteY7" fmla="*/ 663048 h 1937141"/>
              <a:gd name="connsiteX8" fmla="*/ 1382434 w 1967477"/>
              <a:gd name="connsiteY8" fmla="*/ 294688 h 1937141"/>
              <a:gd name="connsiteX9" fmla="*/ 1573115 w 1967477"/>
              <a:gd name="connsiteY9" fmla="*/ 91006 h 1937141"/>
              <a:gd name="connsiteX10" fmla="*/ 1677123 w 1967477"/>
              <a:gd name="connsiteY10" fmla="*/ 17334 h 1937141"/>
              <a:gd name="connsiteX11" fmla="*/ 1742127 w 1967477"/>
              <a:gd name="connsiteY11" fmla="*/ 0 h 1937141"/>
              <a:gd name="connsiteX12" fmla="*/ 1833134 w 1967477"/>
              <a:gd name="connsiteY12" fmla="*/ 17334 h 1937141"/>
              <a:gd name="connsiteX13" fmla="*/ 1902472 w 1967477"/>
              <a:gd name="connsiteY13" fmla="*/ 52003 h 1937141"/>
              <a:gd name="connsiteX14" fmla="*/ 1967477 w 1967477"/>
              <a:gd name="connsiteY14" fmla="*/ 125675 h 193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7477" h="1937141">
                <a:moveTo>
                  <a:pt x="1967477" y="125675"/>
                </a:moveTo>
                <a:lnTo>
                  <a:pt x="1967477" y="1937141"/>
                </a:lnTo>
                <a:lnTo>
                  <a:pt x="0" y="1932807"/>
                </a:lnTo>
                <a:lnTo>
                  <a:pt x="268687" y="1867802"/>
                </a:lnTo>
                <a:lnTo>
                  <a:pt x="507037" y="1707457"/>
                </a:lnTo>
                <a:lnTo>
                  <a:pt x="697718" y="1477774"/>
                </a:lnTo>
                <a:lnTo>
                  <a:pt x="901399" y="1126748"/>
                </a:lnTo>
                <a:lnTo>
                  <a:pt x="1165752" y="663048"/>
                </a:lnTo>
                <a:lnTo>
                  <a:pt x="1382434" y="294688"/>
                </a:lnTo>
                <a:lnTo>
                  <a:pt x="1573115" y="91006"/>
                </a:lnTo>
                <a:lnTo>
                  <a:pt x="1677123" y="17334"/>
                </a:lnTo>
                <a:lnTo>
                  <a:pt x="1742127" y="0"/>
                </a:lnTo>
                <a:lnTo>
                  <a:pt x="1833134" y="17334"/>
                </a:lnTo>
                <a:lnTo>
                  <a:pt x="1902472" y="52003"/>
                </a:lnTo>
                <a:lnTo>
                  <a:pt x="1967477" y="125675"/>
                </a:lnTo>
                <a:close/>
              </a:path>
            </a:pathLst>
          </a:custGeom>
          <a:solidFill>
            <a:srgbClr val="FF3399">
              <a:alpha val="53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694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62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7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7583" y="1344404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9160" y="1327291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Convert x values to z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042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160" y="1994127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40208"/>
            <a:ext cx="5077690" cy="2698750"/>
            <a:chOff x="395536" y="4128472"/>
            <a:chExt cx="5077690" cy="2698750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62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4448" y="2508928"/>
                <a:ext cx="1386405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48" y="2508928"/>
                <a:ext cx="1386405" cy="61465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179431" y="2543486"/>
                <a:ext cx="1500604" cy="614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69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62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31" y="2543486"/>
                <a:ext cx="1500604" cy="61465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98344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822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17924" y="3051653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into your GDC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501" y="303454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572" y="3402730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846659" y="3396916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0.841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2426" y="3664456"/>
            <a:ext cx="2952329" cy="302433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480888" y="3402729"/>
            <a:ext cx="13773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025875" y="3407815"/>
            <a:ext cx="4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hlinkClick r:id="rId6"/>
            <a:extLst>
              <a:ext uri="{FF2B5EF4-FFF2-40B4-BE49-F238E27FC236}">
                <a16:creationId xmlns:a16="http://schemas.microsoft.com/office/drawing/2014/main" id="{97C1C6ED-64BB-4393-A492-C7B2B7F3C4D3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1ED103C1-C63D-4107-850D-55533BDE3903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20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/>
      <p:bldP spid="84" grpId="0"/>
      <p:bldP spid="97" grpId="0"/>
      <p:bldP spid="98" grpId="0"/>
      <p:bldP spid="13" grpId="0"/>
      <p:bldP spid="100" grpId="0"/>
      <p:bldP spid="101" grpId="0"/>
      <p:bldP spid="102" grpId="0"/>
      <p:bldP spid="103" grpId="0"/>
      <p:bldP spid="104" grpId="0"/>
      <p:bldP spid="15" grpId="0"/>
      <p:bldP spid="106" grpId="0"/>
      <p:bldP spid="32" grpId="0"/>
      <p:bldP spid="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937982" y="4334923"/>
            <a:ext cx="2543033" cy="1910687"/>
          </a:xfrm>
          <a:custGeom>
            <a:avLst/>
            <a:gdLst>
              <a:gd name="connsiteX0" fmla="*/ 0 w 2543033"/>
              <a:gd name="connsiteY0" fmla="*/ 946245 h 1910687"/>
              <a:gd name="connsiteX1" fmla="*/ 0 w 2543033"/>
              <a:gd name="connsiteY1" fmla="*/ 1910687 h 1910687"/>
              <a:gd name="connsiteX2" fmla="*/ 2543033 w 2543033"/>
              <a:gd name="connsiteY2" fmla="*/ 1906138 h 1910687"/>
              <a:gd name="connsiteX3" fmla="*/ 2365612 w 2543033"/>
              <a:gd name="connsiteY3" fmla="*/ 1869743 h 1910687"/>
              <a:gd name="connsiteX4" fmla="*/ 2028967 w 2543033"/>
              <a:gd name="connsiteY4" fmla="*/ 1756012 h 1910687"/>
              <a:gd name="connsiteX5" fmla="*/ 1856096 w 2543033"/>
              <a:gd name="connsiteY5" fmla="*/ 1633182 h 1910687"/>
              <a:gd name="connsiteX6" fmla="*/ 1687773 w 2543033"/>
              <a:gd name="connsiteY6" fmla="*/ 1414818 h 1910687"/>
              <a:gd name="connsiteX7" fmla="*/ 1528549 w 2543033"/>
              <a:gd name="connsiteY7" fmla="*/ 1141863 h 1910687"/>
              <a:gd name="connsiteX8" fmla="*/ 1273791 w 2543033"/>
              <a:gd name="connsiteY8" fmla="*/ 632346 h 1910687"/>
              <a:gd name="connsiteX9" fmla="*/ 1096370 w 2543033"/>
              <a:gd name="connsiteY9" fmla="*/ 282054 h 1910687"/>
              <a:gd name="connsiteX10" fmla="*/ 928048 w 2543033"/>
              <a:gd name="connsiteY10" fmla="*/ 90985 h 1910687"/>
              <a:gd name="connsiteX11" fmla="*/ 846161 w 2543033"/>
              <a:gd name="connsiteY11" fmla="*/ 22746 h 1910687"/>
              <a:gd name="connsiteX12" fmla="*/ 755176 w 2543033"/>
              <a:gd name="connsiteY12" fmla="*/ 0 h 1910687"/>
              <a:gd name="connsiteX13" fmla="*/ 682388 w 2543033"/>
              <a:gd name="connsiteY13" fmla="*/ 18197 h 1910687"/>
              <a:gd name="connsiteX14" fmla="*/ 518615 w 2543033"/>
              <a:gd name="connsiteY14" fmla="*/ 118281 h 1910687"/>
              <a:gd name="connsiteX15" fmla="*/ 386687 w 2543033"/>
              <a:gd name="connsiteY15" fmla="*/ 286603 h 1910687"/>
              <a:gd name="connsiteX16" fmla="*/ 168322 w 2543033"/>
              <a:gd name="connsiteY16" fmla="*/ 641445 h 1910687"/>
              <a:gd name="connsiteX17" fmla="*/ 0 w 2543033"/>
              <a:gd name="connsiteY17" fmla="*/ 946245 h 1910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43033" h="1910687">
                <a:moveTo>
                  <a:pt x="0" y="946245"/>
                </a:moveTo>
                <a:lnTo>
                  <a:pt x="0" y="1910687"/>
                </a:lnTo>
                <a:lnTo>
                  <a:pt x="2543033" y="1906138"/>
                </a:lnTo>
                <a:lnTo>
                  <a:pt x="2365612" y="1869743"/>
                </a:lnTo>
                <a:lnTo>
                  <a:pt x="2028967" y="1756012"/>
                </a:lnTo>
                <a:lnTo>
                  <a:pt x="1856096" y="1633182"/>
                </a:lnTo>
                <a:lnTo>
                  <a:pt x="1687773" y="1414818"/>
                </a:lnTo>
                <a:lnTo>
                  <a:pt x="1528549" y="1141863"/>
                </a:lnTo>
                <a:lnTo>
                  <a:pt x="1273791" y="632346"/>
                </a:lnTo>
                <a:lnTo>
                  <a:pt x="1096370" y="282054"/>
                </a:lnTo>
                <a:lnTo>
                  <a:pt x="928048" y="90985"/>
                </a:lnTo>
                <a:lnTo>
                  <a:pt x="846161" y="22746"/>
                </a:lnTo>
                <a:lnTo>
                  <a:pt x="755176" y="0"/>
                </a:lnTo>
                <a:lnTo>
                  <a:pt x="682388" y="18197"/>
                </a:lnTo>
                <a:lnTo>
                  <a:pt x="518615" y="118281"/>
                </a:lnTo>
                <a:lnTo>
                  <a:pt x="386687" y="286603"/>
                </a:lnTo>
                <a:lnTo>
                  <a:pt x="168322" y="641445"/>
                </a:lnTo>
                <a:lnTo>
                  <a:pt x="0" y="946245"/>
                </a:lnTo>
                <a:close/>
              </a:path>
            </a:pathLst>
          </a:custGeom>
          <a:solidFill>
            <a:srgbClr val="FFC000">
              <a:alpha val="38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6944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14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87583" y="1344404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29160" y="1327291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Convert x values to z using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83" y="2011240"/>
                <a:ext cx="7356831" cy="586571"/>
              </a:xfrm>
              <a:prstGeom prst="rect">
                <a:avLst/>
              </a:prstGeom>
              <a:blipFill rotWithShape="0">
                <a:blip r:embed="rId2"/>
                <a:stretch>
                  <a:fillRect l="-1243" t="-1042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/>
          <p:cNvSpPr txBox="1"/>
          <p:nvPr/>
        </p:nvSpPr>
        <p:spPr>
          <a:xfrm>
            <a:off x="229160" y="1994127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41437"/>
            <a:ext cx="5077690" cy="2698750"/>
            <a:chOff x="395536" y="4128472"/>
            <a:chExt cx="5077690" cy="2698750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14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14448" y="2508928"/>
                <a:ext cx="1386405" cy="61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4448" y="2508928"/>
                <a:ext cx="1386405" cy="6144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Rectangle 99"/>
              <p:cNvSpPr/>
              <p:nvPr/>
            </p:nvSpPr>
            <p:spPr>
              <a:xfrm>
                <a:off x="5179431" y="2543486"/>
                <a:ext cx="1507016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 smtClean="0">
                        <a:solidFill>
                          <a:srgbClr val="604A7B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i="1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604A7B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GB" sz="2400" dirty="0"/>
              </a:p>
            </p:txBody>
          </p:sp>
        </mc:Choice>
        <mc:Fallback xmlns="">
          <p:sp>
            <p:nvSpPr>
              <p:cNvPr id="100" name="Rectangle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9431" y="2543486"/>
                <a:ext cx="1507016" cy="616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98344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GB" sz="2400" i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898228" y="2603293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-0.8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517924" y="3051653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into your GDC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59501" y="303454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8797" y="3417947"/>
            <a:ext cx="1548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662814" y="3396916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0.788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061172" y="3403027"/>
            <a:ext cx="1718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-0.8)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7597" y="3409138"/>
            <a:ext cx="45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325" y="3589388"/>
            <a:ext cx="2952329" cy="3024336"/>
          </a:xfrm>
          <a:prstGeom prst="rect">
            <a:avLst/>
          </a:prstGeom>
        </p:spPr>
      </p:pic>
      <p:sp>
        <p:nvSpPr>
          <p:cNvPr id="29" name="Rectangle 28">
            <a:hlinkClick r:id="rId6"/>
            <a:extLst>
              <a:ext uri="{FF2B5EF4-FFF2-40B4-BE49-F238E27FC236}">
                <a16:creationId xmlns:a16="http://schemas.microsoft.com/office/drawing/2014/main" id="{AED2EEEE-69F5-4988-AE75-7F4FEE91FED1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hlinkClick r:id="rId6"/>
            <a:extLst>
              <a:ext uri="{FF2B5EF4-FFF2-40B4-BE49-F238E27FC236}">
                <a16:creationId xmlns:a16="http://schemas.microsoft.com/office/drawing/2014/main" id="{C1235B4A-7026-4A9D-AC9F-5CC06706FF2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2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3" grpId="0"/>
      <p:bldP spid="84" grpId="0"/>
      <p:bldP spid="97" grpId="0"/>
      <p:bldP spid="98" grpId="0"/>
      <p:bldP spid="13" grpId="0"/>
      <p:bldP spid="100" grpId="0"/>
      <p:bldP spid="101" grpId="0"/>
      <p:bldP spid="102" grpId="0"/>
      <p:bldP spid="103" grpId="0"/>
      <p:bldP spid="104" grpId="0"/>
      <p:bldP spid="15" grpId="0"/>
      <p:bldP spid="106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1" y="908720"/>
            <a:ext cx="8615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also find these solutions directly using the GDC without using the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formula, this is quickest and most efficient method of answering these questions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53598" y="2397549"/>
            <a:ext cx="8087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is important to know the method 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standardisation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53598" y="3179457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53598" y="3641122"/>
            <a:ext cx="8422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normal distribution has mean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standard deviation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1788" y="4192197"/>
            <a:ext cx="487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824556" y="4192197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normalcdf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(-E99,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s, 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1788" y="4884695"/>
            <a:ext cx="487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823520" y="4884695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normalcdf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E99,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s, 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1788" y="5634860"/>
            <a:ext cx="48705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find P(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or P(a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4823520" y="5649706"/>
            <a:ext cx="39123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normalcdf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s, 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hlinkClick r:id="rId2"/>
            <a:extLst>
              <a:ext uri="{FF2B5EF4-FFF2-40B4-BE49-F238E27FC236}">
                <a16:creationId xmlns:a16="http://schemas.microsoft.com/office/drawing/2014/main" id="{087AFE4A-D3CF-4393-BB3D-653EA0A9835C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rId2"/>
            <a:extLst>
              <a:ext uri="{FF2B5EF4-FFF2-40B4-BE49-F238E27FC236}">
                <a16:creationId xmlns:a16="http://schemas.microsoft.com/office/drawing/2014/main" id="{F4EBF9B6-F1AB-4470-ABDD-397C4592E799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1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85" grpId="0"/>
      <p:bldP spid="86" grpId="0"/>
      <p:bldP spid="87" grpId="0"/>
      <p:bldP spid="88" grpId="0"/>
      <p:bldP spid="89" grpId="0"/>
      <p:bldP spid="90" grpId="0"/>
      <p:bldP spid="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452884" y="5441109"/>
            <a:ext cx="968991" cy="777923"/>
          </a:xfrm>
          <a:custGeom>
            <a:avLst/>
            <a:gdLst>
              <a:gd name="connsiteX0" fmla="*/ 0 w 968991"/>
              <a:gd name="connsiteY0" fmla="*/ 777923 h 777923"/>
              <a:gd name="connsiteX1" fmla="*/ 0 w 968991"/>
              <a:gd name="connsiteY1" fmla="*/ 0 h 777923"/>
              <a:gd name="connsiteX2" fmla="*/ 109182 w 968991"/>
              <a:gd name="connsiteY2" fmla="*/ 204717 h 777923"/>
              <a:gd name="connsiteX3" fmla="*/ 272955 w 968991"/>
              <a:gd name="connsiteY3" fmla="*/ 491320 h 777923"/>
              <a:gd name="connsiteX4" fmla="*/ 504967 w 968991"/>
              <a:gd name="connsiteY4" fmla="*/ 655093 h 777923"/>
              <a:gd name="connsiteX5" fmla="*/ 682388 w 968991"/>
              <a:gd name="connsiteY5" fmla="*/ 709684 h 777923"/>
              <a:gd name="connsiteX6" fmla="*/ 968991 w 968991"/>
              <a:gd name="connsiteY6" fmla="*/ 764275 h 777923"/>
              <a:gd name="connsiteX7" fmla="*/ 0 w 968991"/>
              <a:gd name="connsiteY7" fmla="*/ 777923 h 777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8991" h="777923">
                <a:moveTo>
                  <a:pt x="0" y="777923"/>
                </a:moveTo>
                <a:lnTo>
                  <a:pt x="0" y="0"/>
                </a:lnTo>
                <a:lnTo>
                  <a:pt x="109182" y="204717"/>
                </a:lnTo>
                <a:lnTo>
                  <a:pt x="272955" y="491320"/>
                </a:lnTo>
                <a:lnTo>
                  <a:pt x="504967" y="655093"/>
                </a:lnTo>
                <a:lnTo>
                  <a:pt x="682388" y="709684"/>
                </a:lnTo>
                <a:lnTo>
                  <a:pt x="968991" y="764275"/>
                </a:lnTo>
                <a:lnTo>
                  <a:pt x="0" y="777923"/>
                </a:ln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0" y="936606"/>
            <a:ext cx="861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laid by a chicken are known to have the mass normally distributed, with mean 55 g and standard deviation 2.5 g.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02404" y="2512551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981" y="2495438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55665" y="3180537"/>
            <a:ext cx="4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your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188" y="3177013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33056"/>
            <a:ext cx="5077690" cy="2701071"/>
            <a:chOff x="395536" y="4128472"/>
            <a:chExt cx="5077690" cy="27010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585372" y="6460211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19552" y="6436187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35639" y="1628800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probability that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74" y="2060848"/>
            <a:ext cx="16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37714" y="3497630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0.0548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6072" y="3503741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831" y="2105871"/>
            <a:ext cx="72819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979804" y="1620795"/>
            <a:ext cx="5003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An egg weighs more than 59 g?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408" y="3859944"/>
            <a:ext cx="1843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59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955" y="4207411"/>
            <a:ext cx="205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E99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408" y="4533289"/>
            <a:ext cx="18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2.5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2408" y="5242392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55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0758" y="3664456"/>
            <a:ext cx="2952329" cy="3024336"/>
          </a:xfrm>
          <a:prstGeom prst="rect">
            <a:avLst/>
          </a:prstGeom>
        </p:spPr>
      </p:pic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F82FB7C0-D94D-4213-AF91-07282E7F30D3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FFCC7551-0073-4FFC-ACFD-C9D3B3CA896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36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3" grpId="0"/>
      <p:bldP spid="84" grpId="0"/>
      <p:bldP spid="97" grpId="0"/>
      <p:bldP spid="98" grpId="0"/>
      <p:bldP spid="104" grpId="0"/>
      <p:bldP spid="106" grpId="0"/>
      <p:bldP spid="32" grpId="0"/>
      <p:bldP spid="31" grpId="0"/>
      <p:bldP spid="35" grpId="0"/>
      <p:bldP spid="36" grpId="0"/>
      <p:bldP spid="37" grpId="0"/>
      <p:bldP spid="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78173" y="4635891"/>
            <a:ext cx="1228299" cy="1596789"/>
          </a:xfrm>
          <a:custGeom>
            <a:avLst/>
            <a:gdLst>
              <a:gd name="connsiteX0" fmla="*/ 1228299 w 1228299"/>
              <a:gd name="connsiteY0" fmla="*/ 1596789 h 1596789"/>
              <a:gd name="connsiteX1" fmla="*/ 1228299 w 1228299"/>
              <a:gd name="connsiteY1" fmla="*/ 0 h 1596789"/>
              <a:gd name="connsiteX2" fmla="*/ 1009934 w 1228299"/>
              <a:gd name="connsiteY2" fmla="*/ 354842 h 1596789"/>
              <a:gd name="connsiteX3" fmla="*/ 750627 w 1228299"/>
              <a:gd name="connsiteY3" fmla="*/ 832514 h 1596789"/>
              <a:gd name="connsiteX4" fmla="*/ 600502 w 1228299"/>
              <a:gd name="connsiteY4" fmla="*/ 1078174 h 1596789"/>
              <a:gd name="connsiteX5" fmla="*/ 436728 w 1228299"/>
              <a:gd name="connsiteY5" fmla="*/ 1337481 h 1596789"/>
              <a:gd name="connsiteX6" fmla="*/ 272955 w 1228299"/>
              <a:gd name="connsiteY6" fmla="*/ 1460311 h 1596789"/>
              <a:gd name="connsiteX7" fmla="*/ 0 w 1228299"/>
              <a:gd name="connsiteY7" fmla="*/ 1583141 h 1596789"/>
              <a:gd name="connsiteX8" fmla="*/ 1228299 w 1228299"/>
              <a:gd name="connsiteY8" fmla="*/ 1596789 h 15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8299" h="1596789">
                <a:moveTo>
                  <a:pt x="1228299" y="1596789"/>
                </a:moveTo>
                <a:lnTo>
                  <a:pt x="1228299" y="0"/>
                </a:lnTo>
                <a:lnTo>
                  <a:pt x="1009934" y="354842"/>
                </a:lnTo>
                <a:lnTo>
                  <a:pt x="750627" y="832514"/>
                </a:lnTo>
                <a:lnTo>
                  <a:pt x="600502" y="1078174"/>
                </a:lnTo>
                <a:lnTo>
                  <a:pt x="436728" y="1337481"/>
                </a:lnTo>
                <a:lnTo>
                  <a:pt x="272955" y="1460311"/>
                </a:lnTo>
                <a:lnTo>
                  <a:pt x="0" y="1583141"/>
                </a:lnTo>
                <a:lnTo>
                  <a:pt x="1228299" y="1596789"/>
                </a:lnTo>
                <a:close/>
              </a:path>
            </a:pathLst>
          </a:custGeom>
          <a:solidFill>
            <a:srgbClr val="FF3399">
              <a:alpha val="42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0" y="936606"/>
            <a:ext cx="861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laid by a chicken are known to have the mass normally distributed, with mean 55 g and standard deviation 2.5 g.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02404" y="2440543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981" y="242343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55665" y="3108529"/>
            <a:ext cx="4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your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188" y="3105005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33056"/>
            <a:ext cx="5077690" cy="2701071"/>
            <a:chOff x="395536" y="4128472"/>
            <a:chExt cx="5077690" cy="27010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585372" y="6460211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19552" y="6436187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35639" y="1628800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probability that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74" y="1988840"/>
            <a:ext cx="16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37714" y="3425622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0.212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6072" y="3431733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831" y="2033863"/>
            <a:ext cx="752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2964" y="1652453"/>
            <a:ext cx="5135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 An egg weighs less than 53 g?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407" y="3859944"/>
            <a:ext cx="2148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-E99</a:t>
            </a:r>
          </a:p>
          <a:p>
            <a:endParaRPr lang="en-GB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37955" y="4207411"/>
            <a:ext cx="205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53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408" y="4533289"/>
            <a:ext cx="18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2.5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2408" y="5242392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55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419" y="3685859"/>
            <a:ext cx="2880321" cy="3024336"/>
          </a:xfrm>
          <a:prstGeom prst="rect">
            <a:avLst/>
          </a:prstGeom>
        </p:spPr>
      </p:pic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91C71779-BEC7-41D6-A453-CAAD320E1F77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EE027336-FB2A-4C31-AF6D-706DF5960E2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7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3" grpId="0"/>
      <p:bldP spid="84" grpId="0"/>
      <p:bldP spid="97" grpId="0"/>
      <p:bldP spid="98" grpId="0"/>
      <p:bldP spid="104" grpId="0"/>
      <p:bldP spid="106" grpId="0"/>
      <p:bldP spid="32" grpId="0"/>
      <p:bldP spid="31" grpId="0"/>
      <p:bldP spid="35" grpId="0"/>
      <p:bldP spid="36" grpId="0"/>
      <p:bldP spid="37" grpId="0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951630" y="4431175"/>
            <a:ext cx="573206" cy="1815152"/>
          </a:xfrm>
          <a:custGeom>
            <a:avLst/>
            <a:gdLst>
              <a:gd name="connsiteX0" fmla="*/ 27295 w 559558"/>
              <a:gd name="connsiteY0" fmla="*/ 1801505 h 1815152"/>
              <a:gd name="connsiteX1" fmla="*/ 0 w 559558"/>
              <a:gd name="connsiteY1" fmla="*/ 805218 h 1815152"/>
              <a:gd name="connsiteX2" fmla="*/ 136477 w 559558"/>
              <a:gd name="connsiteY2" fmla="*/ 504967 h 1815152"/>
              <a:gd name="connsiteX3" fmla="*/ 341194 w 559558"/>
              <a:gd name="connsiteY3" fmla="*/ 191069 h 1815152"/>
              <a:gd name="connsiteX4" fmla="*/ 545910 w 559558"/>
              <a:gd name="connsiteY4" fmla="*/ 0 h 1815152"/>
              <a:gd name="connsiteX5" fmla="*/ 559558 w 559558"/>
              <a:gd name="connsiteY5" fmla="*/ 1815152 h 1815152"/>
              <a:gd name="connsiteX6" fmla="*/ 27295 w 559558"/>
              <a:gd name="connsiteY6" fmla="*/ 1801505 h 1815152"/>
              <a:gd name="connsiteX0" fmla="*/ 0 w 573206"/>
              <a:gd name="connsiteY0" fmla="*/ 1801505 h 1815152"/>
              <a:gd name="connsiteX1" fmla="*/ 13648 w 573206"/>
              <a:gd name="connsiteY1" fmla="*/ 805218 h 1815152"/>
              <a:gd name="connsiteX2" fmla="*/ 150125 w 573206"/>
              <a:gd name="connsiteY2" fmla="*/ 504967 h 1815152"/>
              <a:gd name="connsiteX3" fmla="*/ 354842 w 573206"/>
              <a:gd name="connsiteY3" fmla="*/ 191069 h 1815152"/>
              <a:gd name="connsiteX4" fmla="*/ 559558 w 573206"/>
              <a:gd name="connsiteY4" fmla="*/ 0 h 1815152"/>
              <a:gd name="connsiteX5" fmla="*/ 573206 w 573206"/>
              <a:gd name="connsiteY5" fmla="*/ 1815152 h 1815152"/>
              <a:gd name="connsiteX6" fmla="*/ 0 w 573206"/>
              <a:gd name="connsiteY6" fmla="*/ 1801505 h 181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3206" h="1815152">
                <a:moveTo>
                  <a:pt x="0" y="1801505"/>
                </a:moveTo>
                <a:lnTo>
                  <a:pt x="13648" y="805218"/>
                </a:lnTo>
                <a:lnTo>
                  <a:pt x="150125" y="504967"/>
                </a:lnTo>
                <a:lnTo>
                  <a:pt x="354842" y="191069"/>
                </a:lnTo>
                <a:lnTo>
                  <a:pt x="559558" y="0"/>
                </a:lnTo>
                <a:lnTo>
                  <a:pt x="573206" y="1815152"/>
                </a:lnTo>
                <a:lnTo>
                  <a:pt x="0" y="1801505"/>
                </a:lnTo>
                <a:close/>
              </a:path>
            </a:pathLst>
          </a:custGeom>
          <a:solidFill>
            <a:schemeClr val="accent3">
              <a:alpha val="58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29161" y="548640"/>
            <a:ext cx="1966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Probabilities for other normal distributions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160" y="936606"/>
            <a:ext cx="8615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Eggs laid by a chicken are known to have the mass normally distributed, with mean 55 g and standard deviation 2.5 g.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402404" y="2440543"/>
            <a:ext cx="73568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Sketch a standard normal curve and shade the required region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43981" y="2423430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255665" y="3108529"/>
            <a:ext cx="4679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values in your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4188" y="3105005"/>
            <a:ext cx="125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95536" y="3933056"/>
            <a:ext cx="5077690" cy="2701071"/>
            <a:chOff x="395536" y="4128472"/>
            <a:chExt cx="5077690" cy="2701071"/>
          </a:xfrm>
        </p:grpSpPr>
        <p:cxnSp>
          <p:nvCxnSpPr>
            <p:cNvPr id="85" name="Straight Arrow Connector 84"/>
            <p:cNvCxnSpPr/>
            <p:nvPr/>
          </p:nvCxnSpPr>
          <p:spPr>
            <a:xfrm flipV="1">
              <a:off x="841658" y="4128472"/>
              <a:ext cx="0" cy="256032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/>
            <p:cNvSpPr/>
            <p:nvPr/>
          </p:nvSpPr>
          <p:spPr>
            <a:xfrm>
              <a:off x="677326" y="4519542"/>
              <a:ext cx="4795900" cy="1918784"/>
            </a:xfrm>
            <a:custGeom>
              <a:avLst/>
              <a:gdLst>
                <a:gd name="connsiteX0" fmla="*/ 0 w 6028267"/>
                <a:gd name="connsiteY0" fmla="*/ 1821275 h 1843852"/>
                <a:gd name="connsiteX1" fmla="*/ 2133600 w 6028267"/>
                <a:gd name="connsiteY1" fmla="*/ 3763 h 1843852"/>
                <a:gd name="connsiteX2" fmla="*/ 6028267 w 6028267"/>
                <a:gd name="connsiteY2" fmla="*/ 1843852 h 1843852"/>
                <a:gd name="connsiteX3" fmla="*/ 6028267 w 6028267"/>
                <a:gd name="connsiteY3" fmla="*/ 1843852 h 1843852"/>
                <a:gd name="connsiteX0" fmla="*/ 0 w 6028267"/>
                <a:gd name="connsiteY0" fmla="*/ 1881415 h 1903992"/>
                <a:gd name="connsiteX1" fmla="*/ 3327483 w 6028267"/>
                <a:gd name="connsiteY1" fmla="*/ 3763 h 1903992"/>
                <a:gd name="connsiteX2" fmla="*/ 6028267 w 6028267"/>
                <a:gd name="connsiteY2" fmla="*/ 1903992 h 1903992"/>
                <a:gd name="connsiteX3" fmla="*/ 6028267 w 6028267"/>
                <a:gd name="connsiteY3" fmla="*/ 1903992 h 1903992"/>
                <a:gd name="connsiteX0" fmla="*/ 0 w 6028267"/>
                <a:gd name="connsiteY0" fmla="*/ 1809407 h 1831984"/>
                <a:gd name="connsiteX1" fmla="*/ 3039451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1809407 h 1831984"/>
                <a:gd name="connsiteX1" fmla="*/ 2967443 w 6028267"/>
                <a:gd name="connsiteY1" fmla="*/ 3763 h 1831984"/>
                <a:gd name="connsiteX2" fmla="*/ 6028267 w 6028267"/>
                <a:gd name="connsiteY2" fmla="*/ 1831984 h 1831984"/>
                <a:gd name="connsiteX3" fmla="*/ 6028267 w 6028267"/>
                <a:gd name="connsiteY3" fmla="*/ 1831984 h 1831984"/>
                <a:gd name="connsiteX0" fmla="*/ 0 w 6028267"/>
                <a:gd name="connsiteY0" fmla="*/ 3537599 h 3560176"/>
                <a:gd name="connsiteX1" fmla="*/ 3039451 w 6028267"/>
                <a:gd name="connsiteY1" fmla="*/ 3763 h 3560176"/>
                <a:gd name="connsiteX2" fmla="*/ 6028267 w 6028267"/>
                <a:gd name="connsiteY2" fmla="*/ 3560176 h 3560176"/>
                <a:gd name="connsiteX3" fmla="*/ 6028267 w 6028267"/>
                <a:gd name="connsiteY3" fmla="*/ 3560176 h 3560176"/>
                <a:gd name="connsiteX0" fmla="*/ 0 w 6028267"/>
                <a:gd name="connsiteY0" fmla="*/ 3610514 h 3761995"/>
                <a:gd name="connsiteX1" fmla="*/ 1743307 w 6028267"/>
                <a:gd name="connsiteY1" fmla="*/ 3173022 h 3761995"/>
                <a:gd name="connsiteX2" fmla="*/ 3039451 w 6028267"/>
                <a:gd name="connsiteY2" fmla="*/ 76678 h 3761995"/>
                <a:gd name="connsiteX3" fmla="*/ 6028267 w 6028267"/>
                <a:gd name="connsiteY3" fmla="*/ 3633091 h 3761995"/>
                <a:gd name="connsiteX4" fmla="*/ 6028267 w 6028267"/>
                <a:gd name="connsiteY4" fmla="*/ 3633091 h 3761995"/>
                <a:gd name="connsiteX0" fmla="*/ 0 w 6028267"/>
                <a:gd name="connsiteY0" fmla="*/ 3533836 h 3689081"/>
                <a:gd name="connsiteX1" fmla="*/ 1743307 w 6028267"/>
                <a:gd name="connsiteY1" fmla="*/ 3096344 h 3689081"/>
                <a:gd name="connsiteX2" fmla="*/ 3039451 w 6028267"/>
                <a:gd name="connsiteY2" fmla="*/ 0 h 3689081"/>
                <a:gd name="connsiteX3" fmla="*/ 4263587 w 6028267"/>
                <a:gd name="connsiteY3" fmla="*/ 3096345 h 3689081"/>
                <a:gd name="connsiteX4" fmla="*/ 6028267 w 6028267"/>
                <a:gd name="connsiteY4" fmla="*/ 3556413 h 3689081"/>
                <a:gd name="connsiteX5" fmla="*/ 6028267 w 6028267"/>
                <a:gd name="connsiteY5" fmla="*/ 3556413 h 3689081"/>
                <a:gd name="connsiteX0" fmla="*/ 59412 w 6087679"/>
                <a:gd name="connsiteY0" fmla="*/ 3533836 h 3689081"/>
                <a:gd name="connsiteX1" fmla="*/ 290551 w 6087679"/>
                <a:gd name="connsiteY1" fmla="*/ 3528393 h 3689081"/>
                <a:gd name="connsiteX2" fmla="*/ 1802719 w 6087679"/>
                <a:gd name="connsiteY2" fmla="*/ 3096344 h 3689081"/>
                <a:gd name="connsiteX3" fmla="*/ 3098863 w 6087679"/>
                <a:gd name="connsiteY3" fmla="*/ 0 h 3689081"/>
                <a:gd name="connsiteX4" fmla="*/ 4322999 w 6087679"/>
                <a:gd name="connsiteY4" fmla="*/ 3096345 h 3689081"/>
                <a:gd name="connsiteX5" fmla="*/ 6087679 w 6087679"/>
                <a:gd name="connsiteY5" fmla="*/ 3556413 h 3689081"/>
                <a:gd name="connsiteX6" fmla="*/ 6087679 w 6087679"/>
                <a:gd name="connsiteY6" fmla="*/ 3556413 h 3689081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6087679 w 6087679"/>
                <a:gd name="connsiteY6" fmla="*/ 3556413 h 3684410"/>
                <a:gd name="connsiteX7" fmla="*/ 6087679 w 6087679"/>
                <a:gd name="connsiteY7" fmla="*/ 3556413 h 3684410"/>
                <a:gd name="connsiteX0" fmla="*/ 59412 w 6087679"/>
                <a:gd name="connsiteY0" fmla="*/ 3533836 h 3684410"/>
                <a:gd name="connsiteX1" fmla="*/ 290551 w 6087679"/>
                <a:gd name="connsiteY1" fmla="*/ 3528393 h 3684410"/>
                <a:gd name="connsiteX2" fmla="*/ 1802719 w 6087679"/>
                <a:gd name="connsiteY2" fmla="*/ 3096344 h 3684410"/>
                <a:gd name="connsiteX3" fmla="*/ 3098863 w 6087679"/>
                <a:gd name="connsiteY3" fmla="*/ 0 h 3684410"/>
                <a:gd name="connsiteX4" fmla="*/ 4322999 w 6087679"/>
                <a:gd name="connsiteY4" fmla="*/ 3096345 h 3684410"/>
                <a:gd name="connsiteX5" fmla="*/ 5691151 w 6087679"/>
                <a:gd name="connsiteY5" fmla="*/ 3528393 h 3684410"/>
                <a:gd name="connsiteX6" fmla="*/ 5907175 w 6087679"/>
                <a:gd name="connsiteY6" fmla="*/ 3528393 h 3684410"/>
                <a:gd name="connsiteX7" fmla="*/ 6087679 w 6087679"/>
                <a:gd name="connsiteY7" fmla="*/ 3556413 h 3684410"/>
                <a:gd name="connsiteX8" fmla="*/ 6087679 w 6087679"/>
                <a:gd name="connsiteY8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1743307 w 6028267"/>
                <a:gd name="connsiteY2" fmla="*/ 3096344 h 3684410"/>
                <a:gd name="connsiteX3" fmla="*/ 3039451 w 6028267"/>
                <a:gd name="connsiteY3" fmla="*/ 0 h 3684410"/>
                <a:gd name="connsiteX4" fmla="*/ 4263587 w 6028267"/>
                <a:gd name="connsiteY4" fmla="*/ 3096345 h 3684410"/>
                <a:gd name="connsiteX5" fmla="*/ 5631739 w 6028267"/>
                <a:gd name="connsiteY5" fmla="*/ 3528393 h 3684410"/>
                <a:gd name="connsiteX6" fmla="*/ 5847763 w 6028267"/>
                <a:gd name="connsiteY6" fmla="*/ 3528393 h 3684410"/>
                <a:gd name="connsiteX7" fmla="*/ 6028267 w 6028267"/>
                <a:gd name="connsiteY7" fmla="*/ 3556413 h 3684410"/>
                <a:gd name="connsiteX8" fmla="*/ 6028267 w 6028267"/>
                <a:gd name="connsiteY8" fmla="*/ 3556413 h 3684410"/>
                <a:gd name="connsiteX0" fmla="*/ 0 w 6028267"/>
                <a:gd name="connsiteY0" fmla="*/ 3533836 h 3684410"/>
                <a:gd name="connsiteX1" fmla="*/ 231139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6028267 w 6028267"/>
                <a:gd name="connsiteY9" fmla="*/ 355641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847763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6028267"/>
                <a:gd name="connsiteY0" fmla="*/ 3533836 h 3684410"/>
                <a:gd name="connsiteX1" fmla="*/ 375155 w 6028267"/>
                <a:gd name="connsiteY1" fmla="*/ 3528393 h 3684410"/>
                <a:gd name="connsiteX2" fmla="*/ 375155 w 6028267"/>
                <a:gd name="connsiteY2" fmla="*/ 3528393 h 3684410"/>
                <a:gd name="connsiteX3" fmla="*/ 1743307 w 6028267"/>
                <a:gd name="connsiteY3" fmla="*/ 3096344 h 3684410"/>
                <a:gd name="connsiteX4" fmla="*/ 3039451 w 6028267"/>
                <a:gd name="connsiteY4" fmla="*/ 0 h 3684410"/>
                <a:gd name="connsiteX5" fmla="*/ 4263587 w 6028267"/>
                <a:gd name="connsiteY5" fmla="*/ 3096345 h 3684410"/>
                <a:gd name="connsiteX6" fmla="*/ 5631739 w 6028267"/>
                <a:gd name="connsiteY6" fmla="*/ 3528393 h 3684410"/>
                <a:gd name="connsiteX7" fmla="*/ 5631739 w 6028267"/>
                <a:gd name="connsiteY7" fmla="*/ 3528393 h 3684410"/>
                <a:gd name="connsiteX8" fmla="*/ 6028267 w 6028267"/>
                <a:gd name="connsiteY8" fmla="*/ 3556413 h 3684410"/>
                <a:gd name="connsiteX9" fmla="*/ 5991779 w 6028267"/>
                <a:gd name="connsiteY9" fmla="*/ 3528393 h 3684410"/>
                <a:gd name="connsiteX0" fmla="*/ 0 w 5991779"/>
                <a:gd name="connsiteY0" fmla="*/ 3533836 h 3684410"/>
                <a:gd name="connsiteX1" fmla="*/ 375155 w 5991779"/>
                <a:gd name="connsiteY1" fmla="*/ 3528393 h 3684410"/>
                <a:gd name="connsiteX2" fmla="*/ 375155 w 5991779"/>
                <a:gd name="connsiteY2" fmla="*/ 3528393 h 3684410"/>
                <a:gd name="connsiteX3" fmla="*/ 1743307 w 5991779"/>
                <a:gd name="connsiteY3" fmla="*/ 3096344 h 3684410"/>
                <a:gd name="connsiteX4" fmla="*/ 3039451 w 5991779"/>
                <a:gd name="connsiteY4" fmla="*/ 0 h 3684410"/>
                <a:gd name="connsiteX5" fmla="*/ 4263587 w 5991779"/>
                <a:gd name="connsiteY5" fmla="*/ 3096345 h 3684410"/>
                <a:gd name="connsiteX6" fmla="*/ 5631739 w 5991779"/>
                <a:gd name="connsiteY6" fmla="*/ 3528393 h 3684410"/>
                <a:gd name="connsiteX7" fmla="*/ 5631739 w 5991779"/>
                <a:gd name="connsiteY7" fmla="*/ 3528393 h 3684410"/>
                <a:gd name="connsiteX8" fmla="*/ 5991779 w 5991779"/>
                <a:gd name="connsiteY8" fmla="*/ 3528393 h 3684410"/>
                <a:gd name="connsiteX9" fmla="*/ 5991779 w 5991779"/>
                <a:gd name="connsiteY9" fmla="*/ 3528393 h 3684410"/>
                <a:gd name="connsiteX0" fmla="*/ 0 w 5991779"/>
                <a:gd name="connsiteY0" fmla="*/ 3533836 h 3551903"/>
                <a:gd name="connsiteX1" fmla="*/ 375155 w 5991779"/>
                <a:gd name="connsiteY1" fmla="*/ 3528393 h 3551903"/>
                <a:gd name="connsiteX2" fmla="*/ 900918 w 5991779"/>
                <a:gd name="connsiteY2" fmla="*/ 3551903 h 3551903"/>
                <a:gd name="connsiteX3" fmla="*/ 1743307 w 5991779"/>
                <a:gd name="connsiteY3" fmla="*/ 3096344 h 3551903"/>
                <a:gd name="connsiteX4" fmla="*/ 3039451 w 5991779"/>
                <a:gd name="connsiteY4" fmla="*/ 0 h 3551903"/>
                <a:gd name="connsiteX5" fmla="*/ 4263587 w 5991779"/>
                <a:gd name="connsiteY5" fmla="*/ 3096345 h 3551903"/>
                <a:gd name="connsiteX6" fmla="*/ 5631739 w 5991779"/>
                <a:gd name="connsiteY6" fmla="*/ 3528393 h 3551903"/>
                <a:gd name="connsiteX7" fmla="*/ 5631739 w 5991779"/>
                <a:gd name="connsiteY7" fmla="*/ 3528393 h 3551903"/>
                <a:gd name="connsiteX8" fmla="*/ 5991779 w 5991779"/>
                <a:gd name="connsiteY8" fmla="*/ 3528393 h 3551903"/>
                <a:gd name="connsiteX9" fmla="*/ 5991779 w 5991779"/>
                <a:gd name="connsiteY9" fmla="*/ 3528393 h 3551903"/>
                <a:gd name="connsiteX0" fmla="*/ 0 w 5991779"/>
                <a:gd name="connsiteY0" fmla="*/ 3533836 h 3580880"/>
                <a:gd name="connsiteX1" fmla="*/ 900918 w 5991779"/>
                <a:gd name="connsiteY1" fmla="*/ 3551903 h 3580880"/>
                <a:gd name="connsiteX2" fmla="*/ 1743307 w 5991779"/>
                <a:gd name="connsiteY2" fmla="*/ 3096344 h 3580880"/>
                <a:gd name="connsiteX3" fmla="*/ 3039451 w 5991779"/>
                <a:gd name="connsiteY3" fmla="*/ 0 h 3580880"/>
                <a:gd name="connsiteX4" fmla="*/ 4263587 w 5991779"/>
                <a:gd name="connsiteY4" fmla="*/ 3096345 h 3580880"/>
                <a:gd name="connsiteX5" fmla="*/ 5631739 w 5991779"/>
                <a:gd name="connsiteY5" fmla="*/ 3528393 h 3580880"/>
                <a:gd name="connsiteX6" fmla="*/ 5631739 w 5991779"/>
                <a:gd name="connsiteY6" fmla="*/ 3528393 h 3580880"/>
                <a:gd name="connsiteX7" fmla="*/ 5991779 w 5991779"/>
                <a:gd name="connsiteY7" fmla="*/ 3528393 h 3580880"/>
                <a:gd name="connsiteX8" fmla="*/ 5991779 w 5991779"/>
                <a:gd name="connsiteY8" fmla="*/ 3528393 h 3580880"/>
                <a:gd name="connsiteX0" fmla="*/ 0 w 5090861"/>
                <a:gd name="connsiteY0" fmla="*/ 3551903 h 3551903"/>
                <a:gd name="connsiteX1" fmla="*/ 842389 w 5090861"/>
                <a:gd name="connsiteY1" fmla="*/ 3096344 h 3551903"/>
                <a:gd name="connsiteX2" fmla="*/ 2138533 w 5090861"/>
                <a:gd name="connsiteY2" fmla="*/ 0 h 3551903"/>
                <a:gd name="connsiteX3" fmla="*/ 3362669 w 5090861"/>
                <a:gd name="connsiteY3" fmla="*/ 3096345 h 3551903"/>
                <a:gd name="connsiteX4" fmla="*/ 4730821 w 5090861"/>
                <a:gd name="connsiteY4" fmla="*/ 3528393 h 3551903"/>
                <a:gd name="connsiteX5" fmla="*/ 4730821 w 5090861"/>
                <a:gd name="connsiteY5" fmla="*/ 3528393 h 3551903"/>
                <a:gd name="connsiteX6" fmla="*/ 5090861 w 5090861"/>
                <a:gd name="connsiteY6" fmla="*/ 3528393 h 3551903"/>
                <a:gd name="connsiteX7" fmla="*/ 5090861 w 5090861"/>
                <a:gd name="connsiteY7" fmla="*/ 3528393 h 355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90861" h="3551903">
                  <a:moveTo>
                    <a:pt x="0" y="3551903"/>
                  </a:moveTo>
                  <a:cubicBezTo>
                    <a:pt x="290551" y="3478988"/>
                    <a:pt x="485967" y="3688328"/>
                    <a:pt x="842389" y="3096344"/>
                  </a:cubicBezTo>
                  <a:cubicBezTo>
                    <a:pt x="1198811" y="2504360"/>
                    <a:pt x="1718486" y="0"/>
                    <a:pt x="2138533" y="0"/>
                  </a:cubicBezTo>
                  <a:cubicBezTo>
                    <a:pt x="2558580" y="0"/>
                    <a:pt x="2930621" y="2508280"/>
                    <a:pt x="3362669" y="3096345"/>
                  </a:cubicBezTo>
                  <a:cubicBezTo>
                    <a:pt x="3794717" y="3684410"/>
                    <a:pt x="4502796" y="3456385"/>
                    <a:pt x="4730821" y="3528393"/>
                  </a:cubicBezTo>
                  <a:lnTo>
                    <a:pt x="4730821" y="3528393"/>
                  </a:lnTo>
                  <a:lnTo>
                    <a:pt x="5090861" y="3528393"/>
                  </a:lnTo>
                  <a:lnTo>
                    <a:pt x="5090861" y="3528393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455212" y="6457890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55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2674622" y="4128472"/>
              <a:ext cx="1217" cy="237744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/>
            <p:cNvSpPr/>
            <p:nvPr/>
          </p:nvSpPr>
          <p:spPr>
            <a:xfrm>
              <a:off x="1585372" y="6460211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3419552" y="6436187"/>
              <a:ext cx="56715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757513" y="6436187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29721" y="6433879"/>
              <a:ext cx="0" cy="4802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/>
            <p:nvPr/>
          </p:nvCxnSpPr>
          <p:spPr>
            <a:xfrm>
              <a:off x="395536" y="6433879"/>
              <a:ext cx="5029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35639" y="1628800"/>
            <a:ext cx="7356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probability that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34074" y="1988840"/>
            <a:ext cx="167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Solution:</a:t>
            </a:r>
            <a:endParaRPr lang="en-GB" sz="2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37714" y="3425622"/>
            <a:ext cx="148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0.212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6072" y="3431733"/>
            <a:ext cx="1617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831" y="2033863"/>
            <a:ext cx="7522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55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2.5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Find P(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023690" y="1632193"/>
            <a:ext cx="5508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An egg is between 52 and 54 g?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42407" y="3859944"/>
            <a:ext cx="2148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limit, 52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37955" y="4207411"/>
            <a:ext cx="2057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Upper limit, 54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42408" y="4533289"/>
            <a:ext cx="1854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deviation, 2.5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42408" y="5242392"/>
            <a:ext cx="1634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Mean, 55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0525" y="3667953"/>
            <a:ext cx="2952329" cy="2952328"/>
          </a:xfrm>
          <a:prstGeom prst="rect">
            <a:avLst/>
          </a:prstGeom>
        </p:spPr>
      </p:pic>
      <p:sp>
        <p:nvSpPr>
          <p:cNvPr id="33" name="Rectangle 32">
            <a:hlinkClick r:id="rId3"/>
            <a:extLst>
              <a:ext uri="{FF2B5EF4-FFF2-40B4-BE49-F238E27FC236}">
                <a16:creationId xmlns:a16="http://schemas.microsoft.com/office/drawing/2014/main" id="{64A1BE43-6DD6-49C8-9EEE-20C19CF8B584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hlinkClick r:id="rId3"/>
            <a:extLst>
              <a:ext uri="{FF2B5EF4-FFF2-40B4-BE49-F238E27FC236}">
                <a16:creationId xmlns:a16="http://schemas.microsoft.com/office/drawing/2014/main" id="{E877C5C1-7809-48AE-A092-A08B4008CD74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57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3" grpId="0"/>
      <p:bldP spid="84" grpId="0"/>
      <p:bldP spid="97" grpId="0"/>
      <p:bldP spid="98" grpId="0"/>
      <p:bldP spid="104" grpId="0"/>
      <p:bldP spid="106" grpId="0"/>
      <p:bldP spid="32" grpId="0"/>
      <p:bldP spid="31" grpId="0"/>
      <p:bldP spid="35" grpId="0"/>
      <p:bldP spid="36" grpId="0"/>
      <p:bldP spid="37" grpId="0"/>
      <p:bldP spid="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cag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F1229F4D-42CD-45F9-A346-0BEB3F4D8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775" y="762000"/>
            <a:ext cx="5381625" cy="3457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4A3044-064E-4F4F-9A40-DCB022A1AF45}"/>
              </a:ext>
            </a:extLst>
          </p:cNvPr>
          <p:cNvSpPr txBox="1"/>
          <p:nvPr/>
        </p:nvSpPr>
        <p:spPr>
          <a:xfrm>
            <a:off x="1524000" y="205115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for using resources from</a:t>
            </a:r>
            <a:endParaRPr lang="en-GB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C7B91D-FA43-4DDC-AF24-F0D95F8771D8}"/>
              </a:ext>
            </a:extLst>
          </p:cNvPr>
          <p:cNvSpPr txBox="1"/>
          <p:nvPr/>
        </p:nvSpPr>
        <p:spPr>
          <a:xfrm>
            <a:off x="1828800" y="4678740"/>
            <a:ext cx="5815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2"/>
              </a:rPr>
              <a:t>https://www.mathssupport.org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331B16-2188-481D-902D-B24DB2D19006}"/>
              </a:ext>
            </a:extLst>
          </p:cNvPr>
          <p:cNvSpPr txBox="1"/>
          <p:nvPr/>
        </p:nvSpPr>
        <p:spPr>
          <a:xfrm>
            <a:off x="762000" y="520196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you have a special request, drop us an email</a:t>
            </a:r>
            <a:endParaRPr lang="en-GB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DDA8DB-4973-4CCB-A3BF-CDF0FC0B875C}"/>
              </a:ext>
            </a:extLst>
          </p:cNvPr>
          <p:cNvSpPr txBox="1"/>
          <p:nvPr/>
        </p:nvSpPr>
        <p:spPr>
          <a:xfrm>
            <a:off x="2286000" y="5725180"/>
            <a:ext cx="485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4"/>
              </a:rPr>
              <a:t>info@mathssupport.org</a:t>
            </a:r>
            <a:r>
              <a:rPr lang="en-US" sz="2800" dirty="0"/>
              <a:t> </a:t>
            </a:r>
            <a:endParaRPr lang="en-GB" sz="2800" dirty="0"/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385B5B7E-21DC-4261-B654-DEFEDE6D8129}"/>
              </a:ext>
            </a:extLst>
          </p:cNvPr>
          <p:cNvSpPr/>
          <p:nvPr/>
        </p:nvSpPr>
        <p:spPr>
          <a:xfrm>
            <a:off x="8077200" y="6124136"/>
            <a:ext cx="990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5"/>
            <a:extLst>
              <a:ext uri="{FF2B5EF4-FFF2-40B4-BE49-F238E27FC236}">
                <a16:creationId xmlns:a16="http://schemas.microsoft.com/office/drawing/2014/main" id="{F35685D4-CF87-4E82-8D62-66EF53CDEA76}"/>
              </a:ext>
            </a:extLst>
          </p:cNvPr>
          <p:cNvSpPr/>
          <p:nvPr/>
        </p:nvSpPr>
        <p:spPr>
          <a:xfrm>
            <a:off x="800100" y="6553200"/>
            <a:ext cx="1714500" cy="1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8983EF-CE04-4600-8A87-8640EEF47371}"/>
              </a:ext>
            </a:extLst>
          </p:cNvPr>
          <p:cNvSpPr txBox="1"/>
          <p:nvPr/>
        </p:nvSpPr>
        <p:spPr>
          <a:xfrm>
            <a:off x="1524000" y="415552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more resources visit our website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69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63688" y="3609748"/>
            <a:ext cx="5760839" cy="2829220"/>
          </a:xfrm>
          <a:custGeom>
            <a:avLst/>
            <a:gdLst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59387 w 5760839"/>
              <a:gd name="connsiteY4" fmla="*/ 2291603 h 2834528"/>
              <a:gd name="connsiteX5" fmla="*/ 3816512 w 5760839"/>
              <a:gd name="connsiteY5" fmla="*/ 2034428 h 2834528"/>
              <a:gd name="connsiteX6" fmla="*/ 3687924 w 5760839"/>
              <a:gd name="connsiteY6" fmla="*/ 1691528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816512 w 5760839"/>
              <a:gd name="connsiteY5" fmla="*/ 2034428 h 2834528"/>
              <a:gd name="connsiteX6" fmla="*/ 3687924 w 5760839"/>
              <a:gd name="connsiteY6" fmla="*/ 1691528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87924 w 5760839"/>
              <a:gd name="connsiteY6" fmla="*/ 1691528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516474 w 5760839"/>
              <a:gd name="connsiteY7" fmla="*/ 1191466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461056 w 5760839"/>
              <a:gd name="connsiteY7" fmla="*/ 1197007 h 2834528"/>
              <a:gd name="connsiteX8" fmla="*/ 3373599 w 5760839"/>
              <a:gd name="connsiteY8" fmla="*/ 805703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461056 w 5760839"/>
              <a:gd name="connsiteY7" fmla="*/ 1197007 h 2834528"/>
              <a:gd name="connsiteX8" fmla="*/ 3329264 w 5760839"/>
              <a:gd name="connsiteY8" fmla="*/ 822329 h 2834528"/>
              <a:gd name="connsiteX9" fmla="*/ 3187862 w 5760839"/>
              <a:gd name="connsiteY9" fmla="*/ 419941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666 h 2834528"/>
              <a:gd name="connsiteX1" fmla="*/ 4602324 w 5760839"/>
              <a:gd name="connsiteY1" fmla="*/ 2734516 h 2834528"/>
              <a:gd name="connsiteX2" fmla="*/ 4373724 w 5760839"/>
              <a:gd name="connsiteY2" fmla="*/ 2648791 h 2834528"/>
              <a:gd name="connsiteX3" fmla="*/ 4130837 w 5760839"/>
              <a:gd name="connsiteY3" fmla="*/ 2520203 h 2834528"/>
              <a:gd name="connsiteX4" fmla="*/ 3931677 w 5760839"/>
              <a:gd name="connsiteY4" fmla="*/ 2291603 h 2834528"/>
              <a:gd name="connsiteX5" fmla="*/ 3794345 w 5760839"/>
              <a:gd name="connsiteY5" fmla="*/ 2034428 h 2834528"/>
              <a:gd name="connsiteX6" fmla="*/ 3654673 w 5760839"/>
              <a:gd name="connsiteY6" fmla="*/ 1697070 h 2834528"/>
              <a:gd name="connsiteX7" fmla="*/ 3461056 w 5760839"/>
              <a:gd name="connsiteY7" fmla="*/ 1197007 h 2834528"/>
              <a:gd name="connsiteX8" fmla="*/ 3329264 w 5760839"/>
              <a:gd name="connsiteY8" fmla="*/ 822329 h 2834528"/>
              <a:gd name="connsiteX9" fmla="*/ 3154611 w 5760839"/>
              <a:gd name="connsiteY9" fmla="*/ 425483 h 2834528"/>
              <a:gd name="connsiteX10" fmla="*/ 3044987 w 5760839"/>
              <a:gd name="connsiteY10" fmla="*/ 177053 h 2834528"/>
              <a:gd name="connsiteX11" fmla="*/ 2916399 w 5760839"/>
              <a:gd name="connsiteY11" fmla="*/ 48466 h 2834528"/>
              <a:gd name="connsiteX12" fmla="*/ 2816387 w 5760839"/>
              <a:gd name="connsiteY12" fmla="*/ 5603 h 2834528"/>
              <a:gd name="connsiteX13" fmla="*/ 2573499 w 5760839"/>
              <a:gd name="connsiteY13" fmla="*/ 162766 h 2834528"/>
              <a:gd name="connsiteX14" fmla="*/ 2387762 w 5760839"/>
              <a:gd name="connsiteY14" fmla="*/ 448516 h 2834528"/>
              <a:gd name="connsiteX15" fmla="*/ 2230599 w 5760839"/>
              <a:gd name="connsiteY15" fmla="*/ 848566 h 2834528"/>
              <a:gd name="connsiteX16" fmla="*/ 2059149 w 5760839"/>
              <a:gd name="connsiteY16" fmla="*/ 1262903 h 2834528"/>
              <a:gd name="connsiteX17" fmla="*/ 1630524 w 5760839"/>
              <a:gd name="connsiteY17" fmla="*/ 2248741 h 2834528"/>
              <a:gd name="connsiteX18" fmla="*/ 1487649 w 5760839"/>
              <a:gd name="connsiteY18" fmla="*/ 2434478 h 2834528"/>
              <a:gd name="connsiteX19" fmla="*/ 1216187 w 5760839"/>
              <a:gd name="connsiteY19" fmla="*/ 2634503 h 2834528"/>
              <a:gd name="connsiteX20" fmla="*/ 1001874 w 5760839"/>
              <a:gd name="connsiteY20" fmla="*/ 2705941 h 2834528"/>
              <a:gd name="connsiteX21" fmla="*/ 644687 w 5760839"/>
              <a:gd name="connsiteY21" fmla="*/ 2791666 h 2834528"/>
              <a:gd name="connsiteX22" fmla="*/ 87474 w 5760839"/>
              <a:gd name="connsiteY22" fmla="*/ 2791666 h 2834528"/>
              <a:gd name="connsiteX23" fmla="*/ 1749 w 5760839"/>
              <a:gd name="connsiteY23" fmla="*/ 2820241 h 2834528"/>
              <a:gd name="connsiteX24" fmla="*/ 5259549 w 5760839"/>
              <a:gd name="connsiteY24" fmla="*/ 2834528 h 2834528"/>
              <a:gd name="connsiteX25" fmla="*/ 5245262 w 5760839"/>
              <a:gd name="connsiteY25" fmla="*/ 2791666 h 2834528"/>
              <a:gd name="connsiteX0" fmla="*/ 4859499 w 5760839"/>
              <a:gd name="connsiteY0" fmla="*/ 2791856 h 2834718"/>
              <a:gd name="connsiteX1" fmla="*/ 4602324 w 5760839"/>
              <a:gd name="connsiteY1" fmla="*/ 2734706 h 2834718"/>
              <a:gd name="connsiteX2" fmla="*/ 4373724 w 5760839"/>
              <a:gd name="connsiteY2" fmla="*/ 2648981 h 2834718"/>
              <a:gd name="connsiteX3" fmla="*/ 4130837 w 5760839"/>
              <a:gd name="connsiteY3" fmla="*/ 2520393 h 2834718"/>
              <a:gd name="connsiteX4" fmla="*/ 3931677 w 5760839"/>
              <a:gd name="connsiteY4" fmla="*/ 2291793 h 2834718"/>
              <a:gd name="connsiteX5" fmla="*/ 3794345 w 5760839"/>
              <a:gd name="connsiteY5" fmla="*/ 2034618 h 2834718"/>
              <a:gd name="connsiteX6" fmla="*/ 3654673 w 5760839"/>
              <a:gd name="connsiteY6" fmla="*/ 1697260 h 2834718"/>
              <a:gd name="connsiteX7" fmla="*/ 3461056 w 5760839"/>
              <a:gd name="connsiteY7" fmla="*/ 1197197 h 2834718"/>
              <a:gd name="connsiteX8" fmla="*/ 3329264 w 5760839"/>
              <a:gd name="connsiteY8" fmla="*/ 822519 h 2834718"/>
              <a:gd name="connsiteX9" fmla="*/ 3154611 w 5760839"/>
              <a:gd name="connsiteY9" fmla="*/ 425673 h 2834718"/>
              <a:gd name="connsiteX10" fmla="*/ 3022820 w 5760839"/>
              <a:gd name="connsiteY10" fmla="*/ 188327 h 2834718"/>
              <a:gd name="connsiteX11" fmla="*/ 2916399 w 5760839"/>
              <a:gd name="connsiteY11" fmla="*/ 48656 h 2834718"/>
              <a:gd name="connsiteX12" fmla="*/ 2816387 w 5760839"/>
              <a:gd name="connsiteY12" fmla="*/ 5793 h 2834718"/>
              <a:gd name="connsiteX13" fmla="*/ 2573499 w 5760839"/>
              <a:gd name="connsiteY13" fmla="*/ 162956 h 2834718"/>
              <a:gd name="connsiteX14" fmla="*/ 2387762 w 5760839"/>
              <a:gd name="connsiteY14" fmla="*/ 448706 h 2834718"/>
              <a:gd name="connsiteX15" fmla="*/ 2230599 w 5760839"/>
              <a:gd name="connsiteY15" fmla="*/ 848756 h 2834718"/>
              <a:gd name="connsiteX16" fmla="*/ 2059149 w 5760839"/>
              <a:gd name="connsiteY16" fmla="*/ 1263093 h 2834718"/>
              <a:gd name="connsiteX17" fmla="*/ 1630524 w 5760839"/>
              <a:gd name="connsiteY17" fmla="*/ 2248931 h 2834718"/>
              <a:gd name="connsiteX18" fmla="*/ 1487649 w 5760839"/>
              <a:gd name="connsiteY18" fmla="*/ 2434668 h 2834718"/>
              <a:gd name="connsiteX19" fmla="*/ 1216187 w 5760839"/>
              <a:gd name="connsiteY19" fmla="*/ 2634693 h 2834718"/>
              <a:gd name="connsiteX20" fmla="*/ 1001874 w 5760839"/>
              <a:gd name="connsiteY20" fmla="*/ 2706131 h 2834718"/>
              <a:gd name="connsiteX21" fmla="*/ 644687 w 5760839"/>
              <a:gd name="connsiteY21" fmla="*/ 2791856 h 2834718"/>
              <a:gd name="connsiteX22" fmla="*/ 87474 w 5760839"/>
              <a:gd name="connsiteY22" fmla="*/ 2791856 h 2834718"/>
              <a:gd name="connsiteX23" fmla="*/ 1749 w 5760839"/>
              <a:gd name="connsiteY23" fmla="*/ 2820431 h 2834718"/>
              <a:gd name="connsiteX24" fmla="*/ 5259549 w 5760839"/>
              <a:gd name="connsiteY24" fmla="*/ 2834718 h 2834718"/>
              <a:gd name="connsiteX25" fmla="*/ 5245262 w 5760839"/>
              <a:gd name="connsiteY25" fmla="*/ 2791856 h 2834718"/>
              <a:gd name="connsiteX0" fmla="*/ 4859499 w 5760839"/>
              <a:gd name="connsiteY0" fmla="*/ 2791856 h 2834718"/>
              <a:gd name="connsiteX1" fmla="*/ 4602324 w 5760839"/>
              <a:gd name="connsiteY1" fmla="*/ 2734706 h 2834718"/>
              <a:gd name="connsiteX2" fmla="*/ 4373724 w 5760839"/>
              <a:gd name="connsiteY2" fmla="*/ 2648981 h 2834718"/>
              <a:gd name="connsiteX3" fmla="*/ 4130837 w 5760839"/>
              <a:gd name="connsiteY3" fmla="*/ 2520393 h 2834718"/>
              <a:gd name="connsiteX4" fmla="*/ 3931677 w 5760839"/>
              <a:gd name="connsiteY4" fmla="*/ 2291793 h 2834718"/>
              <a:gd name="connsiteX5" fmla="*/ 3794345 w 5760839"/>
              <a:gd name="connsiteY5" fmla="*/ 2034618 h 2834718"/>
              <a:gd name="connsiteX6" fmla="*/ 3654673 w 5760839"/>
              <a:gd name="connsiteY6" fmla="*/ 1697260 h 2834718"/>
              <a:gd name="connsiteX7" fmla="*/ 3461056 w 5760839"/>
              <a:gd name="connsiteY7" fmla="*/ 1197197 h 2834718"/>
              <a:gd name="connsiteX8" fmla="*/ 3329264 w 5760839"/>
              <a:gd name="connsiteY8" fmla="*/ 822519 h 2834718"/>
              <a:gd name="connsiteX9" fmla="*/ 3154611 w 5760839"/>
              <a:gd name="connsiteY9" fmla="*/ 425673 h 2834718"/>
              <a:gd name="connsiteX10" fmla="*/ 3022820 w 5760839"/>
              <a:gd name="connsiteY10" fmla="*/ 188327 h 2834718"/>
              <a:gd name="connsiteX11" fmla="*/ 2916399 w 5760839"/>
              <a:gd name="connsiteY11" fmla="*/ 48656 h 2834718"/>
              <a:gd name="connsiteX12" fmla="*/ 2816387 w 5760839"/>
              <a:gd name="connsiteY12" fmla="*/ 5793 h 2834718"/>
              <a:gd name="connsiteX13" fmla="*/ 2573499 w 5760839"/>
              <a:gd name="connsiteY13" fmla="*/ 162956 h 2834718"/>
              <a:gd name="connsiteX14" fmla="*/ 2387762 w 5760839"/>
              <a:gd name="connsiteY14" fmla="*/ 448706 h 2834718"/>
              <a:gd name="connsiteX15" fmla="*/ 2213974 w 5760839"/>
              <a:gd name="connsiteY15" fmla="*/ 848756 h 2834718"/>
              <a:gd name="connsiteX16" fmla="*/ 2059149 w 5760839"/>
              <a:gd name="connsiteY16" fmla="*/ 1263093 h 2834718"/>
              <a:gd name="connsiteX17" fmla="*/ 1630524 w 5760839"/>
              <a:gd name="connsiteY17" fmla="*/ 2248931 h 2834718"/>
              <a:gd name="connsiteX18" fmla="*/ 1487649 w 5760839"/>
              <a:gd name="connsiteY18" fmla="*/ 2434668 h 2834718"/>
              <a:gd name="connsiteX19" fmla="*/ 1216187 w 5760839"/>
              <a:gd name="connsiteY19" fmla="*/ 2634693 h 2834718"/>
              <a:gd name="connsiteX20" fmla="*/ 1001874 w 5760839"/>
              <a:gd name="connsiteY20" fmla="*/ 2706131 h 2834718"/>
              <a:gd name="connsiteX21" fmla="*/ 644687 w 5760839"/>
              <a:gd name="connsiteY21" fmla="*/ 2791856 h 2834718"/>
              <a:gd name="connsiteX22" fmla="*/ 87474 w 5760839"/>
              <a:gd name="connsiteY22" fmla="*/ 2791856 h 2834718"/>
              <a:gd name="connsiteX23" fmla="*/ 1749 w 5760839"/>
              <a:gd name="connsiteY23" fmla="*/ 2820431 h 2834718"/>
              <a:gd name="connsiteX24" fmla="*/ 5259549 w 5760839"/>
              <a:gd name="connsiteY24" fmla="*/ 2834718 h 2834718"/>
              <a:gd name="connsiteX25" fmla="*/ 5245262 w 5760839"/>
              <a:gd name="connsiteY25" fmla="*/ 2791856 h 2834718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73499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59149 w 5760839"/>
              <a:gd name="connsiteY17" fmla="*/ 1257595 h 2829220"/>
              <a:gd name="connsiteX18" fmla="*/ 1630524 w 5760839"/>
              <a:gd name="connsiteY18" fmla="*/ 2243433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59149 w 5760839"/>
              <a:gd name="connsiteY17" fmla="*/ 1257595 h 2829220"/>
              <a:gd name="connsiteX18" fmla="*/ 1630524 w 5760839"/>
              <a:gd name="connsiteY18" fmla="*/ 2243433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36981 w 5760839"/>
              <a:gd name="connsiteY17" fmla="*/ 1257595 h 2829220"/>
              <a:gd name="connsiteX18" fmla="*/ 1630524 w 5760839"/>
              <a:gd name="connsiteY18" fmla="*/ 2243433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36981 w 5760839"/>
              <a:gd name="connsiteY17" fmla="*/ 1257595 h 2829220"/>
              <a:gd name="connsiteX18" fmla="*/ 1641607 w 5760839"/>
              <a:gd name="connsiteY18" fmla="*/ 2160305 h 2829220"/>
              <a:gd name="connsiteX19" fmla="*/ 1487649 w 5760839"/>
              <a:gd name="connsiteY19" fmla="*/ 2429170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  <a:gd name="connsiteX0" fmla="*/ 4859499 w 5760839"/>
              <a:gd name="connsiteY0" fmla="*/ 2786358 h 2829220"/>
              <a:gd name="connsiteX1" fmla="*/ 4602324 w 5760839"/>
              <a:gd name="connsiteY1" fmla="*/ 2729208 h 2829220"/>
              <a:gd name="connsiteX2" fmla="*/ 4373724 w 5760839"/>
              <a:gd name="connsiteY2" fmla="*/ 2643483 h 2829220"/>
              <a:gd name="connsiteX3" fmla="*/ 4130837 w 5760839"/>
              <a:gd name="connsiteY3" fmla="*/ 2514895 h 2829220"/>
              <a:gd name="connsiteX4" fmla="*/ 3931677 w 5760839"/>
              <a:gd name="connsiteY4" fmla="*/ 2286295 h 2829220"/>
              <a:gd name="connsiteX5" fmla="*/ 3794345 w 5760839"/>
              <a:gd name="connsiteY5" fmla="*/ 2029120 h 2829220"/>
              <a:gd name="connsiteX6" fmla="*/ 3654673 w 5760839"/>
              <a:gd name="connsiteY6" fmla="*/ 1691762 h 2829220"/>
              <a:gd name="connsiteX7" fmla="*/ 3461056 w 5760839"/>
              <a:gd name="connsiteY7" fmla="*/ 1191699 h 2829220"/>
              <a:gd name="connsiteX8" fmla="*/ 3329264 w 5760839"/>
              <a:gd name="connsiteY8" fmla="*/ 817021 h 2829220"/>
              <a:gd name="connsiteX9" fmla="*/ 3154611 w 5760839"/>
              <a:gd name="connsiteY9" fmla="*/ 420175 h 2829220"/>
              <a:gd name="connsiteX10" fmla="*/ 3022820 w 5760839"/>
              <a:gd name="connsiteY10" fmla="*/ 182829 h 2829220"/>
              <a:gd name="connsiteX11" fmla="*/ 2916399 w 5760839"/>
              <a:gd name="connsiteY11" fmla="*/ 43158 h 2829220"/>
              <a:gd name="connsiteX12" fmla="*/ 2816387 w 5760839"/>
              <a:gd name="connsiteY12" fmla="*/ 295 h 2829220"/>
              <a:gd name="connsiteX13" fmla="*/ 2664225 w 5760839"/>
              <a:gd name="connsiteY13" fmla="*/ 58936 h 2829220"/>
              <a:gd name="connsiteX14" fmla="*/ 2556874 w 5760839"/>
              <a:gd name="connsiteY14" fmla="*/ 157458 h 2829220"/>
              <a:gd name="connsiteX15" fmla="*/ 2387762 w 5760839"/>
              <a:gd name="connsiteY15" fmla="*/ 443208 h 2829220"/>
              <a:gd name="connsiteX16" fmla="*/ 2213974 w 5760839"/>
              <a:gd name="connsiteY16" fmla="*/ 843258 h 2829220"/>
              <a:gd name="connsiteX17" fmla="*/ 2036981 w 5760839"/>
              <a:gd name="connsiteY17" fmla="*/ 1257595 h 2829220"/>
              <a:gd name="connsiteX18" fmla="*/ 1641607 w 5760839"/>
              <a:gd name="connsiteY18" fmla="*/ 2160305 h 2829220"/>
              <a:gd name="connsiteX19" fmla="*/ 1471024 w 5760839"/>
              <a:gd name="connsiteY19" fmla="*/ 2418086 h 2829220"/>
              <a:gd name="connsiteX20" fmla="*/ 1216187 w 5760839"/>
              <a:gd name="connsiteY20" fmla="*/ 2629195 h 2829220"/>
              <a:gd name="connsiteX21" fmla="*/ 1001874 w 5760839"/>
              <a:gd name="connsiteY21" fmla="*/ 2700633 h 2829220"/>
              <a:gd name="connsiteX22" fmla="*/ 644687 w 5760839"/>
              <a:gd name="connsiteY22" fmla="*/ 2786358 h 2829220"/>
              <a:gd name="connsiteX23" fmla="*/ 87474 w 5760839"/>
              <a:gd name="connsiteY23" fmla="*/ 2786358 h 2829220"/>
              <a:gd name="connsiteX24" fmla="*/ 1749 w 5760839"/>
              <a:gd name="connsiteY24" fmla="*/ 2814933 h 2829220"/>
              <a:gd name="connsiteX25" fmla="*/ 5259549 w 5760839"/>
              <a:gd name="connsiteY25" fmla="*/ 2829220 h 2829220"/>
              <a:gd name="connsiteX26" fmla="*/ 5245262 w 5760839"/>
              <a:gd name="connsiteY26" fmla="*/ 2786358 h 2829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760839" h="2829220">
                <a:moveTo>
                  <a:pt x="4859499" y="2786358"/>
                </a:moveTo>
                <a:cubicBezTo>
                  <a:pt x="4771392" y="2769689"/>
                  <a:pt x="4683286" y="2753020"/>
                  <a:pt x="4602324" y="2729208"/>
                </a:cubicBezTo>
                <a:cubicBezTo>
                  <a:pt x="4521362" y="2705396"/>
                  <a:pt x="4452305" y="2679202"/>
                  <a:pt x="4373724" y="2643483"/>
                </a:cubicBezTo>
                <a:cubicBezTo>
                  <a:pt x="4295143" y="2607764"/>
                  <a:pt x="4204511" y="2574426"/>
                  <a:pt x="4130837" y="2514895"/>
                </a:cubicBezTo>
                <a:cubicBezTo>
                  <a:pt x="4057163" y="2455364"/>
                  <a:pt x="3987759" y="2367258"/>
                  <a:pt x="3931677" y="2286295"/>
                </a:cubicBezTo>
                <a:cubicBezTo>
                  <a:pt x="3875595" y="2205333"/>
                  <a:pt x="3840512" y="2128209"/>
                  <a:pt x="3794345" y="2029120"/>
                </a:cubicBezTo>
                <a:cubicBezTo>
                  <a:pt x="3748178" y="1930031"/>
                  <a:pt x="3710221" y="1831332"/>
                  <a:pt x="3654673" y="1691762"/>
                </a:cubicBezTo>
                <a:cubicBezTo>
                  <a:pt x="3599125" y="1552192"/>
                  <a:pt x="3515291" y="1337489"/>
                  <a:pt x="3461056" y="1191699"/>
                </a:cubicBezTo>
                <a:cubicBezTo>
                  <a:pt x="3406821" y="1045909"/>
                  <a:pt x="3380338" y="945608"/>
                  <a:pt x="3329264" y="817021"/>
                </a:cubicBezTo>
                <a:cubicBezTo>
                  <a:pt x="3278190" y="688434"/>
                  <a:pt x="3205685" y="525874"/>
                  <a:pt x="3154611" y="420175"/>
                </a:cubicBezTo>
                <a:cubicBezTo>
                  <a:pt x="3103537" y="314476"/>
                  <a:pt x="3062522" y="245665"/>
                  <a:pt x="3022820" y="182829"/>
                </a:cubicBezTo>
                <a:cubicBezTo>
                  <a:pt x="2983118" y="119993"/>
                  <a:pt x="2950804" y="73580"/>
                  <a:pt x="2916399" y="43158"/>
                </a:cubicBezTo>
                <a:cubicBezTo>
                  <a:pt x="2881994" y="12736"/>
                  <a:pt x="2858416" y="-2335"/>
                  <a:pt x="2816387" y="295"/>
                </a:cubicBezTo>
                <a:cubicBezTo>
                  <a:pt x="2774358" y="2925"/>
                  <a:pt x="2704706" y="32742"/>
                  <a:pt x="2664225" y="58936"/>
                </a:cubicBezTo>
                <a:cubicBezTo>
                  <a:pt x="2623744" y="85130"/>
                  <a:pt x="2602951" y="93413"/>
                  <a:pt x="2556874" y="157458"/>
                </a:cubicBezTo>
                <a:cubicBezTo>
                  <a:pt x="2510797" y="221503"/>
                  <a:pt x="2444912" y="328908"/>
                  <a:pt x="2387762" y="443208"/>
                </a:cubicBezTo>
                <a:cubicBezTo>
                  <a:pt x="2330612" y="557508"/>
                  <a:pt x="2272437" y="707527"/>
                  <a:pt x="2213974" y="843258"/>
                </a:cubicBezTo>
                <a:cubicBezTo>
                  <a:pt x="2155511" y="978989"/>
                  <a:pt x="2132375" y="1038087"/>
                  <a:pt x="2036981" y="1257595"/>
                </a:cubicBezTo>
                <a:cubicBezTo>
                  <a:pt x="1941587" y="1477103"/>
                  <a:pt x="1735933" y="1966890"/>
                  <a:pt x="1641607" y="2160305"/>
                </a:cubicBezTo>
                <a:cubicBezTo>
                  <a:pt x="1547281" y="2353720"/>
                  <a:pt x="1541927" y="2339938"/>
                  <a:pt x="1471024" y="2418086"/>
                </a:cubicBezTo>
                <a:cubicBezTo>
                  <a:pt x="1400121" y="2496234"/>
                  <a:pt x="1294379" y="2582104"/>
                  <a:pt x="1216187" y="2629195"/>
                </a:cubicBezTo>
                <a:cubicBezTo>
                  <a:pt x="1137995" y="2676286"/>
                  <a:pt x="1097124" y="2674439"/>
                  <a:pt x="1001874" y="2700633"/>
                </a:cubicBezTo>
                <a:cubicBezTo>
                  <a:pt x="906624" y="2726827"/>
                  <a:pt x="797087" y="2772070"/>
                  <a:pt x="644687" y="2786358"/>
                </a:cubicBezTo>
                <a:cubicBezTo>
                  <a:pt x="492287" y="2800646"/>
                  <a:pt x="194630" y="2781595"/>
                  <a:pt x="87474" y="2786358"/>
                </a:cubicBezTo>
                <a:cubicBezTo>
                  <a:pt x="-19682" y="2791121"/>
                  <a:pt x="1749" y="2814933"/>
                  <a:pt x="1749" y="2814933"/>
                </a:cubicBezTo>
                <a:lnTo>
                  <a:pt x="5259549" y="2829220"/>
                </a:lnTo>
                <a:cubicBezTo>
                  <a:pt x="6133468" y="2824458"/>
                  <a:pt x="5689365" y="2805408"/>
                  <a:pt x="5245262" y="2786358"/>
                </a:cubicBezTo>
              </a:path>
            </a:pathLst>
          </a:custGeom>
          <a:pattFill prst="wdUpDiag">
            <a:fgClr>
              <a:srgbClr val="008000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251774" y="2641487"/>
            <a:ext cx="86404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50% of the area is to the left of the mean, and 50% to the right.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408502" y="3316922"/>
            <a:ext cx="0" cy="32403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4355976" y="642110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63888" y="382097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</a:rPr>
              <a:t>50%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932040" y="382097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</a:rPr>
              <a:t>50%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properties of a normal distribution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797" y="620688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a bell-shaped curve.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320" y="1015071"/>
            <a:ext cx="849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symmetrical about the mean, </a:t>
            </a:r>
            <a:r>
              <a:rPr lang="el-GR" sz="24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(The mean, the mode and the median all have the same value).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9868" y="1779973"/>
            <a:ext cx="5806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-axis is an asymptote to the curve.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8797" y="2211320"/>
            <a:ext cx="82116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total area under the curve is 1 (or 100%).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693890" y="3592097"/>
            <a:ext cx="2840894" cy="2845803"/>
          </a:xfrm>
          <a:custGeom>
            <a:avLst/>
            <a:gdLst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1573967 w 2878111"/>
              <a:gd name="connsiteY6" fmla="*/ 2383436 h 2848131"/>
              <a:gd name="connsiteX7" fmla="*/ 1409075 w 2878111"/>
              <a:gd name="connsiteY7" fmla="*/ 2548328 h 2848131"/>
              <a:gd name="connsiteX8" fmla="*/ 1154242 w 2878111"/>
              <a:gd name="connsiteY8" fmla="*/ 2683240 h 2848131"/>
              <a:gd name="connsiteX9" fmla="*/ 809468 w 2878111"/>
              <a:gd name="connsiteY9" fmla="*/ 2773181 h 2848131"/>
              <a:gd name="connsiteX10" fmla="*/ 119921 w 2878111"/>
              <a:gd name="connsiteY10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1863958 w 2878111"/>
              <a:gd name="connsiteY6" fmla="*/ 1811176 h 2848131"/>
              <a:gd name="connsiteX7" fmla="*/ 1573967 w 2878111"/>
              <a:gd name="connsiteY7" fmla="*/ 2383436 h 2848131"/>
              <a:gd name="connsiteX8" fmla="*/ 1409075 w 2878111"/>
              <a:gd name="connsiteY8" fmla="*/ 2548328 h 2848131"/>
              <a:gd name="connsiteX9" fmla="*/ 1154242 w 2878111"/>
              <a:gd name="connsiteY9" fmla="*/ 2683240 h 2848131"/>
              <a:gd name="connsiteX10" fmla="*/ 809468 w 2878111"/>
              <a:gd name="connsiteY10" fmla="*/ 2773181 h 2848131"/>
              <a:gd name="connsiteX11" fmla="*/ 119921 w 2878111"/>
              <a:gd name="connsiteY11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1863958 w 2878111"/>
              <a:gd name="connsiteY6" fmla="*/ 1811176 h 2848131"/>
              <a:gd name="connsiteX7" fmla="*/ 1747580 w 2878111"/>
              <a:gd name="connsiteY7" fmla="*/ 2071641 h 2848131"/>
              <a:gd name="connsiteX8" fmla="*/ 1573967 w 2878111"/>
              <a:gd name="connsiteY8" fmla="*/ 2383436 h 2848131"/>
              <a:gd name="connsiteX9" fmla="*/ 1409075 w 2878111"/>
              <a:gd name="connsiteY9" fmla="*/ 2548328 h 2848131"/>
              <a:gd name="connsiteX10" fmla="*/ 1154242 w 2878111"/>
              <a:gd name="connsiteY10" fmla="*/ 2683240 h 2848131"/>
              <a:gd name="connsiteX11" fmla="*/ 809468 w 2878111"/>
              <a:gd name="connsiteY11" fmla="*/ 2773181 h 2848131"/>
              <a:gd name="connsiteX12" fmla="*/ 119921 w 2878111"/>
              <a:gd name="connsiteY12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2008046 w 2878111"/>
              <a:gd name="connsiteY6" fmla="*/ 1523001 h 2848131"/>
              <a:gd name="connsiteX7" fmla="*/ 1863958 w 2878111"/>
              <a:gd name="connsiteY7" fmla="*/ 1811176 h 2848131"/>
              <a:gd name="connsiteX8" fmla="*/ 1747580 w 2878111"/>
              <a:gd name="connsiteY8" fmla="*/ 2071641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2008046 w 2878111"/>
              <a:gd name="connsiteY6" fmla="*/ 1523001 h 2848131"/>
              <a:gd name="connsiteX7" fmla="*/ 1863958 w 2878111"/>
              <a:gd name="connsiteY7" fmla="*/ 1811176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23475 w 2878111"/>
              <a:gd name="connsiteY5" fmla="*/ 674558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18347 w 2878111"/>
              <a:gd name="connsiteY4" fmla="*/ 284813 h 2848131"/>
              <a:gd name="connsiteX5" fmla="*/ 2357162 w 2878111"/>
              <a:gd name="connsiteY5" fmla="*/ 680115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698229 w 2878111"/>
              <a:gd name="connsiteY3" fmla="*/ 59961 h 2848131"/>
              <a:gd name="connsiteX4" fmla="*/ 2552033 w 2878111"/>
              <a:gd name="connsiteY4" fmla="*/ 301484 h 2848131"/>
              <a:gd name="connsiteX5" fmla="*/ 2357162 w 2878111"/>
              <a:gd name="connsiteY5" fmla="*/ 680115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48131 h 2848131"/>
              <a:gd name="connsiteX1" fmla="*/ 2878111 w 2878111"/>
              <a:gd name="connsiteY1" fmla="*/ 2818151 h 2848131"/>
              <a:gd name="connsiteX2" fmla="*/ 2833141 w 2878111"/>
              <a:gd name="connsiteY2" fmla="*/ 0 h 2848131"/>
              <a:gd name="connsiteX3" fmla="*/ 2715073 w 2878111"/>
              <a:gd name="connsiteY3" fmla="*/ 82189 h 2848131"/>
              <a:gd name="connsiteX4" fmla="*/ 2552033 w 2878111"/>
              <a:gd name="connsiteY4" fmla="*/ 301484 h 2848131"/>
              <a:gd name="connsiteX5" fmla="*/ 2357162 w 2878111"/>
              <a:gd name="connsiteY5" fmla="*/ 680115 h 2848131"/>
              <a:gd name="connsiteX6" fmla="*/ 2008046 w 2878111"/>
              <a:gd name="connsiteY6" fmla="*/ 1523001 h 2848131"/>
              <a:gd name="connsiteX7" fmla="*/ 1880801 w 2878111"/>
              <a:gd name="connsiteY7" fmla="*/ 1833404 h 2848131"/>
              <a:gd name="connsiteX8" fmla="*/ 1781267 w 2878111"/>
              <a:gd name="connsiteY8" fmla="*/ 2077199 h 2848131"/>
              <a:gd name="connsiteX9" fmla="*/ 1573967 w 2878111"/>
              <a:gd name="connsiteY9" fmla="*/ 2383436 h 2848131"/>
              <a:gd name="connsiteX10" fmla="*/ 1409075 w 2878111"/>
              <a:gd name="connsiteY10" fmla="*/ 2548328 h 2848131"/>
              <a:gd name="connsiteX11" fmla="*/ 1154242 w 2878111"/>
              <a:gd name="connsiteY11" fmla="*/ 2683240 h 2848131"/>
              <a:gd name="connsiteX12" fmla="*/ 809468 w 2878111"/>
              <a:gd name="connsiteY12" fmla="*/ 2773181 h 2848131"/>
              <a:gd name="connsiteX13" fmla="*/ 119921 w 2878111"/>
              <a:gd name="connsiteY13" fmla="*/ 2833141 h 2848131"/>
              <a:gd name="connsiteX0" fmla="*/ 0 w 2878111"/>
              <a:gd name="connsiteY0" fmla="*/ 2875917 h 2875917"/>
              <a:gd name="connsiteX1" fmla="*/ 2878111 w 2878111"/>
              <a:gd name="connsiteY1" fmla="*/ 2845937 h 2875917"/>
              <a:gd name="connsiteX2" fmla="*/ 2872443 w 2878111"/>
              <a:gd name="connsiteY2" fmla="*/ 0 h 2875917"/>
              <a:gd name="connsiteX3" fmla="*/ 2715073 w 2878111"/>
              <a:gd name="connsiteY3" fmla="*/ 109975 h 2875917"/>
              <a:gd name="connsiteX4" fmla="*/ 2552033 w 2878111"/>
              <a:gd name="connsiteY4" fmla="*/ 329270 h 2875917"/>
              <a:gd name="connsiteX5" fmla="*/ 2357162 w 2878111"/>
              <a:gd name="connsiteY5" fmla="*/ 707901 h 2875917"/>
              <a:gd name="connsiteX6" fmla="*/ 2008046 w 2878111"/>
              <a:gd name="connsiteY6" fmla="*/ 1550787 h 2875917"/>
              <a:gd name="connsiteX7" fmla="*/ 1880801 w 2878111"/>
              <a:gd name="connsiteY7" fmla="*/ 1861190 h 2875917"/>
              <a:gd name="connsiteX8" fmla="*/ 1781267 w 2878111"/>
              <a:gd name="connsiteY8" fmla="*/ 2104985 h 2875917"/>
              <a:gd name="connsiteX9" fmla="*/ 1573967 w 2878111"/>
              <a:gd name="connsiteY9" fmla="*/ 2411222 h 2875917"/>
              <a:gd name="connsiteX10" fmla="*/ 1409075 w 2878111"/>
              <a:gd name="connsiteY10" fmla="*/ 2576114 h 2875917"/>
              <a:gd name="connsiteX11" fmla="*/ 1154242 w 2878111"/>
              <a:gd name="connsiteY11" fmla="*/ 2711026 h 2875917"/>
              <a:gd name="connsiteX12" fmla="*/ 809468 w 2878111"/>
              <a:gd name="connsiteY12" fmla="*/ 2800967 h 2875917"/>
              <a:gd name="connsiteX13" fmla="*/ 119921 w 2878111"/>
              <a:gd name="connsiteY13" fmla="*/ 2860927 h 2875917"/>
              <a:gd name="connsiteX0" fmla="*/ 0 w 2878111"/>
              <a:gd name="connsiteY0" fmla="*/ 2853689 h 2853689"/>
              <a:gd name="connsiteX1" fmla="*/ 2878111 w 2878111"/>
              <a:gd name="connsiteY1" fmla="*/ 2823709 h 2853689"/>
              <a:gd name="connsiteX2" fmla="*/ 2866828 w 2878111"/>
              <a:gd name="connsiteY2" fmla="*/ 0 h 2853689"/>
              <a:gd name="connsiteX3" fmla="*/ 2715073 w 2878111"/>
              <a:gd name="connsiteY3" fmla="*/ 87747 h 2853689"/>
              <a:gd name="connsiteX4" fmla="*/ 2552033 w 2878111"/>
              <a:gd name="connsiteY4" fmla="*/ 307042 h 2853689"/>
              <a:gd name="connsiteX5" fmla="*/ 2357162 w 2878111"/>
              <a:gd name="connsiteY5" fmla="*/ 685673 h 2853689"/>
              <a:gd name="connsiteX6" fmla="*/ 2008046 w 2878111"/>
              <a:gd name="connsiteY6" fmla="*/ 1528559 h 2853689"/>
              <a:gd name="connsiteX7" fmla="*/ 1880801 w 2878111"/>
              <a:gd name="connsiteY7" fmla="*/ 1838962 h 2853689"/>
              <a:gd name="connsiteX8" fmla="*/ 1781267 w 2878111"/>
              <a:gd name="connsiteY8" fmla="*/ 2082757 h 2853689"/>
              <a:gd name="connsiteX9" fmla="*/ 1573967 w 2878111"/>
              <a:gd name="connsiteY9" fmla="*/ 2388994 h 2853689"/>
              <a:gd name="connsiteX10" fmla="*/ 1409075 w 2878111"/>
              <a:gd name="connsiteY10" fmla="*/ 2553886 h 2853689"/>
              <a:gd name="connsiteX11" fmla="*/ 1154242 w 2878111"/>
              <a:gd name="connsiteY11" fmla="*/ 2688798 h 2853689"/>
              <a:gd name="connsiteX12" fmla="*/ 809468 w 2878111"/>
              <a:gd name="connsiteY12" fmla="*/ 2778739 h 2853689"/>
              <a:gd name="connsiteX13" fmla="*/ 119921 w 2878111"/>
              <a:gd name="connsiteY13" fmla="*/ 2838699 h 2853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78111" h="2853689">
                <a:moveTo>
                  <a:pt x="0" y="2853689"/>
                </a:moveTo>
                <a:lnTo>
                  <a:pt x="2878111" y="2823709"/>
                </a:lnTo>
                <a:cubicBezTo>
                  <a:pt x="2876222" y="1875063"/>
                  <a:pt x="2868717" y="948646"/>
                  <a:pt x="2866828" y="0"/>
                </a:cubicBezTo>
                <a:lnTo>
                  <a:pt x="2715073" y="87747"/>
                </a:lnTo>
                <a:lnTo>
                  <a:pt x="2552033" y="307042"/>
                </a:lnTo>
                <a:lnTo>
                  <a:pt x="2357162" y="685673"/>
                </a:lnTo>
                <a:cubicBezTo>
                  <a:pt x="2269341" y="892038"/>
                  <a:pt x="2084632" y="1339123"/>
                  <a:pt x="2008046" y="1528559"/>
                </a:cubicBezTo>
                <a:cubicBezTo>
                  <a:pt x="1931460" y="1717995"/>
                  <a:pt x="1921441" y="1747522"/>
                  <a:pt x="1880801" y="1838962"/>
                </a:cubicBezTo>
                <a:cubicBezTo>
                  <a:pt x="1838314" y="1923936"/>
                  <a:pt x="1823754" y="1997783"/>
                  <a:pt x="1781267" y="2082757"/>
                </a:cubicBezTo>
                <a:lnTo>
                  <a:pt x="1573967" y="2388994"/>
                </a:lnTo>
                <a:lnTo>
                  <a:pt x="1409075" y="2553886"/>
                </a:lnTo>
                <a:lnTo>
                  <a:pt x="1154242" y="2688798"/>
                </a:lnTo>
                <a:lnTo>
                  <a:pt x="809468" y="2778739"/>
                </a:lnTo>
                <a:lnTo>
                  <a:pt x="119921" y="2838699"/>
                </a:lnTo>
              </a:path>
            </a:pathLst>
          </a:custGeom>
          <a:pattFill prst="wdDnDiag">
            <a:fgClr>
              <a:srgbClr val="0000FF"/>
            </a:fgClr>
            <a:bgClr>
              <a:schemeClr val="bg1"/>
            </a:bgClr>
          </a:patt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1392878" y="3601163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4534783" y="3601163"/>
            <a:ext cx="1217" cy="2956119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9632" y="6429601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227778" y="311840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8000"/>
                </a:solidFill>
              </a:rPr>
              <a:t>100%</a:t>
            </a:r>
          </a:p>
        </p:txBody>
      </p:sp>
      <p:sp>
        <p:nvSpPr>
          <p:cNvPr id="18" name="Rectangle 17">
            <a:hlinkClick r:id="rId2"/>
            <a:extLst>
              <a:ext uri="{FF2B5EF4-FFF2-40B4-BE49-F238E27FC236}">
                <a16:creationId xmlns:a16="http://schemas.microsoft.com/office/drawing/2014/main" id="{EB3CD00D-0EB4-4F33-B384-1AFBF0B8272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2"/>
            <a:extLst>
              <a:ext uri="{FF2B5EF4-FFF2-40B4-BE49-F238E27FC236}">
                <a16:creationId xmlns:a16="http://schemas.microsoft.com/office/drawing/2014/main" id="{5E2F92FE-B346-4544-8720-107DFC0A042F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12" grpId="0"/>
      <p:bldP spid="72" grpId="0"/>
      <p:bldP spid="73" grpId="0"/>
      <p:bldP spid="4" grpId="0"/>
      <p:bldP spid="10" grpId="0"/>
      <p:bldP spid="13" grpId="0"/>
      <p:bldP spid="14" grpId="0"/>
      <p:bldP spid="17" grpId="0" animBg="1"/>
      <p:bldP spid="9" grpId="0" animBg="1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68" y="620688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single normal curve, but a family of curves, each one defined by its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76443" y="4109040"/>
            <a:ext cx="0" cy="256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5536" y="6427681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30827" y="4519542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characteristics of any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141277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random variable,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 a normal distribution with mean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standard deviation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0768" y="2132856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called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distribution.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2151309" y="4116449"/>
            <a:ext cx="3806184" cy="2391279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Freeform 50"/>
          <p:cNvSpPr/>
          <p:nvPr/>
        </p:nvSpPr>
        <p:spPr>
          <a:xfrm>
            <a:off x="574067" y="5249957"/>
            <a:ext cx="6958138" cy="1177724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extBox 51"/>
          <p:cNvSpPr txBox="1"/>
          <p:nvPr/>
        </p:nvSpPr>
        <p:spPr>
          <a:xfrm>
            <a:off x="228600" y="2492896"/>
            <a:ext cx="666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 is the central point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0768" y="2880149"/>
            <a:ext cx="86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deviation describes the spread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98036" y="6457643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076843" y="4128472"/>
            <a:ext cx="1217" cy="23774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4023724" y="6042553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176996" y="4026456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553531" y="4738374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318438" y="5765463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2000" b="1" baseline="-250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30768" y="3320444"/>
            <a:ext cx="866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means are all the same and all the curves are centered around it but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400" baseline="-25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00032" y="4883760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430416" y="5320731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440190" y="5782837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3</a:t>
            </a:r>
            <a:r>
              <a:rPr lang="en-US" sz="24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26204" y="3900872"/>
            <a:ext cx="40508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narrower than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GB" sz="2200" baseline="-25000" dirty="0"/>
          </a:p>
        </p:txBody>
      </p:sp>
      <p:sp>
        <p:nvSpPr>
          <p:cNvPr id="24" name="Rectangle 23"/>
          <p:cNvSpPr/>
          <p:nvPr/>
        </p:nvSpPr>
        <p:spPr>
          <a:xfrm>
            <a:off x="5111355" y="4277942"/>
            <a:ext cx="40508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narrower than </a:t>
            </a:r>
            <a:r>
              <a:rPr lang="en-US" sz="22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200" baseline="-25000" dirty="0"/>
          </a:p>
        </p:txBody>
      </p:sp>
      <p:sp>
        <p:nvSpPr>
          <p:cNvPr id="25" name="Rectangle 24">
            <a:hlinkClick r:id="rId2"/>
            <a:extLst>
              <a:ext uri="{FF2B5EF4-FFF2-40B4-BE49-F238E27FC236}">
                <a16:creationId xmlns:a16="http://schemas.microsoft.com/office/drawing/2014/main" id="{9DF02381-3782-4F8B-A3BF-A0D904A613C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889F0BDF-1D69-4372-9F87-6D06E332A6E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8" grpId="0"/>
      <p:bldP spid="49" grpId="0"/>
      <p:bldP spid="50" grpId="0" animBg="1"/>
      <p:bldP spid="51" grpId="0" animBg="1"/>
      <p:bldP spid="52" grpId="0"/>
      <p:bldP spid="53" grpId="0"/>
      <p:bldP spid="54" grpId="0"/>
      <p:bldP spid="56" grpId="0"/>
      <p:bldP spid="57" grpId="0"/>
      <p:bldP spid="58" grpId="0"/>
      <p:bldP spid="59" grpId="0"/>
      <p:bldP spid="60" grpId="0"/>
      <p:bldP spid="3" grpId="0"/>
      <p:bldP spid="61" grpId="0"/>
      <p:bldP spid="62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0768" y="621792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no single normal curve, but a family of curves, each one defined by its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deviation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178615" y="4146636"/>
            <a:ext cx="0" cy="25603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5536" y="6427681"/>
            <a:ext cx="7315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1230827" y="4519542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characteristics of any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1417320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random variable,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has a normal distribution with mean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standard deviation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this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aseline="30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0768" y="2130552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called 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distribution.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8600" y="2496312"/>
            <a:ext cx="6662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mean is the central point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0768" y="2880360"/>
            <a:ext cx="866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deviation describes the spread of the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857433" y="6457890"/>
            <a:ext cx="5671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GB" sz="2000" b="1" dirty="0">
              <a:solidFill>
                <a:srgbClr val="FF0000"/>
              </a:solidFill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076843" y="4128472"/>
            <a:ext cx="1217" cy="237744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265319" y="4175208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2000" b="1" baseline="-25000" dirty="0">
              <a:solidFill>
                <a:srgbClr val="008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69110" y="4175208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2000" b="1" baseline="-25000" dirty="0">
              <a:solidFill>
                <a:srgbClr val="FF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101999" y="4220273"/>
            <a:ext cx="557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baseline="-2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2000" b="1" baseline="-25000" dirty="0">
              <a:solidFill>
                <a:srgbClr val="00B0F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" y="3319272"/>
            <a:ext cx="8669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deviations are all the same, so the curves are all the same but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400" baseline="-25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39788" y="5062707"/>
            <a:ext cx="1896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8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8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536475" y="5479477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10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527660" y="5844844"/>
            <a:ext cx="2012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i="1" baseline="-25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5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00B0F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2</a:t>
            </a:r>
            <a:r>
              <a:rPr lang="en-US" sz="2400" baseline="30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rgbClr val="00B0F0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2178615" y="4522144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>
            <a:off x="376462" y="4492183"/>
            <a:ext cx="5644619" cy="1990366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8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32176" y="6459336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GB" sz="2000" b="1" dirty="0">
              <a:solidFill>
                <a:srgbClr val="008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10983" y="4130165"/>
            <a:ext cx="1217" cy="2377440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83155" y="6464189"/>
            <a:ext cx="4760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GB" sz="2000" b="1" dirty="0">
              <a:solidFill>
                <a:srgbClr val="00B0F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021185" y="4135070"/>
            <a:ext cx="1217" cy="2377440"/>
          </a:xfrm>
          <a:prstGeom prst="line">
            <a:avLst/>
          </a:prstGeom>
          <a:ln w="190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670058" y="3900872"/>
            <a:ext cx="3406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curves may have different means and/or different standard deviations, but they all have the same characteristics</a:t>
            </a:r>
            <a:endParaRPr lang="en-GB" sz="1800" baseline="-25000" dirty="0"/>
          </a:p>
        </p:txBody>
      </p:sp>
      <p:sp>
        <p:nvSpPr>
          <p:cNvPr id="30" name="Rectangle 29">
            <a:hlinkClick r:id="rId2"/>
            <a:extLst>
              <a:ext uri="{FF2B5EF4-FFF2-40B4-BE49-F238E27FC236}">
                <a16:creationId xmlns:a16="http://schemas.microsoft.com/office/drawing/2014/main" id="{11CFDFD9-CF47-4457-BBBE-FDDC1848B129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hlinkClick r:id="rId2"/>
            <a:extLst>
              <a:ext uri="{FF2B5EF4-FFF2-40B4-BE49-F238E27FC236}">
                <a16:creationId xmlns:a16="http://schemas.microsoft.com/office/drawing/2014/main" id="{E5F05930-A48A-4BA2-B38E-B585BFE43961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23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4" grpId="0"/>
      <p:bldP spid="57" grpId="0"/>
      <p:bldP spid="58" grpId="0"/>
      <p:bldP spid="59" grpId="0"/>
      <p:bldP spid="60" grpId="0"/>
      <p:bldP spid="3" grpId="0"/>
      <p:bldP spid="61" grpId="0"/>
      <p:bldP spid="62" grpId="0"/>
      <p:bldP spid="23" grpId="0" animBg="1"/>
      <p:bldP spid="24" grpId="0" animBg="1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378" y="663852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6230404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774" y="3444830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6328941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7363" y="637203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9293" y="30880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6112917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99896" y="6112917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435041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823103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8679" y="3272667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69896" y="4384725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960" y="4456733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63002" y="632518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8520" y="2579542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896" y="5824885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5896" y="5824885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39752" y="6112917"/>
            <a:ext cx="648072" cy="369332"/>
            <a:chOff x="6626045" y="3645024"/>
            <a:chExt cx="584831" cy="369332"/>
          </a:xfrm>
        </p:grpSpPr>
        <p:sp>
          <p:nvSpPr>
            <p:cNvPr id="29" name="Rectangle 2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11960" y="6112917"/>
            <a:ext cx="576064" cy="369332"/>
            <a:chOff x="6626045" y="3645024"/>
            <a:chExt cx="584831" cy="369332"/>
          </a:xfrm>
        </p:grpSpPr>
        <p:sp>
          <p:nvSpPr>
            <p:cNvPr id="33" name="Rectangle 3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072002" y="633518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29097" y="632437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6184925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08104" y="6184925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19672" y="6112917"/>
            <a:ext cx="648072" cy="369332"/>
            <a:chOff x="6626045" y="3645024"/>
            <a:chExt cx="584831" cy="369332"/>
          </a:xfrm>
        </p:grpSpPr>
        <p:sp>
          <p:nvSpPr>
            <p:cNvPr id="53" name="Rectangle 5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60032" y="6112917"/>
            <a:ext cx="624287" cy="369332"/>
            <a:chOff x="6626045" y="3645024"/>
            <a:chExt cx="584831" cy="369332"/>
          </a:xfrm>
        </p:grpSpPr>
        <p:sp>
          <p:nvSpPr>
            <p:cNvPr id="57" name="Rectangle 56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389677" y="633518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5355" y="6323014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7624" y="1035998"/>
            <a:ext cx="88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966064" y="1049646"/>
            <a:ext cx="15760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hlinkClick r:id="rId2"/>
            <a:extLst>
              <a:ext uri="{FF2B5EF4-FFF2-40B4-BE49-F238E27FC236}">
                <a16:creationId xmlns:a16="http://schemas.microsoft.com/office/drawing/2014/main" id="{68366552-976C-43C3-9205-5F4FC55A837E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>
            <a:hlinkClick r:id="rId2"/>
            <a:extLst>
              <a:ext uri="{FF2B5EF4-FFF2-40B4-BE49-F238E27FC236}">
                <a16:creationId xmlns:a16="http://schemas.microsoft.com/office/drawing/2014/main" id="{67334AEB-C6CB-428F-BF0A-66A90D1706A7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32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8" grpId="0"/>
      <p:bldP spid="37" grpId="0"/>
      <p:bldP spid="48" grpId="0"/>
      <p:bldP spid="49" grpId="0"/>
      <p:bldP spid="24" grpId="0"/>
      <p:bldP spid="25" grpId="0"/>
      <p:bldP spid="38" grpId="0"/>
      <p:bldP spid="40" grpId="0"/>
      <p:bldP spid="60" grpId="0"/>
      <p:bldP spid="61" grpId="0"/>
      <p:bldP spid="2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29" name="Rectangle 2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33" name="Rectangle 3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53" name="Rectangle 5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57" name="Rectangle 56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3137" y="3782736"/>
            <a:ext cx="2952329" cy="2952328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4349788" y="3254421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741008" y="3250620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 1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096692" y="3250620"/>
            <a:ext cx="185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Run-Matrix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Rectangle 66">
            <a:hlinkClick r:id="rId3"/>
            <a:extLst>
              <a:ext uri="{FF2B5EF4-FFF2-40B4-BE49-F238E27FC236}">
                <a16:creationId xmlns:a16="http://schemas.microsoft.com/office/drawing/2014/main" id="{88A89097-39CA-4E95-9319-EAED818910A8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hlinkClick r:id="rId3"/>
            <a:extLst>
              <a:ext uri="{FF2B5EF4-FFF2-40B4-BE49-F238E27FC236}">
                <a16:creationId xmlns:a16="http://schemas.microsoft.com/office/drawing/2014/main" id="{EC6B10E7-AC2B-44A0-A610-6547A0296CF6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3642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3528" y="6187119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456774" y="3401545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419872" y="6285656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747363" y="632875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19293" y="304471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2987824" y="6069632"/>
            <a:ext cx="612000" cy="369332"/>
            <a:chOff x="6588224" y="3645024"/>
            <a:chExt cx="648072" cy="369332"/>
          </a:xfrm>
        </p:grpSpPr>
        <p:sp>
          <p:nvSpPr>
            <p:cNvPr id="36" name="Rectangle 35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599896" y="6069632"/>
            <a:ext cx="612000" cy="369332"/>
            <a:chOff x="6588224" y="3645024"/>
            <a:chExt cx="648072" cy="369332"/>
          </a:xfrm>
        </p:grpSpPr>
        <p:sp>
          <p:nvSpPr>
            <p:cNvPr id="44" name="Rectangle 43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8789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6851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598679" y="3229382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969896" y="4341440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211960" y="4413448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63002" y="6281898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3290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21896" y="5781600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805896" y="5781600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2339752" y="6069632"/>
            <a:ext cx="648072" cy="369332"/>
            <a:chOff x="6626045" y="3645024"/>
            <a:chExt cx="584831" cy="369332"/>
          </a:xfrm>
        </p:grpSpPr>
        <p:sp>
          <p:nvSpPr>
            <p:cNvPr id="29" name="Rectangle 28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11960" y="6069632"/>
            <a:ext cx="576064" cy="369332"/>
            <a:chOff x="6626045" y="3645024"/>
            <a:chExt cx="584831" cy="369332"/>
          </a:xfrm>
        </p:grpSpPr>
        <p:sp>
          <p:nvSpPr>
            <p:cNvPr id="33" name="Rectangle 32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2072002" y="6291896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629097" y="628109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619672" y="6141640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08104" y="6141640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619672" y="6069632"/>
            <a:ext cx="648072" cy="369332"/>
            <a:chOff x="6626045" y="3645024"/>
            <a:chExt cx="584831" cy="369332"/>
          </a:xfrm>
        </p:grpSpPr>
        <p:sp>
          <p:nvSpPr>
            <p:cNvPr id="53" name="Rectangle 52"/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4860032" y="6069632"/>
            <a:ext cx="624287" cy="369332"/>
            <a:chOff x="6626045" y="3645024"/>
            <a:chExt cx="584831" cy="369332"/>
          </a:xfrm>
        </p:grpSpPr>
        <p:sp>
          <p:nvSpPr>
            <p:cNvPr id="57" name="Rectangle 56"/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1405608" y="630736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345355" y="6279729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443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9093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0452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30752"/>
            <a:ext cx="2952329" cy="3024336"/>
          </a:xfrm>
          <a:prstGeom prst="rect">
            <a:avLst/>
          </a:prstGeom>
        </p:spPr>
      </p:pic>
      <p:sp>
        <p:nvSpPr>
          <p:cNvPr id="65" name="Rectangle 64">
            <a:hlinkClick r:id="rId3"/>
            <a:extLst>
              <a:ext uri="{FF2B5EF4-FFF2-40B4-BE49-F238E27FC236}">
                <a16:creationId xmlns:a16="http://schemas.microsoft.com/office/drawing/2014/main" id="{9EAAE6DA-60F8-4A5F-B8F6-9B06CE97CE6B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hlinkClick r:id="rId3"/>
            <a:extLst>
              <a:ext uri="{FF2B5EF4-FFF2-40B4-BE49-F238E27FC236}">
                <a16:creationId xmlns:a16="http://schemas.microsoft.com/office/drawing/2014/main" id="{AFA24F5F-3DFE-4765-9D25-BFD2FC456382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6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5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normal distribution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normal distribution where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 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9161" y="15855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The standard normal distribution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161" y="1335024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random variable is called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9161" y="1728216"/>
            <a:ext cx="8682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uses ‘z-values’ to describe the number of standard deviations any value is away from the mean.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2487168"/>
            <a:ext cx="868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standard normal distribution is written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0067" y="2907792"/>
            <a:ext cx="3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that </a:t>
            </a:r>
            <a:r>
              <a:rPr lang="en-US" sz="2400" b="1" i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~ N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0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1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find P(-1 &lt; Z &lt; 1)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199484" y="2816352"/>
            <a:ext cx="374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the GDC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352544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F5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52292" y="3255264"/>
            <a:ext cx="1634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</a:t>
            </a:r>
            <a:endParaRPr lang="en-GB" sz="24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9E2A8CD-BB14-4EEB-8DE3-43738AC866D5}"/>
              </a:ext>
            </a:extLst>
          </p:cNvPr>
          <p:cNvCxnSpPr/>
          <p:nvPr/>
        </p:nvCxnSpPr>
        <p:spPr>
          <a:xfrm>
            <a:off x="323528" y="6205228"/>
            <a:ext cx="662473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8">
            <a:extLst>
              <a:ext uri="{FF2B5EF4-FFF2-40B4-BE49-F238E27FC236}">
                <a16:creationId xmlns:a16="http://schemas.microsoft.com/office/drawing/2014/main" id="{EEA05516-85F8-4CA9-9785-AE1DB501B5C5}"/>
              </a:ext>
            </a:extLst>
          </p:cNvPr>
          <p:cNvSpPr/>
          <p:nvPr/>
        </p:nvSpPr>
        <p:spPr>
          <a:xfrm>
            <a:off x="456774" y="3425789"/>
            <a:ext cx="6193749" cy="2908745"/>
          </a:xfrm>
          <a:custGeom>
            <a:avLst/>
            <a:gdLst>
              <a:gd name="connsiteX0" fmla="*/ 0 w 6028267"/>
              <a:gd name="connsiteY0" fmla="*/ 1821275 h 1843852"/>
              <a:gd name="connsiteX1" fmla="*/ 2133600 w 6028267"/>
              <a:gd name="connsiteY1" fmla="*/ 3763 h 1843852"/>
              <a:gd name="connsiteX2" fmla="*/ 6028267 w 6028267"/>
              <a:gd name="connsiteY2" fmla="*/ 1843852 h 1843852"/>
              <a:gd name="connsiteX3" fmla="*/ 6028267 w 6028267"/>
              <a:gd name="connsiteY3" fmla="*/ 1843852 h 1843852"/>
              <a:gd name="connsiteX0" fmla="*/ 0 w 6028267"/>
              <a:gd name="connsiteY0" fmla="*/ 1881415 h 1903992"/>
              <a:gd name="connsiteX1" fmla="*/ 3327483 w 6028267"/>
              <a:gd name="connsiteY1" fmla="*/ 3763 h 1903992"/>
              <a:gd name="connsiteX2" fmla="*/ 6028267 w 6028267"/>
              <a:gd name="connsiteY2" fmla="*/ 1903992 h 1903992"/>
              <a:gd name="connsiteX3" fmla="*/ 6028267 w 6028267"/>
              <a:gd name="connsiteY3" fmla="*/ 1903992 h 1903992"/>
              <a:gd name="connsiteX0" fmla="*/ 0 w 6028267"/>
              <a:gd name="connsiteY0" fmla="*/ 1809407 h 1831984"/>
              <a:gd name="connsiteX1" fmla="*/ 3039451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1809407 h 1831984"/>
              <a:gd name="connsiteX1" fmla="*/ 2967443 w 6028267"/>
              <a:gd name="connsiteY1" fmla="*/ 3763 h 1831984"/>
              <a:gd name="connsiteX2" fmla="*/ 6028267 w 6028267"/>
              <a:gd name="connsiteY2" fmla="*/ 1831984 h 1831984"/>
              <a:gd name="connsiteX3" fmla="*/ 6028267 w 6028267"/>
              <a:gd name="connsiteY3" fmla="*/ 1831984 h 1831984"/>
              <a:gd name="connsiteX0" fmla="*/ 0 w 6028267"/>
              <a:gd name="connsiteY0" fmla="*/ 3537599 h 3560176"/>
              <a:gd name="connsiteX1" fmla="*/ 3039451 w 6028267"/>
              <a:gd name="connsiteY1" fmla="*/ 3763 h 3560176"/>
              <a:gd name="connsiteX2" fmla="*/ 6028267 w 6028267"/>
              <a:gd name="connsiteY2" fmla="*/ 3560176 h 3560176"/>
              <a:gd name="connsiteX3" fmla="*/ 6028267 w 6028267"/>
              <a:gd name="connsiteY3" fmla="*/ 3560176 h 3560176"/>
              <a:gd name="connsiteX0" fmla="*/ 0 w 6028267"/>
              <a:gd name="connsiteY0" fmla="*/ 3610514 h 3761995"/>
              <a:gd name="connsiteX1" fmla="*/ 1743307 w 6028267"/>
              <a:gd name="connsiteY1" fmla="*/ 3173022 h 3761995"/>
              <a:gd name="connsiteX2" fmla="*/ 3039451 w 6028267"/>
              <a:gd name="connsiteY2" fmla="*/ 76678 h 3761995"/>
              <a:gd name="connsiteX3" fmla="*/ 6028267 w 6028267"/>
              <a:gd name="connsiteY3" fmla="*/ 3633091 h 3761995"/>
              <a:gd name="connsiteX4" fmla="*/ 6028267 w 6028267"/>
              <a:gd name="connsiteY4" fmla="*/ 3633091 h 3761995"/>
              <a:gd name="connsiteX0" fmla="*/ 0 w 6028267"/>
              <a:gd name="connsiteY0" fmla="*/ 3533836 h 3689081"/>
              <a:gd name="connsiteX1" fmla="*/ 1743307 w 6028267"/>
              <a:gd name="connsiteY1" fmla="*/ 3096344 h 3689081"/>
              <a:gd name="connsiteX2" fmla="*/ 3039451 w 6028267"/>
              <a:gd name="connsiteY2" fmla="*/ 0 h 3689081"/>
              <a:gd name="connsiteX3" fmla="*/ 4263587 w 6028267"/>
              <a:gd name="connsiteY3" fmla="*/ 3096345 h 3689081"/>
              <a:gd name="connsiteX4" fmla="*/ 6028267 w 6028267"/>
              <a:gd name="connsiteY4" fmla="*/ 3556413 h 3689081"/>
              <a:gd name="connsiteX5" fmla="*/ 6028267 w 6028267"/>
              <a:gd name="connsiteY5" fmla="*/ 3556413 h 3689081"/>
              <a:gd name="connsiteX0" fmla="*/ 59412 w 6087679"/>
              <a:gd name="connsiteY0" fmla="*/ 3533836 h 3689081"/>
              <a:gd name="connsiteX1" fmla="*/ 290551 w 6087679"/>
              <a:gd name="connsiteY1" fmla="*/ 3528393 h 3689081"/>
              <a:gd name="connsiteX2" fmla="*/ 1802719 w 6087679"/>
              <a:gd name="connsiteY2" fmla="*/ 3096344 h 3689081"/>
              <a:gd name="connsiteX3" fmla="*/ 3098863 w 6087679"/>
              <a:gd name="connsiteY3" fmla="*/ 0 h 3689081"/>
              <a:gd name="connsiteX4" fmla="*/ 4322999 w 6087679"/>
              <a:gd name="connsiteY4" fmla="*/ 3096345 h 3689081"/>
              <a:gd name="connsiteX5" fmla="*/ 6087679 w 6087679"/>
              <a:gd name="connsiteY5" fmla="*/ 3556413 h 3689081"/>
              <a:gd name="connsiteX6" fmla="*/ 6087679 w 6087679"/>
              <a:gd name="connsiteY6" fmla="*/ 3556413 h 3689081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6087679 w 6087679"/>
              <a:gd name="connsiteY6" fmla="*/ 3556413 h 3684410"/>
              <a:gd name="connsiteX7" fmla="*/ 6087679 w 6087679"/>
              <a:gd name="connsiteY7" fmla="*/ 3556413 h 3684410"/>
              <a:gd name="connsiteX0" fmla="*/ 59412 w 6087679"/>
              <a:gd name="connsiteY0" fmla="*/ 3533836 h 3684410"/>
              <a:gd name="connsiteX1" fmla="*/ 290551 w 6087679"/>
              <a:gd name="connsiteY1" fmla="*/ 3528393 h 3684410"/>
              <a:gd name="connsiteX2" fmla="*/ 1802719 w 6087679"/>
              <a:gd name="connsiteY2" fmla="*/ 3096344 h 3684410"/>
              <a:gd name="connsiteX3" fmla="*/ 3098863 w 6087679"/>
              <a:gd name="connsiteY3" fmla="*/ 0 h 3684410"/>
              <a:gd name="connsiteX4" fmla="*/ 4322999 w 6087679"/>
              <a:gd name="connsiteY4" fmla="*/ 3096345 h 3684410"/>
              <a:gd name="connsiteX5" fmla="*/ 5691151 w 6087679"/>
              <a:gd name="connsiteY5" fmla="*/ 3528393 h 3684410"/>
              <a:gd name="connsiteX6" fmla="*/ 5907175 w 6087679"/>
              <a:gd name="connsiteY6" fmla="*/ 3528393 h 3684410"/>
              <a:gd name="connsiteX7" fmla="*/ 6087679 w 6087679"/>
              <a:gd name="connsiteY7" fmla="*/ 3556413 h 3684410"/>
              <a:gd name="connsiteX8" fmla="*/ 6087679 w 6087679"/>
              <a:gd name="connsiteY8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1743307 w 6028267"/>
              <a:gd name="connsiteY2" fmla="*/ 3096344 h 3684410"/>
              <a:gd name="connsiteX3" fmla="*/ 3039451 w 6028267"/>
              <a:gd name="connsiteY3" fmla="*/ 0 h 3684410"/>
              <a:gd name="connsiteX4" fmla="*/ 4263587 w 6028267"/>
              <a:gd name="connsiteY4" fmla="*/ 3096345 h 3684410"/>
              <a:gd name="connsiteX5" fmla="*/ 5631739 w 6028267"/>
              <a:gd name="connsiteY5" fmla="*/ 3528393 h 3684410"/>
              <a:gd name="connsiteX6" fmla="*/ 5847763 w 6028267"/>
              <a:gd name="connsiteY6" fmla="*/ 3528393 h 3684410"/>
              <a:gd name="connsiteX7" fmla="*/ 6028267 w 6028267"/>
              <a:gd name="connsiteY7" fmla="*/ 3556413 h 3684410"/>
              <a:gd name="connsiteX8" fmla="*/ 6028267 w 6028267"/>
              <a:gd name="connsiteY8" fmla="*/ 3556413 h 3684410"/>
              <a:gd name="connsiteX0" fmla="*/ 0 w 6028267"/>
              <a:gd name="connsiteY0" fmla="*/ 3533836 h 3684410"/>
              <a:gd name="connsiteX1" fmla="*/ 231139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6028267 w 6028267"/>
              <a:gd name="connsiteY9" fmla="*/ 355641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847763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6028267"/>
              <a:gd name="connsiteY0" fmla="*/ 3533836 h 3684410"/>
              <a:gd name="connsiteX1" fmla="*/ 375155 w 6028267"/>
              <a:gd name="connsiteY1" fmla="*/ 3528393 h 3684410"/>
              <a:gd name="connsiteX2" fmla="*/ 375155 w 6028267"/>
              <a:gd name="connsiteY2" fmla="*/ 3528393 h 3684410"/>
              <a:gd name="connsiteX3" fmla="*/ 1743307 w 6028267"/>
              <a:gd name="connsiteY3" fmla="*/ 3096344 h 3684410"/>
              <a:gd name="connsiteX4" fmla="*/ 3039451 w 6028267"/>
              <a:gd name="connsiteY4" fmla="*/ 0 h 3684410"/>
              <a:gd name="connsiteX5" fmla="*/ 4263587 w 6028267"/>
              <a:gd name="connsiteY5" fmla="*/ 3096345 h 3684410"/>
              <a:gd name="connsiteX6" fmla="*/ 5631739 w 6028267"/>
              <a:gd name="connsiteY6" fmla="*/ 3528393 h 3684410"/>
              <a:gd name="connsiteX7" fmla="*/ 5631739 w 6028267"/>
              <a:gd name="connsiteY7" fmla="*/ 3528393 h 3684410"/>
              <a:gd name="connsiteX8" fmla="*/ 6028267 w 6028267"/>
              <a:gd name="connsiteY8" fmla="*/ 3556413 h 3684410"/>
              <a:gd name="connsiteX9" fmla="*/ 5991779 w 6028267"/>
              <a:gd name="connsiteY9" fmla="*/ 3528393 h 3684410"/>
              <a:gd name="connsiteX0" fmla="*/ 0 w 5991779"/>
              <a:gd name="connsiteY0" fmla="*/ 3533836 h 3684410"/>
              <a:gd name="connsiteX1" fmla="*/ 375155 w 5991779"/>
              <a:gd name="connsiteY1" fmla="*/ 3528393 h 3684410"/>
              <a:gd name="connsiteX2" fmla="*/ 375155 w 5991779"/>
              <a:gd name="connsiteY2" fmla="*/ 3528393 h 3684410"/>
              <a:gd name="connsiteX3" fmla="*/ 1743307 w 5991779"/>
              <a:gd name="connsiteY3" fmla="*/ 3096344 h 3684410"/>
              <a:gd name="connsiteX4" fmla="*/ 3039451 w 5991779"/>
              <a:gd name="connsiteY4" fmla="*/ 0 h 3684410"/>
              <a:gd name="connsiteX5" fmla="*/ 4263587 w 5991779"/>
              <a:gd name="connsiteY5" fmla="*/ 3096345 h 3684410"/>
              <a:gd name="connsiteX6" fmla="*/ 5631739 w 5991779"/>
              <a:gd name="connsiteY6" fmla="*/ 3528393 h 3684410"/>
              <a:gd name="connsiteX7" fmla="*/ 5631739 w 5991779"/>
              <a:gd name="connsiteY7" fmla="*/ 3528393 h 3684410"/>
              <a:gd name="connsiteX8" fmla="*/ 5991779 w 5991779"/>
              <a:gd name="connsiteY8" fmla="*/ 3528393 h 3684410"/>
              <a:gd name="connsiteX9" fmla="*/ 5991779 w 5991779"/>
              <a:gd name="connsiteY9" fmla="*/ 3528393 h 3684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91779" h="3684410">
                <a:moveTo>
                  <a:pt x="0" y="3533836"/>
                </a:moveTo>
                <a:cubicBezTo>
                  <a:pt x="31985" y="3539480"/>
                  <a:pt x="312629" y="3529300"/>
                  <a:pt x="375155" y="3528393"/>
                </a:cubicBezTo>
                <a:lnTo>
                  <a:pt x="375155" y="3528393"/>
                </a:lnTo>
                <a:cubicBezTo>
                  <a:pt x="603180" y="3456385"/>
                  <a:pt x="1299258" y="3684409"/>
                  <a:pt x="1743307" y="3096344"/>
                </a:cubicBezTo>
                <a:cubicBezTo>
                  <a:pt x="2187356" y="2508279"/>
                  <a:pt x="2619404" y="0"/>
                  <a:pt x="3039451" y="0"/>
                </a:cubicBezTo>
                <a:cubicBezTo>
                  <a:pt x="3459498" y="0"/>
                  <a:pt x="3831539" y="2508280"/>
                  <a:pt x="4263587" y="3096345"/>
                </a:cubicBezTo>
                <a:cubicBezTo>
                  <a:pt x="4695635" y="3684410"/>
                  <a:pt x="5403714" y="3456385"/>
                  <a:pt x="5631739" y="3528393"/>
                </a:cubicBezTo>
                <a:lnTo>
                  <a:pt x="5631739" y="3528393"/>
                </a:lnTo>
                <a:lnTo>
                  <a:pt x="5991779" y="3528393"/>
                </a:lnTo>
                <a:lnTo>
                  <a:pt x="5991779" y="3528393"/>
                </a:lnTo>
              </a:path>
            </a:pathLst>
          </a:cu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498EB76-693D-444A-B21E-354637825DCA}"/>
              </a:ext>
            </a:extLst>
          </p:cNvPr>
          <p:cNvSpPr/>
          <p:nvPr/>
        </p:nvSpPr>
        <p:spPr>
          <a:xfrm>
            <a:off x="3419872" y="6309900"/>
            <a:ext cx="360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4243275-EB74-4AD5-AA43-5756A2DE499E}"/>
              </a:ext>
            </a:extLst>
          </p:cNvPr>
          <p:cNvSpPr/>
          <p:nvPr/>
        </p:nvSpPr>
        <p:spPr>
          <a:xfrm>
            <a:off x="2747363" y="6352995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205F6F9-6571-48F7-97F9-1B516EF3AE5D}"/>
              </a:ext>
            </a:extLst>
          </p:cNvPr>
          <p:cNvSpPr txBox="1"/>
          <p:nvPr/>
        </p:nvSpPr>
        <p:spPr>
          <a:xfrm>
            <a:off x="3619293" y="306896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accent6">
                    <a:lumMod val="75000"/>
                  </a:schemeClr>
                </a:solidFill>
              </a:rPr>
              <a:t>f(z)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A2FABAE-B2FD-41A6-BDDB-66087CAFCDB3}"/>
              </a:ext>
            </a:extLst>
          </p:cNvPr>
          <p:cNvGrpSpPr/>
          <p:nvPr/>
        </p:nvGrpSpPr>
        <p:grpSpPr>
          <a:xfrm>
            <a:off x="2987824" y="6093876"/>
            <a:ext cx="612000" cy="369332"/>
            <a:chOff x="6588224" y="3645024"/>
            <a:chExt cx="648072" cy="36933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1D018E21-2BBC-4E27-B81F-F9301122DD5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097CD06-4129-404E-84DF-408B68D27C19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78B079B5-355A-4E9A-B302-424162346CD3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7F6185C-B7D2-4EC7-9A7C-3412B5A40C92}"/>
              </a:ext>
            </a:extLst>
          </p:cNvPr>
          <p:cNvGrpSpPr/>
          <p:nvPr/>
        </p:nvGrpSpPr>
        <p:grpSpPr>
          <a:xfrm>
            <a:off x="3599896" y="6093876"/>
            <a:ext cx="612000" cy="369332"/>
            <a:chOff x="6588224" y="3645024"/>
            <a:chExt cx="648072" cy="369332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58564B7-6E02-49DF-9BC2-715EA8C1EB41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DAE85D03-75F8-4F40-8748-AEB166C00CE7}"/>
                </a:ext>
              </a:extLst>
            </p:cNvPr>
            <p:cNvCxnSpPr/>
            <p:nvPr/>
          </p:nvCxnSpPr>
          <p:spPr>
            <a:xfrm>
              <a:off x="7020272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444D6422-10B8-4C5D-ADCA-D3D8F9C8478C}"/>
                </a:ext>
              </a:extLst>
            </p:cNvPr>
            <p:cNvCxnSpPr/>
            <p:nvPr/>
          </p:nvCxnSpPr>
          <p:spPr>
            <a:xfrm flipH="1">
              <a:off x="6588224" y="3861048"/>
              <a:ext cx="216024" cy="0"/>
            </a:xfrm>
            <a:prstGeom prst="straightConnector1">
              <a:avLst/>
            </a:prstGeom>
            <a:ln w="22225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14AC29C-E3C2-4D1C-B00B-BD394CB6FE45}"/>
              </a:ext>
            </a:extLst>
          </p:cNvPr>
          <p:cNvCxnSpPr/>
          <p:nvPr/>
        </p:nvCxnSpPr>
        <p:spPr>
          <a:xfrm>
            <a:off x="3598679" y="3253626"/>
            <a:ext cx="1217" cy="3108960"/>
          </a:xfrm>
          <a:prstGeom prst="line">
            <a:avLst/>
          </a:prstGeom>
          <a:ln w="19050">
            <a:solidFill>
              <a:srgbClr val="FF0000"/>
            </a:solidFill>
            <a:prstDash val="sysDash"/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BBF98646-4976-4D13-BF70-A408E1A6D639}"/>
              </a:ext>
            </a:extLst>
          </p:cNvPr>
          <p:cNvCxnSpPr/>
          <p:nvPr/>
        </p:nvCxnSpPr>
        <p:spPr>
          <a:xfrm>
            <a:off x="2969896" y="4365684"/>
            <a:ext cx="0" cy="201622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4E38EEB1-9DE7-4417-83E9-E8E23865578F}"/>
              </a:ext>
            </a:extLst>
          </p:cNvPr>
          <p:cNvCxnSpPr/>
          <p:nvPr/>
        </p:nvCxnSpPr>
        <p:spPr>
          <a:xfrm>
            <a:off x="4211960" y="4437692"/>
            <a:ext cx="17936" cy="194421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674E5AB0-8B8B-4917-BA7F-73E9042467C1}"/>
              </a:ext>
            </a:extLst>
          </p:cNvPr>
          <p:cNvSpPr/>
          <p:nvPr/>
        </p:nvSpPr>
        <p:spPr>
          <a:xfrm>
            <a:off x="4063002" y="6306142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6E62F4E4-42BB-4508-9791-B998518ABA32}"/>
              </a:ext>
            </a:extLst>
          </p:cNvPr>
          <p:cNvCxnSpPr/>
          <p:nvPr/>
        </p:nvCxnSpPr>
        <p:spPr>
          <a:xfrm>
            <a:off x="2321896" y="5805844"/>
            <a:ext cx="0" cy="576064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1062324-3ED7-4699-AC5A-9D421605F35B}"/>
              </a:ext>
            </a:extLst>
          </p:cNvPr>
          <p:cNvCxnSpPr/>
          <p:nvPr/>
        </p:nvCxnSpPr>
        <p:spPr>
          <a:xfrm>
            <a:off x="4805896" y="5805844"/>
            <a:ext cx="0" cy="504056"/>
          </a:xfrm>
          <a:prstGeom prst="line">
            <a:avLst/>
          </a:prstGeom>
          <a:ln w="1905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F218AC3-1DFD-4CBC-8F9C-59DE03F67A11}"/>
              </a:ext>
            </a:extLst>
          </p:cNvPr>
          <p:cNvGrpSpPr/>
          <p:nvPr/>
        </p:nvGrpSpPr>
        <p:grpSpPr>
          <a:xfrm>
            <a:off x="2339752" y="6093876"/>
            <a:ext cx="648072" cy="369332"/>
            <a:chOff x="6626045" y="3645024"/>
            <a:chExt cx="584831" cy="369332"/>
          </a:xfrm>
        </p:grpSpPr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1D4949-A1E1-4801-A9D8-2870BED85029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531EEA93-A29F-4209-AD8D-B47E92FB66E1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36DDBD87-3C6D-48BC-A473-9B5A658FA938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57F60D5-B61C-4FBC-84C9-DC4AA126C557}"/>
              </a:ext>
            </a:extLst>
          </p:cNvPr>
          <p:cNvGrpSpPr/>
          <p:nvPr/>
        </p:nvGrpSpPr>
        <p:grpSpPr>
          <a:xfrm>
            <a:off x="4211960" y="6093876"/>
            <a:ext cx="576064" cy="369332"/>
            <a:chOff x="6626045" y="3645024"/>
            <a:chExt cx="584831" cy="369332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03FBD31-5D9B-4A99-9282-6AB33179E803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1800" b="1" i="1" dirty="0">
                  <a:solidFill>
                    <a:srgbClr val="008000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9116707-20E3-440C-8F2B-D26B085B4EFF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A296A36D-D6EF-4D88-BBD9-9A23D2ABDB1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E44D86AC-7A12-4A1C-BA0D-634B21A043F2}"/>
              </a:ext>
            </a:extLst>
          </p:cNvPr>
          <p:cNvSpPr/>
          <p:nvPr/>
        </p:nvSpPr>
        <p:spPr>
          <a:xfrm>
            <a:off x="2072002" y="6316140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E7A31BBF-E033-4B8C-AF97-1F83BAD6FA7C}"/>
              </a:ext>
            </a:extLst>
          </p:cNvPr>
          <p:cNvSpPr/>
          <p:nvPr/>
        </p:nvSpPr>
        <p:spPr>
          <a:xfrm>
            <a:off x="4629097" y="6305337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8B4D456-A3CD-47A3-A910-4C5DDEA44C69}"/>
              </a:ext>
            </a:extLst>
          </p:cNvPr>
          <p:cNvCxnSpPr/>
          <p:nvPr/>
        </p:nvCxnSpPr>
        <p:spPr>
          <a:xfrm>
            <a:off x="1619672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1CA7B24-B21D-4867-B459-6A4CA9677F33}"/>
              </a:ext>
            </a:extLst>
          </p:cNvPr>
          <p:cNvCxnSpPr/>
          <p:nvPr/>
        </p:nvCxnSpPr>
        <p:spPr>
          <a:xfrm>
            <a:off x="5508104" y="6165884"/>
            <a:ext cx="0" cy="216024"/>
          </a:xfrm>
          <a:prstGeom prst="line">
            <a:avLst/>
          </a:prstGeom>
          <a:ln w="190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E2B98AB-3D8A-4746-8D9A-A700677C108C}"/>
              </a:ext>
            </a:extLst>
          </p:cNvPr>
          <p:cNvGrpSpPr/>
          <p:nvPr/>
        </p:nvGrpSpPr>
        <p:grpSpPr>
          <a:xfrm>
            <a:off x="1619672" y="6093876"/>
            <a:ext cx="648072" cy="369332"/>
            <a:chOff x="6626045" y="3645024"/>
            <a:chExt cx="584831" cy="369332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B37B4C9-9621-4902-B27A-6CE98DD89194}"/>
                </a:ext>
              </a:extLst>
            </p:cNvPr>
            <p:cNvSpPr/>
            <p:nvPr/>
          </p:nvSpPr>
          <p:spPr>
            <a:xfrm>
              <a:off x="6732241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70478B0B-D3ED-4A27-8DB8-C981EFD2BE83}"/>
                </a:ext>
              </a:extLst>
            </p:cNvPr>
            <p:cNvCxnSpPr/>
            <p:nvPr/>
          </p:nvCxnSpPr>
          <p:spPr>
            <a:xfrm>
              <a:off x="6950951" y="3861048"/>
              <a:ext cx="259925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53ED3255-7453-49EC-B308-6CE3D75FA417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38AD69-EDAA-46ED-B94A-4E728188AB27}"/>
              </a:ext>
            </a:extLst>
          </p:cNvPr>
          <p:cNvGrpSpPr/>
          <p:nvPr/>
        </p:nvGrpSpPr>
        <p:grpSpPr>
          <a:xfrm>
            <a:off x="4860032" y="6093876"/>
            <a:ext cx="624287" cy="369332"/>
            <a:chOff x="6626045" y="3645024"/>
            <a:chExt cx="584831" cy="369332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92766C51-7312-4378-92E0-C17AB577C8F7}"/>
                </a:ext>
              </a:extLst>
            </p:cNvPr>
            <p:cNvSpPr/>
            <p:nvPr/>
          </p:nvSpPr>
          <p:spPr>
            <a:xfrm>
              <a:off x="6732240" y="3645024"/>
              <a:ext cx="36004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l-GR" sz="18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n-GB" sz="1800" i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GB" sz="1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2240A355-66B0-47B9-96B9-333B2D6FFF1D}"/>
                </a:ext>
              </a:extLst>
            </p:cNvPr>
            <p:cNvCxnSpPr/>
            <p:nvPr/>
          </p:nvCxnSpPr>
          <p:spPr>
            <a:xfrm>
              <a:off x="7020267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A24E1C91-C486-4811-800D-24599C73B5C1}"/>
                </a:ext>
              </a:extLst>
            </p:cNvPr>
            <p:cNvCxnSpPr/>
            <p:nvPr/>
          </p:nvCxnSpPr>
          <p:spPr>
            <a:xfrm flipH="1">
              <a:off x="6626045" y="3861048"/>
              <a:ext cx="190609" cy="0"/>
            </a:xfrm>
            <a:prstGeom prst="straightConnector1">
              <a:avLst/>
            </a:prstGeom>
            <a:ln w="2222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3D4AD1A-35DF-489C-9CDC-3B45F4DD108B}"/>
              </a:ext>
            </a:extLst>
          </p:cNvPr>
          <p:cNvSpPr/>
          <p:nvPr/>
        </p:nvSpPr>
        <p:spPr>
          <a:xfrm>
            <a:off x="1405608" y="633161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86BFEAB8-7DC5-4622-9652-1C28F35FF99F}"/>
              </a:ext>
            </a:extLst>
          </p:cNvPr>
          <p:cNvSpPr/>
          <p:nvPr/>
        </p:nvSpPr>
        <p:spPr>
          <a:xfrm>
            <a:off x="5345355" y="6303973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GB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0760" y="3705406"/>
            <a:ext cx="2952329" cy="3024336"/>
          </a:xfrm>
          <a:prstGeom prst="rect">
            <a:avLst/>
          </a:prstGeom>
        </p:spPr>
      </p:pic>
      <p:sp>
        <p:nvSpPr>
          <p:cNvPr id="53" name="Rectangle 52">
            <a:hlinkClick r:id="rId3"/>
            <a:extLst>
              <a:ext uri="{FF2B5EF4-FFF2-40B4-BE49-F238E27FC236}">
                <a16:creationId xmlns:a16="http://schemas.microsoft.com/office/drawing/2014/main" id="{8DCF74DD-288D-42F5-989E-C82BAD96FF19}"/>
              </a:ext>
            </a:extLst>
          </p:cNvPr>
          <p:cNvSpPr/>
          <p:nvPr/>
        </p:nvSpPr>
        <p:spPr>
          <a:xfrm>
            <a:off x="8079992" y="90222"/>
            <a:ext cx="1005840" cy="621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hlinkClick r:id="rId3"/>
            <a:extLst>
              <a:ext uri="{FF2B5EF4-FFF2-40B4-BE49-F238E27FC236}">
                <a16:creationId xmlns:a16="http://schemas.microsoft.com/office/drawing/2014/main" id="{B87673AE-4E14-43D3-B467-A2B8ED075513}"/>
              </a:ext>
            </a:extLst>
          </p:cNvPr>
          <p:cNvSpPr/>
          <p:nvPr/>
        </p:nvSpPr>
        <p:spPr>
          <a:xfrm>
            <a:off x="827584" y="6551438"/>
            <a:ext cx="1728192" cy="178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38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358B2AF-9828-4EAA-B760-A7B35D6F9A10}" vid="{535DA168-C172-4BD0-8C20-61E696FC8C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43829267EB340BF5D421EAC6FC51D" ma:contentTypeVersion="0" ma:contentTypeDescription="Create a new document." ma:contentTypeScope="" ma:versionID="1527a3fa544ba38c99da23a3d5038c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32A4B-E5FF-4893-A0F2-7109C8B6D14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9CEC2B-D811-4E3B-8B80-83E11AB321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AE53E6D-171D-4B8D-841C-E552FA84049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4a_IBAA</Template>
  <TotalTime>5959</TotalTime>
  <Words>3110</Words>
  <Application>Microsoft Office PowerPoint</Application>
  <PresentationFormat>On-screen Show (4:3)</PresentationFormat>
  <Paragraphs>526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Bradley Hand ITC</vt:lpstr>
      <vt:lpstr>Calibri</vt:lpstr>
      <vt:lpstr>Cambria Math</vt:lpstr>
      <vt:lpstr>Comic Sans MS</vt:lpstr>
      <vt:lpstr>Symbol</vt:lpstr>
      <vt:lpstr>Times New Roman</vt:lpstr>
      <vt:lpstr>Wingdings</vt:lpstr>
      <vt:lpstr>Wingdings 2</vt:lpstr>
      <vt:lpstr>Theme1</vt:lpstr>
      <vt:lpstr>PowerPoint Presentation</vt:lpstr>
      <vt:lpstr>The Normal Distribution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Normal distribution</dc:title>
  <dc:creator>Mathssupport</dc:creator>
  <cp:lastModifiedBy>Orlando Hurtado</cp:lastModifiedBy>
  <cp:revision>203</cp:revision>
  <dcterms:created xsi:type="dcterms:W3CDTF">2012-07-26T15:21:18Z</dcterms:created>
  <dcterms:modified xsi:type="dcterms:W3CDTF">2023-07-31T16:53:51Z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0x01010049243829267EB340BF5D421EAC6FC51D</vt:lpwstr>
  </property>
</Properties>
</file>