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8" r:id="rId23"/>
    <p:sldId id="289" r:id="rId24"/>
    <p:sldId id="317" r:id="rId25"/>
    <p:sldId id="316" r:id="rId26"/>
    <p:sldId id="318" r:id="rId27"/>
    <p:sldId id="290" r:id="rId28"/>
    <p:sldId id="291" r:id="rId29"/>
    <p:sldId id="292" r:id="rId30"/>
    <p:sldId id="31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DBEBD"/>
    <a:srgbClr val="95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BCE0-875F-4E19-80CF-550B2A68B676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2860-DF91-4BB5-8528-F36E6B9FC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44866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097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49890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127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07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29460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988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2761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5184" userDrawn="1">
          <p15:clr>
            <a:srgbClr val="F26B43"/>
          </p15:clr>
        </p15:guide>
        <p15:guide id="7" pos="702" userDrawn="1">
          <p15:clr>
            <a:srgbClr val="F26B43"/>
          </p15:clr>
        </p15:guide>
        <p15:guide id="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9.emf"/><Relationship Id="rId21" Type="http://schemas.openxmlformats.org/officeDocument/2006/relationships/image" Target="../media/image28.w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3.bin"/><Relationship Id="rId22" Type="http://schemas.openxmlformats.org/officeDocument/2006/relationships/hyperlink" Target="http://www.mathssupport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image" Target="../media/image29.wmf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30.emf"/><Relationship Id="rId15" Type="http://schemas.openxmlformats.org/officeDocument/2006/relationships/image" Target="../media/image35.wmf"/><Relationship Id="rId23" Type="http://schemas.openxmlformats.org/officeDocument/2006/relationships/image" Target="../media/image39.emf"/><Relationship Id="rId28" Type="http://schemas.openxmlformats.org/officeDocument/2006/relationships/hyperlink" Target="http://www.mathssupport.org/" TargetMode="External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hyperlink" Target="http://www.mathssupport.org/" TargetMode="External"/><Relationship Id="rId4" Type="http://schemas.openxmlformats.org/officeDocument/2006/relationships/image" Target="../media/image56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8.png"/><Relationship Id="rId4" Type="http://schemas.openxmlformats.org/officeDocument/2006/relationships/hyperlink" Target="http://www.mathssupport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support.org/" TargetMode="External"/><Relationship Id="rId3" Type="http://schemas.openxmlformats.org/officeDocument/2006/relationships/image" Target="../media/image17.wmf"/><Relationship Id="rId7" Type="http://schemas.openxmlformats.org/officeDocument/2006/relationships/image" Target="../media/image17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880412" cy="1600200"/>
          </a:xfrm>
        </p:spPr>
        <p:txBody>
          <a:bodyPr>
            <a:normAutofit lnSpcReduction="10000"/>
          </a:bodyPr>
          <a:lstStyle/>
          <a:p>
            <a:pPr marL="627063" indent="-627063"/>
            <a:r>
              <a:rPr lang="en-US" dirty="0"/>
              <a:t>LO: To know the properties of the binomial distribution.</a:t>
            </a:r>
          </a:p>
          <a:p>
            <a:pPr marL="682625"/>
            <a:r>
              <a:rPr lang="en-US" dirty="0"/>
              <a:t>To solve problems involving binomial distribution.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847" y="1210235"/>
            <a:ext cx="7247965" cy="2676445"/>
          </a:xfrm>
        </p:spPr>
        <p:txBody>
          <a:bodyPr/>
          <a:lstStyle/>
          <a:p>
            <a:r>
              <a:rPr lang="en-US" dirty="0"/>
              <a:t>The binomial distribution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23054314-B4E3-4155-B353-4483EB30B02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6822D9D-6CF6-4D71-A236-891971942EA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77CD04-3702-48D2-85B6-1AE70E08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4A06-DBD2-4515-9A50-7292947A249E}" type="datetime4">
              <a:rPr lang="en-US" smtClean="0"/>
              <a:t>July 31,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8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24" name="Rectangle 72"/>
          <p:cNvSpPr>
            <a:spLocks noChangeArrowheads="1"/>
          </p:cNvSpPr>
          <p:nvPr/>
        </p:nvSpPr>
        <p:spPr bwMode="auto">
          <a:xfrm>
            <a:off x="752475" y="802188"/>
            <a:ext cx="7651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now have that after rolling the dice 5 times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8827" name="Rectangle 75"/>
          <p:cNvSpPr>
            <a:spLocks noChangeArrowheads="1"/>
          </p:cNvSpPr>
          <p:nvPr/>
        </p:nvSpPr>
        <p:spPr bwMode="auto">
          <a:xfrm>
            <a:off x="1039813" y="4656932"/>
            <a:ext cx="755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So the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</a:t>
            </a:r>
            <a:r>
              <a:rPr lang="en-US" altLang="en-US" sz="2400" dirty="0">
                <a:latin typeface="Comic Sans MS" panose="030F0702030302020204" pitchFamily="66" charset="0"/>
              </a:rPr>
              <a:t>of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( in any order ) is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8826" name="Rectangle 74"/>
          <p:cNvSpPr>
            <a:spLocks noChangeArrowheads="1"/>
          </p:cNvSpPr>
          <p:nvPr/>
        </p:nvSpPr>
        <p:spPr bwMode="auto">
          <a:xfrm>
            <a:off x="752475" y="1352152"/>
            <a:ext cx="7651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probability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6, 6, 6, 6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dirty="0">
                <a:latin typeface="Comic Sans MS" panose="030F0702030302020204" pitchFamily="66" charset="0"/>
              </a:rPr>
              <a:t>, 6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dirty="0">
                <a:latin typeface="Comic Sans MS" panose="030F0702030302020204" pitchFamily="66" charset="0"/>
              </a:rPr>
              <a:t> ( in any order ) is       </a:t>
            </a:r>
          </a:p>
        </p:txBody>
      </p:sp>
      <p:sp>
        <p:nvSpPr>
          <p:cNvPr id="458832" name="Rectangle 80"/>
          <p:cNvSpPr>
            <a:spLocks noChangeArrowheads="1"/>
          </p:cNvSpPr>
          <p:nvPr/>
        </p:nvSpPr>
        <p:spPr bwMode="auto">
          <a:xfrm>
            <a:off x="678022" y="3444875"/>
            <a:ext cx="827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number </a:t>
            </a:r>
            <a:r>
              <a:rPr lang="en-US" alt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ways of</a:t>
            </a:r>
            <a:r>
              <a:rPr lang="en-US" altLang="en-US" sz="2400" dirty="0">
                <a:latin typeface="Comic Sans MS" panose="030F0702030302020204" pitchFamily="66" charset="0"/>
              </a:rPr>
              <a:t>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in any order  is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0520" y="2235886"/>
                <a:ext cx="1475660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20" y="2235886"/>
                <a:ext cx="1475660" cy="9028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41801" y="40174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1443" y="5413118"/>
                <a:ext cx="2835116" cy="9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baseline="-25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43" y="5413118"/>
                <a:ext cx="2835116" cy="9028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088160FC-2CDA-4E83-8C1B-CCCCDB065AE8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AE9CF61A-1CB2-4328-A723-A6F9F8A22C44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824" grpId="0"/>
      <p:bldP spid="458827" grpId="0"/>
      <p:bldP spid="458826" grpId="0"/>
      <p:bldP spid="458832" grpId="0"/>
      <p:bldP spid="2" grpId="0"/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66" name="Group 2"/>
          <p:cNvGrpSpPr>
            <a:grpSpLocks/>
          </p:cNvGrpSpPr>
          <p:nvPr/>
        </p:nvGrpSpPr>
        <p:grpSpPr bwMode="auto">
          <a:xfrm>
            <a:off x="832691" y="1311831"/>
            <a:ext cx="8181788" cy="1244601"/>
            <a:chOff x="93" y="2879"/>
            <a:chExt cx="5552" cy="784"/>
          </a:xfrm>
        </p:grpSpPr>
        <p:sp>
          <p:nvSpPr>
            <p:cNvPr id="472067" name="Rectangle 3"/>
            <p:cNvSpPr>
              <a:spLocks noChangeArrowheads="1"/>
            </p:cNvSpPr>
            <p:nvPr/>
          </p:nvSpPr>
          <p:spPr bwMode="auto">
            <a:xfrm>
              <a:off x="93" y="2879"/>
              <a:ext cx="5552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  <a:p>
              <a:endParaRPr lang="en-US" sz="2400" dirty="0"/>
            </a:p>
            <a:p>
              <a:endParaRPr lang="en-GB" sz="2400" dirty="0"/>
            </a:p>
          </p:txBody>
        </p:sp>
        <p:sp>
          <p:nvSpPr>
            <p:cNvPr id="472068" name="Rectangle 4"/>
            <p:cNvSpPr>
              <a:spLocks noChangeArrowheads="1"/>
            </p:cNvSpPr>
            <p:nvPr/>
          </p:nvSpPr>
          <p:spPr bwMode="auto">
            <a:xfrm>
              <a:off x="149" y="2907"/>
              <a:ext cx="548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If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  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the random variable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“the number of sixes when a die is rolled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times”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 then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has a binomial distribution and </a:t>
              </a:r>
              <a:endParaRPr lang="en-US" altLang="en-US" sz="2400" baseline="30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72093" name="Group 29"/>
          <p:cNvGrpSpPr>
            <a:grpSpLocks/>
          </p:cNvGrpSpPr>
          <p:nvPr/>
        </p:nvGrpSpPr>
        <p:grpSpPr bwMode="auto">
          <a:xfrm>
            <a:off x="991541" y="4511116"/>
            <a:ext cx="7927823" cy="814388"/>
            <a:chOff x="228" y="2372"/>
            <a:chExt cx="5284" cy="513"/>
          </a:xfrm>
        </p:grpSpPr>
        <p:sp>
          <p:nvSpPr>
            <p:cNvPr id="472092" name="Rectangle 28"/>
            <p:cNvSpPr>
              <a:spLocks noChangeArrowheads="1"/>
            </p:cNvSpPr>
            <p:nvPr/>
          </p:nvSpPr>
          <p:spPr bwMode="auto">
            <a:xfrm>
              <a:off x="229" y="2372"/>
              <a:ext cx="5239" cy="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 sz="2400"/>
            </a:p>
          </p:txBody>
        </p:sp>
        <p:sp>
          <p:nvSpPr>
            <p:cNvPr id="472084" name="Rectangle 20"/>
            <p:cNvSpPr>
              <a:spLocks noChangeArrowheads="1"/>
            </p:cNvSpPr>
            <p:nvPr/>
          </p:nvSpPr>
          <p:spPr bwMode="auto">
            <a:xfrm>
              <a:off x="228" y="2372"/>
              <a:ext cx="52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Tip: For any binomial probability, these numbers . . .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72088" name="Rectangle 24"/>
          <p:cNvSpPr>
            <a:spLocks noChangeArrowheads="1"/>
          </p:cNvSpPr>
          <p:nvPr/>
        </p:nvSpPr>
        <p:spPr bwMode="auto">
          <a:xfrm>
            <a:off x="1581337" y="4915979"/>
            <a:ext cx="153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are equal</a:t>
            </a:r>
          </a:p>
        </p:txBody>
      </p:sp>
      <p:grpSp>
        <p:nvGrpSpPr>
          <p:cNvPr id="472094" name="Group 30"/>
          <p:cNvGrpSpPr>
            <a:grpSpLocks/>
          </p:cNvGrpSpPr>
          <p:nvPr/>
        </p:nvGrpSpPr>
        <p:grpSpPr bwMode="auto">
          <a:xfrm>
            <a:off x="3825969" y="2855866"/>
            <a:ext cx="2097088" cy="1655763"/>
            <a:chOff x="2427" y="1296"/>
            <a:chExt cx="1321" cy="1043"/>
          </a:xfrm>
        </p:grpSpPr>
        <p:sp>
          <p:nvSpPr>
            <p:cNvPr id="472087" name="Line 23"/>
            <p:cNvSpPr>
              <a:spLocks noChangeShapeType="1"/>
            </p:cNvSpPr>
            <p:nvPr/>
          </p:nvSpPr>
          <p:spPr bwMode="auto">
            <a:xfrm flipH="1" flipV="1">
              <a:off x="3440" y="1296"/>
              <a:ext cx="308" cy="10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2090" name="Line 26"/>
            <p:cNvSpPr>
              <a:spLocks noChangeShapeType="1"/>
            </p:cNvSpPr>
            <p:nvPr/>
          </p:nvSpPr>
          <p:spPr bwMode="auto">
            <a:xfrm flipH="1" flipV="1">
              <a:off x="2994" y="1568"/>
              <a:ext cx="754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2091" name="Line 27"/>
            <p:cNvSpPr>
              <a:spLocks noChangeShapeType="1"/>
            </p:cNvSpPr>
            <p:nvPr/>
          </p:nvSpPr>
          <p:spPr bwMode="auto">
            <a:xfrm flipH="1" flipV="1">
              <a:off x="2427" y="1568"/>
              <a:ext cx="1321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3) = 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DE3D50B9-34F9-4188-A5A7-073C02DBE0A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13A7B4DD-1535-43CB-88EA-EF572D70547F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8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07" name="Rectangle 19"/>
          <p:cNvSpPr>
            <a:spLocks noChangeArrowheads="1"/>
          </p:cNvSpPr>
          <p:nvPr/>
        </p:nvSpPr>
        <p:spPr bwMode="auto">
          <a:xfrm>
            <a:off x="939800" y="4101959"/>
            <a:ext cx="78232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1552177" y="4282140"/>
            <a:ext cx="318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and this . . . </a:t>
            </a:r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4077889" y="4307540"/>
            <a:ext cx="318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is the sum of these</a:t>
            </a:r>
          </a:p>
        </p:txBody>
      </p:sp>
      <p:grpSp>
        <p:nvGrpSpPr>
          <p:cNvPr id="473104" name="Group 16"/>
          <p:cNvGrpSpPr>
            <a:grpSpLocks/>
          </p:cNvGrpSpPr>
          <p:nvPr/>
        </p:nvGrpSpPr>
        <p:grpSpPr bwMode="auto">
          <a:xfrm>
            <a:off x="5398693" y="2877203"/>
            <a:ext cx="677863" cy="1455738"/>
            <a:chOff x="3388" y="1355"/>
            <a:chExt cx="427" cy="917"/>
          </a:xfrm>
        </p:grpSpPr>
        <p:sp>
          <p:nvSpPr>
            <p:cNvPr id="473098" name="Line 10"/>
            <p:cNvSpPr>
              <a:spLocks noChangeShapeType="1"/>
            </p:cNvSpPr>
            <p:nvPr/>
          </p:nvSpPr>
          <p:spPr bwMode="auto">
            <a:xfrm flipV="1">
              <a:off x="3712" y="1355"/>
              <a:ext cx="103" cy="9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3100" name="Line 12"/>
            <p:cNvSpPr>
              <a:spLocks noChangeShapeType="1"/>
            </p:cNvSpPr>
            <p:nvPr/>
          </p:nvSpPr>
          <p:spPr bwMode="auto">
            <a:xfrm flipH="1" flipV="1">
              <a:off x="3388" y="1355"/>
              <a:ext cx="324" cy="9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473101" name="Line 13"/>
          <p:cNvSpPr>
            <a:spLocks noChangeShapeType="1"/>
          </p:cNvSpPr>
          <p:nvPr/>
        </p:nvSpPr>
        <p:spPr bwMode="auto">
          <a:xfrm flipV="1">
            <a:off x="3017439" y="3291840"/>
            <a:ext cx="1320800" cy="1015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832691" y="1244596"/>
            <a:ext cx="8181788" cy="1244601"/>
            <a:chOff x="93" y="2879"/>
            <a:chExt cx="5552" cy="784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93" y="2879"/>
              <a:ext cx="5552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  <a:p>
              <a:endParaRPr lang="en-US" sz="2400" dirty="0"/>
            </a:p>
            <a:p>
              <a:endParaRPr lang="en-GB" sz="2400" dirty="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49" y="2907"/>
              <a:ext cx="548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If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  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the random variable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“the number of sixes when a die is rolled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times”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 then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has a binomial distribution and </a:t>
              </a:r>
              <a:endParaRPr lang="en-US" altLang="en-US" sz="2400" baseline="30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3) = 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8196C568-F3DA-49F1-A6BA-5B8FB7E70B60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0268CF7A-53D5-457A-8878-D2ED2BD8BF7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7" grpId="0" animBg="1"/>
      <p:bldP spid="473096" grpId="0"/>
      <p:bldP spid="473097" grpId="0"/>
      <p:bldP spid="473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04629"/>
              </p:ext>
            </p:extLst>
          </p:nvPr>
        </p:nvGraphicFramePr>
        <p:xfrm>
          <a:off x="1749425" y="3259323"/>
          <a:ext cx="1619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177480" progId="Equation.3">
                  <p:embed/>
                </p:oleObj>
              </mc:Choice>
              <mc:Fallback>
                <p:oleObj name="Equation" r:id="rId2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3259323"/>
                        <a:ext cx="16192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406400" y="2257610"/>
            <a:ext cx="8007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We can find the probabilities of getting </a:t>
            </a:r>
            <a:r>
              <a:rPr lang="en-US" altLang="en-US" sz="24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4</a:t>
            </a:r>
            <a:r>
              <a:rPr lang="en-US" altLang="en-US" sz="2400">
                <a:latin typeface="Comic Sans MS" panose="030F0702030302020204" pitchFamily="66" charset="0"/>
              </a:rPr>
              <a:t> and </a:t>
            </a:r>
            <a:r>
              <a:rPr lang="en-US" altLang="en-US" sz="2400">
                <a:latin typeface="Times New Roman" panose="02020603050405020304" pitchFamily="18" charset="0"/>
              </a:rPr>
              <a:t>5</a:t>
            </a:r>
            <a:r>
              <a:rPr lang="en-US" altLang="en-US" sz="2400">
                <a:latin typeface="Comic Sans MS" panose="030F0702030302020204" pitchFamily="66" charset="0"/>
              </a:rPr>
              <a:t> sixes in the same way.</a:t>
            </a:r>
          </a:p>
        </p:txBody>
      </p:sp>
      <p:graphicFrame>
        <p:nvGraphicFramePr>
          <p:cNvPr id="4597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53996"/>
              </p:ext>
            </p:extLst>
          </p:nvPr>
        </p:nvGraphicFramePr>
        <p:xfrm>
          <a:off x="1209675" y="1219200"/>
          <a:ext cx="43259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469800" progId="Equation.3">
                  <p:embed/>
                </p:oleObj>
              </mc:Choice>
              <mc:Fallback>
                <p:oleObj name="Equation" r:id="rId4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19200"/>
                        <a:ext cx="43259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66862"/>
              </p:ext>
            </p:extLst>
          </p:nvPr>
        </p:nvGraphicFramePr>
        <p:xfrm>
          <a:off x="5719763" y="3273610"/>
          <a:ext cx="1447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273610"/>
                        <a:ext cx="1447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33908"/>
              </p:ext>
            </p:extLst>
          </p:nvPr>
        </p:nvGraphicFramePr>
        <p:xfrm>
          <a:off x="1773238" y="4348348"/>
          <a:ext cx="1619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3">
                  <p:embed/>
                </p:oleObj>
              </mc:Choice>
              <mc:Fallback>
                <p:oleObj name="Equation" r:id="rId8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4348348"/>
                        <a:ext cx="16192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03666"/>
              </p:ext>
            </p:extLst>
          </p:nvPr>
        </p:nvGraphicFramePr>
        <p:xfrm>
          <a:off x="5715000" y="4357873"/>
          <a:ext cx="13938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177480" progId="Equation.3">
                  <p:embed/>
                </p:oleObj>
              </mc:Choice>
              <mc:Fallback>
                <p:oleObj name="Equation" r:id="rId10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57873"/>
                        <a:ext cx="13938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22260"/>
              </p:ext>
            </p:extLst>
          </p:nvPr>
        </p:nvGraphicFramePr>
        <p:xfrm>
          <a:off x="3451225" y="2798763"/>
          <a:ext cx="21796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469800" progId="Equation.3">
                  <p:embed/>
                </p:oleObj>
              </mc:Choice>
              <mc:Fallback>
                <p:oleObj name="Equation" r:id="rId12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798763"/>
                        <a:ext cx="21796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11323"/>
              </p:ext>
            </p:extLst>
          </p:nvPr>
        </p:nvGraphicFramePr>
        <p:xfrm>
          <a:off x="3481388" y="3913188"/>
          <a:ext cx="21161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80" imgH="469800" progId="Equation.3">
                  <p:embed/>
                </p:oleObj>
              </mc:Choice>
              <mc:Fallback>
                <p:oleObj name="Equation" r:id="rId14" imgW="863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3913188"/>
                        <a:ext cx="21161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9813" name="Group 37"/>
          <p:cNvGrpSpPr>
            <a:grpSpLocks/>
          </p:cNvGrpSpPr>
          <p:nvPr/>
        </p:nvGrpSpPr>
        <p:grpSpPr bwMode="auto">
          <a:xfrm>
            <a:off x="1012759" y="3952874"/>
            <a:ext cx="7346950" cy="1570038"/>
            <a:chOff x="480" y="2128"/>
            <a:chExt cx="4628" cy="989"/>
          </a:xfrm>
        </p:grpSpPr>
        <p:sp>
          <p:nvSpPr>
            <p:cNvPr id="459801" name="Rectangle 25"/>
            <p:cNvSpPr>
              <a:spLocks noChangeArrowheads="1"/>
            </p:cNvSpPr>
            <p:nvPr/>
          </p:nvSpPr>
          <p:spPr bwMode="auto">
            <a:xfrm>
              <a:off x="480" y="2128"/>
              <a:ext cx="4628" cy="9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FF"/>
                  </a:solidFill>
                  <a:latin typeface="Comic Sans MS" panose="030F0702030302020204" pitchFamily="66" charset="0"/>
                </a:rPr>
                <a:t>Tip: It saves some fiddling on the calculator if you remember that </a:t>
              </a:r>
            </a:p>
            <a:p>
              <a:endParaRPr lang="en-US" altLang="en-US" sz="24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endParaRPr lang="en-US" altLang="en-US" sz="24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45980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439986"/>
                </p:ext>
              </p:extLst>
            </p:nvPr>
          </p:nvGraphicFramePr>
          <p:xfrm>
            <a:off x="1934" y="2326"/>
            <a:ext cx="1980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82680" imgH="469800" progId="Equation.3">
                    <p:embed/>
                  </p:oleObj>
                </mc:Choice>
                <mc:Fallback>
                  <p:oleObj name="Equation" r:id="rId16" imgW="12826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4" y="2326"/>
                          <a:ext cx="1980" cy="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9805" name="Rectangle 29"/>
          <p:cNvSpPr>
            <a:spLocks noChangeArrowheads="1"/>
          </p:cNvSpPr>
          <p:nvPr/>
        </p:nvSpPr>
        <p:spPr bwMode="auto">
          <a:xfrm>
            <a:off x="874059" y="5356410"/>
            <a:ext cx="6624022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Can you find the probabilities that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2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4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5 ?</a:t>
            </a:r>
          </a:p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( Give the answers correct to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err="1">
                <a:latin typeface="Comic Sans MS" panose="030F0702030302020204" pitchFamily="66" charset="0"/>
              </a:rPr>
              <a:t>d.p.</a:t>
            </a:r>
            <a:r>
              <a:rPr lang="en-US" altLang="en-US" sz="2400" dirty="0">
                <a:latin typeface="Comic Sans MS" panose="030F0702030302020204" pitchFamily="66" charset="0"/>
              </a:rPr>
              <a:t> )</a:t>
            </a:r>
          </a:p>
        </p:txBody>
      </p:sp>
      <p:grpSp>
        <p:nvGrpSpPr>
          <p:cNvPr id="459809" name="Group 33"/>
          <p:cNvGrpSpPr>
            <a:grpSpLocks/>
          </p:cNvGrpSpPr>
          <p:nvPr/>
        </p:nvGrpSpPr>
        <p:grpSpPr bwMode="auto">
          <a:xfrm>
            <a:off x="5494338" y="1622611"/>
            <a:ext cx="2589212" cy="461963"/>
            <a:chOff x="3461" y="768"/>
            <a:chExt cx="1631" cy="291"/>
          </a:xfrm>
        </p:grpSpPr>
        <p:graphicFrame>
          <p:nvGraphicFramePr>
            <p:cNvPr id="459796" name="Object 20"/>
            <p:cNvGraphicFramePr>
              <a:graphicFrameLocks noChangeAspect="1"/>
            </p:cNvGraphicFramePr>
            <p:nvPr/>
          </p:nvGraphicFramePr>
          <p:xfrm>
            <a:off x="3461" y="803"/>
            <a:ext cx="66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31640" imgH="152280" progId="Equation.3">
                    <p:embed/>
                  </p:oleObj>
                </mc:Choice>
                <mc:Fallback>
                  <p:oleObj name="Equation" r:id="rId18" imgW="4316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803"/>
                          <a:ext cx="666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9807" name="Rectangle 31"/>
            <p:cNvSpPr>
              <a:spLocks noChangeArrowheads="1"/>
            </p:cNvSpPr>
            <p:nvPr/>
          </p:nvSpPr>
          <p:spPr bwMode="auto">
            <a:xfrm>
              <a:off x="4176" y="768"/>
              <a:ext cx="9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( </a:t>
              </a:r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  <a:r>
                <a:rPr lang="en-US" altLang="en-US" sz="2400">
                  <a:latin typeface="Comic Sans MS" panose="030F0702030302020204" pitchFamily="66" charset="0"/>
                </a:rPr>
                <a:t> d.p. )</a:t>
              </a:r>
            </a:p>
          </p:txBody>
        </p:sp>
      </p:grpSp>
      <p:sp>
        <p:nvSpPr>
          <p:cNvPr id="459808" name="Rectangle 32"/>
          <p:cNvSpPr>
            <a:spLocks noChangeArrowheads="1"/>
          </p:cNvSpPr>
          <p:nvPr/>
        </p:nvSpPr>
        <p:spPr bwMode="auto">
          <a:xfrm>
            <a:off x="431800" y="962210"/>
            <a:ext cx="7677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can simplify the expression using a calculator:</a:t>
            </a:r>
          </a:p>
        </p:txBody>
      </p:sp>
      <p:grpSp>
        <p:nvGrpSpPr>
          <p:cNvPr id="459815" name="Group 39"/>
          <p:cNvGrpSpPr>
            <a:grpSpLocks/>
          </p:cNvGrpSpPr>
          <p:nvPr/>
        </p:nvGrpSpPr>
        <p:grpSpPr bwMode="auto">
          <a:xfrm>
            <a:off x="1147763" y="5311959"/>
            <a:ext cx="6019800" cy="561975"/>
            <a:chOff x="368" y="2944"/>
            <a:chExt cx="3792" cy="354"/>
          </a:xfrm>
        </p:grpSpPr>
        <p:sp>
          <p:nvSpPr>
            <p:cNvPr id="459814" name="Rectangle 38"/>
            <p:cNvSpPr>
              <a:spLocks noChangeArrowheads="1"/>
            </p:cNvSpPr>
            <p:nvPr/>
          </p:nvSpPr>
          <p:spPr bwMode="auto">
            <a:xfrm>
              <a:off x="368" y="2991"/>
              <a:ext cx="3792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sz="2400"/>
            </a:p>
          </p:txBody>
        </p:sp>
        <p:sp>
          <p:nvSpPr>
            <p:cNvPr id="459811" name="Rectangle 35"/>
            <p:cNvSpPr>
              <a:spLocks noChangeArrowheads="1"/>
            </p:cNvSpPr>
            <p:nvPr/>
          </p:nvSpPr>
          <p:spPr bwMode="auto">
            <a:xfrm>
              <a:off x="528" y="2992"/>
              <a:ext cx="2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It’s useful to remember that</a:t>
              </a:r>
            </a:p>
          </p:txBody>
        </p:sp>
        <p:graphicFrame>
          <p:nvGraphicFramePr>
            <p:cNvPr id="4598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1371360"/>
                </p:ext>
              </p:extLst>
            </p:nvPr>
          </p:nvGraphicFramePr>
          <p:xfrm>
            <a:off x="3234" y="2944"/>
            <a:ext cx="72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69800" imgH="228600" progId="Equation.3">
                    <p:embed/>
                  </p:oleObj>
                </mc:Choice>
                <mc:Fallback>
                  <p:oleObj name="Equation" r:id="rId20" imgW="46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" y="2944"/>
                          <a:ext cx="72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23" name="Rectangle 22">
            <a:hlinkClick r:id="rId22"/>
            <a:extLst>
              <a:ext uri="{FF2B5EF4-FFF2-40B4-BE49-F238E27FC236}">
                <a16:creationId xmlns:a16="http://schemas.microsoft.com/office/drawing/2014/main" id="{95580C0E-3DE8-4B5C-AB42-D675F896949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22"/>
            <a:extLst>
              <a:ext uri="{FF2B5EF4-FFF2-40B4-BE49-F238E27FC236}">
                <a16:creationId xmlns:a16="http://schemas.microsoft.com/office/drawing/2014/main" id="{5D2BDD00-54C5-43CF-82EA-0FB4C9E1A3D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8" grpId="0"/>
      <p:bldP spid="459805" grpId="0" animBg="1"/>
      <p:bldP spid="459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4" name="Rectangle 34"/>
          <p:cNvSpPr>
            <a:spLocks noChangeArrowheads="1"/>
          </p:cNvSpPr>
          <p:nvPr/>
        </p:nvSpPr>
        <p:spPr bwMode="auto">
          <a:xfrm>
            <a:off x="4422776" y="5797549"/>
            <a:ext cx="365208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The probability correct to 4 </a:t>
            </a:r>
            <a:r>
              <a:rPr lang="en-US" alt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d.p.</a:t>
            </a:r>
            <a:endParaRPr lang="en-US" altLang="en-US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787400" y="255401"/>
            <a:ext cx="4443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 probabilities are:</a:t>
            </a:r>
          </a:p>
        </p:txBody>
      </p:sp>
      <p:grpSp>
        <p:nvGrpSpPr>
          <p:cNvPr id="460826" name="Group 26"/>
          <p:cNvGrpSpPr>
            <a:grpSpLocks/>
          </p:cNvGrpSpPr>
          <p:nvPr/>
        </p:nvGrpSpPr>
        <p:grpSpPr bwMode="auto">
          <a:xfrm>
            <a:off x="623888" y="541338"/>
            <a:ext cx="5375276" cy="1157288"/>
            <a:chOff x="393" y="341"/>
            <a:chExt cx="3386" cy="729"/>
          </a:xfrm>
        </p:grpSpPr>
        <p:graphicFrame>
          <p:nvGraphicFramePr>
            <p:cNvPr id="46080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956897"/>
                </p:ext>
              </p:extLst>
            </p:nvPr>
          </p:nvGraphicFramePr>
          <p:xfrm>
            <a:off x="393" y="580"/>
            <a:ext cx="115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49160" imgH="203040" progId="Equation.3">
                    <p:embed/>
                  </p:oleObj>
                </mc:Choice>
                <mc:Fallback>
                  <p:oleObj name="Equation" r:id="rId2" imgW="749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" y="580"/>
                          <a:ext cx="115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6" name="Object 6"/>
            <p:cNvGraphicFramePr>
              <a:graphicFrameLocks noChangeAspect="1"/>
            </p:cNvGraphicFramePr>
            <p:nvPr/>
          </p:nvGraphicFramePr>
          <p:xfrm>
            <a:off x="2867" y="608"/>
            <a:ext cx="91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720" imgH="177480" progId="Equation.3">
                    <p:embed/>
                  </p:oleObj>
                </mc:Choice>
                <mc:Fallback>
                  <p:oleObj name="Equation" r:id="rId4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608"/>
                          <a:ext cx="91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644162"/>
                </p:ext>
              </p:extLst>
            </p:nvPr>
          </p:nvGraphicFramePr>
          <p:xfrm>
            <a:off x="1539" y="341"/>
            <a:ext cx="137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88840" imgH="469800" progId="Equation.3">
                    <p:embed/>
                  </p:oleObj>
                </mc:Choice>
                <mc:Fallback>
                  <p:oleObj name="Equation" r:id="rId6" imgW="88884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9" y="341"/>
                          <a:ext cx="1374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827" name="Group 27"/>
          <p:cNvGrpSpPr>
            <a:grpSpLocks/>
          </p:cNvGrpSpPr>
          <p:nvPr/>
        </p:nvGrpSpPr>
        <p:grpSpPr bwMode="auto">
          <a:xfrm>
            <a:off x="679450" y="1579563"/>
            <a:ext cx="5260974" cy="1157288"/>
            <a:chOff x="428" y="915"/>
            <a:chExt cx="3314" cy="729"/>
          </a:xfrm>
        </p:grpSpPr>
        <p:graphicFrame>
          <p:nvGraphicFramePr>
            <p:cNvPr id="46080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808917"/>
                </p:ext>
              </p:extLst>
            </p:nvPr>
          </p:nvGraphicFramePr>
          <p:xfrm>
            <a:off x="428" y="1169"/>
            <a:ext cx="1118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23600" imgH="203040" progId="Equation.3">
                    <p:embed/>
                  </p:oleObj>
                </mc:Choice>
                <mc:Fallback>
                  <p:oleObj name="Equation" r:id="rId8" imgW="723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" y="1169"/>
                          <a:ext cx="1118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8" name="Object 8"/>
            <p:cNvGraphicFramePr>
              <a:graphicFrameLocks noChangeAspect="1"/>
            </p:cNvGraphicFramePr>
            <p:nvPr/>
          </p:nvGraphicFramePr>
          <p:xfrm>
            <a:off x="2864" y="1195"/>
            <a:ext cx="878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58720" imgH="177480" progId="Equation.3">
                    <p:embed/>
                  </p:oleObj>
                </mc:Choice>
                <mc:Fallback>
                  <p:oleObj name="Equation" r:id="rId10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4" y="1195"/>
                          <a:ext cx="878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954408"/>
                </p:ext>
              </p:extLst>
            </p:nvPr>
          </p:nvGraphicFramePr>
          <p:xfrm>
            <a:off x="1553" y="915"/>
            <a:ext cx="133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63280" imgH="469800" progId="Equation.3">
                    <p:embed/>
                  </p:oleObj>
                </mc:Choice>
                <mc:Fallback>
                  <p:oleObj name="Equation" r:id="rId12" imgW="8632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915"/>
                          <a:ext cx="1334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8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56690"/>
              </p:ext>
            </p:extLst>
          </p:nvPr>
        </p:nvGraphicFramePr>
        <p:xfrm>
          <a:off x="625475" y="3484563"/>
          <a:ext cx="43259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65080" imgH="469800" progId="Equation.3">
                  <p:embed/>
                </p:oleObj>
              </mc:Choice>
              <mc:Fallback>
                <p:oleObj name="Equation" r:id="rId14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484563"/>
                        <a:ext cx="43259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4859338" y="3916363"/>
          <a:ext cx="105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40" imgH="152280" progId="Equation.3">
                  <p:embed/>
                </p:oleObj>
              </mc:Choice>
              <mc:Fallback>
                <p:oleObj name="Equation" r:id="rId16" imgW="431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16363"/>
                        <a:ext cx="105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74227"/>
              </p:ext>
            </p:extLst>
          </p:nvPr>
        </p:nvGraphicFramePr>
        <p:xfrm>
          <a:off x="647700" y="2947988"/>
          <a:ext cx="18383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203040" progId="Equation.3">
                  <p:embed/>
                </p:oleObj>
              </mc:Choice>
              <mc:Fallback>
                <p:oleObj name="Equation" r:id="rId18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947988"/>
                        <a:ext cx="18383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95848"/>
              </p:ext>
            </p:extLst>
          </p:nvPr>
        </p:nvGraphicFramePr>
        <p:xfrm>
          <a:off x="2445188" y="2544763"/>
          <a:ext cx="21796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469800" progId="Equation.3">
                  <p:embed/>
                </p:oleObj>
              </mc:Choice>
              <mc:Fallback>
                <p:oleObj name="Equation" r:id="rId20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188" y="2544763"/>
                        <a:ext cx="21796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4562475" y="2938463"/>
          <a:ext cx="1362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3">
                  <p:embed/>
                </p:oleObj>
              </mc:Choice>
              <mc:Fallback>
                <p:oleObj name="Equation" r:id="rId22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938463"/>
                        <a:ext cx="13620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00700"/>
              </p:ext>
            </p:extLst>
          </p:nvPr>
        </p:nvGraphicFramePr>
        <p:xfrm>
          <a:off x="608806" y="4462648"/>
          <a:ext cx="43592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77680" imgH="469800" progId="Equation.3">
                  <p:embed/>
                </p:oleObj>
              </mc:Choice>
              <mc:Fallback>
                <p:oleObj name="Equation" r:id="rId24" imgW="1777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" y="4462648"/>
                        <a:ext cx="435927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93783"/>
              </p:ext>
            </p:extLst>
          </p:nvPr>
        </p:nvGraphicFramePr>
        <p:xfrm>
          <a:off x="4859338" y="4881563"/>
          <a:ext cx="105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31640" imgH="152280" progId="Equation.3">
                  <p:embed/>
                </p:oleObj>
              </mc:Choice>
              <mc:Fallback>
                <p:oleObj name="Equation" r:id="rId26" imgW="431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881563"/>
                        <a:ext cx="105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30" name="Group 30"/>
          <p:cNvGrpSpPr>
            <a:grpSpLocks/>
          </p:cNvGrpSpPr>
          <p:nvPr/>
        </p:nvGrpSpPr>
        <p:grpSpPr bwMode="auto">
          <a:xfrm>
            <a:off x="3508375" y="5264148"/>
            <a:ext cx="4567238" cy="923925"/>
            <a:chOff x="2176" y="3328"/>
            <a:chExt cx="2877" cy="582"/>
          </a:xfrm>
        </p:grpSpPr>
        <p:sp>
          <p:nvSpPr>
            <p:cNvPr id="460816" name="Rectangle 16"/>
            <p:cNvSpPr>
              <a:spLocks noChangeArrowheads="1"/>
            </p:cNvSpPr>
            <p:nvPr/>
          </p:nvSpPr>
          <p:spPr bwMode="auto">
            <a:xfrm>
              <a:off x="2752" y="3328"/>
              <a:ext cx="2301" cy="5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Since the sum of the probabilities is 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, I added the others and subtracted from 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460828" name="Line 28"/>
            <p:cNvSpPr>
              <a:spLocks noChangeShapeType="1"/>
            </p:cNvSpPr>
            <p:nvPr/>
          </p:nvSpPr>
          <p:spPr bwMode="auto">
            <a:xfrm flipH="1" flipV="1">
              <a:off x="2176" y="3696"/>
              <a:ext cx="576" cy="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403" y="55658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0.000128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413" y="550926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6435" y="556671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0.0001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hlinkClick r:id="rId28"/>
            <a:extLst>
              <a:ext uri="{FF2B5EF4-FFF2-40B4-BE49-F238E27FC236}">
                <a16:creationId xmlns:a16="http://schemas.microsoft.com/office/drawing/2014/main" id="{929D4F29-E478-4AA8-A731-6A255205BC76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28"/>
            <a:extLst>
              <a:ext uri="{FF2B5EF4-FFF2-40B4-BE49-F238E27FC236}">
                <a16:creationId xmlns:a16="http://schemas.microsoft.com/office/drawing/2014/main" id="{ABC9D191-35D3-43AB-BA6B-C3C05C4AAE10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4" grpId="0" animBg="1"/>
      <p:bldP spid="2" grpId="0"/>
      <p:bldP spid="2" grpId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53" name="Group 29"/>
          <p:cNvGrpSpPr>
            <a:grpSpLocks/>
          </p:cNvGrpSpPr>
          <p:nvPr/>
        </p:nvGrpSpPr>
        <p:grpSpPr bwMode="auto">
          <a:xfrm>
            <a:off x="914400" y="696913"/>
            <a:ext cx="7826375" cy="1384302"/>
            <a:chOff x="576" y="439"/>
            <a:chExt cx="4930" cy="872"/>
          </a:xfrm>
        </p:grpSpPr>
        <p:sp>
          <p:nvSpPr>
            <p:cNvPr id="461827" name="Rectangle 3"/>
            <p:cNvSpPr>
              <a:spLocks noChangeArrowheads="1"/>
            </p:cNvSpPr>
            <p:nvPr/>
          </p:nvSpPr>
          <p:spPr bwMode="auto">
            <a:xfrm>
              <a:off x="576" y="439"/>
              <a:ext cx="493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In general, if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a random variable binomially distributed, then we write</a:t>
              </a:r>
            </a:p>
          </p:txBody>
        </p:sp>
        <p:graphicFrame>
          <p:nvGraphicFramePr>
            <p:cNvPr id="46184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975135"/>
                </p:ext>
              </p:extLst>
            </p:nvPr>
          </p:nvGraphicFramePr>
          <p:xfrm>
            <a:off x="2427" y="972"/>
            <a:ext cx="1287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74360" imgH="203040" progId="Equation.3">
                    <p:embed/>
                  </p:oleObj>
                </mc:Choice>
                <mc:Fallback>
                  <p:oleObj name="Equation" r:id="rId2" imgW="774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972"/>
                          <a:ext cx="1287" cy="33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846" name="Rectangle 22"/>
          <p:cNvSpPr>
            <a:spLocks noChangeArrowheads="1"/>
          </p:cNvSpPr>
          <p:nvPr/>
        </p:nvSpPr>
        <p:spPr bwMode="auto">
          <a:xfrm>
            <a:off x="914400" y="2078499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where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is the number of trials and</a:t>
            </a:r>
          </a:p>
        </p:txBody>
      </p:sp>
      <p:sp>
        <p:nvSpPr>
          <p:cNvPr id="461847" name="Rectangle 23"/>
          <p:cNvSpPr>
            <a:spLocks noChangeArrowheads="1"/>
          </p:cNvSpPr>
          <p:nvPr/>
        </p:nvSpPr>
        <p:spPr bwMode="auto">
          <a:xfrm>
            <a:off x="914400" y="253476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the probability of success in one trial.</a:t>
            </a:r>
          </a:p>
        </p:txBody>
      </p:sp>
      <p:sp>
        <p:nvSpPr>
          <p:cNvPr id="461848" name="Rectangle 24"/>
          <p:cNvSpPr>
            <a:spLocks noChangeArrowheads="1"/>
          </p:cNvSpPr>
          <p:nvPr/>
        </p:nvSpPr>
        <p:spPr bwMode="auto">
          <a:xfrm>
            <a:off x="735760" y="3007300"/>
            <a:ext cx="8408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 probability of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</a:rPr>
              <a:t>obtaining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r  </a:t>
            </a:r>
            <a:r>
              <a:rPr lang="en-US" altLang="en-US" sz="2400" dirty="0">
                <a:latin typeface="Comic Sans MS" panose="030F0702030302020204" pitchFamily="66" charset="0"/>
              </a:rPr>
              <a:t>successes out of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independent trials, when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the probability of success for each trial, is</a:t>
            </a:r>
          </a:p>
        </p:txBody>
      </p:sp>
      <p:sp>
        <p:nvSpPr>
          <p:cNvPr id="461849" name="Rectangle 25"/>
          <p:cNvSpPr>
            <a:spLocks noChangeArrowheads="1"/>
          </p:cNvSpPr>
          <p:nvPr/>
        </p:nvSpPr>
        <p:spPr bwMode="auto">
          <a:xfrm>
            <a:off x="3656978" y="5103984"/>
            <a:ext cx="2341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where</a:t>
            </a:r>
            <a:r>
              <a:rPr lang="en-US" altLang="en-US" sz="2400" i="1" dirty="0">
                <a:latin typeface="Times New Roman" panose="02020603050405020304" pitchFamily="18" charset="0"/>
              </a:rPr>
              <a:t> q = </a:t>
            </a:r>
            <a:r>
              <a:rPr lang="en-US" altLang="en-US" sz="2400" dirty="0">
                <a:latin typeface="Times New Roman" panose="02020603050405020304" pitchFamily="18" charset="0"/>
              </a:rPr>
              <a:t>1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i="1" dirty="0">
                <a:latin typeface="Times New Roman" panose="02020603050405020304" pitchFamily="18" charset="0"/>
              </a:rPr>
              <a:t> p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61863" name="Rectangle 39"/>
          <p:cNvSpPr>
            <a:spLocks noChangeArrowheads="1"/>
          </p:cNvSpPr>
          <p:nvPr/>
        </p:nvSpPr>
        <p:spPr bwMode="auto">
          <a:xfrm>
            <a:off x="813734" y="5606821"/>
            <a:ext cx="79268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(The Binomial distribution is just a special case of a discrete probability distribution)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65657" y="4239305"/>
                <a:ext cx="5629426" cy="742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57" y="4239305"/>
                <a:ext cx="5629426" cy="742576"/>
              </a:xfrm>
              <a:prstGeom prst="rect">
                <a:avLst/>
              </a:prstGeom>
              <a:blipFill rotWithShape="0">
                <a:blip r:embed="rId5"/>
                <a:stretch>
                  <a:fillRect l="-2052" r="-540" b="-6452"/>
                </a:stretch>
              </a:blip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6"/>
            <a:extLst>
              <a:ext uri="{FF2B5EF4-FFF2-40B4-BE49-F238E27FC236}">
                <a16:creationId xmlns:a16="http://schemas.microsoft.com/office/drawing/2014/main" id="{24061B07-1770-472C-ACFC-4C2EEF1BA378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id="{03FAEE25-0709-4F78-BB2F-EB0E78CB3E9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46" grpId="0"/>
      <p:bldP spid="461847" grpId="0"/>
      <p:bldP spid="461848" grpId="0"/>
      <p:bldP spid="461849" grpId="0"/>
      <p:bldP spid="461863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517312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53109" y="5316196"/>
                <a:ext cx="3542380" cy="75777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09" y="5316196"/>
                <a:ext cx="3542380" cy="757772"/>
              </a:xfrm>
              <a:prstGeom prst="rect">
                <a:avLst/>
              </a:prstGeom>
              <a:blipFill>
                <a:blip r:embed="rId4"/>
                <a:stretch>
                  <a:fillRect l="-2577" b="-161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4305" y="5182722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259591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259591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59261" y="3968766"/>
            <a:ext cx="4522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You can </a:t>
            </a:r>
            <a:r>
              <a:rPr lang="en-US" altLang="en-US" sz="2000" dirty="0">
                <a:latin typeface="Comic Sans MS" panose="030F0702030302020204" pitchFamily="66" charset="0"/>
              </a:rPr>
              <a:t>rewrite</a:t>
            </a:r>
            <a:r>
              <a:rPr lang="en-US" altLang="en-US" dirty="0">
                <a:latin typeface="Comic Sans MS" panose="030F0702030302020204" pitchFamily="66" charset="0"/>
              </a:rPr>
              <a:t> the question as</a:t>
            </a:r>
            <a:endParaRPr lang="en-GB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7" y="4819629"/>
            <a:ext cx="191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08471" y="4728639"/>
                <a:ext cx="3165034" cy="6497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71" y="4728639"/>
                <a:ext cx="3165034" cy="649730"/>
              </a:xfrm>
              <a:prstGeom prst="rect">
                <a:avLst/>
              </a:prstGeom>
              <a:blipFill>
                <a:blip r:embed="rId7"/>
                <a:stretch>
                  <a:fillRect l="-3083" b="-660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798738" y="3480845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8738" y="3480845"/>
                <a:ext cx="1890651" cy="461665"/>
              </a:xfrm>
              <a:prstGeom prst="rect">
                <a:avLst/>
              </a:prstGeom>
              <a:blipFill>
                <a:blip r:embed="rId8"/>
                <a:stretch>
                  <a:fillRect l="-4839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24177" y="6108870"/>
                <a:ext cx="2171941" cy="61696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625</m:t>
                        </m:r>
                      </m:den>
                    </m:f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77" y="6108870"/>
                <a:ext cx="2171941" cy="616964"/>
              </a:xfrm>
              <a:prstGeom prst="rect">
                <a:avLst/>
              </a:prstGeom>
              <a:blipFill>
                <a:blip r:embed="rId9"/>
                <a:stretch>
                  <a:fillRect l="-4494" b="-891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95489" y="6155517"/>
                <a:ext cx="1552028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.01536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89" y="6155517"/>
                <a:ext cx="1552028" cy="461665"/>
              </a:xfrm>
              <a:prstGeom prst="rect">
                <a:avLst/>
              </a:prstGeom>
              <a:blipFill>
                <a:blip r:embed="rId10"/>
                <a:stretch>
                  <a:fillRect l="-6299" t="-10667" r="-787" b="-30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947852" y="3508056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Using</a:t>
            </a:r>
            <a:r>
              <a:rPr lang="en-US" altLang="en-US" dirty="0">
                <a:latin typeface="Comic Sans MS" panose="030F0702030302020204" pitchFamily="66" charset="0"/>
              </a:rPr>
              <a:t> this notation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35569" y="4850841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Using this formula</a:t>
            </a:r>
            <a:endParaRPr lang="en-GB" sz="2000" dirty="0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3F2069E4-2C49-455F-8A9B-EBBB1FE4EDE0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1"/>
            <a:extLst>
              <a:ext uri="{FF2B5EF4-FFF2-40B4-BE49-F238E27FC236}">
                <a16:creationId xmlns:a16="http://schemas.microsoft.com/office/drawing/2014/main" id="{72FBCB30-47AF-42CC-9399-29629AA7ECE2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475108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08737" y="5393014"/>
                <a:ext cx="3614516" cy="7822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s-SV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737" y="5393014"/>
                <a:ext cx="3614516" cy="782265"/>
              </a:xfrm>
              <a:prstGeom prst="rect">
                <a:avLst/>
              </a:prstGeom>
              <a:blipFill>
                <a:blip r:embed="rId4"/>
                <a:stretch>
                  <a:fillRect l="-270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4305" y="5182722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161115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161115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40240" y="3872508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You can rewrite the question as</a:t>
            </a:r>
            <a:endParaRPr lang="en-GB" sz="20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7" y="4695501"/>
            <a:ext cx="191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66025" y="4588402"/>
                <a:ext cx="3165034" cy="6497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25" y="4588402"/>
                <a:ext cx="3165034" cy="649730"/>
              </a:xfrm>
              <a:prstGeom prst="rect">
                <a:avLst/>
              </a:prstGeom>
              <a:blipFill>
                <a:blip r:embed="rId7"/>
                <a:stretch>
                  <a:fillRect l="-2885" b="-660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677927" y="349304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7927" y="3493041"/>
                <a:ext cx="1890651" cy="461665"/>
              </a:xfrm>
              <a:prstGeom prst="rect">
                <a:avLst/>
              </a:prstGeom>
              <a:blipFill>
                <a:blip r:embed="rId8"/>
                <a:stretch>
                  <a:fillRect l="-4823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126815" y="6058154"/>
                <a:ext cx="1580176" cy="71801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s-SV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s-SV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SV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815" y="6058154"/>
                <a:ext cx="1580176" cy="718017"/>
              </a:xfrm>
              <a:prstGeom prst="rect">
                <a:avLst/>
              </a:prstGeom>
              <a:blipFill rotWithShape="0">
                <a:blip r:embed="rId9"/>
                <a:stretch>
                  <a:fillRect l="-6178" b="-593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5680" y="6249223"/>
                <a:ext cx="1212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SV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738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80" y="6249223"/>
                <a:ext cx="121219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7538" t="-10526" r="-1005" b="-2894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261" y="3507347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Using this notation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939570" y="5098752"/>
            <a:ext cx="5614781" cy="38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It is quicker to calculate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B36D102E-DB60-4143-A475-9BF46531B7A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1"/>
            <a:extLst>
              <a:ext uri="{FF2B5EF4-FFF2-40B4-BE49-F238E27FC236}">
                <a16:creationId xmlns:a16="http://schemas.microsoft.com/office/drawing/2014/main" id="{6F51C2E5-BD2B-4839-8B70-F82A76F09B3F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8" grpId="0"/>
      <p:bldP spid="20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517312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8249" y="5058628"/>
                <a:ext cx="8041342" cy="65146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s-SV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20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9" y="5058628"/>
                <a:ext cx="8041342" cy="651460"/>
              </a:xfrm>
              <a:prstGeom prst="rect">
                <a:avLst/>
              </a:prstGeom>
              <a:blipFill>
                <a:blip r:embed="rId4"/>
                <a:stretch>
                  <a:fillRect l="-83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203313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203313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29477" y="3956104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You can rewrite the question as</a:t>
            </a:r>
            <a:endParaRPr lang="en-GB" sz="20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6" y="4695497"/>
            <a:ext cx="1983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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5995" y="4749666"/>
            <a:ext cx="4961615" cy="40011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1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2</a:t>
            </a:r>
            <a:r>
              <a:rPr lang="en-US" altLang="en-US" sz="2000" dirty="0">
                <a:cs typeface="Times New Roman" panose="02020603050405020304" pitchFamily="18" charset="0"/>
              </a:rPr>
              <a:t>)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3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endParaRPr lang="en-US" altLang="en-US" sz="2000" i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710148" y="3492627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148" y="3492627"/>
                <a:ext cx="1890651" cy="461665"/>
              </a:xfrm>
              <a:prstGeom prst="rect">
                <a:avLst/>
              </a:prstGeom>
              <a:blipFill>
                <a:blip r:embed="rId7"/>
                <a:stretch>
                  <a:fillRect l="-5161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21897" y="5662034"/>
                <a:ext cx="6877267" cy="6261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SV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SV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en-US" sz="2000" b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7" y="5662034"/>
                <a:ext cx="6877267" cy="626197"/>
              </a:xfrm>
              <a:prstGeom prst="rect">
                <a:avLst/>
              </a:prstGeom>
              <a:blipFill>
                <a:blip r:embed="rId8"/>
                <a:stretch>
                  <a:fillRect l="-886" b="-388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60646" y="6172443"/>
                <a:ext cx="1212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.983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46" y="6172443"/>
                <a:ext cx="1212191" cy="461665"/>
              </a:xfrm>
              <a:prstGeom prst="rect">
                <a:avLst/>
              </a:prstGeom>
              <a:blipFill>
                <a:blip r:embed="rId9"/>
                <a:stretch>
                  <a:fillRect l="-7538" t="-10667" r="-1005" b="-30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261" y="3535483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Using this notation</a:t>
            </a:r>
            <a:endParaRPr lang="en-GB" dirty="0"/>
          </a:p>
        </p:txBody>
      </p:sp>
      <p:sp>
        <p:nvSpPr>
          <p:cNvPr id="23" name="Rectangle 22">
            <a:hlinkClick r:id="rId10"/>
            <a:extLst>
              <a:ext uri="{FF2B5EF4-FFF2-40B4-BE49-F238E27FC236}">
                <a16:creationId xmlns:a16="http://schemas.microsoft.com/office/drawing/2014/main" id="{4FC8A6C8-3646-4BC0-A849-3058F281BE21}"/>
              </a:ext>
            </a:extLst>
          </p:cNvPr>
          <p:cNvSpPr/>
          <p:nvPr/>
        </p:nvSpPr>
        <p:spPr>
          <a:xfrm flipH="1">
            <a:off x="8099164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41589768-E1BB-4A52-8256-10C26475CC55}"/>
              </a:ext>
            </a:extLst>
          </p:cNvPr>
          <p:cNvSpPr/>
          <p:nvPr/>
        </p:nvSpPr>
        <p:spPr>
          <a:xfrm flipH="1">
            <a:off x="902165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0609" y="4922609"/>
            <a:ext cx="239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7479" y="5374820"/>
            <a:ext cx="1834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0939" y="4020855"/>
            <a:ext cx="20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7490" y="4442446"/>
            <a:ext cx="20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320" y="5782266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Turn on the calculator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1188320" y="6225781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2791024" y="618222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distr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54850" y="4914180"/>
            <a:ext cx="86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7010" y="5369769"/>
            <a:ext cx="114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48392" y="4019237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48235" y="4443572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7FDEE691-EF89-4C5B-8F32-81CA84338029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3"/>
            <a:extLst>
              <a:ext uri="{FF2B5EF4-FFF2-40B4-BE49-F238E27FC236}">
                <a16:creationId xmlns:a16="http://schemas.microsoft.com/office/drawing/2014/main" id="{AC1B67E6-32C8-4C44-A74E-F3129C16CC5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B98FA2-6B19-DFC6-A1EE-B3F1E8437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33845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2" grpId="0"/>
      <p:bldP spid="23" grpId="0"/>
      <p:bldP spid="24" grpId="0"/>
      <p:bldP spid="25" grpId="0"/>
      <p:bldP spid="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281" y="1443504"/>
            <a:ext cx="826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 experiment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experiment in which there are two outcomes.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449" y="936734"/>
            <a:ext cx="560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DEFINITION OF BINOMIAL EXPERIMENT.</a:t>
            </a:r>
          </a:p>
        </p:txBody>
      </p:sp>
      <p:sp>
        <p:nvSpPr>
          <p:cNvPr id="12" name="Rectangle 338"/>
          <p:cNvSpPr>
            <a:spLocks noChangeArrowheads="1"/>
          </p:cNvSpPr>
          <p:nvPr/>
        </p:nvSpPr>
        <p:spPr bwMode="auto">
          <a:xfrm>
            <a:off x="552449" y="4878001"/>
            <a:ext cx="8088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e.g. A seed is sown and the flower is either yellow or not yellow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340"/>
          <p:cNvSpPr>
            <a:spLocks noChangeArrowheads="1"/>
          </p:cNvSpPr>
          <p:nvPr/>
        </p:nvSpPr>
        <p:spPr bwMode="auto">
          <a:xfrm>
            <a:off x="646012" y="3208826"/>
            <a:ext cx="8280597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However, if we are interested in getting a 6, we could say the trial has only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2 outcomes: </a:t>
            </a:r>
            <a:r>
              <a:rPr lang="en-US" altLang="en-US" sz="2400" dirty="0">
                <a:cs typeface="Arial" panose="020B0604020202020204" pitchFamily="34" charset="0"/>
              </a:rPr>
              <a:t>a 6 or not a 6. Now it is a Binomial experiment</a:t>
            </a:r>
          </a:p>
        </p:txBody>
      </p:sp>
      <p:sp>
        <p:nvSpPr>
          <p:cNvPr id="16" name="Rectangle 341"/>
          <p:cNvSpPr>
            <a:spLocks noChangeArrowheads="1"/>
          </p:cNvSpPr>
          <p:nvPr/>
        </p:nvSpPr>
        <p:spPr bwMode="auto">
          <a:xfrm>
            <a:off x="522159" y="2698652"/>
            <a:ext cx="833773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There are 6 possible results (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outcomes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): 1, 2, 3, 4, 5 or 6.</a:t>
            </a:r>
          </a:p>
        </p:txBody>
      </p:sp>
      <p:sp>
        <p:nvSpPr>
          <p:cNvPr id="17" name="Rectangle 343"/>
          <p:cNvSpPr>
            <a:spLocks noChangeArrowheads="1"/>
          </p:cNvSpPr>
          <p:nvPr/>
        </p:nvSpPr>
        <p:spPr bwMode="auto">
          <a:xfrm>
            <a:off x="485774" y="2274501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 dirty="0">
                <a:cs typeface="Arial" panose="020B0604020202020204" pitchFamily="34" charset="0"/>
              </a:rPr>
              <a:t>EXAMPLE: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We roll a die.</a:t>
            </a:r>
          </a:p>
        </p:txBody>
      </p:sp>
      <p:sp>
        <p:nvSpPr>
          <p:cNvPr id="18" name="Rectangle 344"/>
          <p:cNvSpPr>
            <a:spLocks noChangeArrowheads="1"/>
          </p:cNvSpPr>
          <p:nvPr/>
        </p:nvSpPr>
        <p:spPr bwMode="auto">
          <a:xfrm>
            <a:off x="552449" y="5725726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e.g. A computer chip is taken off a production line and it either works or it doesn’t.</a:t>
            </a:r>
          </a:p>
        </p:txBody>
      </p:sp>
      <p:sp>
        <p:nvSpPr>
          <p:cNvPr id="19" name="Rectangle 345"/>
          <p:cNvSpPr>
            <a:spLocks noChangeArrowheads="1"/>
          </p:cNvSpPr>
          <p:nvPr/>
        </p:nvSpPr>
        <p:spPr bwMode="auto">
          <a:xfrm>
            <a:off x="450849" y="4395401"/>
            <a:ext cx="8670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Lots of experiments can be thought of as having 2 outcomes.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B80EDEEC-3A68-46D8-9020-C321CBE04D81}"/>
              </a:ext>
            </a:extLst>
          </p:cNvPr>
          <p:cNvSpPr/>
          <p:nvPr/>
        </p:nvSpPr>
        <p:spPr>
          <a:xfrm flipH="1">
            <a:off x="8074855" y="6020970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01D0DD34-9518-46B7-AFBA-E8A7A92CD560}"/>
              </a:ext>
            </a:extLst>
          </p:cNvPr>
          <p:cNvSpPr/>
          <p:nvPr/>
        </p:nvSpPr>
        <p:spPr>
          <a:xfrm flipH="1">
            <a:off x="803028" y="6513342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188320" y="5768819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</a:t>
            </a:r>
            <a:r>
              <a:rPr lang="en-US" altLang="en-US" sz="2400" dirty="0" err="1">
                <a:latin typeface="Comic Sans MS" panose="030F0702030302020204" pitchFamily="66" charset="0"/>
              </a:rPr>
              <a:t>B</a:t>
            </a:r>
            <a:r>
              <a:rPr lang="en-US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US" altLang="en-US" dirty="0" err="1">
                <a:latin typeface="Comic Sans MS" panose="030F0702030302020204" pitchFamily="66" charset="0"/>
              </a:rPr>
              <a:t>binomcdf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7093" y="6145096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3" name="Rectangle 22">
            <a:hlinkClick r:id="rId3"/>
            <a:extLst>
              <a:ext uri="{FF2B5EF4-FFF2-40B4-BE49-F238E27FC236}">
                <a16:creationId xmlns:a16="http://schemas.microsoft.com/office/drawing/2014/main" id="{57E79E7B-70D3-455D-B1F3-ECF74608F06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3"/>
            <a:extLst>
              <a:ext uri="{FF2B5EF4-FFF2-40B4-BE49-F238E27FC236}">
                <a16:creationId xmlns:a16="http://schemas.microsoft.com/office/drawing/2014/main" id="{93846540-F1E8-457B-895F-13DEA457615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B22A92-F18B-4C52-3394-3026D5A38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24319" cy="4477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2260EA-9D93-8D80-02DA-65C8D517F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33845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4017842" y="5566069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5206615" y="5566068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194924" y="5059636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value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194924" y="4149879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194924" y="4588337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3" name="Rectangle 22">
            <a:hlinkClick r:id="rId3"/>
            <a:extLst>
              <a:ext uri="{FF2B5EF4-FFF2-40B4-BE49-F238E27FC236}">
                <a16:creationId xmlns:a16="http://schemas.microsoft.com/office/drawing/2014/main" id="{86104E35-887E-43F4-870A-777C0BDFAB6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3"/>
            <a:extLst>
              <a:ext uri="{FF2B5EF4-FFF2-40B4-BE49-F238E27FC236}">
                <a16:creationId xmlns:a16="http://schemas.microsoft.com/office/drawing/2014/main" id="{73097665-4740-4716-886F-6C807118B60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794FB8-1ED6-D7F6-D272-8D098EE2D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24319" cy="44583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23FC22-AF66-3C74-23C7-41905936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14792" cy="4467849"/>
          </a:xfrm>
          <a:prstGeom prst="rect">
            <a:avLst/>
          </a:prstGeom>
        </p:spPr>
      </p:pic>
      <p:sp>
        <p:nvSpPr>
          <p:cNvPr id="30" name="Rectangle 4">
            <a:extLst>
              <a:ext uri="{FF2B5EF4-FFF2-40B4-BE49-F238E27FC236}">
                <a16:creationId xmlns:a16="http://schemas.microsoft.com/office/drawing/2014/main" id="{FC85CAA0-345D-BABF-23E6-6A18BEF6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6C041ABD-5F58-BC69-6844-CC359602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A6D2B807-75E9-E9AE-FA27-05E7FDAE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8A84C0C9-4F8D-0DFA-480A-56029C64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0023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15" name="Rectangle 14"/>
          <p:cNvSpPr/>
          <p:nvPr/>
        </p:nvSpPr>
        <p:spPr>
          <a:xfrm>
            <a:off x="902165" y="3819939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10) ≈ 0.751</a:t>
            </a:r>
            <a:endParaRPr lang="en-GB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B3758B13-1423-457E-809A-FC8A01E5511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C80D9F99-10A5-4D1B-8DAD-C70B1D92A33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00DC1C-4BB0-48B1-B3CD-EE782A0BAFE7}"/>
              </a:ext>
            </a:extLst>
          </p:cNvPr>
          <p:cNvSpPr/>
          <p:nvPr/>
        </p:nvSpPr>
        <p:spPr>
          <a:xfrm>
            <a:off x="3497507" y="3867624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9F0A35-7C48-032E-4FD1-3BEE55B10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43371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7480" y="3378651"/>
            <a:ext cx="583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need the sum of these probabilities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820700"/>
            <a:ext cx="579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P(5) + P(6) + P(7) + P(8) + P(9) + P(10)</a:t>
            </a:r>
            <a:endParaRPr lang="en-GB" sz="2400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37A112-B1AF-1509-9AED-AAB5C9DCF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24319" cy="4477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1F66-35EF-074A-76EE-1CAF777CC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43371" cy="44678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A833E93-B1B6-160F-122E-36A0BB1D2673}"/>
              </a:ext>
            </a:extLst>
          </p:cNvPr>
          <p:cNvSpPr/>
          <p:nvPr/>
        </p:nvSpPr>
        <p:spPr>
          <a:xfrm>
            <a:off x="658368" y="4215384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5F8E51-1E76-66C2-BEEA-6AF22B0CE284}"/>
              </a:ext>
            </a:extLst>
          </p:cNvPr>
          <p:cNvSpPr/>
          <p:nvPr/>
        </p:nvSpPr>
        <p:spPr>
          <a:xfrm>
            <a:off x="2258568" y="4215384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catalog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414DEE-F7CE-0CAC-6196-B8AF1A8F3983}"/>
              </a:ext>
            </a:extLst>
          </p:cNvPr>
          <p:cNvSpPr/>
          <p:nvPr/>
        </p:nvSpPr>
        <p:spPr>
          <a:xfrm>
            <a:off x="658368" y="4590288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sum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65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32" grpId="0"/>
      <p:bldP spid="18" grpId="0"/>
      <p:bldP spid="20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7480" y="3378651"/>
            <a:ext cx="583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need the sum of these probabilities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820700"/>
            <a:ext cx="579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P(5) + P(6) + P(7) + P(8) + P(9) + P(10)</a:t>
            </a:r>
            <a:endParaRPr lang="en-GB" sz="2400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33E93-B1B6-160F-122E-36A0BB1D2673}"/>
              </a:ext>
            </a:extLst>
          </p:cNvPr>
          <p:cNvSpPr/>
          <p:nvPr/>
        </p:nvSpPr>
        <p:spPr>
          <a:xfrm>
            <a:off x="658368" y="4215384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5F8E51-1E76-66C2-BEEA-6AF22B0CE284}"/>
              </a:ext>
            </a:extLst>
          </p:cNvPr>
          <p:cNvSpPr/>
          <p:nvPr/>
        </p:nvSpPr>
        <p:spPr>
          <a:xfrm>
            <a:off x="2258568" y="4215384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catalog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414DEE-F7CE-0CAC-6196-B8AF1A8F3983}"/>
              </a:ext>
            </a:extLst>
          </p:cNvPr>
          <p:cNvSpPr/>
          <p:nvPr/>
        </p:nvSpPr>
        <p:spPr>
          <a:xfrm>
            <a:off x="658368" y="4590288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sum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C45BC-347F-D435-4ECA-562A5DC2D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52898" cy="4467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85097B-9AE9-F497-2038-9284B18757B5}"/>
              </a:ext>
            </a:extLst>
          </p:cNvPr>
          <p:cNvSpPr/>
          <p:nvPr/>
        </p:nvSpPr>
        <p:spPr>
          <a:xfrm>
            <a:off x="2743200" y="4590288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44C436-4A34-DC10-1C98-34922D37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43371" cy="44487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DB570D-5F80-B071-C577-7C16F99A6A09}"/>
              </a:ext>
            </a:extLst>
          </p:cNvPr>
          <p:cNvSpPr/>
          <p:nvPr/>
        </p:nvSpPr>
        <p:spPr>
          <a:xfrm>
            <a:off x="658368" y="4983480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75C21E-84C5-A313-00B3-1CCA85560900}"/>
              </a:ext>
            </a:extLst>
          </p:cNvPr>
          <p:cNvSpPr/>
          <p:nvPr/>
        </p:nvSpPr>
        <p:spPr>
          <a:xfrm>
            <a:off x="2340864" y="498348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distr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40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7480" y="3378651"/>
            <a:ext cx="583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need the sum of these probabilities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822192"/>
            <a:ext cx="579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P(5) + P(6) + P(7) + P(8) + P(9) + P(10)</a:t>
            </a:r>
            <a:endParaRPr lang="en-GB" sz="2400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B1B22A-93F3-8A5C-9CE0-25DF92B84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14792" cy="4439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FD4077-6302-3525-7AA0-359A3C8A4F37}"/>
              </a:ext>
            </a:extLst>
          </p:cNvPr>
          <p:cNvSpPr/>
          <p:nvPr/>
        </p:nvSpPr>
        <p:spPr>
          <a:xfrm>
            <a:off x="641215" y="5371925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</a:t>
            </a:r>
            <a:r>
              <a:rPr lang="en-US" altLang="en-US" sz="2400" dirty="0" err="1">
                <a:latin typeface="Comic Sans MS" panose="030F0702030302020204" pitchFamily="66" charset="0"/>
              </a:rPr>
              <a:t>A</a:t>
            </a:r>
            <a:r>
              <a:rPr lang="en-US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US" altLang="en-US" dirty="0" err="1">
                <a:latin typeface="Comic Sans MS" panose="030F0702030302020204" pitchFamily="66" charset="0"/>
              </a:rPr>
              <a:t>binompdf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B62C81-7314-19B5-C5CB-CFB856C3A615}"/>
              </a:ext>
            </a:extLst>
          </p:cNvPr>
          <p:cNvSpPr/>
          <p:nvPr/>
        </p:nvSpPr>
        <p:spPr>
          <a:xfrm>
            <a:off x="3845261" y="536903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EA78F-04B2-6046-C7C7-260B193CCD7F}"/>
              </a:ext>
            </a:extLst>
          </p:cNvPr>
          <p:cNvSpPr/>
          <p:nvPr/>
        </p:nvSpPr>
        <p:spPr>
          <a:xfrm>
            <a:off x="657480" y="4211226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FCB5AE-6BF9-3052-40AA-C151EB3EA60E}"/>
              </a:ext>
            </a:extLst>
          </p:cNvPr>
          <p:cNvSpPr/>
          <p:nvPr/>
        </p:nvSpPr>
        <p:spPr>
          <a:xfrm>
            <a:off x="2260184" y="4215384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catalog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9B540D-D1AF-C368-BE4E-C3AF62364887}"/>
              </a:ext>
            </a:extLst>
          </p:cNvPr>
          <p:cNvSpPr/>
          <p:nvPr/>
        </p:nvSpPr>
        <p:spPr>
          <a:xfrm>
            <a:off x="658368" y="4593114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sum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C47EA6-800A-C4E9-EC1E-6336CAC0D1DD}"/>
              </a:ext>
            </a:extLst>
          </p:cNvPr>
          <p:cNvSpPr/>
          <p:nvPr/>
        </p:nvSpPr>
        <p:spPr>
          <a:xfrm>
            <a:off x="2743404" y="4593113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942F869-6901-19C3-1983-3571E5257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1628"/>
            <a:ext cx="1943371" cy="447737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1008B-7E12-D462-2F49-43121B71A354}"/>
              </a:ext>
            </a:extLst>
          </p:cNvPr>
          <p:cNvSpPr/>
          <p:nvPr/>
        </p:nvSpPr>
        <p:spPr>
          <a:xfrm>
            <a:off x="658368" y="4979145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255AF3-B5A6-8B4E-C247-9319B56E8B05}"/>
              </a:ext>
            </a:extLst>
          </p:cNvPr>
          <p:cNvSpPr/>
          <p:nvPr/>
        </p:nvSpPr>
        <p:spPr>
          <a:xfrm>
            <a:off x="2340534" y="498348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distr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22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1126" y="5459167"/>
            <a:ext cx="1211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value: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91457" y="4557413"/>
            <a:ext cx="1135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Trials: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261726" y="4935584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018508" y="5467403"/>
            <a:ext cx="2802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{5, 6,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8, 9, 10}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45750" y="4570119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745593" y="4994454"/>
            <a:ext cx="972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7480" y="3378651"/>
            <a:ext cx="583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need the sum of these probabilities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80048" y="3850763"/>
            <a:ext cx="579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P(5) + P(6) + P(7) + P(8) + P(9) + P(10)</a:t>
            </a:r>
            <a:endParaRPr lang="en-GB" sz="2400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9DFE9-58ED-D90D-1D02-A0A17A95B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860" y="1561023"/>
            <a:ext cx="1943371" cy="4467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0C08CE-27DB-1D3B-EB9D-39B40EE00CB8}"/>
              </a:ext>
            </a:extLst>
          </p:cNvPr>
          <p:cNvSpPr/>
          <p:nvPr/>
        </p:nvSpPr>
        <p:spPr>
          <a:xfrm>
            <a:off x="725459" y="4211612"/>
            <a:ext cx="344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the following: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E6520-A41E-7333-1333-A6D93890EADE}"/>
              </a:ext>
            </a:extLst>
          </p:cNvPr>
          <p:cNvSpPr/>
          <p:nvPr/>
        </p:nvSpPr>
        <p:spPr>
          <a:xfrm>
            <a:off x="4327878" y="5470042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FE715-A87B-D2B0-35CB-AABA908A6EC4}"/>
              </a:ext>
            </a:extLst>
          </p:cNvPr>
          <p:cNvSpPr/>
          <p:nvPr/>
        </p:nvSpPr>
        <p:spPr>
          <a:xfrm>
            <a:off x="5384503" y="5456119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BABA83-6206-2621-7DA1-B063A4A2D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24319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  <p:bldP spid="28" grpId="0"/>
      <p:bldP spid="30" grpId="0"/>
      <p:bldP spid="31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02165" y="4870188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10) ≈ 0.732</a:t>
            </a:r>
            <a:endParaRPr lang="en-GB" sz="2400" dirty="0"/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467496A1-9E6D-4B44-A2E1-8DD0708A10C3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551BC97D-E3F7-49E0-B7D6-360956852415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1F7298-E5CA-433D-9A1F-74B60930FB8A}"/>
              </a:ext>
            </a:extLst>
          </p:cNvPr>
          <p:cNvSpPr/>
          <p:nvPr/>
        </p:nvSpPr>
        <p:spPr>
          <a:xfrm>
            <a:off x="4063129" y="4919850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47B671-C412-86F3-F398-6ED2653A8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52898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D7F090-0ED1-753F-AD07-6FEC3DCB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600200"/>
            <a:ext cx="1952898" cy="446784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606695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95251" y="3378651"/>
            <a:ext cx="5697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are going to calculate 1 – P(x </a:t>
            </a:r>
            <a:r>
              <a:rPr lang="en-US" altLang="en-US" sz="2400" dirty="0">
                <a:cs typeface="Times New Roman" panose="02020603050405020304" pitchFamily="18" charset="0"/>
              </a:rPr>
              <a:t>≤ </a:t>
            </a:r>
            <a:r>
              <a:rPr lang="en-US" altLang="en-US" sz="2400" dirty="0">
                <a:latin typeface="Comic Sans MS" panose="030F0702030302020204" pitchFamily="66" charset="0"/>
              </a:rPr>
              <a:t>11)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2271630" y="3783894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1 - </a:t>
            </a:r>
            <a:endParaRPr lang="en-GB" sz="2400" dirty="0"/>
          </a:p>
        </p:txBody>
      </p:sp>
      <p:sp>
        <p:nvSpPr>
          <p:cNvPr id="36" name="Rectangle 35"/>
          <p:cNvSpPr/>
          <p:nvPr/>
        </p:nvSpPr>
        <p:spPr>
          <a:xfrm>
            <a:off x="543463" y="4710471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this values</a:t>
            </a:r>
            <a:endParaRPr lang="en-GB" sz="2400" dirty="0"/>
          </a:p>
        </p:txBody>
      </p:sp>
      <p:sp>
        <p:nvSpPr>
          <p:cNvPr id="26" name="Rectangle 25">
            <a:hlinkClick r:id="rId4"/>
            <a:extLst>
              <a:ext uri="{FF2B5EF4-FFF2-40B4-BE49-F238E27FC236}">
                <a16:creationId xmlns:a16="http://schemas.microsoft.com/office/drawing/2014/main" id="{E78B1BC3-C5F3-4ED8-8D96-EB08DE0514E5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4"/>
            <a:extLst>
              <a:ext uri="{FF2B5EF4-FFF2-40B4-BE49-F238E27FC236}">
                <a16:creationId xmlns:a16="http://schemas.microsoft.com/office/drawing/2014/main" id="{22A223AF-70CE-417A-8E32-623C14B9658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6B483-F06C-3BC5-1318-CDAF0BD6AA50}"/>
              </a:ext>
            </a:extLst>
          </p:cNvPr>
          <p:cNvSpPr/>
          <p:nvPr/>
        </p:nvSpPr>
        <p:spPr>
          <a:xfrm>
            <a:off x="558627" y="3798128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clear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A7681-7F51-CF99-50CA-6342B5FEB17D}"/>
              </a:ext>
            </a:extLst>
          </p:cNvPr>
          <p:cNvSpPr/>
          <p:nvPr/>
        </p:nvSpPr>
        <p:spPr>
          <a:xfrm>
            <a:off x="521573" y="4291983"/>
            <a:ext cx="1481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1751E8-942A-8E27-5748-889D92DDD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43371" cy="44202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81D77D-44DC-0725-C22A-CF57E9BD7340}"/>
              </a:ext>
            </a:extLst>
          </p:cNvPr>
          <p:cNvSpPr/>
          <p:nvPr/>
        </p:nvSpPr>
        <p:spPr>
          <a:xfrm>
            <a:off x="2099184" y="4263995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distr</a:t>
            </a:r>
            <a:endParaRPr lang="en-GB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4DFA7C-2DB2-40B6-FE56-1E9E99AB9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880" y="1600200"/>
            <a:ext cx="1933845" cy="4439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802D624-43D9-835C-E991-458FE64A59AE}"/>
              </a:ext>
            </a:extLst>
          </p:cNvPr>
          <p:cNvSpPr/>
          <p:nvPr/>
        </p:nvSpPr>
        <p:spPr>
          <a:xfrm>
            <a:off x="2967648" y="4271389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</a:t>
            </a:r>
            <a:r>
              <a:rPr lang="en-US" altLang="en-US" sz="2400" dirty="0" err="1">
                <a:latin typeface="Comic Sans MS" panose="030F0702030302020204" pitchFamily="66" charset="0"/>
              </a:rPr>
              <a:t>B</a:t>
            </a:r>
            <a:r>
              <a:rPr lang="en-US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US" altLang="en-US" dirty="0" err="1">
                <a:latin typeface="Comic Sans MS" panose="030F0702030302020204" pitchFamily="66" charset="0"/>
              </a:rPr>
              <a:t>binomcdf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95509A-210D-AE60-23E3-6A89184A86A4}"/>
              </a:ext>
            </a:extLst>
          </p:cNvPr>
          <p:cNvSpPr/>
          <p:nvPr/>
        </p:nvSpPr>
        <p:spPr>
          <a:xfrm>
            <a:off x="6029922" y="4263995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A0F311-8694-D394-83FC-CFEBDDFBD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80" y="1600200"/>
            <a:ext cx="1943371" cy="446784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ECC348F-9BFD-E7BF-C8F1-B0759FF81121}"/>
              </a:ext>
            </a:extLst>
          </p:cNvPr>
          <p:cNvSpPr/>
          <p:nvPr/>
        </p:nvSpPr>
        <p:spPr>
          <a:xfrm>
            <a:off x="4697709" y="5430516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B9577B-7751-FFB3-EF68-BC65F66013D3}"/>
              </a:ext>
            </a:extLst>
          </p:cNvPr>
          <p:cNvSpPr/>
          <p:nvPr/>
        </p:nvSpPr>
        <p:spPr>
          <a:xfrm>
            <a:off x="5760537" y="5432115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4B43FD66-864C-DDCC-2DB7-68A10EF90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283" y="5426414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value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46548327-5A3C-F559-D1C3-ABF02209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36" y="4721763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E4DFA5C8-CC5B-1ACD-B319-3BB58AC2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625" y="5072896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</p:spTree>
    <p:extLst>
      <p:ext uri="{BB962C8B-B14F-4D97-AF65-F5344CB8AC3E}">
        <p14:creationId xmlns:p14="http://schemas.microsoft.com/office/powerpoint/2010/main" val="5281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32" grpId="0"/>
      <p:bldP spid="36" grpId="0"/>
      <p:bldP spid="11" grpId="0"/>
      <p:bldP spid="13" grpId="0"/>
      <p:bldP spid="17" grpId="0"/>
      <p:bldP spid="20" grpId="0"/>
      <p:bldP spid="39" grpId="0"/>
      <p:bldP spid="44" grpId="0"/>
      <p:bldP spid="45" grpId="0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6" name="Rectangle 25"/>
          <p:cNvSpPr/>
          <p:nvPr/>
        </p:nvSpPr>
        <p:spPr>
          <a:xfrm>
            <a:off x="902165" y="4870188"/>
            <a:ext cx="248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 11) ≈ 0.131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856247" y="2606695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3E2A67AC-6D9B-4D3E-B9E3-EBC72F69403A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21B97758-C01C-4C46-89DF-5BCB2CA6226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68C36-6E6C-4AE9-BA22-171BF937367E}"/>
              </a:ext>
            </a:extLst>
          </p:cNvPr>
          <p:cNvSpPr/>
          <p:nvPr/>
        </p:nvSpPr>
        <p:spPr>
          <a:xfrm>
            <a:off x="3386104" y="4939906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CF82D-3F01-5505-CC99-AF06F1FFE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09" y="1600200"/>
            <a:ext cx="193384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9529" y="3352137"/>
            <a:ext cx="8359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Suppose that we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repeat a trial several times</a:t>
            </a:r>
            <a:r>
              <a:rPr lang="en-US" altLang="en-US" sz="2400" dirty="0">
                <a:latin typeface="Comic Sans MS" panose="030F0702030302020204" pitchFamily="66" charset="0"/>
              </a:rPr>
              <a:t> and the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of success doesn’t change</a:t>
            </a:r>
            <a:r>
              <a:rPr lang="en-US" altLang="en-US" sz="2400" dirty="0">
                <a:latin typeface="Comic Sans MS" panose="030F0702030302020204" pitchFamily="66" charset="0"/>
              </a:rPr>
              <a:t> from one trial to the next.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70017" y="702793"/>
            <a:ext cx="8359775" cy="12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+mn-lt"/>
              </a:rPr>
              <a:t>The 2 possible outcomes of these experiments are called </a:t>
            </a:r>
            <a:r>
              <a:rPr lang="en-US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success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+mn-lt"/>
              </a:rPr>
              <a:t>and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failure</a:t>
            </a:r>
            <a:r>
              <a:rPr lang="en-US" altLang="en-US" sz="2400" dirty="0">
                <a:latin typeface="Comic Sans MS" panose="030F0702030302020204" pitchFamily="66" charset="0"/>
              </a:rPr>
              <a:t>.  </a:t>
            </a:r>
            <a:r>
              <a:rPr lang="en-US" altLang="en-US" sz="2400" dirty="0">
                <a:latin typeface="+mn-lt"/>
              </a:rPr>
              <a:t>We will label the probability of success as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+mn-lt"/>
              </a:rPr>
              <a:t>and failure as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46953" y="4422031"/>
            <a:ext cx="8334375" cy="830263"/>
            <a:chOff x="320" y="2650"/>
            <a:chExt cx="5250" cy="523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068" y="2882"/>
              <a:ext cx="27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The trials are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independent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20" y="2650"/>
              <a:ext cx="525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Suppose also that each result has no effect on the result of the other trials. </a:t>
              </a:r>
            </a:p>
          </p:txBody>
        </p:sp>
      </p:grp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989790" y="2011923"/>
            <a:ext cx="4702175" cy="4667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What can you say about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 +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2621523"/>
            <a:ext cx="6895165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 +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= 1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since no other outcomes are possible.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46205" y="5252294"/>
            <a:ext cx="8094383" cy="120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With these conditions all satisfied, we can use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 binomial model</a:t>
            </a:r>
            <a:r>
              <a:rPr lang="en-US" altLang="en-US" sz="2400" dirty="0">
                <a:latin typeface="Comic Sans MS" panose="030F0702030302020204" pitchFamily="66" charset="0"/>
              </a:rPr>
              <a:t> to estimate the probability of success and to estimate the mean.</a:t>
            </a:r>
            <a:endParaRPr lang="en-US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75F0F913-DF58-4CDB-93E0-2541557C83A7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B81D48A-84E1-4F65-AB30-E8279C1078D1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53" name="Rectangle 21"/>
          <p:cNvSpPr>
            <a:spLocks noChangeArrowheads="1"/>
          </p:cNvSpPr>
          <p:nvPr/>
        </p:nvSpPr>
        <p:spPr bwMode="auto">
          <a:xfrm>
            <a:off x="552449" y="845125"/>
            <a:ext cx="7851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The Binomial distribution can be used to model a situation if all of the following conditions are met:</a:t>
            </a:r>
          </a:p>
        </p:txBody>
      </p:sp>
      <p:sp>
        <p:nvSpPr>
          <p:cNvPr id="479256" name="Rectangle 24"/>
          <p:cNvSpPr>
            <a:spLocks noChangeArrowheads="1"/>
          </p:cNvSpPr>
          <p:nvPr/>
        </p:nvSpPr>
        <p:spPr bwMode="auto">
          <a:xfrm>
            <a:off x="1289049" y="1632805"/>
            <a:ext cx="7546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Each trial has only two possible outcomes, success and failure.</a:t>
            </a:r>
          </a:p>
        </p:txBody>
      </p:sp>
      <p:sp>
        <p:nvSpPr>
          <p:cNvPr id="479257" name="Rectangle 25"/>
          <p:cNvSpPr>
            <a:spLocks noChangeArrowheads="1"/>
          </p:cNvSpPr>
          <p:nvPr/>
        </p:nvSpPr>
        <p:spPr bwMode="auto">
          <a:xfrm>
            <a:off x="1289049" y="2907288"/>
            <a:ext cx="701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probability of success in one trial is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constant from trial to trial.</a:t>
            </a:r>
          </a:p>
        </p:txBody>
      </p:sp>
      <p:sp>
        <p:nvSpPr>
          <p:cNvPr id="479258" name="Rectangle 26"/>
          <p:cNvSpPr>
            <a:spLocks noChangeArrowheads="1"/>
          </p:cNvSpPr>
          <p:nvPr/>
        </p:nvSpPr>
        <p:spPr bwMode="auto">
          <a:xfrm>
            <a:off x="1289049" y="3781347"/>
            <a:ext cx="6909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trials are independent of each other.</a:t>
            </a:r>
          </a:p>
        </p:txBody>
      </p:sp>
      <p:sp>
        <p:nvSpPr>
          <p:cNvPr id="479259" name="Rectangle 27"/>
          <p:cNvSpPr>
            <a:spLocks noChangeArrowheads="1"/>
          </p:cNvSpPr>
          <p:nvPr/>
        </p:nvSpPr>
        <p:spPr bwMode="auto">
          <a:xfrm>
            <a:off x="1289049" y="2417217"/>
            <a:ext cx="701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 is repeated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times.</a:t>
            </a:r>
          </a:p>
        </p:txBody>
      </p:sp>
      <p:sp>
        <p:nvSpPr>
          <p:cNvPr id="479263" name="Rectangle 31"/>
          <p:cNvSpPr>
            <a:spLocks noChangeArrowheads="1"/>
          </p:cNvSpPr>
          <p:nvPr/>
        </p:nvSpPr>
        <p:spPr bwMode="auto">
          <a:xfrm>
            <a:off x="1289049" y="5058979"/>
            <a:ext cx="6482294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The parameters that define a unique binomial distribution are the values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/>
              <a:t>. Any binomial distribution is represented as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~ B</a:t>
            </a:r>
            <a:r>
              <a:rPr lang="en-US" altLang="en-US" sz="2400" dirty="0"/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/>
              <a:t>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601848" y="4199031"/>
            <a:ext cx="828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400" dirty="0">
                <a:latin typeface="Comic Sans MS" panose="030F0702030302020204" pitchFamily="66" charset="0"/>
              </a:rPr>
              <a:t>The binomial distribution describes the behavior of a discrete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if the conditions above apply</a:t>
            </a:r>
          </a:p>
        </p:txBody>
      </p:sp>
      <p:sp>
        <p:nvSpPr>
          <p:cNvPr id="10" name="Rectangle 9">
            <a:hlinkClick r:id="rId2"/>
            <a:extLst>
              <a:ext uri="{FF2B5EF4-FFF2-40B4-BE49-F238E27FC236}">
                <a16:creationId xmlns:a16="http://schemas.microsoft.com/office/drawing/2014/main" id="{3DA8238E-D7D0-4D11-A559-796742FF951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859A1111-366F-47F7-96D8-2391D7E8D010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53" grpId="0"/>
      <p:bldP spid="479257" grpId="0"/>
      <p:bldP spid="479258" grpId="0"/>
      <p:bldP spid="479259" grpId="0"/>
      <p:bldP spid="47926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529430" y="122344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175"/>
            <a:r>
              <a:rPr lang="en-US" altLang="en-US" sz="2400" dirty="0">
                <a:latin typeface="Comic Sans MS" panose="030F0702030302020204" pitchFamily="66" charset="0"/>
              </a:rPr>
              <a:t>We roll a fair die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times and we count the number of sixes.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529430" y="2831613"/>
            <a:ext cx="338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4625" indent="-174625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There are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trials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53644" name="Rectangle 12"/>
          <p:cNvSpPr>
            <a:spLocks noChangeArrowheads="1"/>
          </p:cNvSpPr>
          <p:nvPr/>
        </p:nvSpPr>
        <p:spPr bwMode="auto">
          <a:xfrm>
            <a:off x="529430" y="3269762"/>
            <a:ext cx="8075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There are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outcomes </a:t>
            </a:r>
            <a:r>
              <a:rPr lang="en-US" altLang="en-US" sz="2400" dirty="0">
                <a:latin typeface="Comic Sans MS" panose="030F0702030302020204" pitchFamily="66" charset="0"/>
              </a:rPr>
              <a:t>to each trial. (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Success</a:t>
            </a:r>
            <a:r>
              <a:rPr lang="en-US" altLang="en-US" sz="2400" dirty="0">
                <a:latin typeface="Comic Sans MS" panose="030F0702030302020204" pitchFamily="66" charset="0"/>
              </a:rPr>
              <a:t> is getting a </a:t>
            </a:r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failure</a:t>
            </a:r>
            <a:r>
              <a:rPr lang="en-US" altLang="en-US" sz="2400" dirty="0">
                <a:latin typeface="Comic Sans MS" panose="030F0702030302020204" pitchFamily="66" charset="0"/>
              </a:rPr>
              <a:t> is not getting a </a:t>
            </a:r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Comic Sans MS" panose="030F0702030302020204" pitchFamily="66" charset="0"/>
              </a:rPr>
              <a:t> ).</a:t>
            </a:r>
          </a:p>
        </p:txBody>
      </p:sp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529430" y="5079148"/>
            <a:ext cx="478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trials are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independent</a:t>
            </a:r>
            <a:r>
              <a:rPr lang="en-US" altLang="en-US" sz="2400" dirty="0"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453646" name="Rectangle 14"/>
          <p:cNvSpPr>
            <a:spLocks noChangeArrowheads="1"/>
          </p:cNvSpPr>
          <p:nvPr/>
        </p:nvSpPr>
        <p:spPr bwMode="auto">
          <a:xfrm>
            <a:off x="1327585" y="5645335"/>
            <a:ext cx="6465918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This experiment satisfies the conditions for the binomial model.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48" name="Rectangle 16"/>
              <p:cNvSpPr>
                <a:spLocks noChangeArrowheads="1"/>
              </p:cNvSpPr>
              <p:nvPr/>
            </p:nvSpPr>
            <p:spPr bwMode="auto">
              <a:xfrm>
                <a:off x="529430" y="4131962"/>
                <a:ext cx="8459788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779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0922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74625" indent="-174625">
                  <a:buFontTx/>
                  <a:buChar char="•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There is a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constant probability of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success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( getting a 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),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 for every trial. </a:t>
                </a:r>
              </a:p>
            </p:txBody>
          </p:sp>
        </mc:Choice>
        <mc:Fallback xmlns="">
          <p:sp>
            <p:nvSpPr>
              <p:cNvPr id="45364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30" y="4131962"/>
                <a:ext cx="8459788" cy="1016000"/>
              </a:xfrm>
              <a:prstGeom prst="rect">
                <a:avLst/>
              </a:prstGeom>
              <a:blipFill rotWithShape="0">
                <a:blip r:embed="rId2"/>
                <a:stretch>
                  <a:fillRect l="-1513" t="-10843" r="-1585" b="-3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0387" y="79386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EXAMPLE.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29430" y="198269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175"/>
            <a:r>
              <a:rPr lang="en-US" altLang="en-US" sz="2400" dirty="0">
                <a:latin typeface="Comic Sans MS" panose="030F0702030302020204" pitchFamily="66" charset="0"/>
              </a:rPr>
              <a:t>Determine if the experiment satisfies the conditions to be considered binomial.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57E53B67-2920-49F2-A8DE-F163E98369F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6F6F63DF-5564-4691-8D24-0CBA09350E84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8" grpId="0"/>
      <p:bldP spid="453639" grpId="0"/>
      <p:bldP spid="453644" grpId="0"/>
      <p:bldP spid="453645" grpId="0"/>
      <p:bldP spid="453646" grpId="0" animBg="1"/>
      <p:bldP spid="453648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Setting up a Binomial Distribution</a:t>
            </a:r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501650" y="966431"/>
            <a:ext cx="833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A probability distribution gives the probabilities for all possible values of a variable.</a:t>
            </a:r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501650" y="1976339"/>
            <a:ext cx="8337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are now going to find these probabilities using an example. It will result in a formula to calculate this probability and is very easy to use.</a:t>
            </a:r>
          </a:p>
        </p:txBody>
      </p:sp>
      <p:sp>
        <p:nvSpPr>
          <p:cNvPr id="454668" name="Rectangle 12"/>
          <p:cNvSpPr>
            <a:spLocks noChangeArrowheads="1"/>
          </p:cNvSpPr>
          <p:nvPr/>
        </p:nvSpPr>
        <p:spPr bwMode="auto">
          <a:xfrm>
            <a:off x="501650" y="3346227"/>
            <a:ext cx="8337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Consider the experiment of rolling the die </a:t>
            </a:r>
            <a:r>
              <a:rPr lang="en-US" altLang="en-US" sz="2400" dirty="0"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latin typeface="Comic Sans MS" panose="030F0702030302020204" pitchFamily="66" charset="0"/>
              </a:rPr>
              <a:t> times.</a:t>
            </a:r>
          </a:p>
        </p:txBody>
      </p:sp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501650" y="3977451"/>
            <a:ext cx="833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Suppose we need to find the probability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sixes.</a:t>
            </a:r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D2B46399-A978-4B01-AB8E-19FBD6FCD0EB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973A4A2D-DAB6-45D0-811F-B9F8DC9E2242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6" grpId="0"/>
      <p:bldP spid="454667" grpId="0"/>
      <p:bldP spid="454668" grpId="0"/>
      <p:bldP spid="4546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715" name="Group 35"/>
          <p:cNvGrpSpPr>
            <a:grpSpLocks/>
          </p:cNvGrpSpPr>
          <p:nvPr/>
        </p:nvGrpSpPr>
        <p:grpSpPr bwMode="auto">
          <a:xfrm>
            <a:off x="3012078" y="3434697"/>
            <a:ext cx="1257300" cy="784225"/>
            <a:chOff x="2137" y="1571"/>
            <a:chExt cx="792" cy="494"/>
          </a:xfrm>
        </p:grpSpPr>
        <p:graphicFrame>
          <p:nvGraphicFramePr>
            <p:cNvPr id="455690" name="Object 10"/>
            <p:cNvGraphicFramePr>
              <a:graphicFrameLocks noChangeAspect="1"/>
            </p:cNvGraphicFramePr>
            <p:nvPr/>
          </p:nvGraphicFramePr>
          <p:xfrm>
            <a:off x="2137" y="1663"/>
            <a:ext cx="565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93480" imgH="177480" progId="Equation.3">
                    <p:embed/>
                  </p:oleObj>
                </mc:Choice>
                <mc:Fallback>
                  <p:oleObj name="Equation" r:id="rId2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7" y="1663"/>
                          <a:ext cx="565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691" name="Object 11"/>
            <p:cNvGraphicFramePr>
              <a:graphicFrameLocks noChangeAspect="1"/>
            </p:cNvGraphicFramePr>
            <p:nvPr/>
          </p:nvGraphicFramePr>
          <p:xfrm>
            <a:off x="2729" y="1571"/>
            <a:ext cx="200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80" imgH="342720" progId="Equation.3">
                    <p:embed/>
                  </p:oleObj>
                </mc:Choice>
                <mc:Fallback>
                  <p:oleObj name="Equation" r:id="rId4" imgW="1396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9" y="1571"/>
                          <a:ext cx="200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5742" name="Group 62"/>
          <p:cNvGrpSpPr>
            <a:grpSpLocks/>
          </p:cNvGrpSpPr>
          <p:nvPr/>
        </p:nvGrpSpPr>
        <p:grpSpPr bwMode="auto">
          <a:xfrm>
            <a:off x="985341" y="5003146"/>
            <a:ext cx="7940675" cy="493713"/>
            <a:chOff x="510" y="2856"/>
            <a:chExt cx="5002" cy="311"/>
          </a:xfrm>
        </p:grpSpPr>
        <p:sp>
          <p:nvSpPr>
            <p:cNvPr id="455701" name="Rectangle 21"/>
            <p:cNvSpPr>
              <a:spLocks noChangeArrowheads="1"/>
            </p:cNvSpPr>
            <p:nvPr/>
          </p:nvSpPr>
          <p:spPr bwMode="auto">
            <a:xfrm>
              <a:off x="523" y="2860"/>
              <a:ext cx="4986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sz="2400"/>
            </a:p>
          </p:txBody>
        </p:sp>
        <p:graphicFrame>
          <p:nvGraphicFramePr>
            <p:cNvPr id="455696" name="Object 16"/>
            <p:cNvGraphicFramePr>
              <a:graphicFrameLocks noChangeAspect="1"/>
            </p:cNvGraphicFramePr>
            <p:nvPr/>
          </p:nvGraphicFramePr>
          <p:xfrm>
            <a:off x="510" y="2858"/>
            <a:ext cx="2283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190440" progId="Equation.3">
                    <p:embed/>
                  </p:oleObj>
                </mc:Choice>
                <mc:Fallback>
                  <p:oleObj name="Equation" r:id="rId6" imgW="14094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" y="2858"/>
                          <a:ext cx="2283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5698" name="Rectangle 18"/>
            <p:cNvSpPr>
              <a:spLocks noChangeArrowheads="1"/>
            </p:cNvSpPr>
            <p:nvPr/>
          </p:nvSpPr>
          <p:spPr bwMode="auto">
            <a:xfrm>
              <a:off x="2842" y="2856"/>
              <a:ext cx="26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Comic Sans MS" panose="030F0702030302020204" pitchFamily="66" charset="0"/>
                </a:rPr>
                <a:t>if A and B are independent</a:t>
              </a:r>
            </a:p>
          </p:txBody>
        </p:sp>
      </p:grpSp>
      <p:grpSp>
        <p:nvGrpSpPr>
          <p:cNvPr id="455716" name="Group 36"/>
          <p:cNvGrpSpPr>
            <a:grpSpLocks/>
          </p:cNvGrpSpPr>
          <p:nvPr/>
        </p:nvGrpSpPr>
        <p:grpSpPr bwMode="auto">
          <a:xfrm>
            <a:off x="1941981" y="5465109"/>
            <a:ext cx="4364038" cy="987425"/>
            <a:chOff x="326" y="2735"/>
            <a:chExt cx="2765" cy="622"/>
          </a:xfrm>
        </p:grpSpPr>
        <p:graphicFrame>
          <p:nvGraphicFramePr>
            <p:cNvPr id="455702" name="Object 22"/>
            <p:cNvGraphicFramePr>
              <a:graphicFrameLocks noChangeAspect="1"/>
            </p:cNvGraphicFramePr>
            <p:nvPr/>
          </p:nvGraphicFramePr>
          <p:xfrm>
            <a:off x="1004" y="2923"/>
            <a:ext cx="1057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36560" imgH="190440" progId="Equation.3">
                    <p:embed/>
                  </p:oleObj>
                </mc:Choice>
                <mc:Fallback>
                  <p:oleObj name="Equation" r:id="rId8" imgW="7365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4" y="2923"/>
                          <a:ext cx="1057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3" name="Object 23"/>
            <p:cNvGraphicFramePr>
              <a:graphicFrameLocks noChangeAspect="1"/>
            </p:cNvGraphicFramePr>
            <p:nvPr/>
          </p:nvGraphicFramePr>
          <p:xfrm>
            <a:off x="326" y="2932"/>
            <a:ext cx="72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07960" imgH="177480" progId="Equation.3">
                    <p:embed/>
                  </p:oleObj>
                </mc:Choice>
                <mc:Fallback>
                  <p:oleObj name="Equation" r:id="rId10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932"/>
                          <a:ext cx="72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4" name="Object 24"/>
            <p:cNvGraphicFramePr>
              <a:graphicFrameLocks noChangeAspect="1"/>
            </p:cNvGraphicFramePr>
            <p:nvPr/>
          </p:nvGraphicFramePr>
          <p:xfrm>
            <a:off x="2037" y="2799"/>
            <a:ext cx="473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30120" imgH="342720" progId="Equation.3">
                    <p:embed/>
                  </p:oleObj>
                </mc:Choice>
                <mc:Fallback>
                  <p:oleObj name="Equation" r:id="rId12" imgW="33012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7" y="2799"/>
                          <a:ext cx="473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8" name="Object 28"/>
            <p:cNvGraphicFramePr>
              <a:graphicFrameLocks noChangeAspect="1"/>
            </p:cNvGraphicFramePr>
            <p:nvPr/>
          </p:nvGraphicFramePr>
          <p:xfrm>
            <a:off x="2472" y="2735"/>
            <a:ext cx="61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640" imgH="431640" progId="Equation.3">
                    <p:embed/>
                  </p:oleObj>
                </mc:Choice>
                <mc:Fallback>
                  <p:oleObj name="Equation" r:id="rId14" imgW="431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2735"/>
                          <a:ext cx="619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5728" name="Rectangle 48"/>
          <p:cNvSpPr>
            <a:spLocks noChangeArrowheads="1"/>
          </p:cNvSpPr>
          <p:nvPr/>
        </p:nvSpPr>
        <p:spPr bwMode="auto">
          <a:xfrm>
            <a:off x="526071" y="928485"/>
            <a:ext cx="4161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0" indent="-914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need to do two things: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5729" name="Rectangle 49"/>
          <p:cNvSpPr>
            <a:spLocks noChangeArrowheads="1"/>
          </p:cNvSpPr>
          <p:nvPr/>
        </p:nvSpPr>
        <p:spPr bwMode="auto">
          <a:xfrm>
            <a:off x="1012966" y="2323446"/>
            <a:ext cx="78438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</a:rPr>
              <a:t>Find the number of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ways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(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any order </a:t>
            </a:r>
            <a:r>
              <a:rPr lang="en-US" altLang="en-US" sz="2400" dirty="0">
                <a:latin typeface="Comic Sans MS" panose="030F0702030302020204" pitchFamily="66" charset="0"/>
              </a:rPr>
              <a:t>).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5730" name="Rectangle 50"/>
          <p:cNvSpPr>
            <a:spLocks noChangeArrowheads="1"/>
          </p:cNvSpPr>
          <p:nvPr/>
        </p:nvSpPr>
        <p:spPr bwMode="auto">
          <a:xfrm>
            <a:off x="542272" y="3156884"/>
            <a:ext cx="8469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know the probability of getting a 6 if we roll the die once is given by </a:t>
            </a:r>
          </a:p>
        </p:txBody>
      </p:sp>
      <p:sp>
        <p:nvSpPr>
          <p:cNvPr id="455731" name="Rectangle 51"/>
          <p:cNvSpPr>
            <a:spLocks noChangeArrowheads="1"/>
          </p:cNvSpPr>
          <p:nvPr/>
        </p:nvSpPr>
        <p:spPr bwMode="auto">
          <a:xfrm>
            <a:off x="670114" y="4170078"/>
            <a:ext cx="8043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If we roll the die again the outcome is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independent</a:t>
            </a:r>
            <a:r>
              <a:rPr lang="en-US" altLang="en-US" sz="2400" dirty="0">
                <a:latin typeface="Comic Sans MS" panose="030F0702030302020204" pitchFamily="66" charset="0"/>
              </a:rPr>
              <a:t> of the 1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st</a:t>
            </a:r>
            <a:r>
              <a:rPr lang="en-US" altLang="en-US" sz="2400" dirty="0">
                <a:latin typeface="Comic Sans MS" panose="030F0702030302020204" pitchFamily="66" charset="0"/>
              </a:rPr>
              <a:t> outcome, so we can use the formula</a:t>
            </a:r>
          </a:p>
        </p:txBody>
      </p:sp>
      <p:sp>
        <p:nvSpPr>
          <p:cNvPr id="455732" name="Rectangle 52"/>
          <p:cNvSpPr>
            <a:spLocks noChangeArrowheads="1"/>
          </p:cNvSpPr>
          <p:nvPr/>
        </p:nvSpPr>
        <p:spPr bwMode="auto">
          <a:xfrm>
            <a:off x="727964" y="5695128"/>
            <a:ext cx="1465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giving</a:t>
            </a:r>
          </a:p>
        </p:txBody>
      </p:sp>
      <p:sp>
        <p:nvSpPr>
          <p:cNvPr id="455726" name="Rectangle 46"/>
          <p:cNvSpPr>
            <a:spLocks noChangeArrowheads="1"/>
          </p:cNvSpPr>
          <p:nvPr/>
        </p:nvSpPr>
        <p:spPr bwMode="auto">
          <a:xfrm>
            <a:off x="1116294" y="1423337"/>
            <a:ext cx="761084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</a:rPr>
              <a:t>Find the probability of getting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6, 6, 6, 6’, 6’</a:t>
            </a:r>
            <a:r>
              <a:rPr lang="en-US" altLang="en-US" sz="2400" dirty="0">
                <a:latin typeface="Comic Sans MS" panose="030F0702030302020204" pitchFamily="66" charset="0"/>
              </a:rPr>
              <a:t> (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that order</a:t>
            </a:r>
            <a:r>
              <a:rPr lang="en-US" altLang="en-US" sz="2400" dirty="0">
                <a:latin typeface="Comic Sans MS" panose="030F0702030302020204" pitchFamily="66" charset="0"/>
              </a:rPr>
              <a:t> ) where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6’</a:t>
            </a:r>
            <a:r>
              <a:rPr lang="en-US" altLang="en-US" sz="2400" dirty="0">
                <a:latin typeface="Comic Sans MS" panose="030F0702030302020204" pitchFamily="66" charset="0"/>
              </a:rPr>
              <a:t> is “not a six” and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21" name="Rectangle 20">
            <a:hlinkClick r:id="rId16"/>
            <a:extLst>
              <a:ext uri="{FF2B5EF4-FFF2-40B4-BE49-F238E27FC236}">
                <a16:creationId xmlns:a16="http://schemas.microsoft.com/office/drawing/2014/main" id="{6DAF4CC0-92A3-4E03-8931-B4652577C6D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6"/>
            <a:extLst>
              <a:ext uri="{FF2B5EF4-FFF2-40B4-BE49-F238E27FC236}">
                <a16:creationId xmlns:a16="http://schemas.microsoft.com/office/drawing/2014/main" id="{3296CF4B-5A8C-4FB9-B3FD-F269997EDA0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28" grpId="0"/>
      <p:bldP spid="455729" grpId="0"/>
      <p:bldP spid="455730" grpId="0"/>
      <p:bldP spid="455731" grpId="0"/>
      <p:bldP spid="455732" grpId="0"/>
      <p:bldP spid="455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37" name="Rectangle 17"/>
          <p:cNvSpPr>
            <a:spLocks noChangeArrowheads="1"/>
          </p:cNvSpPr>
          <p:nvPr/>
        </p:nvSpPr>
        <p:spPr bwMode="auto">
          <a:xfrm>
            <a:off x="2048669" y="1234897"/>
            <a:ext cx="2805113" cy="4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Then,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 6, 6) =</a:t>
            </a:r>
            <a:endParaRPr lang="en-US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59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6508"/>
              </p:ext>
            </p:extLst>
          </p:nvPr>
        </p:nvGraphicFramePr>
        <p:xfrm>
          <a:off x="4612481" y="953112"/>
          <a:ext cx="7508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431640" progId="Equation.3">
                  <p:embed/>
                </p:oleObj>
              </mc:Choice>
              <mc:Fallback>
                <p:oleObj name="Equation" r:id="rId2" imgW="330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481" y="953112"/>
                        <a:ext cx="7508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5963" name="Group 43"/>
          <p:cNvGrpSpPr>
            <a:grpSpLocks/>
          </p:cNvGrpSpPr>
          <p:nvPr/>
        </p:nvGrpSpPr>
        <p:grpSpPr bwMode="auto">
          <a:xfrm>
            <a:off x="514818" y="3011632"/>
            <a:ext cx="7939087" cy="963613"/>
            <a:chOff x="265" y="1636"/>
            <a:chExt cx="5001" cy="607"/>
          </a:xfrm>
        </p:grpSpPr>
        <p:sp>
          <p:nvSpPr>
            <p:cNvPr id="465941" name="Rectangle 21"/>
            <p:cNvSpPr>
              <a:spLocks noChangeArrowheads="1"/>
            </p:cNvSpPr>
            <p:nvPr/>
          </p:nvSpPr>
          <p:spPr bwMode="auto">
            <a:xfrm>
              <a:off x="265" y="1636"/>
              <a:ext cx="50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The probability of not getting a six is given by:</a:t>
              </a:r>
            </a:p>
          </p:txBody>
        </p:sp>
        <p:graphicFrame>
          <p:nvGraphicFramePr>
            <p:cNvPr id="46594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989263"/>
                </p:ext>
              </p:extLst>
            </p:nvPr>
          </p:nvGraphicFramePr>
          <p:xfrm>
            <a:off x="1977" y="1963"/>
            <a:ext cx="66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82400" imgH="203040" progId="Equation.3">
                    <p:embed/>
                  </p:oleObj>
                </mc:Choice>
                <mc:Fallback>
                  <p:oleObj name="Equation" r:id="rId4" imgW="482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7" y="1963"/>
                          <a:ext cx="66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59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8105"/>
              </p:ext>
            </p:extLst>
          </p:nvPr>
        </p:nvGraphicFramePr>
        <p:xfrm>
          <a:off x="1806575" y="5672138"/>
          <a:ext cx="23383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03040" progId="Equation.3">
                  <p:embed/>
                </p:oleObj>
              </mc:Choice>
              <mc:Fallback>
                <p:oleObj name="Equation" r:id="rId6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5672138"/>
                        <a:ext cx="23383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45" name="Rectangle 25"/>
          <p:cNvSpPr>
            <a:spLocks noChangeArrowheads="1"/>
          </p:cNvSpPr>
          <p:nvPr/>
        </p:nvSpPr>
        <p:spPr bwMode="auto">
          <a:xfrm>
            <a:off x="932656" y="5140325"/>
            <a:ext cx="219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And finally, </a:t>
            </a:r>
            <a:endParaRPr lang="en-US" altLang="en-US" sz="2400" baseline="30000">
              <a:latin typeface="Comic Sans MS" panose="030F0702030302020204" pitchFamily="66" charset="0"/>
            </a:endParaRPr>
          </a:p>
        </p:txBody>
      </p:sp>
      <p:graphicFrame>
        <p:nvGraphicFramePr>
          <p:cNvPr id="4659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06169"/>
              </p:ext>
            </p:extLst>
          </p:nvPr>
        </p:nvGraphicFramePr>
        <p:xfrm>
          <a:off x="4146550" y="5386387"/>
          <a:ext cx="1416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431640" progId="Equation.3">
                  <p:embed/>
                </p:oleObj>
              </mc:Choice>
              <mc:Fallback>
                <p:oleObj name="Equation" r:id="rId8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386387"/>
                        <a:ext cx="1416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54" name="Rectangle 34"/>
          <p:cNvSpPr>
            <a:spLocks noChangeArrowheads="1"/>
          </p:cNvSpPr>
          <p:nvPr/>
        </p:nvSpPr>
        <p:spPr bwMode="auto">
          <a:xfrm>
            <a:off x="515471" y="1976581"/>
            <a:ext cx="8342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Now we have the probability of 3 sixes, we want the last 2 rolls to give anything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except</a:t>
            </a:r>
            <a:r>
              <a:rPr lang="en-US" altLang="en-US" sz="2400" dirty="0">
                <a:latin typeface="Comic Sans MS" panose="030F0702030302020204" pitchFamily="66" charset="0"/>
              </a:rPr>
              <a:t> a six. </a:t>
            </a:r>
          </a:p>
        </p:txBody>
      </p:sp>
      <p:grpSp>
        <p:nvGrpSpPr>
          <p:cNvPr id="465955" name="Group 35"/>
          <p:cNvGrpSpPr>
            <a:grpSpLocks/>
          </p:cNvGrpSpPr>
          <p:nvPr/>
        </p:nvGrpSpPr>
        <p:grpSpPr bwMode="auto">
          <a:xfrm>
            <a:off x="1296988" y="4384681"/>
            <a:ext cx="2825749" cy="490538"/>
            <a:chOff x="1239" y="3727"/>
            <a:chExt cx="1780" cy="309"/>
          </a:xfrm>
        </p:grpSpPr>
        <p:graphicFrame>
          <p:nvGraphicFramePr>
            <p:cNvPr id="465956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34675"/>
                </p:ext>
              </p:extLst>
            </p:nvPr>
          </p:nvGraphicFramePr>
          <p:xfrm>
            <a:off x="1781" y="3727"/>
            <a:ext cx="123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63280" imgH="203040" progId="Equation.3">
                    <p:embed/>
                  </p:oleObj>
                </mc:Choice>
                <mc:Fallback>
                  <p:oleObj name="Equation" r:id="rId10" imgW="863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1" y="3727"/>
                          <a:ext cx="1238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5957" name="Rectangle 37"/>
            <p:cNvSpPr>
              <a:spLocks noChangeArrowheads="1"/>
            </p:cNvSpPr>
            <p:nvPr/>
          </p:nvSpPr>
          <p:spPr bwMode="auto">
            <a:xfrm>
              <a:off x="1239" y="3748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So, </a:t>
              </a:r>
              <a:endParaRPr lang="en-US" altLang="en-US" sz="2400" baseline="3000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46595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83834"/>
              </p:ext>
            </p:extLst>
          </p:nvPr>
        </p:nvGraphicFramePr>
        <p:xfrm>
          <a:off x="4102100" y="4124325"/>
          <a:ext cx="12715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431640" progId="Equation.3">
                  <p:embed/>
                </p:oleObj>
              </mc:Choice>
              <mc:Fallback>
                <p:oleObj name="Equation" r:id="rId12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124325"/>
                        <a:ext cx="12715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6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61187"/>
              </p:ext>
            </p:extLst>
          </p:nvPr>
        </p:nvGraphicFramePr>
        <p:xfrm>
          <a:off x="4307355" y="3319605"/>
          <a:ext cx="15589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342720" progId="Equation.3">
                  <p:embed/>
                </p:oleObj>
              </mc:Choice>
              <mc:Fallback>
                <p:oleObj name="Equation" r:id="rId14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355" y="3319605"/>
                        <a:ext cx="15589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18" name="Rectangle 17">
            <a:hlinkClick r:id="rId16"/>
            <a:extLst>
              <a:ext uri="{FF2B5EF4-FFF2-40B4-BE49-F238E27FC236}">
                <a16:creationId xmlns:a16="http://schemas.microsoft.com/office/drawing/2014/main" id="{CFEBE0CB-EA5D-4D9D-A593-F86F29AA25B6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6"/>
            <a:extLst>
              <a:ext uri="{FF2B5EF4-FFF2-40B4-BE49-F238E27FC236}">
                <a16:creationId xmlns:a16="http://schemas.microsoft.com/office/drawing/2014/main" id="{8108A9F5-6935-4851-8468-C31AC24290ED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45" grpId="0"/>
      <p:bldP spid="465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9" name="Rectangle 145"/>
          <p:cNvSpPr>
            <a:spLocks noChangeArrowheads="1"/>
          </p:cNvSpPr>
          <p:nvPr/>
        </p:nvSpPr>
        <p:spPr bwMode="auto">
          <a:xfrm>
            <a:off x="1320800" y="2383117"/>
            <a:ext cx="6477000" cy="228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915988" y="1769856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Now we need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2924175" y="1756054"/>
            <a:ext cx="5862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400" dirty="0">
                <a:latin typeface="Comic Sans MS" panose="030F0702030302020204" pitchFamily="66" charset="0"/>
              </a:rPr>
              <a:t>the number of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ways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sixes.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grpSp>
        <p:nvGrpSpPr>
          <p:cNvPr id="456833" name="Group 129"/>
          <p:cNvGrpSpPr>
            <a:grpSpLocks/>
          </p:cNvGrpSpPr>
          <p:nvPr/>
        </p:nvGrpSpPr>
        <p:grpSpPr bwMode="auto">
          <a:xfrm>
            <a:off x="1922462" y="761487"/>
            <a:ext cx="4700588" cy="1073150"/>
            <a:chOff x="1198" y="309"/>
            <a:chExt cx="2961" cy="676"/>
          </a:xfrm>
        </p:grpSpPr>
        <p:graphicFrame>
          <p:nvGraphicFramePr>
            <p:cNvPr id="45672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603264"/>
                </p:ext>
              </p:extLst>
            </p:nvPr>
          </p:nvGraphicFramePr>
          <p:xfrm>
            <a:off x="1774" y="309"/>
            <a:ext cx="2385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63560" imgH="469800" progId="Equation.3">
                    <p:embed/>
                  </p:oleObj>
                </mc:Choice>
                <mc:Fallback>
                  <p:oleObj name="Equation" r:id="rId2" imgW="166356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" y="309"/>
                          <a:ext cx="2385" cy="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6727" name="Rectangle 23"/>
            <p:cNvSpPr>
              <a:spLocks noChangeArrowheads="1"/>
            </p:cNvSpPr>
            <p:nvPr/>
          </p:nvSpPr>
          <p:spPr bwMode="auto">
            <a:xfrm>
              <a:off x="1198" y="505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So, </a:t>
              </a:r>
              <a:endParaRPr lang="en-US" altLang="en-US" baseline="30000">
                <a:latin typeface="Comic Sans MS" panose="030F0702030302020204" pitchFamily="66" charset="0"/>
              </a:endParaRPr>
            </a:p>
          </p:txBody>
        </p:sp>
      </p:grpSp>
      <p:sp>
        <p:nvSpPr>
          <p:cNvPr id="456809" name="Rectangle 105"/>
          <p:cNvSpPr>
            <a:spLocks noChangeArrowheads="1"/>
          </p:cNvSpPr>
          <p:nvPr/>
        </p:nvSpPr>
        <p:spPr bwMode="auto">
          <a:xfrm>
            <a:off x="722313" y="4712043"/>
            <a:ext cx="814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Fortunately we don’t have to do this all the time!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831" name="Rectangle 127"/>
          <p:cNvSpPr>
            <a:spLocks noChangeArrowheads="1"/>
          </p:cNvSpPr>
          <p:nvPr/>
        </p:nvSpPr>
        <p:spPr bwMode="auto">
          <a:xfrm>
            <a:off x="655078" y="5165168"/>
            <a:ext cx="8421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If we think of it as choosing the 3 positions for the sixes after rolling the dice 5 times, we </a:t>
            </a:r>
            <a:r>
              <a:rPr lang="en-US" altLang="en-US" sz="2400" dirty="0" err="1">
                <a:latin typeface="Comic Sans MS" panose="030F0702030302020204" pitchFamily="66" charset="0"/>
              </a:rPr>
              <a:t>realise</a:t>
            </a:r>
            <a:r>
              <a:rPr lang="en-US" altLang="en-US" sz="2400" dirty="0">
                <a:latin typeface="Comic Sans MS" panose="030F0702030302020204" pitchFamily="66" charset="0"/>
              </a:rPr>
              <a:t> that we have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834" name="Rectangle 130"/>
          <p:cNvSpPr>
            <a:spLocks noChangeArrowheads="1"/>
          </p:cNvSpPr>
          <p:nvPr/>
        </p:nvSpPr>
        <p:spPr bwMode="auto">
          <a:xfrm>
            <a:off x="1371600" y="243391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6 6 6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</a:p>
        </p:txBody>
      </p:sp>
      <p:grpSp>
        <p:nvGrpSpPr>
          <p:cNvPr id="456844" name="Group 140"/>
          <p:cNvGrpSpPr>
            <a:grpSpLocks/>
          </p:cNvGrpSpPr>
          <p:nvPr/>
        </p:nvGrpSpPr>
        <p:grpSpPr bwMode="auto">
          <a:xfrm>
            <a:off x="1371600" y="2891117"/>
            <a:ext cx="4114800" cy="461963"/>
            <a:chOff x="864" y="1728"/>
            <a:chExt cx="2592" cy="291"/>
          </a:xfrm>
        </p:grpSpPr>
        <p:sp>
          <p:nvSpPr>
            <p:cNvPr id="456835" name="Rectangle 131"/>
            <p:cNvSpPr>
              <a:spLocks noChangeArrowheads="1"/>
            </p:cNvSpPr>
            <p:nvPr/>
          </p:nvSpPr>
          <p:spPr bwMode="auto">
            <a:xfrm>
              <a:off x="864" y="1728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36" name="Rectangle 132"/>
            <p:cNvSpPr>
              <a:spLocks noChangeArrowheads="1"/>
            </p:cNvSpPr>
            <p:nvPr/>
          </p:nvSpPr>
          <p:spPr bwMode="auto">
            <a:xfrm>
              <a:off x="2304" y="1728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456845" name="Group 141"/>
          <p:cNvGrpSpPr>
            <a:grpSpLocks/>
          </p:cNvGrpSpPr>
          <p:nvPr/>
        </p:nvGrpSpPr>
        <p:grpSpPr bwMode="auto">
          <a:xfrm>
            <a:off x="1371600" y="3348317"/>
            <a:ext cx="6400800" cy="461963"/>
            <a:chOff x="864" y="2016"/>
            <a:chExt cx="4032" cy="291"/>
          </a:xfrm>
        </p:grpSpPr>
        <p:sp>
          <p:nvSpPr>
            <p:cNvPr id="456837" name="Rectangle 133"/>
            <p:cNvSpPr>
              <a:spLocks noChangeArrowheads="1"/>
            </p:cNvSpPr>
            <p:nvPr/>
          </p:nvSpPr>
          <p:spPr bwMode="auto">
            <a:xfrm>
              <a:off x="86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38" name="Rectangle 134"/>
            <p:cNvSpPr>
              <a:spLocks noChangeArrowheads="1"/>
            </p:cNvSpPr>
            <p:nvPr/>
          </p:nvSpPr>
          <p:spPr bwMode="auto">
            <a:xfrm>
              <a:off x="230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56839" name="Rectangle 135"/>
            <p:cNvSpPr>
              <a:spLocks noChangeArrowheads="1"/>
            </p:cNvSpPr>
            <p:nvPr/>
          </p:nvSpPr>
          <p:spPr bwMode="auto">
            <a:xfrm>
              <a:off x="374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456846" name="Group 142"/>
          <p:cNvGrpSpPr>
            <a:grpSpLocks/>
          </p:cNvGrpSpPr>
          <p:nvPr/>
        </p:nvGrpSpPr>
        <p:grpSpPr bwMode="auto">
          <a:xfrm>
            <a:off x="1371600" y="3805517"/>
            <a:ext cx="6400800" cy="461963"/>
            <a:chOff x="864" y="2304"/>
            <a:chExt cx="4032" cy="291"/>
          </a:xfrm>
        </p:grpSpPr>
        <p:sp>
          <p:nvSpPr>
            <p:cNvPr id="456840" name="Rectangle 136"/>
            <p:cNvSpPr>
              <a:spLocks noChangeArrowheads="1"/>
            </p:cNvSpPr>
            <p:nvPr/>
          </p:nvSpPr>
          <p:spPr bwMode="auto">
            <a:xfrm>
              <a:off x="86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41" name="Rectangle 137"/>
            <p:cNvSpPr>
              <a:spLocks noChangeArrowheads="1"/>
            </p:cNvSpPr>
            <p:nvPr/>
          </p:nvSpPr>
          <p:spPr bwMode="auto">
            <a:xfrm>
              <a:off x="230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56842" name="Rectangle 138"/>
            <p:cNvSpPr>
              <a:spLocks noChangeArrowheads="1"/>
            </p:cNvSpPr>
            <p:nvPr/>
          </p:nvSpPr>
          <p:spPr bwMode="auto">
            <a:xfrm>
              <a:off x="374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sp>
        <p:nvSpPr>
          <p:cNvPr id="456843" name="Rectangle 139"/>
          <p:cNvSpPr>
            <a:spLocks noChangeArrowheads="1"/>
          </p:cNvSpPr>
          <p:nvPr/>
        </p:nvSpPr>
        <p:spPr bwMode="auto">
          <a:xfrm>
            <a:off x="1371600" y="426271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6 6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graphicFrame>
        <p:nvGraphicFramePr>
          <p:cNvPr id="28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14544"/>
              </p:ext>
            </p:extLst>
          </p:nvPr>
        </p:nvGraphicFramePr>
        <p:xfrm>
          <a:off x="2820988" y="6132513"/>
          <a:ext cx="10096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28600" progId="Equation.3">
                  <p:embed/>
                </p:oleObj>
              </mc:Choice>
              <mc:Fallback>
                <p:oleObj name="Equation" r:id="rId4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6132513"/>
                        <a:ext cx="10096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892" y="6125826"/>
                <a:ext cx="857064" cy="623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92" y="6125826"/>
                <a:ext cx="857064" cy="6233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29956" y="6216170"/>
            <a:ext cx="69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29" name="Rectangle 28">
            <a:hlinkClick r:id="rId8"/>
            <a:extLst>
              <a:ext uri="{FF2B5EF4-FFF2-40B4-BE49-F238E27FC236}">
                <a16:creationId xmlns:a16="http://schemas.microsoft.com/office/drawing/2014/main" id="{F6A21EB8-4065-49A6-BE67-18E95BAFC4C5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8"/>
            <a:extLst>
              <a:ext uri="{FF2B5EF4-FFF2-40B4-BE49-F238E27FC236}">
                <a16:creationId xmlns:a16="http://schemas.microsoft.com/office/drawing/2014/main" id="{F542DF2B-E469-43FD-8003-D4B45C437C2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849" grpId="0" animBg="1"/>
      <p:bldP spid="456708" grpId="0"/>
      <p:bldP spid="456712" grpId="0"/>
      <p:bldP spid="456809" grpId="0"/>
      <p:bldP spid="456831" grpId="0"/>
      <p:bldP spid="456834" grpId="0"/>
      <p:bldP spid="456843" grpId="0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7642</TotalTime>
  <Words>2790</Words>
  <Application>Microsoft Office PowerPoint</Application>
  <PresentationFormat>On-screen Show (4:3)</PresentationFormat>
  <Paragraphs>358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Wingdings 2</vt:lpstr>
      <vt:lpstr>Theme1</vt:lpstr>
      <vt:lpstr>Equation</vt:lpstr>
      <vt:lpstr>The binomial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random variables and distributions</dc:title>
  <dc:creator>Mathssupport</dc:creator>
  <cp:lastModifiedBy>Orlando Hurtado</cp:lastModifiedBy>
  <cp:revision>145</cp:revision>
  <dcterms:created xsi:type="dcterms:W3CDTF">2015-11-18T13:25:56Z</dcterms:created>
  <dcterms:modified xsi:type="dcterms:W3CDTF">2023-07-31T15:41:07Z</dcterms:modified>
</cp:coreProperties>
</file>