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31"/>
  </p:notesMasterIdLst>
  <p:sldIdLst>
    <p:sldId id="256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315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BDBEBD"/>
    <a:srgbClr val="957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ABCE0-875F-4E19-80CF-550B2A68B676}" type="datetimeFigureOut">
              <a:rPr lang="en-GB" smtClean="0"/>
              <a:t>31/07/2023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22860-DF91-4BB5-8528-F36E6B9FC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068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2031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210300" y="243379"/>
            <a:ext cx="2476500" cy="476250"/>
          </a:xfrm>
        </p:spPr>
        <p:txBody>
          <a:bodyPr/>
          <a:lstStyle>
            <a:lvl1pPr>
              <a:defRPr sz="2000"/>
            </a:lvl1pPr>
          </a:lstStyle>
          <a:p>
            <a:fld id="{87DE6118-2437-4B30-8E3C-4D2BE6020583}" type="datetimeFigureOut">
              <a:rPr lang="en-US" smtClean="0"/>
              <a:pPr/>
              <a:t>7/31/2023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pic>
        <p:nvPicPr>
          <p:cNvPr id="15" name="Picture 14" descr="A close up of a cage&#10;&#10;Description automatically generated">
            <a:extLst>
              <a:ext uri="{FF2B5EF4-FFF2-40B4-BE49-F238E27FC236}">
                <a16:creationId xmlns:a16="http://schemas.microsoft.com/office/drawing/2014/main" id="{8DB13122-E156-4F56-B01E-886703548E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81E29B0-30D1-4948-A8C7-EDC20D5B8B65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3448662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7/31/2023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7/31/2023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7/31/2023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5AE6F4-D447-4198-AB9D-8450669138EB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60976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465332" y="6201849"/>
            <a:ext cx="2476500" cy="476250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7/31/2023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A close up of a cage&#10;&#10;Description automatically generated">
            <a:extLst>
              <a:ext uri="{FF2B5EF4-FFF2-40B4-BE49-F238E27FC236}">
                <a16:creationId xmlns:a16="http://schemas.microsoft.com/office/drawing/2014/main" id="{AD73ABF7-01E0-40C9-AF32-E6F0065277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119D081-AE8D-41C7-90E9-AD0A0DFB1489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1498901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7/31/2023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94A031-9F30-44BA-A1B1-4B67D3D312BF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61273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7/31/2023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91073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7/31/2023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5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7/31/2023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47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7/31/2023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C17ECA-20B4-4577-A86F-8A0DAADAFDE5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4294601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7/31/2023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988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7/31/2023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close up of a cage&#10;&#10;Description automatically generated">
            <a:extLst>
              <a:ext uri="{FF2B5EF4-FFF2-40B4-BE49-F238E27FC236}">
                <a16:creationId xmlns:a16="http://schemas.microsoft.com/office/drawing/2014/main" id="{3947B0CA-B858-4459-ACB0-3F8573129FF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BF179C-024A-4D64-BCFA-43374F974387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127612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 userDrawn="1">
          <p15:clr>
            <a:srgbClr val="F26B43"/>
          </p15:clr>
        </p15:guide>
        <p15:guide id="2" orient="horz" pos="1440" userDrawn="1">
          <p15:clr>
            <a:srgbClr val="F26B43"/>
          </p15:clr>
        </p15:guide>
        <p15:guide id="3" orient="horz" pos="3696" userDrawn="1">
          <p15:clr>
            <a:srgbClr val="F26B43"/>
          </p15:clr>
        </p15:guide>
        <p15:guide id="4" orient="horz" pos="432" userDrawn="1">
          <p15:clr>
            <a:srgbClr val="F26B43"/>
          </p15:clr>
        </p15:guide>
        <p15:guide id="5" orient="horz" pos="1512" userDrawn="1">
          <p15:clr>
            <a:srgbClr val="F26B43"/>
          </p15:clr>
        </p15:guide>
        <p15:guide id="6" pos="5184" userDrawn="1">
          <p15:clr>
            <a:srgbClr val="F26B43"/>
          </p15:clr>
        </p15:guide>
        <p15:guide id="7" pos="702" userDrawn="1">
          <p15:clr>
            <a:srgbClr val="F26B43"/>
          </p15:clr>
        </p15:guide>
        <p15:guide id="8" pos="6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25.bin"/><Relationship Id="rId3" Type="http://schemas.openxmlformats.org/officeDocument/2006/relationships/image" Target="../media/image19.emf"/><Relationship Id="rId21" Type="http://schemas.openxmlformats.org/officeDocument/2006/relationships/image" Target="../media/image28.wmf"/><Relationship Id="rId7" Type="http://schemas.openxmlformats.org/officeDocument/2006/relationships/image" Target="../media/image21.e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26.wmf"/><Relationship Id="rId2" Type="http://schemas.openxmlformats.org/officeDocument/2006/relationships/oleObject" Target="../embeddings/oleObject17.bin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3.e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27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2.emf"/><Relationship Id="rId14" Type="http://schemas.openxmlformats.org/officeDocument/2006/relationships/oleObject" Target="../embeddings/oleObject23.bin"/><Relationship Id="rId22" Type="http://schemas.openxmlformats.org/officeDocument/2006/relationships/hyperlink" Target="http://www.mathssupport.org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35.bin"/><Relationship Id="rId26" Type="http://schemas.openxmlformats.org/officeDocument/2006/relationships/oleObject" Target="../embeddings/oleObject39.bin"/><Relationship Id="rId3" Type="http://schemas.openxmlformats.org/officeDocument/2006/relationships/image" Target="../media/image29.wmf"/><Relationship Id="rId21" Type="http://schemas.openxmlformats.org/officeDocument/2006/relationships/image" Target="../media/image38.wmf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36.emf"/><Relationship Id="rId25" Type="http://schemas.openxmlformats.org/officeDocument/2006/relationships/image" Target="../media/image40.wmf"/><Relationship Id="rId2" Type="http://schemas.openxmlformats.org/officeDocument/2006/relationships/oleObject" Target="../embeddings/oleObject27.bin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3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3.emf"/><Relationship Id="rId24" Type="http://schemas.openxmlformats.org/officeDocument/2006/relationships/oleObject" Target="../embeddings/oleObject38.bin"/><Relationship Id="rId5" Type="http://schemas.openxmlformats.org/officeDocument/2006/relationships/image" Target="../media/image30.emf"/><Relationship Id="rId15" Type="http://schemas.openxmlformats.org/officeDocument/2006/relationships/image" Target="../media/image35.wmf"/><Relationship Id="rId23" Type="http://schemas.openxmlformats.org/officeDocument/2006/relationships/image" Target="../media/image39.emf"/><Relationship Id="rId28" Type="http://schemas.openxmlformats.org/officeDocument/2006/relationships/hyperlink" Target="http://www.mathssupport.org/" TargetMode="External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37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33.bin"/><Relationship Id="rId22" Type="http://schemas.openxmlformats.org/officeDocument/2006/relationships/oleObject" Target="../embeddings/oleObject37.bin"/><Relationship Id="rId27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athssupport.org/" TargetMode="External"/><Relationship Id="rId5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0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hyperlink" Target="http://www.mathssupport.org/" TargetMode="External"/><Relationship Id="rId5" Type="http://schemas.openxmlformats.org/officeDocument/2006/relationships/image" Target="../media/image51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hyperlink" Target="http://www.mathssupport.org/" TargetMode="External"/><Relationship Id="rId5" Type="http://schemas.openxmlformats.org/officeDocument/2006/relationships/image" Target="../media/image51.png"/><Relationship Id="rId10" Type="http://schemas.openxmlformats.org/officeDocument/2006/relationships/image" Target="../media/image60.png"/><Relationship Id="rId4" Type="http://schemas.openxmlformats.org/officeDocument/2006/relationships/image" Target="../media/image52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0.png"/><Relationship Id="rId7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hyperlink" Target="http://www.mathssupport.org/" TargetMode="External"/><Relationship Id="rId4" Type="http://schemas.openxmlformats.org/officeDocument/2006/relationships/image" Target="../media/image56.png"/><Relationship Id="rId9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hyperlink" Target="http://www.mathssupport.org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hyperlink" Target="http://www.mathssupport.org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hyperlink" Target="http://www.mathssupport.org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hssupport.org/" TargetMode="External"/><Relationship Id="rId4" Type="http://schemas.openxmlformats.org/officeDocument/2006/relationships/image" Target="../media/image4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hyperlink" Target="https://www.mathssupport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hssupport.org/" TargetMode="External"/><Relationship Id="rId4" Type="http://schemas.openxmlformats.org/officeDocument/2006/relationships/hyperlink" Target="mailto:info@mathssupport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5.e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6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3.bin"/><Relationship Id="rId2" Type="http://schemas.openxmlformats.org/officeDocument/2006/relationships/oleObject" Target="../embeddings/oleObject8.bin"/><Relationship Id="rId16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thssupport.org/" TargetMode="External"/><Relationship Id="rId3" Type="http://schemas.openxmlformats.org/officeDocument/2006/relationships/image" Target="../media/image17.wmf"/><Relationship Id="rId7" Type="http://schemas.openxmlformats.org/officeDocument/2006/relationships/image" Target="../media/image17.png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880412" cy="1600200"/>
          </a:xfrm>
        </p:spPr>
        <p:txBody>
          <a:bodyPr>
            <a:normAutofit lnSpcReduction="10000"/>
          </a:bodyPr>
          <a:lstStyle/>
          <a:p>
            <a:pPr marL="627063" indent="-627063"/>
            <a:r>
              <a:rPr lang="en-US" dirty="0"/>
              <a:t>LO: To know the properties of the binomial distribution.</a:t>
            </a:r>
          </a:p>
          <a:p>
            <a:pPr marL="682625"/>
            <a:r>
              <a:rPr lang="en-US" dirty="0"/>
              <a:t>To solve problems involving binomial distribution.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847" y="1210235"/>
            <a:ext cx="7247965" cy="2676445"/>
          </a:xfrm>
        </p:spPr>
        <p:txBody>
          <a:bodyPr/>
          <a:lstStyle/>
          <a:p>
            <a:r>
              <a:rPr lang="en-US" dirty="0"/>
              <a:t>The binomial distribution</a:t>
            </a:r>
            <a:endParaRPr lang="en-GB" dirty="0"/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23054314-B4E3-4155-B353-4483EB30B022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56822D9D-6CF6-4D71-A236-891971942EAB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177CD04-3702-48D2-85B6-1AE70E082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94A06-DBD2-4515-9A50-7292947A249E}" type="datetime4">
              <a:rPr lang="en-US" smtClean="0"/>
              <a:t>July 31,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80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824" name="Rectangle 72"/>
          <p:cNvSpPr>
            <a:spLocks noChangeArrowheads="1"/>
          </p:cNvSpPr>
          <p:nvPr/>
        </p:nvSpPr>
        <p:spPr bwMode="auto">
          <a:xfrm>
            <a:off x="752475" y="802188"/>
            <a:ext cx="76517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We now have that after rolling the dice 5 times</a:t>
            </a:r>
            <a:endParaRPr lang="en-US" altLang="en-US" sz="2400" baseline="30000" dirty="0">
              <a:latin typeface="Comic Sans MS" panose="030F0702030302020204" pitchFamily="66" charset="0"/>
            </a:endParaRPr>
          </a:p>
        </p:txBody>
      </p:sp>
      <p:sp>
        <p:nvSpPr>
          <p:cNvPr id="458827" name="Rectangle 75"/>
          <p:cNvSpPr>
            <a:spLocks noChangeArrowheads="1"/>
          </p:cNvSpPr>
          <p:nvPr/>
        </p:nvSpPr>
        <p:spPr bwMode="auto">
          <a:xfrm>
            <a:off x="1039813" y="4656932"/>
            <a:ext cx="755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So the </a:t>
            </a: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probability </a:t>
            </a:r>
            <a:r>
              <a:rPr lang="en-US" altLang="en-US" sz="2400" dirty="0">
                <a:latin typeface="Comic Sans MS" panose="030F0702030302020204" pitchFamily="66" charset="0"/>
              </a:rPr>
              <a:t>of </a:t>
            </a:r>
            <a:r>
              <a:rPr lang="en-US" altLang="en-US" sz="2400" dirty="0">
                <a:latin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Comic Sans MS" panose="030F0702030302020204" pitchFamily="66" charset="0"/>
              </a:rPr>
              <a:t> sixes ( in any order ) is  </a:t>
            </a:r>
            <a:endParaRPr lang="en-US" altLang="en-US" sz="2400" baseline="30000" dirty="0">
              <a:latin typeface="Comic Sans MS" panose="030F0702030302020204" pitchFamily="66" charset="0"/>
            </a:endParaRPr>
          </a:p>
        </p:txBody>
      </p:sp>
      <p:sp>
        <p:nvSpPr>
          <p:cNvPr id="458826" name="Rectangle 74"/>
          <p:cNvSpPr>
            <a:spLocks noChangeArrowheads="1"/>
          </p:cNvSpPr>
          <p:nvPr/>
        </p:nvSpPr>
        <p:spPr bwMode="auto">
          <a:xfrm>
            <a:off x="752475" y="1352152"/>
            <a:ext cx="76517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the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probability</a:t>
            </a:r>
            <a:r>
              <a:rPr lang="en-US" altLang="en-US" sz="2400" dirty="0">
                <a:latin typeface="Comic Sans MS" panose="030F0702030302020204" pitchFamily="66" charset="0"/>
              </a:rPr>
              <a:t> of getting 6, 6, 6, 6</a:t>
            </a: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’</a:t>
            </a:r>
            <a:r>
              <a:rPr lang="en-US" altLang="en-US" sz="2400" dirty="0">
                <a:latin typeface="Comic Sans MS" panose="030F0702030302020204" pitchFamily="66" charset="0"/>
              </a:rPr>
              <a:t>, 6</a:t>
            </a: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’</a:t>
            </a:r>
            <a:r>
              <a:rPr lang="en-US" altLang="en-US" sz="2400" dirty="0">
                <a:latin typeface="Comic Sans MS" panose="030F0702030302020204" pitchFamily="66" charset="0"/>
              </a:rPr>
              <a:t> ( in any order ) is       </a:t>
            </a:r>
          </a:p>
        </p:txBody>
      </p:sp>
      <p:sp>
        <p:nvSpPr>
          <p:cNvPr id="458832" name="Rectangle 80"/>
          <p:cNvSpPr>
            <a:spLocks noChangeArrowheads="1"/>
          </p:cNvSpPr>
          <p:nvPr/>
        </p:nvSpPr>
        <p:spPr bwMode="auto">
          <a:xfrm>
            <a:off x="678022" y="3444875"/>
            <a:ext cx="82737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the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number </a:t>
            </a:r>
            <a:r>
              <a:rPr lang="en-US" alt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of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ways of</a:t>
            </a:r>
            <a:r>
              <a:rPr lang="en-US" altLang="en-US" sz="2400" dirty="0">
                <a:latin typeface="Comic Sans MS" panose="030F0702030302020204" pitchFamily="66" charset="0"/>
              </a:rPr>
              <a:t> getting </a:t>
            </a:r>
            <a:r>
              <a:rPr lang="en-US" altLang="en-US" sz="2400" dirty="0">
                <a:latin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Comic Sans MS" panose="030F0702030302020204" pitchFamily="66" charset="0"/>
              </a:rPr>
              <a:t> sixes in any order  is</a:t>
            </a:r>
            <a:endParaRPr lang="en-US" altLang="en-US" sz="2400" baseline="30000" dirty="0">
              <a:latin typeface="Comic Sans MS" panose="030F0702030302020204" pitchFamily="66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9018" y="252225"/>
            <a:ext cx="866812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736600" indent="-736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Find the probability of getting three sixes.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40520" y="2235886"/>
                <a:ext cx="1475660" cy="902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520" y="2235886"/>
                <a:ext cx="1475660" cy="90281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241801" y="4017428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8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81443" y="5413118"/>
                <a:ext cx="2835116" cy="9028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 b="1" baseline="-250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GB" sz="2400" b="1" i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GB" sz="2400" b="1" baseline="-250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443" y="5413118"/>
                <a:ext cx="2835116" cy="90281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4"/>
            <a:extLst>
              <a:ext uri="{FF2B5EF4-FFF2-40B4-BE49-F238E27FC236}">
                <a16:creationId xmlns:a16="http://schemas.microsoft.com/office/drawing/2014/main" id="{088160FC-2CDA-4E83-8C1B-CCCCDB065AE8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hlinkClick r:id="rId4"/>
            <a:extLst>
              <a:ext uri="{FF2B5EF4-FFF2-40B4-BE49-F238E27FC236}">
                <a16:creationId xmlns:a16="http://schemas.microsoft.com/office/drawing/2014/main" id="{AE9CF61A-1CB2-4328-A723-A6F9F8A22C44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824" grpId="0"/>
      <p:bldP spid="458827" grpId="0"/>
      <p:bldP spid="458826" grpId="0"/>
      <p:bldP spid="458832" grpId="0"/>
      <p:bldP spid="2" grpId="0"/>
      <p:bldP spid="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066" name="Group 2"/>
          <p:cNvGrpSpPr>
            <a:grpSpLocks/>
          </p:cNvGrpSpPr>
          <p:nvPr/>
        </p:nvGrpSpPr>
        <p:grpSpPr bwMode="auto">
          <a:xfrm>
            <a:off x="832691" y="1311831"/>
            <a:ext cx="8181788" cy="1244601"/>
            <a:chOff x="93" y="2879"/>
            <a:chExt cx="5552" cy="784"/>
          </a:xfrm>
        </p:grpSpPr>
        <p:sp>
          <p:nvSpPr>
            <p:cNvPr id="472067" name="Rectangle 3"/>
            <p:cNvSpPr>
              <a:spLocks noChangeArrowheads="1"/>
            </p:cNvSpPr>
            <p:nvPr/>
          </p:nvSpPr>
          <p:spPr bwMode="auto">
            <a:xfrm>
              <a:off x="93" y="2879"/>
              <a:ext cx="5552" cy="7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  <a:p>
              <a:endParaRPr lang="en-US" sz="2400" dirty="0"/>
            </a:p>
            <a:p>
              <a:endParaRPr lang="en-GB" sz="2400" dirty="0"/>
            </a:p>
          </p:txBody>
        </p:sp>
        <p:sp>
          <p:nvSpPr>
            <p:cNvPr id="472068" name="Rectangle 4"/>
            <p:cNvSpPr>
              <a:spLocks noChangeArrowheads="1"/>
            </p:cNvSpPr>
            <p:nvPr/>
          </p:nvSpPr>
          <p:spPr bwMode="auto">
            <a:xfrm>
              <a:off x="149" y="2907"/>
              <a:ext cx="5483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latin typeface="Comic Sans MS" panose="030F0702030302020204" pitchFamily="66" charset="0"/>
                </a:rPr>
                <a:t>If</a:t>
              </a:r>
              <a:r>
                <a:rPr lang="en-US" altLang="en-US" sz="2400" i="1" dirty="0">
                  <a:latin typeface="Times New Roman" panose="02020603050405020304" pitchFamily="18" charset="0"/>
                </a:rPr>
                <a:t>  X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is the random variable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“the number of sixes when a die is rolled 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times”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 then </a:t>
              </a:r>
              <a:r>
                <a:rPr lang="en-US" altLang="en-US" sz="2400" i="1" dirty="0">
                  <a:latin typeface="Times New Roman" panose="02020603050405020304" pitchFamily="18" charset="0"/>
                </a:rPr>
                <a:t>X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has a binomial distribution and </a:t>
              </a:r>
              <a:endParaRPr lang="en-US" altLang="en-US" sz="2400" baseline="30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72093" name="Group 29"/>
          <p:cNvGrpSpPr>
            <a:grpSpLocks/>
          </p:cNvGrpSpPr>
          <p:nvPr/>
        </p:nvGrpSpPr>
        <p:grpSpPr bwMode="auto">
          <a:xfrm>
            <a:off x="991541" y="4511116"/>
            <a:ext cx="7927823" cy="814388"/>
            <a:chOff x="228" y="2372"/>
            <a:chExt cx="5284" cy="513"/>
          </a:xfrm>
        </p:grpSpPr>
        <p:sp>
          <p:nvSpPr>
            <p:cNvPr id="472092" name="Rectangle 28"/>
            <p:cNvSpPr>
              <a:spLocks noChangeArrowheads="1"/>
            </p:cNvSpPr>
            <p:nvPr/>
          </p:nvSpPr>
          <p:spPr bwMode="auto">
            <a:xfrm>
              <a:off x="229" y="2372"/>
              <a:ext cx="5239" cy="5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GB" sz="2400"/>
            </a:p>
          </p:txBody>
        </p:sp>
        <p:sp>
          <p:nvSpPr>
            <p:cNvPr id="472084" name="Rectangle 20"/>
            <p:cNvSpPr>
              <a:spLocks noChangeArrowheads="1"/>
            </p:cNvSpPr>
            <p:nvPr/>
          </p:nvSpPr>
          <p:spPr bwMode="auto">
            <a:xfrm>
              <a:off x="228" y="2372"/>
              <a:ext cx="52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Tip: For any binomial probability, these numbers . . .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472088" name="Rectangle 24"/>
          <p:cNvSpPr>
            <a:spLocks noChangeArrowheads="1"/>
          </p:cNvSpPr>
          <p:nvPr/>
        </p:nvSpPr>
        <p:spPr bwMode="auto">
          <a:xfrm>
            <a:off x="1581337" y="4915979"/>
            <a:ext cx="1530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are equal</a:t>
            </a:r>
          </a:p>
        </p:txBody>
      </p:sp>
      <p:grpSp>
        <p:nvGrpSpPr>
          <p:cNvPr id="472094" name="Group 30"/>
          <p:cNvGrpSpPr>
            <a:grpSpLocks/>
          </p:cNvGrpSpPr>
          <p:nvPr/>
        </p:nvGrpSpPr>
        <p:grpSpPr bwMode="auto">
          <a:xfrm>
            <a:off x="3825969" y="2855866"/>
            <a:ext cx="2097088" cy="1655763"/>
            <a:chOff x="2427" y="1296"/>
            <a:chExt cx="1321" cy="1043"/>
          </a:xfrm>
        </p:grpSpPr>
        <p:sp>
          <p:nvSpPr>
            <p:cNvPr id="472087" name="Line 23"/>
            <p:cNvSpPr>
              <a:spLocks noChangeShapeType="1"/>
            </p:cNvSpPr>
            <p:nvPr/>
          </p:nvSpPr>
          <p:spPr bwMode="auto">
            <a:xfrm flipH="1" flipV="1">
              <a:off x="3440" y="1296"/>
              <a:ext cx="308" cy="104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GB"/>
            </a:p>
          </p:txBody>
        </p:sp>
        <p:sp>
          <p:nvSpPr>
            <p:cNvPr id="472090" name="Line 26"/>
            <p:cNvSpPr>
              <a:spLocks noChangeShapeType="1"/>
            </p:cNvSpPr>
            <p:nvPr/>
          </p:nvSpPr>
          <p:spPr bwMode="auto">
            <a:xfrm flipH="1" flipV="1">
              <a:off x="2994" y="1568"/>
              <a:ext cx="754" cy="77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GB"/>
            </a:p>
          </p:txBody>
        </p:sp>
        <p:sp>
          <p:nvSpPr>
            <p:cNvPr id="472091" name="Line 27"/>
            <p:cNvSpPr>
              <a:spLocks noChangeShapeType="1"/>
            </p:cNvSpPr>
            <p:nvPr/>
          </p:nvSpPr>
          <p:spPr bwMode="auto">
            <a:xfrm flipH="1" flipV="1">
              <a:off x="2427" y="1568"/>
              <a:ext cx="1321" cy="77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GB"/>
            </a:p>
          </p:txBody>
        </p:sp>
      </p:grp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9018" y="252225"/>
            <a:ext cx="866812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736600" indent="-736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Find the probability of getting three sixes.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94925" y="2629115"/>
                <a:ext cx="3525759" cy="9122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24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4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3) = </m:t>
                      </m:r>
                      <m:r>
                        <m:rPr>
                          <m:nor/>
                        </m:rPr>
                        <a:rPr lang="en-GB" sz="2400" b="1" baseline="-25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GB" sz="24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GB" sz="2400" b="1" baseline="-25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925" y="2629115"/>
                <a:ext cx="3525759" cy="91223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hlinkClick r:id="rId3"/>
            <a:extLst>
              <a:ext uri="{FF2B5EF4-FFF2-40B4-BE49-F238E27FC236}">
                <a16:creationId xmlns:a16="http://schemas.microsoft.com/office/drawing/2014/main" id="{DE3D50B9-34F9-4188-A5A7-073C02DBE0AD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hlinkClick r:id="rId3"/>
            <a:extLst>
              <a:ext uri="{FF2B5EF4-FFF2-40B4-BE49-F238E27FC236}">
                <a16:creationId xmlns:a16="http://schemas.microsoft.com/office/drawing/2014/main" id="{13A7B4DD-1535-43CB-88EA-EF572D70547F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01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7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88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107" name="Rectangle 19"/>
          <p:cNvSpPr>
            <a:spLocks noChangeArrowheads="1"/>
          </p:cNvSpPr>
          <p:nvPr/>
        </p:nvSpPr>
        <p:spPr bwMode="auto">
          <a:xfrm>
            <a:off x="939800" y="4101959"/>
            <a:ext cx="7823200" cy="83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73096" name="Rectangle 8"/>
          <p:cNvSpPr>
            <a:spLocks noChangeArrowheads="1"/>
          </p:cNvSpPr>
          <p:nvPr/>
        </p:nvSpPr>
        <p:spPr bwMode="auto">
          <a:xfrm>
            <a:off x="1552177" y="4282140"/>
            <a:ext cx="3181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and this . . . </a:t>
            </a:r>
          </a:p>
        </p:txBody>
      </p:sp>
      <p:sp>
        <p:nvSpPr>
          <p:cNvPr id="473097" name="Rectangle 9"/>
          <p:cNvSpPr>
            <a:spLocks noChangeArrowheads="1"/>
          </p:cNvSpPr>
          <p:nvPr/>
        </p:nvSpPr>
        <p:spPr bwMode="auto">
          <a:xfrm>
            <a:off x="4077889" y="4307540"/>
            <a:ext cx="3181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</a:rPr>
              <a:t>is the sum of these</a:t>
            </a:r>
          </a:p>
        </p:txBody>
      </p:sp>
      <p:grpSp>
        <p:nvGrpSpPr>
          <p:cNvPr id="473104" name="Group 16"/>
          <p:cNvGrpSpPr>
            <a:grpSpLocks/>
          </p:cNvGrpSpPr>
          <p:nvPr/>
        </p:nvGrpSpPr>
        <p:grpSpPr bwMode="auto">
          <a:xfrm>
            <a:off x="5398693" y="2877203"/>
            <a:ext cx="677863" cy="1455738"/>
            <a:chOff x="3388" y="1355"/>
            <a:chExt cx="427" cy="917"/>
          </a:xfrm>
        </p:grpSpPr>
        <p:sp>
          <p:nvSpPr>
            <p:cNvPr id="473098" name="Line 10"/>
            <p:cNvSpPr>
              <a:spLocks noChangeShapeType="1"/>
            </p:cNvSpPr>
            <p:nvPr/>
          </p:nvSpPr>
          <p:spPr bwMode="auto">
            <a:xfrm flipV="1">
              <a:off x="3712" y="1355"/>
              <a:ext cx="103" cy="91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GB"/>
            </a:p>
          </p:txBody>
        </p:sp>
        <p:sp>
          <p:nvSpPr>
            <p:cNvPr id="473100" name="Line 12"/>
            <p:cNvSpPr>
              <a:spLocks noChangeShapeType="1"/>
            </p:cNvSpPr>
            <p:nvPr/>
          </p:nvSpPr>
          <p:spPr bwMode="auto">
            <a:xfrm flipH="1" flipV="1">
              <a:off x="3388" y="1355"/>
              <a:ext cx="324" cy="90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GB"/>
            </a:p>
          </p:txBody>
        </p:sp>
      </p:grpSp>
      <p:sp>
        <p:nvSpPr>
          <p:cNvPr id="473101" name="Line 13"/>
          <p:cNvSpPr>
            <a:spLocks noChangeShapeType="1"/>
          </p:cNvSpPr>
          <p:nvPr/>
        </p:nvSpPr>
        <p:spPr bwMode="auto">
          <a:xfrm flipV="1">
            <a:off x="3017439" y="3291840"/>
            <a:ext cx="1320800" cy="1015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GB"/>
          </a:p>
        </p:txBody>
      </p: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832691" y="1244596"/>
            <a:ext cx="8181788" cy="1244601"/>
            <a:chOff x="93" y="2879"/>
            <a:chExt cx="5552" cy="784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93" y="2879"/>
              <a:ext cx="5552" cy="7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  <a:p>
              <a:endParaRPr lang="en-US" sz="2400" dirty="0"/>
            </a:p>
            <a:p>
              <a:endParaRPr lang="en-GB" sz="2400" dirty="0"/>
            </a:p>
          </p:txBody>
        </p:sp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149" y="2907"/>
              <a:ext cx="5483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latin typeface="Comic Sans MS" panose="030F0702030302020204" pitchFamily="66" charset="0"/>
                </a:rPr>
                <a:t>If</a:t>
              </a:r>
              <a:r>
                <a:rPr lang="en-US" altLang="en-US" sz="2400" i="1" dirty="0">
                  <a:latin typeface="Times New Roman" panose="02020603050405020304" pitchFamily="18" charset="0"/>
                </a:rPr>
                <a:t>  X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is the random variable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“the number of sixes when a die is rolled 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times”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 then </a:t>
              </a:r>
              <a:r>
                <a:rPr lang="en-US" altLang="en-US" sz="2400" i="1" dirty="0">
                  <a:latin typeface="Times New Roman" panose="02020603050405020304" pitchFamily="18" charset="0"/>
                </a:rPr>
                <a:t>X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has a binomial distribution and </a:t>
              </a:r>
              <a:endParaRPr lang="en-US" altLang="en-US" sz="2400" baseline="300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59018" y="252225"/>
            <a:ext cx="866812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736600" indent="-736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Find the probability of getting three sixes.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794925" y="2629115"/>
                <a:ext cx="3525759" cy="9122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24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4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3) = </m:t>
                      </m:r>
                      <m:r>
                        <m:rPr>
                          <m:nor/>
                        </m:rPr>
                        <a:rPr lang="en-GB" sz="2400" b="1" baseline="-25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GB" sz="24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GB" sz="2400" b="1" baseline="-25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925" y="2629115"/>
                <a:ext cx="3525759" cy="91223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hlinkClick r:id="rId3"/>
            <a:extLst>
              <a:ext uri="{FF2B5EF4-FFF2-40B4-BE49-F238E27FC236}">
                <a16:creationId xmlns:a16="http://schemas.microsoft.com/office/drawing/2014/main" id="{8196C568-F3DA-49F1-A6BA-5B8FB7E70B60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hlinkClick r:id="rId3"/>
            <a:extLst>
              <a:ext uri="{FF2B5EF4-FFF2-40B4-BE49-F238E27FC236}">
                <a16:creationId xmlns:a16="http://schemas.microsoft.com/office/drawing/2014/main" id="{0268CF7A-53D5-457A-8878-D2ED2BD8BF78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6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07" grpId="0" animBg="1"/>
      <p:bldP spid="473096" grpId="0"/>
      <p:bldP spid="473097" grpId="0"/>
      <p:bldP spid="47310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978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004629"/>
              </p:ext>
            </p:extLst>
          </p:nvPr>
        </p:nvGraphicFramePr>
        <p:xfrm>
          <a:off x="1749425" y="3259323"/>
          <a:ext cx="16192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0240" imgH="177480" progId="Equation.3">
                  <p:embed/>
                </p:oleObj>
              </mc:Choice>
              <mc:Fallback>
                <p:oleObj name="Equation" r:id="rId2" imgW="660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25" y="3259323"/>
                        <a:ext cx="161925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9788" name="Rectangle 12"/>
          <p:cNvSpPr>
            <a:spLocks noChangeArrowheads="1"/>
          </p:cNvSpPr>
          <p:nvPr/>
        </p:nvSpPr>
        <p:spPr bwMode="auto">
          <a:xfrm>
            <a:off x="406400" y="2257610"/>
            <a:ext cx="80073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Comic Sans MS" panose="030F0702030302020204" pitchFamily="66" charset="0"/>
              </a:rPr>
              <a:t>We can find the probabilities of getting </a:t>
            </a:r>
            <a:r>
              <a:rPr lang="en-US" altLang="en-US" sz="2400">
                <a:latin typeface="Times New Roman" panose="02020603050405020304" pitchFamily="18" charset="0"/>
              </a:rPr>
              <a:t>0</a:t>
            </a:r>
            <a:r>
              <a:rPr lang="en-US" altLang="en-US" sz="2400">
                <a:latin typeface="Comic Sans MS" panose="030F0702030302020204" pitchFamily="66" charset="0"/>
              </a:rPr>
              <a:t>, </a:t>
            </a:r>
            <a:r>
              <a:rPr lang="en-US" altLang="en-US" sz="2400"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latin typeface="Comic Sans MS" panose="030F0702030302020204" pitchFamily="66" charset="0"/>
              </a:rPr>
              <a:t>, </a:t>
            </a:r>
            <a:r>
              <a:rPr lang="en-US" altLang="en-US" sz="2400">
                <a:latin typeface="Times New Roman" panose="02020603050405020304" pitchFamily="18" charset="0"/>
              </a:rPr>
              <a:t>2</a:t>
            </a:r>
            <a:r>
              <a:rPr lang="en-US" altLang="en-US" sz="2400">
                <a:latin typeface="Comic Sans MS" panose="030F0702030302020204" pitchFamily="66" charset="0"/>
              </a:rPr>
              <a:t>, </a:t>
            </a:r>
            <a:r>
              <a:rPr lang="en-US" altLang="en-US" sz="2400">
                <a:latin typeface="Times New Roman" panose="02020603050405020304" pitchFamily="18" charset="0"/>
              </a:rPr>
              <a:t>4</a:t>
            </a:r>
            <a:r>
              <a:rPr lang="en-US" altLang="en-US" sz="2400">
                <a:latin typeface="Comic Sans MS" panose="030F0702030302020204" pitchFamily="66" charset="0"/>
              </a:rPr>
              <a:t> and </a:t>
            </a:r>
            <a:r>
              <a:rPr lang="en-US" altLang="en-US" sz="2400">
                <a:latin typeface="Times New Roman" panose="02020603050405020304" pitchFamily="18" charset="0"/>
              </a:rPr>
              <a:t>5</a:t>
            </a:r>
            <a:r>
              <a:rPr lang="en-US" altLang="en-US" sz="2400">
                <a:latin typeface="Comic Sans MS" panose="030F0702030302020204" pitchFamily="66" charset="0"/>
              </a:rPr>
              <a:t> sixes in the same way.</a:t>
            </a:r>
          </a:p>
        </p:txBody>
      </p:sp>
      <p:graphicFrame>
        <p:nvGraphicFramePr>
          <p:cNvPr id="45978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453996"/>
              </p:ext>
            </p:extLst>
          </p:nvPr>
        </p:nvGraphicFramePr>
        <p:xfrm>
          <a:off x="1209675" y="1219200"/>
          <a:ext cx="4325938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65080" imgH="469800" progId="Equation.3">
                  <p:embed/>
                </p:oleObj>
              </mc:Choice>
              <mc:Fallback>
                <p:oleObj name="Equation" r:id="rId4" imgW="17650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1219200"/>
                        <a:ext cx="4325938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9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466862"/>
              </p:ext>
            </p:extLst>
          </p:nvPr>
        </p:nvGraphicFramePr>
        <p:xfrm>
          <a:off x="5719763" y="3273610"/>
          <a:ext cx="14478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8720" imgH="177480" progId="Equation.3">
                  <p:embed/>
                </p:oleObj>
              </mc:Choice>
              <mc:Fallback>
                <p:oleObj name="Equation" r:id="rId6" imgW="558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9763" y="3273610"/>
                        <a:ext cx="14478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9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933908"/>
              </p:ext>
            </p:extLst>
          </p:nvPr>
        </p:nvGraphicFramePr>
        <p:xfrm>
          <a:off x="1773238" y="4348348"/>
          <a:ext cx="16192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60240" imgH="177480" progId="Equation.3">
                  <p:embed/>
                </p:oleObj>
              </mc:Choice>
              <mc:Fallback>
                <p:oleObj name="Equation" r:id="rId8" imgW="660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238" y="4348348"/>
                        <a:ext cx="161925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9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203666"/>
              </p:ext>
            </p:extLst>
          </p:nvPr>
        </p:nvGraphicFramePr>
        <p:xfrm>
          <a:off x="5715000" y="4357873"/>
          <a:ext cx="139382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58720" imgH="177480" progId="Equation.3">
                  <p:embed/>
                </p:oleObj>
              </mc:Choice>
              <mc:Fallback>
                <p:oleObj name="Equation" r:id="rId10" imgW="558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357873"/>
                        <a:ext cx="139382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9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622260"/>
              </p:ext>
            </p:extLst>
          </p:nvPr>
        </p:nvGraphicFramePr>
        <p:xfrm>
          <a:off x="3451225" y="2798763"/>
          <a:ext cx="2179638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88840" imgH="469800" progId="Equation.3">
                  <p:embed/>
                </p:oleObj>
              </mc:Choice>
              <mc:Fallback>
                <p:oleObj name="Equation" r:id="rId12" imgW="8888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2798763"/>
                        <a:ext cx="2179638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9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311323"/>
              </p:ext>
            </p:extLst>
          </p:nvPr>
        </p:nvGraphicFramePr>
        <p:xfrm>
          <a:off x="3481388" y="3913188"/>
          <a:ext cx="2116137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63280" imgH="469800" progId="Equation.3">
                  <p:embed/>
                </p:oleObj>
              </mc:Choice>
              <mc:Fallback>
                <p:oleObj name="Equation" r:id="rId14" imgW="8632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1388" y="3913188"/>
                        <a:ext cx="2116137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9813" name="Group 37"/>
          <p:cNvGrpSpPr>
            <a:grpSpLocks/>
          </p:cNvGrpSpPr>
          <p:nvPr/>
        </p:nvGrpSpPr>
        <p:grpSpPr bwMode="auto">
          <a:xfrm>
            <a:off x="1012759" y="3952874"/>
            <a:ext cx="7346950" cy="1570038"/>
            <a:chOff x="480" y="2128"/>
            <a:chExt cx="4628" cy="989"/>
          </a:xfrm>
        </p:grpSpPr>
        <p:sp>
          <p:nvSpPr>
            <p:cNvPr id="459801" name="Rectangle 25"/>
            <p:cNvSpPr>
              <a:spLocks noChangeArrowheads="1"/>
            </p:cNvSpPr>
            <p:nvPr/>
          </p:nvSpPr>
          <p:spPr bwMode="auto">
            <a:xfrm>
              <a:off x="480" y="2128"/>
              <a:ext cx="4628" cy="9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0000FF"/>
                  </a:solidFill>
                  <a:latin typeface="Comic Sans MS" panose="030F0702030302020204" pitchFamily="66" charset="0"/>
                </a:rPr>
                <a:t>Tip: It saves some fiddling on the calculator if you remember that </a:t>
              </a:r>
            </a:p>
            <a:p>
              <a:endParaRPr lang="en-US" altLang="en-US" sz="2400">
                <a:solidFill>
                  <a:srgbClr val="0000FF"/>
                </a:solidFill>
                <a:latin typeface="Comic Sans MS" panose="030F0702030302020204" pitchFamily="66" charset="0"/>
              </a:endParaRPr>
            </a:p>
            <a:p>
              <a:endParaRPr lang="en-US" altLang="en-US" sz="2400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graphicFrame>
          <p:nvGraphicFramePr>
            <p:cNvPr id="459802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2439986"/>
                </p:ext>
              </p:extLst>
            </p:nvPr>
          </p:nvGraphicFramePr>
          <p:xfrm>
            <a:off x="1934" y="2326"/>
            <a:ext cx="1980" cy="7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282680" imgH="469800" progId="Equation.3">
                    <p:embed/>
                  </p:oleObj>
                </mc:Choice>
                <mc:Fallback>
                  <p:oleObj name="Equation" r:id="rId16" imgW="1282680" imgH="46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4" y="2326"/>
                          <a:ext cx="1980" cy="7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9805" name="Rectangle 29"/>
          <p:cNvSpPr>
            <a:spLocks noChangeArrowheads="1"/>
          </p:cNvSpPr>
          <p:nvPr/>
        </p:nvSpPr>
        <p:spPr bwMode="auto">
          <a:xfrm>
            <a:off x="874059" y="5356410"/>
            <a:ext cx="6624022" cy="120032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Can you find the probabilities that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</a:rPr>
              <a:t> = 2</a:t>
            </a:r>
            <a:r>
              <a:rPr lang="en-US" altLang="en-US" sz="2400" dirty="0">
                <a:latin typeface="Comic Sans MS" panose="030F0702030302020204" pitchFamily="66" charset="0"/>
              </a:rPr>
              <a:t>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</a:rPr>
              <a:t> = 4</a:t>
            </a:r>
            <a:r>
              <a:rPr lang="en-US" altLang="en-US" sz="2400" dirty="0">
                <a:latin typeface="Comic Sans MS" panose="030F0702030302020204" pitchFamily="66" charset="0"/>
              </a:rPr>
              <a:t>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</a:rPr>
              <a:t> = 5 ?</a:t>
            </a:r>
          </a:p>
          <a:p>
            <a:pPr algn="ctr"/>
            <a:r>
              <a:rPr lang="en-US" altLang="en-US" sz="2400" dirty="0">
                <a:latin typeface="Comic Sans MS" panose="030F0702030302020204" pitchFamily="66" charset="0"/>
              </a:rPr>
              <a:t>( Give the answers correct to </a:t>
            </a:r>
            <a:r>
              <a:rPr lang="en-US" altLang="en-US" sz="2400" dirty="0">
                <a:latin typeface="Times New Roman" panose="02020603050405020304" pitchFamily="18" charset="0"/>
              </a:rPr>
              <a:t>4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 err="1">
                <a:latin typeface="Comic Sans MS" panose="030F0702030302020204" pitchFamily="66" charset="0"/>
              </a:rPr>
              <a:t>d.p.</a:t>
            </a:r>
            <a:r>
              <a:rPr lang="en-US" altLang="en-US" sz="2400" dirty="0">
                <a:latin typeface="Comic Sans MS" panose="030F0702030302020204" pitchFamily="66" charset="0"/>
              </a:rPr>
              <a:t> )</a:t>
            </a:r>
          </a:p>
        </p:txBody>
      </p:sp>
      <p:grpSp>
        <p:nvGrpSpPr>
          <p:cNvPr id="459809" name="Group 33"/>
          <p:cNvGrpSpPr>
            <a:grpSpLocks/>
          </p:cNvGrpSpPr>
          <p:nvPr/>
        </p:nvGrpSpPr>
        <p:grpSpPr bwMode="auto">
          <a:xfrm>
            <a:off x="5494338" y="1622611"/>
            <a:ext cx="2589212" cy="461963"/>
            <a:chOff x="3461" y="768"/>
            <a:chExt cx="1631" cy="291"/>
          </a:xfrm>
        </p:grpSpPr>
        <p:graphicFrame>
          <p:nvGraphicFramePr>
            <p:cNvPr id="459796" name="Object 20"/>
            <p:cNvGraphicFramePr>
              <a:graphicFrameLocks noChangeAspect="1"/>
            </p:cNvGraphicFramePr>
            <p:nvPr/>
          </p:nvGraphicFramePr>
          <p:xfrm>
            <a:off x="3461" y="803"/>
            <a:ext cx="666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431640" imgH="152280" progId="Equation.3">
                    <p:embed/>
                  </p:oleObj>
                </mc:Choice>
                <mc:Fallback>
                  <p:oleObj name="Equation" r:id="rId18" imgW="43164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1" y="803"/>
                          <a:ext cx="666" cy="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9807" name="Rectangle 31"/>
            <p:cNvSpPr>
              <a:spLocks noChangeArrowheads="1"/>
            </p:cNvSpPr>
            <p:nvPr/>
          </p:nvSpPr>
          <p:spPr bwMode="auto">
            <a:xfrm>
              <a:off x="4176" y="768"/>
              <a:ext cx="9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86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latin typeface="Comic Sans MS" panose="030F0702030302020204" pitchFamily="66" charset="0"/>
                </a:rPr>
                <a:t>( </a:t>
              </a:r>
              <a:r>
                <a:rPr lang="en-US" altLang="en-US" sz="2400">
                  <a:latin typeface="Times New Roman" panose="02020603050405020304" pitchFamily="18" charset="0"/>
                </a:rPr>
                <a:t>4</a:t>
              </a:r>
              <a:r>
                <a:rPr lang="en-US" altLang="en-US" sz="2400">
                  <a:latin typeface="Comic Sans MS" panose="030F0702030302020204" pitchFamily="66" charset="0"/>
                </a:rPr>
                <a:t> d.p. )</a:t>
              </a:r>
            </a:p>
          </p:txBody>
        </p:sp>
      </p:grpSp>
      <p:sp>
        <p:nvSpPr>
          <p:cNvPr id="459808" name="Rectangle 32"/>
          <p:cNvSpPr>
            <a:spLocks noChangeArrowheads="1"/>
          </p:cNvSpPr>
          <p:nvPr/>
        </p:nvSpPr>
        <p:spPr bwMode="auto">
          <a:xfrm>
            <a:off x="431800" y="962210"/>
            <a:ext cx="7677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We can simplify the expression using a calculator:</a:t>
            </a:r>
          </a:p>
        </p:txBody>
      </p:sp>
      <p:grpSp>
        <p:nvGrpSpPr>
          <p:cNvPr id="459815" name="Group 39"/>
          <p:cNvGrpSpPr>
            <a:grpSpLocks/>
          </p:cNvGrpSpPr>
          <p:nvPr/>
        </p:nvGrpSpPr>
        <p:grpSpPr bwMode="auto">
          <a:xfrm>
            <a:off x="1147763" y="5311959"/>
            <a:ext cx="6019800" cy="561975"/>
            <a:chOff x="368" y="2944"/>
            <a:chExt cx="3792" cy="354"/>
          </a:xfrm>
        </p:grpSpPr>
        <p:sp>
          <p:nvSpPr>
            <p:cNvPr id="459814" name="Rectangle 38"/>
            <p:cNvSpPr>
              <a:spLocks noChangeArrowheads="1"/>
            </p:cNvSpPr>
            <p:nvPr/>
          </p:nvSpPr>
          <p:spPr bwMode="auto">
            <a:xfrm>
              <a:off x="368" y="2991"/>
              <a:ext cx="3792" cy="2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 sz="2400"/>
            </a:p>
          </p:txBody>
        </p:sp>
        <p:sp>
          <p:nvSpPr>
            <p:cNvPr id="459811" name="Rectangle 35"/>
            <p:cNvSpPr>
              <a:spLocks noChangeArrowheads="1"/>
            </p:cNvSpPr>
            <p:nvPr/>
          </p:nvSpPr>
          <p:spPr bwMode="auto">
            <a:xfrm>
              <a:off x="528" y="2992"/>
              <a:ext cx="28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It’s useful to remember that</a:t>
              </a:r>
            </a:p>
          </p:txBody>
        </p:sp>
        <p:graphicFrame>
          <p:nvGraphicFramePr>
            <p:cNvPr id="459812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1371360"/>
                </p:ext>
              </p:extLst>
            </p:nvPr>
          </p:nvGraphicFramePr>
          <p:xfrm>
            <a:off x="3234" y="2944"/>
            <a:ext cx="725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469800" imgH="228600" progId="Equation.3">
                    <p:embed/>
                  </p:oleObj>
                </mc:Choice>
                <mc:Fallback>
                  <p:oleObj name="Equation" r:id="rId20" imgW="469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4" y="2944"/>
                          <a:ext cx="725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59018" y="252225"/>
            <a:ext cx="866812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736600" indent="-736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Find the probability of getting three sixes.</a:t>
            </a:r>
          </a:p>
        </p:txBody>
      </p:sp>
      <p:sp>
        <p:nvSpPr>
          <p:cNvPr id="23" name="Rectangle 22">
            <a:hlinkClick r:id="rId22"/>
            <a:extLst>
              <a:ext uri="{FF2B5EF4-FFF2-40B4-BE49-F238E27FC236}">
                <a16:creationId xmlns:a16="http://schemas.microsoft.com/office/drawing/2014/main" id="{95580C0E-3DE8-4B5C-AB42-D675F8969491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22"/>
            <a:extLst>
              <a:ext uri="{FF2B5EF4-FFF2-40B4-BE49-F238E27FC236}">
                <a16:creationId xmlns:a16="http://schemas.microsoft.com/office/drawing/2014/main" id="{5D2BDD00-54C5-43CF-82EA-0FB4C9E1A3D7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90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88" grpId="0"/>
      <p:bldP spid="459805" grpId="0" animBg="1"/>
      <p:bldP spid="4598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4" name="Rectangle 34"/>
          <p:cNvSpPr>
            <a:spLocks noChangeArrowheads="1"/>
          </p:cNvSpPr>
          <p:nvPr/>
        </p:nvSpPr>
        <p:spPr bwMode="auto">
          <a:xfrm>
            <a:off x="4422776" y="5797549"/>
            <a:ext cx="3652080" cy="36933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00FF"/>
                </a:solidFill>
                <a:latin typeface="Comic Sans MS" panose="030F0702030302020204" pitchFamily="66" charset="0"/>
              </a:rPr>
              <a:t>The probability correct to 4 </a:t>
            </a:r>
            <a:r>
              <a:rPr lang="en-US" altLang="en-US" sz="18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d.p.</a:t>
            </a:r>
            <a:endParaRPr lang="en-US" altLang="en-US" sz="1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60804" name="Rectangle 4"/>
          <p:cNvSpPr>
            <a:spLocks noChangeArrowheads="1"/>
          </p:cNvSpPr>
          <p:nvPr/>
        </p:nvSpPr>
        <p:spPr bwMode="auto">
          <a:xfrm>
            <a:off x="787400" y="255401"/>
            <a:ext cx="44435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The probabilities are:</a:t>
            </a:r>
          </a:p>
        </p:txBody>
      </p:sp>
      <p:grpSp>
        <p:nvGrpSpPr>
          <p:cNvPr id="460826" name="Group 26"/>
          <p:cNvGrpSpPr>
            <a:grpSpLocks/>
          </p:cNvGrpSpPr>
          <p:nvPr/>
        </p:nvGrpSpPr>
        <p:grpSpPr bwMode="auto">
          <a:xfrm>
            <a:off x="623888" y="541338"/>
            <a:ext cx="5375276" cy="1157288"/>
            <a:chOff x="393" y="341"/>
            <a:chExt cx="3386" cy="729"/>
          </a:xfrm>
        </p:grpSpPr>
        <p:graphicFrame>
          <p:nvGraphicFramePr>
            <p:cNvPr id="46080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4956897"/>
                </p:ext>
              </p:extLst>
            </p:nvPr>
          </p:nvGraphicFramePr>
          <p:xfrm>
            <a:off x="393" y="580"/>
            <a:ext cx="1158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49160" imgH="203040" progId="Equation.3">
                    <p:embed/>
                  </p:oleObj>
                </mc:Choice>
                <mc:Fallback>
                  <p:oleObj name="Equation" r:id="rId2" imgW="7491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" y="580"/>
                          <a:ext cx="1158" cy="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806" name="Object 6"/>
            <p:cNvGraphicFramePr>
              <a:graphicFrameLocks noChangeAspect="1"/>
            </p:cNvGraphicFramePr>
            <p:nvPr/>
          </p:nvGraphicFramePr>
          <p:xfrm>
            <a:off x="2867" y="608"/>
            <a:ext cx="912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58720" imgH="177480" progId="Equation.3">
                    <p:embed/>
                  </p:oleObj>
                </mc:Choice>
                <mc:Fallback>
                  <p:oleObj name="Equation" r:id="rId4" imgW="558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7" y="608"/>
                          <a:ext cx="912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809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9644162"/>
                </p:ext>
              </p:extLst>
            </p:nvPr>
          </p:nvGraphicFramePr>
          <p:xfrm>
            <a:off x="1539" y="341"/>
            <a:ext cx="1374" cy="7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888840" imgH="469800" progId="Equation.3">
                    <p:embed/>
                  </p:oleObj>
                </mc:Choice>
                <mc:Fallback>
                  <p:oleObj name="Equation" r:id="rId6" imgW="888840" imgH="46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9" y="341"/>
                          <a:ext cx="1374" cy="7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0827" name="Group 27"/>
          <p:cNvGrpSpPr>
            <a:grpSpLocks/>
          </p:cNvGrpSpPr>
          <p:nvPr/>
        </p:nvGrpSpPr>
        <p:grpSpPr bwMode="auto">
          <a:xfrm>
            <a:off x="679450" y="1579563"/>
            <a:ext cx="5260974" cy="1157288"/>
            <a:chOff x="428" y="915"/>
            <a:chExt cx="3314" cy="729"/>
          </a:xfrm>
        </p:grpSpPr>
        <p:graphicFrame>
          <p:nvGraphicFramePr>
            <p:cNvPr id="460807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1808917"/>
                </p:ext>
              </p:extLst>
            </p:nvPr>
          </p:nvGraphicFramePr>
          <p:xfrm>
            <a:off x="428" y="1169"/>
            <a:ext cx="1118" cy="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723600" imgH="203040" progId="Equation.3">
                    <p:embed/>
                  </p:oleObj>
                </mc:Choice>
                <mc:Fallback>
                  <p:oleObj name="Equation" r:id="rId8" imgW="7236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" y="1169"/>
                          <a:ext cx="1118" cy="3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808" name="Object 8"/>
            <p:cNvGraphicFramePr>
              <a:graphicFrameLocks noChangeAspect="1"/>
            </p:cNvGraphicFramePr>
            <p:nvPr/>
          </p:nvGraphicFramePr>
          <p:xfrm>
            <a:off x="2864" y="1195"/>
            <a:ext cx="878" cy="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558720" imgH="177480" progId="Equation.3">
                    <p:embed/>
                  </p:oleObj>
                </mc:Choice>
                <mc:Fallback>
                  <p:oleObj name="Equation" r:id="rId10" imgW="558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4" y="1195"/>
                          <a:ext cx="878" cy="2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810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0954408"/>
                </p:ext>
              </p:extLst>
            </p:nvPr>
          </p:nvGraphicFramePr>
          <p:xfrm>
            <a:off x="1553" y="915"/>
            <a:ext cx="1334" cy="7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863280" imgH="469800" progId="Equation.3">
                    <p:embed/>
                  </p:oleObj>
                </mc:Choice>
                <mc:Fallback>
                  <p:oleObj name="Equation" r:id="rId12" imgW="863280" imgH="46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3" y="915"/>
                          <a:ext cx="1334" cy="7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081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356690"/>
              </p:ext>
            </p:extLst>
          </p:nvPr>
        </p:nvGraphicFramePr>
        <p:xfrm>
          <a:off x="625475" y="3484563"/>
          <a:ext cx="4325938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65080" imgH="469800" progId="Equation.3">
                  <p:embed/>
                </p:oleObj>
              </mc:Choice>
              <mc:Fallback>
                <p:oleObj name="Equation" r:id="rId14" imgW="17650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3484563"/>
                        <a:ext cx="4325938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8" name="Object 18"/>
          <p:cNvGraphicFramePr>
            <a:graphicFrameLocks noChangeAspect="1"/>
          </p:cNvGraphicFramePr>
          <p:nvPr/>
        </p:nvGraphicFramePr>
        <p:xfrm>
          <a:off x="4859338" y="3916363"/>
          <a:ext cx="10572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31640" imgH="152280" progId="Equation.3">
                  <p:embed/>
                </p:oleObj>
              </mc:Choice>
              <mc:Fallback>
                <p:oleObj name="Equation" r:id="rId16" imgW="4316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916363"/>
                        <a:ext cx="105727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074227"/>
              </p:ext>
            </p:extLst>
          </p:nvPr>
        </p:nvGraphicFramePr>
        <p:xfrm>
          <a:off x="647700" y="2947988"/>
          <a:ext cx="18383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49160" imgH="203040" progId="Equation.3">
                  <p:embed/>
                </p:oleObj>
              </mc:Choice>
              <mc:Fallback>
                <p:oleObj name="Equation" r:id="rId18" imgW="749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2947988"/>
                        <a:ext cx="183832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195848"/>
              </p:ext>
            </p:extLst>
          </p:nvPr>
        </p:nvGraphicFramePr>
        <p:xfrm>
          <a:off x="2445188" y="2544763"/>
          <a:ext cx="2179637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88840" imgH="469800" progId="Equation.3">
                  <p:embed/>
                </p:oleObj>
              </mc:Choice>
              <mc:Fallback>
                <p:oleObj name="Equation" r:id="rId20" imgW="8888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5188" y="2544763"/>
                        <a:ext cx="2179637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1" name="Object 21"/>
          <p:cNvGraphicFramePr>
            <a:graphicFrameLocks noChangeAspect="1"/>
          </p:cNvGraphicFramePr>
          <p:nvPr/>
        </p:nvGraphicFramePr>
        <p:xfrm>
          <a:off x="4562475" y="2938463"/>
          <a:ext cx="13620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45760" imgH="177480" progId="Equation.3">
                  <p:embed/>
                </p:oleObj>
              </mc:Choice>
              <mc:Fallback>
                <p:oleObj name="Equation" r:id="rId22" imgW="5457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2938463"/>
                        <a:ext cx="136207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600700"/>
              </p:ext>
            </p:extLst>
          </p:nvPr>
        </p:nvGraphicFramePr>
        <p:xfrm>
          <a:off x="608806" y="4462648"/>
          <a:ext cx="4359275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777680" imgH="469800" progId="Equation.3">
                  <p:embed/>
                </p:oleObj>
              </mc:Choice>
              <mc:Fallback>
                <p:oleObj name="Equation" r:id="rId24" imgW="17776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06" y="4462648"/>
                        <a:ext cx="4359275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393783"/>
              </p:ext>
            </p:extLst>
          </p:nvPr>
        </p:nvGraphicFramePr>
        <p:xfrm>
          <a:off x="4859338" y="4881563"/>
          <a:ext cx="10572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431640" imgH="152280" progId="Equation.3">
                  <p:embed/>
                </p:oleObj>
              </mc:Choice>
              <mc:Fallback>
                <p:oleObj name="Equation" r:id="rId26" imgW="4316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881563"/>
                        <a:ext cx="105727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0830" name="Group 30"/>
          <p:cNvGrpSpPr>
            <a:grpSpLocks/>
          </p:cNvGrpSpPr>
          <p:nvPr/>
        </p:nvGrpSpPr>
        <p:grpSpPr bwMode="auto">
          <a:xfrm>
            <a:off x="3508375" y="5264148"/>
            <a:ext cx="4567238" cy="923925"/>
            <a:chOff x="2176" y="3328"/>
            <a:chExt cx="2877" cy="582"/>
          </a:xfrm>
        </p:grpSpPr>
        <p:sp>
          <p:nvSpPr>
            <p:cNvPr id="460816" name="Rectangle 16"/>
            <p:cNvSpPr>
              <a:spLocks noChangeArrowheads="1"/>
            </p:cNvSpPr>
            <p:nvPr/>
          </p:nvSpPr>
          <p:spPr bwMode="auto">
            <a:xfrm>
              <a:off x="2752" y="3328"/>
              <a:ext cx="2301" cy="5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Since the sum of the probabilities is </a:t>
              </a:r>
              <a:r>
                <a:rPr lang="en-US" altLang="en-US" sz="18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en-US" sz="18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, I added the others and subtracted from </a:t>
              </a:r>
              <a:r>
                <a:rPr lang="en-US" altLang="en-US" sz="18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en-US" sz="18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.</a:t>
              </a:r>
            </a:p>
          </p:txBody>
        </p:sp>
        <p:sp>
          <p:nvSpPr>
            <p:cNvPr id="460828" name="Line 28"/>
            <p:cNvSpPr>
              <a:spLocks noChangeShapeType="1"/>
            </p:cNvSpPr>
            <p:nvPr/>
          </p:nvSpPr>
          <p:spPr bwMode="auto">
            <a:xfrm flipH="1" flipV="1">
              <a:off x="2176" y="3696"/>
              <a:ext cx="576" cy="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49403" y="5565849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0.000128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3413" y="5509262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5)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56435" y="5566716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0.0001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hlinkClick r:id="rId28"/>
            <a:extLst>
              <a:ext uri="{FF2B5EF4-FFF2-40B4-BE49-F238E27FC236}">
                <a16:creationId xmlns:a16="http://schemas.microsoft.com/office/drawing/2014/main" id="{929D4F29-E478-4AA8-A731-6A255205BC76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hlinkClick r:id="rId28"/>
            <a:extLst>
              <a:ext uri="{FF2B5EF4-FFF2-40B4-BE49-F238E27FC236}">
                <a16:creationId xmlns:a16="http://schemas.microsoft.com/office/drawing/2014/main" id="{ABC9D191-35D3-43AB-BA6B-C3C05C4AAE10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23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4" grpId="0" animBg="1"/>
      <p:bldP spid="2" grpId="0"/>
      <p:bldP spid="2" grpId="1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853" name="Group 29"/>
          <p:cNvGrpSpPr>
            <a:grpSpLocks/>
          </p:cNvGrpSpPr>
          <p:nvPr/>
        </p:nvGrpSpPr>
        <p:grpSpPr bwMode="auto">
          <a:xfrm>
            <a:off x="914400" y="696913"/>
            <a:ext cx="7826375" cy="1384302"/>
            <a:chOff x="576" y="439"/>
            <a:chExt cx="4930" cy="872"/>
          </a:xfrm>
        </p:grpSpPr>
        <p:sp>
          <p:nvSpPr>
            <p:cNvPr id="461827" name="Rectangle 3"/>
            <p:cNvSpPr>
              <a:spLocks noChangeArrowheads="1"/>
            </p:cNvSpPr>
            <p:nvPr/>
          </p:nvSpPr>
          <p:spPr bwMode="auto">
            <a:xfrm>
              <a:off x="576" y="439"/>
              <a:ext cx="493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latin typeface="Comic Sans MS" panose="030F0702030302020204" pitchFamily="66" charset="0"/>
                </a:rPr>
                <a:t>In general, if </a:t>
              </a:r>
              <a:r>
                <a:rPr lang="en-US" altLang="en-US" sz="2400" i="1" dirty="0">
                  <a:latin typeface="Times New Roman" panose="02020603050405020304" pitchFamily="18" charset="0"/>
                </a:rPr>
                <a:t>X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is a random variable binomially distributed, then we write</a:t>
              </a:r>
            </a:p>
          </p:txBody>
        </p:sp>
        <p:graphicFrame>
          <p:nvGraphicFramePr>
            <p:cNvPr id="461845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0975135"/>
                </p:ext>
              </p:extLst>
            </p:nvPr>
          </p:nvGraphicFramePr>
          <p:xfrm>
            <a:off x="2427" y="972"/>
            <a:ext cx="1287" cy="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74360" imgH="203040" progId="Equation.3">
                    <p:embed/>
                  </p:oleObj>
                </mc:Choice>
                <mc:Fallback>
                  <p:oleObj name="Equation" r:id="rId2" imgW="7743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7" y="972"/>
                          <a:ext cx="1287" cy="339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1846" name="Rectangle 22"/>
          <p:cNvSpPr>
            <a:spLocks noChangeArrowheads="1"/>
          </p:cNvSpPr>
          <p:nvPr/>
        </p:nvSpPr>
        <p:spPr bwMode="auto">
          <a:xfrm>
            <a:off x="914400" y="2078499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where </a:t>
            </a:r>
            <a:r>
              <a:rPr lang="en-US" altLang="en-US" sz="2400" i="1" dirty="0">
                <a:latin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Comic Sans MS" panose="030F0702030302020204" pitchFamily="66" charset="0"/>
              </a:rPr>
              <a:t> is the number of trials and</a:t>
            </a:r>
          </a:p>
        </p:txBody>
      </p:sp>
      <p:sp>
        <p:nvSpPr>
          <p:cNvPr id="461847" name="Rectangle 23"/>
          <p:cNvSpPr>
            <a:spLocks noChangeArrowheads="1"/>
          </p:cNvSpPr>
          <p:nvPr/>
        </p:nvSpPr>
        <p:spPr bwMode="auto">
          <a:xfrm>
            <a:off x="914400" y="2534765"/>
            <a:ext cx="6216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Comic Sans MS" panose="030F0702030302020204" pitchFamily="66" charset="0"/>
              </a:rPr>
              <a:t> is the probability of success in one trial.</a:t>
            </a:r>
          </a:p>
        </p:txBody>
      </p:sp>
      <p:sp>
        <p:nvSpPr>
          <p:cNvPr id="461848" name="Rectangle 24"/>
          <p:cNvSpPr>
            <a:spLocks noChangeArrowheads="1"/>
          </p:cNvSpPr>
          <p:nvPr/>
        </p:nvSpPr>
        <p:spPr bwMode="auto">
          <a:xfrm>
            <a:off x="735760" y="3007300"/>
            <a:ext cx="84082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The probability of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omic Sans MS" panose="030F0702030302020204" pitchFamily="66" charset="0"/>
              </a:rPr>
              <a:t>obtaining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</a:rPr>
              <a:t>r  </a:t>
            </a:r>
            <a:r>
              <a:rPr lang="en-US" altLang="en-US" sz="2400" dirty="0">
                <a:latin typeface="Comic Sans MS" panose="030F0702030302020204" pitchFamily="66" charset="0"/>
              </a:rPr>
              <a:t>successes out of </a:t>
            </a:r>
            <a:r>
              <a:rPr lang="en-US" altLang="en-US" sz="2400" i="1" dirty="0">
                <a:latin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Comic Sans MS" panose="030F0702030302020204" pitchFamily="66" charset="0"/>
              </a:rPr>
              <a:t> independent trials, when </a:t>
            </a:r>
            <a:r>
              <a:rPr lang="en-US" altLang="en-US" sz="2400" i="1" dirty="0">
                <a:latin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Comic Sans MS" panose="030F0702030302020204" pitchFamily="66" charset="0"/>
              </a:rPr>
              <a:t> is the probability of success for each trial, is</a:t>
            </a:r>
          </a:p>
        </p:txBody>
      </p:sp>
      <p:sp>
        <p:nvSpPr>
          <p:cNvPr id="461849" name="Rectangle 25"/>
          <p:cNvSpPr>
            <a:spLocks noChangeArrowheads="1"/>
          </p:cNvSpPr>
          <p:nvPr/>
        </p:nvSpPr>
        <p:spPr bwMode="auto">
          <a:xfrm>
            <a:off x="3656978" y="5103984"/>
            <a:ext cx="2341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where</a:t>
            </a:r>
            <a:r>
              <a:rPr lang="en-US" altLang="en-US" sz="2400" i="1" dirty="0">
                <a:latin typeface="Times New Roman" panose="02020603050405020304" pitchFamily="18" charset="0"/>
              </a:rPr>
              <a:t> q = </a:t>
            </a:r>
            <a:r>
              <a:rPr lang="en-US" altLang="en-US" sz="2400" dirty="0">
                <a:latin typeface="Times New Roman" panose="02020603050405020304" pitchFamily="18" charset="0"/>
              </a:rPr>
              <a:t>1 </a:t>
            </a:r>
            <a:r>
              <a:rPr lang="en-US" altLang="en-US" sz="2400" dirty="0">
                <a:latin typeface="Symbol" panose="05050102010706020507" pitchFamily="18" charset="2"/>
              </a:rPr>
              <a:t>-</a:t>
            </a:r>
            <a:r>
              <a:rPr lang="en-US" altLang="en-US" sz="2400" i="1" dirty="0">
                <a:latin typeface="Times New Roman" panose="02020603050405020304" pitchFamily="18" charset="0"/>
              </a:rPr>
              <a:t> p</a:t>
            </a:r>
            <a:endParaRPr lang="en-US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461863" name="Rectangle 39"/>
          <p:cNvSpPr>
            <a:spLocks noChangeArrowheads="1"/>
          </p:cNvSpPr>
          <p:nvPr/>
        </p:nvSpPr>
        <p:spPr bwMode="auto">
          <a:xfrm>
            <a:off x="813734" y="5606821"/>
            <a:ext cx="79268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(The Binomial distribution is just a special case of a discrete probability distribution)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Binomial distribution function.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65657" y="4239305"/>
                <a:ext cx="5629426" cy="7425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r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en-US" sz="2800" b="1" i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i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en-US" sz="2800" b="1" i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800" b="1" i="1" baseline="30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en-US" sz="2800" b="1" i="1" baseline="30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800" b="1" i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r</a:t>
                </a:r>
                <a:r>
                  <a:rPr lang="en-US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𝒓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800" b="1" i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en-US" sz="2800" b="1" i="1" baseline="30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800" b="1" i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r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657" y="4239305"/>
                <a:ext cx="5629426" cy="742576"/>
              </a:xfrm>
              <a:prstGeom prst="rect">
                <a:avLst/>
              </a:prstGeom>
              <a:blipFill rotWithShape="0">
                <a:blip r:embed="rId5"/>
                <a:stretch>
                  <a:fillRect l="-2052" r="-540" b="-6452"/>
                </a:stretch>
              </a:blip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hlinkClick r:id="rId6"/>
            <a:extLst>
              <a:ext uri="{FF2B5EF4-FFF2-40B4-BE49-F238E27FC236}">
                <a16:creationId xmlns:a16="http://schemas.microsoft.com/office/drawing/2014/main" id="{24061B07-1770-472C-ACFC-4C2EEF1BA378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6"/>
            <a:extLst>
              <a:ext uri="{FF2B5EF4-FFF2-40B4-BE49-F238E27FC236}">
                <a16:creationId xmlns:a16="http://schemas.microsoft.com/office/drawing/2014/main" id="{03FAEE25-0709-4F78-BB2F-EB0E78CB3E9B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89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46" grpId="0"/>
      <p:bldP spid="461847" grpId="0"/>
      <p:bldP spid="461848" grpId="0"/>
      <p:bldP spid="461849" grpId="0"/>
      <p:bldP spid="461863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>
                <a:spLocks noChangeArrowheads="1"/>
              </p:cNvSpPr>
              <p:nvPr/>
            </p:nvSpPr>
            <p:spPr bwMode="auto">
              <a:xfrm>
                <a:off x="902165" y="1106346"/>
                <a:ext cx="7826375" cy="24628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2400" dirty="0">
                    <a:latin typeface="Comic Sans MS" panose="030F0702030302020204" pitchFamily="66" charset="0"/>
                  </a:rPr>
                  <a:t> is binomially distributed with 6 trials and a probability of success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2400" dirty="0">
                    <a:latin typeface="Comic Sans MS" panose="030F0702030302020204" pitchFamily="66" charset="0"/>
                  </a:rPr>
                  <a:t> at each attempt. What is the probability of</a:t>
                </a:r>
              </a:p>
              <a:p>
                <a:pPr marL="457200" indent="-457200">
                  <a:buAutoNum type="alphaLcParenBoth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Exactly four successes.</a:t>
                </a:r>
              </a:p>
              <a:p>
                <a:pPr marL="457200" indent="-457200">
                  <a:buAutoNum type="alphaLcParenBoth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At least one success.</a:t>
                </a:r>
              </a:p>
              <a:p>
                <a:pPr marL="457200" indent="-457200">
                  <a:buAutoNum type="alphaLcParenBoth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Three or fewer successes.</a:t>
                </a:r>
              </a:p>
            </p:txBody>
          </p:sp>
        </mc:Choice>
        <mc:Fallback xmlns="">
          <p:sp>
            <p:nvSpPr>
              <p:cNvPr id="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2165" y="1106346"/>
                <a:ext cx="7826375" cy="2462854"/>
              </a:xfrm>
              <a:prstGeom prst="rect">
                <a:avLst/>
              </a:prstGeom>
              <a:blipFill rotWithShape="0">
                <a:blip r:embed="rId3"/>
                <a:stretch>
                  <a:fillRect l="-1636" t="-1980" b="-66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1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59505" y="3517312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453109" y="5316196"/>
                <a:ext cx="3542380" cy="75777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4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sSup>
                      <m:sSupPr>
                        <m:ctrlPr>
                          <a:rPr lang="en-US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i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109" y="5316196"/>
                <a:ext cx="3542380" cy="757772"/>
              </a:xfrm>
              <a:prstGeom prst="rect">
                <a:avLst/>
              </a:prstGeom>
              <a:blipFill>
                <a:blip r:embed="rId4"/>
                <a:stretch>
                  <a:fillRect l="-2577" b="-1613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>
                <a:off x="797448" y="4478705"/>
                <a:ext cx="1436631" cy="613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7448" y="4478705"/>
                <a:ext cx="1436631" cy="613886"/>
              </a:xfrm>
              <a:prstGeom prst="rect">
                <a:avLst/>
              </a:prstGeom>
              <a:blipFill rotWithShape="0">
                <a:blip r:embed="rId5"/>
                <a:stretch>
                  <a:fillRect l="-6809" b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74305" y="4028093"/>
            <a:ext cx="14366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74305" y="5182722"/>
            <a:ext cx="14366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2782439" y="4259591"/>
                <a:ext cx="3855419" cy="6585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6,</m:t>
                        </m:r>
                        <m:f>
                          <m:f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2439" y="4259591"/>
                <a:ext cx="3855419" cy="658514"/>
              </a:xfrm>
              <a:prstGeom prst="rect">
                <a:avLst/>
              </a:prstGeom>
              <a:blipFill>
                <a:blip r:embed="rId6"/>
                <a:stretch>
                  <a:fillRect l="-2370" b="-46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859261" y="3968766"/>
            <a:ext cx="4522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Comic Sans MS" panose="030F0702030302020204" pitchFamily="66" charset="0"/>
              </a:rPr>
              <a:t>You can </a:t>
            </a:r>
            <a:r>
              <a:rPr lang="en-US" altLang="en-US" sz="2000" dirty="0">
                <a:latin typeface="Comic Sans MS" panose="030F0702030302020204" pitchFamily="66" charset="0"/>
              </a:rPr>
              <a:t>rewrite</a:t>
            </a:r>
            <a:r>
              <a:rPr lang="en-US" altLang="en-US" dirty="0">
                <a:latin typeface="Comic Sans MS" panose="030F0702030302020204" pitchFamily="66" charset="0"/>
              </a:rPr>
              <a:t> the question as</a:t>
            </a:r>
            <a:endParaRPr lang="en-GB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008737" y="4819629"/>
            <a:ext cx="19151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008471" y="4728639"/>
                <a:ext cx="3165034" cy="64973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r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i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en-US" sz="2400" i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400" i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r 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471" y="4728639"/>
                <a:ext cx="3165034" cy="649730"/>
              </a:xfrm>
              <a:prstGeom prst="rect">
                <a:avLst/>
              </a:prstGeom>
              <a:blipFill>
                <a:blip r:embed="rId7"/>
                <a:stretch>
                  <a:fillRect l="-3083" b="-6604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798738" y="3480845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98738" y="3480845"/>
                <a:ext cx="1890651" cy="461665"/>
              </a:xfrm>
              <a:prstGeom prst="rect">
                <a:avLst/>
              </a:prstGeom>
              <a:blipFill>
                <a:blip r:embed="rId8"/>
                <a:stretch>
                  <a:fillRect l="-4839" t="-10526" b="-28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624177" y="6108870"/>
                <a:ext cx="2171941" cy="61696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15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625</m:t>
                        </m:r>
                      </m:den>
                    </m:f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altLang="en-US" sz="2400" b="1" i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177" y="6108870"/>
                <a:ext cx="2171941" cy="616964"/>
              </a:xfrm>
              <a:prstGeom prst="rect">
                <a:avLst/>
              </a:prstGeom>
              <a:blipFill>
                <a:blip r:embed="rId9"/>
                <a:stretch>
                  <a:fillRect l="-4494" b="-8911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995489" y="6155517"/>
                <a:ext cx="1552028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.01536</m:t>
                    </m:r>
                  </m:oMath>
                </a14:m>
                <a:endParaRPr lang="en-US" altLang="en-US" sz="2400" b="1" i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489" y="6155517"/>
                <a:ext cx="1552028" cy="461665"/>
              </a:xfrm>
              <a:prstGeom prst="rect">
                <a:avLst/>
              </a:prstGeom>
              <a:blipFill>
                <a:blip r:embed="rId10"/>
                <a:stretch>
                  <a:fillRect l="-6299" t="-10667" r="-787" b="-30667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947852" y="3508056"/>
            <a:ext cx="2762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Comic Sans MS" panose="030F0702030302020204" pitchFamily="66" charset="0"/>
              </a:rPr>
              <a:t>Using</a:t>
            </a:r>
            <a:r>
              <a:rPr lang="en-US" altLang="en-US" dirty="0">
                <a:latin typeface="Comic Sans MS" panose="030F0702030302020204" pitchFamily="66" charset="0"/>
              </a:rPr>
              <a:t> this notation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3735569" y="4850841"/>
            <a:ext cx="23823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Comic Sans MS" panose="030F0702030302020204" pitchFamily="66" charset="0"/>
              </a:rPr>
              <a:t>Using this formula</a:t>
            </a:r>
            <a:endParaRPr lang="en-GB" sz="2000" dirty="0"/>
          </a:p>
        </p:txBody>
      </p:sp>
      <p:sp>
        <p:nvSpPr>
          <p:cNvPr id="24" name="Rectangle 23">
            <a:hlinkClick r:id="rId11"/>
            <a:extLst>
              <a:ext uri="{FF2B5EF4-FFF2-40B4-BE49-F238E27FC236}">
                <a16:creationId xmlns:a16="http://schemas.microsoft.com/office/drawing/2014/main" id="{3F2069E4-2C49-455F-8A9B-EBBB1FE4EDE0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hlinkClick r:id="rId11"/>
            <a:extLst>
              <a:ext uri="{FF2B5EF4-FFF2-40B4-BE49-F238E27FC236}">
                <a16:creationId xmlns:a16="http://schemas.microsoft.com/office/drawing/2014/main" id="{72FBCB30-47AF-42CC-9399-29629AA7ECE2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28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>
                <a:spLocks noChangeArrowheads="1"/>
              </p:cNvSpPr>
              <p:nvPr/>
            </p:nvSpPr>
            <p:spPr bwMode="auto">
              <a:xfrm>
                <a:off x="902165" y="1106346"/>
                <a:ext cx="7826375" cy="24628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2400" dirty="0">
                    <a:latin typeface="Comic Sans MS" panose="030F0702030302020204" pitchFamily="66" charset="0"/>
                  </a:rPr>
                  <a:t> is binomially distributed with 6 trials and a probability of success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2400" dirty="0">
                    <a:latin typeface="Comic Sans MS" panose="030F0702030302020204" pitchFamily="66" charset="0"/>
                  </a:rPr>
                  <a:t> at each attempt. What is the probability of</a:t>
                </a:r>
              </a:p>
              <a:p>
                <a:pPr marL="457200" indent="-457200">
                  <a:buAutoNum type="alphaLcParenBoth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Exactly four successes.</a:t>
                </a:r>
              </a:p>
              <a:p>
                <a:pPr marL="457200" indent="-457200">
                  <a:buAutoNum type="alphaLcParenBoth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At least one success.</a:t>
                </a:r>
              </a:p>
              <a:p>
                <a:pPr marL="457200" indent="-457200">
                  <a:buAutoNum type="alphaLcParenBoth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Three or fewer successes.</a:t>
                </a:r>
              </a:p>
            </p:txBody>
          </p:sp>
        </mc:Choice>
        <mc:Fallback xmlns="">
          <p:sp>
            <p:nvSpPr>
              <p:cNvPr id="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2165" y="1106346"/>
                <a:ext cx="7826375" cy="2462854"/>
              </a:xfrm>
              <a:prstGeom prst="rect">
                <a:avLst/>
              </a:prstGeom>
              <a:blipFill rotWithShape="0">
                <a:blip r:embed="rId3"/>
                <a:stretch>
                  <a:fillRect l="-1636" t="-1980" b="-66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1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59505" y="3475108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008737" y="5393014"/>
                <a:ext cx="3614516" cy="7822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s-SV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SV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SV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i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737" y="5393014"/>
                <a:ext cx="3614516" cy="782265"/>
              </a:xfrm>
              <a:prstGeom prst="rect">
                <a:avLst/>
              </a:prstGeom>
              <a:blipFill>
                <a:blip r:embed="rId4"/>
                <a:stretch>
                  <a:fillRect l="-2703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>
                <a:off x="797448" y="4478705"/>
                <a:ext cx="1436631" cy="613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7448" y="4478705"/>
                <a:ext cx="1436631" cy="613886"/>
              </a:xfrm>
              <a:prstGeom prst="rect">
                <a:avLst/>
              </a:prstGeom>
              <a:blipFill rotWithShape="0">
                <a:blip r:embed="rId5"/>
                <a:stretch>
                  <a:fillRect l="-6809" b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74305" y="4028093"/>
            <a:ext cx="14366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74305" y="5182722"/>
            <a:ext cx="14366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2782439" y="4161115"/>
                <a:ext cx="3855419" cy="6585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6,</m:t>
                        </m:r>
                        <m:f>
                          <m:f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2439" y="4161115"/>
                <a:ext cx="3855419" cy="658514"/>
              </a:xfrm>
              <a:prstGeom prst="rect">
                <a:avLst/>
              </a:prstGeom>
              <a:blipFill>
                <a:blip r:embed="rId6"/>
                <a:stretch>
                  <a:fillRect l="-2370" b="-46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940240" y="3872508"/>
            <a:ext cx="3953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Comic Sans MS" panose="030F0702030302020204" pitchFamily="66" charset="0"/>
              </a:rPr>
              <a:t>You can rewrite the question as</a:t>
            </a:r>
            <a:endParaRPr lang="en-GB" sz="2000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008737" y="4695501"/>
            <a:ext cx="19151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166025" y="4588402"/>
                <a:ext cx="3165034" cy="64973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r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i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en-US" sz="2400" i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400" i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r 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025" y="4588402"/>
                <a:ext cx="3165034" cy="649730"/>
              </a:xfrm>
              <a:prstGeom prst="rect">
                <a:avLst/>
              </a:prstGeom>
              <a:blipFill>
                <a:blip r:embed="rId7"/>
                <a:stretch>
                  <a:fillRect l="-2885" b="-6604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677927" y="349304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7927" y="3493041"/>
                <a:ext cx="1890651" cy="461665"/>
              </a:xfrm>
              <a:prstGeom prst="rect">
                <a:avLst/>
              </a:prstGeom>
              <a:blipFill>
                <a:blip r:embed="rId8"/>
                <a:stretch>
                  <a:fillRect l="-4823" t="-10526" b="-28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126815" y="6058154"/>
                <a:ext cx="1580176" cy="71801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s-SV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s-SV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SV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SV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SV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s-SV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SV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altLang="en-US" sz="2400" b="1" i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815" y="6058154"/>
                <a:ext cx="1580176" cy="718017"/>
              </a:xfrm>
              <a:prstGeom prst="rect">
                <a:avLst/>
              </a:prstGeom>
              <a:blipFill rotWithShape="0">
                <a:blip r:embed="rId9"/>
                <a:stretch>
                  <a:fillRect l="-6178" b="-5932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85680" y="6249223"/>
                <a:ext cx="1212191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s-SV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738</m:t>
                    </m:r>
                  </m:oMath>
                </a14:m>
                <a:endParaRPr lang="en-US" altLang="en-US" sz="2400" b="1" i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680" y="6249223"/>
                <a:ext cx="1212191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7538" t="-10526" r="-1005" b="-28947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859261" y="3507347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Comic Sans MS" panose="030F0702030302020204" pitchFamily="66" charset="0"/>
              </a:rPr>
              <a:t>Using this notation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1939570" y="5098752"/>
            <a:ext cx="5614781" cy="381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latin typeface="Comic Sans MS" panose="030F0702030302020204" pitchFamily="66" charset="0"/>
              </a:rPr>
              <a:t>It is quicker to calculate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hlinkClick r:id="rId11"/>
            <a:extLst>
              <a:ext uri="{FF2B5EF4-FFF2-40B4-BE49-F238E27FC236}">
                <a16:creationId xmlns:a16="http://schemas.microsoft.com/office/drawing/2014/main" id="{B36D102E-DB60-4143-A475-9BF46531B7AD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hlinkClick r:id="rId11"/>
            <a:extLst>
              <a:ext uri="{FF2B5EF4-FFF2-40B4-BE49-F238E27FC236}">
                <a16:creationId xmlns:a16="http://schemas.microsoft.com/office/drawing/2014/main" id="{6F51C2E5-BD2B-4839-8B70-F82A76F09B3F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58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7" grpId="0"/>
      <p:bldP spid="18" grpId="0"/>
      <p:bldP spid="20" grpId="0"/>
      <p:bldP spid="21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>
                <a:spLocks noChangeArrowheads="1"/>
              </p:cNvSpPr>
              <p:nvPr/>
            </p:nvSpPr>
            <p:spPr bwMode="auto">
              <a:xfrm>
                <a:off x="902165" y="1106346"/>
                <a:ext cx="7826375" cy="24628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2400" dirty="0">
                    <a:latin typeface="Comic Sans MS" panose="030F0702030302020204" pitchFamily="66" charset="0"/>
                  </a:rPr>
                  <a:t> is binomially distributed with 6 trials and a probability of success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2400" dirty="0">
                    <a:latin typeface="Comic Sans MS" panose="030F0702030302020204" pitchFamily="66" charset="0"/>
                  </a:rPr>
                  <a:t> at each attempt. What is the probability of</a:t>
                </a:r>
              </a:p>
              <a:p>
                <a:pPr marL="457200" indent="-457200">
                  <a:buAutoNum type="alphaLcParenBoth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Exactly four successes.</a:t>
                </a:r>
              </a:p>
              <a:p>
                <a:pPr marL="457200" indent="-457200">
                  <a:buAutoNum type="alphaLcParenBoth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At least one success.</a:t>
                </a:r>
              </a:p>
              <a:p>
                <a:pPr marL="457200" indent="-457200">
                  <a:buAutoNum type="alphaLcParenBoth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Three or fewer successes.</a:t>
                </a:r>
              </a:p>
            </p:txBody>
          </p:sp>
        </mc:Choice>
        <mc:Fallback xmlns="">
          <p:sp>
            <p:nvSpPr>
              <p:cNvPr id="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2165" y="1106346"/>
                <a:ext cx="7826375" cy="2462854"/>
              </a:xfrm>
              <a:prstGeom prst="rect">
                <a:avLst/>
              </a:prstGeom>
              <a:blipFill rotWithShape="0">
                <a:blip r:embed="rId3"/>
                <a:stretch>
                  <a:fillRect l="-1636" t="-1980" b="-66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1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59505" y="3517312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88249" y="5058628"/>
                <a:ext cx="8041342" cy="65146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0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lang="en-US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3)</a:t>
                </a:r>
                <a:r>
                  <a:rPr lang="en-US" altLang="en-US" sz="20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s-SV" alt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alt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SV" alt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SV" alt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alt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b="1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altLang="en-US" sz="2000" b="1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49" y="5058628"/>
                <a:ext cx="8041342" cy="651460"/>
              </a:xfrm>
              <a:prstGeom prst="rect">
                <a:avLst/>
              </a:prstGeom>
              <a:blipFill>
                <a:blip r:embed="rId4"/>
                <a:stretch>
                  <a:fillRect l="-834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>
                <a:off x="797448" y="4478705"/>
                <a:ext cx="1436631" cy="613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7448" y="4478705"/>
                <a:ext cx="1436631" cy="613886"/>
              </a:xfrm>
              <a:prstGeom prst="rect">
                <a:avLst/>
              </a:prstGeom>
              <a:blipFill rotWithShape="0">
                <a:blip r:embed="rId5"/>
                <a:stretch>
                  <a:fillRect l="-6809" b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74305" y="4028093"/>
            <a:ext cx="14366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2782439" y="4203313"/>
                <a:ext cx="3855419" cy="6585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6,</m:t>
                        </m:r>
                        <m:f>
                          <m:f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2439" y="4203313"/>
                <a:ext cx="3855419" cy="658514"/>
              </a:xfrm>
              <a:prstGeom prst="rect">
                <a:avLst/>
              </a:prstGeom>
              <a:blipFill>
                <a:blip r:embed="rId6"/>
                <a:stretch>
                  <a:fillRect l="-2370" b="-46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929477" y="3956104"/>
            <a:ext cx="3953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Comic Sans MS" panose="030F0702030302020204" pitchFamily="66" charset="0"/>
              </a:rPr>
              <a:t>You can rewrite the question as</a:t>
            </a:r>
            <a:endParaRPr lang="en-GB" sz="2000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008736" y="4695497"/>
            <a:ext cx="19834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>
                <a:latin typeface="Comic Sans MS" panose="030F0702030302020204" pitchFamily="66" charset="0"/>
                <a:sym typeface="Symbol" panose="05050102010706020507" pitchFamily="18" charset="2"/>
              </a:rPr>
              <a:t>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3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5995" y="4749666"/>
            <a:ext cx="4961615" cy="40011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r>
              <a:rPr lang="en-US" altLang="en-US" sz="2000" i="1" dirty="0"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= 0</a:t>
            </a:r>
            <a:r>
              <a:rPr lang="en-US" alt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i="1" dirty="0">
                <a:cs typeface="Times New Roman" panose="02020603050405020304" pitchFamily="18" charset="0"/>
              </a:rPr>
              <a:t>+ P</a:t>
            </a:r>
            <a:r>
              <a:rPr lang="en-US" altLang="en-US" sz="2000" dirty="0"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cs typeface="Times New Roman" panose="02020603050405020304" pitchFamily="18" charset="0"/>
              </a:rPr>
              <a:t>X</a:t>
            </a: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i="1" dirty="0">
                <a:cs typeface="Times New Roman" panose="02020603050405020304" pitchFamily="18" charset="0"/>
              </a:rPr>
              <a:t>= 1</a:t>
            </a:r>
            <a:r>
              <a:rPr lang="en-US" altLang="en-US" sz="2000" dirty="0">
                <a:cs typeface="Times New Roman" panose="02020603050405020304" pitchFamily="18" charset="0"/>
              </a:rPr>
              <a:t>)</a:t>
            </a: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i="1" dirty="0">
                <a:cs typeface="Times New Roman" panose="02020603050405020304" pitchFamily="18" charset="0"/>
              </a:rPr>
              <a:t>+ P</a:t>
            </a:r>
            <a:r>
              <a:rPr lang="en-US" altLang="en-US" sz="2000" dirty="0"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cs typeface="Times New Roman" panose="02020603050405020304" pitchFamily="18" charset="0"/>
              </a:rPr>
              <a:t>X</a:t>
            </a: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i="1" dirty="0">
                <a:cs typeface="Times New Roman" panose="02020603050405020304" pitchFamily="18" charset="0"/>
              </a:rPr>
              <a:t>= 2</a:t>
            </a:r>
            <a:r>
              <a:rPr lang="en-US" altLang="en-US" sz="2000" dirty="0">
                <a:cs typeface="Times New Roman" panose="02020603050405020304" pitchFamily="18" charset="0"/>
              </a:rPr>
              <a:t>) </a:t>
            </a:r>
            <a:r>
              <a:rPr lang="en-US" altLang="en-US" sz="2000" i="1" dirty="0">
                <a:cs typeface="Times New Roman" panose="02020603050405020304" pitchFamily="18" charset="0"/>
              </a:rPr>
              <a:t>+ P</a:t>
            </a:r>
            <a:r>
              <a:rPr lang="en-US" altLang="en-US" sz="2000" dirty="0"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cs typeface="Times New Roman" panose="02020603050405020304" pitchFamily="18" charset="0"/>
              </a:rPr>
              <a:t>X</a:t>
            </a: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i="1" dirty="0">
                <a:cs typeface="Times New Roman" panose="02020603050405020304" pitchFamily="18" charset="0"/>
              </a:rPr>
              <a:t>= 3</a:t>
            </a:r>
            <a:r>
              <a:rPr lang="en-US" altLang="en-US" sz="2000" dirty="0">
                <a:cs typeface="Times New Roman" panose="02020603050405020304" pitchFamily="18" charset="0"/>
              </a:rPr>
              <a:t>)</a:t>
            </a: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endParaRPr lang="en-US" altLang="en-US" sz="2000" i="1" baseline="30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710148" y="3492627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0148" y="3492627"/>
                <a:ext cx="1890651" cy="461665"/>
              </a:xfrm>
              <a:prstGeom prst="rect">
                <a:avLst/>
              </a:prstGeom>
              <a:blipFill>
                <a:blip r:embed="rId7"/>
                <a:stretch>
                  <a:fillRect l="-5161" t="-10526" b="-28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221897" y="5662034"/>
                <a:ext cx="6877267" cy="62619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SV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SV" alt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SV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SV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s-SV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SV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m:rPr>
                        <m:nor/>
                      </m:rPr>
                      <a:rPr lang="en-US" alt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altLang="en-US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en-US" sz="20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en-US" sz="20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en-US" sz="2000" b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alt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en-US" sz="2000" b="1" i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897" y="5662034"/>
                <a:ext cx="6877267" cy="626197"/>
              </a:xfrm>
              <a:prstGeom prst="rect">
                <a:avLst/>
              </a:prstGeom>
              <a:blipFill>
                <a:blip r:embed="rId8"/>
                <a:stretch>
                  <a:fillRect l="-886" b="-3883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160646" y="6172443"/>
                <a:ext cx="1212191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.983</m:t>
                    </m:r>
                  </m:oMath>
                </a14:m>
                <a:endParaRPr lang="en-US" altLang="en-US" sz="2400" b="1" i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646" y="6172443"/>
                <a:ext cx="1212191" cy="461665"/>
              </a:xfrm>
              <a:prstGeom prst="rect">
                <a:avLst/>
              </a:prstGeom>
              <a:blipFill>
                <a:blip r:embed="rId9"/>
                <a:stretch>
                  <a:fillRect l="-7538" t="-10667" r="-1005" b="-30667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859261" y="3535483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Comic Sans MS" panose="030F0702030302020204" pitchFamily="66" charset="0"/>
              </a:rPr>
              <a:t>Using this notation</a:t>
            </a:r>
            <a:endParaRPr lang="en-GB" dirty="0"/>
          </a:p>
        </p:txBody>
      </p:sp>
      <p:sp>
        <p:nvSpPr>
          <p:cNvPr id="23" name="Rectangle 22">
            <a:hlinkClick r:id="rId10"/>
            <a:extLst>
              <a:ext uri="{FF2B5EF4-FFF2-40B4-BE49-F238E27FC236}">
                <a16:creationId xmlns:a16="http://schemas.microsoft.com/office/drawing/2014/main" id="{4FC8A6C8-3646-4BC0-A849-3058F281BE21}"/>
              </a:ext>
            </a:extLst>
          </p:cNvPr>
          <p:cNvSpPr/>
          <p:nvPr/>
        </p:nvSpPr>
        <p:spPr>
          <a:xfrm flipH="1">
            <a:off x="8099164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10"/>
            <a:extLst>
              <a:ext uri="{FF2B5EF4-FFF2-40B4-BE49-F238E27FC236}">
                <a16:creationId xmlns:a16="http://schemas.microsoft.com/office/drawing/2014/main" id="{41589768-E1BB-4A52-8256-10C26475CC55}"/>
              </a:ext>
            </a:extLst>
          </p:cNvPr>
          <p:cNvSpPr/>
          <p:nvPr/>
        </p:nvSpPr>
        <p:spPr>
          <a:xfrm flipH="1">
            <a:off x="902165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75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CF8BB51-DA99-D506-5D9C-0D4D3C581F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507253"/>
            <a:ext cx="2404703" cy="4572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02165" y="1106346"/>
            <a:ext cx="7826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a discrete random variable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~ </a:t>
            </a:r>
            <a:r>
              <a:rPr lang="en-US" altLang="en-US" sz="2400" i="1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omic Sans MS" panose="030F0702030302020204" pitchFamily="66" charset="0"/>
              </a:rPr>
              <a:t>(20, 0.45) Calculate the probability that 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less than or equal to 10.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lies between 5 and 15 inclusive.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greater than 11.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Using GDC for 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8145" y="3007355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60609" y="4922609"/>
            <a:ext cx="23976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trials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5161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47527" y="3051922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Using this notation</a:t>
            </a:r>
            <a:endParaRPr lang="en-GB" sz="1800" dirty="0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657479" y="5374820"/>
            <a:ext cx="1834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660939" y="4020855"/>
            <a:ext cx="20576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bound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647490" y="4442446"/>
            <a:ext cx="20576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bound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8320" y="5782266"/>
            <a:ext cx="3368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Turn on the calculator</a:t>
            </a:r>
            <a:endParaRPr lang="en-GB" sz="2400" dirty="0"/>
          </a:p>
        </p:txBody>
      </p:sp>
      <p:sp>
        <p:nvSpPr>
          <p:cNvPr id="26" name="Rectangle 25"/>
          <p:cNvSpPr/>
          <p:nvPr/>
        </p:nvSpPr>
        <p:spPr>
          <a:xfrm>
            <a:off x="1188320" y="6225781"/>
            <a:ext cx="1146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Click 2</a:t>
            </a:r>
            <a:endParaRPr lang="en-GB" sz="2400" dirty="0"/>
          </a:p>
        </p:txBody>
      </p:sp>
      <p:sp>
        <p:nvSpPr>
          <p:cNvPr id="27" name="Rectangle 26"/>
          <p:cNvSpPr/>
          <p:nvPr/>
        </p:nvSpPr>
        <p:spPr>
          <a:xfrm>
            <a:off x="2377093" y="6225780"/>
            <a:ext cx="1617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Statistics</a:t>
            </a:r>
            <a:endParaRPr lang="en-GB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856248" y="1855694"/>
            <a:ext cx="4751176" cy="430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2754850" y="4914180"/>
            <a:ext cx="8622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20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2117010" y="5369769"/>
            <a:ext cx="1140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0.45</a:t>
            </a: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348392" y="4019237"/>
            <a:ext cx="7404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2348235" y="4443572"/>
            <a:ext cx="7404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</p:txBody>
      </p:sp>
      <p:sp>
        <p:nvSpPr>
          <p:cNvPr id="21" name="Rectangle 20">
            <a:hlinkClick r:id="rId4"/>
            <a:extLst>
              <a:ext uri="{FF2B5EF4-FFF2-40B4-BE49-F238E27FC236}">
                <a16:creationId xmlns:a16="http://schemas.microsoft.com/office/drawing/2014/main" id="{7FDEE691-EF89-4C5B-8F32-81CA84338029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hlinkClick r:id="rId4"/>
            <a:extLst>
              <a:ext uri="{FF2B5EF4-FFF2-40B4-BE49-F238E27FC236}">
                <a16:creationId xmlns:a16="http://schemas.microsoft.com/office/drawing/2014/main" id="{AC1B67E6-32C8-4C44-A74E-F3129C16CC5B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1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9" grpId="0"/>
      <p:bldP spid="22" grpId="0"/>
      <p:bldP spid="23" grpId="0"/>
      <p:bldP spid="24" grpId="0"/>
      <p:bldP spid="25" grpId="0"/>
      <p:bldP spid="3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7281" y="1443504"/>
            <a:ext cx="82657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binomial experiment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an experiment in which there are two outcomes.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552449" y="936734"/>
            <a:ext cx="5608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/>
              <a:t>DEFINITION OF BINOMIAL EXPERIMENT.</a:t>
            </a:r>
          </a:p>
        </p:txBody>
      </p:sp>
      <p:sp>
        <p:nvSpPr>
          <p:cNvPr id="12" name="Rectangle 338"/>
          <p:cNvSpPr>
            <a:spLocks noChangeArrowheads="1"/>
          </p:cNvSpPr>
          <p:nvPr/>
        </p:nvSpPr>
        <p:spPr bwMode="auto">
          <a:xfrm>
            <a:off x="552449" y="4878001"/>
            <a:ext cx="80883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04863" indent="-8048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63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7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cs typeface="Arial" panose="020B0604020202020204" pitchFamily="34" charset="0"/>
              </a:rPr>
              <a:t>e.g. A seed is sown and the flower is either yellow or not yellow</a:t>
            </a:r>
            <a:r>
              <a:rPr lang="en-US" altLang="en-US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Rectangle 340"/>
          <p:cNvSpPr>
            <a:spLocks noChangeArrowheads="1"/>
          </p:cNvSpPr>
          <p:nvPr/>
        </p:nvSpPr>
        <p:spPr bwMode="auto">
          <a:xfrm>
            <a:off x="646012" y="3208826"/>
            <a:ext cx="8280597" cy="120032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cs typeface="Arial" panose="020B0604020202020204" pitchFamily="34" charset="0"/>
              </a:rPr>
              <a:t>However, if we are interested in getting a 6, we could say the trial has only 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2 outcomes: </a:t>
            </a:r>
            <a:r>
              <a:rPr lang="en-US" altLang="en-US" sz="2400" dirty="0">
                <a:cs typeface="Arial" panose="020B0604020202020204" pitchFamily="34" charset="0"/>
              </a:rPr>
              <a:t>a 6 or not a 6. Now it is a Binomial experiment</a:t>
            </a:r>
          </a:p>
        </p:txBody>
      </p:sp>
      <p:sp>
        <p:nvSpPr>
          <p:cNvPr id="16" name="Rectangle 341"/>
          <p:cNvSpPr>
            <a:spLocks noChangeArrowheads="1"/>
          </p:cNvSpPr>
          <p:nvPr/>
        </p:nvSpPr>
        <p:spPr bwMode="auto">
          <a:xfrm>
            <a:off x="522159" y="2698652"/>
            <a:ext cx="833773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cs typeface="Arial" panose="020B0604020202020204" pitchFamily="34" charset="0"/>
              </a:rPr>
              <a:t>There are 6 possible results ( 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outcomes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sz="2400" dirty="0">
                <a:cs typeface="Arial" panose="020B0604020202020204" pitchFamily="34" charset="0"/>
              </a:rPr>
              <a:t>): 1, 2, 3, 4, 5 or 6.</a:t>
            </a:r>
          </a:p>
        </p:txBody>
      </p:sp>
      <p:sp>
        <p:nvSpPr>
          <p:cNvPr id="17" name="Rectangle 343"/>
          <p:cNvSpPr>
            <a:spLocks noChangeArrowheads="1"/>
          </p:cNvSpPr>
          <p:nvPr/>
        </p:nvSpPr>
        <p:spPr bwMode="auto">
          <a:xfrm>
            <a:off x="485774" y="2274501"/>
            <a:ext cx="7086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400" b="1" dirty="0">
                <a:cs typeface="Arial" panose="020B0604020202020204" pitchFamily="34" charset="0"/>
              </a:rPr>
              <a:t>EXAMPLE:</a:t>
            </a:r>
            <a:r>
              <a:rPr lang="en-GB" altLang="en-US" b="1" dirty="0">
                <a:cs typeface="Arial" panose="020B0604020202020204" pitchFamily="34" charset="0"/>
              </a:rPr>
              <a:t> </a:t>
            </a:r>
            <a:r>
              <a:rPr lang="en-US" altLang="en-US" sz="2400" dirty="0">
                <a:cs typeface="Arial" panose="020B0604020202020204" pitchFamily="34" charset="0"/>
              </a:rPr>
              <a:t>We roll a die.</a:t>
            </a:r>
          </a:p>
        </p:txBody>
      </p:sp>
      <p:sp>
        <p:nvSpPr>
          <p:cNvPr id="18" name="Rectangle 344"/>
          <p:cNvSpPr>
            <a:spLocks noChangeArrowheads="1"/>
          </p:cNvSpPr>
          <p:nvPr/>
        </p:nvSpPr>
        <p:spPr bwMode="auto">
          <a:xfrm>
            <a:off x="552449" y="5725726"/>
            <a:ext cx="85693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804863" indent="-8048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63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7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cs typeface="Arial" panose="020B0604020202020204" pitchFamily="34" charset="0"/>
              </a:rPr>
              <a:t>e.g. A computer chip is taken off a production line and it either works or it doesn’t.</a:t>
            </a:r>
          </a:p>
        </p:txBody>
      </p:sp>
      <p:sp>
        <p:nvSpPr>
          <p:cNvPr id="19" name="Rectangle 345"/>
          <p:cNvSpPr>
            <a:spLocks noChangeArrowheads="1"/>
          </p:cNvSpPr>
          <p:nvPr/>
        </p:nvSpPr>
        <p:spPr bwMode="auto">
          <a:xfrm>
            <a:off x="450849" y="4395401"/>
            <a:ext cx="8670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804863" indent="-8048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63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7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cs typeface="Arial" panose="020B0604020202020204" pitchFamily="34" charset="0"/>
              </a:rPr>
              <a:t>Lots of experiments can be thought of as having 2 outcomes.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Binomial experiment.</a:t>
            </a:r>
          </a:p>
        </p:txBody>
      </p:sp>
      <p:sp>
        <p:nvSpPr>
          <p:cNvPr id="11" name="Rectangle 10">
            <a:hlinkClick r:id="rId2"/>
            <a:extLst>
              <a:ext uri="{FF2B5EF4-FFF2-40B4-BE49-F238E27FC236}">
                <a16:creationId xmlns:a16="http://schemas.microsoft.com/office/drawing/2014/main" id="{B80EDEEC-3A68-46D8-9020-C321CBE04D81}"/>
              </a:ext>
            </a:extLst>
          </p:cNvPr>
          <p:cNvSpPr/>
          <p:nvPr/>
        </p:nvSpPr>
        <p:spPr>
          <a:xfrm flipH="1">
            <a:off x="8074855" y="6020970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hlinkClick r:id="rId2"/>
            <a:extLst>
              <a:ext uri="{FF2B5EF4-FFF2-40B4-BE49-F238E27FC236}">
                <a16:creationId xmlns:a16="http://schemas.microsoft.com/office/drawing/2014/main" id="{01D0DD34-9518-46B7-AFBA-E8A7A92CD560}"/>
              </a:ext>
            </a:extLst>
          </p:cNvPr>
          <p:cNvSpPr/>
          <p:nvPr/>
        </p:nvSpPr>
        <p:spPr>
          <a:xfrm flipH="1">
            <a:off x="803028" y="6513342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42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 animBg="1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628FF-C8E0-429C-7F5A-BCA36A69BB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508760"/>
            <a:ext cx="2397045" cy="4572000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Using GDC for 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8145" y="3007355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5161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47527" y="3051922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Using this notation</a:t>
            </a:r>
            <a:endParaRPr lang="en-GB" sz="1800" dirty="0"/>
          </a:p>
        </p:txBody>
      </p:sp>
      <p:sp>
        <p:nvSpPr>
          <p:cNvPr id="3" name="Rectangle 2"/>
          <p:cNvSpPr/>
          <p:nvPr/>
        </p:nvSpPr>
        <p:spPr>
          <a:xfrm>
            <a:off x="1188320" y="5768819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F5</a:t>
            </a:r>
            <a:endParaRPr lang="en-GB" sz="2400" dirty="0"/>
          </a:p>
        </p:txBody>
      </p:sp>
      <p:sp>
        <p:nvSpPr>
          <p:cNvPr id="14" name="Rectangle 13"/>
          <p:cNvSpPr/>
          <p:nvPr/>
        </p:nvSpPr>
        <p:spPr>
          <a:xfrm>
            <a:off x="2377093" y="5768818"/>
            <a:ext cx="998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DIST</a:t>
            </a:r>
            <a:endParaRPr lang="en-GB" sz="2400" dirty="0"/>
          </a:p>
        </p:txBody>
      </p:sp>
      <p:sp>
        <p:nvSpPr>
          <p:cNvPr id="16" name="Rectangle 15"/>
          <p:cNvSpPr/>
          <p:nvPr/>
        </p:nvSpPr>
        <p:spPr>
          <a:xfrm>
            <a:off x="1188320" y="6145097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F5</a:t>
            </a:r>
            <a:endParaRPr lang="en-GB" sz="2400" dirty="0"/>
          </a:p>
        </p:txBody>
      </p:sp>
      <p:sp>
        <p:nvSpPr>
          <p:cNvPr id="17" name="Rectangle 16"/>
          <p:cNvSpPr/>
          <p:nvPr/>
        </p:nvSpPr>
        <p:spPr>
          <a:xfrm>
            <a:off x="2377093" y="6145096"/>
            <a:ext cx="1872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BINOMIAL</a:t>
            </a:r>
            <a:endParaRPr lang="en-GB" sz="2400" dirty="0"/>
          </a:p>
        </p:txBody>
      </p:sp>
      <p:sp>
        <p:nvSpPr>
          <p:cNvPr id="18" name="Rounded Rectangle 17"/>
          <p:cNvSpPr/>
          <p:nvPr/>
        </p:nvSpPr>
        <p:spPr>
          <a:xfrm>
            <a:off x="856248" y="1855694"/>
            <a:ext cx="4751176" cy="430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902165" y="1106346"/>
            <a:ext cx="7826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a discrete random variable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~ </a:t>
            </a:r>
            <a:r>
              <a:rPr lang="en-US" altLang="en-US" sz="2400" i="1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omic Sans MS" panose="030F0702030302020204" pitchFamily="66" charset="0"/>
              </a:rPr>
              <a:t>(20, 0.45) Calculate the probability that 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less than or equal to 10.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lies between 5 and 15 inclusive.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greater than 11.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660351" y="4916432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trials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20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60351" y="5378097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0.45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60351" y="4006675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bound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660351" y="4445133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bound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</p:txBody>
      </p:sp>
      <p:sp>
        <p:nvSpPr>
          <p:cNvPr id="23" name="Rectangle 22">
            <a:hlinkClick r:id="rId4"/>
            <a:extLst>
              <a:ext uri="{FF2B5EF4-FFF2-40B4-BE49-F238E27FC236}">
                <a16:creationId xmlns:a16="http://schemas.microsoft.com/office/drawing/2014/main" id="{57E79E7B-70D3-455D-B1F3-ECF74608F062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4"/>
            <a:extLst>
              <a:ext uri="{FF2B5EF4-FFF2-40B4-BE49-F238E27FC236}">
                <a16:creationId xmlns:a16="http://schemas.microsoft.com/office/drawing/2014/main" id="{93846540-F1E8-457B-895F-13DEA4576157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097A6E-3B29-9FA2-4558-EF05127F84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508760"/>
            <a:ext cx="238938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6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94904ED-0133-8FCF-7A9E-2C79EE8355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508760"/>
            <a:ext cx="2385725" cy="4572000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Using GDC for 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8145" y="3007355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5161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47527" y="3051922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Using this notation</a:t>
            </a:r>
            <a:endParaRPr lang="en-GB" sz="1800" dirty="0"/>
          </a:p>
        </p:txBody>
      </p:sp>
      <p:sp>
        <p:nvSpPr>
          <p:cNvPr id="3" name="Rectangle 2"/>
          <p:cNvSpPr/>
          <p:nvPr/>
        </p:nvSpPr>
        <p:spPr>
          <a:xfrm>
            <a:off x="1188320" y="5728478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F2</a:t>
            </a:r>
            <a:endParaRPr lang="en-GB" sz="2400" dirty="0"/>
          </a:p>
        </p:txBody>
      </p:sp>
      <p:sp>
        <p:nvSpPr>
          <p:cNvPr id="14" name="Rectangle 13"/>
          <p:cNvSpPr/>
          <p:nvPr/>
        </p:nvSpPr>
        <p:spPr>
          <a:xfrm>
            <a:off x="2377093" y="5728477"/>
            <a:ext cx="718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err="1">
                <a:latin typeface="Comic Sans MS" panose="030F0702030302020204" pitchFamily="66" charset="0"/>
              </a:rPr>
              <a:t>Bcd</a:t>
            </a:r>
            <a:endParaRPr lang="en-GB" sz="2400" dirty="0"/>
          </a:p>
        </p:txBody>
      </p:sp>
      <p:sp>
        <p:nvSpPr>
          <p:cNvPr id="16" name="Rectangle 15"/>
          <p:cNvSpPr/>
          <p:nvPr/>
        </p:nvSpPr>
        <p:spPr>
          <a:xfrm>
            <a:off x="1188320" y="6087062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F2</a:t>
            </a:r>
            <a:endParaRPr lang="en-GB" sz="2400" dirty="0"/>
          </a:p>
        </p:txBody>
      </p:sp>
      <p:sp>
        <p:nvSpPr>
          <p:cNvPr id="17" name="Rectangle 16"/>
          <p:cNvSpPr/>
          <p:nvPr/>
        </p:nvSpPr>
        <p:spPr>
          <a:xfrm>
            <a:off x="2377093" y="6087061"/>
            <a:ext cx="689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err="1">
                <a:latin typeface="Comic Sans MS" panose="030F0702030302020204" pitchFamily="66" charset="0"/>
              </a:rPr>
              <a:t>Var</a:t>
            </a:r>
            <a:endParaRPr lang="en-GB" sz="2400" dirty="0"/>
          </a:p>
        </p:txBody>
      </p:sp>
      <p:sp>
        <p:nvSpPr>
          <p:cNvPr id="18" name="Rounded Rectangle 17"/>
          <p:cNvSpPr/>
          <p:nvPr/>
        </p:nvSpPr>
        <p:spPr>
          <a:xfrm>
            <a:off x="856248" y="1855694"/>
            <a:ext cx="4751176" cy="430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902165" y="1106346"/>
            <a:ext cx="7826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a discrete random variable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~ </a:t>
            </a:r>
            <a:r>
              <a:rPr lang="en-US" altLang="en-US" sz="2400" i="1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omic Sans MS" panose="030F0702030302020204" pitchFamily="66" charset="0"/>
              </a:rPr>
              <a:t>(20, 0.45) Calculate the probability that 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less than or equal to 10.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lies between 5 and 15 inclusive.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greater than 11.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660351" y="4916432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trials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20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60351" y="5378097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0.45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60351" y="4006675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bound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660351" y="4445133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bound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</p:txBody>
      </p:sp>
      <p:sp>
        <p:nvSpPr>
          <p:cNvPr id="23" name="Rectangle 22">
            <a:hlinkClick r:id="rId4"/>
            <a:extLst>
              <a:ext uri="{FF2B5EF4-FFF2-40B4-BE49-F238E27FC236}">
                <a16:creationId xmlns:a16="http://schemas.microsoft.com/office/drawing/2014/main" id="{86104E35-887E-43F4-870A-777C0BDFAB64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4"/>
            <a:extLst>
              <a:ext uri="{FF2B5EF4-FFF2-40B4-BE49-F238E27FC236}">
                <a16:creationId xmlns:a16="http://schemas.microsoft.com/office/drawing/2014/main" id="{73097665-4740-4716-886F-6C807118B60B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E29ED7-84E5-BB60-DB10-A2B1073442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508760"/>
            <a:ext cx="23701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4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F5C1D4-25F2-545C-15A9-C54A734A7B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508760"/>
            <a:ext cx="2385391" cy="4572000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Using GDC for 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8145" y="3007355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5161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47527" y="3051922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Using this notation</a:t>
            </a:r>
            <a:endParaRPr lang="en-GB" sz="1800" dirty="0"/>
          </a:p>
        </p:txBody>
      </p:sp>
      <p:sp>
        <p:nvSpPr>
          <p:cNvPr id="17" name="Rectangle 16"/>
          <p:cNvSpPr/>
          <p:nvPr/>
        </p:nvSpPr>
        <p:spPr>
          <a:xfrm>
            <a:off x="660351" y="3512169"/>
            <a:ext cx="2837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Type in this values</a:t>
            </a:r>
            <a:endParaRPr lang="en-GB" sz="2400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60351" y="4916432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trials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20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660351" y="5378097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0.45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660351" y="4006675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bound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60351" y="4445133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bound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56248" y="1855694"/>
            <a:ext cx="4751176" cy="430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902165" y="1106346"/>
            <a:ext cx="7826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a discrete random variable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~ </a:t>
            </a:r>
            <a:r>
              <a:rPr lang="en-US" altLang="en-US" sz="2400" i="1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omic Sans MS" panose="030F0702030302020204" pitchFamily="66" charset="0"/>
              </a:rPr>
              <a:t>(20, 0.45) Calculate the probability that 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less than or equal to 10.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lies between 5 and 15 inclusive.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greater than 11.</a:t>
            </a:r>
          </a:p>
        </p:txBody>
      </p:sp>
      <p:sp>
        <p:nvSpPr>
          <p:cNvPr id="15" name="Rectangle 14">
            <a:hlinkClick r:id="rId4"/>
            <a:extLst>
              <a:ext uri="{FF2B5EF4-FFF2-40B4-BE49-F238E27FC236}">
                <a16:creationId xmlns:a16="http://schemas.microsoft.com/office/drawing/2014/main" id="{C2EC56E8-AAF4-4F21-81BF-0011EE6EAA49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hlinkClick r:id="rId4"/>
            <a:extLst>
              <a:ext uri="{FF2B5EF4-FFF2-40B4-BE49-F238E27FC236}">
                <a16:creationId xmlns:a16="http://schemas.microsoft.com/office/drawing/2014/main" id="{9F37B2FC-B0FC-4DC4-8B56-AE297EA60C98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37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Using GDC for 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8145" y="3007355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5161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47527" y="3051922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Using this notation</a:t>
            </a:r>
            <a:endParaRPr lang="en-GB" sz="1800" dirty="0"/>
          </a:p>
        </p:txBody>
      </p:sp>
      <p:sp>
        <p:nvSpPr>
          <p:cNvPr id="21" name="Rectangle 20"/>
          <p:cNvSpPr/>
          <p:nvPr/>
        </p:nvSpPr>
        <p:spPr>
          <a:xfrm>
            <a:off x="660351" y="3512169"/>
            <a:ext cx="2837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Type in this values</a:t>
            </a:r>
            <a:endParaRPr lang="en-GB" sz="2400" dirty="0"/>
          </a:p>
        </p:txBody>
      </p:sp>
      <p:sp>
        <p:nvSpPr>
          <p:cNvPr id="30" name="Rectangle 29"/>
          <p:cNvSpPr/>
          <p:nvPr/>
        </p:nvSpPr>
        <p:spPr>
          <a:xfrm>
            <a:off x="1112397" y="5826323"/>
            <a:ext cx="1933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Scroll down </a:t>
            </a:r>
            <a:endParaRPr lang="en-GB" sz="2400" dirty="0"/>
          </a:p>
        </p:txBody>
      </p:sp>
      <p:sp>
        <p:nvSpPr>
          <p:cNvPr id="31" name="Rectangle 30"/>
          <p:cNvSpPr/>
          <p:nvPr/>
        </p:nvSpPr>
        <p:spPr>
          <a:xfrm>
            <a:off x="3045940" y="5811183"/>
            <a:ext cx="1358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Execute</a:t>
            </a:r>
            <a:endParaRPr lang="en-GB" sz="2400" dirty="0"/>
          </a:p>
        </p:txBody>
      </p:sp>
      <p:sp>
        <p:nvSpPr>
          <p:cNvPr id="32" name="Rectangle 31"/>
          <p:cNvSpPr/>
          <p:nvPr/>
        </p:nvSpPr>
        <p:spPr>
          <a:xfrm>
            <a:off x="2353260" y="6244269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F1</a:t>
            </a:r>
            <a:endParaRPr lang="en-GB" sz="2400" dirty="0"/>
          </a:p>
        </p:txBody>
      </p:sp>
      <p:sp>
        <p:nvSpPr>
          <p:cNvPr id="33" name="Rectangle 32"/>
          <p:cNvSpPr/>
          <p:nvPr/>
        </p:nvSpPr>
        <p:spPr>
          <a:xfrm>
            <a:off x="2901775" y="6244269"/>
            <a:ext cx="950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CALC</a:t>
            </a:r>
            <a:endParaRPr lang="en-GB" sz="2400" dirty="0"/>
          </a:p>
        </p:txBody>
      </p:sp>
      <p:sp>
        <p:nvSpPr>
          <p:cNvPr id="34" name="Rounded Rectangle 33"/>
          <p:cNvSpPr/>
          <p:nvPr/>
        </p:nvSpPr>
        <p:spPr>
          <a:xfrm>
            <a:off x="856248" y="1855694"/>
            <a:ext cx="4751176" cy="430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902165" y="1106346"/>
            <a:ext cx="7826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a discrete random variable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~ </a:t>
            </a:r>
            <a:r>
              <a:rPr lang="en-US" altLang="en-US" sz="2400" i="1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omic Sans MS" panose="030F0702030302020204" pitchFamily="66" charset="0"/>
              </a:rPr>
              <a:t>(20, 0.45) Calculate the probability that 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less than or equal to 10.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lies between 5 and 15 inclusive.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greater than 11.</a:t>
            </a: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660351" y="4916432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trials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20</a:t>
            </a: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660351" y="5378097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0.45</a:t>
            </a: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660351" y="4006675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bound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660351" y="4445133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bound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</p:txBody>
      </p:sp>
      <p:sp>
        <p:nvSpPr>
          <p:cNvPr id="20" name="Rectangle 19">
            <a:hlinkClick r:id="rId3"/>
            <a:extLst>
              <a:ext uri="{FF2B5EF4-FFF2-40B4-BE49-F238E27FC236}">
                <a16:creationId xmlns:a16="http://schemas.microsoft.com/office/drawing/2014/main" id="{41D3D53C-3C46-4A84-A196-31E1F34F37B9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hlinkClick r:id="rId3"/>
            <a:extLst>
              <a:ext uri="{FF2B5EF4-FFF2-40B4-BE49-F238E27FC236}">
                <a16:creationId xmlns:a16="http://schemas.microsoft.com/office/drawing/2014/main" id="{F34840C8-69F8-4B8B-9D84-FDE3EDA3ABF5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BA2FD8-D331-7922-0D72-7263E6AAE8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508760"/>
            <a:ext cx="239704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1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Using GDC for 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8145" y="3007355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5161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47527" y="3051922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Using this notation</a:t>
            </a:r>
            <a:endParaRPr lang="en-GB" sz="1800" dirty="0"/>
          </a:p>
        </p:txBody>
      </p:sp>
      <p:sp>
        <p:nvSpPr>
          <p:cNvPr id="15" name="Rectangle 14"/>
          <p:cNvSpPr/>
          <p:nvPr/>
        </p:nvSpPr>
        <p:spPr>
          <a:xfrm>
            <a:off x="860208" y="3516205"/>
            <a:ext cx="2585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P(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latin typeface="Comic Sans MS" panose="030F0702030302020204" pitchFamily="66" charset="0"/>
                <a:sym typeface="Symbol" panose="05050102010706020507" pitchFamily="18" charset="2"/>
              </a:rPr>
              <a:t> 10) ≈ 0.751</a:t>
            </a:r>
            <a:endParaRPr lang="en-GB" sz="2400" dirty="0"/>
          </a:p>
        </p:txBody>
      </p:sp>
      <p:sp>
        <p:nvSpPr>
          <p:cNvPr id="21" name="Rounded Rectangle 20"/>
          <p:cNvSpPr/>
          <p:nvPr/>
        </p:nvSpPr>
        <p:spPr>
          <a:xfrm>
            <a:off x="856248" y="1855694"/>
            <a:ext cx="4751176" cy="430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902165" y="1106346"/>
            <a:ext cx="7826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a discrete random variable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~ </a:t>
            </a:r>
            <a:r>
              <a:rPr lang="en-US" altLang="en-US" sz="2400" i="1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omic Sans MS" panose="030F0702030302020204" pitchFamily="66" charset="0"/>
              </a:rPr>
              <a:t>(20, 0.45) Calculate the probability that 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less than or equal to 10.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lies between 5 and 15 inclusive.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greater than 11.</a:t>
            </a:r>
          </a:p>
        </p:txBody>
      </p:sp>
      <p:sp>
        <p:nvSpPr>
          <p:cNvPr id="11" name="Rectangle 10">
            <a:hlinkClick r:id="rId3"/>
            <a:extLst>
              <a:ext uri="{FF2B5EF4-FFF2-40B4-BE49-F238E27FC236}">
                <a16:creationId xmlns:a16="http://schemas.microsoft.com/office/drawing/2014/main" id="{B3758B13-1423-457E-809A-FC8A01E55112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3"/>
            <a:extLst>
              <a:ext uri="{FF2B5EF4-FFF2-40B4-BE49-F238E27FC236}">
                <a16:creationId xmlns:a16="http://schemas.microsoft.com/office/drawing/2014/main" id="{C80D9F99-10A5-4D1B-8DAD-C70B1D92A337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00DC1C-4BB0-48B1-B3CD-EE782A0BAFE7}"/>
              </a:ext>
            </a:extLst>
          </p:cNvPr>
          <p:cNvSpPr/>
          <p:nvPr/>
        </p:nvSpPr>
        <p:spPr>
          <a:xfrm>
            <a:off x="3455550" y="3563890"/>
            <a:ext cx="20120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Comic Sans MS" panose="030F0702030302020204" pitchFamily="66" charset="0"/>
                <a:sym typeface="Symbol" panose="05050102010706020507" pitchFamily="18" charset="2"/>
              </a:rPr>
              <a:t>Rounded to 3sf</a:t>
            </a:r>
            <a:endParaRPr lang="en-GB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75FC4D-D4BA-4BB1-924E-8DB5AB9711A0}"/>
              </a:ext>
            </a:extLst>
          </p:cNvPr>
          <p:cNvSpPr/>
          <p:nvPr/>
        </p:nvSpPr>
        <p:spPr>
          <a:xfrm>
            <a:off x="507407" y="3959542"/>
            <a:ext cx="3291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Alternative method: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4BD474-E337-416C-BEDE-FB34845B59BC}"/>
              </a:ext>
            </a:extLst>
          </p:cNvPr>
          <p:cNvSpPr/>
          <p:nvPr/>
        </p:nvSpPr>
        <p:spPr>
          <a:xfrm>
            <a:off x="589809" y="4769786"/>
            <a:ext cx="9028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Comic Sans MS" panose="030F0702030302020204" pitchFamily="66" charset="0"/>
                <a:sym typeface="Symbol" panose="05050102010706020507" pitchFamily="18" charset="2"/>
              </a:rPr>
              <a:t>OPTN</a:t>
            </a:r>
            <a:endParaRPr lang="en-GB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BB89BA-6968-4A89-B9ED-600A38889BDB}"/>
              </a:ext>
            </a:extLst>
          </p:cNvPr>
          <p:cNvSpPr/>
          <p:nvPr/>
        </p:nvSpPr>
        <p:spPr>
          <a:xfrm>
            <a:off x="1542314" y="4778139"/>
            <a:ext cx="1359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>
                <a:latin typeface="Comic Sans MS" panose="030F0702030302020204" pitchFamily="66" charset="0"/>
                <a:sym typeface="Symbol" panose="05050102010706020507" pitchFamily="18" charset="2"/>
              </a:rPr>
              <a:t>F5 - Stat</a:t>
            </a:r>
            <a:endParaRPr lang="en-GB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95CE724-B52D-44E9-8022-D75833F6F78B}"/>
              </a:ext>
            </a:extLst>
          </p:cNvPr>
          <p:cNvSpPr/>
          <p:nvPr/>
        </p:nvSpPr>
        <p:spPr>
          <a:xfrm>
            <a:off x="1533267" y="5087836"/>
            <a:ext cx="1359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>
                <a:latin typeface="Comic Sans MS" panose="030F0702030302020204" pitchFamily="66" charset="0"/>
                <a:sym typeface="Symbol" panose="05050102010706020507" pitchFamily="18" charset="2"/>
              </a:rPr>
              <a:t>F3 - </a:t>
            </a:r>
            <a:r>
              <a:rPr lang="en-US" altLang="en-US" sz="2000" dirty="0" err="1">
                <a:latin typeface="Comic Sans MS" panose="030F0702030302020204" pitchFamily="66" charset="0"/>
                <a:sym typeface="Symbol" panose="05050102010706020507" pitchFamily="18" charset="2"/>
              </a:rPr>
              <a:t>Dist</a:t>
            </a:r>
            <a:endParaRPr lang="en-GB" sz="2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073556-0378-47CB-AE6E-D0E23E0E8193}"/>
              </a:ext>
            </a:extLst>
          </p:cNvPr>
          <p:cNvSpPr/>
          <p:nvPr/>
        </p:nvSpPr>
        <p:spPr>
          <a:xfrm>
            <a:off x="1521723" y="5461430"/>
            <a:ext cx="1784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>
                <a:latin typeface="Comic Sans MS" panose="030F0702030302020204" pitchFamily="66" charset="0"/>
                <a:sym typeface="Symbol" panose="05050102010706020507" pitchFamily="18" charset="2"/>
              </a:rPr>
              <a:t>F5 - Binomial</a:t>
            </a:r>
            <a:endParaRPr lang="en-GB" sz="2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A0EFF0-40B9-4625-8991-76102B065E03}"/>
              </a:ext>
            </a:extLst>
          </p:cNvPr>
          <p:cNvSpPr/>
          <p:nvPr/>
        </p:nvSpPr>
        <p:spPr>
          <a:xfrm>
            <a:off x="1524431" y="5805996"/>
            <a:ext cx="1359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>
                <a:latin typeface="Comic Sans MS" panose="030F0702030302020204" pitchFamily="66" charset="0"/>
                <a:sym typeface="Symbol" panose="05050102010706020507" pitchFamily="18" charset="2"/>
              </a:rPr>
              <a:t>F2 - BCD</a:t>
            </a:r>
            <a:endParaRPr lang="en-GB" sz="2000" dirty="0"/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6A77FFD3-A19A-4CB7-AC37-683A01BC0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868" y="5721916"/>
            <a:ext cx="24328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(0, 10, 20, 0.45)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3D4A449-95DD-4AFC-B5CB-D5397FBE0B7B}"/>
              </a:ext>
            </a:extLst>
          </p:cNvPr>
          <p:cNvSpPr/>
          <p:nvPr/>
        </p:nvSpPr>
        <p:spPr>
          <a:xfrm>
            <a:off x="3022630" y="6284040"/>
            <a:ext cx="2715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  <a:sym typeface="Symbol" panose="05050102010706020507" pitchFamily="18" charset="2"/>
              </a:rPr>
              <a:t>≈ 0.7507106402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805C96-7AF8-4B81-60E3-2247D4AF7C2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508948"/>
            <a:ext cx="2393037" cy="4572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0D9031F-9A8E-0B7A-4BFA-58DEC5E50BC0}"/>
              </a:ext>
            </a:extLst>
          </p:cNvPr>
          <p:cNvSpPr/>
          <p:nvPr/>
        </p:nvSpPr>
        <p:spPr>
          <a:xfrm>
            <a:off x="518796" y="4367933"/>
            <a:ext cx="1895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Click MENU</a:t>
            </a:r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8996D4-BD77-B72D-0DFA-9EE81A8E729D}"/>
              </a:ext>
            </a:extLst>
          </p:cNvPr>
          <p:cNvSpPr/>
          <p:nvPr/>
        </p:nvSpPr>
        <p:spPr>
          <a:xfrm>
            <a:off x="2852075" y="4366443"/>
            <a:ext cx="1818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Run-Matrix</a:t>
            </a:r>
            <a:endParaRPr lang="en-GB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659912-B431-1C24-25F7-A0BD492A88C8}"/>
              </a:ext>
            </a:extLst>
          </p:cNvPr>
          <p:cNvSpPr/>
          <p:nvPr/>
        </p:nvSpPr>
        <p:spPr>
          <a:xfrm>
            <a:off x="2479857" y="4372803"/>
            <a:ext cx="322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1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5900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24" grpId="0"/>
      <p:bldP spid="25" grpId="0"/>
      <p:bldP spid="26" grpId="0"/>
      <p:bldP spid="27" grpId="0"/>
      <p:bldP spid="28" grpId="0"/>
      <p:bldP spid="2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31265D-C5EE-00F7-5F55-3BCBE3F4D5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909" y="1508760"/>
            <a:ext cx="2397045" cy="4572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02165" y="1106346"/>
            <a:ext cx="7826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a discrete random variable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~ </a:t>
            </a:r>
            <a:r>
              <a:rPr lang="en-US" altLang="en-US" sz="2400" i="1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omic Sans MS" panose="030F0702030302020204" pitchFamily="66" charset="0"/>
              </a:rPr>
              <a:t>(20, 0.45) Calculate the probability that 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less than or equal to 10.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lies between 5 and 15 inclusive.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greater than 11.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Using GDC for 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8145" y="3007355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60609" y="4922609"/>
            <a:ext cx="23976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trials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5161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47527" y="3051922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Using this notation</a:t>
            </a:r>
            <a:endParaRPr lang="en-GB" sz="1800" dirty="0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657479" y="5374820"/>
            <a:ext cx="1834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660939" y="4020855"/>
            <a:ext cx="20576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bound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647490" y="4442446"/>
            <a:ext cx="20576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bound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56247" y="2218763"/>
            <a:ext cx="5414821" cy="430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2754850" y="4914180"/>
            <a:ext cx="8622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20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2117010" y="5369769"/>
            <a:ext cx="1140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0.45</a:t>
            </a: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348392" y="4019237"/>
            <a:ext cx="7404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2348235" y="4443572"/>
            <a:ext cx="7404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72477" y="3378651"/>
            <a:ext cx="978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EXIT</a:t>
            </a:r>
            <a:endParaRPr lang="en-GB" sz="2400" dirty="0"/>
          </a:p>
        </p:txBody>
      </p:sp>
      <p:sp>
        <p:nvSpPr>
          <p:cNvPr id="32" name="Rectangle 31"/>
          <p:cNvSpPr/>
          <p:nvPr/>
        </p:nvSpPr>
        <p:spPr>
          <a:xfrm>
            <a:off x="647490" y="3659778"/>
            <a:ext cx="2837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Type in this values</a:t>
            </a:r>
            <a:endParaRPr lang="en-GB" sz="2400" dirty="0"/>
          </a:p>
        </p:txBody>
      </p:sp>
      <p:sp>
        <p:nvSpPr>
          <p:cNvPr id="33" name="Rectangle 32"/>
          <p:cNvSpPr/>
          <p:nvPr/>
        </p:nvSpPr>
        <p:spPr>
          <a:xfrm>
            <a:off x="1112397" y="5826323"/>
            <a:ext cx="1933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Scroll down </a:t>
            </a:r>
            <a:endParaRPr lang="en-GB" sz="2400" dirty="0"/>
          </a:p>
        </p:txBody>
      </p:sp>
      <p:sp>
        <p:nvSpPr>
          <p:cNvPr id="34" name="Rectangle 33"/>
          <p:cNvSpPr/>
          <p:nvPr/>
        </p:nvSpPr>
        <p:spPr>
          <a:xfrm>
            <a:off x="3045940" y="5811183"/>
            <a:ext cx="1358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Execute</a:t>
            </a:r>
            <a:endParaRPr lang="en-GB" sz="2400" dirty="0"/>
          </a:p>
        </p:txBody>
      </p:sp>
      <p:sp>
        <p:nvSpPr>
          <p:cNvPr id="35" name="Rectangle 34"/>
          <p:cNvSpPr/>
          <p:nvPr/>
        </p:nvSpPr>
        <p:spPr>
          <a:xfrm>
            <a:off x="2353260" y="6244269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F1</a:t>
            </a:r>
            <a:endParaRPr lang="en-GB" sz="2400" dirty="0"/>
          </a:p>
        </p:txBody>
      </p:sp>
      <p:sp>
        <p:nvSpPr>
          <p:cNvPr id="36" name="Rectangle 35"/>
          <p:cNvSpPr/>
          <p:nvPr/>
        </p:nvSpPr>
        <p:spPr>
          <a:xfrm>
            <a:off x="2901775" y="6244269"/>
            <a:ext cx="950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CALC</a:t>
            </a:r>
            <a:endParaRPr lang="en-GB" sz="2400" dirty="0"/>
          </a:p>
        </p:txBody>
      </p:sp>
      <p:sp>
        <p:nvSpPr>
          <p:cNvPr id="26" name="Rectangle 25">
            <a:hlinkClick r:id="rId4"/>
            <a:extLst>
              <a:ext uri="{FF2B5EF4-FFF2-40B4-BE49-F238E27FC236}">
                <a16:creationId xmlns:a16="http://schemas.microsoft.com/office/drawing/2014/main" id="{69B6B329-EF2E-419B-AE39-9E811EA01051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hlinkClick r:id="rId4"/>
            <a:extLst>
              <a:ext uri="{FF2B5EF4-FFF2-40B4-BE49-F238E27FC236}">
                <a16:creationId xmlns:a16="http://schemas.microsoft.com/office/drawing/2014/main" id="{DF402787-6E10-46E9-BA9B-FA72F48E0F2E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4BE321-D47A-1EBA-CF6D-484EF624331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508760"/>
            <a:ext cx="240510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9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4" grpId="0"/>
      <p:bldP spid="25" grpId="0"/>
      <p:bldP spid="4" grpId="0" animBg="1"/>
      <p:bldP spid="28" grpId="0"/>
      <p:bldP spid="29" grpId="0"/>
      <p:bldP spid="30" grpId="0"/>
      <p:bldP spid="31" grpId="0"/>
      <p:bldP spid="21" grpId="0"/>
      <p:bldP spid="32" grpId="0"/>
      <p:bldP spid="33" grpId="0"/>
      <p:bldP spid="34" grpId="0"/>
      <p:bldP spid="35" grpId="0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F22DA7-DF81-5296-EE33-7084EA7F09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508760"/>
            <a:ext cx="2377745" cy="4572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02165" y="1106346"/>
            <a:ext cx="7826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a discrete random variable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~ </a:t>
            </a:r>
            <a:r>
              <a:rPr lang="en-US" altLang="en-US" sz="2400" i="1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omic Sans MS" panose="030F0702030302020204" pitchFamily="66" charset="0"/>
              </a:rPr>
              <a:t>(20, 0.45) Calculate the probability that 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less than or equal to 10.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lies between 5 and 15 inclusive.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greater than 11.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Using GDC for 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8145" y="3007355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5161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47527" y="3051922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Using this notation</a:t>
            </a:r>
            <a:endParaRPr lang="en-GB" sz="1800" dirty="0"/>
          </a:p>
        </p:txBody>
      </p:sp>
      <p:sp>
        <p:nvSpPr>
          <p:cNvPr id="4" name="Rounded Rectangle 3"/>
          <p:cNvSpPr/>
          <p:nvPr/>
        </p:nvSpPr>
        <p:spPr>
          <a:xfrm>
            <a:off x="856247" y="2218763"/>
            <a:ext cx="5414821" cy="430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902165" y="4870188"/>
            <a:ext cx="3172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P(5 </a:t>
            </a:r>
            <a:r>
              <a:rPr lang="en-US" altLang="en-US" sz="2400" dirty="0">
                <a:latin typeface="Comic Sans MS" panose="030F0702030302020204" pitchFamily="66" charset="0"/>
                <a:sym typeface="Symbol" panose="05050102010706020507" pitchFamily="18" charset="2"/>
              </a:rPr>
              <a:t>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latin typeface="Comic Sans MS" panose="030F0702030302020204" pitchFamily="66" charset="0"/>
                <a:sym typeface="Symbol" panose="05050102010706020507" pitchFamily="18" charset="2"/>
              </a:rPr>
              <a:t> 10) ≈ 0.980</a:t>
            </a:r>
            <a:endParaRPr lang="en-GB" sz="2400" dirty="0"/>
          </a:p>
        </p:txBody>
      </p:sp>
      <p:sp>
        <p:nvSpPr>
          <p:cNvPr id="11" name="Rectangle 10">
            <a:hlinkClick r:id="rId4"/>
            <a:extLst>
              <a:ext uri="{FF2B5EF4-FFF2-40B4-BE49-F238E27FC236}">
                <a16:creationId xmlns:a16="http://schemas.microsoft.com/office/drawing/2014/main" id="{467496A1-9E6D-4B44-A2E1-8DD0708A10C3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551BC97D-E3F7-49E0-B7D6-360956852415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1F7298-E5CA-433D-9A1F-74B60930FB8A}"/>
              </a:ext>
            </a:extLst>
          </p:cNvPr>
          <p:cNvSpPr/>
          <p:nvPr/>
        </p:nvSpPr>
        <p:spPr>
          <a:xfrm>
            <a:off x="4063129" y="4919850"/>
            <a:ext cx="20120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Comic Sans MS" panose="030F0702030302020204" pitchFamily="66" charset="0"/>
                <a:sym typeface="Symbol" panose="05050102010706020507" pitchFamily="18" charset="2"/>
              </a:rPr>
              <a:t>Rounded to 3sf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6166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79FC9C-D3EB-76FB-9C5D-4A895ED7BB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508760"/>
            <a:ext cx="2405102" cy="45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9FDA4D-E65D-01C1-6D66-A3ACD2ABBD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508760"/>
            <a:ext cx="2408738" cy="4572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02165" y="1106346"/>
            <a:ext cx="7826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a discrete random variable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~ </a:t>
            </a:r>
            <a:r>
              <a:rPr lang="en-US" altLang="en-US" sz="2400" i="1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omic Sans MS" panose="030F0702030302020204" pitchFamily="66" charset="0"/>
              </a:rPr>
              <a:t>(20, 0.45) Calculate the probability that 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less than or equal to 10.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lies between 5 and 15 inclusive.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greater than 11.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Using GDC for 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8145" y="3007355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60609" y="4922609"/>
            <a:ext cx="23976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trials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5161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47527" y="3051922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Using this notation</a:t>
            </a:r>
            <a:endParaRPr lang="en-GB" sz="1800" dirty="0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657479" y="5374820"/>
            <a:ext cx="1834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660939" y="4020855"/>
            <a:ext cx="20576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bound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647490" y="4442446"/>
            <a:ext cx="20576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bound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56247" y="2606695"/>
            <a:ext cx="5414821" cy="430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2754850" y="4914180"/>
            <a:ext cx="8622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20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2117010" y="5369769"/>
            <a:ext cx="1140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0.45</a:t>
            </a: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348392" y="4019237"/>
            <a:ext cx="7404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12</a:t>
            </a: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2348235" y="4443572"/>
            <a:ext cx="7404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72477" y="3378651"/>
            <a:ext cx="978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EXIT</a:t>
            </a:r>
            <a:endParaRPr lang="en-GB" sz="2400" dirty="0"/>
          </a:p>
        </p:txBody>
      </p:sp>
      <p:sp>
        <p:nvSpPr>
          <p:cNvPr id="32" name="Rectangle 31"/>
          <p:cNvSpPr/>
          <p:nvPr/>
        </p:nvSpPr>
        <p:spPr>
          <a:xfrm>
            <a:off x="647490" y="3659778"/>
            <a:ext cx="2837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Type in this values</a:t>
            </a:r>
            <a:endParaRPr lang="en-GB" sz="2400" dirty="0"/>
          </a:p>
        </p:txBody>
      </p:sp>
      <p:sp>
        <p:nvSpPr>
          <p:cNvPr id="33" name="Rectangle 32"/>
          <p:cNvSpPr/>
          <p:nvPr/>
        </p:nvSpPr>
        <p:spPr>
          <a:xfrm>
            <a:off x="1112397" y="5826323"/>
            <a:ext cx="1933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Scroll down </a:t>
            </a:r>
            <a:endParaRPr lang="en-GB" sz="2400" dirty="0"/>
          </a:p>
        </p:txBody>
      </p:sp>
      <p:sp>
        <p:nvSpPr>
          <p:cNvPr id="34" name="Rectangle 33"/>
          <p:cNvSpPr/>
          <p:nvPr/>
        </p:nvSpPr>
        <p:spPr>
          <a:xfrm>
            <a:off x="3045940" y="5811183"/>
            <a:ext cx="1358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Execute</a:t>
            </a:r>
            <a:endParaRPr lang="en-GB" sz="2400" dirty="0"/>
          </a:p>
        </p:txBody>
      </p:sp>
      <p:sp>
        <p:nvSpPr>
          <p:cNvPr id="35" name="Rectangle 34"/>
          <p:cNvSpPr/>
          <p:nvPr/>
        </p:nvSpPr>
        <p:spPr>
          <a:xfrm>
            <a:off x="2353260" y="6244269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F1</a:t>
            </a:r>
            <a:endParaRPr lang="en-GB" sz="2400" dirty="0"/>
          </a:p>
        </p:txBody>
      </p:sp>
      <p:sp>
        <p:nvSpPr>
          <p:cNvPr id="36" name="Rectangle 35"/>
          <p:cNvSpPr/>
          <p:nvPr/>
        </p:nvSpPr>
        <p:spPr>
          <a:xfrm>
            <a:off x="2901775" y="6244269"/>
            <a:ext cx="950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CALC</a:t>
            </a:r>
            <a:endParaRPr lang="en-GB" sz="2400" dirty="0"/>
          </a:p>
        </p:txBody>
      </p:sp>
      <p:sp>
        <p:nvSpPr>
          <p:cNvPr id="26" name="Rectangle 25">
            <a:hlinkClick r:id="rId5"/>
            <a:extLst>
              <a:ext uri="{FF2B5EF4-FFF2-40B4-BE49-F238E27FC236}">
                <a16:creationId xmlns:a16="http://schemas.microsoft.com/office/drawing/2014/main" id="{E78B1BC3-C5F3-4ED8-8D96-EB08DE0514E5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hlinkClick r:id="rId5"/>
            <a:extLst>
              <a:ext uri="{FF2B5EF4-FFF2-40B4-BE49-F238E27FC236}">
                <a16:creationId xmlns:a16="http://schemas.microsoft.com/office/drawing/2014/main" id="{22A223AF-70CE-417A-8E32-623C14B96588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17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4" grpId="0"/>
      <p:bldP spid="25" grpId="0"/>
      <p:bldP spid="4" grpId="0" animBg="1"/>
      <p:bldP spid="28" grpId="0"/>
      <p:bldP spid="29" grpId="0"/>
      <p:bldP spid="30" grpId="0"/>
      <p:bldP spid="31" grpId="0"/>
      <p:bldP spid="21" grpId="0"/>
      <p:bldP spid="32" grpId="0"/>
      <p:bldP spid="33" grpId="0"/>
      <p:bldP spid="34" grpId="0"/>
      <p:bldP spid="35" grpId="0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C4BAA2-A2AA-9F87-E73C-4BBC53D4AA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508760"/>
            <a:ext cx="2405102" cy="4572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02165" y="1106346"/>
            <a:ext cx="7826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a discrete random variable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~ </a:t>
            </a:r>
            <a:r>
              <a:rPr lang="en-US" altLang="en-US" sz="2400" i="1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omic Sans MS" panose="030F0702030302020204" pitchFamily="66" charset="0"/>
              </a:rPr>
              <a:t>(20, 0.45) Calculate the probability that 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less than or equal to 10.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lies between 5 and 15 inclusive.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greater than 11.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Using GDC for 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8145" y="3007355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5161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47527" y="3051922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Using this notation</a:t>
            </a:r>
            <a:endParaRPr lang="en-GB" sz="1800" dirty="0"/>
          </a:p>
        </p:txBody>
      </p:sp>
      <p:sp>
        <p:nvSpPr>
          <p:cNvPr id="26" name="Rectangle 25"/>
          <p:cNvSpPr/>
          <p:nvPr/>
        </p:nvSpPr>
        <p:spPr>
          <a:xfrm>
            <a:off x="902165" y="4870188"/>
            <a:ext cx="2484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P(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&gt;</a:t>
            </a:r>
            <a:r>
              <a:rPr lang="en-US" altLang="en-US" sz="2400" dirty="0">
                <a:latin typeface="Comic Sans MS" panose="030F0702030302020204" pitchFamily="66" charset="0"/>
                <a:sym typeface="Symbol" panose="05050102010706020507" pitchFamily="18" charset="2"/>
              </a:rPr>
              <a:t> 11) ≈ 0.131</a:t>
            </a:r>
            <a:endParaRPr lang="en-GB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856247" y="2606695"/>
            <a:ext cx="5414821" cy="430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3E2A67AC-6D9B-4D3E-B9E3-EBC72F69403A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4"/>
            <a:extLst>
              <a:ext uri="{FF2B5EF4-FFF2-40B4-BE49-F238E27FC236}">
                <a16:creationId xmlns:a16="http://schemas.microsoft.com/office/drawing/2014/main" id="{21B97758-C01C-4C46-89DF-5BCB2CA6226A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A68C36-6E6C-4AE9-BA22-171BF937367E}"/>
              </a:ext>
            </a:extLst>
          </p:cNvPr>
          <p:cNvSpPr/>
          <p:nvPr/>
        </p:nvSpPr>
        <p:spPr>
          <a:xfrm>
            <a:off x="3386104" y="4939906"/>
            <a:ext cx="20120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Comic Sans MS" panose="030F0702030302020204" pitchFamily="66" charset="0"/>
                <a:sym typeface="Symbol" panose="05050102010706020507" pitchFamily="18" charset="2"/>
              </a:rPr>
              <a:t>Rounded to 3sf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0766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ag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F1229F4D-42CD-45F9-A346-0BEB3F4D8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775" y="762000"/>
            <a:ext cx="5381625" cy="3457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4A3044-064E-4F4F-9A40-DCB022A1AF45}"/>
              </a:ext>
            </a:extLst>
          </p:cNvPr>
          <p:cNvSpPr txBox="1"/>
          <p:nvPr/>
        </p:nvSpPr>
        <p:spPr>
          <a:xfrm>
            <a:off x="1524000" y="20511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Thank you for using resources from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C7B91D-FA43-4DDC-AF24-F0D95F8771D8}"/>
              </a:ext>
            </a:extLst>
          </p:cNvPr>
          <p:cNvSpPr txBox="1"/>
          <p:nvPr/>
        </p:nvSpPr>
        <p:spPr>
          <a:xfrm>
            <a:off x="1828800" y="4678740"/>
            <a:ext cx="581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2"/>
              </a:rPr>
              <a:t>https://www.mathssupport.org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31B16-2188-481D-902D-B24DB2D19006}"/>
              </a:ext>
            </a:extLst>
          </p:cNvPr>
          <p:cNvSpPr txBox="1"/>
          <p:nvPr/>
        </p:nvSpPr>
        <p:spPr>
          <a:xfrm>
            <a:off x="762000" y="520196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you have a special request, drop us an email</a:t>
            </a: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DA8DB-4973-4CCB-A3BF-CDF0FC0B875C}"/>
              </a:ext>
            </a:extLst>
          </p:cNvPr>
          <p:cNvSpPr txBox="1"/>
          <p:nvPr/>
        </p:nvSpPr>
        <p:spPr>
          <a:xfrm>
            <a:off x="2286000" y="5725180"/>
            <a:ext cx="485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4"/>
              </a:rPr>
              <a:t>info@mathssupport.org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385B5B7E-21DC-4261-B654-DEFEDE6D8129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5"/>
            <a:extLst>
              <a:ext uri="{FF2B5EF4-FFF2-40B4-BE49-F238E27FC236}">
                <a16:creationId xmlns:a16="http://schemas.microsoft.com/office/drawing/2014/main" id="{F35685D4-CF87-4E82-8D62-66EF53CDEA76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8983EF-CE04-4600-8A87-8640EEF47371}"/>
              </a:ext>
            </a:extLst>
          </p:cNvPr>
          <p:cNvSpPr txBox="1"/>
          <p:nvPr/>
        </p:nvSpPr>
        <p:spPr>
          <a:xfrm>
            <a:off x="1524000" y="415552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more resources visit our website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3869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79529" y="3352137"/>
            <a:ext cx="83597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Suppose that we </a:t>
            </a: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repeat a trial several times</a:t>
            </a:r>
            <a:r>
              <a:rPr lang="en-US" altLang="en-US" sz="2400" dirty="0">
                <a:latin typeface="Comic Sans MS" panose="030F0702030302020204" pitchFamily="66" charset="0"/>
              </a:rPr>
              <a:t> and the </a:t>
            </a: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probability of success doesn’t change</a:t>
            </a:r>
            <a:r>
              <a:rPr lang="en-US" altLang="en-US" sz="2400" dirty="0">
                <a:latin typeface="Comic Sans MS" panose="030F0702030302020204" pitchFamily="66" charset="0"/>
              </a:rPr>
              <a:t> from one trial to the next. 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670017" y="702793"/>
            <a:ext cx="8359775" cy="12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+mn-lt"/>
              </a:rPr>
              <a:t>The 2 possible outcomes of these experiments are called </a:t>
            </a:r>
            <a:r>
              <a:rPr lang="en-US" alt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success</a:t>
            </a:r>
            <a:r>
              <a:rPr lang="en-US" altLang="en-US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latin typeface="+mn-lt"/>
              </a:rPr>
              <a:t>and </a:t>
            </a: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failure</a:t>
            </a:r>
            <a:r>
              <a:rPr lang="en-US" altLang="en-US" sz="2400" dirty="0">
                <a:latin typeface="Comic Sans MS" panose="030F0702030302020204" pitchFamily="66" charset="0"/>
              </a:rPr>
              <a:t>.  </a:t>
            </a:r>
            <a:r>
              <a:rPr lang="en-US" altLang="en-US" sz="2400" dirty="0">
                <a:latin typeface="+mn-lt"/>
              </a:rPr>
              <a:t>We will label the probability of success as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latin typeface="+mn-lt"/>
              </a:rPr>
              <a:t>and failure as 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q</a:t>
            </a:r>
            <a:r>
              <a:rPr lang="en-US" altLang="en-US" dirty="0">
                <a:latin typeface="Comic Sans MS" panose="030F0702030302020204" pitchFamily="66" charset="0"/>
              </a:rPr>
              <a:t>.</a:t>
            </a:r>
            <a:endParaRPr lang="en-US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0" name="Group 30"/>
          <p:cNvGrpSpPr>
            <a:grpSpLocks/>
          </p:cNvGrpSpPr>
          <p:nvPr/>
        </p:nvGrpSpPr>
        <p:grpSpPr bwMode="auto">
          <a:xfrm>
            <a:off x="646953" y="4422031"/>
            <a:ext cx="8334375" cy="830263"/>
            <a:chOff x="320" y="2650"/>
            <a:chExt cx="5250" cy="523"/>
          </a:xfrm>
        </p:grpSpPr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2068" y="2882"/>
              <a:ext cx="275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latin typeface="Comic Sans MS" panose="030F0702030302020204" pitchFamily="66" charset="0"/>
                </a:rPr>
                <a:t>The trials are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independent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.</a:t>
              </a:r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320" y="2650"/>
              <a:ext cx="525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latin typeface="Comic Sans MS" panose="030F0702030302020204" pitchFamily="66" charset="0"/>
                </a:rPr>
                <a:t>Suppose also that each result has no effect on the result of the other trials. </a:t>
              </a:r>
            </a:p>
          </p:txBody>
        </p:sp>
      </p:grp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1989790" y="2011923"/>
            <a:ext cx="4702175" cy="46672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What can you say about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p + 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q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?</a:t>
            </a: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1600200" y="2621523"/>
            <a:ext cx="6895165" cy="46166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p + 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q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= 1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since no other outcomes are possible.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646205" y="5252294"/>
            <a:ext cx="8094383" cy="120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With these conditions all satisfied, we can use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the binomial model</a:t>
            </a:r>
            <a:r>
              <a:rPr lang="en-US" altLang="en-US" sz="2400" dirty="0">
                <a:latin typeface="Comic Sans MS" panose="030F0702030302020204" pitchFamily="66" charset="0"/>
              </a:rPr>
              <a:t> to estimate the probability of success and to estimate the mean.</a:t>
            </a:r>
            <a:endParaRPr lang="en-US" alt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Binomial experiment.</a:t>
            </a:r>
          </a:p>
        </p:txBody>
      </p:sp>
      <p:sp>
        <p:nvSpPr>
          <p:cNvPr id="11" name="Rectangle 10">
            <a:hlinkClick r:id="rId2"/>
            <a:extLst>
              <a:ext uri="{FF2B5EF4-FFF2-40B4-BE49-F238E27FC236}">
                <a16:creationId xmlns:a16="http://schemas.microsoft.com/office/drawing/2014/main" id="{75F0F913-DF58-4CDB-93E0-2541557C83A7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CB81D48A-84E1-4F65-AB30-E8279C1078D1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86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 animBg="1"/>
      <p:bldP spid="25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53" name="Rectangle 21"/>
          <p:cNvSpPr>
            <a:spLocks noChangeArrowheads="1"/>
          </p:cNvSpPr>
          <p:nvPr/>
        </p:nvSpPr>
        <p:spPr bwMode="auto">
          <a:xfrm>
            <a:off x="552449" y="845125"/>
            <a:ext cx="78517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omic Sans MS" panose="030F0702030302020204" pitchFamily="66" charset="0"/>
              </a:rPr>
              <a:t>The Binomial distribution can be used to model a situation if all of the following conditions are met:</a:t>
            </a:r>
          </a:p>
        </p:txBody>
      </p:sp>
      <p:sp>
        <p:nvSpPr>
          <p:cNvPr id="479256" name="Rectangle 24"/>
          <p:cNvSpPr>
            <a:spLocks noChangeArrowheads="1"/>
          </p:cNvSpPr>
          <p:nvPr/>
        </p:nvSpPr>
        <p:spPr bwMode="auto">
          <a:xfrm>
            <a:off x="1289049" y="1632805"/>
            <a:ext cx="75469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Each trial has only two possible outcomes, success and failure.</a:t>
            </a:r>
          </a:p>
        </p:txBody>
      </p:sp>
      <p:sp>
        <p:nvSpPr>
          <p:cNvPr id="479257" name="Rectangle 25"/>
          <p:cNvSpPr>
            <a:spLocks noChangeArrowheads="1"/>
          </p:cNvSpPr>
          <p:nvPr/>
        </p:nvSpPr>
        <p:spPr bwMode="auto">
          <a:xfrm>
            <a:off x="1289049" y="2907288"/>
            <a:ext cx="70135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The probability of success in one trial is </a:t>
            </a:r>
            <a:r>
              <a:rPr lang="en-US" altLang="en-US" sz="2400" i="1" dirty="0">
                <a:latin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Comic Sans MS" panose="030F0702030302020204" pitchFamily="66" charset="0"/>
              </a:rPr>
              <a:t>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Comic Sans MS" panose="030F0702030302020204" pitchFamily="66" charset="0"/>
              </a:rPr>
              <a:t> is constant from trial to trial.</a:t>
            </a:r>
          </a:p>
        </p:txBody>
      </p:sp>
      <p:sp>
        <p:nvSpPr>
          <p:cNvPr id="479258" name="Rectangle 26"/>
          <p:cNvSpPr>
            <a:spLocks noChangeArrowheads="1"/>
          </p:cNvSpPr>
          <p:nvPr/>
        </p:nvSpPr>
        <p:spPr bwMode="auto">
          <a:xfrm>
            <a:off x="1289049" y="3781347"/>
            <a:ext cx="69091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The trials are independent of each other.</a:t>
            </a:r>
          </a:p>
        </p:txBody>
      </p:sp>
      <p:sp>
        <p:nvSpPr>
          <p:cNvPr id="479259" name="Rectangle 27"/>
          <p:cNvSpPr>
            <a:spLocks noChangeArrowheads="1"/>
          </p:cNvSpPr>
          <p:nvPr/>
        </p:nvSpPr>
        <p:spPr bwMode="auto">
          <a:xfrm>
            <a:off x="1289049" y="2417217"/>
            <a:ext cx="7013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The trial is repeated </a:t>
            </a:r>
            <a:r>
              <a:rPr lang="en-US" altLang="en-US" sz="2400" i="1" dirty="0">
                <a:latin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Comic Sans MS" panose="030F0702030302020204" pitchFamily="66" charset="0"/>
              </a:rPr>
              <a:t> times.</a:t>
            </a:r>
          </a:p>
        </p:txBody>
      </p:sp>
      <p:sp>
        <p:nvSpPr>
          <p:cNvPr id="479263" name="Rectangle 31"/>
          <p:cNvSpPr>
            <a:spLocks noChangeArrowheads="1"/>
          </p:cNvSpPr>
          <p:nvPr/>
        </p:nvSpPr>
        <p:spPr bwMode="auto">
          <a:xfrm>
            <a:off x="1289049" y="5058979"/>
            <a:ext cx="6482294" cy="120032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/>
              <a:t>The parameters that define a unique binomial distribution are the values of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/>
              <a:t> and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/>
              <a:t>. Any binomial distribution is represented as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~ B</a:t>
            </a:r>
            <a:r>
              <a:rPr lang="en-US" altLang="en-US" sz="2400" dirty="0"/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/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/>
              <a:t>)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Binomial experiment.</a:t>
            </a: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601848" y="4199031"/>
            <a:ext cx="82835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en-US" altLang="en-US" sz="2400" dirty="0">
                <a:latin typeface="Comic Sans MS" panose="030F0702030302020204" pitchFamily="66" charset="0"/>
              </a:rPr>
              <a:t>The binomial distribution describes the behavior of a discrete variable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if the conditions above apply</a:t>
            </a:r>
          </a:p>
        </p:txBody>
      </p:sp>
      <p:sp>
        <p:nvSpPr>
          <p:cNvPr id="10" name="Rectangle 9">
            <a:hlinkClick r:id="rId2"/>
            <a:extLst>
              <a:ext uri="{FF2B5EF4-FFF2-40B4-BE49-F238E27FC236}">
                <a16:creationId xmlns:a16="http://schemas.microsoft.com/office/drawing/2014/main" id="{3DA8238E-D7D0-4D11-A559-796742FF9514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2"/>
            <a:extLst>
              <a:ext uri="{FF2B5EF4-FFF2-40B4-BE49-F238E27FC236}">
                <a16:creationId xmlns:a16="http://schemas.microsoft.com/office/drawing/2014/main" id="{859A1111-366F-47F7-96D8-2391D7E8D010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24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53" grpId="0"/>
      <p:bldP spid="479257" grpId="0"/>
      <p:bldP spid="479258" grpId="0"/>
      <p:bldP spid="479259" grpId="0"/>
      <p:bldP spid="479263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8" name="Rectangle 6"/>
          <p:cNvSpPr>
            <a:spLocks noChangeArrowheads="1"/>
          </p:cNvSpPr>
          <p:nvPr/>
        </p:nvSpPr>
        <p:spPr bwMode="auto">
          <a:xfrm>
            <a:off x="529430" y="1223442"/>
            <a:ext cx="83597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36600" indent="-736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3175"/>
            <a:r>
              <a:rPr lang="en-US" altLang="en-US" sz="2400" dirty="0">
                <a:latin typeface="Comic Sans MS" panose="030F0702030302020204" pitchFamily="66" charset="0"/>
              </a:rPr>
              <a:t>We roll a fair die </a:t>
            </a:r>
            <a:r>
              <a:rPr lang="en-US" altLang="en-US" sz="2400" dirty="0">
                <a:latin typeface="Times New Roman" panose="02020603050405020304" pitchFamily="18" charset="0"/>
              </a:rPr>
              <a:t>4</a:t>
            </a:r>
            <a:r>
              <a:rPr lang="en-US" altLang="en-US" sz="2400" dirty="0">
                <a:latin typeface="Comic Sans MS" panose="030F0702030302020204" pitchFamily="66" charset="0"/>
              </a:rPr>
              <a:t> times and we count the number of sixes.</a:t>
            </a:r>
          </a:p>
        </p:txBody>
      </p:sp>
      <p:sp>
        <p:nvSpPr>
          <p:cNvPr id="453639" name="Rectangle 7"/>
          <p:cNvSpPr>
            <a:spLocks noChangeArrowheads="1"/>
          </p:cNvSpPr>
          <p:nvPr/>
        </p:nvSpPr>
        <p:spPr bwMode="auto">
          <a:xfrm>
            <a:off x="529430" y="2831613"/>
            <a:ext cx="338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4625" indent="-174625">
              <a:buFontTx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There are </a:t>
            </a:r>
            <a:r>
              <a:rPr lang="en-US" altLang="en-US" sz="2400" dirty="0">
                <a:latin typeface="Times New Roman" panose="02020603050405020304" pitchFamily="18" charset="0"/>
              </a:rPr>
              <a:t>4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trials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53644" name="Rectangle 12"/>
          <p:cNvSpPr>
            <a:spLocks noChangeArrowheads="1"/>
          </p:cNvSpPr>
          <p:nvPr/>
        </p:nvSpPr>
        <p:spPr bwMode="auto">
          <a:xfrm>
            <a:off x="529430" y="3269762"/>
            <a:ext cx="807561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indent="-228600">
              <a:buFontTx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There are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outcomes </a:t>
            </a:r>
            <a:r>
              <a:rPr lang="en-US" altLang="en-US" sz="2400" dirty="0">
                <a:latin typeface="Comic Sans MS" panose="030F0702030302020204" pitchFamily="66" charset="0"/>
              </a:rPr>
              <a:t>to each trial. (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Success</a:t>
            </a:r>
            <a:r>
              <a:rPr lang="en-US" altLang="en-US" sz="2400" dirty="0">
                <a:latin typeface="Comic Sans MS" panose="030F0702030302020204" pitchFamily="66" charset="0"/>
              </a:rPr>
              <a:t> is getting a </a:t>
            </a:r>
            <a:r>
              <a:rPr lang="en-US" altLang="en-US" sz="2400" dirty="0">
                <a:latin typeface="Times New Roman" panose="02020603050405020304" pitchFamily="18" charset="0"/>
              </a:rPr>
              <a:t>6</a:t>
            </a:r>
            <a:r>
              <a:rPr lang="en-US" altLang="en-US" sz="2400" dirty="0">
                <a:latin typeface="Comic Sans MS" panose="030F0702030302020204" pitchFamily="66" charset="0"/>
              </a:rPr>
              <a:t> and </a:t>
            </a: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failure</a:t>
            </a:r>
            <a:r>
              <a:rPr lang="en-US" altLang="en-US" sz="2400" dirty="0">
                <a:latin typeface="Comic Sans MS" panose="030F0702030302020204" pitchFamily="66" charset="0"/>
              </a:rPr>
              <a:t> is not getting a </a:t>
            </a:r>
            <a:r>
              <a:rPr lang="en-US" altLang="en-US" sz="2400" dirty="0">
                <a:latin typeface="Times New Roman" panose="02020603050405020304" pitchFamily="18" charset="0"/>
              </a:rPr>
              <a:t>6</a:t>
            </a:r>
            <a:r>
              <a:rPr lang="en-US" altLang="en-US" sz="2400" dirty="0">
                <a:latin typeface="Comic Sans MS" panose="030F0702030302020204" pitchFamily="66" charset="0"/>
              </a:rPr>
              <a:t> ).</a:t>
            </a:r>
          </a:p>
        </p:txBody>
      </p:sp>
      <p:sp>
        <p:nvSpPr>
          <p:cNvPr id="453645" name="Rectangle 13"/>
          <p:cNvSpPr>
            <a:spLocks noChangeArrowheads="1"/>
          </p:cNvSpPr>
          <p:nvPr/>
        </p:nvSpPr>
        <p:spPr bwMode="auto">
          <a:xfrm>
            <a:off x="529430" y="5079148"/>
            <a:ext cx="4789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indent="-228600">
              <a:buFontTx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The trials are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independent</a:t>
            </a:r>
            <a:r>
              <a:rPr lang="en-US" altLang="en-US" sz="2400" dirty="0">
                <a:latin typeface="Comic Sans MS" panose="030F0702030302020204" pitchFamily="66" charset="0"/>
              </a:rPr>
              <a:t>.  </a:t>
            </a:r>
          </a:p>
        </p:txBody>
      </p:sp>
      <p:sp>
        <p:nvSpPr>
          <p:cNvPr id="453646" name="Rectangle 14"/>
          <p:cNvSpPr>
            <a:spLocks noChangeArrowheads="1"/>
          </p:cNvSpPr>
          <p:nvPr/>
        </p:nvSpPr>
        <p:spPr bwMode="auto">
          <a:xfrm>
            <a:off x="1327585" y="5645335"/>
            <a:ext cx="6465918" cy="83099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Comic Sans MS" panose="030F0702030302020204" pitchFamily="66" charset="0"/>
              </a:rPr>
              <a:t>This experiment satisfies the conditions for the binomial model.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48" name="Rectangle 16"/>
              <p:cNvSpPr>
                <a:spLocks noChangeArrowheads="1"/>
              </p:cNvSpPr>
              <p:nvPr/>
            </p:nvSpPr>
            <p:spPr bwMode="auto">
              <a:xfrm>
                <a:off x="529430" y="4131962"/>
                <a:ext cx="8459788" cy="1016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457200" indent="-457200" algn="l">
                  <a:tabLst>
                    <a:tab pos="67484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977900" algn="l">
                  <a:tabLst>
                    <a:tab pos="67484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092200" algn="l">
                  <a:tabLst>
                    <a:tab pos="67484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tabLst>
                    <a:tab pos="67484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tabLst>
                    <a:tab pos="67484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67484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67484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67484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67484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174625" indent="-174625">
                  <a:buFontTx/>
                  <a:buChar char="•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There is a 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constant probability of</a:t>
                </a:r>
                <a:r>
                  <a:rPr lang="en-US" altLang="en-US" sz="2400" dirty="0">
                    <a:latin typeface="Comic Sans MS" panose="030F0702030302020204" pitchFamily="66" charset="0"/>
                  </a:rPr>
                  <a:t> 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success</a:t>
                </a:r>
                <a:r>
                  <a:rPr lang="en-US" altLang="en-US" sz="2400" dirty="0">
                    <a:latin typeface="Comic Sans MS" panose="030F0702030302020204" pitchFamily="66" charset="0"/>
                  </a:rPr>
                  <a:t> ( getting a </a:t>
                </a:r>
                <a:r>
                  <a:rPr lang="en-US" altLang="en-US" sz="2400" dirty="0">
                    <a:latin typeface="Times New Roman" panose="02020603050405020304" pitchFamily="18" charset="0"/>
                  </a:rPr>
                  <a:t>6</a:t>
                </a:r>
                <a:r>
                  <a:rPr lang="en-US" altLang="en-US" sz="2400" dirty="0">
                    <a:latin typeface="Comic Sans MS" panose="030F0702030302020204" pitchFamily="66" charset="0"/>
                  </a:rPr>
                  <a:t> ), so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en-US" sz="2400" dirty="0">
                    <a:latin typeface="Comic Sans MS" panose="030F0702030302020204" pitchFamily="66" charset="0"/>
                  </a:rPr>
                  <a:t>  for every trial. </a:t>
                </a:r>
              </a:p>
            </p:txBody>
          </p:sp>
        </mc:Choice>
        <mc:Fallback xmlns="">
          <p:sp>
            <p:nvSpPr>
              <p:cNvPr id="453648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430" y="4131962"/>
                <a:ext cx="8459788" cy="1016000"/>
              </a:xfrm>
              <a:prstGeom prst="rect">
                <a:avLst/>
              </a:prstGeom>
              <a:blipFill rotWithShape="0">
                <a:blip r:embed="rId2"/>
                <a:stretch>
                  <a:fillRect l="-1513" t="-10843" r="-1585" b="-36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560387" y="793860"/>
            <a:ext cx="1534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/>
              <a:t>EXAMPLE.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529430" y="1982692"/>
            <a:ext cx="83597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36600" indent="-736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3175"/>
            <a:r>
              <a:rPr lang="en-US" altLang="en-US" sz="2400" dirty="0">
                <a:latin typeface="Comic Sans MS" panose="030F0702030302020204" pitchFamily="66" charset="0"/>
              </a:rPr>
              <a:t>Determine if the experiment satisfies the conditions to be considered binomial.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Binomial experiment.</a:t>
            </a:r>
          </a:p>
        </p:txBody>
      </p:sp>
      <p:sp>
        <p:nvSpPr>
          <p:cNvPr id="11" name="Rectangle 10">
            <a:hlinkClick r:id="rId3"/>
            <a:extLst>
              <a:ext uri="{FF2B5EF4-FFF2-40B4-BE49-F238E27FC236}">
                <a16:creationId xmlns:a16="http://schemas.microsoft.com/office/drawing/2014/main" id="{57E53B67-2920-49F2-A8DE-F163E98369F4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3"/>
            <a:extLst>
              <a:ext uri="{FF2B5EF4-FFF2-40B4-BE49-F238E27FC236}">
                <a16:creationId xmlns:a16="http://schemas.microsoft.com/office/drawing/2014/main" id="{6F6F63DF-5564-4691-8D24-0CBA09350E84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52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8" grpId="0"/>
      <p:bldP spid="453639" grpId="0"/>
      <p:bldP spid="453644" grpId="0"/>
      <p:bldP spid="453645" grpId="0"/>
      <p:bldP spid="453646" grpId="0" animBg="1"/>
      <p:bldP spid="453648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9" name="Rectangle 3"/>
          <p:cNvSpPr>
            <a:spLocks noChangeArrowheads="1"/>
          </p:cNvSpPr>
          <p:nvPr/>
        </p:nvSpPr>
        <p:spPr bwMode="auto">
          <a:xfrm>
            <a:off x="59018" y="252225"/>
            <a:ext cx="866812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736600" indent="-736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Setting up a Binomial Distribution</a:t>
            </a:r>
          </a:p>
        </p:txBody>
      </p:sp>
      <p:sp>
        <p:nvSpPr>
          <p:cNvPr id="454666" name="Rectangle 10"/>
          <p:cNvSpPr>
            <a:spLocks noChangeArrowheads="1"/>
          </p:cNvSpPr>
          <p:nvPr/>
        </p:nvSpPr>
        <p:spPr bwMode="auto">
          <a:xfrm>
            <a:off x="501650" y="966431"/>
            <a:ext cx="83375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A probability distribution gives the probabilities for all possible values of a variable.</a:t>
            </a:r>
          </a:p>
        </p:txBody>
      </p:sp>
      <p:sp>
        <p:nvSpPr>
          <p:cNvPr id="454667" name="Rectangle 11"/>
          <p:cNvSpPr>
            <a:spLocks noChangeArrowheads="1"/>
          </p:cNvSpPr>
          <p:nvPr/>
        </p:nvSpPr>
        <p:spPr bwMode="auto">
          <a:xfrm>
            <a:off x="501650" y="1976339"/>
            <a:ext cx="83375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We are now going to find these probabilities using an example. It will result in a formula to calculate this probability and is very easy to use.</a:t>
            </a:r>
          </a:p>
        </p:txBody>
      </p:sp>
      <p:sp>
        <p:nvSpPr>
          <p:cNvPr id="454668" name="Rectangle 12"/>
          <p:cNvSpPr>
            <a:spLocks noChangeArrowheads="1"/>
          </p:cNvSpPr>
          <p:nvPr/>
        </p:nvSpPr>
        <p:spPr bwMode="auto">
          <a:xfrm>
            <a:off x="501650" y="3346227"/>
            <a:ext cx="8337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Consider the experiment of rolling the die </a:t>
            </a:r>
            <a:r>
              <a:rPr lang="en-US" altLang="en-US" sz="2400" dirty="0">
                <a:latin typeface="Times New Roman" panose="02020603050405020304" pitchFamily="18" charset="0"/>
              </a:rPr>
              <a:t>5</a:t>
            </a:r>
            <a:r>
              <a:rPr lang="en-US" altLang="en-US" sz="2400" dirty="0">
                <a:latin typeface="Comic Sans MS" panose="030F0702030302020204" pitchFamily="66" charset="0"/>
              </a:rPr>
              <a:t> times.</a:t>
            </a:r>
          </a:p>
        </p:txBody>
      </p:sp>
      <p:sp>
        <p:nvSpPr>
          <p:cNvPr id="454669" name="Rectangle 13"/>
          <p:cNvSpPr>
            <a:spLocks noChangeArrowheads="1"/>
          </p:cNvSpPr>
          <p:nvPr/>
        </p:nvSpPr>
        <p:spPr bwMode="auto">
          <a:xfrm>
            <a:off x="501650" y="3977451"/>
            <a:ext cx="83375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Suppose we need to find the probability of getting </a:t>
            </a:r>
            <a:r>
              <a:rPr lang="en-US" altLang="en-US" sz="2400" dirty="0">
                <a:latin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Comic Sans MS" panose="030F0702030302020204" pitchFamily="66" charset="0"/>
              </a:rPr>
              <a:t> sixes.</a:t>
            </a:r>
          </a:p>
        </p:txBody>
      </p:sp>
      <p:sp>
        <p:nvSpPr>
          <p:cNvPr id="7" name="Rectangle 6">
            <a:hlinkClick r:id="rId2"/>
            <a:extLst>
              <a:ext uri="{FF2B5EF4-FFF2-40B4-BE49-F238E27FC236}">
                <a16:creationId xmlns:a16="http://schemas.microsoft.com/office/drawing/2014/main" id="{D2B46399-A978-4B01-AB8E-19FBD6FCD0EB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973A4A2D-DAB6-45D0-811F-B9F8DC9E2242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21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6" grpId="0"/>
      <p:bldP spid="454667" grpId="0"/>
      <p:bldP spid="454668" grpId="0"/>
      <p:bldP spid="4546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715" name="Group 35"/>
          <p:cNvGrpSpPr>
            <a:grpSpLocks/>
          </p:cNvGrpSpPr>
          <p:nvPr/>
        </p:nvGrpSpPr>
        <p:grpSpPr bwMode="auto">
          <a:xfrm>
            <a:off x="3012078" y="3434697"/>
            <a:ext cx="1257300" cy="784225"/>
            <a:chOff x="2137" y="1571"/>
            <a:chExt cx="792" cy="494"/>
          </a:xfrm>
        </p:grpSpPr>
        <p:graphicFrame>
          <p:nvGraphicFramePr>
            <p:cNvPr id="455690" name="Object 10"/>
            <p:cNvGraphicFramePr>
              <a:graphicFrameLocks noChangeAspect="1"/>
            </p:cNvGraphicFramePr>
            <p:nvPr/>
          </p:nvGraphicFramePr>
          <p:xfrm>
            <a:off x="2137" y="1663"/>
            <a:ext cx="565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93480" imgH="177480" progId="Equation.3">
                    <p:embed/>
                  </p:oleObj>
                </mc:Choice>
                <mc:Fallback>
                  <p:oleObj name="Equation" r:id="rId2" imgW="3934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7" y="1663"/>
                          <a:ext cx="565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5691" name="Object 11"/>
            <p:cNvGraphicFramePr>
              <a:graphicFrameLocks noChangeAspect="1"/>
            </p:cNvGraphicFramePr>
            <p:nvPr/>
          </p:nvGraphicFramePr>
          <p:xfrm>
            <a:off x="2729" y="1571"/>
            <a:ext cx="200" cy="4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39680" imgH="342720" progId="Equation.3">
                    <p:embed/>
                  </p:oleObj>
                </mc:Choice>
                <mc:Fallback>
                  <p:oleObj name="Equation" r:id="rId4" imgW="139680" imgH="342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9" y="1571"/>
                          <a:ext cx="200" cy="4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55742" name="Group 62"/>
          <p:cNvGrpSpPr>
            <a:grpSpLocks/>
          </p:cNvGrpSpPr>
          <p:nvPr/>
        </p:nvGrpSpPr>
        <p:grpSpPr bwMode="auto">
          <a:xfrm>
            <a:off x="985341" y="5003146"/>
            <a:ext cx="7940675" cy="493713"/>
            <a:chOff x="510" y="2856"/>
            <a:chExt cx="5002" cy="311"/>
          </a:xfrm>
        </p:grpSpPr>
        <p:sp>
          <p:nvSpPr>
            <p:cNvPr id="455701" name="Rectangle 21"/>
            <p:cNvSpPr>
              <a:spLocks noChangeArrowheads="1"/>
            </p:cNvSpPr>
            <p:nvPr/>
          </p:nvSpPr>
          <p:spPr bwMode="auto">
            <a:xfrm>
              <a:off x="523" y="2860"/>
              <a:ext cx="4986" cy="2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 sz="2400"/>
            </a:p>
          </p:txBody>
        </p:sp>
        <p:graphicFrame>
          <p:nvGraphicFramePr>
            <p:cNvPr id="455696" name="Object 16"/>
            <p:cNvGraphicFramePr>
              <a:graphicFrameLocks noChangeAspect="1"/>
            </p:cNvGraphicFramePr>
            <p:nvPr/>
          </p:nvGraphicFramePr>
          <p:xfrm>
            <a:off x="510" y="2858"/>
            <a:ext cx="2283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409400" imgH="190440" progId="Equation.3">
                    <p:embed/>
                  </p:oleObj>
                </mc:Choice>
                <mc:Fallback>
                  <p:oleObj name="Equation" r:id="rId6" imgW="140940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" y="2858"/>
                          <a:ext cx="2283" cy="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5698" name="Rectangle 18"/>
            <p:cNvSpPr>
              <a:spLocks noChangeArrowheads="1"/>
            </p:cNvSpPr>
            <p:nvPr/>
          </p:nvSpPr>
          <p:spPr bwMode="auto">
            <a:xfrm>
              <a:off x="2842" y="2856"/>
              <a:ext cx="26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0000"/>
                  </a:solidFill>
                  <a:latin typeface="Comic Sans MS" panose="030F0702030302020204" pitchFamily="66" charset="0"/>
                </a:rPr>
                <a:t>if A and B are independent</a:t>
              </a:r>
            </a:p>
          </p:txBody>
        </p:sp>
      </p:grpSp>
      <p:grpSp>
        <p:nvGrpSpPr>
          <p:cNvPr id="455716" name="Group 36"/>
          <p:cNvGrpSpPr>
            <a:grpSpLocks/>
          </p:cNvGrpSpPr>
          <p:nvPr/>
        </p:nvGrpSpPr>
        <p:grpSpPr bwMode="auto">
          <a:xfrm>
            <a:off x="1941981" y="5465109"/>
            <a:ext cx="4364038" cy="987425"/>
            <a:chOff x="326" y="2735"/>
            <a:chExt cx="2765" cy="622"/>
          </a:xfrm>
        </p:grpSpPr>
        <p:graphicFrame>
          <p:nvGraphicFramePr>
            <p:cNvPr id="455702" name="Object 22"/>
            <p:cNvGraphicFramePr>
              <a:graphicFrameLocks noChangeAspect="1"/>
            </p:cNvGraphicFramePr>
            <p:nvPr/>
          </p:nvGraphicFramePr>
          <p:xfrm>
            <a:off x="1004" y="2923"/>
            <a:ext cx="1057" cy="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736560" imgH="190440" progId="Equation.3">
                    <p:embed/>
                  </p:oleObj>
                </mc:Choice>
                <mc:Fallback>
                  <p:oleObj name="Equation" r:id="rId8" imgW="73656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4" y="2923"/>
                          <a:ext cx="1057" cy="2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5703" name="Object 23"/>
            <p:cNvGraphicFramePr>
              <a:graphicFrameLocks noChangeAspect="1"/>
            </p:cNvGraphicFramePr>
            <p:nvPr/>
          </p:nvGraphicFramePr>
          <p:xfrm>
            <a:off x="326" y="2932"/>
            <a:ext cx="728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507960" imgH="177480" progId="Equation.3">
                    <p:embed/>
                  </p:oleObj>
                </mc:Choice>
                <mc:Fallback>
                  <p:oleObj name="Equation" r:id="rId10" imgW="5079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" y="2932"/>
                          <a:ext cx="728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5704" name="Object 24"/>
            <p:cNvGraphicFramePr>
              <a:graphicFrameLocks noChangeAspect="1"/>
            </p:cNvGraphicFramePr>
            <p:nvPr/>
          </p:nvGraphicFramePr>
          <p:xfrm>
            <a:off x="2037" y="2799"/>
            <a:ext cx="473" cy="4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330120" imgH="342720" progId="Equation.3">
                    <p:embed/>
                  </p:oleObj>
                </mc:Choice>
                <mc:Fallback>
                  <p:oleObj name="Equation" r:id="rId12" imgW="330120" imgH="342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7" y="2799"/>
                          <a:ext cx="473" cy="4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5708" name="Object 28"/>
            <p:cNvGraphicFramePr>
              <a:graphicFrameLocks noChangeAspect="1"/>
            </p:cNvGraphicFramePr>
            <p:nvPr/>
          </p:nvGraphicFramePr>
          <p:xfrm>
            <a:off x="2472" y="2735"/>
            <a:ext cx="619" cy="6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431640" imgH="431640" progId="Equation.3">
                    <p:embed/>
                  </p:oleObj>
                </mc:Choice>
                <mc:Fallback>
                  <p:oleObj name="Equation" r:id="rId14" imgW="4316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2" y="2735"/>
                          <a:ext cx="619" cy="6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5728" name="Rectangle 48"/>
          <p:cNvSpPr>
            <a:spLocks noChangeArrowheads="1"/>
          </p:cNvSpPr>
          <p:nvPr/>
        </p:nvSpPr>
        <p:spPr bwMode="auto">
          <a:xfrm>
            <a:off x="526071" y="928485"/>
            <a:ext cx="41613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914400" indent="-9144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382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2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We need to do two things: </a:t>
            </a:r>
            <a:endParaRPr lang="en-US" altLang="en-US" sz="2400" baseline="30000" dirty="0">
              <a:latin typeface="Comic Sans MS" panose="030F0702030302020204" pitchFamily="66" charset="0"/>
            </a:endParaRPr>
          </a:p>
        </p:txBody>
      </p:sp>
      <p:sp>
        <p:nvSpPr>
          <p:cNvPr id="455729" name="Rectangle 49"/>
          <p:cNvSpPr>
            <a:spLocks noChangeArrowheads="1"/>
          </p:cNvSpPr>
          <p:nvPr/>
        </p:nvSpPr>
        <p:spPr bwMode="auto">
          <a:xfrm>
            <a:off x="1012966" y="2323446"/>
            <a:ext cx="78438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382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2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en-US" sz="2400" dirty="0">
                <a:latin typeface="Comic Sans MS" panose="030F0702030302020204" pitchFamily="66" charset="0"/>
              </a:rPr>
              <a:t>Find the number of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ways</a:t>
            </a:r>
            <a:r>
              <a:rPr lang="en-US" altLang="en-US" sz="2400" dirty="0">
                <a:latin typeface="Comic Sans MS" panose="030F0702030302020204" pitchFamily="66" charset="0"/>
              </a:rPr>
              <a:t> of getting </a:t>
            </a:r>
            <a:r>
              <a:rPr lang="en-US" altLang="en-US" sz="2400" dirty="0">
                <a:latin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Comic Sans MS" panose="030F0702030302020204" pitchFamily="66" charset="0"/>
              </a:rPr>
              <a:t> sixes (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in any order </a:t>
            </a:r>
            <a:r>
              <a:rPr lang="en-US" altLang="en-US" sz="2400" dirty="0">
                <a:latin typeface="Comic Sans MS" panose="030F0702030302020204" pitchFamily="66" charset="0"/>
              </a:rPr>
              <a:t>).</a:t>
            </a:r>
            <a:endParaRPr lang="en-US" altLang="en-US" sz="2400" baseline="30000" dirty="0">
              <a:latin typeface="Comic Sans MS" panose="030F0702030302020204" pitchFamily="66" charset="0"/>
            </a:endParaRPr>
          </a:p>
        </p:txBody>
      </p:sp>
      <p:sp>
        <p:nvSpPr>
          <p:cNvPr id="455730" name="Rectangle 50"/>
          <p:cNvSpPr>
            <a:spLocks noChangeArrowheads="1"/>
          </p:cNvSpPr>
          <p:nvPr/>
        </p:nvSpPr>
        <p:spPr bwMode="auto">
          <a:xfrm>
            <a:off x="542272" y="3156884"/>
            <a:ext cx="84693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382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2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We know the probability of getting a 6 if we roll the die once is given by </a:t>
            </a:r>
          </a:p>
        </p:txBody>
      </p:sp>
      <p:sp>
        <p:nvSpPr>
          <p:cNvPr id="455731" name="Rectangle 51"/>
          <p:cNvSpPr>
            <a:spLocks noChangeArrowheads="1"/>
          </p:cNvSpPr>
          <p:nvPr/>
        </p:nvSpPr>
        <p:spPr bwMode="auto">
          <a:xfrm>
            <a:off x="670114" y="4170078"/>
            <a:ext cx="804386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If we roll the die again the outcome is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independent</a:t>
            </a:r>
            <a:r>
              <a:rPr lang="en-US" altLang="en-US" sz="2400" dirty="0">
                <a:latin typeface="Comic Sans MS" panose="030F0702030302020204" pitchFamily="66" charset="0"/>
              </a:rPr>
              <a:t> of the 1</a:t>
            </a:r>
            <a:r>
              <a:rPr lang="en-US" altLang="en-US" sz="2400" baseline="30000" dirty="0">
                <a:latin typeface="Comic Sans MS" panose="030F0702030302020204" pitchFamily="66" charset="0"/>
              </a:rPr>
              <a:t>st</a:t>
            </a:r>
            <a:r>
              <a:rPr lang="en-US" altLang="en-US" sz="2400" dirty="0">
                <a:latin typeface="Comic Sans MS" panose="030F0702030302020204" pitchFamily="66" charset="0"/>
              </a:rPr>
              <a:t> outcome, so we can use the formula</a:t>
            </a:r>
          </a:p>
        </p:txBody>
      </p:sp>
      <p:sp>
        <p:nvSpPr>
          <p:cNvPr id="455732" name="Rectangle 52"/>
          <p:cNvSpPr>
            <a:spLocks noChangeArrowheads="1"/>
          </p:cNvSpPr>
          <p:nvPr/>
        </p:nvSpPr>
        <p:spPr bwMode="auto">
          <a:xfrm>
            <a:off x="727964" y="5695128"/>
            <a:ext cx="14652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giving</a:t>
            </a:r>
          </a:p>
        </p:txBody>
      </p:sp>
      <p:sp>
        <p:nvSpPr>
          <p:cNvPr id="455726" name="Rectangle 46"/>
          <p:cNvSpPr>
            <a:spLocks noChangeArrowheads="1"/>
          </p:cNvSpPr>
          <p:nvPr/>
        </p:nvSpPr>
        <p:spPr bwMode="auto">
          <a:xfrm>
            <a:off x="1116294" y="1423337"/>
            <a:ext cx="761084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382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2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en-US" sz="2400" dirty="0">
                <a:latin typeface="Comic Sans MS" panose="030F0702030302020204" pitchFamily="66" charset="0"/>
              </a:rPr>
              <a:t>Find the probability of getting </a:t>
            </a: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6, 6, 6, 6’, 6’</a:t>
            </a:r>
            <a:r>
              <a:rPr lang="en-US" altLang="en-US" sz="2400" dirty="0">
                <a:latin typeface="Comic Sans MS" panose="030F0702030302020204" pitchFamily="66" charset="0"/>
              </a:rPr>
              <a:t> (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in that order</a:t>
            </a:r>
            <a:r>
              <a:rPr lang="en-US" altLang="en-US" sz="2400" dirty="0">
                <a:latin typeface="Comic Sans MS" panose="030F0702030302020204" pitchFamily="66" charset="0"/>
              </a:rPr>
              <a:t> ) where </a:t>
            </a: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6’</a:t>
            </a:r>
            <a:r>
              <a:rPr lang="en-US" altLang="en-US" sz="2400" dirty="0">
                <a:latin typeface="Comic Sans MS" panose="030F0702030302020204" pitchFamily="66" charset="0"/>
              </a:rPr>
              <a:t> is “not a six” and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59018" y="252225"/>
            <a:ext cx="866812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736600" indent="-736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Find the probability of getting three sixes.</a:t>
            </a:r>
          </a:p>
        </p:txBody>
      </p:sp>
      <p:sp>
        <p:nvSpPr>
          <p:cNvPr id="21" name="Rectangle 20">
            <a:hlinkClick r:id="rId16"/>
            <a:extLst>
              <a:ext uri="{FF2B5EF4-FFF2-40B4-BE49-F238E27FC236}">
                <a16:creationId xmlns:a16="http://schemas.microsoft.com/office/drawing/2014/main" id="{6DAF4CC0-92A3-4E03-8931-B4652577C6DD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hlinkClick r:id="rId16"/>
            <a:extLst>
              <a:ext uri="{FF2B5EF4-FFF2-40B4-BE49-F238E27FC236}">
                <a16:creationId xmlns:a16="http://schemas.microsoft.com/office/drawing/2014/main" id="{3296CF4B-5A8C-4FB9-B3FD-F269997EDA0A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06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728" grpId="0"/>
      <p:bldP spid="455729" grpId="0"/>
      <p:bldP spid="455730" grpId="0"/>
      <p:bldP spid="455731" grpId="0"/>
      <p:bldP spid="455732" grpId="0"/>
      <p:bldP spid="4557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37" name="Rectangle 17"/>
          <p:cNvSpPr>
            <a:spLocks noChangeArrowheads="1"/>
          </p:cNvSpPr>
          <p:nvPr/>
        </p:nvSpPr>
        <p:spPr bwMode="auto">
          <a:xfrm>
            <a:off x="2048669" y="1234897"/>
            <a:ext cx="2805113" cy="46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Then, 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(6, 6, 6) =</a:t>
            </a:r>
            <a:endParaRPr lang="en-US" altLang="en-US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593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56508"/>
              </p:ext>
            </p:extLst>
          </p:nvPr>
        </p:nvGraphicFramePr>
        <p:xfrm>
          <a:off x="4612481" y="953112"/>
          <a:ext cx="75088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0120" imgH="431640" progId="Equation.3">
                  <p:embed/>
                </p:oleObj>
              </mc:Choice>
              <mc:Fallback>
                <p:oleObj name="Equation" r:id="rId2" imgW="330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2481" y="953112"/>
                        <a:ext cx="75088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5963" name="Group 43"/>
          <p:cNvGrpSpPr>
            <a:grpSpLocks/>
          </p:cNvGrpSpPr>
          <p:nvPr/>
        </p:nvGrpSpPr>
        <p:grpSpPr bwMode="auto">
          <a:xfrm>
            <a:off x="514818" y="3011632"/>
            <a:ext cx="7939087" cy="963613"/>
            <a:chOff x="265" y="1636"/>
            <a:chExt cx="5001" cy="607"/>
          </a:xfrm>
        </p:grpSpPr>
        <p:sp>
          <p:nvSpPr>
            <p:cNvPr id="465941" name="Rectangle 21"/>
            <p:cNvSpPr>
              <a:spLocks noChangeArrowheads="1"/>
            </p:cNvSpPr>
            <p:nvPr/>
          </p:nvSpPr>
          <p:spPr bwMode="auto">
            <a:xfrm>
              <a:off x="265" y="1636"/>
              <a:ext cx="500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latin typeface="Comic Sans MS" panose="030F0702030302020204" pitchFamily="66" charset="0"/>
                </a:rPr>
                <a:t>The probability of not getting a six is given by:</a:t>
              </a:r>
            </a:p>
          </p:txBody>
        </p:sp>
        <p:graphicFrame>
          <p:nvGraphicFramePr>
            <p:cNvPr id="465942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7989263"/>
                </p:ext>
              </p:extLst>
            </p:nvPr>
          </p:nvGraphicFramePr>
          <p:xfrm>
            <a:off x="1977" y="1963"/>
            <a:ext cx="661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82400" imgH="203040" progId="Equation.3">
                    <p:embed/>
                  </p:oleObj>
                </mc:Choice>
                <mc:Fallback>
                  <p:oleObj name="Equation" r:id="rId4" imgW="4824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7" y="1963"/>
                          <a:ext cx="661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594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98105"/>
              </p:ext>
            </p:extLst>
          </p:nvPr>
        </p:nvGraphicFramePr>
        <p:xfrm>
          <a:off x="1806575" y="5672138"/>
          <a:ext cx="2338388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520" imgH="203040" progId="Equation.3">
                  <p:embed/>
                </p:oleObj>
              </mc:Choice>
              <mc:Fallback>
                <p:oleObj name="Equation" r:id="rId6" imgW="1028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575" y="5672138"/>
                        <a:ext cx="2338388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5945" name="Rectangle 25"/>
          <p:cNvSpPr>
            <a:spLocks noChangeArrowheads="1"/>
          </p:cNvSpPr>
          <p:nvPr/>
        </p:nvSpPr>
        <p:spPr bwMode="auto">
          <a:xfrm>
            <a:off x="932656" y="5140325"/>
            <a:ext cx="2198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Comic Sans MS" panose="030F0702030302020204" pitchFamily="66" charset="0"/>
              </a:rPr>
              <a:t>And finally, </a:t>
            </a:r>
            <a:endParaRPr lang="en-US" altLang="en-US" sz="2400" baseline="30000">
              <a:latin typeface="Comic Sans MS" panose="030F0702030302020204" pitchFamily="66" charset="0"/>
            </a:endParaRPr>
          </a:p>
        </p:txBody>
      </p:sp>
      <p:graphicFrame>
        <p:nvGraphicFramePr>
          <p:cNvPr id="46594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006169"/>
              </p:ext>
            </p:extLst>
          </p:nvPr>
        </p:nvGraphicFramePr>
        <p:xfrm>
          <a:off x="4146550" y="5386387"/>
          <a:ext cx="14160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22080" imgH="431640" progId="Equation.3">
                  <p:embed/>
                </p:oleObj>
              </mc:Choice>
              <mc:Fallback>
                <p:oleObj name="Equation" r:id="rId8" imgW="622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550" y="5386387"/>
                        <a:ext cx="14160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5954" name="Rectangle 34"/>
          <p:cNvSpPr>
            <a:spLocks noChangeArrowheads="1"/>
          </p:cNvSpPr>
          <p:nvPr/>
        </p:nvSpPr>
        <p:spPr bwMode="auto">
          <a:xfrm>
            <a:off x="515471" y="1976581"/>
            <a:ext cx="834231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Now we have the probability of 3 sixes, we want the last 2 rolls to give anything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except</a:t>
            </a:r>
            <a:r>
              <a:rPr lang="en-US" altLang="en-US" sz="2400" dirty="0">
                <a:latin typeface="Comic Sans MS" panose="030F0702030302020204" pitchFamily="66" charset="0"/>
              </a:rPr>
              <a:t> a six. </a:t>
            </a:r>
          </a:p>
        </p:txBody>
      </p:sp>
      <p:grpSp>
        <p:nvGrpSpPr>
          <p:cNvPr id="465955" name="Group 35"/>
          <p:cNvGrpSpPr>
            <a:grpSpLocks/>
          </p:cNvGrpSpPr>
          <p:nvPr/>
        </p:nvGrpSpPr>
        <p:grpSpPr bwMode="auto">
          <a:xfrm>
            <a:off x="1296988" y="4384681"/>
            <a:ext cx="2825749" cy="490538"/>
            <a:chOff x="1239" y="3727"/>
            <a:chExt cx="1780" cy="309"/>
          </a:xfrm>
        </p:grpSpPr>
        <p:graphicFrame>
          <p:nvGraphicFramePr>
            <p:cNvPr id="465956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334675"/>
                </p:ext>
              </p:extLst>
            </p:nvPr>
          </p:nvGraphicFramePr>
          <p:xfrm>
            <a:off x="1781" y="3727"/>
            <a:ext cx="1238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863280" imgH="203040" progId="Equation.3">
                    <p:embed/>
                  </p:oleObj>
                </mc:Choice>
                <mc:Fallback>
                  <p:oleObj name="Equation" r:id="rId10" imgW="8632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1" y="3727"/>
                          <a:ext cx="1238" cy="2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5957" name="Rectangle 37"/>
            <p:cNvSpPr>
              <a:spLocks noChangeArrowheads="1"/>
            </p:cNvSpPr>
            <p:nvPr/>
          </p:nvSpPr>
          <p:spPr bwMode="auto">
            <a:xfrm>
              <a:off x="1239" y="3748"/>
              <a:ext cx="6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latin typeface="Comic Sans MS" panose="030F0702030302020204" pitchFamily="66" charset="0"/>
                </a:rPr>
                <a:t>So, </a:t>
              </a:r>
              <a:endParaRPr lang="en-US" altLang="en-US" sz="2400" baseline="30000">
                <a:latin typeface="Comic Sans MS" panose="030F0702030302020204" pitchFamily="66" charset="0"/>
              </a:endParaRPr>
            </a:p>
          </p:txBody>
        </p:sp>
      </p:grpSp>
      <p:graphicFrame>
        <p:nvGraphicFramePr>
          <p:cNvPr id="465958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283834"/>
              </p:ext>
            </p:extLst>
          </p:nvPr>
        </p:nvGraphicFramePr>
        <p:xfrm>
          <a:off x="4102100" y="4124325"/>
          <a:ext cx="1271588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58720" imgH="431640" progId="Equation.3">
                  <p:embed/>
                </p:oleObj>
              </mc:Choice>
              <mc:Fallback>
                <p:oleObj name="Equation" r:id="rId12" imgW="5587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4124325"/>
                        <a:ext cx="1271588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60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561187"/>
              </p:ext>
            </p:extLst>
          </p:nvPr>
        </p:nvGraphicFramePr>
        <p:xfrm>
          <a:off x="4307355" y="3319605"/>
          <a:ext cx="15589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85800" imgH="342720" progId="Equation.3">
                  <p:embed/>
                </p:oleObj>
              </mc:Choice>
              <mc:Fallback>
                <p:oleObj name="Equation" r:id="rId14" imgW="6858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7355" y="3319605"/>
                        <a:ext cx="15589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9018" y="252225"/>
            <a:ext cx="866812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736600" indent="-736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Find the probability of getting three sixes.</a:t>
            </a:r>
          </a:p>
        </p:txBody>
      </p:sp>
      <p:sp>
        <p:nvSpPr>
          <p:cNvPr id="18" name="Rectangle 17">
            <a:hlinkClick r:id="rId16"/>
            <a:extLst>
              <a:ext uri="{FF2B5EF4-FFF2-40B4-BE49-F238E27FC236}">
                <a16:creationId xmlns:a16="http://schemas.microsoft.com/office/drawing/2014/main" id="{CFEBE0CB-EA5D-4D9D-A593-F86F29AA25B6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16"/>
            <a:extLst>
              <a:ext uri="{FF2B5EF4-FFF2-40B4-BE49-F238E27FC236}">
                <a16:creationId xmlns:a16="http://schemas.microsoft.com/office/drawing/2014/main" id="{8108A9F5-6935-4851-8468-C31AC24290ED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09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45" grpId="0"/>
      <p:bldP spid="4659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849" name="Rectangle 145"/>
          <p:cNvSpPr>
            <a:spLocks noChangeArrowheads="1"/>
          </p:cNvSpPr>
          <p:nvPr/>
        </p:nvSpPr>
        <p:spPr bwMode="auto">
          <a:xfrm>
            <a:off x="1320800" y="2383117"/>
            <a:ext cx="6477000" cy="2286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56708" name="Rectangle 4"/>
          <p:cNvSpPr>
            <a:spLocks noChangeArrowheads="1"/>
          </p:cNvSpPr>
          <p:nvPr/>
        </p:nvSpPr>
        <p:spPr bwMode="auto">
          <a:xfrm>
            <a:off x="915988" y="1769856"/>
            <a:ext cx="228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Now we need  </a:t>
            </a:r>
            <a:endParaRPr lang="en-US" altLang="en-US" sz="2400" baseline="30000" dirty="0">
              <a:latin typeface="Comic Sans MS" panose="030F0702030302020204" pitchFamily="66" charset="0"/>
            </a:endParaRPr>
          </a:p>
        </p:txBody>
      </p:sp>
      <p:sp>
        <p:nvSpPr>
          <p:cNvPr id="456712" name="Rectangle 8"/>
          <p:cNvSpPr>
            <a:spLocks noChangeArrowheads="1"/>
          </p:cNvSpPr>
          <p:nvPr/>
        </p:nvSpPr>
        <p:spPr bwMode="auto">
          <a:xfrm>
            <a:off x="2924175" y="1756054"/>
            <a:ext cx="58626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66738" indent="-5667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en-US" altLang="en-US" sz="2400" dirty="0">
                <a:latin typeface="Comic Sans MS" panose="030F0702030302020204" pitchFamily="66" charset="0"/>
              </a:rPr>
              <a:t>the number of </a:t>
            </a: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ways</a:t>
            </a:r>
            <a:r>
              <a:rPr lang="en-US" altLang="en-US" sz="2400" dirty="0">
                <a:latin typeface="Comic Sans MS" panose="030F0702030302020204" pitchFamily="66" charset="0"/>
              </a:rPr>
              <a:t> of getting </a:t>
            </a:r>
            <a:r>
              <a:rPr lang="en-US" altLang="en-US" sz="2400" dirty="0">
                <a:latin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Comic Sans MS" panose="030F0702030302020204" pitchFamily="66" charset="0"/>
              </a:rPr>
              <a:t> sixes.</a:t>
            </a:r>
            <a:endParaRPr lang="en-US" altLang="en-US" sz="2400" baseline="30000" dirty="0">
              <a:latin typeface="Comic Sans MS" panose="030F0702030302020204" pitchFamily="66" charset="0"/>
            </a:endParaRPr>
          </a:p>
        </p:txBody>
      </p:sp>
      <p:grpSp>
        <p:nvGrpSpPr>
          <p:cNvPr id="456833" name="Group 129"/>
          <p:cNvGrpSpPr>
            <a:grpSpLocks/>
          </p:cNvGrpSpPr>
          <p:nvPr/>
        </p:nvGrpSpPr>
        <p:grpSpPr bwMode="auto">
          <a:xfrm>
            <a:off x="1922462" y="761487"/>
            <a:ext cx="4700588" cy="1073150"/>
            <a:chOff x="1198" y="309"/>
            <a:chExt cx="2961" cy="676"/>
          </a:xfrm>
        </p:grpSpPr>
        <p:graphicFrame>
          <p:nvGraphicFramePr>
            <p:cNvPr id="456724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9603264"/>
                </p:ext>
              </p:extLst>
            </p:nvPr>
          </p:nvGraphicFramePr>
          <p:xfrm>
            <a:off x="1774" y="309"/>
            <a:ext cx="2385" cy="6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663560" imgH="469800" progId="Equation.3">
                    <p:embed/>
                  </p:oleObj>
                </mc:Choice>
                <mc:Fallback>
                  <p:oleObj name="Equation" r:id="rId2" imgW="1663560" imgH="46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4" y="309"/>
                          <a:ext cx="2385" cy="6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6727" name="Rectangle 23"/>
            <p:cNvSpPr>
              <a:spLocks noChangeArrowheads="1"/>
            </p:cNvSpPr>
            <p:nvPr/>
          </p:nvSpPr>
          <p:spPr bwMode="auto">
            <a:xfrm>
              <a:off x="1198" y="505"/>
              <a:ext cx="6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latin typeface="Comic Sans MS" panose="030F0702030302020204" pitchFamily="66" charset="0"/>
                </a:rPr>
                <a:t>So, </a:t>
              </a:r>
              <a:endParaRPr lang="en-US" altLang="en-US" baseline="30000">
                <a:latin typeface="Comic Sans MS" panose="030F0702030302020204" pitchFamily="66" charset="0"/>
              </a:endParaRPr>
            </a:p>
          </p:txBody>
        </p:sp>
      </p:grpSp>
      <p:sp>
        <p:nvSpPr>
          <p:cNvPr id="456809" name="Rectangle 105"/>
          <p:cNvSpPr>
            <a:spLocks noChangeArrowheads="1"/>
          </p:cNvSpPr>
          <p:nvPr/>
        </p:nvSpPr>
        <p:spPr bwMode="auto">
          <a:xfrm>
            <a:off x="722313" y="4712043"/>
            <a:ext cx="8140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Fortunately we don’t have to do this all the time!  </a:t>
            </a:r>
            <a:endParaRPr lang="en-US" altLang="en-US" sz="2400" baseline="30000" dirty="0">
              <a:latin typeface="Comic Sans MS" panose="030F0702030302020204" pitchFamily="66" charset="0"/>
            </a:endParaRPr>
          </a:p>
        </p:txBody>
      </p:sp>
      <p:sp>
        <p:nvSpPr>
          <p:cNvPr id="456831" name="Rectangle 127"/>
          <p:cNvSpPr>
            <a:spLocks noChangeArrowheads="1"/>
          </p:cNvSpPr>
          <p:nvPr/>
        </p:nvSpPr>
        <p:spPr bwMode="auto">
          <a:xfrm>
            <a:off x="655078" y="5165168"/>
            <a:ext cx="84216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If we think of it as choosing the 3 positions for the sixes after rolling the dice 5 times, we </a:t>
            </a:r>
            <a:r>
              <a:rPr lang="en-US" altLang="en-US" sz="2400" dirty="0" err="1">
                <a:latin typeface="Comic Sans MS" panose="030F0702030302020204" pitchFamily="66" charset="0"/>
              </a:rPr>
              <a:t>realise</a:t>
            </a:r>
            <a:r>
              <a:rPr lang="en-US" altLang="en-US" sz="2400" dirty="0">
                <a:latin typeface="Comic Sans MS" panose="030F0702030302020204" pitchFamily="66" charset="0"/>
              </a:rPr>
              <a:t> that we have  </a:t>
            </a:r>
            <a:endParaRPr lang="en-US" altLang="en-US" sz="2400" baseline="30000" dirty="0">
              <a:latin typeface="Comic Sans MS" panose="030F0702030302020204" pitchFamily="66" charset="0"/>
            </a:endParaRPr>
          </a:p>
        </p:txBody>
      </p:sp>
      <p:sp>
        <p:nvSpPr>
          <p:cNvPr id="456834" name="Rectangle 130"/>
          <p:cNvSpPr>
            <a:spLocks noChangeArrowheads="1"/>
          </p:cNvSpPr>
          <p:nvPr/>
        </p:nvSpPr>
        <p:spPr bwMode="auto">
          <a:xfrm>
            <a:off x="1371600" y="2433917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66738" indent="-5667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6 6 6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6</a:t>
            </a:r>
            <a:r>
              <a:rPr lang="en-US" altLang="en-US" sz="2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’</a:t>
            </a:r>
            <a:r>
              <a:rPr lang="en-US" altLang="en-US" sz="2400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6</a:t>
            </a:r>
            <a:r>
              <a:rPr lang="en-US" altLang="en-US" sz="2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’</a:t>
            </a:r>
          </a:p>
        </p:txBody>
      </p:sp>
      <p:grpSp>
        <p:nvGrpSpPr>
          <p:cNvPr id="456844" name="Group 140"/>
          <p:cNvGrpSpPr>
            <a:grpSpLocks/>
          </p:cNvGrpSpPr>
          <p:nvPr/>
        </p:nvGrpSpPr>
        <p:grpSpPr bwMode="auto">
          <a:xfrm>
            <a:off x="1371600" y="2891117"/>
            <a:ext cx="4114800" cy="461963"/>
            <a:chOff x="864" y="1728"/>
            <a:chExt cx="2592" cy="291"/>
          </a:xfrm>
        </p:grpSpPr>
        <p:sp>
          <p:nvSpPr>
            <p:cNvPr id="456835" name="Rectangle 131"/>
            <p:cNvSpPr>
              <a:spLocks noChangeArrowheads="1"/>
            </p:cNvSpPr>
            <p:nvPr/>
          </p:nvSpPr>
          <p:spPr bwMode="auto">
            <a:xfrm>
              <a:off x="864" y="1728"/>
              <a:ext cx="11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66738" indent="-566738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6 6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baseline="300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endParaRPr lang="en-US" altLang="en-US" sz="2400" baseline="30000" dirty="0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56836" name="Rectangle 132"/>
            <p:cNvSpPr>
              <a:spLocks noChangeArrowheads="1"/>
            </p:cNvSpPr>
            <p:nvPr/>
          </p:nvSpPr>
          <p:spPr bwMode="auto">
            <a:xfrm>
              <a:off x="2304" y="1728"/>
              <a:ext cx="11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66738" indent="-566738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6 6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</p:grpSp>
      <p:grpSp>
        <p:nvGrpSpPr>
          <p:cNvPr id="456845" name="Group 141"/>
          <p:cNvGrpSpPr>
            <a:grpSpLocks/>
          </p:cNvGrpSpPr>
          <p:nvPr/>
        </p:nvGrpSpPr>
        <p:grpSpPr bwMode="auto">
          <a:xfrm>
            <a:off x="1371600" y="3348317"/>
            <a:ext cx="6400800" cy="461963"/>
            <a:chOff x="864" y="2016"/>
            <a:chExt cx="4032" cy="291"/>
          </a:xfrm>
        </p:grpSpPr>
        <p:sp>
          <p:nvSpPr>
            <p:cNvPr id="456837" name="Rectangle 133"/>
            <p:cNvSpPr>
              <a:spLocks noChangeArrowheads="1"/>
            </p:cNvSpPr>
            <p:nvPr/>
          </p:nvSpPr>
          <p:spPr bwMode="auto">
            <a:xfrm>
              <a:off x="864" y="2016"/>
              <a:ext cx="11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66738" indent="-566738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 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baseline="300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endParaRPr lang="en-US" altLang="en-US" sz="2400" baseline="30000" dirty="0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56838" name="Rectangle 134"/>
            <p:cNvSpPr>
              <a:spLocks noChangeArrowheads="1"/>
            </p:cNvSpPr>
            <p:nvPr/>
          </p:nvSpPr>
          <p:spPr bwMode="auto">
            <a:xfrm>
              <a:off x="2304" y="2016"/>
              <a:ext cx="11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66738" indent="-566738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 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456839" name="Rectangle 135"/>
            <p:cNvSpPr>
              <a:spLocks noChangeArrowheads="1"/>
            </p:cNvSpPr>
            <p:nvPr/>
          </p:nvSpPr>
          <p:spPr bwMode="auto">
            <a:xfrm>
              <a:off x="3744" y="2016"/>
              <a:ext cx="11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66738" indent="-566738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 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</p:grpSp>
      <p:grpSp>
        <p:nvGrpSpPr>
          <p:cNvPr id="456846" name="Group 142"/>
          <p:cNvGrpSpPr>
            <a:grpSpLocks/>
          </p:cNvGrpSpPr>
          <p:nvPr/>
        </p:nvGrpSpPr>
        <p:grpSpPr bwMode="auto">
          <a:xfrm>
            <a:off x="1371600" y="3805517"/>
            <a:ext cx="6400800" cy="461963"/>
            <a:chOff x="864" y="2304"/>
            <a:chExt cx="4032" cy="291"/>
          </a:xfrm>
        </p:grpSpPr>
        <p:sp>
          <p:nvSpPr>
            <p:cNvPr id="456840" name="Rectangle 136"/>
            <p:cNvSpPr>
              <a:spLocks noChangeArrowheads="1"/>
            </p:cNvSpPr>
            <p:nvPr/>
          </p:nvSpPr>
          <p:spPr bwMode="auto">
            <a:xfrm>
              <a:off x="864" y="2304"/>
              <a:ext cx="11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66738" indent="-566738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baseline="300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6 6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endParaRPr lang="en-US" altLang="en-US" sz="2400" baseline="30000" dirty="0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56841" name="Rectangle 137"/>
            <p:cNvSpPr>
              <a:spLocks noChangeArrowheads="1"/>
            </p:cNvSpPr>
            <p:nvPr/>
          </p:nvSpPr>
          <p:spPr bwMode="auto">
            <a:xfrm>
              <a:off x="2304" y="2304"/>
              <a:ext cx="11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66738" indent="-566738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6 6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456842" name="Rectangle 138"/>
            <p:cNvSpPr>
              <a:spLocks noChangeArrowheads="1"/>
            </p:cNvSpPr>
            <p:nvPr/>
          </p:nvSpPr>
          <p:spPr bwMode="auto">
            <a:xfrm>
              <a:off x="3744" y="2304"/>
              <a:ext cx="11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66738" indent="-566738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 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</p:grpSp>
      <p:sp>
        <p:nvSpPr>
          <p:cNvPr id="456843" name="Rectangle 139"/>
          <p:cNvSpPr>
            <a:spLocks noChangeArrowheads="1"/>
          </p:cNvSpPr>
          <p:nvPr/>
        </p:nvSpPr>
        <p:spPr bwMode="auto">
          <a:xfrm>
            <a:off x="1371600" y="4262717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66738" indent="-5667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6</a:t>
            </a:r>
            <a:r>
              <a:rPr lang="en-US" altLang="en-US" sz="2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’</a:t>
            </a:r>
            <a:r>
              <a:rPr lang="en-US" altLang="en-US" sz="2400" baseline="30000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6</a:t>
            </a:r>
            <a:r>
              <a:rPr lang="en-US" altLang="en-US" sz="2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’</a:t>
            </a:r>
            <a:r>
              <a:rPr lang="en-US" altLang="en-US" sz="2400" baseline="30000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6 6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59018" y="252225"/>
            <a:ext cx="866812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736600" indent="-736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Find the probability of getting three sixes.</a:t>
            </a:r>
          </a:p>
        </p:txBody>
      </p:sp>
      <p:graphicFrame>
        <p:nvGraphicFramePr>
          <p:cNvPr id="28" name="Objec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914544"/>
              </p:ext>
            </p:extLst>
          </p:nvPr>
        </p:nvGraphicFramePr>
        <p:xfrm>
          <a:off x="2820988" y="6132513"/>
          <a:ext cx="100965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0880" imgH="228600" progId="Equation.3">
                  <p:embed/>
                </p:oleObj>
              </mc:Choice>
              <mc:Fallback>
                <p:oleObj name="Equation" r:id="rId4" imgW="380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6132513"/>
                        <a:ext cx="1009650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72892" y="6125826"/>
                <a:ext cx="857064" cy="6233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892" y="6125826"/>
                <a:ext cx="857064" cy="62331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729956" y="6216170"/>
            <a:ext cx="693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</a:t>
            </a:r>
            <a:endParaRPr lang="en-GB" sz="2400" dirty="0"/>
          </a:p>
        </p:txBody>
      </p:sp>
      <p:sp>
        <p:nvSpPr>
          <p:cNvPr id="29" name="Rectangle 28">
            <a:hlinkClick r:id="rId8"/>
            <a:extLst>
              <a:ext uri="{FF2B5EF4-FFF2-40B4-BE49-F238E27FC236}">
                <a16:creationId xmlns:a16="http://schemas.microsoft.com/office/drawing/2014/main" id="{F6A21EB8-4065-49A6-BE67-18E95BAFC4C5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hlinkClick r:id="rId8"/>
            <a:extLst>
              <a:ext uri="{FF2B5EF4-FFF2-40B4-BE49-F238E27FC236}">
                <a16:creationId xmlns:a16="http://schemas.microsoft.com/office/drawing/2014/main" id="{F542DF2B-E469-43FD-8003-D4B45C437C2A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96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6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6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849" grpId="0" animBg="1"/>
      <p:bldP spid="456708" grpId="0"/>
      <p:bldP spid="456712" grpId="0"/>
      <p:bldP spid="456809" grpId="0"/>
      <p:bldP spid="456831" grpId="0"/>
      <p:bldP spid="456834" grpId="0"/>
      <p:bldP spid="456843" grpId="0"/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Personalizado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66886FE-CDF7-48B4-A8F2-45D19DE436E0}" vid="{373654BB-9A06-437F-ADB5-89B4FE0E01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4_IBAA</Template>
  <TotalTime>7515</TotalTime>
  <Words>2592</Words>
  <Application>Microsoft Office PowerPoint</Application>
  <PresentationFormat>On-screen Show (4:3)</PresentationFormat>
  <Paragraphs>356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Cambria Math</vt:lpstr>
      <vt:lpstr>Comic Sans MS</vt:lpstr>
      <vt:lpstr>Symbol</vt:lpstr>
      <vt:lpstr>Times New Roman</vt:lpstr>
      <vt:lpstr>Wingdings</vt:lpstr>
      <vt:lpstr>Wingdings 2</vt:lpstr>
      <vt:lpstr>Theme1</vt:lpstr>
      <vt:lpstr>Equation</vt:lpstr>
      <vt:lpstr>The binomial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Discrete random variables and distributions</dc:title>
  <dc:creator>Mathssupport</dc:creator>
  <cp:lastModifiedBy>Orlando Hurtado</cp:lastModifiedBy>
  <cp:revision>145</cp:revision>
  <dcterms:created xsi:type="dcterms:W3CDTF">2015-11-18T13:25:56Z</dcterms:created>
  <dcterms:modified xsi:type="dcterms:W3CDTF">2023-07-31T16:40:32Z</dcterms:modified>
</cp:coreProperties>
</file>