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316" r:id="rId6"/>
    <p:sldId id="261" r:id="rId7"/>
    <p:sldId id="257" r:id="rId8"/>
    <p:sldId id="262" r:id="rId9"/>
    <p:sldId id="318" r:id="rId10"/>
    <p:sldId id="319" r:id="rId11"/>
    <p:sldId id="320" r:id="rId12"/>
    <p:sldId id="321" r:id="rId13"/>
    <p:sldId id="322" r:id="rId14"/>
    <p:sldId id="317" r:id="rId15"/>
    <p:sldId id="31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3CC33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April 2023</a:t>
            </a:fld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78944EB6-AE06-43F3-AF5B-1D7F1ABBE6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68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36E91619-D653-4AD1-A480-C8531DD90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92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CEAAA656-9656-42D6-9326-D1A816EF42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1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78490E67-7776-4E31-B601-05B627DF56CD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77ADD4A4-4853-4923-A648-097E8B0435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AFF28BA9-1A8C-43A6-BB34-9B1C458320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55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6B09CF0B-CC02-497E-8992-3CAC126C5B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1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C88571FB-51FA-45AF-988A-AF2E99B95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66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26C98B0A-C3D4-4518-8343-B723DB3C3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AB10DE60-203C-4864-83E0-13243092A5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8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8932116C-ADCA-49C2-AB18-D49BA96A9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6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98B47E5D-FA52-4352-816E-922BB81EBD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7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4/11/2023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FD4041F-C231-4D45-B2CD-479527D88CB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7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0.png"/><Relationship Id="rId7" Type="http://schemas.openxmlformats.org/officeDocument/2006/relationships/image" Target="../media/image850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40.png"/><Relationship Id="rId5" Type="http://schemas.openxmlformats.org/officeDocument/2006/relationships/image" Target="../media/image830.png"/><Relationship Id="rId4" Type="http://schemas.openxmlformats.org/officeDocument/2006/relationships/image" Target="../media/image8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9" Type="http://schemas.openxmlformats.org/officeDocument/2006/relationships/image" Target="../media/image46.png"/><Relationship Id="rId21" Type="http://schemas.openxmlformats.org/officeDocument/2006/relationships/image" Target="../media/image28.png"/><Relationship Id="rId34" Type="http://schemas.openxmlformats.org/officeDocument/2006/relationships/image" Target="../media/image41.png"/><Relationship Id="rId42" Type="http://schemas.openxmlformats.org/officeDocument/2006/relationships/image" Target="../media/image49.png"/><Relationship Id="rId47" Type="http://schemas.openxmlformats.org/officeDocument/2006/relationships/image" Target="../media/image54.png"/><Relationship Id="rId50" Type="http://schemas.openxmlformats.org/officeDocument/2006/relationships/image" Target="../media/image57.png"/><Relationship Id="rId55" Type="http://schemas.openxmlformats.org/officeDocument/2006/relationships/image" Target="../media/image62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33" Type="http://schemas.openxmlformats.org/officeDocument/2006/relationships/image" Target="../media/image40.png"/><Relationship Id="rId38" Type="http://schemas.openxmlformats.org/officeDocument/2006/relationships/image" Target="../media/image45.png"/><Relationship Id="rId46" Type="http://schemas.openxmlformats.org/officeDocument/2006/relationships/image" Target="../media/image53.png"/><Relationship Id="rId2" Type="http://schemas.openxmlformats.org/officeDocument/2006/relationships/image" Target="../media/image90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41" Type="http://schemas.openxmlformats.org/officeDocument/2006/relationships/image" Target="../media/image48.png"/><Relationship Id="rId54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45" Type="http://schemas.openxmlformats.org/officeDocument/2006/relationships/image" Target="../media/image52.png"/><Relationship Id="rId53" Type="http://schemas.openxmlformats.org/officeDocument/2006/relationships/image" Target="../media/image60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36" Type="http://schemas.openxmlformats.org/officeDocument/2006/relationships/image" Target="../media/image43.png"/><Relationship Id="rId49" Type="http://schemas.openxmlformats.org/officeDocument/2006/relationships/image" Target="../media/image56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4" Type="http://schemas.openxmlformats.org/officeDocument/2006/relationships/image" Target="../media/image51.png"/><Relationship Id="rId52" Type="http://schemas.openxmlformats.org/officeDocument/2006/relationships/image" Target="../media/image59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Relationship Id="rId35" Type="http://schemas.openxmlformats.org/officeDocument/2006/relationships/image" Target="../media/image42.png"/><Relationship Id="rId43" Type="http://schemas.openxmlformats.org/officeDocument/2006/relationships/image" Target="../media/image50.png"/><Relationship Id="rId48" Type="http://schemas.openxmlformats.org/officeDocument/2006/relationships/image" Target="../media/image55.png"/><Relationship Id="rId56" Type="http://schemas.openxmlformats.org/officeDocument/2006/relationships/hyperlink" Target="http://www.mathssupport.org/" TargetMode="External"/><Relationship Id="rId8" Type="http://schemas.openxmlformats.org/officeDocument/2006/relationships/image" Target="../media/image15.png"/><Relationship Id="rId51" Type="http://schemas.openxmlformats.org/officeDocument/2006/relationships/image" Target="../media/image58.png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64.png"/><Relationship Id="rId7" Type="http://schemas.openxmlformats.org/officeDocument/2006/relationships/image" Target="../media/image660.png"/><Relationship Id="rId12" Type="http://schemas.openxmlformats.org/officeDocument/2006/relationships/image" Target="../media/image71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0.png"/><Relationship Id="rId11" Type="http://schemas.openxmlformats.org/officeDocument/2006/relationships/image" Target="../media/image70.png"/><Relationship Id="rId5" Type="http://schemas.openxmlformats.org/officeDocument/2006/relationships/image" Target="../media/image66.png"/><Relationship Id="rId10" Type="http://schemas.openxmlformats.org/officeDocument/2006/relationships/image" Target="../media/image69.png"/><Relationship Id="rId4" Type="http://schemas.openxmlformats.org/officeDocument/2006/relationships/image" Target="../media/image65.png"/><Relationship Id="rId9" Type="http://schemas.openxmlformats.org/officeDocument/2006/relationships/image" Target="../media/image6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7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3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20700" indent="-520700" algn="l"/>
            <a:r>
              <a:rPr lang="en-US" dirty="0"/>
              <a:t>LO: To understand and use discrete random variable distributions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Discrete random variables and distributions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123B4BA-AAFE-4D60-B87A-F932BC1992E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27 Marcador de fecha">
            <a:extLst>
              <a:ext uri="{FF2B5EF4-FFF2-40B4-BE49-F238E27FC236}">
                <a16:creationId xmlns:a16="http://schemas.microsoft.com/office/drawing/2014/main" id="{85C8E165-37BC-41E6-8F83-D7D3A942A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April 2023</a:t>
            </a:fld>
            <a:endParaRPr lang="en-US" dirty="0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4676BD26-D89A-4663-B213-49CF969010C4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622FFBD5-AA1C-3AAC-3E04-D6F46F3CF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The Mode and Median of a Probability distribution.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80F777E-70A5-7AA8-AF64-FD71B7F61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572142"/>
            <a:ext cx="861453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mode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probability distribution is the most frequently occurring value of the variable. This is the data value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whose probability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is the highest.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5A55A37-7908-655B-BD38-DFFEB8F0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1698951"/>
            <a:ext cx="861453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median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probability distribution corresponds to the 50</a:t>
            </a:r>
            <a:r>
              <a:rPr lang="en-GB" altLang="en-US" sz="2200" baseline="30000" dirty="0">
                <a:latin typeface="Comic Sans MS" panose="030F0702030302020204" pitchFamily="66" charset="0"/>
                <a:cs typeface="+mn-cs"/>
              </a:rPr>
              <a:t>th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percentile. If the possible values are listed in ascending order, the median is the value </a:t>
            </a:r>
            <a:r>
              <a:rPr lang="en-GB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when the cumulative sum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…+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reaches 0.5.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36E6DB27-17EC-9CCA-ACC9-E152DF6D4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21" y="3253291"/>
            <a:ext cx="8383451" cy="2400657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b="1" dirty="0">
                <a:latin typeface="Comic Sans MS" panose="030F0702030302020204" pitchFamily="66" charset="0"/>
                <a:cs typeface="+mn-cs"/>
              </a:rPr>
              <a:t>Example 4: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A magazine store the number of magazines purchased by its customers in one week. 23% purchased one magazine, 38% purchased two, 21% purchased three, 13% purchased four, and 5% purchased five. Let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be the number of magazines sold to a randomly selected customer.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(b) Construct a probability table for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. </a:t>
            </a:r>
          </a:p>
        </p:txBody>
      </p:sp>
      <p:graphicFrame>
        <p:nvGraphicFramePr>
          <p:cNvPr id="2" name="Group 105">
            <a:extLst>
              <a:ext uri="{FF2B5EF4-FFF2-40B4-BE49-F238E27FC236}">
                <a16:creationId xmlns:a16="http://schemas.microsoft.com/office/drawing/2014/main" id="{CF748990-6098-D12D-62EB-344009DD5B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47179"/>
              </p:ext>
            </p:extLst>
          </p:nvPr>
        </p:nvGraphicFramePr>
        <p:xfrm>
          <a:off x="3222745" y="5715469"/>
          <a:ext cx="3911047" cy="1004061"/>
        </p:xfrm>
        <a:graphic>
          <a:graphicData uri="http://schemas.openxmlformats.org/drawingml/2006/table">
            <a:tbl>
              <a:tblPr/>
              <a:tblGrid>
                <a:gridCol w="119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9389">
                  <a:extLst>
                    <a:ext uri="{9D8B030D-6E8A-4147-A177-3AD203B41FA5}">
                      <a16:colId xmlns:a16="http://schemas.microsoft.com/office/drawing/2014/main" val="1556461610"/>
                    </a:ext>
                  </a:extLst>
                </a:gridCol>
                <a:gridCol w="593558">
                  <a:extLst>
                    <a:ext uri="{9D8B030D-6E8A-4147-A177-3AD203B41FA5}">
                      <a16:colId xmlns:a16="http://schemas.microsoft.com/office/drawing/2014/main" val="3866344939"/>
                    </a:ext>
                  </a:extLst>
                </a:gridCol>
                <a:gridCol w="540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1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C5EAB6D-AC85-9138-9BA6-36ED60B4F377}"/>
                  </a:ext>
                </a:extLst>
              </p:cNvPr>
              <p:cNvSpPr/>
              <p:nvPr/>
            </p:nvSpPr>
            <p:spPr>
              <a:xfrm>
                <a:off x="4365502" y="6308491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.23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C5EAB6D-AC85-9138-9BA6-36ED60B4F3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502" y="6308491"/>
                <a:ext cx="61908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3FDD04-C2C7-ADA5-DD4C-4BAA59923225}"/>
                  </a:ext>
                </a:extLst>
              </p:cNvPr>
              <p:cNvSpPr/>
              <p:nvPr/>
            </p:nvSpPr>
            <p:spPr>
              <a:xfrm>
                <a:off x="4883166" y="6295905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.38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3FDD04-C2C7-ADA5-DD4C-4BAA599232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166" y="6295905"/>
                <a:ext cx="61908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5C3CEA8-FFFE-BFED-6FA0-7DAA8608D6C7}"/>
                  </a:ext>
                </a:extLst>
              </p:cNvPr>
              <p:cNvSpPr/>
              <p:nvPr/>
            </p:nvSpPr>
            <p:spPr>
              <a:xfrm>
                <a:off x="5390050" y="6285858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.21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5C3CEA8-FFFE-BFED-6FA0-7DAA8608D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050" y="6285858"/>
                <a:ext cx="61908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2AF5572-990A-44A3-D455-13D0173611F5}"/>
                  </a:ext>
                </a:extLst>
              </p:cNvPr>
              <p:cNvSpPr/>
              <p:nvPr/>
            </p:nvSpPr>
            <p:spPr>
              <a:xfrm>
                <a:off x="5952381" y="6298410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.13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2AF5572-990A-44A3-D455-13D0173611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381" y="6298410"/>
                <a:ext cx="61908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4BF3090-043F-9671-D8A4-517871995821}"/>
                  </a:ext>
                </a:extLst>
              </p:cNvPr>
              <p:cNvSpPr/>
              <p:nvPr/>
            </p:nvSpPr>
            <p:spPr>
              <a:xfrm>
                <a:off x="6543087" y="6285858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.05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4BF3090-043F-9671-D8A4-5178719958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087" y="6285858"/>
                <a:ext cx="61908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19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622FFBD5-AA1C-3AAC-3E04-D6F46F3CF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The Mode and Median of a Probability distribution.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36E6DB27-17EC-9CCA-ACC9-E152DF6D4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283" y="718638"/>
            <a:ext cx="8383451" cy="2400657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b="1" dirty="0">
                <a:latin typeface="Comic Sans MS" panose="030F0702030302020204" pitchFamily="66" charset="0"/>
                <a:cs typeface="+mn-cs"/>
              </a:rPr>
              <a:t>Example 4: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A magazine store the number of magazines purchased by its customers in one week. 23% purchased one magazine, 38% purchased two, 21% purchased three, 13% purchased four, and 5% purchased five. Let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be the number of magazines sold to a randomly selected customer.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(c) Graph the probability distribution.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0ECC596-B517-96D1-61FC-AC8EC6DAB2B5}"/>
              </a:ext>
            </a:extLst>
          </p:cNvPr>
          <p:cNvCxnSpPr/>
          <p:nvPr/>
        </p:nvCxnSpPr>
        <p:spPr>
          <a:xfrm flipV="1">
            <a:off x="3024554" y="3675702"/>
            <a:ext cx="0" cy="196544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5528D78-DF92-CFFD-E0CD-0C7687078C85}"/>
              </a:ext>
            </a:extLst>
          </p:cNvPr>
          <p:cNvSpPr txBox="1"/>
          <p:nvPr/>
        </p:nvSpPr>
        <p:spPr>
          <a:xfrm>
            <a:off x="3339655" y="5582470"/>
            <a:ext cx="218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1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30EF64-CA7C-72A7-3095-6E02768B73D4}"/>
              </a:ext>
            </a:extLst>
          </p:cNvPr>
          <p:cNvSpPr txBox="1"/>
          <p:nvPr/>
        </p:nvSpPr>
        <p:spPr>
          <a:xfrm>
            <a:off x="4012060" y="5582470"/>
            <a:ext cx="218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2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714F9A-8957-F8F5-E005-E4BBA6650F4D}"/>
              </a:ext>
            </a:extLst>
          </p:cNvPr>
          <p:cNvSpPr txBox="1"/>
          <p:nvPr/>
        </p:nvSpPr>
        <p:spPr>
          <a:xfrm>
            <a:off x="4684465" y="5582470"/>
            <a:ext cx="218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3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A5FA77-B547-5929-B11F-6EA76E462FAA}"/>
              </a:ext>
            </a:extLst>
          </p:cNvPr>
          <p:cNvSpPr txBox="1"/>
          <p:nvPr/>
        </p:nvSpPr>
        <p:spPr>
          <a:xfrm>
            <a:off x="5356870" y="5582470"/>
            <a:ext cx="218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4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1CA0F5-9E60-94E7-0418-AC2DE937DF8D}"/>
              </a:ext>
            </a:extLst>
          </p:cNvPr>
          <p:cNvSpPr txBox="1"/>
          <p:nvPr/>
        </p:nvSpPr>
        <p:spPr>
          <a:xfrm>
            <a:off x="6029275" y="5579840"/>
            <a:ext cx="218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5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8D75FE-D7C6-CA5C-357C-AE58A2D2662A}"/>
              </a:ext>
            </a:extLst>
          </p:cNvPr>
          <p:cNvSpPr txBox="1"/>
          <p:nvPr/>
        </p:nvSpPr>
        <p:spPr>
          <a:xfrm>
            <a:off x="2793859" y="5509726"/>
            <a:ext cx="218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0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6444A6-468C-A6D9-9B94-C5D314EBFD48}"/>
              </a:ext>
            </a:extLst>
          </p:cNvPr>
          <p:cNvSpPr txBox="1"/>
          <p:nvPr/>
        </p:nvSpPr>
        <p:spPr>
          <a:xfrm>
            <a:off x="2633503" y="4973759"/>
            <a:ext cx="5141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0.1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6A6969-99D3-4F82-3757-41ADD2CAFAB5}"/>
              </a:ext>
            </a:extLst>
          </p:cNvPr>
          <p:cNvSpPr txBox="1"/>
          <p:nvPr/>
        </p:nvSpPr>
        <p:spPr>
          <a:xfrm>
            <a:off x="2633503" y="4564578"/>
            <a:ext cx="5141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0.2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973BB8-2291-58AF-42B1-BBFDFC612B27}"/>
              </a:ext>
            </a:extLst>
          </p:cNvPr>
          <p:cNvSpPr txBox="1"/>
          <p:nvPr/>
        </p:nvSpPr>
        <p:spPr>
          <a:xfrm>
            <a:off x="2633503" y="4127318"/>
            <a:ext cx="5141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0.3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CE538C-2DBA-088F-EEE9-9DC913488858}"/>
              </a:ext>
            </a:extLst>
          </p:cNvPr>
          <p:cNvSpPr txBox="1"/>
          <p:nvPr/>
        </p:nvSpPr>
        <p:spPr>
          <a:xfrm>
            <a:off x="2633503" y="3697344"/>
            <a:ext cx="5141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0.4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446B46-423C-5459-18CC-4FE6098FAAF7}"/>
              </a:ext>
            </a:extLst>
          </p:cNvPr>
          <p:cNvSpPr/>
          <p:nvPr/>
        </p:nvSpPr>
        <p:spPr>
          <a:xfrm>
            <a:off x="3246159" y="4624686"/>
            <a:ext cx="448056" cy="987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B91CF6-53B5-4E1A-2C95-9D17B6817AD4}"/>
              </a:ext>
            </a:extLst>
          </p:cNvPr>
          <p:cNvSpPr/>
          <p:nvPr/>
        </p:nvSpPr>
        <p:spPr>
          <a:xfrm>
            <a:off x="3908082" y="3959411"/>
            <a:ext cx="448056" cy="1645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8C0876E-8691-45C2-CC65-7EE52FA94776}"/>
              </a:ext>
            </a:extLst>
          </p:cNvPr>
          <p:cNvSpPr/>
          <p:nvPr/>
        </p:nvSpPr>
        <p:spPr>
          <a:xfrm>
            <a:off x="4580410" y="4696657"/>
            <a:ext cx="4480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AADE8F-C1E3-D774-E353-2485305E160E}"/>
              </a:ext>
            </a:extLst>
          </p:cNvPr>
          <p:cNvSpPr/>
          <p:nvPr/>
        </p:nvSpPr>
        <p:spPr>
          <a:xfrm>
            <a:off x="5249285" y="5046775"/>
            <a:ext cx="448056" cy="566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192AAE3-68D4-4C91-D685-B9E02433D55A}"/>
              </a:ext>
            </a:extLst>
          </p:cNvPr>
          <p:cNvSpPr/>
          <p:nvPr/>
        </p:nvSpPr>
        <p:spPr>
          <a:xfrm>
            <a:off x="5921917" y="5386437"/>
            <a:ext cx="448056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A1FA512-2A95-E6B6-4348-39C92F3A7307}"/>
              </a:ext>
            </a:extLst>
          </p:cNvPr>
          <p:cNvCxnSpPr/>
          <p:nvPr/>
        </p:nvCxnSpPr>
        <p:spPr>
          <a:xfrm>
            <a:off x="3024554" y="5613009"/>
            <a:ext cx="3699803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68035AF-C5A8-6C39-9A41-29FE3BA1DDC7}"/>
              </a:ext>
            </a:extLst>
          </p:cNvPr>
          <p:cNvSpPr txBox="1"/>
          <p:nvPr/>
        </p:nvSpPr>
        <p:spPr>
          <a:xfrm>
            <a:off x="3036786" y="3584174"/>
            <a:ext cx="10866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600" dirty="0">
                <a:cs typeface="Times New Roman" panose="02020603050405020304" pitchFamily="18" charset="0"/>
              </a:rPr>
              <a:t>probability</a:t>
            </a:r>
            <a:endParaRPr lang="en-GB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59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622FFBD5-AA1C-3AAC-3E04-D6F46F3CF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The Mode and Median of a Probability distribution.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80F777E-70A5-7AA8-AF64-FD71B7F61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572142"/>
            <a:ext cx="861453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mode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probability distribution is the most frequently occurring value of the variable. This is the data value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whose probability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is the highest.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5A55A37-7908-655B-BD38-DFFEB8F0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1698951"/>
            <a:ext cx="861453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median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probability distribution corresponds to the 50</a:t>
            </a:r>
            <a:r>
              <a:rPr lang="en-GB" altLang="en-US" sz="2200" baseline="30000" dirty="0">
                <a:latin typeface="Comic Sans MS" panose="030F0702030302020204" pitchFamily="66" charset="0"/>
                <a:cs typeface="+mn-cs"/>
              </a:rPr>
              <a:t>th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percentile. If the possible values are listed in ascending order, the median is the value </a:t>
            </a:r>
            <a:r>
              <a:rPr lang="en-GB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when the cumulative sum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…+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reaches 0.5.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36E6DB27-17EC-9CCA-ACC9-E152DF6D4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21" y="3253291"/>
            <a:ext cx="8383451" cy="2092881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dirty="0">
                <a:latin typeface="Comic Sans MS" panose="030F0702030302020204" pitchFamily="66" charset="0"/>
                <a:cs typeface="+mn-cs"/>
              </a:rPr>
              <a:t>Example 4: 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A magazine store the number of magazines purchased by its customers in one week. 23% purchased one magazine, 38% purchased two, 21% purchased three, 13% purchased four, and 5% purchased five. Let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be the number of magazines sold to a randomly selected customer.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(d) Find the mode and the median of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. </a:t>
            </a:r>
          </a:p>
        </p:txBody>
      </p:sp>
      <p:graphicFrame>
        <p:nvGraphicFramePr>
          <p:cNvPr id="2" name="Group 105">
            <a:extLst>
              <a:ext uri="{FF2B5EF4-FFF2-40B4-BE49-F238E27FC236}">
                <a16:creationId xmlns:a16="http://schemas.microsoft.com/office/drawing/2014/main" id="{CF748990-6098-D12D-62EB-344009DD5B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201880"/>
              </p:ext>
            </p:extLst>
          </p:nvPr>
        </p:nvGraphicFramePr>
        <p:xfrm>
          <a:off x="465221" y="5453962"/>
          <a:ext cx="3911047" cy="1004061"/>
        </p:xfrm>
        <a:graphic>
          <a:graphicData uri="http://schemas.openxmlformats.org/drawingml/2006/table">
            <a:tbl>
              <a:tblPr/>
              <a:tblGrid>
                <a:gridCol w="119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9389">
                  <a:extLst>
                    <a:ext uri="{9D8B030D-6E8A-4147-A177-3AD203B41FA5}">
                      <a16:colId xmlns:a16="http://schemas.microsoft.com/office/drawing/2014/main" val="1556461610"/>
                    </a:ext>
                  </a:extLst>
                </a:gridCol>
                <a:gridCol w="593558">
                  <a:extLst>
                    <a:ext uri="{9D8B030D-6E8A-4147-A177-3AD203B41FA5}">
                      <a16:colId xmlns:a16="http://schemas.microsoft.com/office/drawing/2014/main" val="3866344939"/>
                    </a:ext>
                  </a:extLst>
                </a:gridCol>
                <a:gridCol w="540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1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C5EAB6D-AC85-9138-9BA6-36ED60B4F377}"/>
                  </a:ext>
                </a:extLst>
              </p:cNvPr>
              <p:cNvSpPr/>
              <p:nvPr/>
            </p:nvSpPr>
            <p:spPr>
              <a:xfrm>
                <a:off x="1607978" y="6046984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.23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C5EAB6D-AC85-9138-9BA6-36ED60B4F3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978" y="6046984"/>
                <a:ext cx="61908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3FDD04-C2C7-ADA5-DD4C-4BAA59923225}"/>
                  </a:ext>
                </a:extLst>
              </p:cNvPr>
              <p:cNvSpPr/>
              <p:nvPr/>
            </p:nvSpPr>
            <p:spPr>
              <a:xfrm>
                <a:off x="2125642" y="6034398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.38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3FDD04-C2C7-ADA5-DD4C-4BAA599232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642" y="6034398"/>
                <a:ext cx="61908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5C3CEA8-FFFE-BFED-6FA0-7DAA8608D6C7}"/>
                  </a:ext>
                </a:extLst>
              </p:cNvPr>
              <p:cNvSpPr/>
              <p:nvPr/>
            </p:nvSpPr>
            <p:spPr>
              <a:xfrm>
                <a:off x="2632526" y="6024351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.21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5C3CEA8-FFFE-BFED-6FA0-7DAA8608D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526" y="6024351"/>
                <a:ext cx="61908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2AF5572-990A-44A3-D455-13D0173611F5}"/>
                  </a:ext>
                </a:extLst>
              </p:cNvPr>
              <p:cNvSpPr/>
              <p:nvPr/>
            </p:nvSpPr>
            <p:spPr>
              <a:xfrm>
                <a:off x="3194857" y="6036903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.13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2AF5572-990A-44A3-D455-13D0173611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857" y="6036903"/>
                <a:ext cx="61908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4BF3090-043F-9671-D8A4-517871995821}"/>
                  </a:ext>
                </a:extLst>
              </p:cNvPr>
              <p:cNvSpPr/>
              <p:nvPr/>
            </p:nvSpPr>
            <p:spPr>
              <a:xfrm>
                <a:off x="3785563" y="6024351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.05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4BF3090-043F-9671-D8A4-5178719958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563" y="6024351"/>
                <a:ext cx="61908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C8F177D8-B95D-4B06-6457-575B595129CA}"/>
              </a:ext>
            </a:extLst>
          </p:cNvPr>
          <p:cNvSpPr txBox="1"/>
          <p:nvPr/>
        </p:nvSpPr>
        <p:spPr>
          <a:xfrm>
            <a:off x="4490698" y="6216261"/>
            <a:ext cx="25322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</a:rPr>
              <a:t>The mode is 2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1B556B-F50D-EB6C-B641-86212C3E30D6}"/>
              </a:ext>
            </a:extLst>
          </p:cNvPr>
          <p:cNvSpPr txBox="1"/>
          <p:nvPr/>
        </p:nvSpPr>
        <p:spPr>
          <a:xfrm>
            <a:off x="4490698" y="5407801"/>
            <a:ext cx="39110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</a:rPr>
              <a:t>Customers are more likely to buy 2 magazines. 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3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622FFBD5-AA1C-3AAC-3E04-D6F46F3CF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The Mode and Median of a Probability distribution.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80F777E-70A5-7AA8-AF64-FD71B7F61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572142"/>
            <a:ext cx="861453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mode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probability distribution is the most frequently occurring value of the variable. This is the data value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whose probability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is the highest.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5A55A37-7908-655B-BD38-DFFEB8F0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1698951"/>
            <a:ext cx="861453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median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probability distribution corresponds to the 50</a:t>
            </a:r>
            <a:r>
              <a:rPr lang="en-GB" altLang="en-US" sz="2200" baseline="30000" dirty="0">
                <a:latin typeface="Comic Sans MS" panose="030F0702030302020204" pitchFamily="66" charset="0"/>
                <a:cs typeface="+mn-cs"/>
              </a:rPr>
              <a:t>th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percentile. If the possible values are listed in ascending order, the median is the value </a:t>
            </a:r>
            <a:r>
              <a:rPr lang="en-GB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when the cumulative sum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…+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reaches 0.5.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36E6DB27-17EC-9CCA-ACC9-E152DF6D4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21" y="3253291"/>
            <a:ext cx="8383451" cy="2092881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1" dirty="0">
                <a:latin typeface="Comic Sans MS" panose="030F0702030302020204" pitchFamily="66" charset="0"/>
                <a:cs typeface="+mn-cs"/>
              </a:rPr>
              <a:t>Example 4: 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A magazine store the number of magazines purchased by its customers in one week. 23% purchased one magazine, 38% purchased two, 21% purchased three, 13% purchased four, and 5% purchased five. Let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be the number of magazines sold to a randomly selected customer.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(d) Find the mode and the median of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. </a:t>
            </a:r>
          </a:p>
        </p:txBody>
      </p:sp>
      <p:graphicFrame>
        <p:nvGraphicFramePr>
          <p:cNvPr id="2" name="Group 105">
            <a:extLst>
              <a:ext uri="{FF2B5EF4-FFF2-40B4-BE49-F238E27FC236}">
                <a16:creationId xmlns:a16="http://schemas.microsoft.com/office/drawing/2014/main" id="{CF748990-6098-D12D-62EB-344009DD5B78}"/>
              </a:ext>
            </a:extLst>
          </p:cNvPr>
          <p:cNvGraphicFramePr>
            <a:graphicFrameLocks/>
          </p:cNvGraphicFramePr>
          <p:nvPr/>
        </p:nvGraphicFramePr>
        <p:xfrm>
          <a:off x="465221" y="5453962"/>
          <a:ext cx="3911047" cy="1004061"/>
        </p:xfrm>
        <a:graphic>
          <a:graphicData uri="http://schemas.openxmlformats.org/drawingml/2006/table">
            <a:tbl>
              <a:tblPr/>
              <a:tblGrid>
                <a:gridCol w="119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9389">
                  <a:extLst>
                    <a:ext uri="{9D8B030D-6E8A-4147-A177-3AD203B41FA5}">
                      <a16:colId xmlns:a16="http://schemas.microsoft.com/office/drawing/2014/main" val="1556461610"/>
                    </a:ext>
                  </a:extLst>
                </a:gridCol>
                <a:gridCol w="593558">
                  <a:extLst>
                    <a:ext uri="{9D8B030D-6E8A-4147-A177-3AD203B41FA5}">
                      <a16:colId xmlns:a16="http://schemas.microsoft.com/office/drawing/2014/main" val="3866344939"/>
                    </a:ext>
                  </a:extLst>
                </a:gridCol>
                <a:gridCol w="540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1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C5EAB6D-AC85-9138-9BA6-36ED60B4F377}"/>
                  </a:ext>
                </a:extLst>
              </p:cNvPr>
              <p:cNvSpPr/>
              <p:nvPr/>
            </p:nvSpPr>
            <p:spPr>
              <a:xfrm>
                <a:off x="1607978" y="6046984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.23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C5EAB6D-AC85-9138-9BA6-36ED60B4F3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978" y="6046984"/>
                <a:ext cx="619080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3FDD04-C2C7-ADA5-DD4C-4BAA59923225}"/>
                  </a:ext>
                </a:extLst>
              </p:cNvPr>
              <p:cNvSpPr/>
              <p:nvPr/>
            </p:nvSpPr>
            <p:spPr>
              <a:xfrm>
                <a:off x="2125642" y="6034398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.38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33FDD04-C2C7-ADA5-DD4C-4BAA599232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642" y="6034398"/>
                <a:ext cx="61908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5C3CEA8-FFFE-BFED-6FA0-7DAA8608D6C7}"/>
                  </a:ext>
                </a:extLst>
              </p:cNvPr>
              <p:cNvSpPr/>
              <p:nvPr/>
            </p:nvSpPr>
            <p:spPr>
              <a:xfrm>
                <a:off x="2632526" y="6024351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.21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5C3CEA8-FFFE-BFED-6FA0-7DAA8608D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526" y="6024351"/>
                <a:ext cx="61908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2AF5572-990A-44A3-D455-13D0173611F5}"/>
                  </a:ext>
                </a:extLst>
              </p:cNvPr>
              <p:cNvSpPr/>
              <p:nvPr/>
            </p:nvSpPr>
            <p:spPr>
              <a:xfrm>
                <a:off x="3194857" y="6036903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.13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2AF5572-990A-44A3-D455-13D0173611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857" y="6036903"/>
                <a:ext cx="61908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4BF3090-043F-9671-D8A4-517871995821}"/>
                  </a:ext>
                </a:extLst>
              </p:cNvPr>
              <p:cNvSpPr/>
              <p:nvPr/>
            </p:nvSpPr>
            <p:spPr>
              <a:xfrm>
                <a:off x="3785563" y="6024351"/>
                <a:ext cx="61908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.05</m:t>
                      </m:r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4BF3090-043F-9671-D8A4-5178719958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563" y="6024351"/>
                <a:ext cx="61908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C8F177D8-B95D-4B06-6457-575B595129CA}"/>
              </a:ext>
            </a:extLst>
          </p:cNvPr>
          <p:cNvSpPr txBox="1"/>
          <p:nvPr/>
        </p:nvSpPr>
        <p:spPr>
          <a:xfrm>
            <a:off x="4487055" y="5346172"/>
            <a:ext cx="23909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For the median</a:t>
            </a:r>
            <a:r>
              <a:rPr lang="en-GB" altLang="en-US" sz="2000" dirty="0">
                <a:latin typeface="Comic Sans MS" panose="030F0702030302020204" pitchFamily="66" charset="0"/>
              </a:rPr>
              <a:t>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1B556B-F50D-EB6C-B641-86212C3E30D6}"/>
              </a:ext>
            </a:extLst>
          </p:cNvPr>
          <p:cNvSpPr txBox="1"/>
          <p:nvPr/>
        </p:nvSpPr>
        <p:spPr>
          <a:xfrm>
            <a:off x="4404643" y="5713781"/>
            <a:ext cx="39110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Does not reach 0.5 yet</a:t>
            </a:r>
            <a:r>
              <a:rPr lang="en-GB" altLang="en-US" sz="2000" dirty="0">
                <a:latin typeface="Comic Sans MS" panose="030F0702030302020204" pitchFamily="66" charset="0"/>
              </a:rPr>
              <a:t>.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62B6182-1012-5D25-3AC1-3D0C4C193472}"/>
                  </a:ext>
                </a:extLst>
              </p:cNvPr>
              <p:cNvSpPr/>
              <p:nvPr/>
            </p:nvSpPr>
            <p:spPr>
              <a:xfrm>
                <a:off x="6393715" y="5356219"/>
                <a:ext cx="9797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1600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en-GB" altLang="en-US" sz="1600" baseline="-25000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altLang="en-US" sz="1600" b="0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en-US" alt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.23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62B6182-1012-5D25-3AC1-3D0C4C1934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715" y="5356219"/>
                <a:ext cx="979755" cy="338554"/>
              </a:xfrm>
              <a:prstGeom prst="rect">
                <a:avLst/>
              </a:prstGeom>
              <a:blipFill>
                <a:blip r:embed="rId7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580AE32-611F-77FB-968F-FAA79C592A3C}"/>
                  </a:ext>
                </a:extLst>
              </p:cNvPr>
              <p:cNvSpPr/>
              <p:nvPr/>
            </p:nvSpPr>
            <p:spPr>
              <a:xfrm>
                <a:off x="4485975" y="6062205"/>
                <a:ext cx="2057597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1600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en-GB" altLang="en-US" sz="1600" baseline="-25000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altLang="en-US" sz="1600" b="0" i="1" baseline="-25000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sz="1600" b="0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altLang="en-US" sz="1600" b="0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altLang="en-US" sz="1600" i="1" dirty="0" smtClean="0">
                          <a:cs typeface="Times New Roman" panose="020206030504050203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en-US" altLang="en-US" sz="1600" b="0" i="0" baseline="-25000" dirty="0" smtClean="0"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altLang="en-US" sz="1600" b="0" i="1" baseline="-25000" dirty="0" smtClean="0"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en-US" sz="1600" i="1" dirty="0" smtClean="0"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en-US" sz="1600" b="0" i="1" dirty="0" smtClean="0"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.23+0.38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580AE32-611F-77FB-968F-FAA79C592A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75" y="6062205"/>
                <a:ext cx="2057597" cy="338554"/>
              </a:xfrm>
              <a:prstGeom prst="rect">
                <a:avLst/>
              </a:prstGeom>
              <a:blipFill>
                <a:blip r:embed="rId8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4ABE35D-FE88-0557-0619-298E5CD5D40A}"/>
                  </a:ext>
                </a:extLst>
              </p:cNvPr>
              <p:cNvSpPr/>
              <p:nvPr/>
            </p:nvSpPr>
            <p:spPr>
              <a:xfrm>
                <a:off x="6387717" y="6064105"/>
                <a:ext cx="80823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sz="1600" b="0" i="1" dirty="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en-US" alt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alt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.61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4ABE35D-FE88-0557-0619-298E5CD5D4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717" y="6064105"/>
                <a:ext cx="80823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42BE7BF8-FB16-3F34-EB5E-7F7FDAE6FEBB}"/>
              </a:ext>
            </a:extLst>
          </p:cNvPr>
          <p:cNvSpPr txBox="1"/>
          <p:nvPr/>
        </p:nvSpPr>
        <p:spPr>
          <a:xfrm>
            <a:off x="4423456" y="6372952"/>
            <a:ext cx="19142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It reaches 0.5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F0136A-392B-7642-BEFD-650AB5ED389C}"/>
              </a:ext>
            </a:extLst>
          </p:cNvPr>
          <p:cNvSpPr txBox="1"/>
          <p:nvPr/>
        </p:nvSpPr>
        <p:spPr>
          <a:xfrm>
            <a:off x="6262089" y="6385538"/>
            <a:ext cx="21925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The median is 2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3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5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FFF4B327-7475-48D1-8FD6-46FC22AA6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mass function.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0BF7FF7-A67D-A9A6-FE0A-FE44F5604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41" y="1532750"/>
            <a:ext cx="8758921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domain of the probability mass function is the set of possible values of the variable,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and the range is the set of values in the probability distribution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}.</a:t>
            </a:r>
            <a:endParaRPr lang="en-GB" altLang="en-US" sz="2200" dirty="0">
              <a:latin typeface="Comic Sans MS" panose="030F0702030302020204" pitchFamily="66" charset="0"/>
              <a:cs typeface="+mn-cs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31A83B8-654F-5A94-48AB-83575F11C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572142"/>
            <a:ext cx="86145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We can also describe the probability distribution of a discrete random variable using a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probability mass function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dirty="0"/>
              <a:t>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) =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dirty="0"/>
              <a:t>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 =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)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2F973DFD-DB62-EDE0-81A1-03A565BA96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7981" y="2893468"/>
                <a:ext cx="7282039" cy="1037592"/>
              </a:xfrm>
              <a:prstGeom prst="rect">
                <a:avLst/>
              </a:prstGeom>
              <a:solidFill>
                <a:srgbClr val="D5DCE7"/>
              </a:solidFill>
              <a:ln w="15875" algn="ctr">
                <a:solidFill>
                  <a:srgbClr val="000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b="1" dirty="0">
                    <a:latin typeface="Comic Sans MS" panose="030F0702030302020204" pitchFamily="66" charset="0"/>
                    <a:cs typeface="+mn-cs"/>
                  </a:rPr>
                  <a:t>Example 5: </a:t>
                </a:r>
                <a:r>
                  <a:rPr lang="en-GB" altLang="en-US" dirty="0">
                    <a:latin typeface="Comic Sans MS" panose="030F0702030302020204" pitchFamily="66" charset="0"/>
                    <a:cs typeface="+mn-cs"/>
                  </a:rPr>
                  <a:t>Show that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2400" dirty="0"/>
                  <a:t>(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400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alt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34</m:t>
                        </m:r>
                      </m:den>
                    </m:f>
                  </m:oMath>
                </a14:m>
                <a:r>
                  <a:rPr lang="en-GB" altLang="en-US" dirty="0">
                    <a:latin typeface="Comic Sans MS" panose="030F0702030302020204" pitchFamily="66" charset="0"/>
                    <a:cs typeface="+mn-cs"/>
                  </a:rPr>
                  <a:t>,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 </a:t>
                </a:r>
                <a:r>
                  <a:rPr lang="en-GB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1, 2, 3, 4 </a:t>
                </a:r>
                <a:r>
                  <a:rPr lang="en-GB" altLang="en-US" dirty="0">
                    <a:latin typeface="Comic Sans MS" panose="030F0702030302020204" pitchFamily="66" charset="0"/>
                    <a:cs typeface="+mn-cs"/>
                  </a:rPr>
                  <a:t>is a valid mass function. </a:t>
                </a:r>
              </a:p>
            </p:txBody>
          </p:sp>
        </mc:Choice>
        <mc:Fallback xmlns="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2F973DFD-DB62-EDE0-81A1-03A565BA9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7981" y="2893468"/>
                <a:ext cx="7282039" cy="1037592"/>
              </a:xfrm>
              <a:prstGeom prst="rect">
                <a:avLst/>
              </a:prstGeom>
              <a:blipFill>
                <a:blip r:embed="rId2"/>
                <a:stretch>
                  <a:fillRect l="-1253" r="-1504" b="-11561"/>
                </a:stretch>
              </a:blipFill>
              <a:ln w="15875" algn="ctr">
                <a:solidFill>
                  <a:srgbClr val="000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E29F8B7-B677-1B6B-18F0-C3A912785B90}"/>
                  </a:ext>
                </a:extLst>
              </p:cNvPr>
              <p:cNvSpPr/>
              <p:nvPr/>
            </p:nvSpPr>
            <p:spPr>
              <a:xfrm>
                <a:off x="1332653" y="4122227"/>
                <a:ext cx="49885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34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E29F8B7-B677-1B6B-18F0-C3A912785B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653" y="4122227"/>
                <a:ext cx="498855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99F1CCD1-C272-0121-40F9-0082E6B86E69}"/>
              </a:ext>
            </a:extLst>
          </p:cNvPr>
          <p:cNvSpPr/>
          <p:nvPr/>
        </p:nvSpPr>
        <p:spPr>
          <a:xfrm>
            <a:off x="352935" y="4197760"/>
            <a:ext cx="996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i="1" dirty="0"/>
              <a:t>P</a:t>
            </a:r>
            <a:r>
              <a:rPr lang="en-GB" altLang="en-US" sz="2400" dirty="0"/>
              <a:t>(1)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54B2411-6406-E988-BAF3-145057C76022}"/>
                  </a:ext>
                </a:extLst>
              </p:cNvPr>
              <p:cNvSpPr/>
              <p:nvPr/>
            </p:nvSpPr>
            <p:spPr>
              <a:xfrm>
                <a:off x="3137389" y="4085319"/>
                <a:ext cx="49885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34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54B2411-6406-E988-BAF3-145057C760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389" y="4085319"/>
                <a:ext cx="498855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BFD60546-DD56-65BC-17CB-B5F20A5BDAD2}"/>
              </a:ext>
            </a:extLst>
          </p:cNvPr>
          <p:cNvSpPr/>
          <p:nvPr/>
        </p:nvSpPr>
        <p:spPr>
          <a:xfrm>
            <a:off x="2157671" y="4160852"/>
            <a:ext cx="996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i="1" dirty="0"/>
              <a:t>P</a:t>
            </a:r>
            <a:r>
              <a:rPr lang="en-GB" altLang="en-US" sz="2400" dirty="0"/>
              <a:t>(2)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75E8023-2B34-A33D-56F0-B4355DAEF67F}"/>
                  </a:ext>
                </a:extLst>
              </p:cNvPr>
              <p:cNvSpPr/>
              <p:nvPr/>
            </p:nvSpPr>
            <p:spPr>
              <a:xfrm>
                <a:off x="4821811" y="4073639"/>
                <a:ext cx="49885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34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75E8023-2B34-A33D-56F0-B4355DAEF6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811" y="4073639"/>
                <a:ext cx="498855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9E6B2A53-1934-A4E4-4B6E-E8E784D35231}"/>
              </a:ext>
            </a:extLst>
          </p:cNvPr>
          <p:cNvSpPr/>
          <p:nvPr/>
        </p:nvSpPr>
        <p:spPr>
          <a:xfrm>
            <a:off x="3842093" y="4149172"/>
            <a:ext cx="996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i="1" dirty="0"/>
              <a:t>P</a:t>
            </a:r>
            <a:r>
              <a:rPr lang="en-GB" altLang="en-US" sz="2400" dirty="0"/>
              <a:t>(3)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1DCAC1D-EACA-1BD1-4F1D-9383FD488004}"/>
                  </a:ext>
                </a:extLst>
              </p:cNvPr>
              <p:cNvSpPr/>
              <p:nvPr/>
            </p:nvSpPr>
            <p:spPr>
              <a:xfrm>
                <a:off x="6635252" y="4034552"/>
                <a:ext cx="498855" cy="636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17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34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1DCAC1D-EACA-1BD1-4F1D-9383FD4880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252" y="4034552"/>
                <a:ext cx="498855" cy="6365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CBBFC798-66E2-82EF-3A35-2EB1E9717998}"/>
              </a:ext>
            </a:extLst>
          </p:cNvPr>
          <p:cNvSpPr/>
          <p:nvPr/>
        </p:nvSpPr>
        <p:spPr>
          <a:xfrm>
            <a:off x="5655534" y="4110085"/>
            <a:ext cx="996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i="1" dirty="0"/>
              <a:t>P</a:t>
            </a:r>
            <a:r>
              <a:rPr lang="en-GB" altLang="en-US" sz="2400" dirty="0"/>
              <a:t>(4) =</a:t>
            </a: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6AEF9E3A-0D66-9CE7-01AB-62F00E402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477" y="4996223"/>
            <a:ext cx="79475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All of these values obey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 P</a:t>
            </a:r>
            <a:r>
              <a:rPr lang="en-GB" altLang="en-US" sz="2000" dirty="0"/>
              <a:t>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000" dirty="0"/>
              <a:t>)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1 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all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n.</a:t>
            </a:r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5">
                <a:extLst>
                  <a:ext uri="{FF2B5EF4-FFF2-40B4-BE49-F238E27FC236}">
                    <a16:creationId xmlns:a16="http://schemas.microsoft.com/office/drawing/2014/main" id="{B5CB6E4A-4910-4125-96F7-0185167B86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2477" y="5620751"/>
                <a:ext cx="4878189" cy="529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Also</a:t>
                </a:r>
                <a:r>
                  <a:rPr lang="en-GB" altLang="en-US" sz="20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GB" altLang="en-US" dirty="0"/>
                          <m:t>(</m:t>
                        </m:r>
                        <m:r>
                          <m:rPr>
                            <m:nor/>
                          </m:rPr>
                          <a:rPr lang="en-GB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GB" altLang="en-US" i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GB" altLang="en-US" dirty="0"/>
                          <m:t>)</m:t>
                        </m:r>
                        <m:r>
                          <m:rPr>
                            <m:nor/>
                          </m:rPr>
                          <a:rPr lang="en-GB" altLang="en-US" i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e>
                    </m:nary>
                  </m:oMath>
                </a14:m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den>
                    </m:f>
                  </m:oMath>
                </a14:m>
                <a:r>
                  <a:rPr lang="en-GB" alt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den>
                    </m:f>
                  </m:oMath>
                </a14:m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en-US" altLang="en-US" sz="20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alt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en-US" altLang="en-US" sz="20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altLang="en-US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 Box 5">
                <a:extLst>
                  <a:ext uri="{FF2B5EF4-FFF2-40B4-BE49-F238E27FC236}">
                    <a16:creationId xmlns:a16="http://schemas.microsoft.com/office/drawing/2014/main" id="{B5CB6E4A-4910-4125-96F7-0185167B8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477" y="5620751"/>
                <a:ext cx="4878189" cy="529184"/>
              </a:xfrm>
              <a:prstGeom prst="rect">
                <a:avLst/>
              </a:prstGeom>
              <a:blipFill>
                <a:blip r:embed="rId7"/>
                <a:stretch>
                  <a:fillRect l="-1375" b="-80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315B40C-C539-E830-F607-8D9488B6BF22}"/>
              </a:ext>
            </a:extLst>
          </p:cNvPr>
          <p:cNvSpPr txBox="1"/>
          <p:nvPr/>
        </p:nvSpPr>
        <p:spPr>
          <a:xfrm>
            <a:off x="1011812" y="5478038"/>
            <a:ext cx="56949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1FCA87-B0E9-3C60-E4A3-99F18B1A1EC5}"/>
              </a:ext>
            </a:extLst>
          </p:cNvPr>
          <p:cNvSpPr txBox="1"/>
          <p:nvPr/>
        </p:nvSpPr>
        <p:spPr>
          <a:xfrm>
            <a:off x="910898" y="5947304"/>
            <a:ext cx="7071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1400" dirty="0"/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A23A68FA-C3B5-14EB-EECF-04CA368D2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1571" y="6223619"/>
            <a:ext cx="5095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⸫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GB" altLang="en-US" sz="2000" dirty="0"/>
              <a:t>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)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is a valid probability mass function</a:t>
            </a:r>
          </a:p>
        </p:txBody>
      </p:sp>
    </p:spTree>
    <p:extLst>
      <p:ext uri="{BB962C8B-B14F-4D97-AF65-F5344CB8AC3E}">
        <p14:creationId xmlns:p14="http://schemas.microsoft.com/office/powerpoint/2010/main" val="201656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287337" y="119575"/>
            <a:ext cx="85693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 dirty="0">
                <a:solidFill>
                  <a:srgbClr val="33CC33"/>
                </a:solidFill>
                <a:latin typeface="+mn-lt"/>
              </a:rPr>
              <a:t>Random Variables.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454737" y="1541980"/>
            <a:ext cx="8265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A </a:t>
            </a:r>
            <a:r>
              <a:rPr lang="en-GB" altLang="en-US" sz="2400" b="1" dirty="0">
                <a:solidFill>
                  <a:srgbClr val="FF0000"/>
                </a:solidFill>
                <a:latin typeface="+mn-lt"/>
              </a:rPr>
              <a:t>random variable </a:t>
            </a:r>
            <a:r>
              <a:rPr lang="en-GB" altLang="en-US" sz="2400" dirty="0">
                <a:latin typeface="+mn-lt"/>
              </a:rPr>
              <a:t>is a quantity whose value depends on chance.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552449" y="936734"/>
            <a:ext cx="2598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DEFINITIONS.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39904" y="2524778"/>
            <a:ext cx="8569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We usually use capital letters to represent random variables.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454737" y="5921805"/>
            <a:ext cx="85544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time (in seconds) it takes to run a 100m race.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5886" y="3355775"/>
            <a:ext cx="81787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following are all examples of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random variables</a:t>
            </a:r>
            <a:r>
              <a:rPr lang="en-GB" altLang="en-US" dirty="0">
                <a:solidFill>
                  <a:schemeClr val="folHlink"/>
                </a:solidFill>
              </a:rPr>
              <a:t>: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31968" y="3832025"/>
            <a:ext cx="83843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number of heads obtained when a coin is tossed four times;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54737" y="4726176"/>
            <a:ext cx="82657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mass (in grams) of crisps in a packet;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31967" y="5313151"/>
            <a:ext cx="8577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number of cars that pass a checkpoint in a minute;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6F1ECAE9-36AA-4B63-9311-A28B3E4E521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BEB3126-5E44-44F5-A298-D30727D0DDDA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2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 build="p"/>
      <p:bldP spid="8" grpId="0"/>
      <p:bldP spid="9" grpId="0" build="p"/>
      <p:bldP spid="10" grpId="0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19249" y="131950"/>
            <a:ext cx="85693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 dirty="0">
                <a:solidFill>
                  <a:srgbClr val="33CC33"/>
                </a:solidFill>
                <a:latin typeface="+mn-lt"/>
              </a:rPr>
              <a:t>Random Variables.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03096" y="1008139"/>
            <a:ext cx="854677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+mn-lt"/>
                <a:cs typeface="+mn-cs"/>
              </a:rPr>
              <a:t>There are two basic types of </a:t>
            </a:r>
            <a:r>
              <a:rPr lang="en-GB" altLang="en-US" b="1" dirty="0">
                <a:solidFill>
                  <a:srgbClr val="FF0000"/>
                </a:solidFill>
                <a:latin typeface="+mn-lt"/>
                <a:cs typeface="+mn-cs"/>
              </a:rPr>
              <a:t>random variables</a:t>
            </a:r>
            <a:r>
              <a:rPr lang="en-GB" altLang="en-US" dirty="0">
                <a:solidFill>
                  <a:schemeClr val="folHlink"/>
                </a:solidFill>
                <a:latin typeface="+mn-lt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437782" y="1528225"/>
            <a:ext cx="8265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+mn-lt"/>
              </a:rPr>
              <a:t>Discrete random variables – </a:t>
            </a:r>
            <a:r>
              <a:rPr lang="en-GB" altLang="en-US" sz="2400" dirty="0">
                <a:latin typeface="+mn-lt"/>
              </a:rPr>
              <a:t>These have a finite or countable number of possible values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118" y="4137775"/>
            <a:ext cx="8265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+mn-lt"/>
              </a:rPr>
              <a:t>Continuous random variables – </a:t>
            </a:r>
            <a:r>
              <a:rPr lang="en-GB" altLang="en-US" sz="2400" dirty="0">
                <a:latin typeface="+mn-lt"/>
              </a:rPr>
              <a:t>These can take any value in some interval.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04668" y="2786032"/>
            <a:ext cx="83984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number of heads obtained when a coin is tossed four times;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87454" y="3559983"/>
            <a:ext cx="8662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number of cars that pass a checkpoint in a minute;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09146" y="5921805"/>
            <a:ext cx="8442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time (in seconds) it takes to run a 100m race.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532586" y="5416304"/>
            <a:ext cx="84188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71463" indent="-271463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3000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dirty="0">
                <a:solidFill>
                  <a:srgbClr val="000066"/>
                </a:solidFill>
              </a:rPr>
              <a:t> =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mass (in grams) of crisps in a packet;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7235" y="2321295"/>
            <a:ext cx="1968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EXAMPLES.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1001" y="4972305"/>
            <a:ext cx="1968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EXAMPLES.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7386E42C-1D48-408F-BF20-E88538E2D050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A284679B-E198-486D-8B14-4F0674A2C84A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6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  <p:bldP spid="7" grpId="0" build="p"/>
      <p:bldP spid="8" grpId="0" build="p"/>
      <p:bldP spid="9" grpId="0" build="p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79347" y="1755080"/>
            <a:ext cx="861453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A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probability distribution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for a discrete random variable is a list of each possible value of the random variable and the probability that each outcome occurs.</a:t>
            </a: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297EDBFF-4531-4003-8C5B-892555FDA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2941480"/>
            <a:ext cx="890966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probability distribution function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random variable assigns a probability to each value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of the variable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. 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74268CC6-4EA2-BD55-EB3B-78106203C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572142"/>
            <a:ext cx="861453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For any random variable, there is a corresponding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probability distribution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which describes the probability that the variable will take a particular value.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9A72FF27-FCFA-3909-729A-33DD68701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3789325"/>
            <a:ext cx="53113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It is denoted by 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(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) </a:t>
            </a:r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</a:t>
            </a:r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(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)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683CEF3C-DF7D-4D1F-D65B-D5DD9952E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38" y="4314865"/>
            <a:ext cx="89096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is a random variable with possible values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 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corresponding probabilities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such that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>
                <a:latin typeface="Comic Sans MS" panose="030F0702030302020204" pitchFamily="66" charset="0"/>
              </a:rPr>
              <a:t>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GB" alt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</a:t>
            </a:r>
            <a:r>
              <a:rPr lang="en-GB" altLang="en-US" sz="2000" dirty="0">
                <a:latin typeface="Comic Sans MS" panose="030F0702030302020204" pitchFamily="66" charset="0"/>
                <a:cs typeface="+mn-cs"/>
              </a:rPr>
              <a:t>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n, 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then: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A11F37CF-C7BB-D87A-0BB0-CDB72D936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388" y="5135848"/>
            <a:ext cx="48781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 p</a:t>
            </a:r>
            <a:r>
              <a:rPr lang="en-GB" alt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1 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all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n.</a:t>
            </a:r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5">
                <a:extLst>
                  <a:ext uri="{FF2B5EF4-FFF2-40B4-BE49-F238E27FC236}">
                    <a16:creationId xmlns:a16="http://schemas.microsoft.com/office/drawing/2014/main" id="{DECBE242-3207-1AC4-404A-CBB179FAA5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7388" y="5649055"/>
                <a:ext cx="4878189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342900" indent="-342900" eaLnBrk="1" hangingPunct="1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alt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GB" altLang="en-US" sz="20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GB" altLang="en-US" sz="2000" i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e>
                    </m:nary>
                  </m:oMath>
                </a14:m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</a:t>
                </a:r>
                <a:r>
                  <a:rPr lang="en-GB" alt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… + </a:t>
                </a:r>
                <a:r>
                  <a:rPr lang="en-GB" altLang="en-US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2000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GB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altLang="en-US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7" name="Text Box 5">
                <a:extLst>
                  <a:ext uri="{FF2B5EF4-FFF2-40B4-BE49-F238E27FC236}">
                    <a16:creationId xmlns:a16="http://schemas.microsoft.com/office/drawing/2014/main" id="{DECBE242-3207-1AC4-404A-CBB179FAA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57388" y="5649055"/>
                <a:ext cx="4878189" cy="400110"/>
              </a:xfrm>
              <a:prstGeom prst="rect">
                <a:avLst/>
              </a:prstGeom>
              <a:blipFill>
                <a:blip r:embed="rId2"/>
                <a:stretch>
                  <a:fillRect l="-1124" t="-124615" b="-1861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5">
            <a:extLst>
              <a:ext uri="{FF2B5EF4-FFF2-40B4-BE49-F238E27FC236}">
                <a16:creationId xmlns:a16="http://schemas.microsoft.com/office/drawing/2014/main" id="{024FEB47-4FB9-045C-AE36-F0BBA5856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388" y="6162262"/>
            <a:ext cx="68674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describes the probability distribution of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0326B6-1507-6625-7D9E-F66351AC82DE}"/>
              </a:ext>
            </a:extLst>
          </p:cNvPr>
          <p:cNvSpPr txBox="1"/>
          <p:nvPr/>
        </p:nvSpPr>
        <p:spPr>
          <a:xfrm>
            <a:off x="1460991" y="5460589"/>
            <a:ext cx="56949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1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1C83C5B-89B0-B16F-81BE-8AF2F76CA658}"/>
              </a:ext>
            </a:extLst>
          </p:cNvPr>
          <p:cNvSpPr txBox="1"/>
          <p:nvPr/>
        </p:nvSpPr>
        <p:spPr>
          <a:xfrm>
            <a:off x="1308591" y="5939218"/>
            <a:ext cx="7071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1492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4" grpId="0"/>
      <p:bldP spid="8" grpId="0"/>
      <p:bldP spid="9" grpId="0"/>
      <p:bldP spid="11" grpId="0"/>
      <p:bldP spid="37" grpId="0"/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2252" y="749786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Example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35721" y="737391"/>
            <a:ext cx="7408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Let</a:t>
            </a:r>
            <a:r>
              <a:rPr lang="en-GB" altLang="en-US" sz="2400" dirty="0"/>
              <a:t> </a:t>
            </a:r>
            <a:r>
              <a:rPr lang="en-GB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dirty="0">
                <a:latin typeface="+mn-lt"/>
              </a:rPr>
              <a:t>the score on a 6 sided die when it is rolled.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1598" y="1206567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We use </a:t>
            </a:r>
            <a:r>
              <a:rPr lang="en-GB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</a:t>
            </a:r>
            <a:r>
              <a:rPr lang="en-GB" altLang="en-US" sz="2400" dirty="0">
                <a:latin typeface="+mn-lt"/>
              </a:rPr>
              <a:t>(lower case) for the actual measured values.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7228" y="3938362"/>
            <a:ext cx="79209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We can use some special notation: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7228" y="4338590"/>
            <a:ext cx="1546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P(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= 3) =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967460" y="4335498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= 1/6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78956" y="4783497"/>
            <a:ext cx="1711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P(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≥ 4) 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94290" y="5152660"/>
            <a:ext cx="264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 1/6 + 1/6 + 1/6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421992" y="3479541"/>
            <a:ext cx="678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Also, the sum of the probabilities is 1.</a:t>
            </a:r>
          </a:p>
        </p:txBody>
      </p:sp>
      <p:graphicFrame>
        <p:nvGraphicFramePr>
          <p:cNvPr id="20" name="Group 10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928508"/>
              </p:ext>
            </p:extLst>
          </p:nvPr>
        </p:nvGraphicFramePr>
        <p:xfrm>
          <a:off x="961831" y="1817461"/>
          <a:ext cx="6370935" cy="1093722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1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607828" y="2276896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828" y="2276896"/>
                <a:ext cx="381836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13302" y="2277189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302" y="2277189"/>
                <a:ext cx="381836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370921" y="2277189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921" y="2277189"/>
                <a:ext cx="381836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145634" y="2283214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634" y="2283214"/>
                <a:ext cx="381836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920347" y="2276896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347" y="2276896"/>
                <a:ext cx="381836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714441" y="2282921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i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441" y="2282921"/>
                <a:ext cx="381836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1902196" y="4346964"/>
            <a:ext cx="6946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the probability that the score is 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902194" y="4765935"/>
            <a:ext cx="6601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the probability of a score of 4 or greater</a:t>
            </a:r>
          </a:p>
        </p:txBody>
      </p:sp>
      <p:sp>
        <p:nvSpPr>
          <p:cNvPr id="4" name="Oval 3"/>
          <p:cNvSpPr/>
          <p:nvPr/>
        </p:nvSpPr>
        <p:spPr>
          <a:xfrm>
            <a:off x="5145634" y="2276896"/>
            <a:ext cx="381836" cy="665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930037" y="2281231"/>
            <a:ext cx="381836" cy="665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738182" y="2282267"/>
            <a:ext cx="381836" cy="665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266814" y="5152659"/>
            <a:ext cx="952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 3/6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5180057" y="5152367"/>
            <a:ext cx="790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 ½ </a:t>
            </a:r>
            <a:endParaRPr lang="en-GB" sz="2400" dirty="0"/>
          </a:p>
        </p:txBody>
      </p:sp>
      <p:sp>
        <p:nvSpPr>
          <p:cNvPr id="33" name="Oval 32"/>
          <p:cNvSpPr/>
          <p:nvPr/>
        </p:nvSpPr>
        <p:spPr>
          <a:xfrm>
            <a:off x="4361231" y="2273892"/>
            <a:ext cx="381836" cy="665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8"/>
            <a:extLst>
              <a:ext uri="{FF2B5EF4-FFF2-40B4-BE49-F238E27FC236}">
                <a16:creationId xmlns:a16="http://schemas.microsoft.com/office/drawing/2014/main" id="{9FCFA45B-9696-44AA-850A-EED9897E179C}"/>
              </a:ext>
            </a:extLst>
          </p:cNvPr>
          <p:cNvSpPr/>
          <p:nvPr/>
        </p:nvSpPr>
        <p:spPr>
          <a:xfrm flipH="1">
            <a:off x="8089684" y="6116552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8"/>
            <a:extLst>
              <a:ext uri="{FF2B5EF4-FFF2-40B4-BE49-F238E27FC236}">
                <a16:creationId xmlns:a16="http://schemas.microsoft.com/office/drawing/2014/main" id="{E49033AF-9F19-4CF0-ABDE-37137157AB29}"/>
              </a:ext>
            </a:extLst>
          </p:cNvPr>
          <p:cNvSpPr/>
          <p:nvPr/>
        </p:nvSpPr>
        <p:spPr>
          <a:xfrm flipH="1">
            <a:off x="777712" y="6460407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0EFF0D5F-D3DF-DF7B-1EEF-92EA25A03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98" y="3050075"/>
            <a:ext cx="7075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+mn-lt"/>
                <a:cs typeface="+mn-cs"/>
              </a:rPr>
              <a:t>We see that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 p</a:t>
            </a:r>
            <a:r>
              <a:rPr lang="en-GB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1 </a:t>
            </a:r>
            <a:r>
              <a:rPr lang="en-GB" altLang="en-US" dirty="0">
                <a:latin typeface="+mn-lt"/>
                <a:cs typeface="+mn-cs"/>
              </a:rPr>
              <a:t>for each value of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GB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6D7F1E-7942-EDBF-866E-BC1B7B6567AB}"/>
              </a:ext>
            </a:extLst>
          </p:cNvPr>
          <p:cNvSpPr/>
          <p:nvPr/>
        </p:nvSpPr>
        <p:spPr>
          <a:xfrm>
            <a:off x="279347" y="5568360"/>
            <a:ext cx="83461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+mn-lt"/>
              </a:rPr>
              <a:t>Since all the possible values have the same probability of occurring, the </a:t>
            </a:r>
            <a:r>
              <a:rPr lang="en-GB" altLang="en-US" i="1" dirty="0"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+mn-lt"/>
              </a:rPr>
              <a:t> is a </a:t>
            </a:r>
            <a:r>
              <a:rPr lang="en-GB" altLang="en-US" sz="2400" b="1" dirty="0">
                <a:solidFill>
                  <a:srgbClr val="FF6600"/>
                </a:solidFill>
                <a:latin typeface="+mn-lt"/>
              </a:rPr>
              <a:t>uniform discrete random variable </a:t>
            </a:r>
          </a:p>
        </p:txBody>
      </p:sp>
    </p:spTree>
    <p:extLst>
      <p:ext uri="{BB962C8B-B14F-4D97-AF65-F5344CB8AC3E}">
        <p14:creationId xmlns:p14="http://schemas.microsoft.com/office/powerpoint/2010/main" val="100114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" grpId="0" animBg="1"/>
      <p:bldP spid="29" grpId="0" animBg="1"/>
      <p:bldP spid="30" grpId="0" animBg="1"/>
      <p:bldP spid="31" grpId="0"/>
      <p:bldP spid="32" grpId="0"/>
      <p:bldP spid="33" grpId="0" animBg="1"/>
      <p:bldP spid="33" grpId="1" animBg="1"/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344" y="56192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 dirty="0">
                <a:latin typeface="+mn-lt"/>
              </a:rPr>
              <a:t>Example 2:</a:t>
            </a:r>
          </a:p>
        </p:txBody>
      </p:sp>
      <p:sp>
        <p:nvSpPr>
          <p:cNvPr id="5" name="Rectangle 4"/>
          <p:cNvSpPr/>
          <p:nvPr/>
        </p:nvSpPr>
        <p:spPr>
          <a:xfrm>
            <a:off x="2157419" y="545584"/>
            <a:ext cx="67682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dirty="0">
                <a:latin typeface="+mn-lt"/>
              </a:rPr>
              <a:t>Let</a:t>
            </a:r>
            <a:r>
              <a:rPr lang="en-GB" altLang="en-US" sz="2200" dirty="0"/>
              <a:t> </a:t>
            </a:r>
            <a:r>
              <a:rPr lang="en-GB" altLang="en-US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sz="2200" dirty="0"/>
              <a:t> </a:t>
            </a:r>
            <a:r>
              <a:rPr lang="en-GB" altLang="en-US" sz="2200" dirty="0">
                <a:latin typeface="+mn-lt"/>
              </a:rPr>
              <a:t>be the random variable that represents the</a:t>
            </a:r>
          </a:p>
        </p:txBody>
      </p:sp>
      <p:sp>
        <p:nvSpPr>
          <p:cNvPr id="6" name="Rectangle 5"/>
          <p:cNvSpPr/>
          <p:nvPr/>
        </p:nvSpPr>
        <p:spPr>
          <a:xfrm>
            <a:off x="375861" y="1215954"/>
            <a:ext cx="6768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dirty="0">
                <a:latin typeface="+mn-lt"/>
              </a:rPr>
              <a:t>Tabulate the probability distribution for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sz="2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244408" y="1479992"/>
                <a:ext cx="797911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1479992"/>
                <a:ext cx="797911" cy="554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244408" y="2034952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2034952"/>
                <a:ext cx="797911" cy="5599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244408" y="2589912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2589912"/>
                <a:ext cx="797911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244408" y="3144872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3144872"/>
                <a:ext cx="797911" cy="5599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244408" y="3699832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3699832"/>
                <a:ext cx="797911" cy="5599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244408" y="4242499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4242499"/>
                <a:ext cx="797911" cy="5599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244408" y="4785166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4785166"/>
                <a:ext cx="797911" cy="5599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812360" y="1479992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1479992"/>
                <a:ext cx="550856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380312" y="1479992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1479992"/>
                <a:ext cx="550856" cy="554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181434" y="1479992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434" y="1479992"/>
                <a:ext cx="359393" cy="5549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030675" y="1625579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GB" altLang="en-US" sz="1800" dirty="0"/>
              <a:t> sixes) 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61572" y="1601692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62356" y="1993714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cxnSp>
        <p:nvCxnSpPr>
          <p:cNvPr id="20" name="Straight Connector 19"/>
          <p:cNvCxnSpPr>
            <a:cxnSpLocks/>
          </p:cNvCxnSpPr>
          <p:nvPr/>
        </p:nvCxnSpPr>
        <p:spPr>
          <a:xfrm flipH="1">
            <a:off x="4773956" y="1786358"/>
            <a:ext cx="576596" cy="30636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828487" y="2092724"/>
            <a:ext cx="522849" cy="22415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298860" y="1884975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60788" y="2695211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61572" y="3087233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560004" y="3735595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560788" y="4127617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59220" y="4770020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60004" y="5162042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8244408" y="5268487"/>
                <a:ext cx="797911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5268487"/>
                <a:ext cx="797911" cy="5599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4330327" y="2837440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4800699" y="2898398"/>
            <a:ext cx="576596" cy="30636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855230" y="3204764"/>
            <a:ext cx="522849" cy="22415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35" idx="1"/>
          </p:cNvCxnSpPr>
          <p:nvPr/>
        </p:nvCxnSpPr>
        <p:spPr>
          <a:xfrm>
            <a:off x="3340504" y="2692614"/>
            <a:ext cx="989823" cy="467992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795303" y="2529066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4782932" y="3842646"/>
            <a:ext cx="576596" cy="30636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37463" y="4149012"/>
            <a:ext cx="522849" cy="22415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93768" y="3941263"/>
            <a:ext cx="556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six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3346581" y="4180184"/>
            <a:ext cx="934713" cy="590313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325235" y="4893728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4795607" y="4954686"/>
            <a:ext cx="576596" cy="30636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850138" y="5261052"/>
            <a:ext cx="522849" cy="224156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6" idx="1"/>
          </p:cNvCxnSpPr>
          <p:nvPr/>
        </p:nvCxnSpPr>
        <p:spPr>
          <a:xfrm>
            <a:off x="3335412" y="4748902"/>
            <a:ext cx="989823" cy="467992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775354" y="4493021"/>
            <a:ext cx="556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not six</a:t>
            </a:r>
          </a:p>
        </p:txBody>
      </p:sp>
      <p:cxnSp>
        <p:nvCxnSpPr>
          <p:cNvPr id="51" name="Straight Connector 50"/>
          <p:cNvCxnSpPr>
            <a:stCxn id="41" idx="1"/>
          </p:cNvCxnSpPr>
          <p:nvPr/>
        </p:nvCxnSpPr>
        <p:spPr>
          <a:xfrm flipH="1">
            <a:off x="1181022" y="2713732"/>
            <a:ext cx="1614281" cy="1128914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0" idx="1"/>
          </p:cNvCxnSpPr>
          <p:nvPr/>
        </p:nvCxnSpPr>
        <p:spPr>
          <a:xfrm flipH="1" flipV="1">
            <a:off x="1181022" y="3842646"/>
            <a:ext cx="1594332" cy="973541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Group 10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665678"/>
              </p:ext>
            </p:extLst>
          </p:nvPr>
        </p:nvGraphicFramePr>
        <p:xfrm>
          <a:off x="174746" y="5221325"/>
          <a:ext cx="3624183" cy="1004061"/>
        </p:xfrm>
        <a:graphic>
          <a:graphicData uri="http://schemas.openxmlformats.org/drawingml/2006/table">
            <a:tbl>
              <a:tblPr/>
              <a:tblGrid>
                <a:gridCol w="1140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1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1294465" y="5623107"/>
                <a:ext cx="577402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465" y="5623107"/>
                <a:ext cx="577402" cy="5599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2009113" y="5639320"/>
                <a:ext cx="463588" cy="559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113" y="5639320"/>
                <a:ext cx="463588" cy="55906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2652316" y="5639320"/>
                <a:ext cx="463588" cy="559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316" y="5639320"/>
                <a:ext cx="463588" cy="55906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3215010" y="5632286"/>
                <a:ext cx="577402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6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010" y="5632286"/>
                <a:ext cx="577402" cy="55496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H="1">
            <a:off x="3351673" y="2123896"/>
            <a:ext cx="934713" cy="590313"/>
          </a:xfrm>
          <a:prstGeom prst="line">
            <a:avLst/>
          </a:prstGeom>
          <a:ln w="34925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7809605" y="207489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2074899"/>
                <a:ext cx="550856" cy="55496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7377557" y="207489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2074899"/>
                <a:ext cx="550856" cy="55496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7178679" y="207489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2074899"/>
                <a:ext cx="359393" cy="55496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6027920" y="2220486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00CC00"/>
                </a:solidFill>
              </a:rPr>
              <a:t>2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7809605" y="263250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2632509"/>
                <a:ext cx="550856" cy="55496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7377557" y="263250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2632509"/>
                <a:ext cx="550856" cy="55496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7178679" y="263250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2632509"/>
                <a:ext cx="359393" cy="55496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6027920" y="2724308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00CC00"/>
                </a:solidFill>
              </a:rPr>
              <a:t>2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7809605" y="3175121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3175121"/>
                <a:ext cx="550856" cy="55496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7377557" y="3175121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3175121"/>
                <a:ext cx="550856" cy="55496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7178679" y="3175121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3175121"/>
                <a:ext cx="359393" cy="55496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6027920" y="3266920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FF6600"/>
                </a:solidFill>
              </a:rPr>
              <a:t>1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7809605" y="3717733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3717733"/>
                <a:ext cx="550856" cy="55496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7377557" y="3717733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3717733"/>
                <a:ext cx="550856" cy="55496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7178679" y="371773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3717733"/>
                <a:ext cx="359393" cy="55496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>
          <a:xfrm>
            <a:off x="6027920" y="3782638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00CC00"/>
                </a:solidFill>
              </a:rPr>
              <a:t>2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7822813" y="4259938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2813" y="4259938"/>
                <a:ext cx="550856" cy="55496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7390765" y="4259938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765" y="4259938"/>
                <a:ext cx="550856" cy="55496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7191887" y="4259938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887" y="4259938"/>
                <a:ext cx="359393" cy="55496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6041128" y="4351737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FF6600"/>
                </a:solidFill>
              </a:rPr>
              <a:t>1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7809605" y="4761193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4761193"/>
                <a:ext cx="550856" cy="55496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7377557" y="4761193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4761193"/>
                <a:ext cx="550856" cy="55496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7178679" y="476119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4761193"/>
                <a:ext cx="359393" cy="55496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6027920" y="4866439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FF6600"/>
                </a:solidFill>
              </a:rPr>
              <a:t>1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7809605" y="530251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605" y="5302519"/>
                <a:ext cx="550856" cy="55496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7377557" y="5302519"/>
                <a:ext cx="550856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57" y="5302519"/>
                <a:ext cx="550856" cy="55496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7178679" y="530251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679" y="5302519"/>
                <a:ext cx="359393" cy="55496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6027920" y="5448106"/>
            <a:ext cx="147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/>
              <a:t>P(</a:t>
            </a:r>
            <a:r>
              <a:rPr lang="en-GB" altLang="en-US" sz="1800" dirty="0">
                <a:solidFill>
                  <a:srgbClr val="FF0000"/>
                </a:solidFill>
              </a:rPr>
              <a:t>0</a:t>
            </a:r>
            <a:r>
              <a:rPr lang="en-GB" altLang="en-US" sz="1800" dirty="0"/>
              <a:t> sixes)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1662060" y="281787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060" y="2817873"/>
                <a:ext cx="359393" cy="55496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/>
              <p:cNvSpPr/>
              <p:nvPr/>
            </p:nvSpPr>
            <p:spPr>
              <a:xfrm>
                <a:off x="1662060" y="429181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060" y="4291819"/>
                <a:ext cx="359393" cy="55496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/>
              <p:cNvSpPr/>
              <p:nvPr/>
            </p:nvSpPr>
            <p:spPr>
              <a:xfrm>
                <a:off x="3798644" y="503867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Rectangle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644" y="5038673"/>
                <a:ext cx="359393" cy="55496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/>
              <p:cNvSpPr/>
              <p:nvPr/>
            </p:nvSpPr>
            <p:spPr>
              <a:xfrm>
                <a:off x="5308796" y="529794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796" y="5297943"/>
                <a:ext cx="359393" cy="55496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5322990" y="4113733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990" y="4113733"/>
                <a:ext cx="359393" cy="55496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3801629" y="2939469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629" y="2939469"/>
                <a:ext cx="359393" cy="55496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5338833" y="3159297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833" y="3159297"/>
                <a:ext cx="359393" cy="55496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5281834" y="2071191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834" y="2071191"/>
                <a:ext cx="359393" cy="55496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3798644" y="3863320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644" y="3863320"/>
                <a:ext cx="359393" cy="554960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3798644" y="1825968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644" y="1825968"/>
                <a:ext cx="359393" cy="554960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5265196" y="1500678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196" y="1500678"/>
                <a:ext cx="359393" cy="55496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5308981" y="2616974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981" y="2616974"/>
                <a:ext cx="359393" cy="55496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5322991" y="3628452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991" y="3628452"/>
                <a:ext cx="359393" cy="55496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5308796" y="4684725"/>
                <a:ext cx="359393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6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6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796" y="4684725"/>
                <a:ext cx="359393" cy="55496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4568775" y="6115596"/>
                <a:ext cx="63831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775" y="6115596"/>
                <a:ext cx="638316" cy="618311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4998692" y="6131809"/>
                <a:ext cx="721672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692" y="6131809"/>
                <a:ext cx="721672" cy="617348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5539368" y="6131809"/>
                <a:ext cx="721672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368" y="6131809"/>
                <a:ext cx="721672" cy="617348"/>
              </a:xfrm>
              <a:prstGeom prst="rect">
                <a:avLst/>
              </a:prstGeom>
              <a:blipFill>
                <a:blip r:embed="rId5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6065074" y="6134117"/>
                <a:ext cx="84991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1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074" y="6134117"/>
                <a:ext cx="849913" cy="612732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6883949" y="6198384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972112" y="6229817"/>
            <a:ext cx="3629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+mn-lt"/>
              </a:rPr>
              <a:t>The sum of the probabilities is: </a:t>
            </a:r>
            <a:endParaRPr lang="en-GB" sz="18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4526" y="871458"/>
            <a:ext cx="84719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dirty="0">
                <a:latin typeface="+mn-lt"/>
              </a:rPr>
              <a:t>number of sixes obtained when a fair die is rolled three times.</a:t>
            </a:r>
          </a:p>
        </p:txBody>
      </p:sp>
      <p:sp>
        <p:nvSpPr>
          <p:cNvPr id="109" name="Rectangle 108">
            <a:hlinkClick r:id="rId56"/>
            <a:extLst>
              <a:ext uri="{FF2B5EF4-FFF2-40B4-BE49-F238E27FC236}">
                <a16:creationId xmlns:a16="http://schemas.microsoft.com/office/drawing/2014/main" id="{80F7196D-3EF8-4623-BF91-FCB937A85999}"/>
              </a:ext>
            </a:extLst>
          </p:cNvPr>
          <p:cNvSpPr/>
          <p:nvPr/>
        </p:nvSpPr>
        <p:spPr>
          <a:xfrm flipH="1">
            <a:off x="8057580" y="6151234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0" name="Rectangle 109">
            <a:hlinkClick r:id="rId56"/>
            <a:extLst>
              <a:ext uri="{FF2B5EF4-FFF2-40B4-BE49-F238E27FC236}">
                <a16:creationId xmlns:a16="http://schemas.microsoft.com/office/drawing/2014/main" id="{2CF34577-C0E1-4981-AB95-F5979DE86960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 Box 4">
            <a:extLst>
              <a:ext uri="{FF2B5EF4-FFF2-40B4-BE49-F238E27FC236}">
                <a16:creationId xmlns:a16="http://schemas.microsoft.com/office/drawing/2014/main" id="{176AD9F8-EE47-4374-9ABB-45DCF8D46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</p:spTree>
    <p:extLst>
      <p:ext uri="{BB962C8B-B14F-4D97-AF65-F5344CB8AC3E}">
        <p14:creationId xmlns:p14="http://schemas.microsoft.com/office/powerpoint/2010/main" val="345753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6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41" grpId="0"/>
      <p:bldP spid="44" grpId="0"/>
      <p:bldP spid="46" grpId="0"/>
      <p:bldP spid="50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56" grpId="0"/>
      <p:bldP spid="1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999606" y="2809208"/>
                <a:ext cx="676787" cy="676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606" y="2809208"/>
                <a:ext cx="676787" cy="6768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443056" y="2825421"/>
                <a:ext cx="769249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56" y="2825421"/>
                <a:ext cx="769249" cy="6756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983732" y="2825421"/>
                <a:ext cx="769249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732" y="2825421"/>
                <a:ext cx="769249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509438" y="2827729"/>
                <a:ext cx="91191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  <m:r>
                            <a:rPr lang="en-US" alt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438" y="2827729"/>
                <a:ext cx="911916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307186" y="2975285"/>
            <a:ext cx="521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52085" y="1194873"/>
                <a:ext cx="38183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085" y="1194873"/>
                <a:ext cx="381836" cy="6127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50909" y="626622"/>
            <a:ext cx="7526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In the Example 1 </a:t>
            </a:r>
            <a:r>
              <a:rPr lang="en-GB" altLang="en-US" sz="2400" dirty="0">
                <a:latin typeface="Comic Sans MS" panose="030F0702030302020204" pitchFamily="66" charset="0"/>
              </a:rPr>
              <a:t>The sum of the probabilities is: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933921" y="1173678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921" y="1173678"/>
                <a:ext cx="593432" cy="612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34570" y="1166726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70" y="1166726"/>
                <a:ext cx="593432" cy="6127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916006" y="1150513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006" y="1150513"/>
                <a:ext cx="593432" cy="6127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417552" y="1154972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552" y="1154972"/>
                <a:ext cx="593432" cy="6127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866668" y="1151888"/>
                <a:ext cx="59343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668" y="1151888"/>
                <a:ext cx="593432" cy="6127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6437746" y="1288426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02766" y="2200929"/>
            <a:ext cx="7526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In the Example 2 </a:t>
            </a:r>
            <a:r>
              <a:rPr lang="en-GB" altLang="en-US" sz="2400" dirty="0">
                <a:latin typeface="Comic Sans MS" panose="030F0702030302020204" pitchFamily="66" charset="0"/>
              </a:rPr>
              <a:t>The sum of the probabilities is: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9402" y="3775236"/>
            <a:ext cx="4168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For any random variable </a:t>
            </a:r>
            <a:r>
              <a:rPr lang="en-GB" altLang="en-US" sz="2400" b="1" i="1" dirty="0">
                <a:cs typeface="Times New Roman" panose="02020603050405020304" pitchFamily="18" charset="0"/>
              </a:rPr>
              <a:t>X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45743" y="3869933"/>
                <a:ext cx="858312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743" y="3869933"/>
                <a:ext cx="858312" cy="670761"/>
              </a:xfrm>
              <a:prstGeom prst="rect">
                <a:avLst/>
              </a:prstGeom>
              <a:blipFill>
                <a:blip r:embed="rId12"/>
                <a:stretch>
                  <a:fillRect r="-20567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6604727" y="4006068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27531" y="5235352"/>
            <a:ext cx="2874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1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6739" y="4720066"/>
            <a:ext cx="8348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Means that </a:t>
            </a:r>
            <a:r>
              <a:rPr lang="en-GB" altLang="en-US" sz="2400" dirty="0">
                <a:latin typeface="Comic Sans MS" panose="030F0702030302020204" pitchFamily="66" charset="0"/>
              </a:rPr>
              <a:t>the sum of the probabilities will always be 1.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9972" y="5691173"/>
            <a:ext cx="85315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Comic Sans MS" panose="030F0702030302020204" pitchFamily="66" charset="0"/>
              </a:rPr>
              <a:t>Means that </a:t>
            </a:r>
            <a:r>
              <a:rPr lang="en-GB" altLang="en-US" sz="2400" dirty="0">
                <a:latin typeface="Comic Sans MS" panose="030F0702030302020204" pitchFamily="66" charset="0"/>
              </a:rPr>
              <a:t>a probability must always be between 0 and 1.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13"/>
            <a:extLst>
              <a:ext uri="{FF2B5EF4-FFF2-40B4-BE49-F238E27FC236}">
                <a16:creationId xmlns:a16="http://schemas.microsoft.com/office/drawing/2014/main" id="{EE72BA76-B572-44C2-AF47-CBCBCB966CD5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13"/>
            <a:extLst>
              <a:ext uri="{FF2B5EF4-FFF2-40B4-BE49-F238E27FC236}">
                <a16:creationId xmlns:a16="http://schemas.microsoft.com/office/drawing/2014/main" id="{335F8242-502F-4D6A-A313-F1B506256123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1649D054-4B9C-4CDC-B8C3-87E096438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</p:spTree>
    <p:extLst>
      <p:ext uri="{BB962C8B-B14F-4D97-AF65-F5344CB8AC3E}">
        <p14:creationId xmlns:p14="http://schemas.microsoft.com/office/powerpoint/2010/main" val="97817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1043781" y="903565"/>
            <a:ext cx="7056438" cy="830997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b="1" dirty="0">
                <a:latin typeface="Comic Sans MS" panose="030F0702030302020204" pitchFamily="66" charset="0"/>
                <a:cs typeface="+mn-cs"/>
              </a:rPr>
              <a:t>Example 3: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The random variable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 has the probability distribution given below: 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90579" name="Group 11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31032012"/>
              </p:ext>
            </p:extLst>
          </p:nvPr>
        </p:nvGraphicFramePr>
        <p:xfrm>
          <a:off x="1349375" y="1904356"/>
          <a:ext cx="6445250" cy="914400"/>
        </p:xfrm>
        <a:graphic>
          <a:graphicData uri="http://schemas.openxmlformats.org/drawingml/2006/table">
            <a:tbl>
              <a:tblPr/>
              <a:tblGrid>
                <a:gridCol w="1389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0497" name="Text Box 33"/>
          <p:cNvSpPr txBox="1">
            <a:spLocks noChangeArrowheads="1"/>
          </p:cNvSpPr>
          <p:nvPr/>
        </p:nvSpPr>
        <p:spPr bwMode="auto">
          <a:xfrm>
            <a:off x="713815" y="3028157"/>
            <a:ext cx="3240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Comic Sans MS" panose="030F0702030302020204" pitchFamily="66" charset="0"/>
                <a:cs typeface="+mn-cs"/>
              </a:rPr>
              <a:t>Find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i="1" dirty="0">
                <a:latin typeface="Times New Roman" panose="02020603050405020304" pitchFamily="18" charset="0"/>
              </a:rPr>
              <a:t>c</a:t>
            </a:r>
            <a:r>
              <a:rPr lang="en-GB" altLang="en-US" dirty="0"/>
              <a:t>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and 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>
                <a:latin typeface="Times New Roman" panose="02020603050405020304" pitchFamily="18" charset="0"/>
              </a:rPr>
              <a:t> </a:t>
            </a:r>
            <a:r>
              <a:rPr lang="en-GB" altLang="en-US" dirty="0">
                <a:latin typeface="+mn-lt"/>
                <a:cs typeface="+mn-cs"/>
              </a:rPr>
              <a:t>≥ 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3).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0498" name="Text Box 34"/>
              <p:cNvSpPr txBox="1">
                <a:spLocks noChangeArrowheads="1"/>
              </p:cNvSpPr>
              <p:nvPr/>
            </p:nvSpPr>
            <p:spPr bwMode="auto">
              <a:xfrm>
                <a:off x="713815" y="3694330"/>
                <a:ext cx="7999879" cy="1700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500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As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                       ,		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i="1" dirty="0">
                    <a:solidFill>
                      <a:schemeClr val="tx1"/>
                    </a:solidFill>
                  </a:rPr>
                  <a:t> +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2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i="1" dirty="0">
                    <a:solidFill>
                      <a:schemeClr val="tx1"/>
                    </a:solidFill>
                  </a:rPr>
                  <a:t> +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3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i="1" dirty="0">
                    <a:solidFill>
                      <a:schemeClr val="tx1"/>
                    </a:solidFill>
                  </a:rPr>
                  <a:t> +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2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i="1" dirty="0">
                    <a:solidFill>
                      <a:schemeClr val="tx1"/>
                    </a:solidFill>
                  </a:rPr>
                  <a:t> + 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 = 1</a:t>
                </a:r>
              </a:p>
              <a:p>
                <a:pPr eaLnBrk="1" hangingPunct="1">
                  <a:spcBef>
                    <a:spcPct val="30000"/>
                  </a:spcBef>
                </a:pPr>
                <a:r>
                  <a:rPr lang="en-GB" alt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So,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			9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 = 1</a:t>
                </a:r>
              </a:p>
              <a:p>
                <a:pPr eaLnBrk="1" hangingPunct="1">
                  <a:spcBef>
                    <a:spcPct val="30000"/>
                  </a:spcBef>
                </a:pPr>
                <a:r>
                  <a:rPr lang="en-GB" alt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Therefore	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	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0498" name="Text 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3815" y="3694330"/>
                <a:ext cx="7999879" cy="1700274"/>
              </a:xfrm>
              <a:prstGeom prst="rect">
                <a:avLst/>
              </a:prstGeom>
              <a:blipFill rotWithShape="0">
                <a:blip r:embed="rId3"/>
                <a:stretch>
                  <a:fillRect l="-1143" t="-2867" b="-3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0507" name="Text Box 43"/>
          <p:cNvSpPr txBox="1">
            <a:spLocks noChangeArrowheads="1"/>
          </p:cNvSpPr>
          <p:nvPr/>
        </p:nvSpPr>
        <p:spPr bwMode="auto">
          <a:xfrm>
            <a:off x="611188" y="5445125"/>
            <a:ext cx="8748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P(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≥ 3) = P(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3) + P(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4) = 2</a:t>
            </a:r>
            <a:r>
              <a:rPr lang="en-GB" altLang="en-US" i="1" dirty="0">
                <a:latin typeface="Times New Roman" panose="02020603050405020304" pitchFamily="18" charset="0"/>
              </a:rPr>
              <a:t>c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c</a:t>
            </a:r>
            <a:r>
              <a:rPr lang="en-GB" altLang="en-US" dirty="0"/>
              <a:t> = </a:t>
            </a:r>
          </a:p>
        </p:txBody>
      </p:sp>
      <p:sp>
        <p:nvSpPr>
          <p:cNvPr id="8224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90508" name="Object 44"/>
          <p:cNvGraphicFramePr>
            <a:graphicFrameLocks noChangeAspect="1"/>
          </p:cNvGraphicFramePr>
          <p:nvPr/>
        </p:nvGraphicFramePr>
        <p:xfrm>
          <a:off x="6246813" y="5305425"/>
          <a:ext cx="12414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600" imgH="736600" progId="Equation.DSMT4">
                  <p:embed/>
                </p:oleObj>
              </mc:Choice>
              <mc:Fallback>
                <p:oleObj name="Equation" r:id="rId4" imgW="1244600" imgH="736600" progId="Equation.DSMT4">
                  <p:embed/>
                  <p:pic>
                    <p:nvPicPr>
                      <p:cNvPr id="190508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813" y="5305425"/>
                        <a:ext cx="1241425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60675" y="3591689"/>
                <a:ext cx="1329338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675" y="3591689"/>
                <a:ext cx="1329338" cy="6707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690013" y="3721224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957A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solidFill>
                <a:srgbClr val="957A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hlinkClick r:id="rId7"/>
            <a:extLst>
              <a:ext uri="{FF2B5EF4-FFF2-40B4-BE49-F238E27FC236}">
                <a16:creationId xmlns:a16="http://schemas.microsoft.com/office/drawing/2014/main" id="{ACF6B97A-FBC6-4F23-9BBC-79FEE52938C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7"/>
            <a:extLst>
              <a:ext uri="{FF2B5EF4-FFF2-40B4-BE49-F238E27FC236}">
                <a16:creationId xmlns:a16="http://schemas.microsoft.com/office/drawing/2014/main" id="{735A6EB5-D546-413A-ADC0-0B8DB531C0F7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ACFBB843-F051-4F0D-8D6D-68D0C65D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Probability distribution of Discrete Random Variables.</a:t>
            </a:r>
          </a:p>
        </p:txBody>
      </p:sp>
    </p:spTree>
    <p:extLst>
      <p:ext uri="{BB962C8B-B14F-4D97-AF65-F5344CB8AC3E}">
        <p14:creationId xmlns:p14="http://schemas.microsoft.com/office/powerpoint/2010/main" val="407030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90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97" grpId="0" build="allAtOnce"/>
      <p:bldP spid="190498" grpId="0" uiExpand="1" build="allAtOnce"/>
      <p:bldP spid="190507" grpId="0" build="allAtOnce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622FFBD5-AA1C-3AAC-3E04-D6F46F3CF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91664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rgbClr val="33CC33"/>
                </a:solidFill>
                <a:latin typeface="+mn-lt"/>
              </a:rPr>
              <a:t>The Mode and Median of a Probability distribution.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80F777E-70A5-7AA8-AF64-FD71B7F61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572142"/>
            <a:ext cx="861453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mode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probability distribution is the most frequently occurring value of the variable. This is the data value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whose probability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is the highest.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5A55A37-7908-655B-BD38-DFFEB8F0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47" y="1698951"/>
            <a:ext cx="861453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The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cs typeface="+mn-cs"/>
              </a:rPr>
              <a:t>median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of a discrete probability distribution corresponds to the 50</a:t>
            </a:r>
            <a:r>
              <a:rPr lang="en-GB" altLang="en-US" sz="2200" baseline="30000" dirty="0">
                <a:latin typeface="Comic Sans MS" panose="030F0702030302020204" pitchFamily="66" charset="0"/>
                <a:cs typeface="+mn-cs"/>
              </a:rPr>
              <a:t>th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percentile. If the possible values are listed in ascending order, the median is the value </a:t>
            </a:r>
            <a:r>
              <a:rPr lang="en-GB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when the cumulative sum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…+ </a:t>
            </a:r>
            <a:r>
              <a:rPr lang="en-GB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 reaches 0.5.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36E6DB27-17EC-9CCA-ACC9-E152DF6D4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21" y="3253291"/>
            <a:ext cx="8383451" cy="2400657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b="1" dirty="0">
                <a:latin typeface="Comic Sans MS" panose="030F0702030302020204" pitchFamily="66" charset="0"/>
                <a:cs typeface="+mn-cs"/>
              </a:rPr>
              <a:t>Example 4: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A magazine store the number of magazines purchased by its customers in one week. 23% purchased one magazine, 38% purchased two, 21% purchased three, 13% purchased four, and 5% purchased five. Let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be the number of magazines sold to a randomly selected customer.</a:t>
            </a:r>
            <a:r>
              <a:rPr lang="en-GB" altLang="en-US" dirty="0">
                <a:latin typeface="Comic Sans MS" panose="030F0702030302020204" pitchFamily="66" charset="0"/>
                <a:cs typeface="+mn-cs"/>
              </a:rPr>
              <a:t>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(a) State the possible values of </a:t>
            </a:r>
            <a:r>
              <a:rPr lang="en-GB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200" dirty="0">
                <a:latin typeface="Comic Sans MS" panose="030F0702030302020204" pitchFamily="66" charset="0"/>
                <a:cs typeface="+mn-cs"/>
              </a:rPr>
              <a:t>. 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86C039E1-F0AD-6C46-9207-322EEB074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54" y="5763595"/>
            <a:ext cx="29102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3, 4, or 5</a:t>
            </a:r>
          </a:p>
        </p:txBody>
      </p:sp>
    </p:spTree>
    <p:extLst>
      <p:ext uri="{BB962C8B-B14F-4D97-AF65-F5344CB8AC3E}">
        <p14:creationId xmlns:p14="http://schemas.microsoft.com/office/powerpoint/2010/main" val="20631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641</TotalTime>
  <Words>1991</Words>
  <Application>Microsoft Office PowerPoint</Application>
  <PresentationFormat>On-screen Show (4:3)</PresentationFormat>
  <Paragraphs>296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Equation</vt:lpstr>
      <vt:lpstr>Discrete random variables and distributions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17</cp:revision>
  <dcterms:created xsi:type="dcterms:W3CDTF">2020-03-12T17:53:03Z</dcterms:created>
  <dcterms:modified xsi:type="dcterms:W3CDTF">2023-04-11T11:21:33Z</dcterms:modified>
</cp:coreProperties>
</file>