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5"/>
  </p:notesMasterIdLst>
  <p:handoutMasterIdLst>
    <p:handoutMasterId r:id="rId46"/>
  </p:handoutMasterIdLst>
  <p:sldIdLst>
    <p:sldId id="256" r:id="rId2"/>
    <p:sldId id="461" r:id="rId3"/>
    <p:sldId id="478" r:id="rId4"/>
    <p:sldId id="476" r:id="rId5"/>
    <p:sldId id="525" r:id="rId6"/>
    <p:sldId id="563" r:id="rId7"/>
    <p:sldId id="526" r:id="rId8"/>
    <p:sldId id="527" r:id="rId9"/>
    <p:sldId id="528" r:id="rId10"/>
    <p:sldId id="529" r:id="rId11"/>
    <p:sldId id="530" r:id="rId12"/>
    <p:sldId id="531" r:id="rId13"/>
    <p:sldId id="533" r:id="rId14"/>
    <p:sldId id="544" r:id="rId15"/>
    <p:sldId id="534" r:id="rId16"/>
    <p:sldId id="535" r:id="rId17"/>
    <p:sldId id="539" r:id="rId18"/>
    <p:sldId id="540" r:id="rId19"/>
    <p:sldId id="564" r:id="rId20"/>
    <p:sldId id="565" r:id="rId21"/>
    <p:sldId id="536" r:id="rId22"/>
    <p:sldId id="541" r:id="rId23"/>
    <p:sldId id="479" r:id="rId24"/>
    <p:sldId id="566" r:id="rId25"/>
    <p:sldId id="567" r:id="rId26"/>
    <p:sldId id="568" r:id="rId27"/>
    <p:sldId id="569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79" r:id="rId38"/>
    <p:sldId id="580" r:id="rId39"/>
    <p:sldId id="583" r:id="rId40"/>
    <p:sldId id="584" r:id="rId41"/>
    <p:sldId id="585" r:id="rId42"/>
    <p:sldId id="586" r:id="rId43"/>
    <p:sldId id="299" r:id="rId4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FF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969" autoAdjust="0"/>
  </p:normalViewPr>
  <p:slideViewPr>
    <p:cSldViewPr>
      <p:cViewPr>
        <p:scale>
          <a:sx n="66" d="100"/>
          <a:sy n="66" d="100"/>
        </p:scale>
        <p:origin x="8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0B16749-A6F7-44C2-BB09-958B8399AE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EF67402-0F85-47A3-867B-95E41C879D68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11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7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1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1E4685-A7C1-40EA-A9ED-6BA4CC02A3C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5307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32E36271-ACC3-49A1-A993-A3EBBC8EDF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248435C-F274-4577-9F24-C277743579A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45553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98B2D6-E04F-47FA-AEA4-C8617BE57F5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583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909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4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232658-DC82-4F2D-86E5-774B7EEABC7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6422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182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25EA78B8-866F-4457-BFD5-964A2EB7657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F0988AF-9EEA-4A53-8C32-2FE1701C38B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2829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22983D43-6A24-45B1-8C90-039AA1C32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600200"/>
          </a:xfrm>
        </p:spPr>
        <p:txBody>
          <a:bodyPr>
            <a:normAutofit/>
          </a:bodyPr>
          <a:lstStyle/>
          <a:p>
            <a:pPr marL="685800" indent="-685800" algn="l"/>
            <a:r>
              <a:rPr lang="en-GB" dirty="0"/>
              <a:t>LO: To understand and calculate the conditional probability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GB" sz="4400" dirty="0">
                <a:ln w="6350">
                  <a:noFill/>
                </a:ln>
              </a:rPr>
              <a:t>Conditional probability</a:t>
            </a:r>
            <a:endParaRPr lang="en-US" sz="4400" dirty="0">
              <a:ln w="6350">
                <a:noFill/>
              </a:ln>
            </a:endParaRP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2F442F9-76CB-4AFF-B05E-07F0A21DBA6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E2C81D7-32DA-4F33-9EE6-18BD7E5D92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918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0919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0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0922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3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0932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16 -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E021EF3-B1D8-9205-8F55-7260BAC1E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953FCBBD-D9F2-AFDC-55DF-33BD06A1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10873-EA4D-C61F-F61B-8BC9E73A697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8C77211-0D37-F368-3C0E-EE0049F96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3686E52D-A6AF-83D2-A277-8125C974A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C8A1A35F-8127-0173-5276-D74285506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700713"/>
            <a:ext cx="34528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Chemistry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DBAEBE10-DC77-005A-7205-EBE8DEFA5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1942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1943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4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5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1946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7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1962" name="Text Box 26"/>
          <p:cNvSpPr txBox="1">
            <a:spLocks noChangeArrowheads="1"/>
          </p:cNvSpPr>
          <p:nvPr/>
        </p:nvSpPr>
        <p:spPr bwMode="auto">
          <a:xfrm>
            <a:off x="4852988" y="5726114"/>
            <a:ext cx="34528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We have to calculate this number first.</a:t>
            </a:r>
          </a:p>
        </p:txBody>
      </p:sp>
      <p:sp>
        <p:nvSpPr>
          <p:cNvPr id="551963" name="Line 27"/>
          <p:cNvSpPr>
            <a:spLocks noChangeShapeType="1"/>
          </p:cNvSpPr>
          <p:nvPr/>
        </p:nvSpPr>
        <p:spPr bwMode="auto">
          <a:xfrm flipH="1" flipV="1">
            <a:off x="6950076" y="5011739"/>
            <a:ext cx="565150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FE1353E-72E3-7DCC-262D-088AB38DF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7783197F-7072-7114-F29D-71CB1F6AD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4360C-D6E5-1AEE-7CE8-3EE8C304B7A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FD547FAD-427E-F3AA-013C-CDD17843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824A0174-D7B6-2087-FCB9-CE6ED77BE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2" grpId="0"/>
      <p:bldP spid="55196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8" name="Text Box 38"/>
          <p:cNvSpPr txBox="1">
            <a:spLocks noChangeArrowheads="1"/>
          </p:cNvSpPr>
          <p:nvPr/>
        </p:nvSpPr>
        <p:spPr bwMode="auto">
          <a:xfrm>
            <a:off x="5922962" y="5740403"/>
            <a:ext cx="18319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</a:t>
            </a:r>
          </a:p>
        </p:txBody>
      </p:sp>
      <p:grpSp>
        <p:nvGrpSpPr>
          <p:cNvPr id="552966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2967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8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9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2970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71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5298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52999" name="Line 39"/>
          <p:cNvSpPr>
            <a:spLocks noChangeShapeType="1"/>
          </p:cNvSpPr>
          <p:nvPr/>
        </p:nvSpPr>
        <p:spPr bwMode="auto">
          <a:xfrm flipV="1">
            <a:off x="6845300" y="4997453"/>
            <a:ext cx="58738" cy="742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3451344-A502-E1A1-9DB9-36C2A13DF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EC802638-20CF-31C4-2D0A-8E1C71417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41287-5A58-CF19-AD4D-1EAE2BFE6772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32C327B-6873-2290-0D82-71CC11BA1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4FCE4515-B1DD-D114-6D49-F40561159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FC5763EC-0A7E-D764-A22F-C1F1E1C74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AF5B5864-8FCB-9BB7-A696-6AA1CB0C5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32E5644D-545A-9D15-AE87-6BE7CC0A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B0A50D41-E497-6FDF-5DFA-AF070795F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C5B487B-489D-F490-717C-827883EC9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E1F57B26-8426-E4C3-A9F1-C5BEA48AF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2CDD5586-1357-EBC1-F86B-78598DBF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5C1DF1A4-2CE5-9CAB-00A0-06D4F8491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AF8CD6D6-A026-1B91-D38F-400F0C88F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54CCFD2D-82F9-586C-CDC5-2AE4C8B8D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2EA41595-077D-9BC5-7AA3-48CC2C560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210" y="45107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2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16" name="Group 8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5017" name="Rectangle 9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8" name="Oval 10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9" name="Text Box 11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5020" name="Oval 12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21" name="Text Box 13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7200800" y="4506913"/>
            <a:ext cx="95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1AAE36F-6600-7D71-1858-D38D7E5E7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00271DA-329E-49A4-E8A9-96A323A57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4A1AA-C6F5-4E12-3429-25D340888B6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9EF88E0-352C-28AE-C63F-A842F93B6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AA4FF45E-00FF-F5C8-197B-F56DFF25D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4AA4B2FA-DE81-0B6A-4AC1-BB3FB5932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50592B60-63AD-4309-9414-BC4DC516D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C9993962-E040-1E43-5D90-C1D394996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69FA7771-9AC6-8A1E-BD7D-3EEBD788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9200B7D0-3290-E390-EB77-8D89AF039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E1BEE3F7-B234-A62A-5EBE-2987E8CC6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F68F294C-8665-4E69-26DE-A9BFEFD29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E7838E94-D43D-0EC1-0AB1-9F33FFBB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1532223-8FF0-49A2-3225-346610B20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9B6E378C-03FB-13FD-C647-BFF58AC0D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7303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67304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5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6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67307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8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0DC10CE-22B4-E81C-5840-E35BC69E4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B0DEF8E5-8A39-625D-179E-437DA0A6B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C4750-B088-852D-158C-89C06D01429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D64C076A-CA5C-C086-1076-BDF0708F5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A04F1A0E-015D-B1D2-D36C-70AC358B2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EC7D9A30-4335-854B-E4B7-F4323E8C8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85D49AE6-23D9-0A21-7273-6C0EDDAD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3B84A9F6-D1BD-886A-320B-8580B93F2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+ 15 -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A55026E1-4B29-5914-0BD2-9E6B8A66C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3324C18F-847A-A728-0AEB-B97D7B647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3C6CE856-E75E-BB29-D9FA-6CA02DF67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21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7C57519E-680C-5676-E6A9-D793FF579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29 - 21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AA1C73A9-1044-3E96-51BA-D3B6F0062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F513F992-BDC9-9E2A-E18E-C98C76EDD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996" y="5609915"/>
            <a:ext cx="3966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8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561E871A-E931-4718-F84A-BB86DE40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grpSp>
        <p:nvGrpSpPr>
          <p:cNvPr id="55603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604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919F4AA-B128-8F45-A6F5-9FB87C0D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311470F5-8BC8-5BA3-9745-FDD8EB33D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7EF3B-840B-7C81-41AA-73F3FDCDC9F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20E31F33-5603-E4F2-D6CB-50D1CD7DC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06F288FB-1E71-F062-02C4-D23C5A61B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101" name="Text Box 45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57084" name="Rectangle 28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6" name="Text Box 30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7088" name="Text Box 32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7087" name="Oval 31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5" name="Oval 29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103" name="Rectangle 47"/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EE9F910-AD8E-1F2C-2B29-EFA5D5494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0680E41-0855-DAF1-196F-190A61E2F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97F6A-1433-41BB-0230-03FC42FCEC6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8A67703-7352-B2AD-52D4-C1D47741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8C2FA62F-424C-BCF1-A60A-2212A9754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705600" y="4572000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697315" y="450971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9F7EB1-DC1D-746B-1CED-A1E8CF885CE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Rectangle 47">
            <a:extLst>
              <a:ext uri="{FF2B5EF4-FFF2-40B4-BE49-F238E27FC236}">
                <a16:creationId xmlns:a16="http://schemas.microsoft.com/office/drawing/2014/main" id="{EFB9EA6B-A979-2B64-473F-40E477439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4CB16E6-7889-2D96-AF8E-D28F87DB6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2B8D1584-F08B-7741-4976-6A08208B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F2C5FA53-4B05-1318-7C60-59C2F0A6D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59C904FB-E8A6-A494-DE12-1FCB99FF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98846A5B-156A-DE67-5AD9-3E58340B3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7" name="Text Box 80">
            <a:extLst>
              <a:ext uri="{FF2B5EF4-FFF2-40B4-BE49-F238E27FC236}">
                <a16:creationId xmlns:a16="http://schemas.microsoft.com/office/drawing/2014/main" id="{580E7FC2-4F82-E753-858D-76BE46A5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">
                <a:extLst>
                  <a:ext uri="{FF2B5EF4-FFF2-40B4-BE49-F238E27FC236}">
                    <a16:creationId xmlns:a16="http://schemas.microsoft.com/office/drawing/2014/main" id="{ACE42C5D-F420-56B6-4C4C-3D9C2013B1A1}"/>
                  </a:ext>
                </a:extLst>
              </p:cNvPr>
              <p:cNvSpPr txBox="1"/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">
                <a:extLst>
                  <a:ext uri="{FF2B5EF4-FFF2-40B4-BE49-F238E27FC236}">
                    <a16:creationId xmlns:a16="http://schemas.microsoft.com/office/drawing/2014/main" id="{ACE42C5D-F420-56B6-4C4C-3D9C2013B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18">
            <a:extLst>
              <a:ext uri="{FF2B5EF4-FFF2-40B4-BE49-F238E27FC236}">
                <a16:creationId xmlns:a16="http://schemas.microsoft.com/office/drawing/2014/main" id="{B932DB26-6060-1615-6112-D8B8D3C2C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482" y="5963690"/>
            <a:ext cx="16846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1" grpId="0" animBg="1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id="{E5420B60-EF06-0690-40A8-FAD8EFAAD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89D88866-3CFA-D2B1-411B-5E9B78FAC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726" y="3800642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02" name="Object 2"/>
              <p:cNvSpPr txBox="1"/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0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5788" y="5803900"/>
                <a:ext cx="406400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03" name="Text Box 3" descr="Light downward diagonal"/>
          <p:cNvSpPr txBox="1">
            <a:spLocks noChangeArrowheads="1"/>
          </p:cNvSpPr>
          <p:nvPr/>
        </p:nvSpPr>
        <p:spPr bwMode="auto">
          <a:xfrm>
            <a:off x="4758907" y="3796213"/>
            <a:ext cx="481012" cy="436562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3204" name="Rectangle 4" descr="Light downward diagonal"/>
          <p:cNvSpPr>
            <a:spLocks noChangeArrowheads="1"/>
          </p:cNvSpPr>
          <p:nvPr/>
        </p:nvSpPr>
        <p:spPr bwMode="auto">
          <a:xfrm>
            <a:off x="5235575" y="3805071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3213" name="Oval 13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4" name="Oval 14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5" name="Rectangle 15"/>
          <p:cNvSpPr>
            <a:spLocks noChangeArrowheads="1"/>
          </p:cNvSpPr>
          <p:nvPr/>
        </p:nvSpPr>
        <p:spPr bwMode="auto">
          <a:xfrm>
            <a:off x="6705600" y="4572000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8" name="Rectangle 18"/>
          <p:cNvSpPr>
            <a:spLocks noChangeArrowheads="1"/>
          </p:cNvSpPr>
          <p:nvPr/>
        </p:nvSpPr>
        <p:spPr bwMode="auto">
          <a:xfrm>
            <a:off x="1447482" y="5963690"/>
            <a:ext cx="168465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26" name="Object 26"/>
              <p:cNvSpPr txBox="1"/>
              <p:nvPr/>
            </p:nvSpPr>
            <p:spPr bwMode="auto">
              <a:xfrm>
                <a:off x="3132138" y="6219805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138" y="6219805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5634" r="-25352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5ECA1-46A1-C642-A7B7-3D69335314F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09EFCC94-CD52-B2C1-B7F3-157EBAB45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80812C3-7E34-2C13-1CC7-0826F4B4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7EAEAF87-B770-0B43-4E15-4E7D16676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(a) The student studies Biology and Chemistry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D66210B2-9E5E-0E31-D5E9-7AFD7D329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3" name="Text Box 73">
            <a:extLst>
              <a:ext uri="{FF2B5EF4-FFF2-40B4-BE49-F238E27FC236}">
                <a16:creationId xmlns:a16="http://schemas.microsoft.com/office/drawing/2014/main" id="{84B237DE-E0A1-6B9D-0258-B4C65D094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38944565-1B0D-F84F-7F83-A4E24CD9D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6" name="Text Box 80">
            <a:extLst>
              <a:ext uri="{FF2B5EF4-FFF2-40B4-BE49-F238E27FC236}">
                <a16:creationId xmlns:a16="http://schemas.microsoft.com/office/drawing/2014/main" id="{17244D00-7008-E9F9-A89E-E28E9963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63203" grpId="0" animBg="1"/>
      <p:bldP spid="563204" grpId="0" animBg="1"/>
      <p:bldP spid="5632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3443288" y="5632450"/>
                <a:ext cx="893762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43288" y="5632450"/>
                <a:ext cx="893762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142118" y="4595355"/>
            <a:ext cx="378702" cy="3413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461963" y="5357238"/>
            <a:ext cx="3300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or C, not both)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student studies exactly one subject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83881" y="4559756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526337" y="4575255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01733" y="4505862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6"/>
              <p:cNvSpPr txBox="1"/>
              <p:nvPr/>
            </p:nvSpPr>
            <p:spPr bwMode="auto">
              <a:xfrm>
                <a:off x="3592432" y="6011452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2432" y="6011452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4225" r="-26761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96FF1155-FBC5-6028-788A-0D11C6F8E86C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A824197-1282-0D19-9C91-9415540B1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A013CEC-0728-0D24-324A-A0E7E5508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6" name="Text Box 73">
            <a:extLst>
              <a:ext uri="{FF2B5EF4-FFF2-40B4-BE49-F238E27FC236}">
                <a16:creationId xmlns:a16="http://schemas.microsoft.com/office/drawing/2014/main" id="{A13F4F9B-2A94-E8F9-36FD-21BE1CDB4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F583FBC4-B888-A1F6-4BCB-2F173212F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9" name="Text Box 80">
            <a:extLst>
              <a:ext uri="{FF2B5EF4-FFF2-40B4-BE49-F238E27FC236}">
                <a16:creationId xmlns:a16="http://schemas.microsoft.com/office/drawing/2014/main" id="{83DDD634-C878-8599-756F-F58C6ADE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0" name="Rectangle 47">
            <a:extLst>
              <a:ext uri="{FF2B5EF4-FFF2-40B4-BE49-F238E27FC236}">
                <a16:creationId xmlns:a16="http://schemas.microsoft.com/office/drawing/2014/main" id="{13ECA38D-69A4-E585-F931-4E2032CF6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" y="5861265"/>
            <a:ext cx="33002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GB" altLang="en-US" sz="2200" b="1" dirty="0">
                <a:latin typeface="Comic Sans MS" panose="030F0702030302020204" pitchFamily="66" charset="0"/>
                <a:sym typeface="Symbol" panose="05050102010706020507" pitchFamily="18" charset="2"/>
              </a:rPr>
              <a:t></a:t>
            </a:r>
            <a:r>
              <a:rPr lang="en-US" altLang="en-US" sz="2200" dirty="0">
                <a:latin typeface="Comic Sans MS" panose="030F0702030302020204" pitchFamily="66" charset="0"/>
              </a:rPr>
              <a:t> C) </a:t>
            </a:r>
            <a:r>
              <a:rPr lang="en-US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 (B  C)’</a:t>
            </a:r>
            <a:r>
              <a:rPr lang="en-US" altLang="en-US" sz="22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2">
                <a:extLst>
                  <a:ext uri="{FF2B5EF4-FFF2-40B4-BE49-F238E27FC236}">
                    <a16:creationId xmlns:a16="http://schemas.microsoft.com/office/drawing/2014/main" id="{BD711972-4A2E-1D89-BAA1-C94C900C5810}"/>
                  </a:ext>
                </a:extLst>
              </p:cNvPr>
              <p:cNvSpPr txBox="1"/>
              <p:nvPr/>
            </p:nvSpPr>
            <p:spPr bwMode="auto">
              <a:xfrm>
                <a:off x="4400079" y="5648326"/>
                <a:ext cx="893763" cy="9239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Object 2">
                <a:extLst>
                  <a:ext uri="{FF2B5EF4-FFF2-40B4-BE49-F238E27FC236}">
                    <a16:creationId xmlns:a16="http://schemas.microsoft.com/office/drawing/2014/main" id="{BD711972-4A2E-1D89-BAA1-C94C900C5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0079" y="5648326"/>
                <a:ext cx="893763" cy="9239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33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2" grpId="0"/>
      <p:bldP spid="562201" grpId="0" animBg="1"/>
      <p:bldP spid="19" grpId="0"/>
      <p:bldP spid="25" grpId="0" animBg="1"/>
      <p:bldP spid="26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9" name="Rectangle 11"/>
          <p:cNvSpPr>
            <a:spLocks noChangeArrowheads="1"/>
          </p:cNvSpPr>
          <p:nvPr/>
        </p:nvSpPr>
        <p:spPr bwMode="auto">
          <a:xfrm>
            <a:off x="455612" y="679341"/>
            <a:ext cx="85359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We talk about conditional probability when the probability of one event depends on whether or not another event has occurred.</a:t>
            </a:r>
          </a:p>
        </p:txBody>
      </p:sp>
      <p:sp>
        <p:nvSpPr>
          <p:cNvPr id="452620" name="Rectangle 12"/>
          <p:cNvSpPr>
            <a:spLocks noChangeArrowheads="1"/>
          </p:cNvSpPr>
          <p:nvPr/>
        </p:nvSpPr>
        <p:spPr bwMode="auto">
          <a:xfrm>
            <a:off x="458788" y="4265613"/>
            <a:ext cx="80232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Conditional probability problems can be solved by considering the individual possibilities or by using a table, a Venn diagram, a tree diagram or a formula.</a:t>
            </a:r>
          </a:p>
        </p:txBody>
      </p:sp>
      <p:sp>
        <p:nvSpPr>
          <p:cNvPr id="452622" name="Rectangle 14"/>
          <p:cNvSpPr>
            <a:spLocks noChangeArrowheads="1"/>
          </p:cNvSpPr>
          <p:nvPr/>
        </p:nvSpPr>
        <p:spPr bwMode="auto">
          <a:xfrm>
            <a:off x="458788" y="5451475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omic Sans MS" panose="030F0702030302020204" pitchFamily="66" charset="0"/>
              </a:rPr>
              <a:t>Harder problems are most easily solved by using a formula together with a tree diagram.</a:t>
            </a:r>
          </a:p>
        </p:txBody>
      </p:sp>
      <p:sp>
        <p:nvSpPr>
          <p:cNvPr id="452623" name="Rectangle 15"/>
          <p:cNvSpPr>
            <a:spLocks noChangeArrowheads="1"/>
          </p:cNvSpPr>
          <p:nvPr/>
        </p:nvSpPr>
        <p:spPr bwMode="auto">
          <a:xfrm>
            <a:off x="455613" y="1768475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For example: </a:t>
            </a:r>
            <a:r>
              <a:rPr lang="en-US" altLang="en-US" sz="2400" dirty="0">
                <a:latin typeface="Comic Sans MS" panose="030F0702030302020204" pitchFamily="66" charset="0"/>
              </a:rPr>
              <a:t>There are </a:t>
            </a:r>
            <a:r>
              <a:rPr lang="en-US" altLang="en-US" sz="2600" dirty="0">
                <a:latin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red and </a:t>
            </a:r>
            <a:r>
              <a:rPr lang="en-US" altLang="en-US" sz="2600" dirty="0">
                <a:latin typeface="Times New Roman" panose="02020603050405020304" pitchFamily="18" charset="0"/>
              </a:rPr>
              <a:t>3</a:t>
            </a:r>
            <a:r>
              <a:rPr lang="en-US" altLang="en-US" sz="2400" dirty="0">
                <a:latin typeface="Comic Sans MS" panose="030F0702030302020204" pitchFamily="66" charset="0"/>
              </a:rPr>
              <a:t> blue counters in a bag and, without looking, we take out one counter and do not replace it.  </a:t>
            </a:r>
          </a:p>
        </p:txBody>
      </p:sp>
      <p:sp>
        <p:nvSpPr>
          <p:cNvPr id="452624" name="Rectangle 16"/>
          <p:cNvSpPr>
            <a:spLocks noChangeArrowheads="1"/>
          </p:cNvSpPr>
          <p:nvPr/>
        </p:nvSpPr>
        <p:spPr bwMode="auto">
          <a:xfrm>
            <a:off x="481013" y="2987675"/>
            <a:ext cx="8001000" cy="12604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of a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nd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counter taken from the bag being red depends on whether the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6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st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was red or blue.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AFC4EB-B944-F982-7DBA-6E35FA6D743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9" grpId="0"/>
      <p:bldP spid="452620" grpId="0"/>
      <p:bldP spid="452622" grpId="0"/>
      <p:bldP spid="452623" grpId="0"/>
      <p:bldP spid="4526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 descr="Light downward diagonal">
            <a:extLst>
              <a:ext uri="{FF2B5EF4-FFF2-40B4-BE49-F238E27FC236}">
                <a16:creationId xmlns:a16="http://schemas.microsoft.com/office/drawing/2014/main" id="{7E4AB42C-CBCC-A0F4-91A9-724078370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449" y="3805071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2701925" y="5722938"/>
                <a:ext cx="406400" cy="92233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01925" y="5722938"/>
                <a:ext cx="406400" cy="922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69914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461963" y="5357238"/>
            <a:ext cx="1915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and C)’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student does not study the two subjects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6"/>
              <p:cNvSpPr txBox="1"/>
              <p:nvPr/>
            </p:nvSpPr>
            <p:spPr bwMode="auto">
              <a:xfrm>
                <a:off x="2674937" y="6115033"/>
                <a:ext cx="433388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4937" y="6115033"/>
                <a:ext cx="433388" cy="381000"/>
              </a:xfrm>
              <a:prstGeom prst="rect">
                <a:avLst/>
              </a:prstGeom>
              <a:blipFill>
                <a:blip r:embed="rId3"/>
                <a:stretch>
                  <a:fillRect l="-5634" r="-25352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graphicFrame>
        <p:nvGraphicFramePr>
          <p:cNvPr id="2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144385"/>
              </p:ext>
            </p:extLst>
          </p:nvPr>
        </p:nvGraphicFramePr>
        <p:xfrm>
          <a:off x="2243691" y="5951520"/>
          <a:ext cx="4333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164880" progId="Equation.3">
                  <p:embed/>
                </p:oleObj>
              </mc:Choice>
              <mc:Fallback>
                <p:oleObj name="Equation" r:id="rId4" imgW="203040" imgH="164880" progId="Equation.3">
                  <p:embed/>
                  <p:pic>
                    <p:nvPicPr>
                      <p:cNvPr id="2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691" y="5951520"/>
                        <a:ext cx="43338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ject 26"/>
              <p:cNvSpPr txBox="1"/>
              <p:nvPr/>
            </p:nvSpPr>
            <p:spPr bwMode="auto">
              <a:xfrm>
                <a:off x="3200400" y="5732463"/>
                <a:ext cx="730250" cy="8445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0" y="5732463"/>
                <a:ext cx="730250" cy="844550"/>
              </a:xfrm>
              <a:prstGeom prst="rect">
                <a:avLst/>
              </a:prstGeom>
              <a:blipFill>
                <a:blip r:embed="rId6"/>
                <a:stretch>
                  <a:fillRect r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60C5795-B2C7-12FA-745F-2F7F72DD73C1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7F67FE2-CFC8-E8D5-7193-79BC468E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D65C006B-1634-91A6-B765-4551F704A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683E23F-929D-7FFC-78F6-C5D89BCC0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4" y="2142610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6" name="Text Box 73">
            <a:extLst>
              <a:ext uri="{FF2B5EF4-FFF2-40B4-BE49-F238E27FC236}">
                <a16:creationId xmlns:a16="http://schemas.microsoft.com/office/drawing/2014/main" id="{E098B589-FEEC-DBFD-67EB-B58EF400C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7" name="Text Box 80">
            <a:extLst>
              <a:ext uri="{FF2B5EF4-FFF2-40B4-BE49-F238E27FC236}">
                <a16:creationId xmlns:a16="http://schemas.microsoft.com/office/drawing/2014/main" id="{80FBAE95-6D9D-7E7D-AECE-07C054DB2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8FB343FA-BC9F-F838-1D3F-225C53259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191" y="5935821"/>
            <a:ext cx="1915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(B </a:t>
            </a:r>
            <a:r>
              <a:rPr lang="en-US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C)’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5AB995A-56C9-A6CB-9238-AA9915CE8DE3}"/>
              </a:ext>
            </a:extLst>
          </p:cNvPr>
          <p:cNvSpPr/>
          <p:nvPr/>
        </p:nvSpPr>
        <p:spPr>
          <a:xfrm>
            <a:off x="6577227" y="4407273"/>
            <a:ext cx="660407" cy="735109"/>
          </a:xfrm>
          <a:custGeom>
            <a:avLst/>
            <a:gdLst>
              <a:gd name="connsiteX0" fmla="*/ 322560 w 660407"/>
              <a:gd name="connsiteY0" fmla="*/ 37 h 735109"/>
              <a:gd name="connsiteX1" fmla="*/ 219321 w 660407"/>
              <a:gd name="connsiteY1" fmla="*/ 46740 h 735109"/>
              <a:gd name="connsiteX2" fmla="*/ 135747 w 660407"/>
              <a:gd name="connsiteY2" fmla="*/ 115566 h 735109"/>
              <a:gd name="connsiteX3" fmla="*/ 84128 w 660407"/>
              <a:gd name="connsiteY3" fmla="*/ 167185 h 735109"/>
              <a:gd name="connsiteX4" fmla="*/ 44799 w 660407"/>
              <a:gd name="connsiteY4" fmla="*/ 218804 h 735109"/>
              <a:gd name="connsiteX5" fmla="*/ 17760 w 660407"/>
              <a:gd name="connsiteY5" fmla="*/ 265508 h 735109"/>
              <a:gd name="connsiteX6" fmla="*/ 3012 w 660407"/>
              <a:gd name="connsiteY6" fmla="*/ 322043 h 735109"/>
              <a:gd name="connsiteX7" fmla="*/ 3012 w 660407"/>
              <a:gd name="connsiteY7" fmla="*/ 415450 h 735109"/>
              <a:gd name="connsiteX8" fmla="*/ 34967 w 660407"/>
              <a:gd name="connsiteY8" fmla="*/ 494108 h 735109"/>
              <a:gd name="connsiteX9" fmla="*/ 81670 w 660407"/>
              <a:gd name="connsiteY9" fmla="*/ 570308 h 735109"/>
              <a:gd name="connsiteX10" fmla="*/ 135747 w 660407"/>
              <a:gd name="connsiteY10" fmla="*/ 624385 h 735109"/>
              <a:gd name="connsiteX11" fmla="*/ 216863 w 660407"/>
              <a:gd name="connsiteY11" fmla="*/ 678462 h 735109"/>
              <a:gd name="connsiteX12" fmla="*/ 268483 w 660407"/>
              <a:gd name="connsiteY12" fmla="*/ 710417 h 735109"/>
              <a:gd name="connsiteX13" fmla="*/ 327476 w 660407"/>
              <a:gd name="connsiteY13" fmla="*/ 734998 h 735109"/>
              <a:gd name="connsiteX14" fmla="*/ 406134 w 660407"/>
              <a:gd name="connsiteY14" fmla="*/ 700585 h 735109"/>
              <a:gd name="connsiteX15" fmla="*/ 487250 w 660407"/>
              <a:gd name="connsiteY15" fmla="*/ 651424 h 735109"/>
              <a:gd name="connsiteX16" fmla="*/ 556076 w 660407"/>
              <a:gd name="connsiteY16" fmla="*/ 592430 h 735109"/>
              <a:gd name="connsiteX17" fmla="*/ 619986 w 660407"/>
              <a:gd name="connsiteY17" fmla="*/ 516230 h 735109"/>
              <a:gd name="connsiteX18" fmla="*/ 654399 w 660407"/>
              <a:gd name="connsiteY18" fmla="*/ 444946 h 735109"/>
              <a:gd name="connsiteX19" fmla="*/ 659315 w 660407"/>
              <a:gd name="connsiteY19" fmla="*/ 326959 h 735109"/>
              <a:gd name="connsiteX20" fmla="*/ 642108 w 660407"/>
              <a:gd name="connsiteY20" fmla="*/ 265508 h 735109"/>
              <a:gd name="connsiteX21" fmla="*/ 597863 w 660407"/>
              <a:gd name="connsiteY21" fmla="*/ 189308 h 735109"/>
              <a:gd name="connsiteX22" fmla="*/ 533954 w 660407"/>
              <a:gd name="connsiteY22" fmla="*/ 122940 h 735109"/>
              <a:gd name="connsiteX23" fmla="*/ 467586 w 660407"/>
              <a:gd name="connsiteY23" fmla="*/ 73779 h 735109"/>
              <a:gd name="connsiteX24" fmla="*/ 415967 w 660407"/>
              <a:gd name="connsiteY24" fmla="*/ 39366 h 735109"/>
              <a:gd name="connsiteX25" fmla="*/ 322560 w 660407"/>
              <a:gd name="connsiteY25" fmla="*/ 37 h 735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60407" h="735109">
                <a:moveTo>
                  <a:pt x="322560" y="37"/>
                </a:moveTo>
                <a:cubicBezTo>
                  <a:pt x="289786" y="1266"/>
                  <a:pt x="250456" y="27485"/>
                  <a:pt x="219321" y="46740"/>
                </a:cubicBezTo>
                <a:cubicBezTo>
                  <a:pt x="188186" y="65995"/>
                  <a:pt x="158279" y="95492"/>
                  <a:pt x="135747" y="115566"/>
                </a:cubicBezTo>
                <a:cubicBezTo>
                  <a:pt x="113215" y="135640"/>
                  <a:pt x="99286" y="149979"/>
                  <a:pt x="84128" y="167185"/>
                </a:cubicBezTo>
                <a:cubicBezTo>
                  <a:pt x="68970" y="184391"/>
                  <a:pt x="55860" y="202417"/>
                  <a:pt x="44799" y="218804"/>
                </a:cubicBezTo>
                <a:cubicBezTo>
                  <a:pt x="33738" y="235191"/>
                  <a:pt x="24724" y="248302"/>
                  <a:pt x="17760" y="265508"/>
                </a:cubicBezTo>
                <a:cubicBezTo>
                  <a:pt x="10796" y="282714"/>
                  <a:pt x="5470" y="297053"/>
                  <a:pt x="3012" y="322043"/>
                </a:cubicBezTo>
                <a:cubicBezTo>
                  <a:pt x="554" y="347033"/>
                  <a:pt x="-2314" y="386773"/>
                  <a:pt x="3012" y="415450"/>
                </a:cubicBezTo>
                <a:cubicBezTo>
                  <a:pt x="8338" y="444127"/>
                  <a:pt x="21857" y="468298"/>
                  <a:pt x="34967" y="494108"/>
                </a:cubicBezTo>
                <a:cubicBezTo>
                  <a:pt x="48077" y="519918"/>
                  <a:pt x="64873" y="548595"/>
                  <a:pt x="81670" y="570308"/>
                </a:cubicBezTo>
                <a:cubicBezTo>
                  <a:pt x="98467" y="592021"/>
                  <a:pt x="113215" y="606359"/>
                  <a:pt x="135747" y="624385"/>
                </a:cubicBezTo>
                <a:cubicBezTo>
                  <a:pt x="158279" y="642411"/>
                  <a:pt x="194740" y="664123"/>
                  <a:pt x="216863" y="678462"/>
                </a:cubicBezTo>
                <a:cubicBezTo>
                  <a:pt x="238986" y="692801"/>
                  <a:pt x="250048" y="700994"/>
                  <a:pt x="268483" y="710417"/>
                </a:cubicBezTo>
                <a:cubicBezTo>
                  <a:pt x="286918" y="719840"/>
                  <a:pt x="304534" y="736637"/>
                  <a:pt x="327476" y="734998"/>
                </a:cubicBezTo>
                <a:cubicBezTo>
                  <a:pt x="350418" y="733359"/>
                  <a:pt x="379505" y="714514"/>
                  <a:pt x="406134" y="700585"/>
                </a:cubicBezTo>
                <a:cubicBezTo>
                  <a:pt x="432763" y="686656"/>
                  <a:pt x="462260" y="669450"/>
                  <a:pt x="487250" y="651424"/>
                </a:cubicBezTo>
                <a:cubicBezTo>
                  <a:pt x="512240" y="633398"/>
                  <a:pt x="533953" y="614962"/>
                  <a:pt x="556076" y="592430"/>
                </a:cubicBezTo>
                <a:cubicBezTo>
                  <a:pt x="578199" y="569898"/>
                  <a:pt x="603599" y="540811"/>
                  <a:pt x="619986" y="516230"/>
                </a:cubicBezTo>
                <a:cubicBezTo>
                  <a:pt x="636373" y="491649"/>
                  <a:pt x="647844" y="476491"/>
                  <a:pt x="654399" y="444946"/>
                </a:cubicBezTo>
                <a:cubicBezTo>
                  <a:pt x="660954" y="413401"/>
                  <a:pt x="661363" y="356865"/>
                  <a:pt x="659315" y="326959"/>
                </a:cubicBezTo>
                <a:cubicBezTo>
                  <a:pt x="657267" y="297053"/>
                  <a:pt x="652350" y="288450"/>
                  <a:pt x="642108" y="265508"/>
                </a:cubicBezTo>
                <a:cubicBezTo>
                  <a:pt x="631866" y="242566"/>
                  <a:pt x="615889" y="213069"/>
                  <a:pt x="597863" y="189308"/>
                </a:cubicBezTo>
                <a:cubicBezTo>
                  <a:pt x="579837" y="165547"/>
                  <a:pt x="555667" y="142195"/>
                  <a:pt x="533954" y="122940"/>
                </a:cubicBezTo>
                <a:cubicBezTo>
                  <a:pt x="512241" y="103685"/>
                  <a:pt x="487250" y="87708"/>
                  <a:pt x="467586" y="73779"/>
                </a:cubicBezTo>
                <a:cubicBezTo>
                  <a:pt x="447922" y="59850"/>
                  <a:pt x="436860" y="50837"/>
                  <a:pt x="415967" y="39366"/>
                </a:cubicBezTo>
                <a:cubicBezTo>
                  <a:pt x="395074" y="27895"/>
                  <a:pt x="355334" y="-1192"/>
                  <a:pt x="322560" y="3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652075" y="397279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545531" y="450234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783712" y="456969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3291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62202" grpId="0"/>
      <p:bldP spid="19" grpId="0"/>
      <p:bldP spid="26" grpId="0"/>
      <p:bldP spid="29" grpId="0"/>
      <p:bldP spid="8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214934" y="5584031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934" y="5584031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721642" y="4620126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467419" y="453481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2EB3DEAD-C9D4-FB2E-E3EA-B4855DF25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450859CD-DBF0-B888-2012-AC5E9C99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3" name="Text Box 73">
            <a:extLst>
              <a:ext uri="{FF2B5EF4-FFF2-40B4-BE49-F238E27FC236}">
                <a16:creationId xmlns:a16="http://schemas.microsoft.com/office/drawing/2014/main" id="{E591609F-8726-05DF-4149-B60890083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4" name="Text Box 80">
            <a:extLst>
              <a:ext uri="{FF2B5EF4-FFF2-40B4-BE49-F238E27FC236}">
                <a16:creationId xmlns:a16="http://schemas.microsoft.com/office/drawing/2014/main" id="{F0D451CE-A72F-9085-2B1A-68CB5AF0B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559146" grpId="0" animBg="1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56" name="Rectangle 32"/>
          <p:cNvSpPr>
            <a:spLocks noChangeArrowheads="1"/>
          </p:cNvSpPr>
          <p:nvPr/>
        </p:nvSpPr>
        <p:spPr bwMode="auto">
          <a:xfrm>
            <a:off x="6721642" y="4620126"/>
            <a:ext cx="279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467419" y="4534813"/>
            <a:ext cx="33115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student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8EC69686-6EC5-8432-6B6A-9A50D9AAA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E2CDE758-0C53-CCE1-D0CF-F97EACE46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B30E3E68-580A-68AF-867F-BA1605ED6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5" name="Text Box 80">
            <a:extLst>
              <a:ext uri="{FF2B5EF4-FFF2-40B4-BE49-F238E27FC236}">
                <a16:creationId xmlns:a16="http://schemas.microsoft.com/office/drawing/2014/main" id="{08069FA0-3AA4-7C58-E519-47FBA7947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19837" y="5572750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9837" y="5572750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/>
              <p:nvPr/>
            </p:nvSpPr>
            <p:spPr bwMode="auto">
              <a:xfrm>
                <a:off x="6192850" y="6052748"/>
                <a:ext cx="433387" cy="592776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2850" y="6052748"/>
                <a:ext cx="433387" cy="5927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ct 26">
                <a:extLst>
                  <a:ext uri="{FF2B5EF4-FFF2-40B4-BE49-F238E27FC236}">
                    <a16:creationId xmlns:a16="http://schemas.microsoft.com/office/drawing/2014/main" id="{7B88CB74-2EA7-0E3C-77D3-14527323944F}"/>
                  </a:ext>
                </a:extLst>
              </p:cNvPr>
              <p:cNvSpPr txBox="1"/>
              <p:nvPr/>
            </p:nvSpPr>
            <p:spPr bwMode="auto">
              <a:xfrm>
                <a:off x="6697562" y="5616192"/>
                <a:ext cx="766903" cy="75591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Object 26">
                <a:extLst>
                  <a:ext uri="{FF2B5EF4-FFF2-40B4-BE49-F238E27FC236}">
                    <a16:creationId xmlns:a16="http://schemas.microsoft.com/office/drawing/2014/main" id="{7B88CB74-2EA7-0E3C-77D3-145273239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97562" y="5616192"/>
                <a:ext cx="766903" cy="7559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4" name="Text Box 24"/>
          <p:cNvSpPr txBox="1">
            <a:spLocks noChangeArrowheads="1"/>
          </p:cNvSpPr>
          <p:nvPr/>
        </p:nvSpPr>
        <p:spPr bwMode="auto">
          <a:xfrm>
            <a:off x="483393" y="936625"/>
            <a:ext cx="18192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GB" altLang="en-US" b="1" dirty="0">
                <a:latin typeface="Comic Sans MS" panose="030F0702030302020204" pitchFamily="66" charset="0"/>
              </a:rPr>
              <a:t>SUMMARY</a:t>
            </a:r>
          </a:p>
        </p:txBody>
      </p:sp>
      <p:sp>
        <p:nvSpPr>
          <p:cNvPr id="471065" name="Text Box 25"/>
          <p:cNvSpPr txBox="1">
            <a:spLocks noChangeArrowheads="1"/>
          </p:cNvSpPr>
          <p:nvPr/>
        </p:nvSpPr>
        <p:spPr bwMode="auto">
          <a:xfrm>
            <a:off x="644838" y="3125705"/>
            <a:ext cx="81518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From this, we have that the probability that both event A and event B occur is given by</a:t>
            </a:r>
          </a:p>
        </p:txBody>
      </p:sp>
      <p:sp>
        <p:nvSpPr>
          <p:cNvPr id="471085" name="Text Box 45"/>
          <p:cNvSpPr txBox="1">
            <a:spLocks noChangeArrowheads="1"/>
          </p:cNvSpPr>
          <p:nvPr/>
        </p:nvSpPr>
        <p:spPr bwMode="auto">
          <a:xfrm>
            <a:off x="644838" y="1970155"/>
            <a:ext cx="785432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words, we can say, “the probability of event A occurs given that B has occurred, equals the probability of both A and B occurring divided by the probability of B”.</a:t>
            </a:r>
          </a:p>
        </p:txBody>
      </p:sp>
      <p:sp>
        <p:nvSpPr>
          <p:cNvPr id="471093" name="Rectangle 53"/>
          <p:cNvSpPr>
            <a:spLocks noChangeArrowheads="1"/>
          </p:cNvSpPr>
          <p:nvPr/>
        </p:nvSpPr>
        <p:spPr bwMode="auto">
          <a:xfrm>
            <a:off x="2895600" y="945522"/>
            <a:ext cx="3352800" cy="96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71089" name="Rectangle 49"/>
          <p:cNvSpPr>
            <a:spLocks noChangeArrowheads="1"/>
          </p:cNvSpPr>
          <p:nvPr/>
        </p:nvSpPr>
        <p:spPr bwMode="auto">
          <a:xfrm>
            <a:off x="2945397" y="1166709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71090" name="Rectangle 50"/>
          <p:cNvSpPr>
            <a:spLocks noChangeArrowheads="1"/>
          </p:cNvSpPr>
          <p:nvPr/>
        </p:nvSpPr>
        <p:spPr bwMode="auto">
          <a:xfrm>
            <a:off x="4391025" y="989972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71091" name="Rectangle 51"/>
          <p:cNvSpPr>
            <a:spLocks noChangeArrowheads="1"/>
          </p:cNvSpPr>
          <p:nvPr/>
        </p:nvSpPr>
        <p:spPr bwMode="auto">
          <a:xfrm>
            <a:off x="4659312" y="1421679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71092" name="Line 52"/>
          <p:cNvSpPr>
            <a:spLocks noChangeShapeType="1"/>
          </p:cNvSpPr>
          <p:nvPr/>
        </p:nvSpPr>
        <p:spPr bwMode="auto">
          <a:xfrm>
            <a:off x="4470400" y="1428122"/>
            <a:ext cx="128016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71100" name="Rectangle 60"/>
          <p:cNvSpPr>
            <a:spLocks noChangeArrowheads="1"/>
          </p:cNvSpPr>
          <p:nvPr/>
        </p:nvSpPr>
        <p:spPr bwMode="auto">
          <a:xfrm>
            <a:off x="2302668" y="3988576"/>
            <a:ext cx="4140200" cy="533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71096" name="Rectangle 56"/>
          <p:cNvSpPr>
            <a:spLocks noChangeArrowheads="1"/>
          </p:cNvSpPr>
          <p:nvPr/>
        </p:nvSpPr>
        <p:spPr bwMode="auto">
          <a:xfrm>
            <a:off x="2589190" y="4033026"/>
            <a:ext cx="396561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(A|B)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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(B)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8199D6-CFC6-2438-E188-1FE11377A2D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BA4B74A4-E69E-A1E5-03F6-639F902BF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38" y="4622847"/>
            <a:ext cx="35742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For independent events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A6A6FCF4-8850-5E67-3B5B-DF826D94A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918" y="4596435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" name="Rectangle 51">
            <a:extLst>
              <a:ext uri="{FF2B5EF4-FFF2-40B4-BE49-F238E27FC236}">
                <a16:creationId xmlns:a16="http://schemas.microsoft.com/office/drawing/2014/main" id="{CAE748A6-CBBF-F96E-64F8-BFBC2A5B7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346" y="4556841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DE1ABFD9-8B26-FBE9-0AC7-391E32E53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54" y="5029200"/>
            <a:ext cx="610174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It also follows that for independent events</a:t>
            </a:r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25FEBC01-53E3-D671-05B8-32A58154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5823" y="5349880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B|A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8" name="Rectangle 51">
            <a:extLst>
              <a:ext uri="{FF2B5EF4-FFF2-40B4-BE49-F238E27FC236}">
                <a16:creationId xmlns:a16="http://schemas.microsoft.com/office/drawing/2014/main" id="{05C0B627-3636-EEDA-4B32-4EDC84EDE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9251" y="5310286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6E762535-3B1F-64B0-A6CF-940C9564F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578" y="5790160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A|B’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502872E7-D45A-5819-A8B0-EF43391BD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006" y="5750566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1" name="Rectangle 49">
            <a:extLst>
              <a:ext uri="{FF2B5EF4-FFF2-40B4-BE49-F238E27FC236}">
                <a16:creationId xmlns:a16="http://schemas.microsoft.com/office/drawing/2014/main" id="{9A4D3CE4-6C3F-79D7-BEC7-9BD9CB16D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006" y="6202597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B|A’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F4688403-4BE9-7EEE-A001-E385FA99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434" y="6163003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4" grpId="0" animBg="1"/>
      <p:bldP spid="471065" grpId="0"/>
      <p:bldP spid="471085" grpId="0"/>
      <p:bldP spid="471093" grpId="0" animBg="1"/>
      <p:bldP spid="471089" grpId="0"/>
      <p:bldP spid="471090" grpId="0"/>
      <p:bldP spid="471091" grpId="0"/>
      <p:bldP spid="471092" grpId="0" animBg="1"/>
      <p:bldP spid="471100" grpId="0" animBg="1"/>
      <p:bldP spid="471096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468041" name="Text Box 73"/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468048" name="Text Box 80"/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grpSp>
        <p:nvGrpSpPr>
          <p:cNvPr id="468065" name="Group 9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468066" name="Rectangle 9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7" name="Oval 9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8" name="Text Box 10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468069" name="Oval 10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70" name="Text Box 10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468088" name="Line 120"/>
          <p:cNvSpPr>
            <a:spLocks noChangeShapeType="1"/>
          </p:cNvSpPr>
          <p:nvPr/>
        </p:nvSpPr>
        <p:spPr bwMode="auto">
          <a:xfrm flipV="1">
            <a:off x="6578601" y="5284793"/>
            <a:ext cx="1498600" cy="4794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468090" name="Text Box 122"/>
          <p:cNvSpPr txBox="1">
            <a:spLocks noChangeArrowheads="1"/>
          </p:cNvSpPr>
          <p:nvPr/>
        </p:nvSpPr>
        <p:spPr bwMode="auto">
          <a:xfrm>
            <a:off x="4830763" y="5685879"/>
            <a:ext cx="40084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tea nor coffee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5367F-AD2D-F60A-2B9C-2F99916BE57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10EF9531-E194-EC27-4B7A-2331B0435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37896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  <p:bldP spid="468041" grpId="0"/>
      <p:bldP spid="468048" grpId="0"/>
      <p:bldP spid="468088" grpId="0" animBg="1"/>
      <p:bldP spid="4680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579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580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580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5815" name="Text Box 23"/>
          <p:cNvSpPr txBox="1">
            <a:spLocks noChangeArrowheads="1"/>
          </p:cNvSpPr>
          <p:nvPr/>
        </p:nvSpPr>
        <p:spPr bwMode="auto">
          <a:xfrm>
            <a:off x="7980364" y="5018881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545822" name="Line 30"/>
          <p:cNvSpPr>
            <a:spLocks noChangeShapeType="1"/>
          </p:cNvSpPr>
          <p:nvPr/>
        </p:nvSpPr>
        <p:spPr bwMode="auto">
          <a:xfrm flipV="1">
            <a:off x="6423026" y="5270500"/>
            <a:ext cx="1557338" cy="49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458A1D-1217-56E8-420D-04B7DFD48F3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122">
            <a:extLst>
              <a:ext uri="{FF2B5EF4-FFF2-40B4-BE49-F238E27FC236}">
                <a16:creationId xmlns:a16="http://schemas.microsoft.com/office/drawing/2014/main" id="{3153D34D-FCE9-BA94-78C6-5779C1CE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763" y="5685879"/>
            <a:ext cx="40084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tea nor coffee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76A28C4-FF8C-7B99-3253-74D5B10EF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0" name="Text Box 73">
            <a:extLst>
              <a:ext uri="{FF2B5EF4-FFF2-40B4-BE49-F238E27FC236}">
                <a16:creationId xmlns:a16="http://schemas.microsoft.com/office/drawing/2014/main" id="{9C1F6A5A-B067-BAC1-744F-4003FAF3D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1" name="Text Box 80">
            <a:extLst>
              <a:ext uri="{FF2B5EF4-FFF2-40B4-BE49-F238E27FC236}">
                <a16:creationId xmlns:a16="http://schemas.microsoft.com/office/drawing/2014/main" id="{F48F705D-ADE4-77B8-D78E-95CEE4CB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EB883127-137A-0F52-55A6-21B0887D6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E739AA9E-4338-241A-B6DC-F4F33174D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30356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2" y="5716588"/>
            <a:ext cx="41100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Tea and coffee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956175"/>
            <a:ext cx="1127125" cy="782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A5AB8-F559-6A4C-3EE5-7AA3AC48263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A894FD8-1777-62F9-C170-3B46C6019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F5FC9B7C-A9E8-6242-209A-2DFB9A7AC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7BA664A1-A9E7-E4B8-DAED-271B8955D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8EB3B081-B1B1-D2F1-9172-9526C083A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83BF9EA0-21EE-C361-F647-A40E5BF07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0032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9" grpId="0"/>
      <p:bldP spid="547860" grpId="0" animBg="1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913396" y="5749132"/>
            <a:ext cx="23336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Tea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E34A8-40DE-C6DA-9782-39824770C72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E563429-156D-0B76-58C9-D2F21EF70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B1D7F58C-0228-8CC1-34DA-4D787D1B7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82CBE648-3201-3740-3EE7-6C7D01A9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D3A7502-84D8-430C-75A0-B9BD31CB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6B66C933-6B9A-FF36-798D-1D04F60AC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661948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8871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2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3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8874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567740-5335-C7E9-ED87-47775290CD2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Line 20">
            <a:extLst>
              <a:ext uri="{FF2B5EF4-FFF2-40B4-BE49-F238E27FC236}">
                <a16:creationId xmlns:a16="http://schemas.microsoft.com/office/drawing/2014/main" id="{EA2953D3-C31F-576E-DEE7-CB69D0CD3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0978C78-6D70-B053-D214-3C296209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1" name="Text Box 73">
            <a:extLst>
              <a:ext uri="{FF2B5EF4-FFF2-40B4-BE49-F238E27FC236}">
                <a16:creationId xmlns:a16="http://schemas.microsoft.com/office/drawing/2014/main" id="{436B3EE8-A09D-7FB0-2E6A-C6FFE0D1A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2" name="Text Box 80">
            <a:extLst>
              <a:ext uri="{FF2B5EF4-FFF2-40B4-BE49-F238E27FC236}">
                <a16:creationId xmlns:a16="http://schemas.microsoft.com/office/drawing/2014/main" id="{76A1808D-852B-F6D9-B5D1-2AF9DD34C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A244EF3A-17D4-4E47-0FB0-0AF435267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96" y="5749132"/>
            <a:ext cx="23336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Tea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1E61156-B62B-2CC9-BB0B-B966A3D72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5E0F06A-769B-2E5C-13C0-9FCFE99FE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073830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894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9895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6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7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9898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9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49903" name="Text Box 15"/>
          <p:cNvSpPr txBox="1">
            <a:spLocks noChangeArrowheads="1"/>
          </p:cNvSpPr>
          <p:nvPr/>
        </p:nvSpPr>
        <p:spPr bwMode="auto">
          <a:xfrm>
            <a:off x="5889625" y="5696566"/>
            <a:ext cx="26447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Coffee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549902" name="Line 14"/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6BBDC-6AEC-13E0-AD96-66067E7F96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0D3C77B-DCB7-3E8A-2FB9-6C39B54E0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576846E4-9894-BD9C-C98D-458A25B69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4260B918-CE07-5CD0-B520-F490BBB43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CE9F346B-79F6-D97C-CB74-B103948D5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D804F46-5DAD-1C77-B8BA-DF5AD399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122154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33" name="Text Box 17"/>
          <p:cNvSpPr txBox="1">
            <a:spLocks noChangeArrowheads="1"/>
          </p:cNvSpPr>
          <p:nvPr/>
        </p:nvSpPr>
        <p:spPr bwMode="auto">
          <a:xfrm>
            <a:off x="609600" y="1219200"/>
            <a:ext cx="1676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b="1" dirty="0">
                <a:latin typeface="Comic Sans MS" panose="030F0702030302020204" pitchFamily="66" charset="0"/>
              </a:rPr>
              <a:t>Notation</a:t>
            </a:r>
          </a:p>
        </p:txBody>
      </p:sp>
      <p:sp>
        <p:nvSpPr>
          <p:cNvPr id="470048" name="Text Box 32"/>
          <p:cNvSpPr txBox="1">
            <a:spLocks noChangeArrowheads="1"/>
          </p:cNvSpPr>
          <p:nvPr/>
        </p:nvSpPr>
        <p:spPr bwMode="auto">
          <a:xfrm>
            <a:off x="1066800" y="1981200"/>
            <a:ext cx="7666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(A) means  “the probability that event A occurs”</a:t>
            </a:r>
          </a:p>
        </p:txBody>
      </p:sp>
      <p:sp>
        <p:nvSpPr>
          <p:cNvPr id="470050" name="Text Box 34"/>
          <p:cNvSpPr txBox="1">
            <a:spLocks noChangeArrowheads="1"/>
          </p:cNvSpPr>
          <p:nvPr/>
        </p:nvSpPr>
        <p:spPr bwMode="auto">
          <a:xfrm>
            <a:off x="1127432" y="2785505"/>
            <a:ext cx="761523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(A’) means  “the probability that event A does not occur”</a:t>
            </a:r>
          </a:p>
        </p:txBody>
      </p:sp>
      <p:sp>
        <p:nvSpPr>
          <p:cNvPr id="470030" name="Text Box 14"/>
          <p:cNvSpPr txBox="1">
            <a:spLocks noChangeArrowheads="1"/>
          </p:cNvSpPr>
          <p:nvPr/>
        </p:nvSpPr>
        <p:spPr bwMode="auto">
          <a:xfrm>
            <a:off x="1016000" y="4279934"/>
            <a:ext cx="77168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“the probability that event A occurs </a:t>
            </a:r>
            <a:r>
              <a:rPr lang="en-GB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given that </a:t>
            </a:r>
            <a:r>
              <a:rPr lang="en-GB" altLang="en-US" sz="2200" dirty="0">
                <a:latin typeface="Comic Sans MS" panose="030F0702030302020204" pitchFamily="66" charset="0"/>
              </a:rPr>
              <a:t>B has occurred”.  This is conditional probability.</a:t>
            </a:r>
          </a:p>
        </p:txBody>
      </p:sp>
      <p:sp>
        <p:nvSpPr>
          <p:cNvPr id="470056" name="Text Box 40"/>
          <p:cNvSpPr txBox="1">
            <a:spLocks noChangeArrowheads="1"/>
          </p:cNvSpPr>
          <p:nvPr/>
        </p:nvSpPr>
        <p:spPr bwMode="auto">
          <a:xfrm>
            <a:off x="1086853" y="3718774"/>
            <a:ext cx="2332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200" dirty="0">
                <a:latin typeface="Comic Sans MS" panose="030F0702030302020204" pitchFamily="66" charset="0"/>
              </a:rPr>
              <a:t>(A|B) means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E39B27-E679-7D95-BFAC-1419B73722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33" grpId="0" animBg="1"/>
      <p:bldP spid="470048" grpId="0"/>
      <p:bldP spid="470050" grpId="0"/>
      <p:bldP spid="470030" grpId="0"/>
      <p:bldP spid="47005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0918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0919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0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0922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0923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0932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10873-EA4D-C61F-F61B-8BC9E73A697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DBAEBE10-DC77-005A-7205-EBE8DEFA5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53D36FD-1840-D92D-4EAF-2B521001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1" name="Text Box 73">
            <a:extLst>
              <a:ext uri="{FF2B5EF4-FFF2-40B4-BE49-F238E27FC236}">
                <a16:creationId xmlns:a16="http://schemas.microsoft.com/office/drawing/2014/main" id="{34BA6D4B-4FCA-7EED-D681-A2C0B8D80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2" name="Text Box 80">
            <a:extLst>
              <a:ext uri="{FF2B5EF4-FFF2-40B4-BE49-F238E27FC236}">
                <a16:creationId xmlns:a16="http://schemas.microsoft.com/office/drawing/2014/main" id="{3DAF1EFD-A6F3-687E-D654-7C20B4D24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8FC0AFA0-8850-ED87-D381-04D407B19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25" y="5696566"/>
            <a:ext cx="26447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 only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Coffee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2E67C6C6-CF82-9C15-CEDD-F1D1941AD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B48421D8-1890-F380-B3CD-1C0AAE643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81396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1942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1943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4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5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1946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1947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1962" name="Text Box 26"/>
          <p:cNvSpPr txBox="1">
            <a:spLocks noChangeArrowheads="1"/>
          </p:cNvSpPr>
          <p:nvPr/>
        </p:nvSpPr>
        <p:spPr bwMode="auto">
          <a:xfrm>
            <a:off x="4852988" y="5726114"/>
            <a:ext cx="34528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We have to calculate this number first</a:t>
            </a:r>
          </a:p>
        </p:txBody>
      </p:sp>
      <p:sp>
        <p:nvSpPr>
          <p:cNvPr id="551963" name="Line 27"/>
          <p:cNvSpPr>
            <a:spLocks noChangeShapeType="1"/>
          </p:cNvSpPr>
          <p:nvPr/>
        </p:nvSpPr>
        <p:spPr bwMode="auto">
          <a:xfrm flipH="1" flipV="1">
            <a:off x="6950076" y="5011739"/>
            <a:ext cx="565150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4360C-D6E5-1AEE-7CE8-3EE8C304B7A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93CF2A3-D0CC-A101-E889-5C66E9642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D81D5760-66BD-85E1-2244-682FFE1C3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C50A1A1F-C202-1F5E-B334-F96A4F995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1E9FCDAC-7517-0677-2FD0-60ECC34FE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762F85B0-B675-45D6-6F77-0ADCB0C34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19965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2" grpId="0"/>
      <p:bldP spid="55196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66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2967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8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69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2970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2971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55298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52999" name="Line 39"/>
          <p:cNvSpPr>
            <a:spLocks noChangeShapeType="1"/>
          </p:cNvSpPr>
          <p:nvPr/>
        </p:nvSpPr>
        <p:spPr bwMode="auto">
          <a:xfrm flipV="1">
            <a:off x="6845300" y="4997453"/>
            <a:ext cx="58738" cy="742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239000" y="4506913"/>
            <a:ext cx="91439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41287-5A58-CF19-AD4D-1EAE2BFE6772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7103514-A977-02C9-8D02-56F0CD598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E84CD97D-8A6F-06DA-BE3B-697E5A63B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FB04FD48-E1EA-E705-7D59-16FBBDC39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C23C10E1-EC64-1A28-6562-1E999EE6D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963" y="5751513"/>
            <a:ext cx="387508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Drink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Tea and coffee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2A5E29C1-A087-AFCE-44F8-3987850C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D192986A-0E25-8D34-48F8-D02A91676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27" name="Text Box 23">
            <a:extLst>
              <a:ext uri="{FF2B5EF4-FFF2-40B4-BE49-F238E27FC236}">
                <a16:creationId xmlns:a16="http://schemas.microsoft.com/office/drawing/2014/main" id="{E5F7888A-F0FC-ECE3-F089-BFCB54C26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BDC32A76-974F-F809-EFFD-5C130B7EE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F2685FB6-702B-D068-96C8-D0BC7258D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0" name="Text Box 23">
            <a:extLst>
              <a:ext uri="{FF2B5EF4-FFF2-40B4-BE49-F238E27FC236}">
                <a16:creationId xmlns:a16="http://schemas.microsoft.com/office/drawing/2014/main" id="{EB503FCB-ECE0-2569-6A34-7C244E003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1" name="Text Box 20">
            <a:extLst>
              <a:ext uri="{FF2B5EF4-FFF2-40B4-BE49-F238E27FC236}">
                <a16:creationId xmlns:a16="http://schemas.microsoft.com/office/drawing/2014/main" id="{7102A258-63F3-EA6C-90D6-EEA9FBA80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2" name="Text Box 23">
            <a:extLst>
              <a:ext uri="{FF2B5EF4-FFF2-40B4-BE49-F238E27FC236}">
                <a16:creationId xmlns:a16="http://schemas.microsoft.com/office/drawing/2014/main" id="{52C20B79-56E0-7483-0262-AC2721B9D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210F8F59-0D3C-0168-DB65-1E15D1B3D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0BD5612C-B06F-AD12-DBF5-83307EA9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F35173E4-68F3-5F47-690D-3C2C4B4B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23">
            <a:extLst>
              <a:ext uri="{FF2B5EF4-FFF2-40B4-BE49-F238E27FC236}">
                <a16:creationId xmlns:a16="http://schemas.microsoft.com/office/drawing/2014/main" id="{6F495DFC-2174-4959-C60D-E73437D7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7" name="Text Box 23">
            <a:extLst>
              <a:ext uri="{FF2B5EF4-FFF2-40B4-BE49-F238E27FC236}">
                <a16:creationId xmlns:a16="http://schemas.microsoft.com/office/drawing/2014/main" id="{3191D09A-32EC-0618-2EAF-71DB8C001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52450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2" grpId="0"/>
      <p:bldP spid="552999" grpId="0" animBg="1"/>
      <p:bldP spid="24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16" name="Group 8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5017" name="Rectangle 9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8" name="Oval 10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19" name="Text Box 11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5020" name="Oval 12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5021" name="Text Box 13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7200800" y="4506913"/>
            <a:ext cx="952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4A1AA-C6F5-4E12-3429-25D340888B6E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FEAF29D-B194-EE0C-A7F7-BACC70E79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760BC55B-B3CC-9ABF-7698-5C7565AC8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32267F9E-2C08-0C28-55B3-DF4B1D9EC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8BA5022E-3A0A-B18B-EE12-7F1C9777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A697F74D-77EE-2E56-E8E8-E5A46124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0DF042F3-E1D3-7931-3166-9E7A40DC9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24D5F892-BDF4-2393-BFAA-E461BB313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6A943CF7-F415-C27D-EDF8-98BA280BF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23F1CDA8-186C-CCB5-A4CC-782B09B6E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D15D61AC-DA29-33F7-DF1E-28A24A8C7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0A66087B-5663-39F2-2B87-9CCDF9BB2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33" name="Text Box 20">
            <a:extLst>
              <a:ext uri="{FF2B5EF4-FFF2-40B4-BE49-F238E27FC236}">
                <a16:creationId xmlns:a16="http://schemas.microsoft.com/office/drawing/2014/main" id="{516D8D68-9DB8-12A7-95F1-8E7EF9D1C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4" name="Text Box 23">
            <a:extLst>
              <a:ext uri="{FF2B5EF4-FFF2-40B4-BE49-F238E27FC236}">
                <a16:creationId xmlns:a16="http://schemas.microsoft.com/office/drawing/2014/main" id="{07939FE6-BD08-5562-C386-37342DA98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2F2E1066-72E4-9B5D-CAC6-EBB62BF23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36" name="Text Box 23">
            <a:extLst>
              <a:ext uri="{FF2B5EF4-FFF2-40B4-BE49-F238E27FC236}">
                <a16:creationId xmlns:a16="http://schemas.microsoft.com/office/drawing/2014/main" id="{C156FE83-B24A-988B-EB65-8F0ACE9D3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963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7303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67304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5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6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67307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67308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406443" y="4505862"/>
            <a:ext cx="50867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B0DEF8E5-8A39-625D-179E-437DA0A6B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C4750-B088-852D-158C-89C06D01429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EF51C0B-A22C-4AB1-3314-7778175A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88CD751-53B3-D45E-DC17-523E3751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DCBFCE8F-C7E7-7C22-459A-0D3AAE409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72F78A6C-E7E5-F50B-4D1E-F935DE51F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042" y="422624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42 -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5739036B-6C74-C80D-D4AC-F86391103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054" y="4224895"/>
            <a:ext cx="71802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+ x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3EDE8894-108D-0583-6AA6-C73C2E21F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14" y="4224895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+ 24 - </a:t>
            </a:r>
            <a:r>
              <a:rPr lang="en-GB" altLang="en-US" sz="2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3D806B08-2C49-56F3-A94A-E409A9D74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224895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BE77FC9C-981F-D26B-0C8D-801093CF3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081" y="4662416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8B0D4D02-74D3-90D5-02C8-EC41E358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4679477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56</a:t>
            </a:r>
          </a:p>
        </p:txBody>
      </p:sp>
      <p:sp>
        <p:nvSpPr>
          <p:cNvPr id="26" name="Text Box 20">
            <a:extLst>
              <a:ext uri="{FF2B5EF4-FFF2-40B4-BE49-F238E27FC236}">
                <a16:creationId xmlns:a16="http://schemas.microsoft.com/office/drawing/2014/main" id="{98089BD3-9A03-2B93-757C-12C63AE98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110" y="5124540"/>
            <a:ext cx="106925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66 - 56 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27" name="Text Box 23">
            <a:extLst>
              <a:ext uri="{FF2B5EF4-FFF2-40B4-BE49-F238E27FC236}">
                <a16:creationId xmlns:a16="http://schemas.microsoft.com/office/drawing/2014/main" id="{B6C724EB-591A-31B2-86DD-42B919AE1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3" y="5139139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8" name="Text Box 20">
            <a:extLst>
              <a:ext uri="{FF2B5EF4-FFF2-40B4-BE49-F238E27FC236}">
                <a16:creationId xmlns:a16="http://schemas.microsoft.com/office/drawing/2014/main" id="{624A8F14-8A88-61E6-E0B9-2424B4CA0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524" y="5609915"/>
            <a:ext cx="5651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10</a:t>
            </a:r>
            <a:endParaRPr lang="en-GB" altLang="en-US" sz="2200" b="1" i="1" dirty="0">
              <a:latin typeface="Times New Roman" panose="02020603050405020304" pitchFamily="18" charset="0"/>
            </a:endParaRPr>
          </a:p>
        </p:txBody>
      </p:sp>
      <p:sp>
        <p:nvSpPr>
          <p:cNvPr id="29" name="Text Box 23">
            <a:extLst>
              <a:ext uri="{FF2B5EF4-FFF2-40B4-BE49-F238E27FC236}">
                <a16:creationId xmlns:a16="http://schemas.microsoft.com/office/drawing/2014/main" id="{38FD477E-60D4-2A7A-CAB8-8058814A8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8950" y="5624514"/>
            <a:ext cx="7160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= </a:t>
            </a:r>
            <a:r>
              <a:rPr lang="en-GB" altLang="en-US" sz="2200" b="1" i="1" dirty="0">
                <a:latin typeface="Times New Roman" panose="02020603050405020304" pitchFamily="18" charset="0"/>
              </a:rPr>
              <a:t>x</a:t>
            </a:r>
            <a:endParaRPr lang="en-GB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0" name="Text Box 80">
            <a:extLst>
              <a:ext uri="{FF2B5EF4-FFF2-40B4-BE49-F238E27FC236}">
                <a16:creationId xmlns:a16="http://schemas.microsoft.com/office/drawing/2014/main" id="{56E47B6E-BC98-C890-0699-C6E824ED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3001923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grpSp>
        <p:nvGrpSpPr>
          <p:cNvPr id="55603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5604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5604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T</a:t>
              </a:r>
            </a:p>
          </p:txBody>
        </p:sp>
      </p:grp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351874" y="4505862"/>
            <a:ext cx="48101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47EF3B-840B-7C81-41AA-73F3FDCDC9F5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0B4BDB83-21F7-7F57-B5A6-8F20F2E5B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7646985C-46BF-2BF3-9F37-5DD96EAC7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CB8EE645-3767-44CE-0E7A-6BBFED73B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100CE09-8831-B27A-596B-469B3F8D2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To answer the question, we will show this information using a Venn diagram.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1793417D-76F4-7DB8-BDE7-1A5E943CE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57" y="1724939"/>
            <a:ext cx="81518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(a) How many teachers drink both tea and coffee?</a:t>
            </a:r>
          </a:p>
        </p:txBody>
      </p:sp>
    </p:spTree>
    <p:extLst>
      <p:ext uri="{BB962C8B-B14F-4D97-AF65-F5344CB8AC3E}">
        <p14:creationId xmlns:p14="http://schemas.microsoft.com/office/powerpoint/2010/main" val="2732800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101" name="Text Box 45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7084" name="Rectangle 28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6" name="Text Box 30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7088" name="Text Box 32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7087" name="Oval 31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085" name="Oval 29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7103" name="Rectangle 47"/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97F6A-1433-41BB-0230-03FC42FCEC6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4DAA33E-D8C2-BFBB-4EB7-F634607F2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184E2CC-A8DB-D84B-E4B0-9A9924F8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9" name="Text Box 73">
            <a:extLst>
              <a:ext uri="{FF2B5EF4-FFF2-40B4-BE49-F238E27FC236}">
                <a16:creationId xmlns:a16="http://schemas.microsoft.com/office/drawing/2014/main" id="{3DE9726B-FA0C-A343-4F70-FD3AB6E4F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10" name="Text Box 80">
            <a:extLst>
              <a:ext uri="{FF2B5EF4-FFF2-40B4-BE49-F238E27FC236}">
                <a16:creationId xmlns:a16="http://schemas.microsoft.com/office/drawing/2014/main" id="{3E9B17FB-D709-A6E7-2969-5FD9FAB8F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193002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10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2202" name="Object 26"/>
              <p:cNvSpPr txBox="1"/>
              <p:nvPr/>
            </p:nvSpPr>
            <p:spPr bwMode="auto">
              <a:xfrm>
                <a:off x="3218926" y="5792175"/>
                <a:ext cx="390525" cy="887413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2202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8926" y="5792175"/>
                <a:ext cx="390525" cy="887413"/>
              </a:xfrm>
              <a:prstGeom prst="rect">
                <a:avLst/>
              </a:prstGeom>
              <a:blipFill>
                <a:blip r:embed="rId2"/>
                <a:stretch>
                  <a:fillRect r="-4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2188" name="Oval 12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89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201" name="Rectangle 25"/>
          <p:cNvSpPr>
            <a:spLocks noChangeArrowheads="1"/>
          </p:cNvSpPr>
          <p:nvPr/>
        </p:nvSpPr>
        <p:spPr bwMode="auto">
          <a:xfrm>
            <a:off x="6092952" y="4592637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2190" name="Text Box 14"/>
          <p:cNvSpPr txBox="1">
            <a:spLocks noChangeArrowheads="1"/>
          </p:cNvSpPr>
          <p:nvPr/>
        </p:nvSpPr>
        <p:spPr bwMode="auto">
          <a:xfrm>
            <a:off x="6697315" y="450971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62192" name="Rectangle 16"/>
          <p:cNvSpPr>
            <a:spLocks noChangeArrowheads="1"/>
          </p:cNvSpPr>
          <p:nvPr/>
        </p:nvSpPr>
        <p:spPr bwMode="auto">
          <a:xfrm>
            <a:off x="1331397" y="5941319"/>
            <a:ext cx="22940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 (T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9F7EB1-DC1D-746B-1CED-A1E8CF885CE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Rectangle 47">
            <a:extLst>
              <a:ext uri="{FF2B5EF4-FFF2-40B4-BE49-F238E27FC236}">
                <a16:creationId xmlns:a16="http://schemas.microsoft.com/office/drawing/2014/main" id="{EFB9EA6B-A979-2B64-473F-40E477439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4CB16E6-7889-2D96-AF8E-D28F87DB6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2B8D1584-F08B-7741-4976-6A08208BC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1730CCE-DA2E-6CB8-E5F3-2FFDE670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E553D0D-CB72-D73D-A842-74F14BED2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6DABC9C9-DC41-4E1F-F1E6-8CB8DB040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30FD8344-C2C5-7097-126F-6F5824BC8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38802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2" grpId="0"/>
      <p:bldP spid="562201" grpId="0" animBg="1"/>
      <p:bldP spid="56219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63202" name="Object 2"/>
              <p:cNvSpPr txBox="1"/>
              <p:nvPr/>
            </p:nvSpPr>
            <p:spPr bwMode="auto">
              <a:xfrm>
                <a:off x="3073002" y="5757842"/>
                <a:ext cx="689214" cy="9239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0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3002" y="5757842"/>
                <a:ext cx="689214" cy="9239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03" name="Text Box 3" descr="Light downward diagonal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3204" name="Rectangle 4" descr="Light downward diagonal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3213" name="Oval 13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4" name="Oval 14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5" name="Rectangle 15"/>
          <p:cNvSpPr>
            <a:spLocks noChangeArrowheads="1"/>
          </p:cNvSpPr>
          <p:nvPr/>
        </p:nvSpPr>
        <p:spPr bwMode="auto">
          <a:xfrm>
            <a:off x="6066111" y="4592637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3218" name="Rectangle 18"/>
          <p:cNvSpPr>
            <a:spLocks noChangeArrowheads="1"/>
          </p:cNvSpPr>
          <p:nvPr/>
        </p:nvSpPr>
        <p:spPr bwMode="auto">
          <a:xfrm>
            <a:off x="1371600" y="5963690"/>
            <a:ext cx="1760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</a:t>
            </a:r>
            <a:r>
              <a:rPr lang="en-GB" altLang="en-US" sz="2200" dirty="0">
                <a:latin typeface="Comic Sans MS" panose="030F0702030302020204" pitchFamily="66" charset="0"/>
                <a:sym typeface="Symbol" panose="05050102010706020507" pitchFamily="18" charset="2"/>
              </a:rPr>
              <a:t></a:t>
            </a:r>
            <a:r>
              <a:rPr lang="en-US" altLang="en-US" sz="2200" dirty="0">
                <a:latin typeface="Comic Sans MS" panose="030F0702030302020204" pitchFamily="66" charset="0"/>
              </a:rPr>
              <a:t>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26" name="Object 26"/>
              <p:cNvSpPr txBox="1"/>
              <p:nvPr/>
            </p:nvSpPr>
            <p:spPr bwMode="auto">
              <a:xfrm>
                <a:off x="3073002" y="6182260"/>
                <a:ext cx="433387" cy="38100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3226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3002" y="6182260"/>
                <a:ext cx="433387" cy="381000"/>
              </a:xfrm>
              <a:prstGeom prst="rect">
                <a:avLst/>
              </a:prstGeom>
              <a:blipFill>
                <a:blip r:embed="rId3"/>
                <a:stretch>
                  <a:fillRect l="-2817" r="-25352" b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684963" y="45323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351875" y="4505862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6051192" y="4532313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5ECA1-46A1-C642-A7B7-3D69335314F0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" name="Rectangle 47">
            <a:extLst>
              <a:ext uri="{FF2B5EF4-FFF2-40B4-BE49-F238E27FC236}">
                <a16:creationId xmlns:a16="http://schemas.microsoft.com/office/drawing/2014/main" id="{09EFCC94-CD52-B2C1-B7F3-157EBAB45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104" y="5357238"/>
            <a:ext cx="255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200" dirty="0">
                <a:latin typeface="Comic Sans MS" panose="030F0702030302020204" pitchFamily="66" charset="0"/>
              </a:rPr>
              <a:t>(T and C </a:t>
            </a:r>
            <a:r>
              <a:rPr lang="en-US" altLang="en-US" sz="2200" dirty="0"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latin typeface="Comic Sans MS" panose="030F0702030302020204" pitchFamily="66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80812C3-7E34-2C13-1CC7-0826F4B4F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7EAEAF87-B770-0B43-4E15-4E7D16676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(b) The teacher drinks tea but not coffee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F90C94F0-6D9E-BE22-1B37-191077B0D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64E6E86D-D2CE-0791-C63F-CB38D1B6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9CCAF5BB-5939-7763-5996-9D103A717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C0CFBF3C-CC41-9E7D-41F6-127B9E62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4852C036-66B8-E0B0-4530-947403F33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172" y="3798456"/>
            <a:ext cx="420542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Ins="0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6791EA7-1343-AE66-C26E-CAE681AB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157" y="3784168"/>
            <a:ext cx="3352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02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nimBg="1"/>
      <p:bldP spid="563204" grpId="0" animBg="1"/>
      <p:bldP spid="5632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721642" y="4620126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teacher is a tea drinker, the teacher drinks coffee as well.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7A49FE3-1C3A-F644-75A6-A8A27DE1A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DFB9F21-2C7A-71DF-4928-B858D82D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018BEAC3-F06A-8151-05CD-03DC8B5D8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94524A75-41DB-0218-E562-42149186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</p:spTree>
    <p:extLst>
      <p:ext uri="{BB962C8B-B14F-4D97-AF65-F5344CB8AC3E}">
        <p14:creationId xmlns:p14="http://schemas.microsoft.com/office/powerpoint/2010/main" val="292600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559146" grpId="0" animBg="1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68041" name="Text Box 73"/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468048" name="Text Box 80"/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grpSp>
        <p:nvGrpSpPr>
          <p:cNvPr id="468065" name="Group 9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468066" name="Rectangle 9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7" name="Oval 9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68" name="Text Box 10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468069" name="Oval 10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468070" name="Text Box 10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468088" name="Line 120"/>
          <p:cNvSpPr>
            <a:spLocks noChangeShapeType="1"/>
          </p:cNvSpPr>
          <p:nvPr/>
        </p:nvSpPr>
        <p:spPr bwMode="auto">
          <a:xfrm flipV="1">
            <a:off x="6578601" y="5284793"/>
            <a:ext cx="1498600" cy="47942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468090" name="Text Box 122"/>
          <p:cNvSpPr txBox="1">
            <a:spLocks noChangeArrowheads="1"/>
          </p:cNvSpPr>
          <p:nvPr/>
        </p:nvSpPr>
        <p:spPr bwMode="auto">
          <a:xfrm>
            <a:off x="5211763" y="5711831"/>
            <a:ext cx="34274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subject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5367F-AD2D-F60A-2B9C-2F99916BE57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  <p:bldP spid="468041" grpId="0"/>
      <p:bldP spid="468048" grpId="0"/>
      <p:bldP spid="468088" grpId="0" animBg="1"/>
      <p:bldP spid="46809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56" name="Rectangle 32"/>
          <p:cNvSpPr>
            <a:spLocks noChangeArrowheads="1"/>
          </p:cNvSpPr>
          <p:nvPr/>
        </p:nvSpPr>
        <p:spPr bwMode="auto">
          <a:xfrm>
            <a:off x="6721642" y="4620126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(c) The teacher is a tea drinker, the teacher drinks coffee as well.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C|T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22559" y="6045200"/>
                <a:ext cx="406400" cy="722969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2559" y="6045200"/>
                <a:ext cx="406400" cy="722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/>
              <p:nvPr/>
            </p:nvSpPr>
            <p:spPr bwMode="auto">
              <a:xfrm>
                <a:off x="6560010" y="5736328"/>
                <a:ext cx="877495" cy="69731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Object 26">
                <a:extLst>
                  <a:ext uri="{FF2B5EF4-FFF2-40B4-BE49-F238E27FC236}">
                    <a16:creationId xmlns:a16="http://schemas.microsoft.com/office/drawing/2014/main" id="{7ED44D03-F08B-90A2-FBF2-BEC407D0B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010" y="5736328"/>
                <a:ext cx="877495" cy="697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3">
            <a:extLst>
              <a:ext uri="{FF2B5EF4-FFF2-40B4-BE49-F238E27FC236}">
                <a16:creationId xmlns:a16="http://schemas.microsoft.com/office/drawing/2014/main" id="{583B1263-678D-F0CB-4D17-EB18C578B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A0ADE08-3155-AD3C-2640-1E46FBD18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C13C9D54-AC05-138F-6341-E8D88173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4D8E9682-022F-ED42-9C4E-F3666A3A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A1CE64AB-27AD-5637-82DA-41D2710B0401}"/>
                  </a:ext>
                </a:extLst>
              </p:cNvPr>
              <p:cNvSpPr txBox="1"/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A1CE64AB-27AD-5637-82DA-41D2710B0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359" y="5540779"/>
                <a:ext cx="406400" cy="9223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>
            <a:extLst>
              <a:ext uri="{FF2B5EF4-FFF2-40B4-BE49-F238E27FC236}">
                <a16:creationId xmlns:a16="http://schemas.microsoft.com/office/drawing/2014/main" id="{D5CEED7A-0CEF-B424-0279-34490F81B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7" y="5740148"/>
            <a:ext cx="15922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|T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59106" name="Rectangle 2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59108" name="Text Box 4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59119" name="Oval 15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0" name="Rectangle 36"/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44" name="Object 40"/>
              <p:cNvSpPr txBox="1"/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9144" name="Object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671059" y="45386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teacher is a tea drinker; the teacher does not drink coffee.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" name="Rectangle 53">
            <a:extLst>
              <a:ext uri="{FF2B5EF4-FFF2-40B4-BE49-F238E27FC236}">
                <a16:creationId xmlns:a16="http://schemas.microsoft.com/office/drawing/2014/main" id="{FD213D0C-81C6-812D-5ADA-2F44899D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6" name="Rectangle 50">
            <a:extLst>
              <a:ext uri="{FF2B5EF4-FFF2-40B4-BE49-F238E27FC236}">
                <a16:creationId xmlns:a16="http://schemas.microsoft.com/office/drawing/2014/main" id="{1616CD12-009C-D892-9CE8-FF5CCADEE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Rectangle 51">
            <a:extLst>
              <a:ext uri="{FF2B5EF4-FFF2-40B4-BE49-F238E27FC236}">
                <a16:creationId xmlns:a16="http://schemas.microsoft.com/office/drawing/2014/main" id="{16BD47CE-3D3E-EDF4-509A-A0514927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8" name="Line 52">
            <a:extLst>
              <a:ext uri="{FF2B5EF4-FFF2-40B4-BE49-F238E27FC236}">
                <a16:creationId xmlns:a16="http://schemas.microsoft.com/office/drawing/2014/main" id="{C2AA8BD3-2F80-EA6F-2396-EBB673EB7B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524CF9-E25A-0B3D-A940-B90689DFE8F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83836BC7-2809-D972-3A56-5095862F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5" name="Rectangle 49">
            <a:extLst>
              <a:ext uri="{FF2B5EF4-FFF2-40B4-BE49-F238E27FC236}">
                <a16:creationId xmlns:a16="http://schemas.microsoft.com/office/drawing/2014/main" id="{B2D0EC6E-E485-F101-0375-F4FA9D29F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16" name="Rectangle 50">
            <a:extLst>
              <a:ext uri="{FF2B5EF4-FFF2-40B4-BE49-F238E27FC236}">
                <a16:creationId xmlns:a16="http://schemas.microsoft.com/office/drawing/2014/main" id="{DC5B943E-7DBE-F7A0-9A8C-28495C28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7" name="Rectangle 51">
            <a:extLst>
              <a:ext uri="{FF2B5EF4-FFF2-40B4-BE49-F238E27FC236}">
                <a16:creationId xmlns:a16="http://schemas.microsoft.com/office/drawing/2014/main" id="{44E49898-6FB0-5C78-FECD-9E78F7E94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18" name="Line 52">
            <a:extLst>
              <a:ext uri="{FF2B5EF4-FFF2-40B4-BE49-F238E27FC236}">
                <a16:creationId xmlns:a16="http://schemas.microsoft.com/office/drawing/2014/main" id="{1CCFB438-4CAB-2E4A-AAEB-BE3DA151D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46304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7A49FE3-1C3A-F644-75A6-A8A27DE1A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DFB9F21-2C7A-71DF-4928-B858D82D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19" name="Text Box 73">
            <a:extLst>
              <a:ext uri="{FF2B5EF4-FFF2-40B4-BE49-F238E27FC236}">
                <a16:creationId xmlns:a16="http://schemas.microsoft.com/office/drawing/2014/main" id="{018BEAC3-F06A-8151-05CD-03DC8B5D8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20" name="Text Box 80">
            <a:extLst>
              <a:ext uri="{FF2B5EF4-FFF2-40B4-BE49-F238E27FC236}">
                <a16:creationId xmlns:a16="http://schemas.microsoft.com/office/drawing/2014/main" id="{94524A75-41DB-0218-E562-42149186E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B80C64F-169E-F259-502A-34CA7B4AB928}"/>
              </a:ext>
            </a:extLst>
          </p:cNvPr>
          <p:cNvSpPr/>
          <p:nvPr/>
        </p:nvSpPr>
        <p:spPr>
          <a:xfrm>
            <a:off x="5658912" y="4314823"/>
            <a:ext cx="1252653" cy="920693"/>
          </a:xfrm>
          <a:custGeom>
            <a:avLst/>
            <a:gdLst>
              <a:gd name="connsiteX0" fmla="*/ 1240277 w 1252653"/>
              <a:gd name="connsiteY0" fmla="*/ 80063 h 920693"/>
              <a:gd name="connsiteX1" fmla="*/ 1137304 w 1252653"/>
              <a:gd name="connsiteY1" fmla="*/ 47112 h 920693"/>
              <a:gd name="connsiteX2" fmla="*/ 960191 w 1252653"/>
              <a:gd name="connsiteY2" fmla="*/ 10042 h 920693"/>
              <a:gd name="connsiteX3" fmla="*/ 746007 w 1252653"/>
              <a:gd name="connsiteY3" fmla="*/ 1804 h 920693"/>
              <a:gd name="connsiteX4" fmla="*/ 494753 w 1252653"/>
              <a:gd name="connsiteY4" fmla="*/ 38874 h 920693"/>
              <a:gd name="connsiteX5" fmla="*/ 243499 w 1252653"/>
              <a:gd name="connsiteY5" fmla="*/ 129491 h 920693"/>
              <a:gd name="connsiteX6" fmla="*/ 103456 w 1252653"/>
              <a:gd name="connsiteY6" fmla="*/ 236582 h 920693"/>
              <a:gd name="connsiteX7" fmla="*/ 25196 w 1252653"/>
              <a:gd name="connsiteY7" fmla="*/ 347793 h 920693"/>
              <a:gd name="connsiteX8" fmla="*/ 4602 w 1252653"/>
              <a:gd name="connsiteY8" fmla="*/ 491955 h 920693"/>
              <a:gd name="connsiteX9" fmla="*/ 103456 w 1252653"/>
              <a:gd name="connsiteY9" fmla="*/ 677307 h 920693"/>
              <a:gd name="connsiteX10" fmla="*/ 313520 w 1252653"/>
              <a:gd name="connsiteY10" fmla="*/ 817350 h 920693"/>
              <a:gd name="connsiteX11" fmla="*/ 474158 w 1252653"/>
              <a:gd name="connsiteY11" fmla="*/ 875015 h 920693"/>
              <a:gd name="connsiteX12" fmla="*/ 684223 w 1252653"/>
              <a:gd name="connsiteY12" fmla="*/ 907966 h 920693"/>
              <a:gd name="connsiteX13" fmla="*/ 840742 w 1252653"/>
              <a:gd name="connsiteY13" fmla="*/ 920323 h 920693"/>
              <a:gd name="connsiteX14" fmla="*/ 1017856 w 1252653"/>
              <a:gd name="connsiteY14" fmla="*/ 895609 h 920693"/>
              <a:gd name="connsiteX15" fmla="*/ 1141423 w 1252653"/>
              <a:gd name="connsiteY15" fmla="*/ 875015 h 920693"/>
              <a:gd name="connsiteX16" fmla="*/ 1252634 w 1252653"/>
              <a:gd name="connsiteY16" fmla="*/ 833826 h 920693"/>
              <a:gd name="connsiteX17" fmla="*/ 1149661 w 1252653"/>
              <a:gd name="connsiteY17" fmla="*/ 788518 h 920693"/>
              <a:gd name="connsiteX18" fmla="*/ 1059045 w 1252653"/>
              <a:gd name="connsiteY18" fmla="*/ 726734 h 920693"/>
              <a:gd name="connsiteX19" fmla="*/ 976666 w 1252653"/>
              <a:gd name="connsiteY19" fmla="*/ 631999 h 920693"/>
              <a:gd name="connsiteX20" fmla="*/ 927239 w 1252653"/>
              <a:gd name="connsiteY20" fmla="*/ 537263 h 920693"/>
              <a:gd name="connsiteX21" fmla="*/ 919002 w 1252653"/>
              <a:gd name="connsiteY21" fmla="*/ 421934 h 920693"/>
              <a:gd name="connsiteX22" fmla="*/ 947834 w 1252653"/>
              <a:gd name="connsiteY22" fmla="*/ 331318 h 920693"/>
              <a:gd name="connsiteX23" fmla="*/ 1009618 w 1252653"/>
              <a:gd name="connsiteY23" fmla="*/ 236582 h 920693"/>
              <a:gd name="connsiteX24" fmla="*/ 1137304 w 1252653"/>
              <a:gd name="connsiteY24" fmla="*/ 141847 h 920693"/>
              <a:gd name="connsiteX25" fmla="*/ 1240277 w 1252653"/>
              <a:gd name="connsiteY25" fmla="*/ 80063 h 92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52653" h="920693">
                <a:moveTo>
                  <a:pt x="1240277" y="80063"/>
                </a:moveTo>
                <a:cubicBezTo>
                  <a:pt x="1240277" y="64274"/>
                  <a:pt x="1183985" y="58782"/>
                  <a:pt x="1137304" y="47112"/>
                </a:cubicBezTo>
                <a:cubicBezTo>
                  <a:pt x="1090623" y="35442"/>
                  <a:pt x="1025407" y="17593"/>
                  <a:pt x="960191" y="10042"/>
                </a:cubicBezTo>
                <a:cubicBezTo>
                  <a:pt x="894975" y="2491"/>
                  <a:pt x="823580" y="-3001"/>
                  <a:pt x="746007" y="1804"/>
                </a:cubicBezTo>
                <a:cubicBezTo>
                  <a:pt x="668434" y="6609"/>
                  <a:pt x="578504" y="17593"/>
                  <a:pt x="494753" y="38874"/>
                </a:cubicBezTo>
                <a:cubicBezTo>
                  <a:pt x="411002" y="60155"/>
                  <a:pt x="308715" y="96540"/>
                  <a:pt x="243499" y="129491"/>
                </a:cubicBezTo>
                <a:cubicBezTo>
                  <a:pt x="178283" y="162442"/>
                  <a:pt x="139840" y="200198"/>
                  <a:pt x="103456" y="236582"/>
                </a:cubicBezTo>
                <a:cubicBezTo>
                  <a:pt x="67072" y="272966"/>
                  <a:pt x="41672" y="305231"/>
                  <a:pt x="25196" y="347793"/>
                </a:cubicBezTo>
                <a:cubicBezTo>
                  <a:pt x="8720" y="390355"/>
                  <a:pt x="-8441" y="437036"/>
                  <a:pt x="4602" y="491955"/>
                </a:cubicBezTo>
                <a:cubicBezTo>
                  <a:pt x="17645" y="546874"/>
                  <a:pt x="51970" y="623075"/>
                  <a:pt x="103456" y="677307"/>
                </a:cubicBezTo>
                <a:cubicBezTo>
                  <a:pt x="154942" y="731539"/>
                  <a:pt x="251736" y="784399"/>
                  <a:pt x="313520" y="817350"/>
                </a:cubicBezTo>
                <a:cubicBezTo>
                  <a:pt x="375304" y="850301"/>
                  <a:pt x="412374" y="859912"/>
                  <a:pt x="474158" y="875015"/>
                </a:cubicBezTo>
                <a:cubicBezTo>
                  <a:pt x="535942" y="890118"/>
                  <a:pt x="623126" y="900415"/>
                  <a:pt x="684223" y="907966"/>
                </a:cubicBezTo>
                <a:cubicBezTo>
                  <a:pt x="745320" y="915517"/>
                  <a:pt x="785137" y="922382"/>
                  <a:pt x="840742" y="920323"/>
                </a:cubicBezTo>
                <a:cubicBezTo>
                  <a:pt x="896347" y="918264"/>
                  <a:pt x="967743" y="903160"/>
                  <a:pt x="1017856" y="895609"/>
                </a:cubicBezTo>
                <a:cubicBezTo>
                  <a:pt x="1067969" y="888058"/>
                  <a:pt x="1102293" y="885312"/>
                  <a:pt x="1141423" y="875015"/>
                </a:cubicBezTo>
                <a:cubicBezTo>
                  <a:pt x="1180553" y="864718"/>
                  <a:pt x="1251261" y="848242"/>
                  <a:pt x="1252634" y="833826"/>
                </a:cubicBezTo>
                <a:cubicBezTo>
                  <a:pt x="1254007" y="819410"/>
                  <a:pt x="1181926" y="806367"/>
                  <a:pt x="1149661" y="788518"/>
                </a:cubicBezTo>
                <a:cubicBezTo>
                  <a:pt x="1117396" y="770669"/>
                  <a:pt x="1087877" y="752820"/>
                  <a:pt x="1059045" y="726734"/>
                </a:cubicBezTo>
                <a:cubicBezTo>
                  <a:pt x="1030213" y="700648"/>
                  <a:pt x="998634" y="663578"/>
                  <a:pt x="976666" y="631999"/>
                </a:cubicBezTo>
                <a:cubicBezTo>
                  <a:pt x="954698" y="600421"/>
                  <a:pt x="936850" y="572274"/>
                  <a:pt x="927239" y="537263"/>
                </a:cubicBezTo>
                <a:cubicBezTo>
                  <a:pt x="917628" y="502252"/>
                  <a:pt x="915570" y="456258"/>
                  <a:pt x="919002" y="421934"/>
                </a:cubicBezTo>
                <a:cubicBezTo>
                  <a:pt x="922434" y="387610"/>
                  <a:pt x="932731" y="362210"/>
                  <a:pt x="947834" y="331318"/>
                </a:cubicBezTo>
                <a:cubicBezTo>
                  <a:pt x="962937" y="300426"/>
                  <a:pt x="978040" y="268161"/>
                  <a:pt x="1009618" y="236582"/>
                </a:cubicBezTo>
                <a:cubicBezTo>
                  <a:pt x="1041196" y="205004"/>
                  <a:pt x="1100234" y="165187"/>
                  <a:pt x="1137304" y="141847"/>
                </a:cubicBezTo>
                <a:cubicBezTo>
                  <a:pt x="1174374" y="118507"/>
                  <a:pt x="1240277" y="95852"/>
                  <a:pt x="1240277" y="80063"/>
                </a:cubicBezTo>
                <a:close/>
              </a:path>
            </a:pathLst>
          </a:custGeom>
          <a:pattFill prst="wdUpDiag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118" name="Oval 14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59146" name="Rectangle 42"/>
          <p:cNvSpPr>
            <a:spLocks noChangeArrowheads="1"/>
          </p:cNvSpPr>
          <p:nvPr/>
        </p:nvSpPr>
        <p:spPr bwMode="auto">
          <a:xfrm>
            <a:off x="6102068" y="4636173"/>
            <a:ext cx="384048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39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9140" grpId="0"/>
      <p:bldP spid="559144" grpId="0"/>
      <p:bldP spid="3" grpId="0" animBg="1"/>
      <p:bldP spid="6" grpId="0"/>
      <p:bldP spid="7" grpId="0"/>
      <p:bldP spid="8" grpId="0" animBg="1"/>
      <p:bldP spid="15" grpId="0"/>
      <p:bldP spid="16" grpId="0"/>
      <p:bldP spid="17" grpId="0"/>
      <p:bldP spid="18" grpId="0" animBg="1"/>
      <p:bldP spid="11" grpId="0" animBg="1"/>
      <p:bldP spid="55914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4754563" y="3798888"/>
            <a:ext cx="481012" cy="436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5181600" y="3784600"/>
            <a:ext cx="3352800" cy="1752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7573963" y="400526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5662613" y="4087813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564236" name="Oval 12" descr="Light downward diagonal"/>
          <p:cNvSpPr>
            <a:spLocks noChangeArrowheads="1"/>
          </p:cNvSpPr>
          <p:nvPr/>
        </p:nvSpPr>
        <p:spPr bwMode="auto">
          <a:xfrm>
            <a:off x="5664200" y="4318000"/>
            <a:ext cx="1574800" cy="914400"/>
          </a:xfrm>
          <a:prstGeom prst="ellipse">
            <a:avLst/>
          </a:prstGeom>
          <a:pattFill prst="ltDnDiag">
            <a:fgClr>
              <a:srgbClr val="008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64237" name="Oval 13"/>
          <p:cNvSpPr>
            <a:spLocks noChangeArrowheads="1"/>
          </p:cNvSpPr>
          <p:nvPr/>
        </p:nvSpPr>
        <p:spPr bwMode="auto">
          <a:xfrm>
            <a:off x="6578600" y="4318000"/>
            <a:ext cx="15748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00208" y="455045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069268" y="4573130"/>
            <a:ext cx="64932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32</a:t>
            </a:r>
            <a:endParaRPr lang="en-GB" altLang="en-US" sz="2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317561" y="4534813"/>
            <a:ext cx="4810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GB" altLang="en-US" sz="22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984015" y="5071268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5F27F3-D314-FC8A-888C-3C38ED1BFDF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9E872177-D8BA-98F0-B39B-3BC0D3A8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57" y="3872369"/>
            <a:ext cx="46212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A teacher is chosen at random. Find the probability that 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06D734A-B3FB-212C-5EB4-4E8BF7566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69" y="4629092"/>
            <a:ext cx="47780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200" dirty="0">
                <a:latin typeface="Comic Sans MS" panose="030F0702030302020204" pitchFamily="66" charset="0"/>
              </a:rPr>
              <a:t>(d) The student studies Chemistry given that they study Biology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31" name="Rectangle 49">
            <a:extLst>
              <a:ext uri="{FF2B5EF4-FFF2-40B4-BE49-F238E27FC236}">
                <a16:creationId xmlns:a16="http://schemas.microsoft.com/office/drawing/2014/main" id="{3BEC8D2F-E159-1A1D-1764-7BC941F51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08" y="5740148"/>
            <a:ext cx="14747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|B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F6B9429C-E99D-9037-5C71-82AB17D8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561" y="5862762"/>
            <a:ext cx="59298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/>
              <p:nvPr/>
            </p:nvSpPr>
            <p:spPr bwMode="auto">
              <a:xfrm>
                <a:off x="6214841" y="6065497"/>
                <a:ext cx="406400" cy="695391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7" name="Object 40">
                <a:extLst>
                  <a:ext uri="{FF2B5EF4-FFF2-40B4-BE49-F238E27FC236}">
                    <a16:creationId xmlns:a16="http://schemas.microsoft.com/office/drawing/2014/main" id="{7EEAC1E0-586D-5685-7EF7-F2FC7BF4E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841" y="6065497"/>
                <a:ext cx="406400" cy="6953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53">
            <a:extLst>
              <a:ext uri="{FF2B5EF4-FFF2-40B4-BE49-F238E27FC236}">
                <a16:creationId xmlns:a16="http://schemas.microsoft.com/office/drawing/2014/main" id="{CE8B2284-D31D-D5C3-8A02-687AA56C4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73" y="5562600"/>
            <a:ext cx="5414687" cy="96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GB"/>
          </a:p>
        </p:txBody>
      </p:sp>
      <p:sp>
        <p:nvSpPr>
          <p:cNvPr id="39" name="Rectangle 50">
            <a:extLst>
              <a:ext uri="{FF2B5EF4-FFF2-40B4-BE49-F238E27FC236}">
                <a16:creationId xmlns:a16="http://schemas.microsoft.com/office/drawing/2014/main" id="{7D2452A7-3B48-D9DC-A6A7-D8316F92A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508" y="56131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and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0" name="Rectangle 51">
            <a:extLst>
              <a:ext uri="{FF2B5EF4-FFF2-40B4-BE49-F238E27FC236}">
                <a16:creationId xmlns:a16="http://schemas.microsoft.com/office/drawing/2014/main" id="{51E45F13-0729-C722-E5D5-179A14A53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08" y="59941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1" name="Line 52">
            <a:extLst>
              <a:ext uri="{FF2B5EF4-FFF2-40B4-BE49-F238E27FC236}">
                <a16:creationId xmlns:a16="http://schemas.microsoft.com/office/drawing/2014/main" id="{55BDD4A7-7C01-B4C5-9EB5-7F4A273A8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7883" y="6051298"/>
            <a:ext cx="1600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2" name="Rectangle 49">
            <a:extLst>
              <a:ext uri="{FF2B5EF4-FFF2-40B4-BE49-F238E27FC236}">
                <a16:creationId xmlns:a16="http://schemas.microsoft.com/office/drawing/2014/main" id="{7A181830-4FF1-A8DC-F7A5-4BE778E2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094" y="580789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</a:p>
        </p:txBody>
      </p:sp>
      <p:sp>
        <p:nvSpPr>
          <p:cNvPr id="43" name="Rectangle 50">
            <a:extLst>
              <a:ext uri="{FF2B5EF4-FFF2-40B4-BE49-F238E27FC236}">
                <a16:creationId xmlns:a16="http://schemas.microsoft.com/office/drawing/2014/main" id="{8A28313F-0073-DE59-86A4-420FF3F1F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620948"/>
            <a:ext cx="1855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Book Antiqua" panose="02040602050305030304" pitchFamily="18" charset="0"/>
              </a:rPr>
              <a:t>′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 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4" name="Rectangle 51">
            <a:extLst>
              <a:ext uri="{FF2B5EF4-FFF2-40B4-BE49-F238E27FC236}">
                <a16:creationId xmlns:a16="http://schemas.microsoft.com/office/drawing/2014/main" id="{69A46906-3134-F2FC-00A7-74C04B1E4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6001948"/>
            <a:ext cx="9413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</a:t>
            </a:r>
            <a:r>
              <a:rPr lang="en-US" altLang="en-US" sz="22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45" name="Line 52">
            <a:extLst>
              <a:ext uri="{FF2B5EF4-FFF2-40B4-BE49-F238E27FC236}">
                <a16:creationId xmlns:a16="http://schemas.microsoft.com/office/drawing/2014/main" id="{EDCDB4D2-11C4-968C-E553-D8288DED2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6059098"/>
            <a:ext cx="146304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83B1263-678D-F0CB-4D17-EB18C578B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There are 64 teachers in a school. Of the teachers 42 drink tea, 24 drink coffee and 8 drink neither tea nor coffee.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A0ADE08-3155-AD3C-2640-1E46FBD18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C13C9D54-AC05-138F-6341-E8D88173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5" name="Text Box 80">
            <a:extLst>
              <a:ext uri="{FF2B5EF4-FFF2-40B4-BE49-F238E27FC236}">
                <a16:creationId xmlns:a16="http://schemas.microsoft.com/office/drawing/2014/main" id="{4D8E9682-022F-ED42-9C4E-F3666A3A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T be the event “ Drink Tea”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Drink Coffee”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7993B51F-7AB4-86BF-4007-3F66DAF6AC9B}"/>
                  </a:ext>
                </a:extLst>
              </p:cNvPr>
              <p:cNvSpPr txBox="1"/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box>
                        </m:num>
                        <m:den/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0">
                <a:extLst>
                  <a:ext uri="{FF2B5EF4-FFF2-40B4-BE49-F238E27FC236}">
                    <a16:creationId xmlns:a16="http://schemas.microsoft.com/office/drawing/2014/main" id="{7993B51F-7AB4-86BF-4007-3F66DAF6AC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0022" y="5552615"/>
                <a:ext cx="406400" cy="92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26">
                <a:extLst>
                  <a:ext uri="{FF2B5EF4-FFF2-40B4-BE49-F238E27FC236}">
                    <a16:creationId xmlns:a16="http://schemas.microsoft.com/office/drawing/2014/main" id="{25E885C7-3733-2D1E-3185-39673F4B1F3B}"/>
                  </a:ext>
                </a:extLst>
              </p:cNvPr>
              <p:cNvSpPr txBox="1"/>
              <p:nvPr/>
            </p:nvSpPr>
            <p:spPr bwMode="auto">
              <a:xfrm>
                <a:off x="6621245" y="5830987"/>
                <a:ext cx="877495" cy="697317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Object 26">
                <a:extLst>
                  <a:ext uri="{FF2B5EF4-FFF2-40B4-BE49-F238E27FC236}">
                    <a16:creationId xmlns:a16="http://schemas.microsoft.com/office/drawing/2014/main" id="{25E885C7-3733-2D1E-3185-39673F4B1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1245" y="5830987"/>
                <a:ext cx="877495" cy="697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9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824" name="Text Box 32"/>
          <p:cNvSpPr txBox="1">
            <a:spLocks noChangeArrowheads="1"/>
          </p:cNvSpPr>
          <p:nvPr/>
        </p:nvSpPr>
        <p:spPr bwMode="auto">
          <a:xfrm>
            <a:off x="5211763" y="5700713"/>
            <a:ext cx="3551238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neither </a:t>
            </a:r>
            <a:r>
              <a:rPr lang="en-GB" altLang="en-US" sz="2200" dirty="0">
                <a:latin typeface="Comic Sans MS" panose="030F0702030302020204" pitchFamily="66" charset="0"/>
              </a:rPr>
              <a:t>subject</a:t>
            </a:r>
          </a:p>
        </p:txBody>
      </p:sp>
      <p:grpSp>
        <p:nvGrpSpPr>
          <p:cNvPr id="545799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5800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1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2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5803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5804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5815" name="Text Box 23"/>
          <p:cNvSpPr txBox="1">
            <a:spLocks noChangeArrowheads="1"/>
          </p:cNvSpPr>
          <p:nvPr/>
        </p:nvSpPr>
        <p:spPr bwMode="auto">
          <a:xfrm>
            <a:off x="7980364" y="5018881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545822" name="Line 30"/>
          <p:cNvSpPr>
            <a:spLocks noChangeShapeType="1"/>
          </p:cNvSpPr>
          <p:nvPr/>
        </p:nvSpPr>
        <p:spPr bwMode="auto">
          <a:xfrm flipV="1">
            <a:off x="6423026" y="5270500"/>
            <a:ext cx="1557338" cy="495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6679B99-D0DF-BE70-BA73-B8B20380C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610B250-6156-E434-B828-E415FAC83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458A1D-1217-56E8-420D-04B7DFD48F3A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7487328-4DA8-BE2E-9C34-2F6B921B6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ED737E32-1587-C176-A9A7-CDED54370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9900"/>
                </a:solidFill>
                <a:latin typeface="Comic Sans MS" panose="030F0702030302020204" pitchFamily="66" charset="0"/>
              </a:rPr>
              <a:t>Both </a:t>
            </a:r>
            <a:r>
              <a:rPr lang="en-GB" altLang="en-US" sz="2200" dirty="0">
                <a:latin typeface="Comic Sans MS" panose="030F0702030302020204" pitchFamily="66" charset="0"/>
              </a:rPr>
              <a:t>subjects</a:t>
            </a:r>
            <a:endParaRPr lang="en-GB" altLang="en-US" sz="2200" dirty="0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956175"/>
            <a:ext cx="1127125" cy="782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476BB4F8-3177-0588-FD49-67E879B20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3B990025-FEDF-7211-437E-2A1809B59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AA5AB8-F559-6A4C-3EE5-7AA3AC48263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1AC06176-4321-B89F-D477-CA1838D0C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63E1CB29-F80B-B12E-AB80-0841A52B4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  <p:extLst>
      <p:ext uri="{BB962C8B-B14F-4D97-AF65-F5344CB8AC3E}">
        <p14:creationId xmlns:p14="http://schemas.microsoft.com/office/powerpoint/2010/main" val="230247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9" grpId="0"/>
      <p:bldP spid="547860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59" name="Text Box 19"/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Biology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grpSp>
        <p:nvGrpSpPr>
          <p:cNvPr id="547847" name="Group 7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7848" name="Rectangle 8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49" name="Oval 9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0" name="Text Box 10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7851" name="Oval 11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7852" name="Text Box 12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7860" name="Line 20"/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547863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D5773F8-9E72-B146-5A18-51482C4CA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9F95569-A82F-CE2C-FD76-8B577EEDE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E34A8-40DE-C6DA-9782-39824770C72D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D78AA3C-617C-D925-46F9-A43C6EB3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E71D6C3C-EAED-5297-5650-0E0A3F22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8871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2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3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8874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99F36E4-BE58-6A9C-6C13-3BA8D76A7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D8BAD5B6-F922-5004-A6E1-935ED5C59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567740-5335-C7E9-ED87-47775290CD2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7D0BB4F-554F-A78D-A3F2-9B727E28D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192B3041-0AA4-3B8A-F4BD-27504E5CD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93ECBFD7-A457-C026-5124-DB5E4514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363" y="5716588"/>
            <a:ext cx="34020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Biology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10" name="Line 20">
            <a:extLst>
              <a:ext uri="{FF2B5EF4-FFF2-40B4-BE49-F238E27FC236}">
                <a16:creationId xmlns:a16="http://schemas.microsoft.com/office/drawing/2014/main" id="{EA2953D3-C31F-576E-DEE7-CB69D0CD3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5800" y="4876800"/>
            <a:ext cx="38100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894" name="Group 6"/>
          <p:cNvGrpSpPr>
            <a:grpSpLocks/>
          </p:cNvGrpSpPr>
          <p:nvPr/>
        </p:nvGrpSpPr>
        <p:grpSpPr bwMode="auto">
          <a:xfrm>
            <a:off x="5181600" y="3784600"/>
            <a:ext cx="3352800" cy="1752600"/>
            <a:chOff x="3440" y="1904"/>
            <a:chExt cx="2112" cy="1104"/>
          </a:xfrm>
        </p:grpSpPr>
        <p:sp>
          <p:nvSpPr>
            <p:cNvPr id="549895" name="Rectangle 7"/>
            <p:cNvSpPr>
              <a:spLocks noChangeArrowheads="1"/>
            </p:cNvSpPr>
            <p:nvPr/>
          </p:nvSpPr>
          <p:spPr bwMode="auto">
            <a:xfrm>
              <a:off x="3440" y="1904"/>
              <a:ext cx="2112" cy="1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6" name="Oval 8"/>
            <p:cNvSpPr>
              <a:spLocks noChangeArrowheads="1"/>
            </p:cNvSpPr>
            <p:nvPr/>
          </p:nvSpPr>
          <p:spPr bwMode="auto">
            <a:xfrm>
              <a:off x="4320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7" name="Text Box 9"/>
            <p:cNvSpPr txBox="1">
              <a:spLocks noChangeArrowheads="1"/>
            </p:cNvSpPr>
            <p:nvPr/>
          </p:nvSpPr>
          <p:spPr bwMode="auto">
            <a:xfrm>
              <a:off x="4947" y="2043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549898" name="Oval 10"/>
            <p:cNvSpPr>
              <a:spLocks noChangeArrowheads="1"/>
            </p:cNvSpPr>
            <p:nvPr/>
          </p:nvSpPr>
          <p:spPr bwMode="auto">
            <a:xfrm>
              <a:off x="3744" y="2240"/>
              <a:ext cx="992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549899" name="Text Box 11"/>
            <p:cNvSpPr txBox="1">
              <a:spLocks noChangeArrowheads="1"/>
            </p:cNvSpPr>
            <p:nvPr/>
          </p:nvSpPr>
          <p:spPr bwMode="auto">
            <a:xfrm>
              <a:off x="3743" y="2095"/>
              <a:ext cx="30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0287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023938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GB" altLang="en-US" sz="2200" b="1" dirty="0"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5798978" y="4532313"/>
            <a:ext cx="9015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14 - </a:t>
            </a:r>
            <a:r>
              <a:rPr lang="en-GB" altLang="en-US" sz="2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7988142" y="4997610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6757988" y="4529932"/>
            <a:ext cx="4810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b="1" i="1" dirty="0">
                <a:solidFill>
                  <a:srgbClr val="0099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549903" name="Text Box 15"/>
          <p:cNvSpPr txBox="1">
            <a:spLocks noChangeArrowheads="1"/>
          </p:cNvSpPr>
          <p:nvPr/>
        </p:nvSpPr>
        <p:spPr bwMode="auto">
          <a:xfrm>
            <a:off x="4929188" y="5700713"/>
            <a:ext cx="345281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Study</a:t>
            </a:r>
            <a:r>
              <a:rPr lang="en-GB" altLang="en-US" sz="2200" b="1" dirty="0">
                <a:latin typeface="Comic Sans MS" panose="030F0702030302020204" pitchFamily="66" charset="0"/>
              </a:rPr>
              <a:t> </a:t>
            </a:r>
            <a:r>
              <a:rPr lang="en-GB" altLang="en-US" sz="2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Chemistry</a:t>
            </a:r>
            <a:endParaRPr lang="en-GB" altLang="en-US" sz="2200" b="1" dirty="0">
              <a:latin typeface="Comic Sans MS" panose="030F0702030302020204" pitchFamily="66" charset="0"/>
            </a:endParaRPr>
          </a:p>
        </p:txBody>
      </p:sp>
      <p:sp>
        <p:nvSpPr>
          <p:cNvPr id="549902" name="Line 14"/>
          <p:cNvSpPr>
            <a:spLocks noChangeShapeType="1"/>
          </p:cNvSpPr>
          <p:nvPr/>
        </p:nvSpPr>
        <p:spPr bwMode="auto">
          <a:xfrm flipV="1">
            <a:off x="6980238" y="4851400"/>
            <a:ext cx="458787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FB0A83F-0D5E-41AC-829F-2227DE0AA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63" y="2170113"/>
            <a:ext cx="8151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Show this information using a Venn diagram and use it to illustrate the conditional probability formula.</a:t>
            </a:r>
          </a:p>
        </p:txBody>
      </p:sp>
      <p:sp>
        <p:nvSpPr>
          <p:cNvPr id="4" name="Text Box 73">
            <a:extLst>
              <a:ext uri="{FF2B5EF4-FFF2-40B4-BE49-F238E27FC236}">
                <a16:creationId xmlns:a16="http://schemas.microsoft.com/office/drawing/2014/main" id="{8128D784-463A-09E6-C0DB-E51CDFEBC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008313"/>
            <a:ext cx="15224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Solution: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6BBDC-6AEC-13E0-AD96-66067E7F9688}"/>
              </a:ext>
            </a:extLst>
          </p:cNvPr>
          <p:cNvSpPr/>
          <p:nvPr/>
        </p:nvSpPr>
        <p:spPr>
          <a:xfrm>
            <a:off x="297556" y="146699"/>
            <a:ext cx="52650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Conditional probability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E39C6AE-8D2A-2AE5-51BC-8ED0141CE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31" y="985293"/>
            <a:ext cx="81518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23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In a class of 25 students, 14 students study Biology, 15 students study Chemistry and 4 students study neither subject.</a:t>
            </a:r>
          </a:p>
        </p:txBody>
      </p:sp>
      <p:sp>
        <p:nvSpPr>
          <p:cNvPr id="8" name="Text Box 80">
            <a:extLst>
              <a:ext uri="{FF2B5EF4-FFF2-40B4-BE49-F238E27FC236}">
                <a16:creationId xmlns:a16="http://schemas.microsoft.com/office/drawing/2014/main" id="{30A917BF-FBAC-8AE2-062F-AF1AA67C6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563" y="3008313"/>
            <a:ext cx="6243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287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84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Let	B be the event “ Study Biology” and </a:t>
            </a:r>
          </a:p>
          <a:p>
            <a:pPr eaLnBrk="0" hangingPunct="0"/>
            <a:r>
              <a:rPr lang="en-GB" altLang="en-US" sz="2200" dirty="0">
                <a:latin typeface="Comic Sans MS" panose="030F0702030302020204" pitchFamily="66" charset="0"/>
              </a:rPr>
              <a:t>	C be the event “ Study Chemistry”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638</TotalTime>
  <Words>4126</Words>
  <Application>Microsoft Office PowerPoint</Application>
  <PresentationFormat>On-screen Show (4:3)</PresentationFormat>
  <Paragraphs>706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Book Antiqua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Conditional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16</cp:revision>
  <dcterms:created xsi:type="dcterms:W3CDTF">2020-04-08T08:15:19Z</dcterms:created>
  <dcterms:modified xsi:type="dcterms:W3CDTF">2023-08-08T08:02:02Z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