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318" r:id="rId4"/>
    <p:sldId id="320" r:id="rId5"/>
    <p:sldId id="321" r:id="rId6"/>
    <p:sldId id="322" r:id="rId7"/>
    <p:sldId id="261" r:id="rId8"/>
    <p:sldId id="319" r:id="rId9"/>
    <p:sldId id="323" r:id="rId10"/>
    <p:sldId id="31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9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31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A1B9DE8-4334-2D0C-36EA-D6AFAB36C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the addition law of probability.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407946-314B-F19F-1FC4-A52D78E07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GB" altLang="en-US" dirty="0"/>
              <a:t>The addition law of probability and Mutually exclusive events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11425-AEF3-8353-A56B-8293F377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0023-0F14-4A32-A773-18F2CFC56493}" type="datetime3">
              <a:rPr lang="en-US" sz="2400" smtClean="0"/>
              <a:t>31 July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294026" cy="34012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957388" y="4620496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23900" y="518690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384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19200" y="420648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67" y="174540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58323" y="1031809"/>
            <a:ext cx="8227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this experiment we are going to discover how the probabilities P(A), P(B),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B), and P(A ∩ B) are related.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3172" y="3084814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258178" y="337215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337678" y="351283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12 CuadroTexto"/>
          <p:cNvSpPr txBox="1">
            <a:spLocks noChangeArrowheads="1"/>
          </p:cNvSpPr>
          <p:nvPr/>
        </p:nvSpPr>
        <p:spPr bwMode="auto">
          <a:xfrm>
            <a:off x="6356360" y="4017656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545514" y="4017656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</a:p>
        </p:txBody>
      </p:sp>
      <p:sp>
        <p:nvSpPr>
          <p:cNvPr id="14" name="15 CuadroTexto"/>
          <p:cNvSpPr txBox="1">
            <a:spLocks noChangeArrowheads="1"/>
          </p:cNvSpPr>
          <p:nvPr/>
        </p:nvSpPr>
        <p:spPr bwMode="auto">
          <a:xfrm>
            <a:off x="5232605" y="335468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17 CuadroTexto"/>
          <p:cNvSpPr txBox="1">
            <a:spLocks noChangeArrowheads="1"/>
          </p:cNvSpPr>
          <p:nvPr/>
        </p:nvSpPr>
        <p:spPr bwMode="auto">
          <a:xfrm>
            <a:off x="7706820" y="3338924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19 CuadroTexto"/>
          <p:cNvSpPr txBox="1">
            <a:spLocks noChangeArrowheads="1"/>
          </p:cNvSpPr>
          <p:nvPr/>
        </p:nvSpPr>
        <p:spPr bwMode="auto">
          <a:xfrm>
            <a:off x="7202865" y="4017656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(21)</a:t>
            </a:r>
          </a:p>
        </p:txBody>
      </p:sp>
      <p:sp>
        <p:nvSpPr>
          <p:cNvPr id="18" name="15 CuadroTexto"/>
          <p:cNvSpPr txBox="1">
            <a:spLocks noChangeArrowheads="1"/>
          </p:cNvSpPr>
          <p:nvPr/>
        </p:nvSpPr>
        <p:spPr bwMode="auto">
          <a:xfrm>
            <a:off x="4864975" y="261967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472187" y="1859464"/>
            <a:ext cx="7973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Venn diagram illustrates the number of people in a University who study Anthropology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and Biology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58323" y="2708357"/>
            <a:ext cx="38952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A be the event that a student selected at random study Anthropology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CB53385F-0956-1C20-00F0-ADD41D54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7" y="3882016"/>
            <a:ext cx="38952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that a student selected at random study Biology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8C27684-6D2F-3C27-AB15-627400D1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369" y="558544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0AEE7F0F-ACBC-6ABA-A3DB-3E04A9AA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56" y="5142192"/>
            <a:ext cx="1158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Find: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2AF107AD-493C-DC8F-A791-0BE116AB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15" y="580088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2AE1FC81-43F1-7648-7449-70DB94EC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369" y="5992403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373559-D0E6-33A2-CD74-7740867BC504}"/>
              </a:ext>
            </a:extLst>
          </p:cNvPr>
          <p:cNvCxnSpPr/>
          <p:nvPr/>
        </p:nvCxnSpPr>
        <p:spPr>
          <a:xfrm>
            <a:off x="1489145" y="6016332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0 CuadroTexto">
            <a:extLst>
              <a:ext uri="{FF2B5EF4-FFF2-40B4-BE49-F238E27FC236}">
                <a16:creationId xmlns:a16="http://schemas.microsoft.com/office/drawing/2014/main" id="{99D7676E-02C2-2919-F78F-E89F2A3D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976" y="579522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4E8233ED-6B8E-4A9D-5236-AE17CCC59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546" y="5620721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5341FF5F-C5EC-D69D-7918-235CE790D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892" y="583616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69237845-FCDD-68A2-3B77-419FF18D4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546" y="6027679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5F0837-28FF-A93A-6F93-D5AA7CA91C44}"/>
              </a:ext>
            </a:extLst>
          </p:cNvPr>
          <p:cNvCxnSpPr/>
          <p:nvPr/>
        </p:nvCxnSpPr>
        <p:spPr>
          <a:xfrm>
            <a:off x="3253322" y="6051608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0 CuadroTexto">
            <a:extLst>
              <a:ext uri="{FF2B5EF4-FFF2-40B4-BE49-F238E27FC236}">
                <a16:creationId xmlns:a16="http://schemas.microsoft.com/office/drawing/2014/main" id="{F8D44EF6-64A9-6F38-EB33-24A8F4D75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153" y="583050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C093C3F0-4602-ECB4-1BF9-1CF0D4EC3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854" y="5714033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6" name="20 CuadroTexto">
            <a:extLst>
              <a:ext uri="{FF2B5EF4-FFF2-40B4-BE49-F238E27FC236}">
                <a16:creationId xmlns:a16="http://schemas.microsoft.com/office/drawing/2014/main" id="{593B875B-5442-F4DA-00C0-BDA8FCF43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929477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8777571F-AF1A-2A62-D5C4-AC6A87789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854" y="612099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43CCEE4-CA17-87ED-D043-42F53926E533}"/>
              </a:ext>
            </a:extLst>
          </p:cNvPr>
          <p:cNvCxnSpPr/>
          <p:nvPr/>
        </p:nvCxnSpPr>
        <p:spPr>
          <a:xfrm>
            <a:off x="5433630" y="6144920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BC13BA0-DE18-8E1D-90CF-C0FF628FB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461" y="59238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0" name="20 CuadroTexto">
            <a:extLst>
              <a:ext uri="{FF2B5EF4-FFF2-40B4-BE49-F238E27FC236}">
                <a16:creationId xmlns:a16="http://schemas.microsoft.com/office/drawing/2014/main" id="{8DBCD67B-C34C-E13F-418E-6319C7CCF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258" y="569891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43" name="20 CuadroTexto">
            <a:extLst>
              <a:ext uri="{FF2B5EF4-FFF2-40B4-BE49-F238E27FC236}">
                <a16:creationId xmlns:a16="http://schemas.microsoft.com/office/drawing/2014/main" id="{24BE6948-80B6-5E2C-343A-4FECA8C7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137" y="5914355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4" name="20 CuadroTexto">
            <a:extLst>
              <a:ext uri="{FF2B5EF4-FFF2-40B4-BE49-F238E27FC236}">
                <a16:creationId xmlns:a16="http://schemas.microsoft.com/office/drawing/2014/main" id="{7F894C20-FF02-C945-C2D6-34F60E57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9258" y="610586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72B89A1-72A3-6EA6-ADF3-CDD2C8DDEE88}"/>
              </a:ext>
            </a:extLst>
          </p:cNvPr>
          <p:cNvCxnSpPr/>
          <p:nvPr/>
        </p:nvCxnSpPr>
        <p:spPr>
          <a:xfrm>
            <a:off x="7537034" y="6129798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20 CuadroTexto">
            <a:extLst>
              <a:ext uri="{FF2B5EF4-FFF2-40B4-BE49-F238E27FC236}">
                <a16:creationId xmlns:a16="http://schemas.microsoft.com/office/drawing/2014/main" id="{A2F53ACB-A42F-FF6B-64FB-39027536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865" y="590869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7" name="12 CuadroTexto">
            <a:extLst>
              <a:ext uri="{FF2B5EF4-FFF2-40B4-BE49-F238E27FC236}">
                <a16:creationId xmlns:a16="http://schemas.microsoft.com/office/drawing/2014/main" id="{94ED711D-D9D4-B737-C93E-C3D5B52D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888" y="4899022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9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3" grpId="0"/>
      <p:bldP spid="6" grpId="0"/>
      <p:bldP spid="8" grpId="0"/>
      <p:bldP spid="9" grpId="0"/>
      <p:bldP spid="11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9" grpId="0"/>
      <p:bldP spid="40" grpId="0"/>
      <p:bldP spid="43" grpId="0"/>
      <p:bldP spid="44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8ECD68-9851-FF6D-30DF-A6EC393A2B31}"/>
              </a:ext>
            </a:extLst>
          </p:cNvPr>
          <p:cNvSpPr/>
          <p:nvPr/>
        </p:nvSpPr>
        <p:spPr>
          <a:xfrm>
            <a:off x="400512" y="5828274"/>
            <a:ext cx="5051162" cy="65258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94352" y="2636457"/>
            <a:ext cx="38952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From these results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75BAAF00-4D99-601A-B4B8-DBFB99AC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685" y="3053277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00D3A295-A53F-617A-3289-E44FFDAAD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31" y="326872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D0D4CA65-FEE8-D566-2FC4-E04E66B1A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685" y="346023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AA9E4C-7626-8E4D-4E00-C54EE9258244}"/>
              </a:ext>
            </a:extLst>
          </p:cNvPr>
          <p:cNvCxnSpPr/>
          <p:nvPr/>
        </p:nvCxnSpPr>
        <p:spPr>
          <a:xfrm>
            <a:off x="1268461" y="3484164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292" y="326305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20 CuadroTexto">
            <a:extLst>
              <a:ext uri="{FF2B5EF4-FFF2-40B4-BE49-F238E27FC236}">
                <a16:creationId xmlns:a16="http://schemas.microsoft.com/office/drawing/2014/main" id="{55ADA128-9171-656A-A435-ED257FFF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716" y="2973573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AB017917-FF5A-024F-FA9E-69447EC69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062" y="3189017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AE90C35-A702-4A3A-569A-A21CB3A5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716" y="3380531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F6B3284-3A0E-E702-3E6A-29490A443DC1}"/>
              </a:ext>
            </a:extLst>
          </p:cNvPr>
          <p:cNvCxnSpPr/>
          <p:nvPr/>
        </p:nvCxnSpPr>
        <p:spPr>
          <a:xfrm>
            <a:off x="3508492" y="3404460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323" y="31833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903" y="3844631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49" y="4060075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903" y="425158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1644679" y="4275518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510" y="40544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D1C6C073-472A-613C-6FB8-26437C760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575" y="382385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86858854-C046-8938-2A8D-0278AB6B3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530" y="4037080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3" name="20 CuadroTexto">
            <a:extLst>
              <a:ext uri="{FF2B5EF4-FFF2-40B4-BE49-F238E27FC236}">
                <a16:creationId xmlns:a16="http://schemas.microsoft.com/office/drawing/2014/main" id="{BC763DFA-4E04-4623-02A4-419DCC78C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575" y="423080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291A7A2-B3C4-DF31-E1BB-1FC37B3AB7DE}"/>
              </a:ext>
            </a:extLst>
          </p:cNvPr>
          <p:cNvCxnSpPr/>
          <p:nvPr/>
        </p:nvCxnSpPr>
        <p:spPr>
          <a:xfrm>
            <a:off x="3830427" y="425252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0 CuadroTexto">
            <a:extLst>
              <a:ext uri="{FF2B5EF4-FFF2-40B4-BE49-F238E27FC236}">
                <a16:creationId xmlns:a16="http://schemas.microsoft.com/office/drawing/2014/main" id="{7D19F9FF-2B51-5EE0-BCD5-B51FE2B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258" y="403141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8" name="20 CuadroTexto">
            <a:extLst>
              <a:ext uri="{FF2B5EF4-FFF2-40B4-BE49-F238E27FC236}">
                <a16:creationId xmlns:a16="http://schemas.microsoft.com/office/drawing/2014/main" id="{0E28AFCE-2899-9BDC-80D5-D8F12693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1031809"/>
            <a:ext cx="8227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this experiment we are going to discover how the probabilities P(A), P(B),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B), and P(A ∩ B) are related.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690B4351-C391-4876-8302-3D89049FA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172" y="3084814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0" name="Oval 9">
            <a:extLst>
              <a:ext uri="{FF2B5EF4-FFF2-40B4-BE49-F238E27FC236}">
                <a16:creationId xmlns:a16="http://schemas.microsoft.com/office/drawing/2014/main" id="{510ED19C-43BA-D460-E6CB-0B1974380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178" y="337215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2CB5BA7B-F701-026C-8C70-56C2993E9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678" y="3512831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4" name="12 CuadroTexto">
            <a:extLst>
              <a:ext uri="{FF2B5EF4-FFF2-40B4-BE49-F238E27FC236}">
                <a16:creationId xmlns:a16="http://schemas.microsoft.com/office/drawing/2014/main" id="{3426A9B7-8FE4-48B2-3F2B-D8795BBB5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60" y="4017656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</a:p>
        </p:txBody>
      </p:sp>
      <p:sp>
        <p:nvSpPr>
          <p:cNvPr id="45" name="14 CuadroTexto">
            <a:extLst>
              <a:ext uri="{FF2B5EF4-FFF2-40B4-BE49-F238E27FC236}">
                <a16:creationId xmlns:a16="http://schemas.microsoft.com/office/drawing/2014/main" id="{AA867639-BDE2-FF73-0656-1E6BD94E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514" y="4017656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(13)</a:t>
            </a:r>
          </a:p>
        </p:txBody>
      </p:sp>
      <p:sp>
        <p:nvSpPr>
          <p:cNvPr id="46" name="15 CuadroTexto">
            <a:extLst>
              <a:ext uri="{FF2B5EF4-FFF2-40B4-BE49-F238E27FC236}">
                <a16:creationId xmlns:a16="http://schemas.microsoft.com/office/drawing/2014/main" id="{79D95017-C864-94EB-A3B1-5B399B3F3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605" y="335468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7" name="17 CuadroTexto">
            <a:extLst>
              <a:ext uri="{FF2B5EF4-FFF2-40B4-BE49-F238E27FC236}">
                <a16:creationId xmlns:a16="http://schemas.microsoft.com/office/drawing/2014/main" id="{C9CBF6BB-00D9-DB7D-A636-A5F27E9F3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6820" y="3338924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8" name="19 CuadroTexto">
            <a:extLst>
              <a:ext uri="{FF2B5EF4-FFF2-40B4-BE49-F238E27FC236}">
                <a16:creationId xmlns:a16="http://schemas.microsoft.com/office/drawing/2014/main" id="{A498FFF8-E1A2-6433-B2A1-E15BA2867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865" y="4017656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(21)</a:t>
            </a:r>
          </a:p>
        </p:txBody>
      </p:sp>
      <p:sp>
        <p:nvSpPr>
          <p:cNvPr id="49" name="15 CuadroTexto">
            <a:extLst>
              <a:ext uri="{FF2B5EF4-FFF2-40B4-BE49-F238E27FC236}">
                <a16:creationId xmlns:a16="http://schemas.microsoft.com/office/drawing/2014/main" id="{007CA335-7961-2630-94F7-9D93E7D9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975" y="261967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50" name="20 CuadroTexto">
            <a:extLst>
              <a:ext uri="{FF2B5EF4-FFF2-40B4-BE49-F238E27FC236}">
                <a16:creationId xmlns:a16="http://schemas.microsoft.com/office/drawing/2014/main" id="{8D0021DC-F2A7-3136-5393-4A4A6A9B5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7" y="1859464"/>
            <a:ext cx="7973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Venn diagram illustrates the number of people in a University who study Anthropology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and Biology (</a:t>
            </a:r>
            <a:r>
              <a:rPr lang="en-GB" alt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51" name="12 CuadroTexto">
            <a:extLst>
              <a:ext uri="{FF2B5EF4-FFF2-40B4-BE49-F238E27FC236}">
                <a16:creationId xmlns:a16="http://schemas.microsoft.com/office/drawing/2014/main" id="{C435FF08-6820-BB4A-DD6A-8F07AA16F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888" y="4899022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67" y="174540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5F3AEB02-852E-759B-E5FC-28B98997F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52" y="5948238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54" name="20 CuadroTexto">
            <a:extLst>
              <a:ext uri="{FF2B5EF4-FFF2-40B4-BE49-F238E27FC236}">
                <a16:creationId xmlns:a16="http://schemas.microsoft.com/office/drawing/2014/main" id="{ED5FADB3-90CF-B9D6-CCD6-35F2B67E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750" y="5972112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9115710C-1686-8E57-C4FA-661AB24E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194" y="597501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6F9EE67B-83D8-A933-3B18-5B3B0A1F6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210" y="5967023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7" name="20 CuadroTexto">
            <a:extLst>
              <a:ext uri="{FF2B5EF4-FFF2-40B4-BE49-F238E27FC236}">
                <a16:creationId xmlns:a16="http://schemas.microsoft.com/office/drawing/2014/main" id="{84780484-9C4D-8DD0-3CEF-0F50FC67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8312" y="594823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8" name="20 CuadroTexto">
            <a:extLst>
              <a:ext uri="{FF2B5EF4-FFF2-40B4-BE49-F238E27FC236}">
                <a16:creationId xmlns:a16="http://schemas.microsoft.com/office/drawing/2014/main" id="{30D6BA18-DB41-D5B7-E91E-4AA208A7F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879" y="596439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20 CuadroTexto">
            <a:extLst>
              <a:ext uri="{FF2B5EF4-FFF2-40B4-BE49-F238E27FC236}">
                <a16:creationId xmlns:a16="http://schemas.microsoft.com/office/drawing/2014/main" id="{5C4FE540-B6B1-D033-1504-51959347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717" y="5967023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0" name="20 CuadroTexto">
            <a:extLst>
              <a:ext uri="{FF2B5EF4-FFF2-40B4-BE49-F238E27FC236}">
                <a16:creationId xmlns:a16="http://schemas.microsoft.com/office/drawing/2014/main" id="{D9D12362-5F13-552A-2139-ADE282087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21" y="4922546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1" name="20 CuadroTexto">
            <a:extLst>
              <a:ext uri="{FF2B5EF4-FFF2-40B4-BE49-F238E27FC236}">
                <a16:creationId xmlns:a16="http://schemas.microsoft.com/office/drawing/2014/main" id="{4061BCE4-AD3E-E123-A9B5-5B6E89CB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21" y="532950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F43AC59-DBDF-6D03-7764-6512308BB17E}"/>
              </a:ext>
            </a:extLst>
          </p:cNvPr>
          <p:cNvCxnSpPr/>
          <p:nvPr/>
        </p:nvCxnSpPr>
        <p:spPr>
          <a:xfrm>
            <a:off x="618197" y="535343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20 CuadroTexto">
            <a:extLst>
              <a:ext uri="{FF2B5EF4-FFF2-40B4-BE49-F238E27FC236}">
                <a16:creationId xmlns:a16="http://schemas.microsoft.com/office/drawing/2014/main" id="{52F736C9-EEFB-4469-9152-8410FBDB3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835" y="508133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4" name="20 CuadroTexto">
            <a:extLst>
              <a:ext uri="{FF2B5EF4-FFF2-40B4-BE49-F238E27FC236}">
                <a16:creationId xmlns:a16="http://schemas.microsoft.com/office/drawing/2014/main" id="{7742F534-F21C-5BC8-22EA-CC40D060A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811" y="4924747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65" name="20 CuadroTexto">
            <a:extLst>
              <a:ext uri="{FF2B5EF4-FFF2-40B4-BE49-F238E27FC236}">
                <a16:creationId xmlns:a16="http://schemas.microsoft.com/office/drawing/2014/main" id="{8F0769C7-0629-372A-0CEF-119CCE68A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811" y="5331705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4217103-C666-4DC4-2934-36A50D97FC61}"/>
              </a:ext>
            </a:extLst>
          </p:cNvPr>
          <p:cNvCxnSpPr/>
          <p:nvPr/>
        </p:nvCxnSpPr>
        <p:spPr>
          <a:xfrm>
            <a:off x="1634587" y="5355634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20 CuadroTexto">
            <a:extLst>
              <a:ext uri="{FF2B5EF4-FFF2-40B4-BE49-F238E27FC236}">
                <a16:creationId xmlns:a16="http://schemas.microsoft.com/office/drawing/2014/main" id="{00EFA210-A4F2-4F6C-781A-390306B53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105" y="4922546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8" name="20 CuadroTexto">
            <a:extLst>
              <a:ext uri="{FF2B5EF4-FFF2-40B4-BE49-F238E27FC236}">
                <a16:creationId xmlns:a16="http://schemas.microsoft.com/office/drawing/2014/main" id="{D7F5C02C-C8F8-BC04-833D-EC673111A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105" y="532950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0F6266D-8F68-057D-6CFA-7197C4979CAF}"/>
              </a:ext>
            </a:extLst>
          </p:cNvPr>
          <p:cNvCxnSpPr/>
          <p:nvPr/>
        </p:nvCxnSpPr>
        <p:spPr>
          <a:xfrm>
            <a:off x="2550881" y="535343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20 CuadroTexto">
            <a:extLst>
              <a:ext uri="{FF2B5EF4-FFF2-40B4-BE49-F238E27FC236}">
                <a16:creationId xmlns:a16="http://schemas.microsoft.com/office/drawing/2014/main" id="{B1B3F945-BAAB-7540-D8A4-C4903A5C9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519" y="509662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71" name="20 CuadroTexto">
            <a:extLst>
              <a:ext uri="{FF2B5EF4-FFF2-40B4-BE49-F238E27FC236}">
                <a16:creationId xmlns:a16="http://schemas.microsoft.com/office/drawing/2014/main" id="{E8BC2715-43BD-4D5A-779E-88326820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611" y="4897920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72" name="20 CuadroTexto">
            <a:extLst>
              <a:ext uri="{FF2B5EF4-FFF2-40B4-BE49-F238E27FC236}">
                <a16:creationId xmlns:a16="http://schemas.microsoft.com/office/drawing/2014/main" id="{935EFB0B-5101-62E0-41F1-1D492A014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611" y="5304878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154AC59-208C-6080-0702-CAD32AE60E2C}"/>
              </a:ext>
            </a:extLst>
          </p:cNvPr>
          <p:cNvCxnSpPr/>
          <p:nvPr/>
        </p:nvCxnSpPr>
        <p:spPr>
          <a:xfrm>
            <a:off x="3471463" y="5326592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20 CuadroTexto">
            <a:extLst>
              <a:ext uri="{FF2B5EF4-FFF2-40B4-BE49-F238E27FC236}">
                <a16:creationId xmlns:a16="http://schemas.microsoft.com/office/drawing/2014/main" id="{FA3245BD-A776-62AB-93F2-5E968AB82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7294" y="510548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E8326E5B-C0F4-5216-BADE-D83FA89D2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35" y="4597932"/>
            <a:ext cx="20838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We find that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CF66F0-FBB7-F6D6-1027-C03A50E7D24A}"/>
              </a:ext>
            </a:extLst>
          </p:cNvPr>
          <p:cNvSpPr txBox="1"/>
          <p:nvPr/>
        </p:nvSpPr>
        <p:spPr>
          <a:xfrm>
            <a:off x="5735843" y="5992640"/>
            <a:ext cx="234135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addition law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1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6" grpId="0"/>
      <p:bldP spid="8" grpId="0"/>
      <p:bldP spid="9" grpId="0"/>
      <p:bldP spid="17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7" grpId="0"/>
      <p:bldP spid="68" grpId="0"/>
      <p:bldP spid="70" grpId="0"/>
      <p:bldP spid="71" grpId="0"/>
      <p:bldP spid="72" grpId="0"/>
      <p:bldP spid="74" grpId="0"/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94352" y="2443556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Using the formula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75BAAF00-4D99-601A-B4B8-DBFB99AC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312" y="276372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D0D4CA65-FEE8-D566-2FC4-E04E66B1A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581" y="3170682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AA9E4C-7626-8E4D-4E00-C54EE9258244}"/>
              </a:ext>
            </a:extLst>
          </p:cNvPr>
          <p:cNvCxnSpPr/>
          <p:nvPr/>
        </p:nvCxnSpPr>
        <p:spPr>
          <a:xfrm>
            <a:off x="4063357" y="3194611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45" y="297811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20 CuadroTexto">
            <a:extLst>
              <a:ext uri="{FF2B5EF4-FFF2-40B4-BE49-F238E27FC236}">
                <a16:creationId xmlns:a16="http://schemas.microsoft.com/office/drawing/2014/main" id="{55ADA128-9171-656A-A435-ED257FFF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429" y="2762666"/>
            <a:ext cx="3979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AE90C35-A702-4A3A-569A-A21CB3A5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3277" y="3169624"/>
            <a:ext cx="577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F6B3284-3A0E-E702-3E6A-29490A443DC1}"/>
              </a:ext>
            </a:extLst>
          </p:cNvPr>
          <p:cNvCxnSpPr/>
          <p:nvPr/>
        </p:nvCxnSpPr>
        <p:spPr>
          <a:xfrm>
            <a:off x="4981053" y="3193553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220" y="297811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730" y="5757051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7803" y="2978108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730" y="616400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5411506" y="6187938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337" y="596683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7D19F9FF-2B51-5EE0-BCD5-B51FE2B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328" y="297810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 and B are two events such that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It is known that P(A </a:t>
                </a:r>
                <a:r>
                  <a:rPr lang="en-GB" altLang="en-US" sz="22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∪</a:t>
                </a:r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B) = 2 P(A ∩ B).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blipFill>
                <a:blip r:embed="rId4"/>
                <a:stretch>
                  <a:fillRect l="-963" b="-103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2" y="316997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5F3AEB02-852E-759B-E5FC-28B98997F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541" y="56538"/>
            <a:ext cx="732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54" name="20 CuadroTexto">
            <a:extLst>
              <a:ext uri="{FF2B5EF4-FFF2-40B4-BE49-F238E27FC236}">
                <a16:creationId xmlns:a16="http://schemas.microsoft.com/office/drawing/2014/main" id="{ED5FADB3-90CF-B9D6-CCD6-35F2B67E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0973" y="56538"/>
            <a:ext cx="8464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9115710C-1686-8E57-C4FA-661AB24E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327" y="56538"/>
            <a:ext cx="26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6F9EE67B-83D8-A933-3B18-5B3B0A1F6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775" y="84259"/>
            <a:ext cx="1205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7" name="20 CuadroTexto">
            <a:extLst>
              <a:ext uri="{FF2B5EF4-FFF2-40B4-BE49-F238E27FC236}">
                <a16:creationId xmlns:a16="http://schemas.microsoft.com/office/drawing/2014/main" id="{84780484-9C4D-8DD0-3CEF-0F50FC67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0124" y="57505"/>
            <a:ext cx="26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8" name="20 CuadroTexto">
            <a:extLst>
              <a:ext uri="{FF2B5EF4-FFF2-40B4-BE49-F238E27FC236}">
                <a16:creationId xmlns:a16="http://schemas.microsoft.com/office/drawing/2014/main" id="{30D6BA18-DB41-D5B7-E91E-4AA208A7F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193" y="59640"/>
            <a:ext cx="26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20 CuadroTexto">
            <a:extLst>
              <a:ext uri="{FF2B5EF4-FFF2-40B4-BE49-F238E27FC236}">
                <a16:creationId xmlns:a16="http://schemas.microsoft.com/office/drawing/2014/main" id="{5C4FE540-B6B1-D033-1504-51959347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2898" y="84259"/>
            <a:ext cx="11647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000" b="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0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1" name="20 CuadroTexto">
            <a:extLst>
              <a:ext uri="{FF2B5EF4-FFF2-40B4-BE49-F238E27FC236}">
                <a16:creationId xmlns:a16="http://schemas.microsoft.com/office/drawing/2014/main" id="{E8BC2715-43BD-4D5A-779E-88326820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690" y="4441479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2" name="20 CuadroTexto">
            <a:extLst>
              <a:ext uri="{FF2B5EF4-FFF2-40B4-BE49-F238E27FC236}">
                <a16:creationId xmlns:a16="http://schemas.microsoft.com/office/drawing/2014/main" id="{935EFB0B-5101-62E0-41F1-1D492A014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690" y="4848437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154AC59-208C-6080-0702-CAD32AE60E2C}"/>
              </a:ext>
            </a:extLst>
          </p:cNvPr>
          <p:cNvCxnSpPr/>
          <p:nvPr/>
        </p:nvCxnSpPr>
        <p:spPr>
          <a:xfrm>
            <a:off x="4998542" y="4870151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20 CuadroTexto">
            <a:extLst>
              <a:ext uri="{FF2B5EF4-FFF2-40B4-BE49-F238E27FC236}">
                <a16:creationId xmlns:a16="http://schemas.microsoft.com/office/drawing/2014/main" id="{FA3245BD-A776-62AB-93F2-5E968AB82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373" y="464904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E8326E5B-C0F4-5216-BADE-D83FA89D2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49" y="3471875"/>
            <a:ext cx="20838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2167469" y="2924461"/>
            <a:ext cx="17982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 P(A ∩ B)</a:t>
            </a:r>
            <a:endParaRPr lang="en-GB" dirty="0"/>
          </a:p>
        </p:txBody>
      </p:sp>
      <p:sp>
        <p:nvSpPr>
          <p:cNvPr id="10" name="20 CuadroTexto">
            <a:extLst>
              <a:ext uri="{FF2B5EF4-FFF2-40B4-BE49-F238E27FC236}">
                <a16:creationId xmlns:a16="http://schemas.microsoft.com/office/drawing/2014/main" id="{72C5B6BE-9410-7480-083C-E3E91EE6B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25" y="3613909"/>
            <a:ext cx="4951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AEAC4BB-6E24-5C00-DBB2-4A631CF97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093" y="4035322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B6E4B5-88E0-BFEF-A2E4-26CA5FB63E67}"/>
              </a:ext>
            </a:extLst>
          </p:cNvPr>
          <p:cNvCxnSpPr/>
          <p:nvPr/>
        </p:nvCxnSpPr>
        <p:spPr>
          <a:xfrm>
            <a:off x="4035869" y="4059251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0 CuadroTexto">
            <a:extLst>
              <a:ext uri="{FF2B5EF4-FFF2-40B4-BE49-F238E27FC236}">
                <a16:creationId xmlns:a16="http://schemas.microsoft.com/office/drawing/2014/main" id="{5B8F721C-DA00-D986-8B84-ACBF3CBB9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857" y="384275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1CCD1D-4011-0194-8000-DC183615C004}"/>
              </a:ext>
            </a:extLst>
          </p:cNvPr>
          <p:cNvSpPr txBox="1"/>
          <p:nvPr/>
        </p:nvSpPr>
        <p:spPr>
          <a:xfrm>
            <a:off x="2139981" y="3789101"/>
            <a:ext cx="17982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 P(A ∩ B)</a:t>
            </a:r>
            <a:endParaRPr lang="en-GB" dirty="0"/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EB49D6F8-13FA-8C22-7C64-76B5B6AF8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706" y="4446267"/>
            <a:ext cx="4951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82BAA7F0-21E9-30A9-3759-73DD1E26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774" y="4867680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867C513-5893-75D3-DE3B-2CD06486E054}"/>
              </a:ext>
            </a:extLst>
          </p:cNvPr>
          <p:cNvCxnSpPr/>
          <p:nvPr/>
        </p:nvCxnSpPr>
        <p:spPr>
          <a:xfrm>
            <a:off x="4115550" y="4891609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20 CuadroTexto">
            <a:extLst>
              <a:ext uri="{FF2B5EF4-FFF2-40B4-BE49-F238E27FC236}">
                <a16:creationId xmlns:a16="http://schemas.microsoft.com/office/drawing/2014/main" id="{C1FD1F2F-42BC-1182-C27A-764DC665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538" y="467510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5496A2A-E73E-0E9C-7FD2-7625D53A3B6C}"/>
              </a:ext>
            </a:extLst>
          </p:cNvPr>
          <p:cNvSpPr txBox="1"/>
          <p:nvPr/>
        </p:nvSpPr>
        <p:spPr>
          <a:xfrm>
            <a:off x="2488233" y="4660653"/>
            <a:ext cx="17982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P(A ∩ B)</a:t>
            </a:r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A2A2F01-000D-67E2-ED9E-F46723EEEBE6}"/>
              </a:ext>
            </a:extLst>
          </p:cNvPr>
          <p:cNvSpPr txBox="1"/>
          <p:nvPr/>
        </p:nvSpPr>
        <p:spPr>
          <a:xfrm>
            <a:off x="2471746" y="5356974"/>
            <a:ext cx="31832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4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 </a:t>
            </a:r>
            <a:r>
              <a:rPr lang="en-GB" altLang="en-US" sz="2400" b="0" dirty="0"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2 P(A ∩ B)</a:t>
            </a:r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196F370-8030-8C6A-0C1F-E31EAB812D48}"/>
              </a:ext>
            </a:extLst>
          </p:cNvPr>
          <p:cNvSpPr txBox="1"/>
          <p:nvPr/>
        </p:nvSpPr>
        <p:spPr>
          <a:xfrm>
            <a:off x="2529523" y="5983362"/>
            <a:ext cx="1423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4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endParaRPr lang="en-GB" dirty="0"/>
          </a:p>
        </p:txBody>
      </p:sp>
      <p:sp>
        <p:nvSpPr>
          <p:cNvPr id="82" name="20 CuadroTexto">
            <a:extLst>
              <a:ext uri="{FF2B5EF4-FFF2-40B4-BE49-F238E27FC236}">
                <a16:creationId xmlns:a16="http://schemas.microsoft.com/office/drawing/2014/main" id="{0FDCABA4-7B08-DF7F-6476-A3D19091E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601" y="5758433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3" name="20 CuadroTexto">
            <a:extLst>
              <a:ext uri="{FF2B5EF4-FFF2-40B4-BE49-F238E27FC236}">
                <a16:creationId xmlns:a16="http://schemas.microsoft.com/office/drawing/2014/main" id="{9488EFB3-31DF-2455-E8DD-BB393E2AD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601" y="6165391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DF1C7C2-6F74-9383-0A3B-AAE5DAE89B17}"/>
              </a:ext>
            </a:extLst>
          </p:cNvPr>
          <p:cNvCxnSpPr/>
          <p:nvPr/>
        </p:nvCxnSpPr>
        <p:spPr>
          <a:xfrm>
            <a:off x="4635453" y="6187105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20 CuadroTexto">
            <a:extLst>
              <a:ext uri="{FF2B5EF4-FFF2-40B4-BE49-F238E27FC236}">
                <a16:creationId xmlns:a16="http://schemas.microsoft.com/office/drawing/2014/main" id="{F3D671D0-DA89-7581-F8CA-9DEC76F6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219" y="599875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6" name="20 CuadroTexto">
            <a:extLst>
              <a:ext uri="{FF2B5EF4-FFF2-40B4-BE49-F238E27FC236}">
                <a16:creationId xmlns:a16="http://schemas.microsoft.com/office/drawing/2014/main" id="{60BC5FD0-F764-FF6A-EB25-58CDF4098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2813" y="5970107"/>
            <a:ext cx="628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altLang="en-US" sz="2200" b="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endParaRPr lang="en-GB" altLang="en-US" sz="2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20 CuadroTexto">
            <a:extLst>
              <a:ext uri="{FF2B5EF4-FFF2-40B4-BE49-F238E27FC236}">
                <a16:creationId xmlns:a16="http://schemas.microsoft.com/office/drawing/2014/main" id="{19BFAC8C-A1AF-5F17-611F-8602D3204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050930"/>
            <a:ext cx="25358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889E-18 L -0.21754 0.35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175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93889E-18 L -0.18767 0.35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17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93889E-18 L -0.19722 0.35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175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0.18437 0.347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173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93889E-18 L -0.18298 0.35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49" y="175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22118 0.345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1724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24097 0.341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  <p:bldP spid="9" grpId="0"/>
      <p:bldP spid="17" grpId="0"/>
      <p:bldP spid="21" grpId="0"/>
      <p:bldP spid="23" grpId="0"/>
      <p:bldP spid="25" grpId="0"/>
      <p:bldP spid="26" grpId="0"/>
      <p:bldP spid="27" grpId="0"/>
      <p:bldP spid="28" grpId="0"/>
      <p:bldP spid="30" grpId="0"/>
      <p:bldP spid="35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71" grpId="0"/>
      <p:bldP spid="72" grpId="0"/>
      <p:bldP spid="74" grpId="0"/>
      <p:bldP spid="2" grpId="0"/>
      <p:bldP spid="5" grpId="0"/>
      <p:bldP spid="10" grpId="0"/>
      <p:bldP spid="12" grpId="0"/>
      <p:bldP spid="14" grpId="0"/>
      <p:bldP spid="36" grpId="0"/>
      <p:bldP spid="37" grpId="0"/>
      <p:bldP spid="75" grpId="0"/>
      <p:bldP spid="77" grpId="0"/>
      <p:bldP spid="78" grpId="0"/>
      <p:bldP spid="80" grpId="0"/>
      <p:bldP spid="81" grpId="0"/>
      <p:bldP spid="82" grpId="0"/>
      <p:bldP spid="83" grpId="0"/>
      <p:bldP spid="85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66667" y="2620375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75BAAF00-4D99-601A-B4B8-DBFB99AC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011" y="295567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45" y="297811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321" y="29523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1841150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631" y="2966071"/>
            <a:ext cx="7591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2248108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3341128" y="2272037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959" y="205093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 and B are two events such that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It is known that P(A </a:t>
                </a:r>
                <a:r>
                  <a:rPr lang="en-GB" altLang="en-US" sz="22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∪</a:t>
                </a:r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B) = 2 P(A ∩ B).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blipFill>
                <a:blip r:embed="rId4"/>
                <a:stretch>
                  <a:fillRect l="-963" b="-103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20 CuadroTexto">
            <a:extLst>
              <a:ext uri="{FF2B5EF4-FFF2-40B4-BE49-F238E27FC236}">
                <a16:creationId xmlns:a16="http://schemas.microsoft.com/office/drawing/2014/main" id="{8D0021DC-F2A7-3136-5393-4A4A6A9B5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050930"/>
            <a:ext cx="25358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2" y="316997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2973824" y="2965084"/>
            <a:ext cx="897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P(A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B7CCBDE9-9BAD-A9BE-91B7-F2F038E93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476" y="361502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20 CuadroTexto">
            <a:extLst>
              <a:ext uri="{FF2B5EF4-FFF2-40B4-BE49-F238E27FC236}">
                <a16:creationId xmlns:a16="http://schemas.microsoft.com/office/drawing/2014/main" id="{4B5B5A8F-E0CB-D785-685F-850787867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7810" y="36374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F56A9613-02B6-0DE3-F669-D2DF50C5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786" y="361165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627283D4-4C00-697E-8415-189FDC82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96" y="3625414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AB775-63AD-592B-5DD2-0D4494C81F2B}"/>
              </a:ext>
            </a:extLst>
          </p:cNvPr>
          <p:cNvSpPr txBox="1"/>
          <p:nvPr/>
        </p:nvSpPr>
        <p:spPr>
          <a:xfrm>
            <a:off x="2362201" y="3624427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16" name="20 CuadroTexto">
            <a:extLst>
              <a:ext uri="{FF2B5EF4-FFF2-40B4-BE49-F238E27FC236}">
                <a16:creationId xmlns:a16="http://schemas.microsoft.com/office/drawing/2014/main" id="{4516DF14-FEBF-D791-F6F5-38AF9AF2E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554" y="427198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2B0B4C6D-F630-4A87-323F-1A2E54F89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88" y="42944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E39BA4C5-30ED-EBC0-EA8C-FDBCB9B5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64" y="426861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D4D376-67EE-6CB0-0D25-F98E0E0C1326}"/>
              </a:ext>
            </a:extLst>
          </p:cNvPr>
          <p:cNvSpPr txBox="1"/>
          <p:nvPr/>
        </p:nvSpPr>
        <p:spPr>
          <a:xfrm>
            <a:off x="2331279" y="4281387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8D2D0E31-1722-7048-3657-2083A0FA4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342" y="4077102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BEC21F0D-6FBA-8F4F-6600-D5B367A0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342" y="4484060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888F92-92DA-AB2E-51D5-0E635DBA6411}"/>
              </a:ext>
            </a:extLst>
          </p:cNvPr>
          <p:cNvCxnSpPr/>
          <p:nvPr/>
        </p:nvCxnSpPr>
        <p:spPr>
          <a:xfrm>
            <a:off x="4864118" y="4507989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0 CuadroTexto">
            <a:extLst>
              <a:ext uri="{FF2B5EF4-FFF2-40B4-BE49-F238E27FC236}">
                <a16:creationId xmlns:a16="http://schemas.microsoft.com/office/drawing/2014/main" id="{4EAE1520-779B-B947-9A0F-7C97E75CD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345" y="512889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F455BA-A9F0-D972-27F3-D50A0F78A54F}"/>
              </a:ext>
            </a:extLst>
          </p:cNvPr>
          <p:cNvSpPr txBox="1"/>
          <p:nvPr/>
        </p:nvSpPr>
        <p:spPr>
          <a:xfrm>
            <a:off x="2357736" y="5115868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44" name="20 CuadroTexto">
            <a:extLst>
              <a:ext uri="{FF2B5EF4-FFF2-40B4-BE49-F238E27FC236}">
                <a16:creationId xmlns:a16="http://schemas.microsoft.com/office/drawing/2014/main" id="{95DC277A-C1CB-481B-02A6-1ABAC2151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743" y="4927122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87B2DF0E-29D7-2EB2-ABAE-8E21FE28A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743" y="5334080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9D3CF-1933-C6A5-8067-612D313E4AA8}"/>
              </a:ext>
            </a:extLst>
          </p:cNvPr>
          <p:cNvCxnSpPr/>
          <p:nvPr/>
        </p:nvCxnSpPr>
        <p:spPr>
          <a:xfrm>
            <a:off x="4086519" y="5358009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829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5" grpId="0"/>
      <p:bldP spid="27" grpId="0"/>
      <p:bldP spid="5" grpId="0"/>
      <p:bldP spid="3" grpId="0"/>
      <p:bldP spid="4" grpId="0"/>
      <p:bldP spid="7" grpId="0"/>
      <p:bldP spid="8" grpId="0"/>
      <p:bldP spid="15" grpId="0"/>
      <p:bldP spid="16" grpId="0"/>
      <p:bldP spid="18" grpId="0"/>
      <p:bldP spid="19" grpId="0"/>
      <p:bldP spid="22" grpId="0"/>
      <p:bldP spid="31" grpId="0"/>
      <p:bldP spid="32" grpId="0"/>
      <p:bldP spid="39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66667" y="2620375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681" y="385811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57" y="378103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2D1EEA48-C474-F571-4AAF-308CC582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1882094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966" y="3818883"/>
            <a:ext cx="7591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FA807205-03B7-03A7-BA89-7B58FD78C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52" y="220716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A57CA5-E005-D6FF-E141-513FCAFAFEE7}"/>
              </a:ext>
            </a:extLst>
          </p:cNvPr>
          <p:cNvCxnSpPr/>
          <p:nvPr/>
        </p:nvCxnSpPr>
        <p:spPr>
          <a:xfrm>
            <a:off x="3341128" y="2272037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 CuadroTexto">
            <a:extLst>
              <a:ext uri="{FF2B5EF4-FFF2-40B4-BE49-F238E27FC236}">
                <a16:creationId xmlns:a16="http://schemas.microsoft.com/office/drawing/2014/main" id="{2CF92B71-5C8A-C336-4AAB-ED98EEBB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959" y="205093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 and B are two events such that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It is known that P(A </a:t>
                </a:r>
                <a:r>
                  <a:rPr lang="en-GB" altLang="en-US" sz="22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∪</a:t>
                </a:r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B) = 2 P(A ∩ B).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323" y="1031809"/>
                <a:ext cx="8227354" cy="939616"/>
              </a:xfrm>
              <a:prstGeom prst="rect">
                <a:avLst/>
              </a:prstGeom>
              <a:blipFill>
                <a:blip r:embed="rId4"/>
                <a:stretch>
                  <a:fillRect l="-963" b="-103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20 CuadroTexto">
            <a:extLst>
              <a:ext uri="{FF2B5EF4-FFF2-40B4-BE49-F238E27FC236}">
                <a16:creationId xmlns:a16="http://schemas.microsoft.com/office/drawing/2014/main" id="{8D0021DC-F2A7-3136-5393-4A4A6A9B5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050930"/>
            <a:ext cx="25358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Find 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B)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92" y="316997"/>
            <a:ext cx="7772400" cy="802564"/>
          </a:xfrm>
        </p:spPr>
        <p:txBody>
          <a:bodyPr/>
          <a:lstStyle/>
          <a:p>
            <a:r>
              <a:rPr lang="en-GB" altLang="en-US" dirty="0"/>
              <a:t>The addition law of probability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2568265" y="3845324"/>
            <a:ext cx="1545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4" name="20 CuadroTexto">
            <a:extLst>
              <a:ext uri="{FF2B5EF4-FFF2-40B4-BE49-F238E27FC236}">
                <a16:creationId xmlns:a16="http://schemas.microsoft.com/office/drawing/2014/main" id="{4B5B5A8F-E0CB-D785-685F-850787867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146" y="451746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F56A9613-02B6-0DE3-F669-D2DF50C5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138" y="449221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627283D4-4C00-697E-8415-189FDC82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4276" y="3832998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AB775-63AD-592B-5DD2-0D4494C81F2B}"/>
              </a:ext>
            </a:extLst>
          </p:cNvPr>
          <p:cNvSpPr txBox="1"/>
          <p:nvPr/>
        </p:nvSpPr>
        <p:spPr>
          <a:xfrm>
            <a:off x="2539537" y="4504433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D4D376-67EE-6CB0-0D25-F98E0E0C1326}"/>
              </a:ext>
            </a:extLst>
          </p:cNvPr>
          <p:cNvSpPr txBox="1"/>
          <p:nvPr/>
        </p:nvSpPr>
        <p:spPr>
          <a:xfrm>
            <a:off x="2535072" y="5324407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9" name="20 CuadroTexto">
            <a:extLst>
              <a:ext uri="{FF2B5EF4-FFF2-40B4-BE49-F238E27FC236}">
                <a16:creationId xmlns:a16="http://schemas.microsoft.com/office/drawing/2014/main" id="{4EAE1520-779B-B947-9A0F-7C97E75CD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495" y="534535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4" name="20 CuadroTexto">
            <a:extLst>
              <a:ext uri="{FF2B5EF4-FFF2-40B4-BE49-F238E27FC236}">
                <a16:creationId xmlns:a16="http://schemas.microsoft.com/office/drawing/2014/main" id="{95DC277A-C1CB-481B-02A6-1ABAC2151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893" y="5143583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87B2DF0E-29D7-2EB2-ABAE-8E21FE28A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893" y="5550541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9D3CF-1933-C6A5-8067-612D313E4AA8}"/>
              </a:ext>
            </a:extLst>
          </p:cNvPr>
          <p:cNvCxnSpPr/>
          <p:nvPr/>
        </p:nvCxnSpPr>
        <p:spPr>
          <a:xfrm>
            <a:off x="4357669" y="5574470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20 CuadroTexto">
            <a:extLst>
              <a:ext uri="{FF2B5EF4-FFF2-40B4-BE49-F238E27FC236}">
                <a16:creationId xmlns:a16="http://schemas.microsoft.com/office/drawing/2014/main" id="{1DF319F6-4827-B195-637E-493A54F4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77" y="3210373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(c) Find P(A 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∩ B</a:t>
            </a:r>
            <a:r>
              <a:rPr lang="en-GB" altLang="en-US" sz="2200" b="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F6D84E33-A09C-C0CB-FA67-F13D6879A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668" y="2470036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20 CuadroTexto">
            <a:extLst>
              <a:ext uri="{FF2B5EF4-FFF2-40B4-BE49-F238E27FC236}">
                <a16:creationId xmlns:a16="http://schemas.microsoft.com/office/drawing/2014/main" id="{63B0210A-3928-EDEA-E38A-BFC492B1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668" y="280875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FE943C-9605-3C45-8CF6-D0157AE36428}"/>
              </a:ext>
            </a:extLst>
          </p:cNvPr>
          <p:cNvCxnSpPr/>
          <p:nvPr/>
        </p:nvCxnSpPr>
        <p:spPr>
          <a:xfrm>
            <a:off x="3330444" y="2832683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0 CuadroTexto">
            <a:extLst>
              <a:ext uri="{FF2B5EF4-FFF2-40B4-BE49-F238E27FC236}">
                <a16:creationId xmlns:a16="http://schemas.microsoft.com/office/drawing/2014/main" id="{791A6D49-3FA1-1131-2D4C-F42A3D559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275" y="261157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7D25A555-4B83-47FA-B7CC-21946D64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626" y="432274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53439450-F061-32CC-11AA-4534C3F8A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895" y="4729701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375781-FE3D-6598-D9B9-4D5DCA8E8A62}"/>
              </a:ext>
            </a:extLst>
          </p:cNvPr>
          <p:cNvCxnSpPr/>
          <p:nvPr/>
        </p:nvCxnSpPr>
        <p:spPr>
          <a:xfrm>
            <a:off x="4253671" y="4753630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29C6300-88FF-6EF3-2039-236CCB9D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57" y="4305738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3BBA09EF-1D3E-FB93-BDBF-DAE932EDA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57" y="4712696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A6B341-4640-D363-9C07-396367B6C622}"/>
              </a:ext>
            </a:extLst>
          </p:cNvPr>
          <p:cNvCxnSpPr/>
          <p:nvPr/>
        </p:nvCxnSpPr>
        <p:spPr>
          <a:xfrm>
            <a:off x="5168009" y="4734410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389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7" grpId="0"/>
      <p:bldP spid="5" grpId="0"/>
      <p:bldP spid="4" grpId="0"/>
      <p:bldP spid="7" grpId="0"/>
      <p:bldP spid="8" grpId="0"/>
      <p:bldP spid="15" grpId="0"/>
      <p:bldP spid="22" grpId="0"/>
      <p:bldP spid="39" grpId="0"/>
      <p:bldP spid="44" grpId="0"/>
      <p:bldP spid="45" grpId="0"/>
      <p:bldP spid="13" grpId="0"/>
      <p:bldP spid="14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0 CuadroTexto"/>
          <p:cNvSpPr txBox="1">
            <a:spLocks noChangeArrowheads="1"/>
          </p:cNvSpPr>
          <p:nvPr/>
        </p:nvSpPr>
        <p:spPr bwMode="auto">
          <a:xfrm>
            <a:off x="281251" y="4585793"/>
            <a:ext cx="44431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Use the Venn-diagram to represent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686"/>
            <a:ext cx="7772400" cy="805382"/>
          </a:xfrm>
        </p:spPr>
        <p:txBody>
          <a:bodyPr/>
          <a:lstStyle/>
          <a:p>
            <a:r>
              <a:rPr lang="en-GB" altLang="en-US" dirty="0"/>
              <a:t>Mutually exclusive events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19858" y="769792"/>
            <a:ext cx="82399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a probability experiment, not all the events will have common outcomes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62940" y="2545932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219600" y="2935486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327446" y="2973949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12 CuadroTexto"/>
          <p:cNvSpPr txBox="1">
            <a:spLocks noChangeArrowheads="1"/>
          </p:cNvSpPr>
          <p:nvPr/>
        </p:nvSpPr>
        <p:spPr bwMode="auto">
          <a:xfrm>
            <a:off x="7222428" y="3133648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589509" y="3077989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15 CuadroTexto"/>
          <p:cNvSpPr txBox="1">
            <a:spLocks noChangeArrowheads="1"/>
          </p:cNvSpPr>
          <p:nvPr/>
        </p:nvSpPr>
        <p:spPr bwMode="auto">
          <a:xfrm>
            <a:off x="4971293" y="268709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17 CuadroTexto"/>
          <p:cNvSpPr txBox="1">
            <a:spLocks noChangeArrowheads="1"/>
          </p:cNvSpPr>
          <p:nvPr/>
        </p:nvSpPr>
        <p:spPr bwMode="auto">
          <a:xfrm>
            <a:off x="7957001" y="2704653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19 CuadroTexto"/>
          <p:cNvSpPr txBox="1">
            <a:spLocks noChangeArrowheads="1"/>
          </p:cNvSpPr>
          <p:nvPr/>
        </p:nvSpPr>
        <p:spPr bwMode="auto">
          <a:xfrm>
            <a:off x="7207876" y="3817009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21 CuadroTexto"/>
          <p:cNvSpPr txBox="1">
            <a:spLocks noChangeArrowheads="1"/>
          </p:cNvSpPr>
          <p:nvPr/>
        </p:nvSpPr>
        <p:spPr bwMode="auto">
          <a:xfrm>
            <a:off x="8127671" y="4415399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15 CuadroTexto"/>
          <p:cNvSpPr txBox="1">
            <a:spLocks noChangeArrowheads="1"/>
          </p:cNvSpPr>
          <p:nvPr/>
        </p:nvSpPr>
        <p:spPr bwMode="auto">
          <a:xfrm>
            <a:off x="8343570" y="207573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373673" y="1550207"/>
            <a:ext cx="60528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Lets suppose we have the integers from 1 to 6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351399" y="2075338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A be the event that a prime number is selected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78DDAE03-8110-C604-8825-673DCAAB2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726" y="1538543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 = {1, 2, 3, 4, 5, 6}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6BBA1F8-526B-C1E9-0644-EB420050A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035" y="2873980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= {2, 3, 5}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36AF15EB-4498-FE3C-5834-D50E7056C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09" y="3301340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that a composite number is selected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E5092634-C1D2-E8D9-79C5-91484284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28" y="4136218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 = {4, 6}</a:t>
            </a:r>
          </a:p>
        </p:txBody>
      </p:sp>
      <p:sp>
        <p:nvSpPr>
          <p:cNvPr id="11" name="14 CuadroTexto">
            <a:extLst>
              <a:ext uri="{FF2B5EF4-FFF2-40B4-BE49-F238E27FC236}">
                <a16:creationId xmlns:a16="http://schemas.microsoft.com/office/drawing/2014/main" id="{835B8A40-7505-2375-C35A-11F1DF4E8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495" y="3362393"/>
            <a:ext cx="5762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14 CuadroTexto">
            <a:extLst>
              <a:ext uri="{FF2B5EF4-FFF2-40B4-BE49-F238E27FC236}">
                <a16:creationId xmlns:a16="http://schemas.microsoft.com/office/drawing/2014/main" id="{0CC851B2-0969-09E0-CD7F-EAD01105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54" y="3831803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57F9A0A7-7A99-2CC7-9354-A5F6E7C62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73" y="5316857"/>
            <a:ext cx="50499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events have no common outcome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DC74A03-A8CE-9CB0-477B-411EE842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70" y="5709367"/>
            <a:ext cx="87563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So we can draw a Venn-diagram in which the circles do not overlap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852A0AFA-1486-476E-8849-E4CDDAA5D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533" y="6152023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85F234EF-E3C0-1A6D-364B-46AD127F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572" y="61376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725DDB69-2327-1A99-7501-78A70816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410" y="6140254"/>
            <a:ext cx="37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-0.04289 0.004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651 0.0039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" grpId="0" animBg="1"/>
      <p:bldP spid="7" grpId="0" animBg="1"/>
      <p:bldP spid="7" grpId="1" animBg="1"/>
      <p:bldP spid="10" grpId="0" animBg="1"/>
      <p:bldP spid="10" grpId="1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" grpId="0"/>
      <p:bldP spid="6" grpId="0"/>
      <p:bldP spid="8" grpId="0"/>
      <p:bldP spid="9" grpId="0"/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0 CuadroTexto"/>
          <p:cNvSpPr txBox="1">
            <a:spLocks noChangeArrowheads="1"/>
          </p:cNvSpPr>
          <p:nvPr/>
        </p:nvSpPr>
        <p:spPr bwMode="auto">
          <a:xfrm>
            <a:off x="281251" y="4585793"/>
            <a:ext cx="44431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Events like this are called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686"/>
            <a:ext cx="7772400" cy="805382"/>
          </a:xfrm>
        </p:spPr>
        <p:txBody>
          <a:bodyPr/>
          <a:lstStyle/>
          <a:p>
            <a:r>
              <a:rPr lang="en-GB" altLang="en-US" dirty="0"/>
              <a:t>Mutually exclusive events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19858" y="769792"/>
            <a:ext cx="82399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In a probability experiment, not all the events will have common outcomes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62940" y="2545932"/>
            <a:ext cx="4283868" cy="25225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800600" y="2987675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797675" y="2973949"/>
            <a:ext cx="1584325" cy="15843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12 CuadroTexto"/>
          <p:cNvSpPr txBox="1">
            <a:spLocks noChangeArrowheads="1"/>
          </p:cNvSpPr>
          <p:nvPr/>
        </p:nvSpPr>
        <p:spPr bwMode="auto">
          <a:xfrm>
            <a:off x="7222428" y="3133648"/>
            <a:ext cx="57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589509" y="3077989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15 CuadroTexto"/>
          <p:cNvSpPr txBox="1">
            <a:spLocks noChangeArrowheads="1"/>
          </p:cNvSpPr>
          <p:nvPr/>
        </p:nvSpPr>
        <p:spPr bwMode="auto">
          <a:xfrm>
            <a:off x="4971293" y="2687098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17 CuadroTexto"/>
          <p:cNvSpPr txBox="1">
            <a:spLocks noChangeArrowheads="1"/>
          </p:cNvSpPr>
          <p:nvPr/>
        </p:nvSpPr>
        <p:spPr bwMode="auto">
          <a:xfrm>
            <a:off x="7957001" y="2704653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19 CuadroTexto"/>
          <p:cNvSpPr txBox="1">
            <a:spLocks noChangeArrowheads="1"/>
          </p:cNvSpPr>
          <p:nvPr/>
        </p:nvSpPr>
        <p:spPr bwMode="auto">
          <a:xfrm>
            <a:off x="7207876" y="3817009"/>
            <a:ext cx="574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21 CuadroTexto"/>
          <p:cNvSpPr txBox="1">
            <a:spLocks noChangeArrowheads="1"/>
          </p:cNvSpPr>
          <p:nvPr/>
        </p:nvSpPr>
        <p:spPr bwMode="auto">
          <a:xfrm>
            <a:off x="8127671" y="4415399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15 CuadroTexto"/>
          <p:cNvSpPr txBox="1">
            <a:spLocks noChangeArrowheads="1"/>
          </p:cNvSpPr>
          <p:nvPr/>
        </p:nvSpPr>
        <p:spPr bwMode="auto">
          <a:xfrm>
            <a:off x="8343570" y="2075733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373673" y="1550207"/>
            <a:ext cx="60528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Lets suppose we have the integers from 1 to 6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351399" y="2075338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A be the event that a prime number is selected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78DDAE03-8110-C604-8825-673DCAAB2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726" y="1538543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U = {1, 2, 3, 4, 5, 6}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6BBA1F8-526B-C1E9-0644-EB420050A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035" y="2873980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= {2, 3, 5}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36AF15EB-4498-FE3C-5834-D50E7056C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09" y="3301340"/>
            <a:ext cx="38952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that a composite number is selected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E5092634-C1D2-E8D9-79C5-91484284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28" y="4136218"/>
            <a:ext cx="2849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 = {4, 6}</a:t>
            </a:r>
          </a:p>
        </p:txBody>
      </p:sp>
      <p:sp>
        <p:nvSpPr>
          <p:cNvPr id="11" name="14 CuadroTexto">
            <a:extLst>
              <a:ext uri="{FF2B5EF4-FFF2-40B4-BE49-F238E27FC236}">
                <a16:creationId xmlns:a16="http://schemas.microsoft.com/office/drawing/2014/main" id="{835B8A40-7505-2375-C35A-11F1DF4E8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495" y="3362393"/>
            <a:ext cx="5762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14 CuadroTexto">
            <a:extLst>
              <a:ext uri="{FF2B5EF4-FFF2-40B4-BE49-F238E27FC236}">
                <a16:creationId xmlns:a16="http://schemas.microsoft.com/office/drawing/2014/main" id="{0CC851B2-0969-09E0-CD7F-EAD01105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54" y="3831803"/>
            <a:ext cx="5762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57F9A0A7-7A99-2CC7-9354-A5F6E7C62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72" y="5316857"/>
            <a:ext cx="58938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If A and B are mutually exclusive events then</a:t>
            </a:r>
          </a:p>
        </p:txBody>
      </p: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DC74A03-A8CE-9CB0-477B-411EE842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70" y="5709367"/>
            <a:ext cx="87563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For mutually exclusive events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852A0AFA-1486-476E-8849-E4CDDAA5D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973" y="5264332"/>
            <a:ext cx="1276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 ∩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85F234EF-E3C0-1A6D-364B-46AD127F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7012" y="524993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725DDB69-2327-1A99-7501-78A70816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850" y="5252563"/>
            <a:ext cx="37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" name="20 CuadroTexto">
            <a:extLst>
              <a:ext uri="{FF2B5EF4-FFF2-40B4-BE49-F238E27FC236}">
                <a16:creationId xmlns:a16="http://schemas.microsoft.com/office/drawing/2014/main" id="{5BC2D052-322A-E597-E600-5FEA638AC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73" y="4992559"/>
            <a:ext cx="554982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Mutually exclusive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disjoint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events</a:t>
            </a:r>
          </a:p>
        </p:txBody>
      </p:sp>
      <p:sp>
        <p:nvSpPr>
          <p:cNvPr id="29" name="20 CuadroTexto">
            <a:extLst>
              <a:ext uri="{FF2B5EF4-FFF2-40B4-BE49-F238E27FC236}">
                <a16:creationId xmlns:a16="http://schemas.microsoft.com/office/drawing/2014/main" id="{7CB141F2-5FE8-D469-8B62-9C6B8EDD3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139" y="6093579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145FC7E8-0147-0984-199F-3F73AA556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548" y="6087022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C4DE7888-D95F-4CB5-F7B5-478E9AA3E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309" y="609405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C6C90F6E-B816-26F6-353A-5ACBDF5FF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701" y="608702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3" name="20 CuadroTexto">
            <a:extLst>
              <a:ext uri="{FF2B5EF4-FFF2-40B4-BE49-F238E27FC236}">
                <a16:creationId xmlns:a16="http://schemas.microsoft.com/office/drawing/2014/main" id="{5BE7C71B-768A-1898-CDF2-E95BE1AF5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097" y="6065130"/>
            <a:ext cx="13539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62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F4BAD308-E748-79E3-A26C-E8F36E7E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710" y="299069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E88CF538-0718-3E4C-08E8-37122642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86" y="29136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14DB05FA-9529-0CBA-33C8-23246BFC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995" y="2951458"/>
            <a:ext cx="7591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904" y="827211"/>
                <a:ext cx="8642896" cy="2071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Zak has a drawer which contains socks. He picks a sock at random from the drawer. The probability that the sock is blue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the probability that it is white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altLang="en-US" sz="2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What is the probability of Zak picking out a sock that is neither blue nor white?</a:t>
                </a:r>
                <a:endParaRPr lang="en-GB" altLang="en-US" sz="2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904" y="827211"/>
                <a:ext cx="8642896" cy="2071401"/>
              </a:xfrm>
              <a:prstGeom prst="rect">
                <a:avLst/>
              </a:prstGeom>
              <a:blipFill>
                <a:blip r:embed="rId4"/>
                <a:stretch>
                  <a:fillRect l="-917" t="-1770" r="-141" b="-53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itle 1">
            <a:extLst>
              <a:ext uri="{FF2B5EF4-FFF2-40B4-BE49-F238E27FC236}">
                <a16:creationId xmlns:a16="http://schemas.microsoft.com/office/drawing/2014/main" id="{60F3232C-97EE-EFF5-5F89-AD9A203B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5" y="15334"/>
            <a:ext cx="7772400" cy="802564"/>
          </a:xfrm>
        </p:spPr>
        <p:txBody>
          <a:bodyPr/>
          <a:lstStyle/>
          <a:p>
            <a:r>
              <a:rPr lang="en-GB" altLang="en-US" dirty="0"/>
              <a:t>Mutually exclusive events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E9527-7AB5-081B-661B-340EA07D29F6}"/>
              </a:ext>
            </a:extLst>
          </p:cNvPr>
          <p:cNvSpPr txBox="1"/>
          <p:nvPr/>
        </p:nvSpPr>
        <p:spPr>
          <a:xfrm>
            <a:off x="4269294" y="2977899"/>
            <a:ext cx="1545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endParaRPr lang="en-GB" dirty="0"/>
          </a:p>
        </p:txBody>
      </p:sp>
      <p:sp>
        <p:nvSpPr>
          <p:cNvPr id="4" name="20 CuadroTexto">
            <a:extLst>
              <a:ext uri="{FF2B5EF4-FFF2-40B4-BE49-F238E27FC236}">
                <a16:creationId xmlns:a16="http://schemas.microsoft.com/office/drawing/2014/main" id="{4B5B5A8F-E0CB-D785-685F-850787867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175" y="365003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F56A9613-02B6-0DE3-F669-D2DF50C5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167" y="362478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627283D4-4C00-697E-8415-189FDC82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305" y="2965573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W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AB775-63AD-592B-5DD2-0D4494C81F2B}"/>
              </a:ext>
            </a:extLst>
          </p:cNvPr>
          <p:cNvSpPr txBox="1"/>
          <p:nvPr/>
        </p:nvSpPr>
        <p:spPr>
          <a:xfrm>
            <a:off x="4240566" y="3637008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D4D376-67EE-6CB0-0D25-F98E0E0C1326}"/>
              </a:ext>
            </a:extLst>
          </p:cNvPr>
          <p:cNvSpPr txBox="1"/>
          <p:nvPr/>
        </p:nvSpPr>
        <p:spPr>
          <a:xfrm>
            <a:off x="4236101" y="4456982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endParaRPr lang="en-GB" dirty="0"/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1DF319F6-4827-B195-637E-493A54F4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94" y="2826970"/>
            <a:ext cx="30263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Defining the sets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7D25A555-4B83-47FA-B7CC-21946D64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655" y="345531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53439450-F061-32CC-11AA-4534C3F8A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924" y="3862276"/>
            <a:ext cx="5453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375781-FE3D-6598-D9B9-4D5DCA8E8A62}"/>
              </a:ext>
            </a:extLst>
          </p:cNvPr>
          <p:cNvCxnSpPr/>
          <p:nvPr/>
        </p:nvCxnSpPr>
        <p:spPr>
          <a:xfrm>
            <a:off x="5954700" y="3886205"/>
            <a:ext cx="4572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0 CuadroTexto">
            <a:extLst>
              <a:ext uri="{FF2B5EF4-FFF2-40B4-BE49-F238E27FC236}">
                <a16:creationId xmlns:a16="http://schemas.microsoft.com/office/drawing/2014/main" id="{429C6300-88FF-6EF3-2039-236CCB9D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3438313"/>
            <a:ext cx="302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3BBA09EF-1D3E-FB93-BDBF-DAE932EDA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3845271"/>
            <a:ext cx="3966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A6B341-4640-D363-9C07-396367B6C622}"/>
              </a:ext>
            </a:extLst>
          </p:cNvPr>
          <p:cNvCxnSpPr/>
          <p:nvPr/>
        </p:nvCxnSpPr>
        <p:spPr>
          <a:xfrm>
            <a:off x="6869038" y="3866985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0 CuadroTexto">
            <a:extLst>
              <a:ext uri="{FF2B5EF4-FFF2-40B4-BE49-F238E27FC236}">
                <a16:creationId xmlns:a16="http://schemas.microsoft.com/office/drawing/2014/main" id="{4408BDD4-9358-1579-C35A-358B4B9CF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71" y="3357477"/>
            <a:ext cx="32935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B be the event blue sock selected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A513121-4A1B-3C8A-B5CD-922061E90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39" y="4137591"/>
            <a:ext cx="33697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 W be the event white sock selected</a:t>
            </a:r>
          </a:p>
        </p:txBody>
      </p:sp>
      <p:sp>
        <p:nvSpPr>
          <p:cNvPr id="16" name="20 CuadroTexto">
            <a:extLst>
              <a:ext uri="{FF2B5EF4-FFF2-40B4-BE49-F238E27FC236}">
                <a16:creationId xmlns:a16="http://schemas.microsoft.com/office/drawing/2014/main" id="{B3F3C840-F28F-9E3F-A0B0-B79320CA0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354" y="367804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9D6FC9BB-BF62-A654-6F30-0C73046FD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752" y="3476271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131E3DC9-560F-8659-57A9-73009D966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68" y="3883229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E622C0-3938-6380-7AAC-DC5D701ACE82}"/>
              </a:ext>
            </a:extLst>
          </p:cNvPr>
          <p:cNvCxnSpPr/>
          <p:nvPr/>
        </p:nvCxnSpPr>
        <p:spPr>
          <a:xfrm>
            <a:off x="7659528" y="3907158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20 CuadroTexto">
            <a:extLst>
              <a:ext uri="{FF2B5EF4-FFF2-40B4-BE49-F238E27FC236}">
                <a16:creationId xmlns:a16="http://schemas.microsoft.com/office/drawing/2014/main" id="{8AA3D366-ABE2-90D0-2706-592F13358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605" y="365632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3" name="20 CuadroTexto">
            <a:extLst>
              <a:ext uri="{FF2B5EF4-FFF2-40B4-BE49-F238E27FC236}">
                <a16:creationId xmlns:a16="http://schemas.microsoft.com/office/drawing/2014/main" id="{7C3784ED-F413-44F5-D347-7A4EB926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1003" y="3454552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E15E6E34-3C32-414A-29B3-3DFA0E987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498" y="3862276"/>
            <a:ext cx="4409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6E95FE8-8211-0321-FC34-02805B55F1F3}"/>
              </a:ext>
            </a:extLst>
          </p:cNvPr>
          <p:cNvCxnSpPr/>
          <p:nvPr/>
        </p:nvCxnSpPr>
        <p:spPr>
          <a:xfrm>
            <a:off x="8468779" y="3885439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0 CuadroTexto">
            <a:extLst>
              <a:ext uri="{FF2B5EF4-FFF2-40B4-BE49-F238E27FC236}">
                <a16:creationId xmlns:a16="http://schemas.microsoft.com/office/drawing/2014/main" id="{64E790AC-F954-A9FB-2B7D-7E8E03AD6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182" y="4498183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20 CuadroTexto">
            <a:extLst>
              <a:ext uri="{FF2B5EF4-FFF2-40B4-BE49-F238E27FC236}">
                <a16:creationId xmlns:a16="http://schemas.microsoft.com/office/drawing/2014/main" id="{14B594AA-948E-7A27-5152-3C2B635A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0337" y="44938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" name="20 CuadroTexto">
            <a:extLst>
              <a:ext uri="{FF2B5EF4-FFF2-40B4-BE49-F238E27FC236}">
                <a16:creationId xmlns:a16="http://schemas.microsoft.com/office/drawing/2014/main" id="{4265EC24-1CA5-C142-82C2-258BAF52E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492" y="449481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47" name="20 CuadroTexto">
            <a:extLst>
              <a:ext uri="{FF2B5EF4-FFF2-40B4-BE49-F238E27FC236}">
                <a16:creationId xmlns:a16="http://schemas.microsoft.com/office/drawing/2014/main" id="{D4FC2D0E-4D2A-6B83-6CB9-110BA9BA1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02" y="4508576"/>
            <a:ext cx="13731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GB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sz="20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sz="2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20 CuadroTexto">
            <a:extLst>
              <a:ext uri="{FF2B5EF4-FFF2-40B4-BE49-F238E27FC236}">
                <a16:creationId xmlns:a16="http://schemas.microsoft.com/office/drawing/2014/main" id="{46412882-B7FC-D033-0ED0-E55ECED9F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398" y="522341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20 CuadroTexto">
            <a:extLst>
              <a:ext uri="{FF2B5EF4-FFF2-40B4-BE49-F238E27FC236}">
                <a16:creationId xmlns:a16="http://schemas.microsoft.com/office/drawing/2014/main" id="{6FB697A4-B6D7-9F93-BAF1-C3C506AC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732" y="524584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16B0CC8F-B4EF-63E8-3C5E-5F8BAFED5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708" y="522005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5FC2C1B-EB8B-1A89-2111-A0486D47A868}"/>
              </a:ext>
            </a:extLst>
          </p:cNvPr>
          <p:cNvSpPr txBox="1"/>
          <p:nvPr/>
        </p:nvSpPr>
        <p:spPr>
          <a:xfrm>
            <a:off x="4293123" y="5232822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30BA01B9-0997-05C5-7188-C22D65770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5028537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78555292-2BD9-3D38-9E80-F97A6FB0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186" y="5435495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CA7B6DC-6F98-1884-82CF-A13218BACD08}"/>
              </a:ext>
            </a:extLst>
          </p:cNvPr>
          <p:cNvCxnSpPr/>
          <p:nvPr/>
        </p:nvCxnSpPr>
        <p:spPr>
          <a:xfrm>
            <a:off x="6825962" y="5459424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20 CuadroTexto">
            <a:extLst>
              <a:ext uri="{FF2B5EF4-FFF2-40B4-BE49-F238E27FC236}">
                <a16:creationId xmlns:a16="http://schemas.microsoft.com/office/drawing/2014/main" id="{39E22D57-9A84-6FB1-CC19-102B09A86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732" y="602837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F0D9257-5B59-5261-8946-870B4F41422F}"/>
              </a:ext>
            </a:extLst>
          </p:cNvPr>
          <p:cNvSpPr txBox="1"/>
          <p:nvPr/>
        </p:nvSpPr>
        <p:spPr>
          <a:xfrm>
            <a:off x="4293123" y="6015352"/>
            <a:ext cx="1513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∪</a:t>
            </a:r>
            <a:r>
              <a:rPr lang="en-GB" alt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W)</a:t>
            </a:r>
            <a:r>
              <a:rPr lang="en-GB" altLang="en-US" dirty="0">
                <a:latin typeface="+mn-lt"/>
                <a:ea typeface="Cambria Math" panose="02040503050406030204" pitchFamily="18" charset="0"/>
                <a:cs typeface="Arial" panose="020B0604020202020204" pitchFamily="34" charset="0"/>
              </a:rPr>
              <a:t>’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60" name="20 CuadroTexto">
            <a:extLst>
              <a:ext uri="{FF2B5EF4-FFF2-40B4-BE49-F238E27FC236}">
                <a16:creationId xmlns:a16="http://schemas.microsoft.com/office/drawing/2014/main" id="{23D2919B-915D-F610-A1ED-54D82BBFE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130" y="5826606"/>
            <a:ext cx="5942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" name="20 CuadroTexto">
            <a:extLst>
              <a:ext uri="{FF2B5EF4-FFF2-40B4-BE49-F238E27FC236}">
                <a16:creationId xmlns:a16="http://schemas.microsoft.com/office/drawing/2014/main" id="{4C05F337-290D-8BC6-9851-F80AF97F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130" y="6233564"/>
            <a:ext cx="8464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6DD211-3237-EAFE-DEA7-23DC39FCE862}"/>
              </a:ext>
            </a:extLst>
          </p:cNvPr>
          <p:cNvCxnSpPr/>
          <p:nvPr/>
        </p:nvCxnSpPr>
        <p:spPr>
          <a:xfrm>
            <a:off x="6021906" y="6257493"/>
            <a:ext cx="3657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8081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7" grpId="0"/>
      <p:bldP spid="5" grpId="0"/>
      <p:bldP spid="4" grpId="0"/>
      <p:bldP spid="7" grpId="0"/>
      <p:bldP spid="8" grpId="0"/>
      <p:bldP spid="15" grpId="0"/>
      <p:bldP spid="22" grpId="0"/>
      <p:bldP spid="2" grpId="0"/>
      <p:bldP spid="13" grpId="0"/>
      <p:bldP spid="14" grpId="0"/>
      <p:bldP spid="23" grpId="0"/>
      <p:bldP spid="24" grpId="0"/>
      <p:bldP spid="3" grpId="0"/>
      <p:bldP spid="6" grpId="0"/>
      <p:bldP spid="16" grpId="0"/>
      <p:bldP spid="18" grpId="0"/>
      <p:bldP spid="19" grpId="0"/>
      <p:bldP spid="32" grpId="0"/>
      <p:bldP spid="33" grpId="0"/>
      <p:bldP spid="35" grpId="0"/>
      <p:bldP spid="37" grpId="0"/>
      <p:bldP spid="40" grpId="0"/>
      <p:bldP spid="43" grpId="0"/>
      <p:bldP spid="47" grpId="0"/>
      <p:bldP spid="49" grpId="0"/>
      <p:bldP spid="51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468</TotalTime>
  <Words>1131</Words>
  <Application>Microsoft Office PowerPoint</Application>
  <PresentationFormat>On-screen Show (4:3)</PresentationFormat>
  <Paragraphs>270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Verdana</vt:lpstr>
      <vt:lpstr>Wingdings 2</vt:lpstr>
      <vt:lpstr>Theme1</vt:lpstr>
      <vt:lpstr>The addition law of probability and Mutually exclusive events</vt:lpstr>
      <vt:lpstr>The addition law of probability</vt:lpstr>
      <vt:lpstr>The addition law of probability</vt:lpstr>
      <vt:lpstr>The addition law of probability</vt:lpstr>
      <vt:lpstr>The addition law of probability</vt:lpstr>
      <vt:lpstr>The addition law of probability</vt:lpstr>
      <vt:lpstr>Mutually exclusive events</vt:lpstr>
      <vt:lpstr>Mutually exclusive events</vt:lpstr>
      <vt:lpstr>Mutually exclusive events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Hurtado</dc:creator>
  <cp:lastModifiedBy>Orlando Hurtado</cp:lastModifiedBy>
  <cp:revision>11</cp:revision>
  <dcterms:created xsi:type="dcterms:W3CDTF">2022-08-05T01:42:14Z</dcterms:created>
  <dcterms:modified xsi:type="dcterms:W3CDTF">2023-07-31T07:18:54Z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