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4"/>
  </p:notesMasterIdLst>
  <p:handoutMasterIdLst>
    <p:handoutMasterId r:id="rId25"/>
  </p:handoutMasterIdLst>
  <p:sldIdLst>
    <p:sldId id="256" r:id="rId2"/>
    <p:sldId id="301" r:id="rId3"/>
    <p:sldId id="299" r:id="rId4"/>
    <p:sldId id="300" r:id="rId5"/>
    <p:sldId id="257" r:id="rId6"/>
    <p:sldId id="302" r:id="rId7"/>
    <p:sldId id="303" r:id="rId8"/>
    <p:sldId id="304" r:id="rId9"/>
    <p:sldId id="260" r:id="rId10"/>
    <p:sldId id="391" r:id="rId11"/>
    <p:sldId id="392" r:id="rId12"/>
    <p:sldId id="381" r:id="rId13"/>
    <p:sldId id="382" r:id="rId14"/>
    <p:sldId id="383" r:id="rId15"/>
    <p:sldId id="385" r:id="rId16"/>
    <p:sldId id="386" r:id="rId17"/>
    <p:sldId id="387" r:id="rId18"/>
    <p:sldId id="384" r:id="rId19"/>
    <p:sldId id="388" r:id="rId20"/>
    <p:sldId id="389" r:id="rId21"/>
    <p:sldId id="390" r:id="rId22"/>
    <p:sldId id="298" r:id="rId23"/>
  </p:sldIdLst>
  <p:sldSz cx="9144000" cy="6858000" type="screen4x3"/>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010066"/>
    <a:srgbClr val="CC0099"/>
    <a:srgbClr val="99CCFF"/>
    <a:srgbClr val="FF7C80"/>
    <a:srgbClr val="3366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65" d="100"/>
          <a:sy n="65" d="100"/>
        </p:scale>
        <p:origin x="1476"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47107" name="Rectangle 3"/>
          <p:cNvSpPr>
            <a:spLocks noGrp="1" noChangeArrowheads="1"/>
          </p:cNvSpPr>
          <p:nvPr>
            <p:ph type="dt" sz="quarter"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7108" name="Rectangle 4"/>
          <p:cNvSpPr>
            <a:spLocks noGrp="1" noChangeArrowheads="1"/>
          </p:cNvSpPr>
          <p:nvPr>
            <p:ph type="ftr" sz="quarter" idx="2"/>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47109" name="Rectangle 5"/>
          <p:cNvSpPr>
            <a:spLocks noGrp="1" noChangeArrowheads="1"/>
          </p:cNvSpPr>
          <p:nvPr>
            <p:ph type="sldNum" sz="quarter" idx="3"/>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5B19CAC-4ADF-40D9-80E2-CF329D1A4407}" type="slidenum">
              <a:rPr lang="en-US"/>
              <a:pPr/>
              <a:t>‹#›</a:t>
            </a:fld>
            <a:endParaRPr lang="en-US"/>
          </a:p>
        </p:txBody>
      </p:sp>
    </p:spTree>
    <p:extLst>
      <p:ext uri="{BB962C8B-B14F-4D97-AF65-F5344CB8AC3E}">
        <p14:creationId xmlns:p14="http://schemas.microsoft.com/office/powerpoint/2010/main" val="11801517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24A0EA90-397B-41BE-BFFD-EAEE08333F1D}" type="datetimeFigureOut">
              <a:rPr lang="en-US" smtClean="0"/>
              <a:t>8/2/2023</a:t>
            </a:fld>
            <a:endParaRPr lang="en-US"/>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23FFAF-1E6C-494C-BB6B-3F3017F4AB25}" type="slidenum">
              <a:rPr lang="en-US" smtClean="0"/>
              <a:t>‹#›</a:t>
            </a:fld>
            <a:endParaRPr lang="en-US"/>
          </a:p>
        </p:txBody>
      </p:sp>
    </p:spTree>
    <p:extLst>
      <p:ext uri="{BB962C8B-B14F-4D97-AF65-F5344CB8AC3E}">
        <p14:creationId xmlns:p14="http://schemas.microsoft.com/office/powerpoint/2010/main" val="16678892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BC5FDF6F-438B-4719-B23F-CF9DE862B1F0}" type="datetime3">
              <a:rPr lang="en-US" smtClean="0"/>
              <a:pPr/>
              <a:t>2 August 2023</a:t>
            </a:fld>
            <a:endParaRPr lang="en-US" dirty="0"/>
          </a:p>
        </p:txBody>
      </p:sp>
      <p:sp>
        <p:nvSpPr>
          <p:cNvPr id="17" name="16 Marcador de pie de página"/>
          <p:cNvSpPr>
            <a:spLocks noGrp="1"/>
          </p:cNvSpPr>
          <p:nvPr>
            <p:ph type="ftr" sz="quarter" idx="11"/>
          </p:nvPr>
        </p:nvSpPr>
        <p:spPr/>
        <p:txBody>
          <a:bodyPr/>
          <a:lstStyle/>
          <a:p>
            <a:endParaRPr lang="en-U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2608A71D-9D80-4B83-BB05-49E9C2C2F11C}" type="slidenum">
              <a:rPr lang="en-US" smtClean="0"/>
              <a:pPr/>
              <a:t>‹#›</a:t>
            </a:fld>
            <a:endParaRPr lang="en-U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6B2F7AA3-CCA2-4B87-ACE8-C30958A95E5E}"/>
              </a:ext>
            </a:extLst>
          </p:cNvPr>
          <p:cNvSpPr/>
          <p:nvPr userDrawn="1"/>
        </p:nvSpPr>
        <p:spPr>
          <a:xfrm>
            <a:off x="685800"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3899686124"/>
      </p:ext>
    </p:extLst>
  </p:cSld>
  <p:clrMapOvr>
    <a:overrideClrMapping bg1="lt1" tx1="dk1" bg2="lt2" tx2="dk2" accent1="accent1" accent2="accent2" accent3="accent3" accent4="accent4" accent5="accent5" accent6="accent6" hlink="hlink" folHlink="folHlink"/>
  </p:clrMapOvr>
  <p:hf sldNum="0" hdr="0" ftr="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3509613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245156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endParaRPr lang="en-US"/>
          </a:p>
        </p:txBody>
      </p:sp>
      <p:sp>
        <p:nvSpPr>
          <p:cNvPr id="5" name="4 Marcador de pie de página"/>
          <p:cNvSpPr>
            <a:spLocks noGrp="1"/>
          </p:cNvSpPr>
          <p:nvPr>
            <p:ph type="ftr" sz="quarter" idx="11"/>
          </p:nvPr>
        </p:nvSpPr>
        <p:spPr/>
        <p:txBody>
          <a:bodyPr/>
          <a:lstStyle/>
          <a:p>
            <a:r>
              <a:rPr lang="en-US" dirty="0"/>
              <a:t>www.mathssupport.org</a:t>
            </a:r>
          </a:p>
        </p:txBody>
      </p:sp>
      <p:sp>
        <p:nvSpPr>
          <p:cNvPr id="6" name="5 Marcador de número de diapositiva"/>
          <p:cNvSpPr>
            <a:spLocks noGrp="1"/>
          </p:cNvSpPr>
          <p:nvPr>
            <p:ph type="sldNum" sz="quarter" idx="12"/>
          </p:nvPr>
        </p:nvSpPr>
        <p:spPr/>
        <p:txBody>
          <a:bodyPr/>
          <a:lstStyle/>
          <a:p>
            <a:fld id="{2608A71D-9D80-4B83-BB05-49E9C2C2F11C}" type="slidenum">
              <a:rPr lang="en-US" smtClean="0"/>
              <a:pPr/>
              <a:t>‹#›</a:t>
            </a:fld>
            <a:endParaRPr lang="en-US" dirty="0"/>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987064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endParaRPr lang="en-US"/>
          </a:p>
        </p:txBody>
      </p:sp>
      <p:sp>
        <p:nvSpPr>
          <p:cNvPr id="5" name="4 Marcador de pie de página"/>
          <p:cNvSpPr>
            <a:spLocks noGrp="1"/>
          </p:cNvSpPr>
          <p:nvPr>
            <p:ph type="ftr" sz="quarter" idx="11"/>
          </p:nvPr>
        </p:nvSpPr>
        <p:spPr>
          <a:xfrm>
            <a:off x="800100" y="6172200"/>
            <a:ext cx="4000500" cy="457200"/>
          </a:xfrm>
        </p:spPr>
        <p:txBody>
          <a:bodyPr/>
          <a:lstStyle/>
          <a:p>
            <a:r>
              <a:rPr lang="en-US" dirty="0"/>
              <a:t>www.mathssupport.org</a:t>
            </a: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C3DDF319-131C-4817-A7DD-27F33F0C0209}"/>
              </a:ext>
            </a:extLst>
          </p:cNvPr>
          <p:cNvSpPr/>
          <p:nvPr userDrawn="1"/>
        </p:nvSpPr>
        <p:spPr>
          <a:xfrm>
            <a:off x="685800"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3">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171085741"/>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459772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endParaRPr lang="en-US"/>
          </a:p>
        </p:txBody>
      </p:sp>
      <p:sp>
        <p:nvSpPr>
          <p:cNvPr id="8" name="7 Marcador de pie de página"/>
          <p:cNvSpPr>
            <a:spLocks noGrp="1"/>
          </p:cNvSpPr>
          <p:nvPr>
            <p:ph type="ftr" sz="quarter" idx="11"/>
          </p:nvPr>
        </p:nvSpPr>
        <p:spPr/>
        <p:txBody>
          <a:bodyPr/>
          <a:lstStyle/>
          <a:p>
            <a:r>
              <a:rPr lang="en-US" dirty="0"/>
              <a:t>www.mathssupport.org</a:t>
            </a:r>
          </a:p>
        </p:txBody>
      </p:sp>
      <p:sp>
        <p:nvSpPr>
          <p:cNvPr id="9" name="8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70188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endParaRPr lang="en-US"/>
          </a:p>
        </p:txBody>
      </p:sp>
      <p:sp>
        <p:nvSpPr>
          <p:cNvPr id="4" name="3 Marcador de pie de página"/>
          <p:cNvSpPr>
            <a:spLocks noGrp="1"/>
          </p:cNvSpPr>
          <p:nvPr>
            <p:ph type="ftr" sz="quarter" idx="11"/>
          </p:nvPr>
        </p:nvSpPr>
        <p:spPr/>
        <p:txBody>
          <a:bodyPr/>
          <a:lstStyle/>
          <a:p>
            <a:r>
              <a:rPr lang="en-US" dirty="0"/>
              <a:t>www.mathssupport.org</a:t>
            </a:r>
          </a:p>
        </p:txBody>
      </p:sp>
      <p:sp>
        <p:nvSpPr>
          <p:cNvPr id="5" name="4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2526915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endParaRPr lang="en-US"/>
          </a:p>
        </p:txBody>
      </p:sp>
      <p:sp>
        <p:nvSpPr>
          <p:cNvPr id="3" name="2 Marcador de pie de página"/>
          <p:cNvSpPr>
            <a:spLocks noGrp="1"/>
          </p:cNvSpPr>
          <p:nvPr>
            <p:ph type="ftr" sz="quarter" idx="11"/>
          </p:nvPr>
        </p:nvSpPr>
        <p:spPr/>
        <p:txBody>
          <a:bodyPr/>
          <a:lstStyle/>
          <a:p>
            <a:r>
              <a:rPr lang="en-US" dirty="0"/>
              <a:t>www.mathssupport.org</a:t>
            </a:r>
          </a:p>
        </p:txBody>
      </p:sp>
      <p:sp>
        <p:nvSpPr>
          <p:cNvPr id="4" name="3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Tree>
    <p:extLst>
      <p:ext uri="{BB962C8B-B14F-4D97-AF65-F5344CB8AC3E}">
        <p14:creationId xmlns:p14="http://schemas.microsoft.com/office/powerpoint/2010/main" val="1110463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p:txBody>
          <a:bodyPr/>
          <a:lstStyle/>
          <a:p>
            <a:r>
              <a:rPr lang="en-US" dirty="0"/>
              <a:t>www.mathssupport.org</a:t>
            </a:r>
          </a:p>
        </p:txBody>
      </p:sp>
      <p:sp>
        <p:nvSpPr>
          <p:cNvPr id="7" name="6 Marcador de número de diapositiva"/>
          <p:cNvSpPr>
            <a:spLocks noGrp="1"/>
          </p:cNvSpPr>
          <p:nvPr>
            <p:ph type="sldNum" sz="quarter" idx="12"/>
          </p:nvPr>
        </p:nvSpPr>
        <p:spPr/>
        <p:txBody>
          <a:bodyPr/>
          <a:lstStyle/>
          <a:p>
            <a:fld id="{2608A71D-9D80-4B83-BB05-49E9C2C2F11C}" type="slidenum">
              <a:rPr lang="en-US" smtClean="0"/>
              <a:pPr/>
              <a:t>‹#›</a:t>
            </a:fld>
            <a:endParaRPr lang="en-U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Rectangle 9">
            <a:extLst>
              <a:ext uri="{FF2B5EF4-FFF2-40B4-BE49-F238E27FC236}">
                <a16:creationId xmlns:a16="http://schemas.microsoft.com/office/drawing/2014/main" id="{EB9B8159-EC1D-4586-B46F-6980A0064FB2}"/>
              </a:ext>
            </a:extLst>
          </p:cNvPr>
          <p:cNvSpPr/>
          <p:nvPr userDrawn="1"/>
        </p:nvSpPr>
        <p:spPr>
          <a:xfrm>
            <a:off x="685800"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2">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92378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endParaRPr lang="en-US"/>
          </a:p>
        </p:txBody>
      </p:sp>
      <p:sp>
        <p:nvSpPr>
          <p:cNvPr id="6" name="5 Marcador de pie de página"/>
          <p:cNvSpPr>
            <a:spLocks noGrp="1"/>
          </p:cNvSpPr>
          <p:nvPr>
            <p:ph type="ftr" sz="quarter" idx="11"/>
          </p:nvPr>
        </p:nvSpPr>
        <p:spPr>
          <a:xfrm>
            <a:off x="914400" y="6172200"/>
            <a:ext cx="3886200" cy="457200"/>
          </a:xfrm>
        </p:spPr>
        <p:txBody>
          <a:bodyPr/>
          <a:lstStyle/>
          <a:p>
            <a:r>
              <a:rPr lang="en-US" dirty="0"/>
              <a:t>www.mathssupport.org</a:t>
            </a:r>
          </a:p>
        </p:txBody>
      </p:sp>
      <p:sp>
        <p:nvSpPr>
          <p:cNvPr id="7" name="6 Marcador de número de diapositiva"/>
          <p:cNvSpPr>
            <a:spLocks noGrp="1"/>
          </p:cNvSpPr>
          <p:nvPr>
            <p:ph type="sldNum" sz="quarter" idx="12"/>
          </p:nvPr>
        </p:nvSpPr>
        <p:spPr>
          <a:xfrm>
            <a:off x="146304" y="6208776"/>
            <a:ext cx="457200" cy="457200"/>
          </a:xfrm>
        </p:spPr>
        <p:txBody>
          <a:bodyPr/>
          <a:lstStyle/>
          <a:p>
            <a:fld id="{2608A71D-9D80-4B83-BB05-49E9C2C2F11C}" type="slidenum">
              <a:rPr lang="en-US" smtClean="0"/>
              <a:pPr/>
              <a:t>‹#›</a:t>
            </a:fld>
            <a:endParaRPr lang="en-U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111877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athssupport.org/"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pPr/>
              <a:t>8/2/2023</a:t>
            </a:fld>
            <a:endParaRPr lang="en-US" dirty="0">
              <a:solidFill>
                <a:schemeClr val="tx2">
                  <a:shade val="90000"/>
                </a:scheme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r>
              <a:rPr lang="en-US" dirty="0">
                <a:solidFill>
                  <a:schemeClr val="tx2">
                    <a:shade val="90000"/>
                  </a:schemeClr>
                </a:solidFill>
              </a:rPr>
              <a:t>www.mathssupport.org</a:t>
            </a: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kumimoji="0" lang="en-US" smtClean="0"/>
              <a:pPr/>
              <a:t>‹#›</a:t>
            </a:fld>
            <a:endParaRPr kumimoji="0" lang="en-US" dirty="0">
              <a:solidFill>
                <a:schemeClr val="tx2">
                  <a:shade val="90000"/>
                </a:scheme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37BDFDB0-8D90-46E4-99DE-37E7B970D526}"/>
              </a:ext>
            </a:extLst>
          </p:cNvPr>
          <p:cNvSpPr/>
          <p:nvPr userDrawn="1"/>
        </p:nvSpPr>
        <p:spPr>
          <a:xfrm>
            <a:off x="685800" y="6504801"/>
            <a:ext cx="1616212" cy="276999"/>
          </a:xfrm>
          <a:prstGeom prst="rect">
            <a:avLst/>
          </a:prstGeom>
        </p:spPr>
        <p:txBody>
          <a:bodyPr wrap="non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sz="1200" dirty="0">
                <a:solidFill>
                  <a:srgbClr val="0070C0"/>
                </a:solidFill>
                <a:hlinkClick r:id="rId14">
                  <a:extLst>
                    <a:ext uri="{A12FA001-AC4F-418D-AE19-62706E023703}">
                      <ahyp:hlinkClr xmlns:ahyp="http://schemas.microsoft.com/office/drawing/2018/hyperlinkcolor" val="tx"/>
                    </a:ext>
                  </a:extLst>
                </a:hlinkClick>
              </a:rPr>
              <a:t>www.mathssupport.org</a:t>
            </a:r>
            <a:endParaRPr lang="en-GB" sz="1200" dirty="0">
              <a:solidFill>
                <a:srgbClr val="0070C0"/>
              </a:solidFill>
            </a:endParaRPr>
          </a:p>
        </p:txBody>
      </p:sp>
    </p:spTree>
    <p:extLst>
      <p:ext uri="{BB962C8B-B14F-4D97-AF65-F5344CB8AC3E}">
        <p14:creationId xmlns:p14="http://schemas.microsoft.com/office/powerpoint/2010/main" val="2087430425"/>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4" Type="http://schemas.openxmlformats.org/officeDocument/2006/relationships/image" Target="../media/image8.gi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2.bin"/><Relationship Id="rId4" Type="http://schemas.openxmlformats.org/officeDocument/2006/relationships/image" Target="../media/image9.w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3.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4.bin"/><Relationship Id="rId4" Type="http://schemas.openxmlformats.org/officeDocument/2006/relationships/image" Target="../media/image9.wmf"/></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5.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6.bin"/><Relationship Id="rId4" Type="http://schemas.openxmlformats.org/officeDocument/2006/relationships/image" Target="../media/image12.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7.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8.bin"/><Relationship Id="rId4" Type="http://schemas.openxmlformats.org/officeDocument/2006/relationships/image" Target="../media/image13.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9.bin"/><Relationship Id="rId7" Type="http://schemas.openxmlformats.org/officeDocument/2006/relationships/image" Target="../media/image11.jpeg"/><Relationship Id="rId2" Type="http://schemas.openxmlformats.org/officeDocument/2006/relationships/hyperlink" Target="http://www.mathssupport.org/" TargetMode="External"/><Relationship Id="rId1" Type="http://schemas.openxmlformats.org/officeDocument/2006/relationships/slideLayout" Target="../slideLayouts/slideLayout7.xml"/><Relationship Id="rId6" Type="http://schemas.openxmlformats.org/officeDocument/2006/relationships/image" Target="../media/image10.wmf"/><Relationship Id="rId5" Type="http://schemas.openxmlformats.org/officeDocument/2006/relationships/oleObject" Target="../embeddings/oleObject10.bin"/><Relationship Id="rId4" Type="http://schemas.openxmlformats.org/officeDocument/2006/relationships/image" Target="../media/image14.wmf"/></Relationships>
</file>

<file path=ppt/slides/_rels/slide22.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a:xfrm>
            <a:off x="5486400" y="457200"/>
            <a:ext cx="3200400" cy="457200"/>
          </a:xfrm>
        </p:spPr>
        <p:txBody>
          <a:bodyPr/>
          <a:lstStyle/>
          <a:p>
            <a:fld id="{418FB1FA-1B83-4CC8-939D-C627A9A0057A}" type="datetime3">
              <a:rPr lang="en-US" sz="2400" smtClean="0"/>
              <a:t>2 August 2023</a:t>
            </a:fld>
            <a:endParaRPr lang="en-US" sz="2400" dirty="0"/>
          </a:p>
        </p:txBody>
      </p:sp>
      <p:sp>
        <p:nvSpPr>
          <p:cNvPr id="3074" name="Rectangle 2"/>
          <p:cNvSpPr>
            <a:spLocks noGrp="1" noChangeArrowheads="1"/>
          </p:cNvSpPr>
          <p:nvPr>
            <p:ph type="ctrTitle"/>
          </p:nvPr>
        </p:nvSpPr>
        <p:spPr>
          <a:xfrm>
            <a:off x="609600" y="1676400"/>
            <a:ext cx="8077200" cy="1295400"/>
          </a:xfrm>
        </p:spPr>
        <p:txBody>
          <a:bodyPr>
            <a:normAutofit/>
          </a:bodyPr>
          <a:lstStyle/>
          <a:p>
            <a:r>
              <a:rPr lang="en-GB" dirty="0"/>
              <a:t>Introduction to probabilities</a:t>
            </a:r>
            <a:endParaRPr lang="en-US" dirty="0"/>
          </a:p>
        </p:txBody>
      </p:sp>
      <p:sp>
        <p:nvSpPr>
          <p:cNvPr id="4" name="Subtitle 4"/>
          <p:cNvSpPr>
            <a:spLocks noGrp="1"/>
          </p:cNvSpPr>
          <p:nvPr>
            <p:ph type="subTitle" idx="1"/>
          </p:nvPr>
        </p:nvSpPr>
        <p:spPr>
          <a:xfrm>
            <a:off x="1143000" y="3200400"/>
            <a:ext cx="7315200" cy="1600200"/>
          </a:xfrm>
        </p:spPr>
        <p:txBody>
          <a:bodyPr>
            <a:normAutofit/>
          </a:bodyPr>
          <a:lstStyle/>
          <a:p>
            <a:pPr marL="688975" indent="-688975"/>
            <a:r>
              <a:rPr lang="en-US" sz="2800" dirty="0"/>
              <a:t>LO: Understand and use the vocabulary of probability.</a:t>
            </a:r>
            <a:endParaRPr lang="en-US" sz="2800" i="1" dirty="0">
              <a:latin typeface="Times New Roman" panose="02020603050405020304" pitchFamily="18" charset="0"/>
              <a:cs typeface="Times New Roman" panose="02020603050405020304" pitchFamily="18" charset="0"/>
            </a:endParaRPr>
          </a:p>
          <a:p>
            <a:pPr marL="2743200" indent="-2743200" algn="l"/>
            <a:endParaRPr lang="en-GB" dirty="0"/>
          </a:p>
        </p:txBody>
      </p:sp>
      <p:sp>
        <p:nvSpPr>
          <p:cNvPr id="5" name="Rectangle 4">
            <a:hlinkClick r:id="rId2"/>
            <a:extLst>
              <a:ext uri="{FF2B5EF4-FFF2-40B4-BE49-F238E27FC236}">
                <a16:creationId xmlns:a16="http://schemas.microsoft.com/office/drawing/2014/main" id="{99B3D53D-76A2-429F-A5D8-0EAB42890372}"/>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891E0229-B5FD-466D-A8E0-147DB12A184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2">
            <a:extLst>
              <a:ext uri="{FF2B5EF4-FFF2-40B4-BE49-F238E27FC236}">
                <a16:creationId xmlns:a16="http://schemas.microsoft.com/office/drawing/2014/main" id="{E367F083-B511-303F-93F0-ED5084FBEA65}"/>
              </a:ext>
            </a:extLst>
          </p:cNvPr>
          <p:cNvSpPr txBox="1">
            <a:spLocks noChangeArrowheads="1"/>
          </p:cNvSpPr>
          <p:nvPr/>
        </p:nvSpPr>
        <p:spPr bwMode="auto">
          <a:xfrm>
            <a:off x="231775" y="1093788"/>
            <a:ext cx="8732838" cy="1200329"/>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If there are </a:t>
            </a:r>
            <a:r>
              <a:rPr lang="en-GB" sz="2400" i="1" dirty="0">
                <a:cs typeface="Times New Roman" panose="02020603050405020304" pitchFamily="18" charset="0"/>
              </a:rPr>
              <a:t>n</a:t>
            </a:r>
            <a:r>
              <a:rPr lang="en-GB" sz="2400" dirty="0">
                <a:latin typeface="Comic Sans MS" panose="030F0702030302020204" pitchFamily="66" charset="0"/>
              </a:rPr>
              <a:t> trial of an experiment, and the probability of an event occurring in each trial is </a:t>
            </a:r>
            <a:r>
              <a:rPr lang="en-GB" i="1" dirty="0">
                <a:cs typeface="Times New Roman" panose="02020603050405020304" pitchFamily="18" charset="0"/>
              </a:rPr>
              <a:t>p</a:t>
            </a:r>
            <a:r>
              <a:rPr lang="en-GB" sz="2400" dirty="0">
                <a:latin typeface="Comic Sans MS" panose="030F0702030302020204" pitchFamily="66" charset="0"/>
              </a:rPr>
              <a:t>, then the expectation of the occurrence of that event is </a:t>
            </a:r>
            <a:r>
              <a:rPr lang="en-GB" i="1" dirty="0">
                <a:cs typeface="Times New Roman" panose="02020603050405020304" pitchFamily="18" charset="0"/>
              </a:rPr>
              <a:t>np</a:t>
            </a:r>
            <a:r>
              <a:rPr lang="en-GB" sz="2400" dirty="0">
                <a:latin typeface="Comic Sans MS" panose="030F0702030302020204" pitchFamily="66" charset="0"/>
              </a:rPr>
              <a:t>.</a:t>
            </a:r>
            <a:endParaRPr lang="en-US" sz="2400" dirty="0">
              <a:latin typeface="Comic Sans MS" panose="030F0702030302020204" pitchFamily="66" charset="0"/>
            </a:endParaRPr>
          </a:p>
        </p:txBody>
      </p:sp>
      <p:sp>
        <p:nvSpPr>
          <p:cNvPr id="5" name="Text Box 22">
            <a:extLst>
              <a:ext uri="{FF2B5EF4-FFF2-40B4-BE49-F238E27FC236}">
                <a16:creationId xmlns:a16="http://schemas.microsoft.com/office/drawing/2014/main" id="{904BC6B0-1E77-0293-4AFF-6B862DF7CF6A}"/>
              </a:ext>
            </a:extLst>
          </p:cNvPr>
          <p:cNvSpPr txBox="1">
            <a:spLocks noChangeArrowheads="1"/>
          </p:cNvSpPr>
          <p:nvPr/>
        </p:nvSpPr>
        <p:spPr bwMode="auto">
          <a:xfrm>
            <a:off x="231775" y="25146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For 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4CF37C2E-E9FA-DD32-58E2-92EA6B48C7A8}"/>
              </a:ext>
            </a:extLst>
          </p:cNvPr>
          <p:cNvSpPr txBox="1">
            <a:spLocks noChangeArrowheads="1"/>
          </p:cNvSpPr>
          <p:nvPr/>
        </p:nvSpPr>
        <p:spPr bwMode="auto">
          <a:xfrm>
            <a:off x="209077" y="3196748"/>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How many times I expect to get a 2 if I roll a dice 120 times?</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9040464D-EA8F-61FC-65F2-2D3BDD205399}"/>
              </a:ext>
            </a:extLst>
          </p:cNvPr>
          <p:cNvSpPr txBox="1">
            <a:spLocks noChangeArrowheads="1"/>
          </p:cNvSpPr>
          <p:nvPr/>
        </p:nvSpPr>
        <p:spPr bwMode="auto">
          <a:xfrm>
            <a:off x="231775" y="4248228"/>
            <a:ext cx="1444625" cy="461665"/>
          </a:xfrm>
          <a:prstGeom prst="rect">
            <a:avLst/>
          </a:prstGeom>
          <a:noFill/>
          <a:ln w="9525">
            <a:noFill/>
            <a:miter lim="800000"/>
            <a:headEnd/>
            <a:tailEnd/>
          </a:ln>
          <a:effectLst/>
        </p:spPr>
        <p:txBody>
          <a:bodyPr wrap="square">
            <a:spAutoFit/>
          </a:bodyPr>
          <a:lstStyle/>
          <a:p>
            <a:pPr eaLnBrk="0" hangingPunct="0"/>
            <a:r>
              <a:rPr lang="en-GB" i="1" dirty="0">
                <a:cs typeface="Times New Roman" panose="02020603050405020304" pitchFamily="18" charset="0"/>
              </a:rPr>
              <a:t>n</a:t>
            </a:r>
            <a:r>
              <a:rPr lang="en-GB" sz="2400" dirty="0">
                <a:latin typeface="Comic Sans MS" panose="030F0702030302020204" pitchFamily="66" charset="0"/>
              </a:rPr>
              <a:t> </a:t>
            </a:r>
            <a:r>
              <a:rPr lang="en-GB" sz="2400" dirty="0">
                <a:cs typeface="Times New Roman" panose="02020603050405020304" pitchFamily="18" charset="0"/>
              </a:rPr>
              <a:t>=</a:t>
            </a:r>
            <a:r>
              <a:rPr lang="en-GB" sz="2400" dirty="0">
                <a:latin typeface="Comic Sans MS" panose="030F0702030302020204" pitchFamily="66" charset="0"/>
              </a:rPr>
              <a:t> 120</a:t>
            </a:r>
            <a:endParaRPr lang="en-US" sz="2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1" name="Text Box 22">
                <a:extLst>
                  <a:ext uri="{FF2B5EF4-FFF2-40B4-BE49-F238E27FC236}">
                    <a16:creationId xmlns:a16="http://schemas.microsoft.com/office/drawing/2014/main" id="{16BAFF31-AD70-6706-B738-597C7C165A15}"/>
                  </a:ext>
                </a:extLst>
              </p:cNvPr>
              <p:cNvSpPr txBox="1">
                <a:spLocks noChangeArrowheads="1"/>
              </p:cNvSpPr>
              <p:nvPr/>
            </p:nvSpPr>
            <p:spPr bwMode="auto">
              <a:xfrm>
                <a:off x="231774" y="4899656"/>
                <a:ext cx="1444625" cy="613886"/>
              </a:xfrm>
              <a:prstGeom prst="rect">
                <a:avLst/>
              </a:prstGeom>
              <a:noFill/>
              <a:ln w="9525">
                <a:noFill/>
                <a:miter lim="800000"/>
                <a:headEnd/>
                <a:tailEnd/>
              </a:ln>
              <a:effectLst/>
            </p:spPr>
            <p:txBody>
              <a:bodyPr wrap="square">
                <a:spAutoFit/>
              </a:bodyPr>
              <a:lstStyle/>
              <a:p>
                <a:pPr eaLnBrk="0" hangingPunct="0"/>
                <a:r>
                  <a:rPr lang="en-GB" i="1" dirty="0">
                    <a:cs typeface="Times New Roman" panose="02020603050405020304" pitchFamily="18" charset="0"/>
                  </a:rPr>
                  <a:t>p</a:t>
                </a:r>
                <a:r>
                  <a:rPr lang="en-GB" sz="2400" dirty="0">
                    <a:latin typeface="Comic Sans MS" panose="030F0702030302020204" pitchFamily="66" charset="0"/>
                  </a:rPr>
                  <a:t> </a:t>
                </a:r>
                <a:r>
                  <a:rPr lang="en-GB" sz="2400" dirty="0">
                    <a:cs typeface="Times New Roman" panose="02020603050405020304" pitchFamily="18" charset="0"/>
                  </a:rPr>
                  <a:t>=</a:t>
                </a:r>
                <a:r>
                  <a:rPr lang="en-GB" sz="2400" dirty="0">
                    <a:latin typeface="Comic Sans MS" panose="030F0702030302020204" pitchFamily="66" charset="0"/>
                  </a:rPr>
                  <a:t> </a:t>
                </a:r>
                <a14:m>
                  <m:oMath xmlns:m="http://schemas.openxmlformats.org/officeDocument/2006/math">
                    <m:f>
                      <m:fPr>
                        <m:ctrlPr>
                          <a:rPr lang="en-GB" sz="2400" i="1" dirty="0" smtClean="0">
                            <a:latin typeface="Cambria Math" panose="02040503050406030204" pitchFamily="18" charset="0"/>
                          </a:rPr>
                        </m:ctrlPr>
                      </m:fPr>
                      <m:num>
                        <m:r>
                          <a:rPr lang="en-US" sz="2400" b="0" i="1" dirty="0" smtClean="0">
                            <a:latin typeface="Cambria Math" panose="02040503050406030204" pitchFamily="18" charset="0"/>
                          </a:rPr>
                          <m:t>1</m:t>
                        </m:r>
                      </m:num>
                      <m:den>
                        <m:r>
                          <a:rPr lang="en-US" sz="2400" b="0" i="1" dirty="0" smtClean="0">
                            <a:latin typeface="Cambria Math" panose="02040503050406030204" pitchFamily="18" charset="0"/>
                          </a:rPr>
                          <m:t>6</m:t>
                        </m:r>
                      </m:den>
                    </m:f>
                  </m:oMath>
                </a14:m>
                <a:endParaRPr lang="en-US" sz="2400" dirty="0">
                  <a:latin typeface="Comic Sans MS" panose="030F0702030302020204" pitchFamily="66" charset="0"/>
                </a:endParaRPr>
              </a:p>
            </p:txBody>
          </p:sp>
        </mc:Choice>
        <mc:Fallback xmlns="">
          <p:sp>
            <p:nvSpPr>
              <p:cNvPr id="11" name="Text Box 22">
                <a:extLst>
                  <a:ext uri="{FF2B5EF4-FFF2-40B4-BE49-F238E27FC236}">
                    <a16:creationId xmlns:a16="http://schemas.microsoft.com/office/drawing/2014/main" id="{16BAFF31-AD70-6706-B738-597C7C165A15}"/>
                  </a:ext>
                </a:extLst>
              </p:cNvPr>
              <p:cNvSpPr txBox="1">
                <a:spLocks noRot="1" noChangeAspect="1" noMove="1" noResize="1" noEditPoints="1" noAdjustHandles="1" noChangeArrowheads="1" noChangeShapeType="1" noTextEdit="1"/>
              </p:cNvSpPr>
              <p:nvPr/>
            </p:nvSpPr>
            <p:spPr bwMode="auto">
              <a:xfrm>
                <a:off x="231774" y="4899656"/>
                <a:ext cx="1444625" cy="613886"/>
              </a:xfrm>
              <a:prstGeom prst="rect">
                <a:avLst/>
              </a:prstGeom>
              <a:blipFill>
                <a:blip r:embed="rId2"/>
                <a:stretch>
                  <a:fillRect l="-6329" b="-10000"/>
                </a:stretch>
              </a:blipFill>
              <a:ln w="9525">
                <a:noFill/>
                <a:miter lim="800000"/>
                <a:headEnd/>
                <a:tailEnd/>
              </a:ln>
              <a:effectLst/>
            </p:spPr>
            <p:txBody>
              <a:bodyPr/>
              <a:lstStyle/>
              <a:p>
                <a:r>
                  <a:rPr lang="en-GB">
                    <a:noFill/>
                  </a:rPr>
                  <a:t> </a:t>
                </a:r>
              </a:p>
            </p:txBody>
          </p:sp>
        </mc:Fallback>
      </mc:AlternateContent>
      <p:sp>
        <p:nvSpPr>
          <p:cNvPr id="13" name="Text Box 22">
            <a:extLst>
              <a:ext uri="{FF2B5EF4-FFF2-40B4-BE49-F238E27FC236}">
                <a16:creationId xmlns:a16="http://schemas.microsoft.com/office/drawing/2014/main" id="{A3ABDC36-3931-4FDA-E095-101E7895B95F}"/>
              </a:ext>
            </a:extLst>
          </p:cNvPr>
          <p:cNvSpPr txBox="1">
            <a:spLocks noChangeArrowheads="1"/>
          </p:cNvSpPr>
          <p:nvPr/>
        </p:nvSpPr>
        <p:spPr bwMode="auto">
          <a:xfrm>
            <a:off x="2667000" y="4313237"/>
            <a:ext cx="2667000"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Expected value </a:t>
            </a:r>
            <a:r>
              <a:rPr lang="en-GB" sz="2400" dirty="0">
                <a:cs typeface="Times New Roman" panose="02020603050405020304" pitchFamily="18" charset="0"/>
              </a:rPr>
              <a:t>=</a:t>
            </a:r>
            <a:endParaRPr lang="en-US" sz="24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 Box 22">
                <a:extLst>
                  <a:ext uri="{FF2B5EF4-FFF2-40B4-BE49-F238E27FC236}">
                    <a16:creationId xmlns:a16="http://schemas.microsoft.com/office/drawing/2014/main" id="{6DC93572-E876-2E92-6CFC-D0DAD8FC434F}"/>
                  </a:ext>
                </a:extLst>
              </p:cNvPr>
              <p:cNvSpPr txBox="1">
                <a:spLocks noChangeArrowheads="1"/>
              </p:cNvSpPr>
              <p:nvPr/>
            </p:nvSpPr>
            <p:spPr bwMode="auto">
              <a:xfrm>
                <a:off x="5260975" y="4313236"/>
                <a:ext cx="1749425" cy="616194"/>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120 </a:t>
                </a:r>
                <a:r>
                  <a:rPr lang="en-GB" sz="2400" dirty="0">
                    <a:cs typeface="Times New Roman" panose="02020603050405020304" pitchFamily="18" charset="0"/>
                  </a:rPr>
                  <a:t>×</a:t>
                </a:r>
                <a:r>
                  <a:rPr lang="en-GB" sz="2400" dirty="0">
                    <a:latin typeface="Comic Sans MS" panose="030F0702030302020204" pitchFamily="66" charset="0"/>
                  </a:rPr>
                  <a:t> </a:t>
                </a:r>
                <a14:m>
                  <m:oMath xmlns:m="http://schemas.openxmlformats.org/officeDocument/2006/math">
                    <m:f>
                      <m:fPr>
                        <m:ctrlPr>
                          <a:rPr lang="en-GB" i="1" dirty="0">
                            <a:latin typeface="Cambria Math" panose="02040503050406030204" pitchFamily="18" charset="0"/>
                          </a:rPr>
                        </m:ctrlPr>
                      </m:fPr>
                      <m:num>
                        <m:r>
                          <a:rPr lang="en-US" i="1" dirty="0">
                            <a:latin typeface="Cambria Math" panose="02040503050406030204" pitchFamily="18" charset="0"/>
                          </a:rPr>
                          <m:t>1</m:t>
                        </m:r>
                      </m:num>
                      <m:den>
                        <m:r>
                          <a:rPr lang="en-US" i="1" dirty="0">
                            <a:latin typeface="Cambria Math" panose="02040503050406030204" pitchFamily="18" charset="0"/>
                          </a:rPr>
                          <m:t>6</m:t>
                        </m:r>
                      </m:den>
                    </m:f>
                  </m:oMath>
                </a14:m>
                <a:endParaRPr lang="en-US" sz="2400" dirty="0">
                  <a:latin typeface="Comic Sans MS" panose="030F0702030302020204" pitchFamily="66" charset="0"/>
                </a:endParaRPr>
              </a:p>
            </p:txBody>
          </p:sp>
        </mc:Choice>
        <mc:Fallback xmlns="">
          <p:sp>
            <p:nvSpPr>
              <p:cNvPr id="15" name="Text Box 22">
                <a:extLst>
                  <a:ext uri="{FF2B5EF4-FFF2-40B4-BE49-F238E27FC236}">
                    <a16:creationId xmlns:a16="http://schemas.microsoft.com/office/drawing/2014/main" id="{6DC93572-E876-2E92-6CFC-D0DAD8FC434F}"/>
                  </a:ext>
                </a:extLst>
              </p:cNvPr>
              <p:cNvSpPr txBox="1">
                <a:spLocks noRot="1" noChangeAspect="1" noMove="1" noResize="1" noEditPoints="1" noAdjustHandles="1" noChangeArrowheads="1" noChangeShapeType="1" noTextEdit="1"/>
              </p:cNvSpPr>
              <p:nvPr/>
            </p:nvSpPr>
            <p:spPr bwMode="auto">
              <a:xfrm>
                <a:off x="5260975" y="4313236"/>
                <a:ext cx="1749425" cy="616194"/>
              </a:xfrm>
              <a:prstGeom prst="rect">
                <a:avLst/>
              </a:prstGeom>
              <a:blipFill>
                <a:blip r:embed="rId3"/>
                <a:stretch>
                  <a:fillRect l="-5226" b="-9901"/>
                </a:stretch>
              </a:blipFill>
              <a:ln w="9525">
                <a:noFill/>
                <a:miter lim="800000"/>
                <a:headEnd/>
                <a:tailEnd/>
              </a:ln>
              <a:effectLst/>
            </p:spPr>
            <p:txBody>
              <a:bodyPr/>
              <a:lstStyle/>
              <a:p>
                <a:r>
                  <a:rPr lang="en-GB">
                    <a:noFill/>
                  </a:rPr>
                  <a:t> </a:t>
                </a:r>
              </a:p>
            </p:txBody>
          </p:sp>
        </mc:Fallback>
      </mc:AlternateContent>
      <p:sp>
        <p:nvSpPr>
          <p:cNvPr id="17" name="Text Box 22">
            <a:extLst>
              <a:ext uri="{FF2B5EF4-FFF2-40B4-BE49-F238E27FC236}">
                <a16:creationId xmlns:a16="http://schemas.microsoft.com/office/drawing/2014/main" id="{20ADB6C9-F6AB-B28D-FD4B-F914D1DD1070}"/>
              </a:ext>
            </a:extLst>
          </p:cNvPr>
          <p:cNvSpPr txBox="1">
            <a:spLocks noChangeArrowheads="1"/>
          </p:cNvSpPr>
          <p:nvPr/>
        </p:nvSpPr>
        <p:spPr bwMode="auto">
          <a:xfrm>
            <a:off x="4876800" y="5051877"/>
            <a:ext cx="1749425" cy="461665"/>
          </a:xfrm>
          <a:prstGeom prst="rect">
            <a:avLst/>
          </a:prstGeom>
          <a:noFill/>
          <a:ln w="9525">
            <a:noFill/>
            <a:miter lim="800000"/>
            <a:headEnd/>
            <a:tailEnd/>
          </a:ln>
          <a:effectLst/>
        </p:spPr>
        <p:txBody>
          <a:bodyPr wrap="square">
            <a:spAutoFit/>
          </a:bodyPr>
          <a:lstStyle/>
          <a:p>
            <a:pPr eaLnBrk="0" hangingPunct="0"/>
            <a:r>
              <a:rPr lang="en-US" dirty="0">
                <a:cs typeface="Times New Roman" panose="02020603050405020304" pitchFamily="18" charset="0"/>
              </a:rPr>
              <a:t>=</a:t>
            </a:r>
            <a:r>
              <a:rPr lang="en-US" dirty="0">
                <a:latin typeface="Comic Sans MS" panose="030F0702030302020204" pitchFamily="66" charset="0"/>
              </a:rPr>
              <a:t> 2</a:t>
            </a:r>
            <a:r>
              <a:rPr lang="en-GB" dirty="0">
                <a:latin typeface="Comic Sans MS" panose="030F0702030302020204" pitchFamily="66" charset="0"/>
              </a:rPr>
              <a:t>0</a:t>
            </a:r>
            <a:endParaRPr lang="en-US" sz="2400" dirty="0">
              <a:latin typeface="Comic Sans MS" panose="030F0702030302020204" pitchFamily="66" charset="0"/>
            </a:endParaRPr>
          </a:p>
        </p:txBody>
      </p:sp>
      <p:sp>
        <p:nvSpPr>
          <p:cNvPr id="2" name="Rectangle 4">
            <a:extLst>
              <a:ext uri="{FF2B5EF4-FFF2-40B4-BE49-F238E27FC236}">
                <a16:creationId xmlns:a16="http://schemas.microsoft.com/office/drawing/2014/main" id="{E85B0DD0-E5E7-1457-3E0C-10374616596C}"/>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Expected value</a:t>
            </a:r>
            <a:endParaRPr lang="en-GB" sz="3200" dirty="0">
              <a:latin typeface="Comic Sans MS" panose="030F0702030302020204" pitchFamily="66" charset="0"/>
            </a:endParaRPr>
          </a:p>
        </p:txBody>
      </p:sp>
      <p:sp>
        <p:nvSpPr>
          <p:cNvPr id="4" name="Text Box 22">
            <a:extLst>
              <a:ext uri="{FF2B5EF4-FFF2-40B4-BE49-F238E27FC236}">
                <a16:creationId xmlns:a16="http://schemas.microsoft.com/office/drawing/2014/main" id="{4EC795F8-E9B1-0362-A7C0-3FD9E9A516E8}"/>
              </a:ext>
            </a:extLst>
          </p:cNvPr>
          <p:cNvSpPr txBox="1">
            <a:spLocks noChangeArrowheads="1"/>
          </p:cNvSpPr>
          <p:nvPr/>
        </p:nvSpPr>
        <p:spPr bwMode="auto">
          <a:xfrm>
            <a:off x="2667000" y="5618359"/>
            <a:ext cx="6081932" cy="461665"/>
          </a:xfrm>
          <a:prstGeom prst="rect">
            <a:avLst/>
          </a:prstGeom>
          <a:noFill/>
          <a:ln w="9525">
            <a:noFill/>
            <a:miter lim="800000"/>
            <a:headEnd/>
            <a:tailEnd/>
          </a:ln>
          <a:effectLst/>
        </p:spPr>
        <p:txBody>
          <a:bodyPr wrap="square">
            <a:spAutoFit/>
          </a:bodyPr>
          <a:lstStyle/>
          <a:p>
            <a:pPr eaLnBrk="0" hangingPunct="0"/>
            <a:r>
              <a:rPr lang="en-US" dirty="0">
                <a:latin typeface="Comic Sans MS" panose="030F0702030302020204" pitchFamily="66" charset="0"/>
              </a:rPr>
              <a:t>We expect 20 times the dice lands in a 2 </a:t>
            </a:r>
            <a:endParaRPr lang="en-US" sz="2400" dirty="0">
              <a:latin typeface="Comic Sans MS" panose="030F0702030302020204" pitchFamily="66" charset="0"/>
            </a:endParaRPr>
          </a:p>
        </p:txBody>
      </p:sp>
    </p:spTree>
    <p:extLst>
      <p:ext uri="{BB962C8B-B14F-4D97-AF65-F5344CB8AC3E}">
        <p14:creationId xmlns:p14="http://schemas.microsoft.com/office/powerpoint/2010/main" val="3058721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13" grpId="0"/>
      <p:bldP spid="15" grpId="0"/>
      <p:bldP spid="17"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22">
            <a:extLst>
              <a:ext uri="{FF2B5EF4-FFF2-40B4-BE49-F238E27FC236}">
                <a16:creationId xmlns:a16="http://schemas.microsoft.com/office/drawing/2014/main" id="{E367F083-B511-303F-93F0-ED5084FBEA65}"/>
              </a:ext>
            </a:extLst>
          </p:cNvPr>
          <p:cNvSpPr txBox="1">
            <a:spLocks noChangeArrowheads="1"/>
          </p:cNvSpPr>
          <p:nvPr/>
        </p:nvSpPr>
        <p:spPr bwMode="auto">
          <a:xfrm>
            <a:off x="231775" y="1093788"/>
            <a:ext cx="8732838" cy="1569660"/>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In one week, 71 out of 627 trains were late to the station at Waterloo. In the next month, 2459 trains are scheduled to pass through the station. How many of these would you expect to be late?.</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9040464D-EA8F-61FC-65F2-2D3BDD205399}"/>
              </a:ext>
            </a:extLst>
          </p:cNvPr>
          <p:cNvSpPr txBox="1">
            <a:spLocks noChangeArrowheads="1"/>
          </p:cNvSpPr>
          <p:nvPr/>
        </p:nvSpPr>
        <p:spPr bwMode="auto">
          <a:xfrm>
            <a:off x="381000" y="3322848"/>
            <a:ext cx="1444625" cy="461665"/>
          </a:xfrm>
          <a:prstGeom prst="rect">
            <a:avLst/>
          </a:prstGeom>
          <a:noFill/>
          <a:ln w="9525">
            <a:noFill/>
            <a:miter lim="800000"/>
            <a:headEnd/>
            <a:tailEnd/>
          </a:ln>
          <a:effectLst/>
        </p:spPr>
        <p:txBody>
          <a:bodyPr wrap="square">
            <a:spAutoFit/>
          </a:bodyPr>
          <a:lstStyle/>
          <a:p>
            <a:pPr eaLnBrk="0" hangingPunct="0"/>
            <a:r>
              <a:rPr lang="en-GB" i="1" dirty="0">
                <a:cs typeface="Times New Roman" panose="02020603050405020304" pitchFamily="18" charset="0"/>
              </a:rPr>
              <a:t>n</a:t>
            </a:r>
            <a:r>
              <a:rPr lang="en-GB" dirty="0">
                <a:latin typeface="Comic Sans MS" panose="030F0702030302020204" pitchFamily="66" charset="0"/>
              </a:rPr>
              <a:t> </a:t>
            </a:r>
            <a:r>
              <a:rPr lang="en-GB" dirty="0">
                <a:cs typeface="Times New Roman" panose="02020603050405020304" pitchFamily="18" charset="0"/>
              </a:rPr>
              <a:t>=</a:t>
            </a:r>
            <a:r>
              <a:rPr lang="en-GB" sz="2400" dirty="0">
                <a:latin typeface="Comic Sans MS" panose="030F0702030302020204" pitchFamily="66" charset="0"/>
              </a:rPr>
              <a:t> 2459</a:t>
            </a:r>
            <a:endParaRPr lang="en-US" sz="240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1" name="Text Box 22">
                <a:extLst>
                  <a:ext uri="{FF2B5EF4-FFF2-40B4-BE49-F238E27FC236}">
                    <a16:creationId xmlns:a16="http://schemas.microsoft.com/office/drawing/2014/main" id="{16BAFF31-AD70-6706-B738-597C7C165A15}"/>
                  </a:ext>
                </a:extLst>
              </p:cNvPr>
              <p:cNvSpPr txBox="1">
                <a:spLocks noChangeArrowheads="1"/>
              </p:cNvSpPr>
              <p:nvPr/>
            </p:nvSpPr>
            <p:spPr bwMode="auto">
              <a:xfrm>
                <a:off x="381000" y="4113955"/>
                <a:ext cx="1444625" cy="612540"/>
              </a:xfrm>
              <a:prstGeom prst="rect">
                <a:avLst/>
              </a:prstGeom>
              <a:noFill/>
              <a:ln w="9525">
                <a:noFill/>
                <a:miter lim="800000"/>
                <a:headEnd/>
                <a:tailEnd/>
              </a:ln>
              <a:effectLst/>
            </p:spPr>
            <p:txBody>
              <a:bodyPr wrap="square">
                <a:spAutoFit/>
              </a:bodyPr>
              <a:lstStyle/>
              <a:p>
                <a:pPr eaLnBrk="0" hangingPunct="0"/>
                <a:r>
                  <a:rPr lang="en-GB" i="1" dirty="0">
                    <a:cs typeface="Times New Roman" panose="02020603050405020304" pitchFamily="18" charset="0"/>
                  </a:rPr>
                  <a:t>p</a:t>
                </a:r>
                <a:r>
                  <a:rPr lang="en-GB" dirty="0">
                    <a:latin typeface="Comic Sans MS" panose="030F0702030302020204" pitchFamily="66" charset="0"/>
                  </a:rPr>
                  <a:t> </a:t>
                </a:r>
                <a:r>
                  <a:rPr lang="en-GB" dirty="0">
                    <a:cs typeface="Times New Roman" panose="02020603050405020304" pitchFamily="18" charset="0"/>
                  </a:rPr>
                  <a:t>=</a:t>
                </a:r>
                <a:r>
                  <a:rPr lang="en-GB" dirty="0">
                    <a:latin typeface="Comic Sans MS" panose="030F0702030302020204" pitchFamily="66" charset="0"/>
                  </a:rPr>
                  <a:t> </a:t>
                </a:r>
                <a14:m>
                  <m:oMath xmlns:m="http://schemas.openxmlformats.org/officeDocument/2006/math">
                    <m:f>
                      <m:fPr>
                        <m:ctrlPr>
                          <a:rPr lang="en-GB" sz="2400" i="1" smtClean="0">
                            <a:latin typeface="Cambria Math" panose="02040503050406030204" pitchFamily="18" charset="0"/>
                          </a:rPr>
                        </m:ctrlPr>
                      </m:fPr>
                      <m:num>
                        <m:r>
                          <a:rPr lang="en-US" sz="2400" b="0" i="1" smtClean="0">
                            <a:latin typeface="Cambria Math" panose="02040503050406030204" pitchFamily="18" charset="0"/>
                          </a:rPr>
                          <m:t>71</m:t>
                        </m:r>
                      </m:num>
                      <m:den>
                        <m:r>
                          <a:rPr lang="en-US" sz="2400" b="0" i="1" smtClean="0">
                            <a:latin typeface="Cambria Math" panose="02040503050406030204" pitchFamily="18" charset="0"/>
                          </a:rPr>
                          <m:t>627</m:t>
                        </m:r>
                      </m:den>
                    </m:f>
                  </m:oMath>
                </a14:m>
                <a:endParaRPr lang="en-US" sz="2400" dirty="0">
                  <a:latin typeface="Comic Sans MS" panose="030F0702030302020204" pitchFamily="66" charset="0"/>
                </a:endParaRPr>
              </a:p>
            </p:txBody>
          </p:sp>
        </mc:Choice>
        <mc:Fallback xmlns="">
          <p:sp>
            <p:nvSpPr>
              <p:cNvPr id="11" name="Text Box 22">
                <a:extLst>
                  <a:ext uri="{FF2B5EF4-FFF2-40B4-BE49-F238E27FC236}">
                    <a16:creationId xmlns:a16="http://schemas.microsoft.com/office/drawing/2014/main" id="{16BAFF31-AD70-6706-B738-597C7C165A15}"/>
                  </a:ext>
                </a:extLst>
              </p:cNvPr>
              <p:cNvSpPr txBox="1">
                <a:spLocks noRot="1" noChangeAspect="1" noMove="1" noResize="1" noEditPoints="1" noAdjustHandles="1" noChangeArrowheads="1" noChangeShapeType="1" noTextEdit="1"/>
              </p:cNvSpPr>
              <p:nvPr/>
            </p:nvSpPr>
            <p:spPr bwMode="auto">
              <a:xfrm>
                <a:off x="381000" y="4113955"/>
                <a:ext cx="1444625" cy="612540"/>
              </a:xfrm>
              <a:prstGeom prst="rect">
                <a:avLst/>
              </a:prstGeom>
              <a:blipFill>
                <a:blip r:embed="rId2"/>
                <a:stretch>
                  <a:fillRect l="-6780" b="-10000"/>
                </a:stretch>
              </a:blipFill>
              <a:ln w="9525">
                <a:noFill/>
                <a:miter lim="800000"/>
                <a:headEnd/>
                <a:tailEnd/>
              </a:ln>
              <a:effectLst/>
            </p:spPr>
            <p:txBody>
              <a:bodyPr/>
              <a:lstStyle/>
              <a:p>
                <a:r>
                  <a:rPr lang="en-GB">
                    <a:noFill/>
                  </a:rPr>
                  <a:t> </a:t>
                </a:r>
              </a:p>
            </p:txBody>
          </p:sp>
        </mc:Fallback>
      </mc:AlternateContent>
      <p:sp>
        <p:nvSpPr>
          <p:cNvPr id="13" name="Text Box 22">
            <a:extLst>
              <a:ext uri="{FF2B5EF4-FFF2-40B4-BE49-F238E27FC236}">
                <a16:creationId xmlns:a16="http://schemas.microsoft.com/office/drawing/2014/main" id="{A3ABDC36-3931-4FDA-E095-101E7895B95F}"/>
              </a:ext>
            </a:extLst>
          </p:cNvPr>
          <p:cNvSpPr txBox="1">
            <a:spLocks noChangeArrowheads="1"/>
          </p:cNvSpPr>
          <p:nvPr/>
        </p:nvSpPr>
        <p:spPr bwMode="auto">
          <a:xfrm>
            <a:off x="2644370" y="3760980"/>
            <a:ext cx="2667000"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Expected value </a:t>
            </a:r>
            <a:r>
              <a:rPr lang="en-GB" sz="2400" dirty="0">
                <a:cs typeface="Times New Roman" panose="02020603050405020304" pitchFamily="18" charset="0"/>
              </a:rPr>
              <a:t>=</a:t>
            </a:r>
            <a:endParaRPr lang="en-US" sz="2400" dirty="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 Box 22">
                <a:extLst>
                  <a:ext uri="{FF2B5EF4-FFF2-40B4-BE49-F238E27FC236}">
                    <a16:creationId xmlns:a16="http://schemas.microsoft.com/office/drawing/2014/main" id="{6DC93572-E876-2E92-6CFC-D0DAD8FC434F}"/>
                  </a:ext>
                </a:extLst>
              </p:cNvPr>
              <p:cNvSpPr txBox="1">
                <a:spLocks noChangeArrowheads="1"/>
              </p:cNvSpPr>
              <p:nvPr/>
            </p:nvSpPr>
            <p:spPr bwMode="auto">
              <a:xfrm>
                <a:off x="5255402" y="3621630"/>
                <a:ext cx="1749425" cy="616194"/>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2459 </a:t>
                </a:r>
                <a:r>
                  <a:rPr lang="en-GB" sz="2400" dirty="0">
                    <a:cs typeface="Times New Roman" panose="02020603050405020304" pitchFamily="18" charset="0"/>
                  </a:rPr>
                  <a:t>× </a:t>
                </a:r>
                <a14:m>
                  <m:oMath xmlns:m="http://schemas.openxmlformats.org/officeDocument/2006/math">
                    <m:f>
                      <m:fPr>
                        <m:ctrlPr>
                          <a:rPr lang="en-GB" i="1">
                            <a:latin typeface="Cambria Math" panose="02040503050406030204" pitchFamily="18" charset="0"/>
                          </a:rPr>
                        </m:ctrlPr>
                      </m:fPr>
                      <m:num>
                        <m:r>
                          <a:rPr lang="en-US" i="1">
                            <a:latin typeface="Cambria Math" panose="02040503050406030204" pitchFamily="18" charset="0"/>
                          </a:rPr>
                          <m:t>71</m:t>
                        </m:r>
                      </m:num>
                      <m:den>
                        <m:r>
                          <a:rPr lang="en-US" i="1">
                            <a:latin typeface="Cambria Math" panose="02040503050406030204" pitchFamily="18" charset="0"/>
                          </a:rPr>
                          <m:t>627</m:t>
                        </m:r>
                      </m:den>
                    </m:f>
                  </m:oMath>
                </a14:m>
                <a:r>
                  <a:rPr lang="en-GB" sz="2400" dirty="0">
                    <a:cs typeface="Times New Roman" panose="02020603050405020304" pitchFamily="18" charset="0"/>
                  </a:rPr>
                  <a:t> </a:t>
                </a:r>
                <a:endParaRPr lang="en-US" sz="2400" dirty="0">
                  <a:latin typeface="Comic Sans MS" panose="030F0702030302020204" pitchFamily="66" charset="0"/>
                </a:endParaRPr>
              </a:p>
            </p:txBody>
          </p:sp>
        </mc:Choice>
        <mc:Fallback xmlns="">
          <p:sp>
            <p:nvSpPr>
              <p:cNvPr id="15" name="Text Box 22">
                <a:extLst>
                  <a:ext uri="{FF2B5EF4-FFF2-40B4-BE49-F238E27FC236}">
                    <a16:creationId xmlns:a16="http://schemas.microsoft.com/office/drawing/2014/main" id="{6DC93572-E876-2E92-6CFC-D0DAD8FC434F}"/>
                  </a:ext>
                </a:extLst>
              </p:cNvPr>
              <p:cNvSpPr txBox="1">
                <a:spLocks noRot="1" noChangeAspect="1" noMove="1" noResize="1" noEditPoints="1" noAdjustHandles="1" noChangeArrowheads="1" noChangeShapeType="1" noTextEdit="1"/>
              </p:cNvSpPr>
              <p:nvPr/>
            </p:nvSpPr>
            <p:spPr bwMode="auto">
              <a:xfrm>
                <a:off x="5255402" y="3621630"/>
                <a:ext cx="1749425" cy="616194"/>
              </a:xfrm>
              <a:prstGeom prst="rect">
                <a:avLst/>
              </a:prstGeom>
              <a:blipFill>
                <a:blip r:embed="rId3"/>
                <a:stretch>
                  <a:fillRect l="-5226" b="-9901"/>
                </a:stretch>
              </a:blipFill>
              <a:ln w="9525">
                <a:noFill/>
                <a:miter lim="800000"/>
                <a:headEnd/>
                <a:tailEnd/>
              </a:ln>
              <a:effectLst/>
            </p:spPr>
            <p:txBody>
              <a:bodyPr/>
              <a:lstStyle/>
              <a:p>
                <a:r>
                  <a:rPr lang="en-GB">
                    <a:noFill/>
                  </a:rPr>
                  <a:t> </a:t>
                </a:r>
              </a:p>
            </p:txBody>
          </p:sp>
        </mc:Fallback>
      </mc:AlternateContent>
      <p:sp>
        <p:nvSpPr>
          <p:cNvPr id="17" name="Text Box 22">
            <a:extLst>
              <a:ext uri="{FF2B5EF4-FFF2-40B4-BE49-F238E27FC236}">
                <a16:creationId xmlns:a16="http://schemas.microsoft.com/office/drawing/2014/main" id="{20ADB6C9-F6AB-B28D-FD4B-F914D1DD1070}"/>
              </a:ext>
            </a:extLst>
          </p:cNvPr>
          <p:cNvSpPr txBox="1">
            <a:spLocks noChangeArrowheads="1"/>
          </p:cNvSpPr>
          <p:nvPr/>
        </p:nvSpPr>
        <p:spPr bwMode="auto">
          <a:xfrm>
            <a:off x="4953000" y="4489381"/>
            <a:ext cx="1335898" cy="461665"/>
          </a:xfrm>
          <a:prstGeom prst="rect">
            <a:avLst/>
          </a:prstGeom>
          <a:noFill/>
          <a:ln w="9525">
            <a:noFill/>
            <a:miter lim="800000"/>
            <a:headEnd/>
            <a:tailEnd/>
          </a:ln>
          <a:effectLst/>
        </p:spPr>
        <p:txBody>
          <a:bodyPr wrap="square">
            <a:spAutoFit/>
          </a:bodyPr>
          <a:lstStyle/>
          <a:p>
            <a:pPr eaLnBrk="0" hangingPunct="0"/>
            <a:r>
              <a:rPr lang="en-US" dirty="0">
                <a:cs typeface="Times New Roman" panose="02020603050405020304" pitchFamily="18" charset="0"/>
              </a:rPr>
              <a:t>≈</a:t>
            </a:r>
            <a:r>
              <a:rPr lang="en-US" dirty="0">
                <a:latin typeface="Comic Sans MS" panose="030F0702030302020204" pitchFamily="66" charset="0"/>
              </a:rPr>
              <a:t> 2</a:t>
            </a:r>
            <a:r>
              <a:rPr lang="en-GB" dirty="0">
                <a:latin typeface="Comic Sans MS" panose="030F0702030302020204" pitchFamily="66" charset="0"/>
              </a:rPr>
              <a:t>78</a:t>
            </a:r>
            <a:endParaRPr lang="en-US" sz="2400" dirty="0">
              <a:latin typeface="Comic Sans MS" panose="030F0702030302020204" pitchFamily="66" charset="0"/>
            </a:endParaRPr>
          </a:p>
        </p:txBody>
      </p:sp>
      <p:sp>
        <p:nvSpPr>
          <p:cNvPr id="6" name="Text Box 22">
            <a:extLst>
              <a:ext uri="{FF2B5EF4-FFF2-40B4-BE49-F238E27FC236}">
                <a16:creationId xmlns:a16="http://schemas.microsoft.com/office/drawing/2014/main" id="{D9C846D4-BA02-C17E-5488-C78DF3D281C4}"/>
              </a:ext>
            </a:extLst>
          </p:cNvPr>
          <p:cNvSpPr txBox="1">
            <a:spLocks noChangeArrowheads="1"/>
          </p:cNvSpPr>
          <p:nvPr/>
        </p:nvSpPr>
        <p:spPr bwMode="auto">
          <a:xfrm>
            <a:off x="3304736" y="4488209"/>
            <a:ext cx="5305864" cy="830997"/>
          </a:xfrm>
          <a:prstGeom prst="rect">
            <a:avLst/>
          </a:prstGeom>
          <a:noFill/>
          <a:ln w="9525">
            <a:noFill/>
            <a:miter lim="800000"/>
            <a:headEnd/>
            <a:tailEnd/>
          </a:ln>
          <a:effectLst/>
        </p:spPr>
        <p:txBody>
          <a:bodyPr wrap="square">
            <a:spAutoFit/>
          </a:bodyPr>
          <a:lstStyle/>
          <a:p>
            <a:pPr eaLnBrk="0" hangingPunct="0"/>
            <a:r>
              <a:rPr lang="en-US" dirty="0">
                <a:latin typeface="Comic Sans MS" panose="030F0702030302020204" pitchFamily="66" charset="0"/>
              </a:rPr>
              <a:t>We expect          </a:t>
            </a:r>
            <a:r>
              <a:rPr lang="en-GB" dirty="0">
                <a:latin typeface="Comic Sans MS" panose="030F0702030302020204" pitchFamily="66" charset="0"/>
              </a:rPr>
              <a:t> trains in the next month to be late.</a:t>
            </a:r>
            <a:endParaRPr lang="en-US" sz="2400" dirty="0">
              <a:latin typeface="Comic Sans MS" panose="030F0702030302020204" pitchFamily="66" charset="0"/>
            </a:endParaRPr>
          </a:p>
        </p:txBody>
      </p:sp>
      <p:sp>
        <p:nvSpPr>
          <p:cNvPr id="8" name="Rectangle 4">
            <a:extLst>
              <a:ext uri="{FF2B5EF4-FFF2-40B4-BE49-F238E27FC236}">
                <a16:creationId xmlns:a16="http://schemas.microsoft.com/office/drawing/2014/main" id="{5824D8C0-3D77-834B-7075-7FDECE865ACC}"/>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Expected value</a:t>
            </a:r>
            <a:endParaRPr lang="en-GB" sz="3200" dirty="0">
              <a:latin typeface="Comic Sans MS" panose="030F0702030302020204" pitchFamily="66" charset="0"/>
            </a:endParaRPr>
          </a:p>
        </p:txBody>
      </p:sp>
    </p:spTree>
    <p:extLst>
      <p:ext uri="{BB962C8B-B14F-4D97-AF65-F5344CB8AC3E}">
        <p14:creationId xmlns:p14="http://schemas.microsoft.com/office/powerpoint/2010/main" val="740394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P spid="15" grpId="0"/>
      <p:bldP spid="17" grpId="0"/>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6" name="Rectangle 4">
            <a:extLst>
              <a:ext uri="{FF2B5EF4-FFF2-40B4-BE49-F238E27FC236}">
                <a16:creationId xmlns:a16="http://schemas.microsoft.com/office/drawing/2014/main" id="{55EA2D3A-A803-4918-94CD-5EBCF0C69F7D}"/>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Sample space diagrams</a:t>
            </a:r>
            <a:endParaRPr lang="en-GB" sz="3200" dirty="0">
              <a:latin typeface="Comic Sans MS" panose="030F0702030302020204" pitchFamily="66" charset="0"/>
            </a:endParaRPr>
          </a:p>
        </p:txBody>
      </p:sp>
      <p:sp>
        <p:nvSpPr>
          <p:cNvPr id="7" name="Text Box 22">
            <a:extLst>
              <a:ext uri="{FF2B5EF4-FFF2-40B4-BE49-F238E27FC236}">
                <a16:creationId xmlns:a16="http://schemas.microsoft.com/office/drawing/2014/main" id="{7206F50E-F5EB-430E-855C-D4AE91B01B7B}"/>
              </a:ext>
            </a:extLst>
          </p:cNvPr>
          <p:cNvSpPr txBox="1">
            <a:spLocks noChangeArrowheads="1"/>
          </p:cNvSpPr>
          <p:nvPr/>
        </p:nvSpPr>
        <p:spPr bwMode="auto">
          <a:xfrm>
            <a:off x="231775" y="1093788"/>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sample space diagram is a way of showing all possible equally likely outcomes of an experiment.</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130F9633-3F28-4BE9-807B-208988017D83}"/>
              </a:ext>
            </a:extLst>
          </p:cNvPr>
          <p:cNvSpPr txBox="1">
            <a:spLocks noChangeArrowheads="1"/>
          </p:cNvSpPr>
          <p:nvPr/>
        </p:nvSpPr>
        <p:spPr bwMode="auto">
          <a:xfrm>
            <a:off x="160741" y="2041807"/>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There are a variety of ways of representing sample spaces:</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6B0162C7-1992-4A16-A913-09C975CE955B}"/>
              </a:ext>
            </a:extLst>
          </p:cNvPr>
          <p:cNvSpPr txBox="1">
            <a:spLocks noChangeArrowheads="1"/>
          </p:cNvSpPr>
          <p:nvPr/>
        </p:nvSpPr>
        <p:spPr bwMode="auto">
          <a:xfrm>
            <a:off x="2699792" y="2895327"/>
            <a:ext cx="2107003"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Lists</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B1122658-BF9E-4E61-B228-FCC006FC82FD}"/>
              </a:ext>
            </a:extLst>
          </p:cNvPr>
          <p:cNvSpPr txBox="1">
            <a:spLocks noChangeArrowheads="1"/>
          </p:cNvSpPr>
          <p:nvPr/>
        </p:nvSpPr>
        <p:spPr bwMode="auto">
          <a:xfrm>
            <a:off x="2699789" y="3310850"/>
            <a:ext cx="3528395"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2-dimensional grids</a:t>
            </a:r>
            <a:endParaRPr lang="en-US" sz="2400" dirty="0">
              <a:latin typeface="Comic Sans MS" panose="030F0702030302020204" pitchFamily="66" charset="0"/>
            </a:endParaRPr>
          </a:p>
        </p:txBody>
      </p:sp>
      <p:sp>
        <p:nvSpPr>
          <p:cNvPr id="11" name="Text Box 22">
            <a:extLst>
              <a:ext uri="{FF2B5EF4-FFF2-40B4-BE49-F238E27FC236}">
                <a16:creationId xmlns:a16="http://schemas.microsoft.com/office/drawing/2014/main" id="{8DB1CF85-35D4-4902-ADC4-A7992E094C25}"/>
              </a:ext>
            </a:extLst>
          </p:cNvPr>
          <p:cNvSpPr txBox="1">
            <a:spLocks noChangeArrowheads="1"/>
          </p:cNvSpPr>
          <p:nvPr/>
        </p:nvSpPr>
        <p:spPr bwMode="auto">
          <a:xfrm>
            <a:off x="2699789" y="3785947"/>
            <a:ext cx="2952331"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Tree diagrams</a:t>
            </a:r>
            <a:endParaRPr lang="en-US" sz="2400" dirty="0">
              <a:latin typeface="Comic Sans MS" panose="030F0702030302020204" pitchFamily="66" charset="0"/>
            </a:endParaRPr>
          </a:p>
        </p:txBody>
      </p:sp>
      <p:sp>
        <p:nvSpPr>
          <p:cNvPr id="12" name="Text Box 22">
            <a:extLst>
              <a:ext uri="{FF2B5EF4-FFF2-40B4-BE49-F238E27FC236}">
                <a16:creationId xmlns:a16="http://schemas.microsoft.com/office/drawing/2014/main" id="{19D8B49F-600C-48E9-A52A-EE94B6B5C564}"/>
              </a:ext>
            </a:extLst>
          </p:cNvPr>
          <p:cNvSpPr txBox="1">
            <a:spLocks noChangeArrowheads="1"/>
          </p:cNvSpPr>
          <p:nvPr/>
        </p:nvSpPr>
        <p:spPr bwMode="auto">
          <a:xfrm>
            <a:off x="2699790" y="4293334"/>
            <a:ext cx="3781692"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Tables of outcomes</a:t>
            </a:r>
            <a:endParaRPr lang="en-US" sz="2400" dirty="0">
              <a:latin typeface="Comic Sans MS" panose="030F0702030302020204" pitchFamily="66" charset="0"/>
            </a:endParaRPr>
          </a:p>
        </p:txBody>
      </p:sp>
      <p:sp>
        <p:nvSpPr>
          <p:cNvPr id="13" name="Text Box 22">
            <a:extLst>
              <a:ext uri="{FF2B5EF4-FFF2-40B4-BE49-F238E27FC236}">
                <a16:creationId xmlns:a16="http://schemas.microsoft.com/office/drawing/2014/main" id="{9149D81C-7013-4799-B961-D3C72A45D13F}"/>
              </a:ext>
            </a:extLst>
          </p:cNvPr>
          <p:cNvSpPr txBox="1">
            <a:spLocks noChangeArrowheads="1"/>
          </p:cNvSpPr>
          <p:nvPr/>
        </p:nvSpPr>
        <p:spPr bwMode="auto">
          <a:xfrm>
            <a:off x="2699791" y="4828967"/>
            <a:ext cx="3168353" cy="461665"/>
          </a:xfrm>
          <a:prstGeom prst="rect">
            <a:avLst/>
          </a:prstGeom>
          <a:noFill/>
          <a:ln w="9525">
            <a:noFill/>
            <a:miter lim="800000"/>
            <a:headEnd/>
            <a:tailEnd/>
          </a:ln>
          <a:effectLst/>
        </p:spPr>
        <p:txBody>
          <a:bodyPr wrap="square">
            <a:spAutoFit/>
          </a:bodyPr>
          <a:lstStyle/>
          <a:p>
            <a:pPr marL="342900" indent="-342900" eaLnBrk="0" hangingPunct="0">
              <a:buFont typeface="Wingdings" panose="05000000000000000000" pitchFamily="2" charset="2"/>
              <a:buChar char="Ø"/>
            </a:pPr>
            <a:r>
              <a:rPr lang="en-GB" sz="2400" dirty="0">
                <a:latin typeface="Comic Sans MS" panose="030F0702030302020204" pitchFamily="66" charset="0"/>
              </a:rPr>
              <a:t>Venn diagrams</a:t>
            </a:r>
            <a:endParaRPr lang="en-US" sz="2400" dirty="0">
              <a:latin typeface="Comic Sans MS" panose="030F0702030302020204" pitchFamily="66" charset="0"/>
            </a:endParaRPr>
          </a:p>
        </p:txBody>
      </p:sp>
    </p:spTree>
    <p:extLst>
      <p:ext uri="{BB962C8B-B14F-4D97-AF65-F5344CB8AC3E}">
        <p14:creationId xmlns:p14="http://schemas.microsoft.com/office/powerpoint/2010/main" val="2254443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53D922DF-231C-4A54-8AB9-6D5303A8556F}"/>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Listing outcomes</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DA1FF45B-E012-4ADB-8C10-AFC6B4C66B24}"/>
              </a:ext>
            </a:extLst>
          </p:cNvPr>
          <p:cNvSpPr txBox="1">
            <a:spLocks noChangeArrowheads="1"/>
          </p:cNvSpPr>
          <p:nvPr/>
        </p:nvSpPr>
        <p:spPr bwMode="auto">
          <a:xfrm>
            <a:off x="168883" y="2232142"/>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We can write a list of all the possible outcomes in the experiment. </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844A1F5C-2212-45B7-9ABD-871ADCA15D89}"/>
              </a:ext>
            </a:extLst>
          </p:cNvPr>
          <p:cNvSpPr txBox="1">
            <a:spLocks noChangeArrowheads="1"/>
          </p:cNvSpPr>
          <p:nvPr/>
        </p:nvSpPr>
        <p:spPr bwMode="auto">
          <a:xfrm>
            <a:off x="205581" y="73152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E9D873F4-C9BB-49ED-9FC3-C2D943622687}"/>
              </a:ext>
            </a:extLst>
          </p:cNvPr>
          <p:cNvSpPr txBox="1">
            <a:spLocks noChangeArrowheads="1"/>
          </p:cNvSpPr>
          <p:nvPr/>
        </p:nvSpPr>
        <p:spPr bwMode="auto">
          <a:xfrm>
            <a:off x="205581" y="118872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One coin is tossed and a die is rolled at the same time, list all the possible outcomes.</a:t>
            </a:r>
            <a:endParaRPr lang="en-US" sz="2400" dirty="0">
              <a:latin typeface="Comic Sans MS" panose="030F0702030302020204" pitchFamily="66" charset="0"/>
            </a:endParaRPr>
          </a:p>
        </p:txBody>
      </p:sp>
      <p:sp>
        <p:nvSpPr>
          <p:cNvPr id="11" name="Text Box 22">
            <a:extLst>
              <a:ext uri="{FF2B5EF4-FFF2-40B4-BE49-F238E27FC236}">
                <a16:creationId xmlns:a16="http://schemas.microsoft.com/office/drawing/2014/main" id="{03433776-D9C6-4E0A-A805-EED50B48D436}"/>
              </a:ext>
            </a:extLst>
          </p:cNvPr>
          <p:cNvSpPr txBox="1">
            <a:spLocks noChangeArrowheads="1"/>
          </p:cNvSpPr>
          <p:nvPr/>
        </p:nvSpPr>
        <p:spPr bwMode="auto">
          <a:xfrm>
            <a:off x="2474420" y="361540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1</a:t>
            </a:r>
            <a:endParaRPr lang="en-US" sz="2400" dirty="0">
              <a:latin typeface="Comic Sans MS" panose="030F0702030302020204" pitchFamily="66" charset="0"/>
            </a:endParaRPr>
          </a:p>
        </p:txBody>
      </p:sp>
      <p:sp>
        <p:nvSpPr>
          <p:cNvPr id="12" name="Text Box 22">
            <a:extLst>
              <a:ext uri="{FF2B5EF4-FFF2-40B4-BE49-F238E27FC236}">
                <a16:creationId xmlns:a16="http://schemas.microsoft.com/office/drawing/2014/main" id="{8675290D-0207-4F66-A7F9-971F436480A2}"/>
              </a:ext>
            </a:extLst>
          </p:cNvPr>
          <p:cNvSpPr txBox="1">
            <a:spLocks noChangeArrowheads="1"/>
          </p:cNvSpPr>
          <p:nvPr/>
        </p:nvSpPr>
        <p:spPr bwMode="auto">
          <a:xfrm>
            <a:off x="2476513" y="4018100"/>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2</a:t>
            </a:r>
            <a:endParaRPr lang="en-US" sz="2400" dirty="0">
              <a:latin typeface="Comic Sans MS" panose="030F0702030302020204" pitchFamily="66" charset="0"/>
            </a:endParaRPr>
          </a:p>
        </p:txBody>
      </p:sp>
      <p:sp>
        <p:nvSpPr>
          <p:cNvPr id="13" name="Text Box 22">
            <a:extLst>
              <a:ext uri="{FF2B5EF4-FFF2-40B4-BE49-F238E27FC236}">
                <a16:creationId xmlns:a16="http://schemas.microsoft.com/office/drawing/2014/main" id="{F01CEDCC-722C-4A56-BC6F-B192766273B7}"/>
              </a:ext>
            </a:extLst>
          </p:cNvPr>
          <p:cNvSpPr txBox="1">
            <a:spLocks noChangeArrowheads="1"/>
          </p:cNvSpPr>
          <p:nvPr/>
        </p:nvSpPr>
        <p:spPr bwMode="auto">
          <a:xfrm>
            <a:off x="2474421" y="4481949"/>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3</a:t>
            </a:r>
            <a:endParaRPr lang="en-US" sz="2400" dirty="0">
              <a:latin typeface="Comic Sans MS" panose="030F0702030302020204" pitchFamily="66" charset="0"/>
            </a:endParaRPr>
          </a:p>
        </p:txBody>
      </p:sp>
      <p:sp>
        <p:nvSpPr>
          <p:cNvPr id="14" name="Text Box 22">
            <a:extLst>
              <a:ext uri="{FF2B5EF4-FFF2-40B4-BE49-F238E27FC236}">
                <a16:creationId xmlns:a16="http://schemas.microsoft.com/office/drawing/2014/main" id="{0601FB61-6C67-4F84-B251-A51AA6FFD600}"/>
              </a:ext>
            </a:extLst>
          </p:cNvPr>
          <p:cNvSpPr txBox="1">
            <a:spLocks noChangeArrowheads="1"/>
          </p:cNvSpPr>
          <p:nvPr/>
        </p:nvSpPr>
        <p:spPr bwMode="auto">
          <a:xfrm>
            <a:off x="2474422" y="491790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4</a:t>
            </a:r>
            <a:endParaRPr lang="en-US" sz="2400" dirty="0">
              <a:latin typeface="Comic Sans MS" panose="030F0702030302020204" pitchFamily="66" charset="0"/>
            </a:endParaRPr>
          </a:p>
        </p:txBody>
      </p:sp>
      <p:sp>
        <p:nvSpPr>
          <p:cNvPr id="15" name="Text Box 22">
            <a:extLst>
              <a:ext uri="{FF2B5EF4-FFF2-40B4-BE49-F238E27FC236}">
                <a16:creationId xmlns:a16="http://schemas.microsoft.com/office/drawing/2014/main" id="{31E81874-B4DE-488F-9545-A529228DF0D7}"/>
              </a:ext>
            </a:extLst>
          </p:cNvPr>
          <p:cNvSpPr txBox="1">
            <a:spLocks noChangeArrowheads="1"/>
          </p:cNvSpPr>
          <p:nvPr/>
        </p:nvSpPr>
        <p:spPr bwMode="auto">
          <a:xfrm>
            <a:off x="2474423" y="537956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5</a:t>
            </a:r>
            <a:endParaRPr lang="en-US" sz="2400" dirty="0">
              <a:latin typeface="Comic Sans MS" panose="030F0702030302020204" pitchFamily="66" charset="0"/>
            </a:endParaRPr>
          </a:p>
        </p:txBody>
      </p:sp>
      <p:sp>
        <p:nvSpPr>
          <p:cNvPr id="16" name="Text Box 22">
            <a:extLst>
              <a:ext uri="{FF2B5EF4-FFF2-40B4-BE49-F238E27FC236}">
                <a16:creationId xmlns:a16="http://schemas.microsoft.com/office/drawing/2014/main" id="{968CF078-6142-4AEA-891A-2B07BC69E108}"/>
              </a:ext>
            </a:extLst>
          </p:cNvPr>
          <p:cNvSpPr txBox="1">
            <a:spLocks noChangeArrowheads="1"/>
          </p:cNvSpPr>
          <p:nvPr/>
        </p:nvSpPr>
        <p:spPr bwMode="auto">
          <a:xfrm>
            <a:off x="2474424" y="584123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 6</a:t>
            </a:r>
            <a:endParaRPr lang="en-US" sz="2400" dirty="0">
              <a:latin typeface="Comic Sans MS" panose="030F0702030302020204" pitchFamily="66" charset="0"/>
            </a:endParaRPr>
          </a:p>
        </p:txBody>
      </p:sp>
      <p:sp>
        <p:nvSpPr>
          <p:cNvPr id="17" name="Text Box 22">
            <a:extLst>
              <a:ext uri="{FF2B5EF4-FFF2-40B4-BE49-F238E27FC236}">
                <a16:creationId xmlns:a16="http://schemas.microsoft.com/office/drawing/2014/main" id="{DF5E92F8-B314-4AD3-8CC4-F8FB5342BA47}"/>
              </a:ext>
            </a:extLst>
          </p:cNvPr>
          <p:cNvSpPr txBox="1">
            <a:spLocks noChangeArrowheads="1"/>
          </p:cNvSpPr>
          <p:nvPr/>
        </p:nvSpPr>
        <p:spPr bwMode="auto">
          <a:xfrm>
            <a:off x="3880817" y="361540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1</a:t>
            </a:r>
            <a:endParaRPr lang="en-US" sz="2400" dirty="0">
              <a:latin typeface="Comic Sans MS" panose="030F0702030302020204" pitchFamily="66" charset="0"/>
            </a:endParaRPr>
          </a:p>
        </p:txBody>
      </p:sp>
      <p:sp>
        <p:nvSpPr>
          <p:cNvPr id="18" name="Text Box 22">
            <a:extLst>
              <a:ext uri="{FF2B5EF4-FFF2-40B4-BE49-F238E27FC236}">
                <a16:creationId xmlns:a16="http://schemas.microsoft.com/office/drawing/2014/main" id="{DF2482C5-A066-46A5-90C8-154365ADB203}"/>
              </a:ext>
            </a:extLst>
          </p:cNvPr>
          <p:cNvSpPr txBox="1">
            <a:spLocks noChangeArrowheads="1"/>
          </p:cNvSpPr>
          <p:nvPr/>
        </p:nvSpPr>
        <p:spPr bwMode="auto">
          <a:xfrm>
            <a:off x="3882910" y="4018100"/>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2</a:t>
            </a:r>
            <a:endParaRPr lang="en-US" sz="2400" dirty="0">
              <a:latin typeface="Comic Sans MS" panose="030F0702030302020204" pitchFamily="66" charset="0"/>
            </a:endParaRPr>
          </a:p>
        </p:txBody>
      </p:sp>
      <p:sp>
        <p:nvSpPr>
          <p:cNvPr id="19" name="Text Box 22">
            <a:extLst>
              <a:ext uri="{FF2B5EF4-FFF2-40B4-BE49-F238E27FC236}">
                <a16:creationId xmlns:a16="http://schemas.microsoft.com/office/drawing/2014/main" id="{1D3535B9-7311-41E6-A162-9339C7CE77E4}"/>
              </a:ext>
            </a:extLst>
          </p:cNvPr>
          <p:cNvSpPr txBox="1">
            <a:spLocks noChangeArrowheads="1"/>
          </p:cNvSpPr>
          <p:nvPr/>
        </p:nvSpPr>
        <p:spPr bwMode="auto">
          <a:xfrm>
            <a:off x="3880818" y="4481949"/>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3</a:t>
            </a:r>
            <a:endParaRPr lang="en-US" sz="2400" dirty="0">
              <a:latin typeface="Comic Sans MS" panose="030F0702030302020204" pitchFamily="66" charset="0"/>
            </a:endParaRPr>
          </a:p>
        </p:txBody>
      </p:sp>
      <p:sp>
        <p:nvSpPr>
          <p:cNvPr id="20" name="Text Box 22">
            <a:extLst>
              <a:ext uri="{FF2B5EF4-FFF2-40B4-BE49-F238E27FC236}">
                <a16:creationId xmlns:a16="http://schemas.microsoft.com/office/drawing/2014/main" id="{AAFCC17A-BE0D-4237-9678-CAF926B02D4C}"/>
              </a:ext>
            </a:extLst>
          </p:cNvPr>
          <p:cNvSpPr txBox="1">
            <a:spLocks noChangeArrowheads="1"/>
          </p:cNvSpPr>
          <p:nvPr/>
        </p:nvSpPr>
        <p:spPr bwMode="auto">
          <a:xfrm>
            <a:off x="3880819" y="491790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4</a:t>
            </a:r>
            <a:endParaRPr lang="en-US" sz="2400" dirty="0">
              <a:latin typeface="Comic Sans MS" panose="030F0702030302020204" pitchFamily="66" charset="0"/>
            </a:endParaRPr>
          </a:p>
        </p:txBody>
      </p:sp>
      <p:sp>
        <p:nvSpPr>
          <p:cNvPr id="21" name="Text Box 22">
            <a:extLst>
              <a:ext uri="{FF2B5EF4-FFF2-40B4-BE49-F238E27FC236}">
                <a16:creationId xmlns:a16="http://schemas.microsoft.com/office/drawing/2014/main" id="{34A72300-780B-46DC-985B-C7B827FF2EC3}"/>
              </a:ext>
            </a:extLst>
          </p:cNvPr>
          <p:cNvSpPr txBox="1">
            <a:spLocks noChangeArrowheads="1"/>
          </p:cNvSpPr>
          <p:nvPr/>
        </p:nvSpPr>
        <p:spPr bwMode="auto">
          <a:xfrm>
            <a:off x="3880820" y="537956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5</a:t>
            </a:r>
            <a:endParaRPr lang="en-US" sz="2400" dirty="0">
              <a:latin typeface="Comic Sans MS" panose="030F0702030302020204" pitchFamily="66" charset="0"/>
            </a:endParaRPr>
          </a:p>
        </p:txBody>
      </p:sp>
      <p:sp>
        <p:nvSpPr>
          <p:cNvPr id="22" name="Text Box 22">
            <a:extLst>
              <a:ext uri="{FF2B5EF4-FFF2-40B4-BE49-F238E27FC236}">
                <a16:creationId xmlns:a16="http://schemas.microsoft.com/office/drawing/2014/main" id="{7D7D407D-F5DA-4482-8315-CA164DFBF3BB}"/>
              </a:ext>
            </a:extLst>
          </p:cNvPr>
          <p:cNvSpPr txBox="1">
            <a:spLocks noChangeArrowheads="1"/>
          </p:cNvSpPr>
          <p:nvPr/>
        </p:nvSpPr>
        <p:spPr bwMode="auto">
          <a:xfrm>
            <a:off x="3880821" y="584123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 6</a:t>
            </a:r>
            <a:endParaRPr lang="en-US" sz="2400" dirty="0">
              <a:latin typeface="Comic Sans MS" panose="030F0702030302020204" pitchFamily="66" charset="0"/>
            </a:endParaRPr>
          </a:p>
        </p:txBody>
      </p:sp>
      <p:pic>
        <p:nvPicPr>
          <p:cNvPr id="3" name="Picture 2" descr="Icon&#10;&#10;Description automatically generated">
            <a:extLst>
              <a:ext uri="{FF2B5EF4-FFF2-40B4-BE49-F238E27FC236}">
                <a16:creationId xmlns:a16="http://schemas.microsoft.com/office/drawing/2014/main" id="{31DA606A-447F-4427-937F-BFB6654B85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0755" y="4581128"/>
            <a:ext cx="1335690" cy="1260103"/>
          </a:xfrm>
          <a:prstGeom prst="rect">
            <a:avLst/>
          </a:prstGeom>
        </p:spPr>
      </p:pic>
      <p:pic>
        <p:nvPicPr>
          <p:cNvPr id="29" name="Picture 28" descr="A coin on a table&#10;&#10;Description automatically generated">
            <a:extLst>
              <a:ext uri="{FF2B5EF4-FFF2-40B4-BE49-F238E27FC236}">
                <a16:creationId xmlns:a16="http://schemas.microsoft.com/office/drawing/2014/main" id="{4B0526B9-EBCA-43CD-AB67-1AB17C42FC3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42" y="4519364"/>
            <a:ext cx="1855541" cy="1720404"/>
          </a:xfrm>
          <a:prstGeom prst="rect">
            <a:avLst/>
          </a:prstGeom>
        </p:spPr>
      </p:pic>
    </p:spTree>
    <p:extLst>
      <p:ext uri="{BB962C8B-B14F-4D97-AF65-F5344CB8AC3E}">
        <p14:creationId xmlns:p14="http://schemas.microsoft.com/office/powerpoint/2010/main" val="2714098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wipe(down)">
                                      <p:cBhvr>
                                        <p:cTn id="19" dur="580">
                                          <p:stCondLst>
                                            <p:cond delay="0"/>
                                          </p:stCondLst>
                                        </p:cTn>
                                        <p:tgtEl>
                                          <p:spTgt spid="3"/>
                                        </p:tgtEl>
                                      </p:cBhvr>
                                    </p:animEffect>
                                    <p:anim calcmode="lin" valueType="num">
                                      <p:cBhvr>
                                        <p:cTn id="20"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5" dur="26">
                                          <p:stCondLst>
                                            <p:cond delay="650"/>
                                          </p:stCondLst>
                                        </p:cTn>
                                        <p:tgtEl>
                                          <p:spTgt spid="3"/>
                                        </p:tgtEl>
                                      </p:cBhvr>
                                      <p:to x="100000" y="60000"/>
                                    </p:animScale>
                                    <p:animScale>
                                      <p:cBhvr>
                                        <p:cTn id="26" dur="166" decel="50000">
                                          <p:stCondLst>
                                            <p:cond delay="676"/>
                                          </p:stCondLst>
                                        </p:cTn>
                                        <p:tgtEl>
                                          <p:spTgt spid="3"/>
                                        </p:tgtEl>
                                      </p:cBhvr>
                                      <p:to x="100000" y="100000"/>
                                    </p:animScale>
                                    <p:animScale>
                                      <p:cBhvr>
                                        <p:cTn id="27" dur="26">
                                          <p:stCondLst>
                                            <p:cond delay="1312"/>
                                          </p:stCondLst>
                                        </p:cTn>
                                        <p:tgtEl>
                                          <p:spTgt spid="3"/>
                                        </p:tgtEl>
                                      </p:cBhvr>
                                      <p:to x="100000" y="80000"/>
                                    </p:animScale>
                                    <p:animScale>
                                      <p:cBhvr>
                                        <p:cTn id="28" dur="166" decel="50000">
                                          <p:stCondLst>
                                            <p:cond delay="1338"/>
                                          </p:stCondLst>
                                        </p:cTn>
                                        <p:tgtEl>
                                          <p:spTgt spid="3"/>
                                        </p:tgtEl>
                                      </p:cBhvr>
                                      <p:to x="100000" y="100000"/>
                                    </p:animScale>
                                    <p:animScale>
                                      <p:cBhvr>
                                        <p:cTn id="29" dur="26">
                                          <p:stCondLst>
                                            <p:cond delay="1642"/>
                                          </p:stCondLst>
                                        </p:cTn>
                                        <p:tgtEl>
                                          <p:spTgt spid="3"/>
                                        </p:tgtEl>
                                      </p:cBhvr>
                                      <p:to x="100000" y="90000"/>
                                    </p:animScale>
                                    <p:animScale>
                                      <p:cBhvr>
                                        <p:cTn id="30" dur="166" decel="50000">
                                          <p:stCondLst>
                                            <p:cond delay="1668"/>
                                          </p:stCondLst>
                                        </p:cTn>
                                        <p:tgtEl>
                                          <p:spTgt spid="3"/>
                                        </p:tgtEl>
                                      </p:cBhvr>
                                      <p:to x="100000" y="100000"/>
                                    </p:animScale>
                                    <p:animScale>
                                      <p:cBhvr>
                                        <p:cTn id="31" dur="26">
                                          <p:stCondLst>
                                            <p:cond delay="1808"/>
                                          </p:stCondLst>
                                        </p:cTn>
                                        <p:tgtEl>
                                          <p:spTgt spid="3"/>
                                        </p:tgtEl>
                                      </p:cBhvr>
                                      <p:to x="100000" y="95000"/>
                                    </p:animScale>
                                    <p:animScale>
                                      <p:cBhvr>
                                        <p:cTn id="32" dur="166" decel="50000">
                                          <p:stCondLst>
                                            <p:cond delay="1834"/>
                                          </p:stCondLst>
                                        </p:cTn>
                                        <p:tgtEl>
                                          <p:spTgt spid="3"/>
                                        </p:tgtEl>
                                      </p:cBhvr>
                                      <p:to x="100000" y="100000"/>
                                    </p:animScale>
                                  </p:childTnLst>
                                </p:cTn>
                              </p:par>
                            </p:childTnLst>
                          </p:cTn>
                        </p:par>
                        <p:par>
                          <p:cTn id="33" fill="hold">
                            <p:stCondLst>
                              <p:cond delay="2000"/>
                            </p:stCondLst>
                            <p:childTnLst>
                              <p:par>
                                <p:cTn id="34" presetID="8" presetClass="emph" presetSubtype="0" repeatCount="indefinite" fill="hold" nodeType="afterEffect">
                                  <p:stCondLst>
                                    <p:cond delay="0"/>
                                  </p:stCondLst>
                                  <p:childTnLst>
                                    <p:animRot by="21600000">
                                      <p:cBhvr>
                                        <p:cTn id="35" dur="2000" fill="hold"/>
                                        <p:tgtEl>
                                          <p:spTgt spid="3"/>
                                        </p:tgtEl>
                                        <p:attrNameLst>
                                          <p:attrName>r</p:attrName>
                                        </p:attrNameLst>
                                      </p:cBhvr>
                                    </p:animRo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11"/>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13"/>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19"/>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14"/>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grpId="0" nodeType="clickEffect">
                                  <p:stCondLst>
                                    <p:cond delay="0"/>
                                  </p:stCondLst>
                                  <p:childTnLst>
                                    <p:set>
                                      <p:cBhvr>
                                        <p:cTn id="71" dur="1" fill="hold">
                                          <p:stCondLst>
                                            <p:cond delay="0"/>
                                          </p:stCondLst>
                                        </p:cTn>
                                        <p:tgtEl>
                                          <p:spTgt spid="20"/>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grpId="0" nodeType="clickEffect">
                                  <p:stCondLst>
                                    <p:cond delay="0"/>
                                  </p:stCondLst>
                                  <p:childTnLst>
                                    <p:set>
                                      <p:cBhvr>
                                        <p:cTn id="75" dur="1" fill="hold">
                                          <p:stCondLst>
                                            <p:cond delay="0"/>
                                          </p:stCondLst>
                                        </p:cTn>
                                        <p:tgtEl>
                                          <p:spTgt spid="15"/>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grpId="0" nodeType="clickEffect">
                                  <p:stCondLst>
                                    <p:cond delay="0"/>
                                  </p:stCondLst>
                                  <p:childTnLst>
                                    <p:set>
                                      <p:cBhvr>
                                        <p:cTn id="79" dur="1" fill="hold">
                                          <p:stCondLst>
                                            <p:cond delay="0"/>
                                          </p:stCondLst>
                                        </p:cTn>
                                        <p:tgtEl>
                                          <p:spTgt spid="21"/>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childTnLst>
                                </p:cTn>
                              </p:par>
                            </p:childTnLst>
                          </p:cTn>
                        </p:par>
                      </p:childTnLst>
                    </p:cTn>
                  </p:par>
                  <p:par>
                    <p:cTn id="84" fill="hold">
                      <p:stCondLst>
                        <p:cond delay="indefinite"/>
                      </p:stCondLst>
                      <p:childTnLst>
                        <p:par>
                          <p:cTn id="85" fill="hold">
                            <p:stCondLst>
                              <p:cond delay="0"/>
                            </p:stCondLst>
                            <p:childTnLst>
                              <p:par>
                                <p:cTn id="86" presetID="1" presetClass="entr" presetSubtype="0" fill="hold" grpId="0" nodeType="clickEffect">
                                  <p:stCondLst>
                                    <p:cond delay="0"/>
                                  </p:stCondLst>
                                  <p:childTnLst>
                                    <p:set>
                                      <p:cBhvr>
                                        <p:cTn id="87"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1" grpId="0"/>
      <p:bldP spid="12" grpId="0"/>
      <p:bldP spid="13" grpId="0"/>
      <p:bldP spid="14" grpId="0"/>
      <p:bldP spid="15" grpId="0"/>
      <p:bldP spid="16" grpId="0"/>
      <p:bldP spid="17" grpId="0"/>
      <p:bldP spid="18" grpId="0"/>
      <p:bldP spid="19" grpId="0"/>
      <p:bldP spid="20" grpId="0"/>
      <p:bldP spid="21" grpId="0"/>
      <p:bldP spid="2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0519B4D3-9E13-4F05-9D22-402D279EA4E3}"/>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2800">
                <a:solidFill>
                  <a:srgbClr val="5B0091"/>
                </a:solidFill>
                <a:latin typeface="Comic Sans MS" panose="030F0702030302020204" pitchFamily="66" charset="0"/>
              </a:rPr>
              <a:t>2-Dimensional grids</a:t>
            </a:r>
            <a:endParaRPr lang="en-GB" sz="2800" dirty="0">
              <a:latin typeface="Comic Sans MS" panose="030F0702030302020204" pitchFamily="66" charset="0"/>
            </a:endParaRPr>
          </a:p>
        </p:txBody>
      </p:sp>
      <p:sp>
        <p:nvSpPr>
          <p:cNvPr id="6" name="Text Box 22">
            <a:extLst>
              <a:ext uri="{FF2B5EF4-FFF2-40B4-BE49-F238E27FC236}">
                <a16:creationId xmlns:a16="http://schemas.microsoft.com/office/drawing/2014/main" id="{9B722900-AE2E-484A-990F-7A9F73C99F62}"/>
              </a:ext>
            </a:extLst>
          </p:cNvPr>
          <p:cNvSpPr txBox="1">
            <a:spLocks noChangeArrowheads="1"/>
          </p:cNvSpPr>
          <p:nvPr/>
        </p:nvSpPr>
        <p:spPr bwMode="auto">
          <a:xfrm>
            <a:off x="230896" y="2051901"/>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grid is often more efficient to show all the possible outcomes.</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6D3558EE-DF7F-468D-A9AB-5E9B778A8116}"/>
              </a:ext>
            </a:extLst>
          </p:cNvPr>
          <p:cNvSpPr txBox="1">
            <a:spLocks noChangeArrowheads="1"/>
          </p:cNvSpPr>
          <p:nvPr/>
        </p:nvSpPr>
        <p:spPr bwMode="auto">
          <a:xfrm>
            <a:off x="2378174" y="4883399"/>
            <a:ext cx="465634"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8A9A810A-D7A5-41B1-8EAD-84D8DDD26573}"/>
              </a:ext>
            </a:extLst>
          </p:cNvPr>
          <p:cNvSpPr txBox="1">
            <a:spLocks noChangeArrowheads="1"/>
          </p:cNvSpPr>
          <p:nvPr/>
        </p:nvSpPr>
        <p:spPr bwMode="auto">
          <a:xfrm>
            <a:off x="2424408" y="4421735"/>
            <a:ext cx="463541" cy="461665"/>
          </a:xfrm>
          <a:prstGeom prst="rect">
            <a:avLst/>
          </a:prstGeom>
          <a:noFill/>
          <a:ln w="9525">
            <a:noFill/>
            <a:miter lim="800000"/>
            <a:headEnd/>
            <a:tailEnd/>
          </a:ln>
          <a:effectLst/>
        </p:spPr>
        <p:txBody>
          <a:bodyPr wrap="square">
            <a:spAutoFit/>
          </a:bodyPr>
          <a:lstStyle/>
          <a:p>
            <a:pPr eaLnBrk="0" hangingPunct="0"/>
            <a:r>
              <a:rPr lang="en-US" sz="2400" dirty="0">
                <a:latin typeface="Comic Sans MS" panose="030F0702030302020204" pitchFamily="66" charset="0"/>
              </a:rPr>
              <a:t>T</a:t>
            </a:r>
          </a:p>
        </p:txBody>
      </p:sp>
      <p:sp>
        <p:nvSpPr>
          <p:cNvPr id="11" name="Text Box 22">
            <a:extLst>
              <a:ext uri="{FF2B5EF4-FFF2-40B4-BE49-F238E27FC236}">
                <a16:creationId xmlns:a16="http://schemas.microsoft.com/office/drawing/2014/main" id="{C6348426-7389-418B-B663-6F743AECB703}"/>
              </a:ext>
            </a:extLst>
          </p:cNvPr>
          <p:cNvSpPr txBox="1">
            <a:spLocks noChangeArrowheads="1"/>
          </p:cNvSpPr>
          <p:nvPr/>
        </p:nvSpPr>
        <p:spPr bwMode="auto">
          <a:xfrm>
            <a:off x="3089952" y="5463188"/>
            <a:ext cx="531327"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1</a:t>
            </a:r>
            <a:endParaRPr lang="en-US" sz="2400" dirty="0">
              <a:latin typeface="Comic Sans MS" panose="030F0702030302020204" pitchFamily="66" charset="0"/>
            </a:endParaRPr>
          </a:p>
        </p:txBody>
      </p:sp>
      <p:sp>
        <p:nvSpPr>
          <p:cNvPr id="12" name="Text Box 22">
            <a:extLst>
              <a:ext uri="{FF2B5EF4-FFF2-40B4-BE49-F238E27FC236}">
                <a16:creationId xmlns:a16="http://schemas.microsoft.com/office/drawing/2014/main" id="{5EB58681-F172-4965-A63B-5E7DA9588E57}"/>
              </a:ext>
            </a:extLst>
          </p:cNvPr>
          <p:cNvSpPr txBox="1">
            <a:spLocks noChangeArrowheads="1"/>
          </p:cNvSpPr>
          <p:nvPr/>
        </p:nvSpPr>
        <p:spPr bwMode="auto">
          <a:xfrm>
            <a:off x="3527460" y="5458762"/>
            <a:ext cx="529234"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2</a:t>
            </a:r>
            <a:endParaRPr lang="en-US" sz="2400" dirty="0">
              <a:latin typeface="Comic Sans MS" panose="030F0702030302020204" pitchFamily="66" charset="0"/>
            </a:endParaRPr>
          </a:p>
        </p:txBody>
      </p:sp>
      <p:sp>
        <p:nvSpPr>
          <p:cNvPr id="13" name="Text Box 22">
            <a:extLst>
              <a:ext uri="{FF2B5EF4-FFF2-40B4-BE49-F238E27FC236}">
                <a16:creationId xmlns:a16="http://schemas.microsoft.com/office/drawing/2014/main" id="{E45A43B3-1E83-457D-A1BF-8FA3CC276E6F}"/>
              </a:ext>
            </a:extLst>
          </p:cNvPr>
          <p:cNvSpPr txBox="1">
            <a:spLocks noChangeArrowheads="1"/>
          </p:cNvSpPr>
          <p:nvPr/>
        </p:nvSpPr>
        <p:spPr bwMode="auto">
          <a:xfrm>
            <a:off x="4023824" y="5467615"/>
            <a:ext cx="531326"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3</a:t>
            </a:r>
            <a:endParaRPr lang="en-US" sz="2400" dirty="0">
              <a:latin typeface="Comic Sans MS" panose="030F0702030302020204" pitchFamily="66" charset="0"/>
            </a:endParaRPr>
          </a:p>
        </p:txBody>
      </p:sp>
      <p:sp>
        <p:nvSpPr>
          <p:cNvPr id="14" name="Text Box 22">
            <a:extLst>
              <a:ext uri="{FF2B5EF4-FFF2-40B4-BE49-F238E27FC236}">
                <a16:creationId xmlns:a16="http://schemas.microsoft.com/office/drawing/2014/main" id="{46564487-A97A-447D-A2AE-438D1326A289}"/>
              </a:ext>
            </a:extLst>
          </p:cNvPr>
          <p:cNvSpPr txBox="1">
            <a:spLocks noChangeArrowheads="1"/>
          </p:cNvSpPr>
          <p:nvPr/>
        </p:nvSpPr>
        <p:spPr bwMode="auto">
          <a:xfrm>
            <a:off x="4450353" y="5458763"/>
            <a:ext cx="531325"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4</a:t>
            </a:r>
            <a:endParaRPr lang="en-US" sz="2400" dirty="0">
              <a:latin typeface="Comic Sans MS" panose="030F0702030302020204" pitchFamily="66" charset="0"/>
            </a:endParaRPr>
          </a:p>
        </p:txBody>
      </p:sp>
      <p:sp>
        <p:nvSpPr>
          <p:cNvPr id="15" name="Text Box 22">
            <a:extLst>
              <a:ext uri="{FF2B5EF4-FFF2-40B4-BE49-F238E27FC236}">
                <a16:creationId xmlns:a16="http://schemas.microsoft.com/office/drawing/2014/main" id="{ED962FD2-08BD-4122-8BA4-D9EAC5172F48}"/>
              </a:ext>
            </a:extLst>
          </p:cNvPr>
          <p:cNvSpPr txBox="1">
            <a:spLocks noChangeArrowheads="1"/>
          </p:cNvSpPr>
          <p:nvPr/>
        </p:nvSpPr>
        <p:spPr bwMode="auto">
          <a:xfrm>
            <a:off x="4972755" y="5467615"/>
            <a:ext cx="531324"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5</a:t>
            </a:r>
            <a:endParaRPr lang="en-US" sz="2400" dirty="0">
              <a:latin typeface="Comic Sans MS" panose="030F0702030302020204" pitchFamily="66" charset="0"/>
            </a:endParaRPr>
          </a:p>
        </p:txBody>
      </p:sp>
      <p:sp>
        <p:nvSpPr>
          <p:cNvPr id="16" name="Text Box 22">
            <a:extLst>
              <a:ext uri="{FF2B5EF4-FFF2-40B4-BE49-F238E27FC236}">
                <a16:creationId xmlns:a16="http://schemas.microsoft.com/office/drawing/2014/main" id="{EA747F40-A9AF-48C0-8D26-ABCA2DF9271B}"/>
              </a:ext>
            </a:extLst>
          </p:cNvPr>
          <p:cNvSpPr txBox="1">
            <a:spLocks noChangeArrowheads="1"/>
          </p:cNvSpPr>
          <p:nvPr/>
        </p:nvSpPr>
        <p:spPr bwMode="auto">
          <a:xfrm>
            <a:off x="5374389" y="5458762"/>
            <a:ext cx="531322"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6</a:t>
            </a:r>
            <a:endParaRPr lang="en-US" sz="2400" dirty="0">
              <a:latin typeface="Comic Sans MS" panose="030F0702030302020204" pitchFamily="66" charset="0"/>
            </a:endParaRPr>
          </a:p>
        </p:txBody>
      </p:sp>
      <p:sp>
        <p:nvSpPr>
          <p:cNvPr id="17" name="Text Box 22">
            <a:extLst>
              <a:ext uri="{FF2B5EF4-FFF2-40B4-BE49-F238E27FC236}">
                <a16:creationId xmlns:a16="http://schemas.microsoft.com/office/drawing/2014/main" id="{024E1C96-24DC-4C85-9940-15F2B2AE43D1}"/>
              </a:ext>
            </a:extLst>
          </p:cNvPr>
          <p:cNvSpPr txBox="1">
            <a:spLocks noChangeArrowheads="1"/>
          </p:cNvSpPr>
          <p:nvPr/>
        </p:nvSpPr>
        <p:spPr bwMode="auto">
          <a:xfrm>
            <a:off x="205581" y="73152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18" name="Text Box 22">
            <a:extLst>
              <a:ext uri="{FF2B5EF4-FFF2-40B4-BE49-F238E27FC236}">
                <a16:creationId xmlns:a16="http://schemas.microsoft.com/office/drawing/2014/main" id="{B9F3CEAA-C417-4933-8552-F36B4C20CC37}"/>
              </a:ext>
            </a:extLst>
          </p:cNvPr>
          <p:cNvSpPr txBox="1">
            <a:spLocks noChangeArrowheads="1"/>
          </p:cNvSpPr>
          <p:nvPr/>
        </p:nvSpPr>
        <p:spPr bwMode="auto">
          <a:xfrm>
            <a:off x="205581" y="118872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One coin is tossed and a die is rolled at the same time, list all the possible outcomes.</a:t>
            </a:r>
            <a:endParaRPr lang="en-US" sz="2400" dirty="0">
              <a:latin typeface="Comic Sans MS" panose="030F0702030302020204" pitchFamily="66" charset="0"/>
            </a:endParaRPr>
          </a:p>
        </p:txBody>
      </p:sp>
      <p:sp>
        <p:nvSpPr>
          <p:cNvPr id="19" name="Text Box 22">
            <a:extLst>
              <a:ext uri="{FF2B5EF4-FFF2-40B4-BE49-F238E27FC236}">
                <a16:creationId xmlns:a16="http://schemas.microsoft.com/office/drawing/2014/main" id="{2AA2B866-D4FB-4E04-A978-8CFD3A8E9645}"/>
              </a:ext>
            </a:extLst>
          </p:cNvPr>
          <p:cNvSpPr txBox="1">
            <a:spLocks noChangeArrowheads="1"/>
          </p:cNvSpPr>
          <p:nvPr/>
        </p:nvSpPr>
        <p:spPr bwMode="auto">
          <a:xfrm>
            <a:off x="230896" y="2821653"/>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Each point on the grid represents one of the outcomes</a:t>
            </a:r>
            <a:endParaRPr lang="en-US" sz="2400" dirty="0">
              <a:latin typeface="Comic Sans MS" panose="030F0702030302020204" pitchFamily="66" charset="0"/>
            </a:endParaRPr>
          </a:p>
        </p:txBody>
      </p:sp>
      <p:cxnSp>
        <p:nvCxnSpPr>
          <p:cNvPr id="20" name="Straight Arrow Connector 19">
            <a:extLst>
              <a:ext uri="{FF2B5EF4-FFF2-40B4-BE49-F238E27FC236}">
                <a16:creationId xmlns:a16="http://schemas.microsoft.com/office/drawing/2014/main" id="{D686E6A8-FFC5-43C3-86E4-6164C44925CF}"/>
              </a:ext>
            </a:extLst>
          </p:cNvPr>
          <p:cNvCxnSpPr/>
          <p:nvPr/>
        </p:nvCxnSpPr>
        <p:spPr>
          <a:xfrm>
            <a:off x="2843808" y="5463189"/>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2AF8A664-4834-4D16-B014-924C2B5E23B8}"/>
              </a:ext>
            </a:extLst>
          </p:cNvPr>
          <p:cNvCxnSpPr/>
          <p:nvPr/>
        </p:nvCxnSpPr>
        <p:spPr>
          <a:xfrm flipV="1">
            <a:off x="2843808" y="3929862"/>
            <a:ext cx="0" cy="1533327"/>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42001724-0F3B-4837-A28F-F0F78E167AF6}"/>
              </a:ext>
            </a:extLst>
          </p:cNvPr>
          <p:cNvCxnSpPr/>
          <p:nvPr/>
        </p:nvCxnSpPr>
        <p:spPr>
          <a:xfrm flipV="1">
            <a:off x="2843808" y="5085184"/>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2E699FC-3CC3-453A-B6C9-2F7ABB061B71}"/>
              </a:ext>
            </a:extLst>
          </p:cNvPr>
          <p:cNvCxnSpPr/>
          <p:nvPr/>
        </p:nvCxnSpPr>
        <p:spPr>
          <a:xfrm flipV="1">
            <a:off x="2843808" y="4623519"/>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14C56BB-3B59-4513-AFE5-3F353783A438}"/>
              </a:ext>
            </a:extLst>
          </p:cNvPr>
          <p:cNvCxnSpPr/>
          <p:nvPr/>
        </p:nvCxnSpPr>
        <p:spPr>
          <a:xfrm flipH="1" flipV="1">
            <a:off x="3291840" y="4334740"/>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E7EDC01-2F68-4C97-8BA4-DB5E344DB3D7}"/>
              </a:ext>
            </a:extLst>
          </p:cNvPr>
          <p:cNvCxnSpPr/>
          <p:nvPr/>
        </p:nvCxnSpPr>
        <p:spPr>
          <a:xfrm flipH="1" flipV="1">
            <a:off x="3749040" y="4337467"/>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4C73D956-05AA-4CFC-9FCE-7DCEA7000FBB}"/>
              </a:ext>
            </a:extLst>
          </p:cNvPr>
          <p:cNvCxnSpPr/>
          <p:nvPr/>
        </p:nvCxnSpPr>
        <p:spPr>
          <a:xfrm flipH="1" flipV="1">
            <a:off x="4206240" y="4334256"/>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552F636-9D3F-4AD5-B282-78D6A102B9C9}"/>
              </a:ext>
            </a:extLst>
          </p:cNvPr>
          <p:cNvCxnSpPr/>
          <p:nvPr/>
        </p:nvCxnSpPr>
        <p:spPr>
          <a:xfrm flipH="1" flipV="1">
            <a:off x="4663440" y="4334256"/>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961B01C-3110-4E64-A0FE-E68A88C746F9}"/>
              </a:ext>
            </a:extLst>
          </p:cNvPr>
          <p:cNvCxnSpPr/>
          <p:nvPr/>
        </p:nvCxnSpPr>
        <p:spPr>
          <a:xfrm flipH="1" flipV="1">
            <a:off x="5120640" y="4334256"/>
            <a:ext cx="1" cy="1128449"/>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F4893542-6185-4A00-83A5-EBEEC7423556}"/>
              </a:ext>
            </a:extLst>
          </p:cNvPr>
          <p:cNvCxnSpPr/>
          <p:nvPr/>
        </p:nvCxnSpPr>
        <p:spPr>
          <a:xfrm flipH="1" flipV="1">
            <a:off x="5577840" y="4334256"/>
            <a:ext cx="1" cy="1128449"/>
          </a:xfrm>
          <a:prstGeom prst="line">
            <a:avLst/>
          </a:prstGeom>
        </p:spPr>
        <p:style>
          <a:lnRef idx="1">
            <a:schemeClr val="accent1"/>
          </a:lnRef>
          <a:fillRef idx="0">
            <a:schemeClr val="accent1"/>
          </a:fillRef>
          <a:effectRef idx="0">
            <a:schemeClr val="accent1"/>
          </a:effectRef>
          <a:fontRef idx="minor">
            <a:schemeClr val="tx1"/>
          </a:fontRef>
        </p:style>
      </p:cxnSp>
      <p:sp>
        <p:nvSpPr>
          <p:cNvPr id="31" name="Oval 30">
            <a:extLst>
              <a:ext uri="{FF2B5EF4-FFF2-40B4-BE49-F238E27FC236}">
                <a16:creationId xmlns:a16="http://schemas.microsoft.com/office/drawing/2014/main" id="{082DCF09-722B-4F49-9927-4AE57A5B04B4}"/>
              </a:ext>
            </a:extLst>
          </p:cNvPr>
          <p:cNvSpPr/>
          <p:nvPr/>
        </p:nvSpPr>
        <p:spPr>
          <a:xfrm>
            <a:off x="3279418" y="460481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B465226C-FA1B-42D1-8428-713CFBDB633C}"/>
              </a:ext>
            </a:extLst>
          </p:cNvPr>
          <p:cNvSpPr/>
          <p:nvPr/>
        </p:nvSpPr>
        <p:spPr>
          <a:xfrm>
            <a:off x="3262936" y="507554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B1AFF498-6832-4FE1-BDCF-4B21DE2FCA05}"/>
              </a:ext>
            </a:extLst>
          </p:cNvPr>
          <p:cNvSpPr/>
          <p:nvPr/>
        </p:nvSpPr>
        <p:spPr>
          <a:xfrm>
            <a:off x="3733640" y="459281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EEF6E833-01AA-4183-91F5-43FD9BBE4F14}"/>
              </a:ext>
            </a:extLst>
          </p:cNvPr>
          <p:cNvSpPr/>
          <p:nvPr/>
        </p:nvSpPr>
        <p:spPr>
          <a:xfrm>
            <a:off x="3730764" y="507448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C4C2EE5C-3798-408F-89DF-72B63768565C}"/>
              </a:ext>
            </a:extLst>
          </p:cNvPr>
          <p:cNvSpPr/>
          <p:nvPr/>
        </p:nvSpPr>
        <p:spPr>
          <a:xfrm>
            <a:off x="4188467" y="459905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F27C9493-B5CD-4B8F-862C-05E3C1FC143A}"/>
              </a:ext>
            </a:extLst>
          </p:cNvPr>
          <p:cNvSpPr/>
          <p:nvPr/>
        </p:nvSpPr>
        <p:spPr>
          <a:xfrm>
            <a:off x="4189411" y="506318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8CB8E6A8-1773-48BD-BAFB-AEB16A78C13A}"/>
              </a:ext>
            </a:extLst>
          </p:cNvPr>
          <p:cNvSpPr/>
          <p:nvPr/>
        </p:nvSpPr>
        <p:spPr>
          <a:xfrm>
            <a:off x="4643294" y="46021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9A635F69-E097-4CA9-AEA9-365BE74C1AE6}"/>
              </a:ext>
            </a:extLst>
          </p:cNvPr>
          <p:cNvSpPr/>
          <p:nvPr/>
        </p:nvSpPr>
        <p:spPr>
          <a:xfrm>
            <a:off x="4633122" y="50574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9763B188-9B4A-49D6-8D36-7D17DDAC5350}"/>
              </a:ext>
            </a:extLst>
          </p:cNvPr>
          <p:cNvSpPr/>
          <p:nvPr/>
        </p:nvSpPr>
        <p:spPr>
          <a:xfrm>
            <a:off x="5098121" y="45872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8BA71C16-3AE6-4FC0-8EB2-BA054D1BAE72}"/>
              </a:ext>
            </a:extLst>
          </p:cNvPr>
          <p:cNvSpPr/>
          <p:nvPr/>
        </p:nvSpPr>
        <p:spPr>
          <a:xfrm>
            <a:off x="5102393" y="50650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1" name="Oval 40">
            <a:extLst>
              <a:ext uri="{FF2B5EF4-FFF2-40B4-BE49-F238E27FC236}">
                <a16:creationId xmlns:a16="http://schemas.microsoft.com/office/drawing/2014/main" id="{9DA34DEA-D131-45FE-B459-1FB7DDA85D2A}"/>
              </a:ext>
            </a:extLst>
          </p:cNvPr>
          <p:cNvSpPr/>
          <p:nvPr/>
        </p:nvSpPr>
        <p:spPr>
          <a:xfrm>
            <a:off x="5553629" y="459969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2" name="Oval 41">
            <a:extLst>
              <a:ext uri="{FF2B5EF4-FFF2-40B4-BE49-F238E27FC236}">
                <a16:creationId xmlns:a16="http://schemas.microsoft.com/office/drawing/2014/main" id="{A2C7F22D-015C-4F94-9320-9E5FFC908CE5}"/>
              </a:ext>
            </a:extLst>
          </p:cNvPr>
          <p:cNvSpPr/>
          <p:nvPr/>
        </p:nvSpPr>
        <p:spPr>
          <a:xfrm>
            <a:off x="5553599" y="50683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3" name="Text Box 22">
            <a:extLst>
              <a:ext uri="{FF2B5EF4-FFF2-40B4-BE49-F238E27FC236}">
                <a16:creationId xmlns:a16="http://schemas.microsoft.com/office/drawing/2014/main" id="{186BD9D9-F145-47B7-A178-D5344AA109A1}"/>
              </a:ext>
            </a:extLst>
          </p:cNvPr>
          <p:cNvSpPr txBox="1">
            <a:spLocks noChangeArrowheads="1"/>
          </p:cNvSpPr>
          <p:nvPr/>
        </p:nvSpPr>
        <p:spPr bwMode="auto">
          <a:xfrm>
            <a:off x="4006589" y="5811814"/>
            <a:ext cx="964035"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Die</a:t>
            </a:r>
            <a:endParaRPr lang="en-US" sz="2400" dirty="0">
              <a:latin typeface="Comic Sans MS" panose="030F0702030302020204" pitchFamily="66" charset="0"/>
            </a:endParaRPr>
          </a:p>
        </p:txBody>
      </p:sp>
      <p:sp>
        <p:nvSpPr>
          <p:cNvPr id="44" name="Text Box 22">
            <a:extLst>
              <a:ext uri="{FF2B5EF4-FFF2-40B4-BE49-F238E27FC236}">
                <a16:creationId xmlns:a16="http://schemas.microsoft.com/office/drawing/2014/main" id="{630C92C7-9BA1-42BE-A194-A7F4C5102931}"/>
              </a:ext>
            </a:extLst>
          </p:cNvPr>
          <p:cNvSpPr txBox="1">
            <a:spLocks noChangeArrowheads="1"/>
          </p:cNvSpPr>
          <p:nvPr/>
        </p:nvSpPr>
        <p:spPr bwMode="auto">
          <a:xfrm rot="16200000">
            <a:off x="1781648" y="4558492"/>
            <a:ext cx="964035"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Coin</a:t>
            </a:r>
            <a:endParaRPr lang="en-US" sz="2400" dirty="0">
              <a:latin typeface="Comic Sans MS" panose="030F0702030302020204" pitchFamily="66" charset="0"/>
            </a:endParaRPr>
          </a:p>
        </p:txBody>
      </p:sp>
      <p:pic>
        <p:nvPicPr>
          <p:cNvPr id="45" name="Picture 44" descr="Icon&#10;&#10;Description automatically generated">
            <a:extLst>
              <a:ext uri="{FF2B5EF4-FFF2-40B4-BE49-F238E27FC236}">
                <a16:creationId xmlns:a16="http://schemas.microsoft.com/office/drawing/2014/main" id="{358E229C-1A24-48F5-8CA6-E28A7190840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0755" y="4581128"/>
            <a:ext cx="1335690" cy="1260103"/>
          </a:xfrm>
          <a:prstGeom prst="rect">
            <a:avLst/>
          </a:prstGeom>
        </p:spPr>
      </p:pic>
      <p:pic>
        <p:nvPicPr>
          <p:cNvPr id="46" name="Picture 45" descr="A coin on a table&#10;&#10;Description automatically generated">
            <a:extLst>
              <a:ext uri="{FF2B5EF4-FFF2-40B4-BE49-F238E27FC236}">
                <a16:creationId xmlns:a16="http://schemas.microsoft.com/office/drawing/2014/main" id="{21B8A688-221B-4F46-B91F-AD1BCBB16B3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42" y="4519364"/>
            <a:ext cx="1855541" cy="1720404"/>
          </a:xfrm>
          <a:prstGeom prst="rect">
            <a:avLst/>
          </a:prstGeom>
        </p:spPr>
      </p:pic>
    </p:spTree>
    <p:extLst>
      <p:ext uri="{BB962C8B-B14F-4D97-AF65-F5344CB8AC3E}">
        <p14:creationId xmlns:p14="http://schemas.microsoft.com/office/powerpoint/2010/main" val="1939577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afterEffect">
                                  <p:stCondLst>
                                    <p:cond delay="0"/>
                                  </p:stCondLst>
                                  <p:childTnLst>
                                    <p:animRot by="21600000">
                                      <p:cBhvr>
                                        <p:cTn id="6" dur="2000" fill="hold"/>
                                        <p:tgtEl>
                                          <p:spTgt spid="45"/>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wipe(left)">
                                      <p:cBhvr>
                                        <p:cTn id="19" dur="500"/>
                                        <p:tgtEl>
                                          <p:spTgt spid="20"/>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12"/>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par>
                          <p:cTn id="43" fill="hold">
                            <p:stCondLst>
                              <p:cond delay="0"/>
                            </p:stCondLst>
                            <p:childTnLst>
                              <p:par>
                                <p:cTn id="44" presetID="1" presetClass="entr" presetSubtype="0" fill="hold" grpId="0" nodeType="afterEffect">
                                  <p:stCondLst>
                                    <p:cond delay="0"/>
                                  </p:stCondLst>
                                  <p:childTnLst>
                                    <p:set>
                                      <p:cBhvr>
                                        <p:cTn id="45" dur="1" fill="hold">
                                          <p:stCondLst>
                                            <p:cond delay="0"/>
                                          </p:stCondLst>
                                        </p:cTn>
                                        <p:tgtEl>
                                          <p:spTgt spid="14"/>
                                        </p:tgtEl>
                                        <p:attrNameLst>
                                          <p:attrName>style.visibility</p:attrName>
                                        </p:attrNameLst>
                                      </p:cBhvr>
                                      <p:to>
                                        <p:strVal val="visible"/>
                                      </p:to>
                                    </p:set>
                                  </p:childTnLst>
                                </p:cTn>
                              </p:par>
                            </p:childTnLst>
                          </p:cTn>
                        </p:par>
                        <p:par>
                          <p:cTn id="46" fill="hold">
                            <p:stCondLst>
                              <p:cond delay="0"/>
                            </p:stCondLst>
                            <p:childTnLst>
                              <p:par>
                                <p:cTn id="47" presetID="1" presetClass="entr" presetSubtype="0"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childTnLst>
                                </p:cTn>
                              </p:par>
                            </p:childTnLst>
                          </p:cTn>
                        </p:par>
                        <p:par>
                          <p:cTn id="49" fill="hold">
                            <p:stCondLst>
                              <p:cond delay="0"/>
                            </p:stCondLst>
                            <p:childTnLst>
                              <p:par>
                                <p:cTn id="50" presetID="1" presetClass="entr" presetSubtype="0" fill="hold" grpId="0" nodeType="afterEffect">
                                  <p:stCondLst>
                                    <p:cond delay="0"/>
                                  </p:stCondLst>
                                  <p:childTnLst>
                                    <p:set>
                                      <p:cBhvr>
                                        <p:cTn id="51" dur="1" fill="hold">
                                          <p:stCondLst>
                                            <p:cond delay="0"/>
                                          </p:stCondLst>
                                        </p:cTn>
                                        <p:tgtEl>
                                          <p:spTgt spid="16"/>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22" presetClass="entr" presetSubtype="4" fill="hold"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wipe(down)">
                                      <p:cBhvr>
                                        <p:cTn id="56" dur="500"/>
                                        <p:tgtEl>
                                          <p:spTgt spid="25"/>
                                        </p:tgtEl>
                                      </p:cBhvr>
                                    </p:animEffect>
                                  </p:childTnLst>
                                </p:cTn>
                              </p:par>
                            </p:childTnLst>
                          </p:cTn>
                        </p:par>
                        <p:par>
                          <p:cTn id="57" fill="hold">
                            <p:stCondLst>
                              <p:cond delay="500"/>
                            </p:stCondLst>
                            <p:childTnLst>
                              <p:par>
                                <p:cTn id="58" presetID="22" presetClass="entr" presetSubtype="4" fill="hold" nodeType="afterEffect">
                                  <p:stCondLst>
                                    <p:cond delay="0"/>
                                  </p:stCondLst>
                                  <p:childTnLst>
                                    <p:set>
                                      <p:cBhvr>
                                        <p:cTn id="59" dur="1" fill="hold">
                                          <p:stCondLst>
                                            <p:cond delay="0"/>
                                          </p:stCondLst>
                                        </p:cTn>
                                        <p:tgtEl>
                                          <p:spTgt spid="26"/>
                                        </p:tgtEl>
                                        <p:attrNameLst>
                                          <p:attrName>style.visibility</p:attrName>
                                        </p:attrNameLst>
                                      </p:cBhvr>
                                      <p:to>
                                        <p:strVal val="visible"/>
                                      </p:to>
                                    </p:set>
                                    <p:animEffect transition="in" filter="wipe(down)">
                                      <p:cBhvr>
                                        <p:cTn id="60" dur="500"/>
                                        <p:tgtEl>
                                          <p:spTgt spid="26"/>
                                        </p:tgtEl>
                                      </p:cBhvr>
                                    </p:animEffect>
                                  </p:childTnLst>
                                </p:cTn>
                              </p:par>
                            </p:childTnLst>
                          </p:cTn>
                        </p:par>
                        <p:par>
                          <p:cTn id="61" fill="hold">
                            <p:stCondLst>
                              <p:cond delay="1000"/>
                            </p:stCondLst>
                            <p:childTnLst>
                              <p:par>
                                <p:cTn id="62" presetID="22" presetClass="entr" presetSubtype="4" fill="hold" nodeType="after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wipe(down)">
                                      <p:cBhvr>
                                        <p:cTn id="64" dur="500"/>
                                        <p:tgtEl>
                                          <p:spTgt spid="27"/>
                                        </p:tgtEl>
                                      </p:cBhvr>
                                    </p:animEffect>
                                  </p:childTnLst>
                                </p:cTn>
                              </p:par>
                            </p:childTnLst>
                          </p:cTn>
                        </p:par>
                        <p:par>
                          <p:cTn id="65" fill="hold">
                            <p:stCondLst>
                              <p:cond delay="1500"/>
                            </p:stCondLst>
                            <p:childTnLst>
                              <p:par>
                                <p:cTn id="66" presetID="22" presetClass="entr" presetSubtype="4" fill="hold" nodeType="afterEffect">
                                  <p:stCondLst>
                                    <p:cond delay="0"/>
                                  </p:stCondLst>
                                  <p:childTnLst>
                                    <p:set>
                                      <p:cBhvr>
                                        <p:cTn id="67" dur="1" fill="hold">
                                          <p:stCondLst>
                                            <p:cond delay="0"/>
                                          </p:stCondLst>
                                        </p:cTn>
                                        <p:tgtEl>
                                          <p:spTgt spid="28"/>
                                        </p:tgtEl>
                                        <p:attrNameLst>
                                          <p:attrName>style.visibility</p:attrName>
                                        </p:attrNameLst>
                                      </p:cBhvr>
                                      <p:to>
                                        <p:strVal val="visible"/>
                                      </p:to>
                                    </p:set>
                                    <p:animEffect transition="in" filter="wipe(down)">
                                      <p:cBhvr>
                                        <p:cTn id="68" dur="500"/>
                                        <p:tgtEl>
                                          <p:spTgt spid="28"/>
                                        </p:tgtEl>
                                      </p:cBhvr>
                                    </p:animEffect>
                                  </p:childTnLst>
                                </p:cTn>
                              </p:par>
                            </p:childTnLst>
                          </p:cTn>
                        </p:par>
                        <p:par>
                          <p:cTn id="69" fill="hold">
                            <p:stCondLst>
                              <p:cond delay="2000"/>
                            </p:stCondLst>
                            <p:childTnLst>
                              <p:par>
                                <p:cTn id="70" presetID="22" presetClass="entr" presetSubtype="4" fill="hold" nodeType="after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wipe(down)">
                                      <p:cBhvr>
                                        <p:cTn id="72" dur="500"/>
                                        <p:tgtEl>
                                          <p:spTgt spid="29"/>
                                        </p:tgtEl>
                                      </p:cBhvr>
                                    </p:animEffect>
                                  </p:childTnLst>
                                </p:cTn>
                              </p:par>
                            </p:childTnLst>
                          </p:cTn>
                        </p:par>
                        <p:par>
                          <p:cTn id="73" fill="hold">
                            <p:stCondLst>
                              <p:cond delay="2500"/>
                            </p:stCondLst>
                            <p:childTnLst>
                              <p:par>
                                <p:cTn id="74" presetID="22" presetClass="entr" presetSubtype="4" fill="hold" nodeType="afterEffect">
                                  <p:stCondLst>
                                    <p:cond delay="0"/>
                                  </p:stCondLst>
                                  <p:childTnLst>
                                    <p:set>
                                      <p:cBhvr>
                                        <p:cTn id="75" dur="1" fill="hold">
                                          <p:stCondLst>
                                            <p:cond delay="0"/>
                                          </p:stCondLst>
                                        </p:cTn>
                                        <p:tgtEl>
                                          <p:spTgt spid="30"/>
                                        </p:tgtEl>
                                        <p:attrNameLst>
                                          <p:attrName>style.visibility</p:attrName>
                                        </p:attrNameLst>
                                      </p:cBhvr>
                                      <p:to>
                                        <p:strVal val="visible"/>
                                      </p:to>
                                    </p:set>
                                    <p:animEffect transition="in" filter="wipe(down)">
                                      <p:cBhvr>
                                        <p:cTn id="76" dur="500"/>
                                        <p:tgtEl>
                                          <p:spTgt spid="30"/>
                                        </p:tgtEl>
                                      </p:cBhvr>
                                    </p:animEffect>
                                  </p:childTnLst>
                                </p:cTn>
                              </p:par>
                            </p:childTnLst>
                          </p:cTn>
                        </p:par>
                        <p:par>
                          <p:cTn id="77" fill="hold">
                            <p:stCondLst>
                              <p:cond delay="3000"/>
                            </p:stCondLst>
                            <p:childTnLst>
                              <p:par>
                                <p:cTn id="78" presetID="1" presetClass="entr" presetSubtype="0" fill="hold" grpId="0" nodeType="afterEffect">
                                  <p:stCondLst>
                                    <p:cond delay="0"/>
                                  </p:stCondLst>
                                  <p:childTnLst>
                                    <p:set>
                                      <p:cBhvr>
                                        <p:cTn id="79" dur="1" fill="hold">
                                          <p:stCondLst>
                                            <p:cond delay="0"/>
                                          </p:stCondLst>
                                        </p:cTn>
                                        <p:tgtEl>
                                          <p:spTgt spid="9"/>
                                        </p:tgtEl>
                                        <p:attrNameLst>
                                          <p:attrName>style.visibility</p:attrName>
                                        </p:attrNameLst>
                                      </p:cBhvr>
                                      <p:to>
                                        <p:strVal val="visible"/>
                                      </p:to>
                                    </p:set>
                                  </p:childTnLst>
                                </p:cTn>
                              </p:par>
                            </p:childTnLst>
                          </p:cTn>
                        </p:par>
                        <p:par>
                          <p:cTn id="80" fill="hold">
                            <p:stCondLst>
                              <p:cond delay="3000"/>
                            </p:stCondLst>
                            <p:childTnLst>
                              <p:par>
                                <p:cTn id="81" presetID="1" presetClass="entr" presetSubtype="0" fill="hold" grpId="0" nodeType="afterEffect">
                                  <p:stCondLst>
                                    <p:cond delay="0"/>
                                  </p:stCondLst>
                                  <p:childTnLst>
                                    <p:set>
                                      <p:cBhvr>
                                        <p:cTn id="82" dur="1" fill="hold">
                                          <p:stCondLst>
                                            <p:cond delay="0"/>
                                          </p:stCondLst>
                                        </p:cTn>
                                        <p:tgtEl>
                                          <p:spTgt spid="1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childTnLst>
                                    <p:set>
                                      <p:cBhvr>
                                        <p:cTn id="86" dur="1" fill="hold">
                                          <p:stCondLst>
                                            <p:cond delay="0"/>
                                          </p:stCondLst>
                                        </p:cTn>
                                        <p:tgtEl>
                                          <p:spTgt spid="22"/>
                                        </p:tgtEl>
                                        <p:attrNameLst>
                                          <p:attrName>style.visibility</p:attrName>
                                        </p:attrNameLst>
                                      </p:cBhvr>
                                      <p:to>
                                        <p:strVal val="visible"/>
                                      </p:to>
                                    </p:set>
                                    <p:animEffect transition="in" filter="wipe(left)">
                                      <p:cBhvr>
                                        <p:cTn id="87" dur="500"/>
                                        <p:tgtEl>
                                          <p:spTgt spid="22"/>
                                        </p:tgtEl>
                                      </p:cBhvr>
                                    </p:animEffect>
                                  </p:childTnLst>
                                </p:cTn>
                              </p:par>
                            </p:childTnLst>
                          </p:cTn>
                        </p:par>
                        <p:par>
                          <p:cTn id="88" fill="hold">
                            <p:stCondLst>
                              <p:cond delay="500"/>
                            </p:stCondLst>
                            <p:childTnLst>
                              <p:par>
                                <p:cTn id="89" presetID="22" presetClass="entr" presetSubtype="8" fill="hold" nodeType="afterEffect">
                                  <p:stCondLst>
                                    <p:cond delay="0"/>
                                  </p:stCondLst>
                                  <p:childTnLst>
                                    <p:set>
                                      <p:cBhvr>
                                        <p:cTn id="90" dur="1" fill="hold">
                                          <p:stCondLst>
                                            <p:cond delay="0"/>
                                          </p:stCondLst>
                                        </p:cTn>
                                        <p:tgtEl>
                                          <p:spTgt spid="24"/>
                                        </p:tgtEl>
                                        <p:attrNameLst>
                                          <p:attrName>style.visibility</p:attrName>
                                        </p:attrNameLst>
                                      </p:cBhvr>
                                      <p:to>
                                        <p:strVal val="visible"/>
                                      </p:to>
                                    </p:set>
                                    <p:animEffect transition="in" filter="wipe(left)">
                                      <p:cBhvr>
                                        <p:cTn id="91" dur="500"/>
                                        <p:tgtEl>
                                          <p:spTgt spid="24"/>
                                        </p:tgtEl>
                                      </p:cBhvr>
                                    </p:animEffect>
                                  </p:childTnLst>
                                </p:cTn>
                              </p:par>
                            </p:childTnLst>
                          </p:cTn>
                        </p:par>
                      </p:childTnLst>
                    </p:cTn>
                  </p:par>
                  <p:par>
                    <p:cTn id="92" fill="hold">
                      <p:stCondLst>
                        <p:cond delay="indefinite"/>
                      </p:stCondLst>
                      <p:childTnLst>
                        <p:par>
                          <p:cTn id="93" fill="hold">
                            <p:stCondLst>
                              <p:cond delay="0"/>
                            </p:stCondLst>
                            <p:childTnLst>
                              <p:par>
                                <p:cTn id="94" presetID="6" presetClass="entr" presetSubtype="16" fill="hold" grpId="0" nodeType="clickEffect">
                                  <p:stCondLst>
                                    <p:cond delay="0"/>
                                  </p:stCondLst>
                                  <p:childTnLst>
                                    <p:set>
                                      <p:cBhvr>
                                        <p:cTn id="95" dur="1" fill="hold">
                                          <p:stCondLst>
                                            <p:cond delay="0"/>
                                          </p:stCondLst>
                                        </p:cTn>
                                        <p:tgtEl>
                                          <p:spTgt spid="32"/>
                                        </p:tgtEl>
                                        <p:attrNameLst>
                                          <p:attrName>style.visibility</p:attrName>
                                        </p:attrNameLst>
                                      </p:cBhvr>
                                      <p:to>
                                        <p:strVal val="visible"/>
                                      </p:to>
                                    </p:set>
                                    <p:animEffect transition="in" filter="circle(in)">
                                      <p:cBhvr>
                                        <p:cTn id="96" dur="2000"/>
                                        <p:tgtEl>
                                          <p:spTgt spid="32"/>
                                        </p:tgtEl>
                                      </p:cBhvr>
                                    </p:animEffect>
                                  </p:childTnLst>
                                </p:cTn>
                              </p:par>
                            </p:childTnLst>
                          </p:cTn>
                        </p:par>
                        <p:par>
                          <p:cTn id="97" fill="hold">
                            <p:stCondLst>
                              <p:cond delay="2000"/>
                            </p:stCondLst>
                            <p:childTnLst>
                              <p:par>
                                <p:cTn id="98" presetID="6" presetClass="entr" presetSubtype="16" fill="hold" grpId="0" nodeType="afterEffect">
                                  <p:stCondLst>
                                    <p:cond delay="0"/>
                                  </p:stCondLst>
                                  <p:childTnLst>
                                    <p:set>
                                      <p:cBhvr>
                                        <p:cTn id="99" dur="1" fill="hold">
                                          <p:stCondLst>
                                            <p:cond delay="0"/>
                                          </p:stCondLst>
                                        </p:cTn>
                                        <p:tgtEl>
                                          <p:spTgt spid="31"/>
                                        </p:tgtEl>
                                        <p:attrNameLst>
                                          <p:attrName>style.visibility</p:attrName>
                                        </p:attrNameLst>
                                      </p:cBhvr>
                                      <p:to>
                                        <p:strVal val="visible"/>
                                      </p:to>
                                    </p:set>
                                    <p:animEffect transition="in" filter="circle(in)">
                                      <p:cBhvr>
                                        <p:cTn id="100" dur="2000"/>
                                        <p:tgtEl>
                                          <p:spTgt spid="31"/>
                                        </p:tgtEl>
                                      </p:cBhvr>
                                    </p:animEffect>
                                  </p:childTnLst>
                                </p:cTn>
                              </p:par>
                            </p:childTnLst>
                          </p:cTn>
                        </p:par>
                        <p:par>
                          <p:cTn id="101" fill="hold">
                            <p:stCondLst>
                              <p:cond delay="4000"/>
                            </p:stCondLst>
                            <p:childTnLst>
                              <p:par>
                                <p:cTn id="102" presetID="6" presetClass="entr" presetSubtype="16" fill="hold" grpId="0" nodeType="afterEffect">
                                  <p:stCondLst>
                                    <p:cond delay="0"/>
                                  </p:stCondLst>
                                  <p:childTnLst>
                                    <p:set>
                                      <p:cBhvr>
                                        <p:cTn id="103" dur="1" fill="hold">
                                          <p:stCondLst>
                                            <p:cond delay="0"/>
                                          </p:stCondLst>
                                        </p:cTn>
                                        <p:tgtEl>
                                          <p:spTgt spid="34"/>
                                        </p:tgtEl>
                                        <p:attrNameLst>
                                          <p:attrName>style.visibility</p:attrName>
                                        </p:attrNameLst>
                                      </p:cBhvr>
                                      <p:to>
                                        <p:strVal val="visible"/>
                                      </p:to>
                                    </p:set>
                                    <p:animEffect transition="in" filter="circle(in)">
                                      <p:cBhvr>
                                        <p:cTn id="104" dur="2000"/>
                                        <p:tgtEl>
                                          <p:spTgt spid="34"/>
                                        </p:tgtEl>
                                      </p:cBhvr>
                                    </p:animEffect>
                                  </p:childTnLst>
                                </p:cTn>
                              </p:par>
                            </p:childTnLst>
                          </p:cTn>
                        </p:par>
                        <p:par>
                          <p:cTn id="105" fill="hold">
                            <p:stCondLst>
                              <p:cond delay="6000"/>
                            </p:stCondLst>
                            <p:childTnLst>
                              <p:par>
                                <p:cTn id="106" presetID="6" presetClass="entr" presetSubtype="16" fill="hold" grpId="0" nodeType="after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circle(in)">
                                      <p:cBhvr>
                                        <p:cTn id="108" dur="2000"/>
                                        <p:tgtEl>
                                          <p:spTgt spid="33"/>
                                        </p:tgtEl>
                                      </p:cBhvr>
                                    </p:animEffect>
                                  </p:childTnLst>
                                </p:cTn>
                              </p:par>
                            </p:childTnLst>
                          </p:cTn>
                        </p:par>
                        <p:par>
                          <p:cTn id="109" fill="hold">
                            <p:stCondLst>
                              <p:cond delay="8000"/>
                            </p:stCondLst>
                            <p:childTnLst>
                              <p:par>
                                <p:cTn id="110" presetID="6" presetClass="entr" presetSubtype="16" fill="hold" grpId="0" nodeType="afterEffect">
                                  <p:stCondLst>
                                    <p:cond delay="0"/>
                                  </p:stCondLst>
                                  <p:childTnLst>
                                    <p:set>
                                      <p:cBhvr>
                                        <p:cTn id="111" dur="1" fill="hold">
                                          <p:stCondLst>
                                            <p:cond delay="0"/>
                                          </p:stCondLst>
                                        </p:cTn>
                                        <p:tgtEl>
                                          <p:spTgt spid="36"/>
                                        </p:tgtEl>
                                        <p:attrNameLst>
                                          <p:attrName>style.visibility</p:attrName>
                                        </p:attrNameLst>
                                      </p:cBhvr>
                                      <p:to>
                                        <p:strVal val="visible"/>
                                      </p:to>
                                    </p:set>
                                    <p:animEffect transition="in" filter="circle(in)">
                                      <p:cBhvr>
                                        <p:cTn id="112" dur="2000"/>
                                        <p:tgtEl>
                                          <p:spTgt spid="36"/>
                                        </p:tgtEl>
                                      </p:cBhvr>
                                    </p:animEffect>
                                  </p:childTnLst>
                                </p:cTn>
                              </p:par>
                            </p:childTnLst>
                          </p:cTn>
                        </p:par>
                        <p:par>
                          <p:cTn id="113" fill="hold">
                            <p:stCondLst>
                              <p:cond delay="10000"/>
                            </p:stCondLst>
                            <p:childTnLst>
                              <p:par>
                                <p:cTn id="114" presetID="6" presetClass="entr" presetSubtype="16" fill="hold" grpId="0" nodeType="afterEffect">
                                  <p:stCondLst>
                                    <p:cond delay="0"/>
                                  </p:stCondLst>
                                  <p:childTnLst>
                                    <p:set>
                                      <p:cBhvr>
                                        <p:cTn id="115" dur="1" fill="hold">
                                          <p:stCondLst>
                                            <p:cond delay="0"/>
                                          </p:stCondLst>
                                        </p:cTn>
                                        <p:tgtEl>
                                          <p:spTgt spid="35"/>
                                        </p:tgtEl>
                                        <p:attrNameLst>
                                          <p:attrName>style.visibility</p:attrName>
                                        </p:attrNameLst>
                                      </p:cBhvr>
                                      <p:to>
                                        <p:strVal val="visible"/>
                                      </p:to>
                                    </p:set>
                                    <p:animEffect transition="in" filter="circle(in)">
                                      <p:cBhvr>
                                        <p:cTn id="116" dur="2000"/>
                                        <p:tgtEl>
                                          <p:spTgt spid="35"/>
                                        </p:tgtEl>
                                      </p:cBhvr>
                                    </p:animEffect>
                                  </p:childTnLst>
                                </p:cTn>
                              </p:par>
                            </p:childTnLst>
                          </p:cTn>
                        </p:par>
                        <p:par>
                          <p:cTn id="117" fill="hold">
                            <p:stCondLst>
                              <p:cond delay="12000"/>
                            </p:stCondLst>
                            <p:childTnLst>
                              <p:par>
                                <p:cTn id="118" presetID="6" presetClass="entr" presetSubtype="16" fill="hold" grpId="0" nodeType="afterEffect">
                                  <p:stCondLst>
                                    <p:cond delay="0"/>
                                  </p:stCondLst>
                                  <p:childTnLst>
                                    <p:set>
                                      <p:cBhvr>
                                        <p:cTn id="119" dur="1" fill="hold">
                                          <p:stCondLst>
                                            <p:cond delay="0"/>
                                          </p:stCondLst>
                                        </p:cTn>
                                        <p:tgtEl>
                                          <p:spTgt spid="38"/>
                                        </p:tgtEl>
                                        <p:attrNameLst>
                                          <p:attrName>style.visibility</p:attrName>
                                        </p:attrNameLst>
                                      </p:cBhvr>
                                      <p:to>
                                        <p:strVal val="visible"/>
                                      </p:to>
                                    </p:set>
                                    <p:animEffect transition="in" filter="circle(in)">
                                      <p:cBhvr>
                                        <p:cTn id="120" dur="2000"/>
                                        <p:tgtEl>
                                          <p:spTgt spid="38"/>
                                        </p:tgtEl>
                                      </p:cBhvr>
                                    </p:animEffect>
                                  </p:childTnLst>
                                </p:cTn>
                              </p:par>
                            </p:childTnLst>
                          </p:cTn>
                        </p:par>
                        <p:par>
                          <p:cTn id="121" fill="hold">
                            <p:stCondLst>
                              <p:cond delay="14000"/>
                            </p:stCondLst>
                            <p:childTnLst>
                              <p:par>
                                <p:cTn id="122" presetID="6" presetClass="entr" presetSubtype="16" fill="hold" grpId="0" nodeType="afterEffect">
                                  <p:stCondLst>
                                    <p:cond delay="0"/>
                                  </p:stCondLst>
                                  <p:childTnLst>
                                    <p:set>
                                      <p:cBhvr>
                                        <p:cTn id="123" dur="1" fill="hold">
                                          <p:stCondLst>
                                            <p:cond delay="0"/>
                                          </p:stCondLst>
                                        </p:cTn>
                                        <p:tgtEl>
                                          <p:spTgt spid="37"/>
                                        </p:tgtEl>
                                        <p:attrNameLst>
                                          <p:attrName>style.visibility</p:attrName>
                                        </p:attrNameLst>
                                      </p:cBhvr>
                                      <p:to>
                                        <p:strVal val="visible"/>
                                      </p:to>
                                    </p:set>
                                    <p:animEffect transition="in" filter="circle(in)">
                                      <p:cBhvr>
                                        <p:cTn id="124" dur="2000"/>
                                        <p:tgtEl>
                                          <p:spTgt spid="37"/>
                                        </p:tgtEl>
                                      </p:cBhvr>
                                    </p:animEffect>
                                  </p:childTnLst>
                                </p:cTn>
                              </p:par>
                            </p:childTnLst>
                          </p:cTn>
                        </p:par>
                        <p:par>
                          <p:cTn id="125" fill="hold">
                            <p:stCondLst>
                              <p:cond delay="16000"/>
                            </p:stCondLst>
                            <p:childTnLst>
                              <p:par>
                                <p:cTn id="126" presetID="6" presetClass="entr" presetSubtype="16" fill="hold" grpId="0" nodeType="afterEffect">
                                  <p:stCondLst>
                                    <p:cond delay="0"/>
                                  </p:stCondLst>
                                  <p:childTnLst>
                                    <p:set>
                                      <p:cBhvr>
                                        <p:cTn id="127" dur="1" fill="hold">
                                          <p:stCondLst>
                                            <p:cond delay="0"/>
                                          </p:stCondLst>
                                        </p:cTn>
                                        <p:tgtEl>
                                          <p:spTgt spid="40"/>
                                        </p:tgtEl>
                                        <p:attrNameLst>
                                          <p:attrName>style.visibility</p:attrName>
                                        </p:attrNameLst>
                                      </p:cBhvr>
                                      <p:to>
                                        <p:strVal val="visible"/>
                                      </p:to>
                                    </p:set>
                                    <p:animEffect transition="in" filter="circle(in)">
                                      <p:cBhvr>
                                        <p:cTn id="128" dur="2000"/>
                                        <p:tgtEl>
                                          <p:spTgt spid="40"/>
                                        </p:tgtEl>
                                      </p:cBhvr>
                                    </p:animEffect>
                                  </p:childTnLst>
                                </p:cTn>
                              </p:par>
                            </p:childTnLst>
                          </p:cTn>
                        </p:par>
                        <p:par>
                          <p:cTn id="129" fill="hold">
                            <p:stCondLst>
                              <p:cond delay="18000"/>
                            </p:stCondLst>
                            <p:childTnLst>
                              <p:par>
                                <p:cTn id="130" presetID="6" presetClass="entr" presetSubtype="16" fill="hold" grpId="0" nodeType="afterEffect">
                                  <p:stCondLst>
                                    <p:cond delay="0"/>
                                  </p:stCondLst>
                                  <p:childTnLst>
                                    <p:set>
                                      <p:cBhvr>
                                        <p:cTn id="131" dur="1" fill="hold">
                                          <p:stCondLst>
                                            <p:cond delay="0"/>
                                          </p:stCondLst>
                                        </p:cTn>
                                        <p:tgtEl>
                                          <p:spTgt spid="39"/>
                                        </p:tgtEl>
                                        <p:attrNameLst>
                                          <p:attrName>style.visibility</p:attrName>
                                        </p:attrNameLst>
                                      </p:cBhvr>
                                      <p:to>
                                        <p:strVal val="visible"/>
                                      </p:to>
                                    </p:set>
                                    <p:animEffect transition="in" filter="circle(in)">
                                      <p:cBhvr>
                                        <p:cTn id="132" dur="2000"/>
                                        <p:tgtEl>
                                          <p:spTgt spid="39"/>
                                        </p:tgtEl>
                                      </p:cBhvr>
                                    </p:animEffect>
                                  </p:childTnLst>
                                </p:cTn>
                              </p:par>
                            </p:childTnLst>
                          </p:cTn>
                        </p:par>
                        <p:par>
                          <p:cTn id="133" fill="hold">
                            <p:stCondLst>
                              <p:cond delay="20000"/>
                            </p:stCondLst>
                            <p:childTnLst>
                              <p:par>
                                <p:cTn id="134" presetID="6" presetClass="entr" presetSubtype="16" fill="hold" grpId="0" nodeType="afterEffect">
                                  <p:stCondLst>
                                    <p:cond delay="0"/>
                                  </p:stCondLst>
                                  <p:childTnLst>
                                    <p:set>
                                      <p:cBhvr>
                                        <p:cTn id="135" dur="1" fill="hold">
                                          <p:stCondLst>
                                            <p:cond delay="0"/>
                                          </p:stCondLst>
                                        </p:cTn>
                                        <p:tgtEl>
                                          <p:spTgt spid="42"/>
                                        </p:tgtEl>
                                        <p:attrNameLst>
                                          <p:attrName>style.visibility</p:attrName>
                                        </p:attrNameLst>
                                      </p:cBhvr>
                                      <p:to>
                                        <p:strVal val="visible"/>
                                      </p:to>
                                    </p:set>
                                    <p:animEffect transition="in" filter="circle(in)">
                                      <p:cBhvr>
                                        <p:cTn id="136" dur="2000"/>
                                        <p:tgtEl>
                                          <p:spTgt spid="42"/>
                                        </p:tgtEl>
                                      </p:cBhvr>
                                    </p:animEffect>
                                  </p:childTnLst>
                                </p:cTn>
                              </p:par>
                            </p:childTnLst>
                          </p:cTn>
                        </p:par>
                        <p:par>
                          <p:cTn id="137" fill="hold">
                            <p:stCondLst>
                              <p:cond delay="22000"/>
                            </p:stCondLst>
                            <p:childTnLst>
                              <p:par>
                                <p:cTn id="138" presetID="6" presetClass="entr" presetSubtype="16" fill="hold" grpId="0" nodeType="afterEffect">
                                  <p:stCondLst>
                                    <p:cond delay="0"/>
                                  </p:stCondLst>
                                  <p:childTnLst>
                                    <p:set>
                                      <p:cBhvr>
                                        <p:cTn id="139" dur="1" fill="hold">
                                          <p:stCondLst>
                                            <p:cond delay="0"/>
                                          </p:stCondLst>
                                        </p:cTn>
                                        <p:tgtEl>
                                          <p:spTgt spid="41"/>
                                        </p:tgtEl>
                                        <p:attrNameLst>
                                          <p:attrName>style.visibility</p:attrName>
                                        </p:attrNameLst>
                                      </p:cBhvr>
                                      <p:to>
                                        <p:strVal val="visible"/>
                                      </p:to>
                                    </p:set>
                                    <p:animEffect transition="in" filter="circle(in)">
                                      <p:cBhvr>
                                        <p:cTn id="140" dur="2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P spid="10" grpId="0"/>
      <p:bldP spid="11" grpId="0"/>
      <p:bldP spid="12" grpId="0"/>
      <p:bldP spid="13" grpId="0"/>
      <p:bldP spid="14" grpId="0"/>
      <p:bldP spid="15" grpId="0"/>
      <p:bldP spid="16" grpId="0"/>
      <p:bldP spid="19" grpId="0"/>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p:bldP spid="4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0EABEF8B-40F2-42F0-AD99-9AFA7650424A}"/>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a:solidFill>
                  <a:srgbClr val="5B0091"/>
                </a:solidFill>
                <a:latin typeface="Comic Sans MS" panose="030F0702030302020204" pitchFamily="66" charset="0"/>
              </a:rPr>
              <a:t>Tree diagrams</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CB92B958-984C-40AF-964D-7E39FDADB45A}"/>
              </a:ext>
            </a:extLst>
          </p:cNvPr>
          <p:cNvSpPr txBox="1">
            <a:spLocks noChangeArrowheads="1"/>
          </p:cNvSpPr>
          <p:nvPr/>
        </p:nvSpPr>
        <p:spPr bwMode="auto">
          <a:xfrm>
            <a:off x="210312" y="201168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We can use a tree diagram to illustrate the sample space.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89F8A028-22F2-4CF4-BB1B-E6E66FBACD3D}"/>
              </a:ext>
            </a:extLst>
          </p:cNvPr>
          <p:cNvSpPr txBox="1">
            <a:spLocks noChangeArrowheads="1"/>
          </p:cNvSpPr>
          <p:nvPr/>
        </p:nvSpPr>
        <p:spPr bwMode="auto">
          <a:xfrm>
            <a:off x="210312" y="73152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979FAF61-7803-480F-A427-30F3608C9B07}"/>
              </a:ext>
            </a:extLst>
          </p:cNvPr>
          <p:cNvSpPr txBox="1">
            <a:spLocks noChangeArrowheads="1"/>
          </p:cNvSpPr>
          <p:nvPr/>
        </p:nvSpPr>
        <p:spPr bwMode="auto">
          <a:xfrm>
            <a:off x="109212" y="118872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One coin is tossed and a die is rolled at the same time, list all the possible outcomes.</a:t>
            </a:r>
            <a:endParaRPr lang="en-US" sz="2400" dirty="0">
              <a:latin typeface="Comic Sans MS" panose="030F0702030302020204" pitchFamily="66" charset="0"/>
            </a:endParaRPr>
          </a:p>
        </p:txBody>
      </p:sp>
      <p:sp>
        <p:nvSpPr>
          <p:cNvPr id="11" name="Text Box 22">
            <a:extLst>
              <a:ext uri="{FF2B5EF4-FFF2-40B4-BE49-F238E27FC236}">
                <a16:creationId xmlns:a16="http://schemas.microsoft.com/office/drawing/2014/main" id="{E7E46C37-D7BF-42A3-858A-C4B51287CF25}"/>
              </a:ext>
            </a:extLst>
          </p:cNvPr>
          <p:cNvSpPr txBox="1">
            <a:spLocks noChangeArrowheads="1"/>
          </p:cNvSpPr>
          <p:nvPr/>
        </p:nvSpPr>
        <p:spPr bwMode="auto">
          <a:xfrm>
            <a:off x="4963379" y="637256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12" name="Text Box 22">
            <a:extLst>
              <a:ext uri="{FF2B5EF4-FFF2-40B4-BE49-F238E27FC236}">
                <a16:creationId xmlns:a16="http://schemas.microsoft.com/office/drawing/2014/main" id="{C8D016D6-BA07-49FA-BA95-2B24FB5DC5C3}"/>
              </a:ext>
            </a:extLst>
          </p:cNvPr>
          <p:cNvSpPr txBox="1">
            <a:spLocks noChangeArrowheads="1"/>
          </p:cNvSpPr>
          <p:nvPr/>
        </p:nvSpPr>
        <p:spPr bwMode="auto">
          <a:xfrm>
            <a:off x="4947989" y="2311283"/>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13" name="Text Box 22">
            <a:extLst>
              <a:ext uri="{FF2B5EF4-FFF2-40B4-BE49-F238E27FC236}">
                <a16:creationId xmlns:a16="http://schemas.microsoft.com/office/drawing/2014/main" id="{1597CA96-4F2E-498D-9AD1-B75AD7BCB441}"/>
              </a:ext>
            </a:extLst>
          </p:cNvPr>
          <p:cNvSpPr txBox="1">
            <a:spLocks noChangeArrowheads="1"/>
          </p:cNvSpPr>
          <p:nvPr/>
        </p:nvSpPr>
        <p:spPr bwMode="auto">
          <a:xfrm>
            <a:off x="4961419" y="2714982"/>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14" name="Text Box 22">
            <a:extLst>
              <a:ext uri="{FF2B5EF4-FFF2-40B4-BE49-F238E27FC236}">
                <a16:creationId xmlns:a16="http://schemas.microsoft.com/office/drawing/2014/main" id="{EC2E2544-90A6-468B-90B2-ACBC530A2429}"/>
              </a:ext>
            </a:extLst>
          </p:cNvPr>
          <p:cNvSpPr txBox="1">
            <a:spLocks noChangeArrowheads="1"/>
          </p:cNvSpPr>
          <p:nvPr/>
        </p:nvSpPr>
        <p:spPr bwMode="auto">
          <a:xfrm>
            <a:off x="4961418" y="3742236"/>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15" name="Text Box 22">
            <a:extLst>
              <a:ext uri="{FF2B5EF4-FFF2-40B4-BE49-F238E27FC236}">
                <a16:creationId xmlns:a16="http://schemas.microsoft.com/office/drawing/2014/main" id="{FA4E54E4-2EA7-410D-88B6-D449680D41EB}"/>
              </a:ext>
            </a:extLst>
          </p:cNvPr>
          <p:cNvSpPr txBox="1">
            <a:spLocks noChangeArrowheads="1"/>
          </p:cNvSpPr>
          <p:nvPr/>
        </p:nvSpPr>
        <p:spPr bwMode="auto">
          <a:xfrm>
            <a:off x="4961417" y="4144572"/>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16" name="Text Box 22">
            <a:extLst>
              <a:ext uri="{FF2B5EF4-FFF2-40B4-BE49-F238E27FC236}">
                <a16:creationId xmlns:a16="http://schemas.microsoft.com/office/drawing/2014/main" id="{6DA64B6F-388D-49B4-AD97-480130AC63D5}"/>
              </a:ext>
            </a:extLst>
          </p:cNvPr>
          <p:cNvSpPr txBox="1">
            <a:spLocks noChangeArrowheads="1"/>
          </p:cNvSpPr>
          <p:nvPr/>
        </p:nvSpPr>
        <p:spPr bwMode="auto">
          <a:xfrm>
            <a:off x="3951669" y="257046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1</a:t>
            </a:r>
            <a:endParaRPr lang="en-US" sz="2400" dirty="0">
              <a:latin typeface="Comic Sans MS" panose="030F0702030302020204" pitchFamily="66" charset="0"/>
            </a:endParaRPr>
          </a:p>
        </p:txBody>
      </p:sp>
      <p:sp>
        <p:nvSpPr>
          <p:cNvPr id="17" name="Text Box 22">
            <a:extLst>
              <a:ext uri="{FF2B5EF4-FFF2-40B4-BE49-F238E27FC236}">
                <a16:creationId xmlns:a16="http://schemas.microsoft.com/office/drawing/2014/main" id="{D3381898-1473-4E6F-BC7E-6ACF7687538D}"/>
              </a:ext>
            </a:extLst>
          </p:cNvPr>
          <p:cNvSpPr txBox="1">
            <a:spLocks noChangeArrowheads="1"/>
          </p:cNvSpPr>
          <p:nvPr/>
        </p:nvSpPr>
        <p:spPr bwMode="auto">
          <a:xfrm>
            <a:off x="3967438" y="3295078"/>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2</a:t>
            </a:r>
            <a:endParaRPr lang="en-US" sz="2400" dirty="0">
              <a:latin typeface="Comic Sans MS" panose="030F0702030302020204" pitchFamily="66" charset="0"/>
            </a:endParaRPr>
          </a:p>
        </p:txBody>
      </p:sp>
      <p:sp>
        <p:nvSpPr>
          <p:cNvPr id="18" name="Text Box 22">
            <a:extLst>
              <a:ext uri="{FF2B5EF4-FFF2-40B4-BE49-F238E27FC236}">
                <a16:creationId xmlns:a16="http://schemas.microsoft.com/office/drawing/2014/main" id="{5240D51E-190A-4981-9A8F-F269A0A09E7B}"/>
              </a:ext>
            </a:extLst>
          </p:cNvPr>
          <p:cNvSpPr txBox="1">
            <a:spLocks noChangeArrowheads="1"/>
          </p:cNvSpPr>
          <p:nvPr/>
        </p:nvSpPr>
        <p:spPr bwMode="auto">
          <a:xfrm>
            <a:off x="3996578" y="4031498"/>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3</a:t>
            </a:r>
            <a:endParaRPr lang="en-US" sz="2400" dirty="0">
              <a:latin typeface="Comic Sans MS" panose="030F0702030302020204" pitchFamily="66" charset="0"/>
            </a:endParaRPr>
          </a:p>
        </p:txBody>
      </p:sp>
      <p:sp>
        <p:nvSpPr>
          <p:cNvPr id="19" name="Text Box 22">
            <a:extLst>
              <a:ext uri="{FF2B5EF4-FFF2-40B4-BE49-F238E27FC236}">
                <a16:creationId xmlns:a16="http://schemas.microsoft.com/office/drawing/2014/main" id="{8938B644-C67A-4B8A-B14C-32B981001131}"/>
              </a:ext>
            </a:extLst>
          </p:cNvPr>
          <p:cNvSpPr txBox="1">
            <a:spLocks noChangeArrowheads="1"/>
          </p:cNvSpPr>
          <p:nvPr/>
        </p:nvSpPr>
        <p:spPr bwMode="auto">
          <a:xfrm>
            <a:off x="3969889" y="4738925"/>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4</a:t>
            </a:r>
            <a:endParaRPr lang="en-US" sz="2400" dirty="0">
              <a:latin typeface="Comic Sans MS" panose="030F0702030302020204" pitchFamily="66" charset="0"/>
            </a:endParaRPr>
          </a:p>
        </p:txBody>
      </p:sp>
      <p:sp>
        <p:nvSpPr>
          <p:cNvPr id="20" name="Text Box 22">
            <a:extLst>
              <a:ext uri="{FF2B5EF4-FFF2-40B4-BE49-F238E27FC236}">
                <a16:creationId xmlns:a16="http://schemas.microsoft.com/office/drawing/2014/main" id="{03BB5C62-3E04-4274-89AD-D9F6EF5D6700}"/>
              </a:ext>
            </a:extLst>
          </p:cNvPr>
          <p:cNvSpPr txBox="1">
            <a:spLocks noChangeArrowheads="1"/>
          </p:cNvSpPr>
          <p:nvPr/>
        </p:nvSpPr>
        <p:spPr bwMode="auto">
          <a:xfrm>
            <a:off x="3967438" y="5417690"/>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5</a:t>
            </a:r>
            <a:endParaRPr lang="en-US" sz="2400" dirty="0">
              <a:latin typeface="Comic Sans MS" panose="030F0702030302020204" pitchFamily="66" charset="0"/>
            </a:endParaRPr>
          </a:p>
        </p:txBody>
      </p:sp>
      <p:sp>
        <p:nvSpPr>
          <p:cNvPr id="21" name="Text Box 22">
            <a:extLst>
              <a:ext uri="{FF2B5EF4-FFF2-40B4-BE49-F238E27FC236}">
                <a16:creationId xmlns:a16="http://schemas.microsoft.com/office/drawing/2014/main" id="{7F2D1E13-A269-46C9-B074-0659B8EDE310}"/>
              </a:ext>
            </a:extLst>
          </p:cNvPr>
          <p:cNvSpPr txBox="1">
            <a:spLocks noChangeArrowheads="1"/>
          </p:cNvSpPr>
          <p:nvPr/>
        </p:nvSpPr>
        <p:spPr bwMode="auto">
          <a:xfrm>
            <a:off x="3952142" y="6170877"/>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6</a:t>
            </a:r>
            <a:endParaRPr lang="en-US" sz="2400" dirty="0">
              <a:latin typeface="Comic Sans MS" panose="030F0702030302020204" pitchFamily="66" charset="0"/>
            </a:endParaRPr>
          </a:p>
        </p:txBody>
      </p:sp>
      <p:sp>
        <p:nvSpPr>
          <p:cNvPr id="22" name="Text Box 22">
            <a:extLst>
              <a:ext uri="{FF2B5EF4-FFF2-40B4-BE49-F238E27FC236}">
                <a16:creationId xmlns:a16="http://schemas.microsoft.com/office/drawing/2014/main" id="{82702BDE-AB3E-405B-A867-947A062AA20C}"/>
              </a:ext>
            </a:extLst>
          </p:cNvPr>
          <p:cNvSpPr txBox="1">
            <a:spLocks noChangeArrowheads="1"/>
          </p:cNvSpPr>
          <p:nvPr/>
        </p:nvSpPr>
        <p:spPr bwMode="auto">
          <a:xfrm>
            <a:off x="4963376" y="5970225"/>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24" name="Text Box 22">
            <a:extLst>
              <a:ext uri="{FF2B5EF4-FFF2-40B4-BE49-F238E27FC236}">
                <a16:creationId xmlns:a16="http://schemas.microsoft.com/office/drawing/2014/main" id="{24772E8A-5D2F-4C67-A286-D54B9F283206}"/>
              </a:ext>
            </a:extLst>
          </p:cNvPr>
          <p:cNvSpPr txBox="1">
            <a:spLocks noChangeArrowheads="1"/>
          </p:cNvSpPr>
          <p:nvPr/>
        </p:nvSpPr>
        <p:spPr bwMode="auto">
          <a:xfrm>
            <a:off x="4977741" y="5218485"/>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25" name="Text Box 22">
            <a:extLst>
              <a:ext uri="{FF2B5EF4-FFF2-40B4-BE49-F238E27FC236}">
                <a16:creationId xmlns:a16="http://schemas.microsoft.com/office/drawing/2014/main" id="{72A1BC8A-9845-41A7-8F9E-5FDEC39D4FBA}"/>
              </a:ext>
            </a:extLst>
          </p:cNvPr>
          <p:cNvSpPr txBox="1">
            <a:spLocks noChangeArrowheads="1"/>
          </p:cNvSpPr>
          <p:nvPr/>
        </p:nvSpPr>
        <p:spPr bwMode="auto">
          <a:xfrm>
            <a:off x="4977187" y="562082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26" name="Text Box 22">
            <a:extLst>
              <a:ext uri="{FF2B5EF4-FFF2-40B4-BE49-F238E27FC236}">
                <a16:creationId xmlns:a16="http://schemas.microsoft.com/office/drawing/2014/main" id="{9415C0DE-C7B2-40E2-AE2B-DE938A5343EE}"/>
              </a:ext>
            </a:extLst>
          </p:cNvPr>
          <p:cNvSpPr txBox="1">
            <a:spLocks noChangeArrowheads="1"/>
          </p:cNvSpPr>
          <p:nvPr/>
        </p:nvSpPr>
        <p:spPr bwMode="auto">
          <a:xfrm>
            <a:off x="4947989" y="4446607"/>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27" name="Text Box 22">
            <a:extLst>
              <a:ext uri="{FF2B5EF4-FFF2-40B4-BE49-F238E27FC236}">
                <a16:creationId xmlns:a16="http://schemas.microsoft.com/office/drawing/2014/main" id="{360774FD-B9C1-454B-ACFD-62531796A2DF}"/>
              </a:ext>
            </a:extLst>
          </p:cNvPr>
          <p:cNvSpPr txBox="1">
            <a:spLocks noChangeArrowheads="1"/>
          </p:cNvSpPr>
          <p:nvPr/>
        </p:nvSpPr>
        <p:spPr bwMode="auto">
          <a:xfrm>
            <a:off x="4977741" y="4876881"/>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sp>
        <p:nvSpPr>
          <p:cNvPr id="28" name="Text Box 22">
            <a:extLst>
              <a:ext uri="{FF2B5EF4-FFF2-40B4-BE49-F238E27FC236}">
                <a16:creationId xmlns:a16="http://schemas.microsoft.com/office/drawing/2014/main" id="{A6259AD5-AC02-463A-ACD1-7B89E51558B2}"/>
              </a:ext>
            </a:extLst>
          </p:cNvPr>
          <p:cNvSpPr txBox="1">
            <a:spLocks noChangeArrowheads="1"/>
          </p:cNvSpPr>
          <p:nvPr/>
        </p:nvSpPr>
        <p:spPr bwMode="auto">
          <a:xfrm>
            <a:off x="4947989" y="3005003"/>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H</a:t>
            </a:r>
            <a:endParaRPr lang="en-US" sz="2400" dirty="0">
              <a:latin typeface="Comic Sans MS" panose="030F0702030302020204" pitchFamily="66" charset="0"/>
            </a:endParaRPr>
          </a:p>
        </p:txBody>
      </p:sp>
      <p:sp>
        <p:nvSpPr>
          <p:cNvPr id="29" name="Text Box 22">
            <a:extLst>
              <a:ext uri="{FF2B5EF4-FFF2-40B4-BE49-F238E27FC236}">
                <a16:creationId xmlns:a16="http://schemas.microsoft.com/office/drawing/2014/main" id="{FB0069D5-5F9C-495A-A3AB-E274926F0078}"/>
              </a:ext>
            </a:extLst>
          </p:cNvPr>
          <p:cNvSpPr txBox="1">
            <a:spLocks noChangeArrowheads="1"/>
          </p:cNvSpPr>
          <p:nvPr/>
        </p:nvSpPr>
        <p:spPr bwMode="auto">
          <a:xfrm>
            <a:off x="4961419" y="3407339"/>
            <a:ext cx="1009749"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a:t>
            </a:r>
            <a:endParaRPr lang="en-US" sz="2400" dirty="0">
              <a:latin typeface="Comic Sans MS" panose="030F0702030302020204" pitchFamily="66" charset="0"/>
            </a:endParaRPr>
          </a:p>
        </p:txBody>
      </p:sp>
      <p:cxnSp>
        <p:nvCxnSpPr>
          <p:cNvPr id="30" name="Straight Connector 29">
            <a:extLst>
              <a:ext uri="{FF2B5EF4-FFF2-40B4-BE49-F238E27FC236}">
                <a16:creationId xmlns:a16="http://schemas.microsoft.com/office/drawing/2014/main" id="{C0937A49-1109-4493-993C-D354B8822381}"/>
              </a:ext>
            </a:extLst>
          </p:cNvPr>
          <p:cNvCxnSpPr>
            <a:endCxn id="16" idx="1"/>
          </p:cNvCxnSpPr>
          <p:nvPr/>
        </p:nvCxnSpPr>
        <p:spPr>
          <a:xfrm flipV="1">
            <a:off x="2515597" y="2801294"/>
            <a:ext cx="1436072" cy="1900145"/>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460AC4C-60F0-4350-A8CF-5402A7CF60A4}"/>
              </a:ext>
            </a:extLst>
          </p:cNvPr>
          <p:cNvCxnSpPr>
            <a:endCxn id="17" idx="1"/>
          </p:cNvCxnSpPr>
          <p:nvPr/>
        </p:nvCxnSpPr>
        <p:spPr>
          <a:xfrm flipV="1">
            <a:off x="2486294" y="3525911"/>
            <a:ext cx="1481144" cy="1175527"/>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215ACD87-ACB7-48C2-BFA2-F43F01EA8450}"/>
              </a:ext>
            </a:extLst>
          </p:cNvPr>
          <p:cNvCxnSpPr>
            <a:endCxn id="18" idx="1"/>
          </p:cNvCxnSpPr>
          <p:nvPr/>
        </p:nvCxnSpPr>
        <p:spPr>
          <a:xfrm flipV="1">
            <a:off x="2486295" y="4262331"/>
            <a:ext cx="1510283" cy="466231"/>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AFCE5FA-1C25-4056-812A-E8274704FC89}"/>
              </a:ext>
            </a:extLst>
          </p:cNvPr>
          <p:cNvCxnSpPr>
            <a:endCxn id="19" idx="1"/>
          </p:cNvCxnSpPr>
          <p:nvPr/>
        </p:nvCxnSpPr>
        <p:spPr>
          <a:xfrm>
            <a:off x="2525463" y="4728560"/>
            <a:ext cx="1444426" cy="2411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8A4D83A3-9051-4227-9F47-6C30E4C1A44F}"/>
              </a:ext>
            </a:extLst>
          </p:cNvPr>
          <p:cNvCxnSpPr>
            <a:endCxn id="20" idx="1"/>
          </p:cNvCxnSpPr>
          <p:nvPr/>
        </p:nvCxnSpPr>
        <p:spPr>
          <a:xfrm>
            <a:off x="2488720" y="4738925"/>
            <a:ext cx="1478718" cy="90959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C42C7544-DE84-47EE-BC2E-E9842E27E0B2}"/>
              </a:ext>
            </a:extLst>
          </p:cNvPr>
          <p:cNvCxnSpPr>
            <a:endCxn id="21" idx="1"/>
          </p:cNvCxnSpPr>
          <p:nvPr/>
        </p:nvCxnSpPr>
        <p:spPr>
          <a:xfrm>
            <a:off x="2486295" y="4770811"/>
            <a:ext cx="1465847" cy="16308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3B93FAD-BA72-470E-A254-A86FD4469C25}"/>
              </a:ext>
            </a:extLst>
          </p:cNvPr>
          <p:cNvCxnSpPr>
            <a:endCxn id="26" idx="1"/>
          </p:cNvCxnSpPr>
          <p:nvPr/>
        </p:nvCxnSpPr>
        <p:spPr>
          <a:xfrm flipV="1">
            <a:off x="4398205" y="4677440"/>
            <a:ext cx="549784" cy="239977"/>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639E8A9-F0D5-413D-847F-8F16624A298D}"/>
              </a:ext>
            </a:extLst>
          </p:cNvPr>
          <p:cNvCxnSpPr>
            <a:endCxn id="27" idx="1"/>
          </p:cNvCxnSpPr>
          <p:nvPr/>
        </p:nvCxnSpPr>
        <p:spPr>
          <a:xfrm>
            <a:off x="4441382" y="4966793"/>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A357FE7-B563-438F-8EE0-13C459086898}"/>
              </a:ext>
            </a:extLst>
          </p:cNvPr>
          <p:cNvCxnSpPr/>
          <p:nvPr/>
        </p:nvCxnSpPr>
        <p:spPr>
          <a:xfrm flipV="1">
            <a:off x="4366731" y="2478730"/>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1440790D-A910-40A4-83D8-784A4E6974A6}"/>
              </a:ext>
            </a:extLst>
          </p:cNvPr>
          <p:cNvCxnSpPr/>
          <p:nvPr/>
        </p:nvCxnSpPr>
        <p:spPr>
          <a:xfrm>
            <a:off x="4379602" y="2740145"/>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ACF0D8F1-901E-4DCE-9153-9A3C1F25E04C}"/>
              </a:ext>
            </a:extLst>
          </p:cNvPr>
          <p:cNvCxnSpPr/>
          <p:nvPr/>
        </p:nvCxnSpPr>
        <p:spPr>
          <a:xfrm flipV="1">
            <a:off x="4350903" y="3223976"/>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5CBD773-3CCF-4677-A8C6-52FA2AC293A4}"/>
              </a:ext>
            </a:extLst>
          </p:cNvPr>
          <p:cNvCxnSpPr/>
          <p:nvPr/>
        </p:nvCxnSpPr>
        <p:spPr>
          <a:xfrm>
            <a:off x="4363774" y="3485391"/>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F1505EE-BE8C-40B6-AE3C-EF0655DE9346}"/>
              </a:ext>
            </a:extLst>
          </p:cNvPr>
          <p:cNvCxnSpPr/>
          <p:nvPr/>
        </p:nvCxnSpPr>
        <p:spPr>
          <a:xfrm flipV="1">
            <a:off x="4429065" y="3952066"/>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CFEDEC4-246A-463C-981E-3F43B4CB86C2}"/>
              </a:ext>
            </a:extLst>
          </p:cNvPr>
          <p:cNvCxnSpPr/>
          <p:nvPr/>
        </p:nvCxnSpPr>
        <p:spPr>
          <a:xfrm>
            <a:off x="4441936" y="4213481"/>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3D1DA2A8-0064-4A79-A9A5-BEFB54BA5F48}"/>
              </a:ext>
            </a:extLst>
          </p:cNvPr>
          <p:cNvCxnSpPr/>
          <p:nvPr/>
        </p:nvCxnSpPr>
        <p:spPr>
          <a:xfrm flipV="1">
            <a:off x="4386892" y="5404744"/>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71A6CF2F-A8B5-4537-BAF4-C8C071B3DD67}"/>
              </a:ext>
            </a:extLst>
          </p:cNvPr>
          <p:cNvCxnSpPr/>
          <p:nvPr/>
        </p:nvCxnSpPr>
        <p:spPr>
          <a:xfrm>
            <a:off x="4399763" y="5666159"/>
            <a:ext cx="536359" cy="140921"/>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7A60B49-3E91-4AC7-9633-09016541205D}"/>
              </a:ext>
            </a:extLst>
          </p:cNvPr>
          <p:cNvCxnSpPr/>
          <p:nvPr/>
        </p:nvCxnSpPr>
        <p:spPr>
          <a:xfrm flipV="1">
            <a:off x="4386788" y="6215896"/>
            <a:ext cx="549784" cy="239976"/>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CC71186D-A616-4E6B-B507-0B995EDD57C8}"/>
              </a:ext>
            </a:extLst>
          </p:cNvPr>
          <p:cNvCxnSpPr/>
          <p:nvPr/>
        </p:nvCxnSpPr>
        <p:spPr>
          <a:xfrm>
            <a:off x="4399659" y="6477311"/>
            <a:ext cx="536359" cy="140921"/>
          </a:xfrm>
          <a:prstGeom prst="line">
            <a:avLst/>
          </a:prstGeom>
        </p:spPr>
        <p:style>
          <a:lnRef idx="1">
            <a:schemeClr val="accent1"/>
          </a:lnRef>
          <a:fillRef idx="0">
            <a:schemeClr val="accent1"/>
          </a:fillRef>
          <a:effectRef idx="0">
            <a:schemeClr val="accent1"/>
          </a:effectRef>
          <a:fontRef idx="minor">
            <a:schemeClr val="tx1"/>
          </a:fontRef>
        </p:style>
      </p:cxnSp>
      <p:pic>
        <p:nvPicPr>
          <p:cNvPr id="48" name="Picture 47" descr="Icon&#10;&#10;Description automatically generated">
            <a:extLst>
              <a:ext uri="{FF2B5EF4-FFF2-40B4-BE49-F238E27FC236}">
                <a16:creationId xmlns:a16="http://schemas.microsoft.com/office/drawing/2014/main" id="{3CC15D78-2119-4D4D-823F-2E459C1D379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0755" y="4581128"/>
            <a:ext cx="1335690" cy="1260103"/>
          </a:xfrm>
          <a:prstGeom prst="rect">
            <a:avLst/>
          </a:prstGeom>
        </p:spPr>
      </p:pic>
      <p:pic>
        <p:nvPicPr>
          <p:cNvPr id="49" name="Picture 48" descr="A coin on a table&#10;&#10;Description automatically generated">
            <a:extLst>
              <a:ext uri="{FF2B5EF4-FFF2-40B4-BE49-F238E27FC236}">
                <a16:creationId xmlns:a16="http://schemas.microsoft.com/office/drawing/2014/main" id="{6B827517-66F5-4D7A-A3BD-C73903E50B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42" y="4519364"/>
            <a:ext cx="1855541" cy="1720404"/>
          </a:xfrm>
          <a:prstGeom prst="rect">
            <a:avLst/>
          </a:prstGeom>
        </p:spPr>
      </p:pic>
    </p:spTree>
    <p:extLst>
      <p:ext uri="{BB962C8B-B14F-4D97-AF65-F5344CB8AC3E}">
        <p14:creationId xmlns:p14="http://schemas.microsoft.com/office/powerpoint/2010/main" val="362195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afterEffect">
                                  <p:stCondLst>
                                    <p:cond delay="0"/>
                                  </p:stCondLst>
                                  <p:childTnLst>
                                    <p:animRot by="21600000">
                                      <p:cBhvr>
                                        <p:cTn id="6" dur="2000" fill="hold"/>
                                        <p:tgtEl>
                                          <p:spTgt spid="48"/>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down)">
                                      <p:cBhvr>
                                        <p:cTn id="15" dur="500"/>
                                        <p:tgtEl>
                                          <p:spTgt spid="3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1"/>
                                        </p:tgtEl>
                                        <p:attrNameLst>
                                          <p:attrName>style.visibility</p:attrName>
                                        </p:attrNameLst>
                                      </p:cBhvr>
                                      <p:to>
                                        <p:strVal val="visible"/>
                                      </p:to>
                                    </p:set>
                                    <p:animEffect transition="in" filter="wipe(down)">
                                      <p:cBhvr>
                                        <p:cTn id="20" dur="500"/>
                                        <p:tgtEl>
                                          <p:spTgt spid="3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nodeType="click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wipe(down)">
                                      <p:cBhvr>
                                        <p:cTn id="25" dur="500"/>
                                        <p:tgtEl>
                                          <p:spTgt spid="3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wipe(left)">
                                      <p:cBhvr>
                                        <p:cTn id="30" dur="500"/>
                                        <p:tgtEl>
                                          <p:spTgt spid="3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35"/>
                                        </p:tgtEl>
                                        <p:attrNameLst>
                                          <p:attrName>style.visibility</p:attrName>
                                        </p:attrNameLst>
                                      </p:cBhvr>
                                      <p:to>
                                        <p:strVal val="visible"/>
                                      </p:to>
                                    </p:set>
                                    <p:animEffect transition="in" filter="wipe(left)">
                                      <p:cBhvr>
                                        <p:cTn id="40" dur="500"/>
                                        <p:tgtEl>
                                          <p:spTgt spid="3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0"/>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1"/>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childTnLst>
                                    <p:set>
                                      <p:cBhvr>
                                        <p:cTn id="68" dur="1" fill="hold">
                                          <p:stCondLst>
                                            <p:cond delay="0"/>
                                          </p:stCondLst>
                                        </p:cTn>
                                        <p:tgtEl>
                                          <p:spTgt spid="38"/>
                                        </p:tgtEl>
                                        <p:attrNameLst>
                                          <p:attrName>style.visibility</p:attrName>
                                        </p:attrNameLst>
                                      </p:cBhvr>
                                      <p:to>
                                        <p:strVal val="visible"/>
                                      </p:to>
                                    </p:set>
                                    <p:animEffect transition="in" filter="wipe(left)">
                                      <p:cBhvr>
                                        <p:cTn id="69" dur="500"/>
                                        <p:tgtEl>
                                          <p:spTgt spid="38"/>
                                        </p:tgtEl>
                                      </p:cBhvr>
                                    </p:animEffect>
                                  </p:childTnLst>
                                </p:cTn>
                              </p:par>
                              <p:par>
                                <p:cTn id="70" presetID="22" presetClass="entr" presetSubtype="8" fill="hold" nodeType="withEffect">
                                  <p:stCondLst>
                                    <p:cond delay="0"/>
                                  </p:stCondLst>
                                  <p:childTnLst>
                                    <p:set>
                                      <p:cBhvr>
                                        <p:cTn id="71" dur="1" fill="hold">
                                          <p:stCondLst>
                                            <p:cond delay="0"/>
                                          </p:stCondLst>
                                        </p:cTn>
                                        <p:tgtEl>
                                          <p:spTgt spid="39"/>
                                        </p:tgtEl>
                                        <p:attrNameLst>
                                          <p:attrName>style.visibility</p:attrName>
                                        </p:attrNameLst>
                                      </p:cBhvr>
                                      <p:to>
                                        <p:strVal val="visible"/>
                                      </p:to>
                                    </p:set>
                                    <p:animEffect transition="in" filter="wipe(left)">
                                      <p:cBhvr>
                                        <p:cTn id="72" dur="500"/>
                                        <p:tgtEl>
                                          <p:spTgt spid="39"/>
                                        </p:tgtEl>
                                      </p:cBhvr>
                                    </p:animEffec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1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22" presetClass="entr" presetSubtype="4" fill="hold" nodeType="clickEffect">
                                  <p:stCondLst>
                                    <p:cond delay="0"/>
                                  </p:stCondLst>
                                  <p:childTnLst>
                                    <p:set>
                                      <p:cBhvr>
                                        <p:cTn id="82" dur="1" fill="hold">
                                          <p:stCondLst>
                                            <p:cond delay="0"/>
                                          </p:stCondLst>
                                        </p:cTn>
                                        <p:tgtEl>
                                          <p:spTgt spid="40"/>
                                        </p:tgtEl>
                                        <p:attrNameLst>
                                          <p:attrName>style.visibility</p:attrName>
                                        </p:attrNameLst>
                                      </p:cBhvr>
                                      <p:to>
                                        <p:strVal val="visible"/>
                                      </p:to>
                                    </p:set>
                                    <p:animEffect transition="in" filter="wipe(down)">
                                      <p:cBhvr>
                                        <p:cTn id="83" dur="500"/>
                                        <p:tgtEl>
                                          <p:spTgt spid="40"/>
                                        </p:tgtEl>
                                      </p:cBhvr>
                                    </p:animEffect>
                                  </p:childTnLst>
                                </p:cTn>
                              </p:par>
                              <p:par>
                                <p:cTn id="84" presetID="22" presetClass="entr" presetSubtype="8" fill="hold" nodeType="withEffect">
                                  <p:stCondLst>
                                    <p:cond delay="0"/>
                                  </p:stCondLst>
                                  <p:childTnLst>
                                    <p:set>
                                      <p:cBhvr>
                                        <p:cTn id="85" dur="1" fill="hold">
                                          <p:stCondLst>
                                            <p:cond delay="0"/>
                                          </p:stCondLst>
                                        </p:cTn>
                                        <p:tgtEl>
                                          <p:spTgt spid="41"/>
                                        </p:tgtEl>
                                        <p:attrNameLst>
                                          <p:attrName>style.visibility</p:attrName>
                                        </p:attrNameLst>
                                      </p:cBhvr>
                                      <p:to>
                                        <p:strVal val="visible"/>
                                      </p:to>
                                    </p:set>
                                    <p:animEffect transition="in" filter="wipe(left)">
                                      <p:cBhvr>
                                        <p:cTn id="86" dur="500"/>
                                        <p:tgtEl>
                                          <p:spTgt spid="41"/>
                                        </p:tgtEl>
                                      </p:cBhvr>
                                    </p:animEffec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28"/>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9"/>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wipe(down)">
                                      <p:cBhvr>
                                        <p:cTn id="97" dur="500"/>
                                        <p:tgtEl>
                                          <p:spTgt spid="42"/>
                                        </p:tgtEl>
                                      </p:cBhvr>
                                    </p:animEffect>
                                  </p:childTnLst>
                                </p:cTn>
                              </p:par>
                              <p:par>
                                <p:cTn id="98" presetID="22" presetClass="entr" presetSubtype="8" fill="hold" nodeType="withEffect">
                                  <p:stCondLst>
                                    <p:cond delay="0"/>
                                  </p:stCondLst>
                                  <p:childTnLst>
                                    <p:set>
                                      <p:cBhvr>
                                        <p:cTn id="99" dur="1" fill="hold">
                                          <p:stCondLst>
                                            <p:cond delay="0"/>
                                          </p:stCondLst>
                                        </p:cTn>
                                        <p:tgtEl>
                                          <p:spTgt spid="43"/>
                                        </p:tgtEl>
                                        <p:attrNameLst>
                                          <p:attrName>style.visibility</p:attrName>
                                        </p:attrNameLst>
                                      </p:cBhvr>
                                      <p:to>
                                        <p:strVal val="visible"/>
                                      </p:to>
                                    </p:set>
                                    <p:animEffect transition="in" filter="wipe(left)">
                                      <p:cBhvr>
                                        <p:cTn id="100" dur="500"/>
                                        <p:tgtEl>
                                          <p:spTgt spid="43"/>
                                        </p:tgtEl>
                                      </p:cBhvr>
                                    </p:animEffec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4"/>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5"/>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22" presetClass="entr" presetSubtype="4" fill="hold" nodeType="clickEffect">
                                  <p:stCondLst>
                                    <p:cond delay="0"/>
                                  </p:stCondLst>
                                  <p:childTnLst>
                                    <p:set>
                                      <p:cBhvr>
                                        <p:cTn id="110" dur="1" fill="hold">
                                          <p:stCondLst>
                                            <p:cond delay="0"/>
                                          </p:stCondLst>
                                        </p:cTn>
                                        <p:tgtEl>
                                          <p:spTgt spid="36"/>
                                        </p:tgtEl>
                                        <p:attrNameLst>
                                          <p:attrName>style.visibility</p:attrName>
                                        </p:attrNameLst>
                                      </p:cBhvr>
                                      <p:to>
                                        <p:strVal val="visible"/>
                                      </p:to>
                                    </p:set>
                                    <p:animEffect transition="in" filter="wipe(down)">
                                      <p:cBhvr>
                                        <p:cTn id="111" dur="500"/>
                                        <p:tgtEl>
                                          <p:spTgt spid="36"/>
                                        </p:tgtEl>
                                      </p:cBhvr>
                                    </p:animEffect>
                                  </p:childTnLst>
                                </p:cTn>
                              </p:par>
                              <p:par>
                                <p:cTn id="112" presetID="22" presetClass="entr" presetSubtype="8" fill="hold" nodeType="withEffect">
                                  <p:stCondLst>
                                    <p:cond delay="0"/>
                                  </p:stCondLst>
                                  <p:childTnLst>
                                    <p:set>
                                      <p:cBhvr>
                                        <p:cTn id="113" dur="1" fill="hold">
                                          <p:stCondLst>
                                            <p:cond delay="0"/>
                                          </p:stCondLst>
                                        </p:cTn>
                                        <p:tgtEl>
                                          <p:spTgt spid="37"/>
                                        </p:tgtEl>
                                        <p:attrNameLst>
                                          <p:attrName>style.visibility</p:attrName>
                                        </p:attrNameLst>
                                      </p:cBhvr>
                                      <p:to>
                                        <p:strVal val="visible"/>
                                      </p:to>
                                    </p:set>
                                    <p:animEffect transition="in" filter="wipe(left)">
                                      <p:cBhvr>
                                        <p:cTn id="114" dur="500"/>
                                        <p:tgtEl>
                                          <p:spTgt spid="37"/>
                                        </p:tgtEl>
                                      </p:cBhvr>
                                    </p:animEffect>
                                  </p:childTnLst>
                                </p:cTn>
                              </p:par>
                            </p:childTnLst>
                          </p:cTn>
                        </p:par>
                      </p:childTnLst>
                    </p:cTn>
                  </p:par>
                  <p:par>
                    <p:cTn id="115" fill="hold">
                      <p:stCondLst>
                        <p:cond delay="indefinite"/>
                      </p:stCondLst>
                      <p:childTnLst>
                        <p:par>
                          <p:cTn id="116" fill="hold">
                            <p:stCondLst>
                              <p:cond delay="0"/>
                            </p:stCondLst>
                            <p:childTnLst>
                              <p:par>
                                <p:cTn id="117" presetID="1" presetClass="entr" presetSubtype="0" fill="hold" grpId="0" nodeType="clickEffect">
                                  <p:stCondLst>
                                    <p:cond delay="0"/>
                                  </p:stCondLst>
                                  <p:childTnLst>
                                    <p:set>
                                      <p:cBhvr>
                                        <p:cTn id="118" dur="1" fill="hold">
                                          <p:stCondLst>
                                            <p:cond delay="0"/>
                                          </p:stCondLst>
                                        </p:cTn>
                                        <p:tgtEl>
                                          <p:spTgt spid="26"/>
                                        </p:tgtEl>
                                        <p:attrNameLst>
                                          <p:attrName>style.visibility</p:attrName>
                                        </p:attrNameLst>
                                      </p:cBhvr>
                                      <p:to>
                                        <p:strVal val="visible"/>
                                      </p:to>
                                    </p:set>
                                  </p:childTnLst>
                                </p:cTn>
                              </p:par>
                              <p:par>
                                <p:cTn id="119" presetID="1" presetClass="entr" presetSubtype="0" fill="hold" grpId="0" nodeType="withEffect">
                                  <p:stCondLst>
                                    <p:cond delay="0"/>
                                  </p:stCondLst>
                                  <p:childTnLst>
                                    <p:set>
                                      <p:cBhvr>
                                        <p:cTn id="120" dur="1" fill="hold">
                                          <p:stCondLst>
                                            <p:cond delay="0"/>
                                          </p:stCondLst>
                                        </p:cTn>
                                        <p:tgtEl>
                                          <p:spTgt spid="27"/>
                                        </p:tgtEl>
                                        <p:attrNameLst>
                                          <p:attrName>style.visibility</p:attrName>
                                        </p:attrNameLst>
                                      </p:cBhvr>
                                      <p:to>
                                        <p:strVal val="visible"/>
                                      </p:to>
                                    </p:set>
                                  </p:childTnLst>
                                </p:cTn>
                              </p:par>
                            </p:childTnLst>
                          </p:cTn>
                        </p:par>
                      </p:childTnLst>
                    </p:cTn>
                  </p:par>
                  <p:par>
                    <p:cTn id="121" fill="hold">
                      <p:stCondLst>
                        <p:cond delay="indefinite"/>
                      </p:stCondLst>
                      <p:childTnLst>
                        <p:par>
                          <p:cTn id="122" fill="hold">
                            <p:stCondLst>
                              <p:cond delay="0"/>
                            </p:stCondLst>
                            <p:childTnLst>
                              <p:par>
                                <p:cTn id="123" presetID="22" presetClass="entr" presetSubtype="4" fill="hold" nodeType="clickEffect">
                                  <p:stCondLst>
                                    <p:cond delay="0"/>
                                  </p:stCondLst>
                                  <p:childTnLst>
                                    <p:set>
                                      <p:cBhvr>
                                        <p:cTn id="124" dur="1" fill="hold">
                                          <p:stCondLst>
                                            <p:cond delay="0"/>
                                          </p:stCondLst>
                                        </p:cTn>
                                        <p:tgtEl>
                                          <p:spTgt spid="44"/>
                                        </p:tgtEl>
                                        <p:attrNameLst>
                                          <p:attrName>style.visibility</p:attrName>
                                        </p:attrNameLst>
                                      </p:cBhvr>
                                      <p:to>
                                        <p:strVal val="visible"/>
                                      </p:to>
                                    </p:set>
                                    <p:animEffect transition="in" filter="wipe(down)">
                                      <p:cBhvr>
                                        <p:cTn id="125" dur="500"/>
                                        <p:tgtEl>
                                          <p:spTgt spid="44"/>
                                        </p:tgtEl>
                                      </p:cBhvr>
                                    </p:animEffect>
                                  </p:childTnLst>
                                </p:cTn>
                              </p:par>
                              <p:par>
                                <p:cTn id="126" presetID="22" presetClass="entr" presetSubtype="8" fill="hold" nodeType="withEffect">
                                  <p:stCondLst>
                                    <p:cond delay="0"/>
                                  </p:stCondLst>
                                  <p:childTnLst>
                                    <p:set>
                                      <p:cBhvr>
                                        <p:cTn id="127" dur="1" fill="hold">
                                          <p:stCondLst>
                                            <p:cond delay="0"/>
                                          </p:stCondLst>
                                        </p:cTn>
                                        <p:tgtEl>
                                          <p:spTgt spid="45"/>
                                        </p:tgtEl>
                                        <p:attrNameLst>
                                          <p:attrName>style.visibility</p:attrName>
                                        </p:attrNameLst>
                                      </p:cBhvr>
                                      <p:to>
                                        <p:strVal val="visible"/>
                                      </p:to>
                                    </p:set>
                                    <p:animEffect transition="in" filter="wipe(left)">
                                      <p:cBhvr>
                                        <p:cTn id="128" dur="500"/>
                                        <p:tgtEl>
                                          <p:spTgt spid="45"/>
                                        </p:tgtEl>
                                      </p:cBhvr>
                                    </p:animEffec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grpId="0" nodeType="clickEffect">
                                  <p:stCondLst>
                                    <p:cond delay="0"/>
                                  </p:stCondLst>
                                  <p:childTnLst>
                                    <p:set>
                                      <p:cBhvr>
                                        <p:cTn id="132" dur="1" fill="hold">
                                          <p:stCondLst>
                                            <p:cond delay="0"/>
                                          </p:stCondLst>
                                        </p:cTn>
                                        <p:tgtEl>
                                          <p:spTgt spid="24"/>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25"/>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22" presetClass="entr" presetSubtype="8" fill="hold" nodeType="clickEffect">
                                  <p:stCondLst>
                                    <p:cond delay="0"/>
                                  </p:stCondLst>
                                  <p:childTnLst>
                                    <p:set>
                                      <p:cBhvr>
                                        <p:cTn id="138" dur="1" fill="hold">
                                          <p:stCondLst>
                                            <p:cond delay="0"/>
                                          </p:stCondLst>
                                        </p:cTn>
                                        <p:tgtEl>
                                          <p:spTgt spid="46"/>
                                        </p:tgtEl>
                                        <p:attrNameLst>
                                          <p:attrName>style.visibility</p:attrName>
                                        </p:attrNameLst>
                                      </p:cBhvr>
                                      <p:to>
                                        <p:strVal val="visible"/>
                                      </p:to>
                                    </p:set>
                                    <p:animEffect transition="in" filter="wipe(left)">
                                      <p:cBhvr>
                                        <p:cTn id="139" dur="500"/>
                                        <p:tgtEl>
                                          <p:spTgt spid="46"/>
                                        </p:tgtEl>
                                      </p:cBhvr>
                                    </p:animEffect>
                                  </p:childTnLst>
                                </p:cTn>
                              </p:par>
                              <p:par>
                                <p:cTn id="140" presetID="22" presetClass="entr" presetSubtype="8" fill="hold" nodeType="withEffect">
                                  <p:stCondLst>
                                    <p:cond delay="0"/>
                                  </p:stCondLst>
                                  <p:childTnLst>
                                    <p:set>
                                      <p:cBhvr>
                                        <p:cTn id="141" dur="1" fill="hold">
                                          <p:stCondLst>
                                            <p:cond delay="0"/>
                                          </p:stCondLst>
                                        </p:cTn>
                                        <p:tgtEl>
                                          <p:spTgt spid="47"/>
                                        </p:tgtEl>
                                        <p:attrNameLst>
                                          <p:attrName>style.visibility</p:attrName>
                                        </p:attrNameLst>
                                      </p:cBhvr>
                                      <p:to>
                                        <p:strVal val="visible"/>
                                      </p:to>
                                    </p:set>
                                    <p:animEffect transition="in" filter="wipe(left)">
                                      <p:cBhvr>
                                        <p:cTn id="142" dur="500"/>
                                        <p:tgtEl>
                                          <p:spTgt spid="47"/>
                                        </p:tgtEl>
                                      </p:cBhvr>
                                    </p:animEffect>
                                  </p:childTnLst>
                                </p:cTn>
                              </p:par>
                            </p:childTnLst>
                          </p:cTn>
                        </p:par>
                      </p:childTnLst>
                    </p:cTn>
                  </p:par>
                  <p:par>
                    <p:cTn id="143" fill="hold">
                      <p:stCondLst>
                        <p:cond delay="indefinite"/>
                      </p:stCondLst>
                      <p:childTnLst>
                        <p:par>
                          <p:cTn id="144" fill="hold">
                            <p:stCondLst>
                              <p:cond delay="0"/>
                            </p:stCondLst>
                            <p:childTnLst>
                              <p:par>
                                <p:cTn id="145" presetID="1" presetClass="entr" presetSubtype="0" fill="hold" grpId="0" nodeType="clickEffect">
                                  <p:stCondLst>
                                    <p:cond delay="0"/>
                                  </p:stCondLst>
                                  <p:childTnLst>
                                    <p:set>
                                      <p:cBhvr>
                                        <p:cTn id="146" dur="1" fill="hold">
                                          <p:stCondLst>
                                            <p:cond delay="0"/>
                                          </p:stCondLst>
                                        </p:cTn>
                                        <p:tgtEl>
                                          <p:spTgt spid="22"/>
                                        </p:tgtEl>
                                        <p:attrNameLst>
                                          <p:attrName>style.visibility</p:attrName>
                                        </p:attrNameLst>
                                      </p:cBhvr>
                                      <p:to>
                                        <p:strVal val="visible"/>
                                      </p:to>
                                    </p:set>
                                  </p:childTnLst>
                                </p:cTn>
                              </p:par>
                              <p:par>
                                <p:cTn id="147" presetID="1" presetClass="entr" presetSubtype="0" fill="hold" grpId="0" nodeType="withEffect">
                                  <p:stCondLst>
                                    <p:cond delay="0"/>
                                  </p:stCondLst>
                                  <p:childTnLst>
                                    <p:set>
                                      <p:cBhvr>
                                        <p:cTn id="14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3" grpId="0"/>
      <p:bldP spid="14" grpId="0"/>
      <p:bldP spid="15" grpId="0"/>
      <p:bldP spid="16" grpId="0"/>
      <p:bldP spid="17" grpId="0"/>
      <p:bldP spid="18" grpId="0"/>
      <p:bldP spid="19" grpId="0"/>
      <p:bldP spid="20" grpId="0"/>
      <p:bldP spid="21" grpId="0"/>
      <p:bldP spid="22" grpId="0"/>
      <p:bldP spid="24" grpId="0"/>
      <p:bldP spid="25" grpId="0"/>
      <p:bldP spid="26" grpId="0"/>
      <p:bldP spid="27" grpId="0"/>
      <p:bldP spid="28" grpId="0"/>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023AE93A-B1BE-4FCF-BEC4-C77E28156EE8}"/>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a:solidFill>
                  <a:srgbClr val="5B0091"/>
                </a:solidFill>
                <a:latin typeface="Comic Sans MS" panose="030F0702030302020204" pitchFamily="66" charset="0"/>
              </a:rPr>
              <a:t>Table of outcomes</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47CF04E6-6BF8-4A5C-BC23-02FDA60FD847}"/>
              </a:ext>
            </a:extLst>
          </p:cNvPr>
          <p:cNvSpPr txBox="1">
            <a:spLocks noChangeArrowheads="1"/>
          </p:cNvSpPr>
          <p:nvPr/>
        </p:nvSpPr>
        <p:spPr bwMode="auto">
          <a:xfrm>
            <a:off x="210312" y="201168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We can use a two-dimensional grid to write all the possible outcomes of the experiment.</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26F4CB92-8703-4BFB-9598-691FE2A85BAD}"/>
              </a:ext>
            </a:extLst>
          </p:cNvPr>
          <p:cNvSpPr txBox="1">
            <a:spLocks noChangeArrowheads="1"/>
          </p:cNvSpPr>
          <p:nvPr/>
        </p:nvSpPr>
        <p:spPr bwMode="auto">
          <a:xfrm>
            <a:off x="210312" y="73152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234D5C64-A08F-44D6-BCB9-E79EB6DEC93D}"/>
              </a:ext>
            </a:extLst>
          </p:cNvPr>
          <p:cNvSpPr txBox="1">
            <a:spLocks noChangeArrowheads="1"/>
          </p:cNvSpPr>
          <p:nvPr/>
        </p:nvSpPr>
        <p:spPr bwMode="auto">
          <a:xfrm>
            <a:off x="210312" y="1188720"/>
            <a:ext cx="8732838" cy="830997"/>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One coin is tossed and a die is rolled at the same time, list all the possible outcomes.</a:t>
            </a:r>
            <a:endParaRPr lang="en-US" sz="2400" dirty="0">
              <a:latin typeface="Comic Sans MS" panose="030F0702030302020204" pitchFamily="66" charset="0"/>
            </a:endParaRPr>
          </a:p>
        </p:txBody>
      </p:sp>
      <p:sp>
        <p:nvSpPr>
          <p:cNvPr id="11" name="Rectangle 109">
            <a:extLst>
              <a:ext uri="{FF2B5EF4-FFF2-40B4-BE49-F238E27FC236}">
                <a16:creationId xmlns:a16="http://schemas.microsoft.com/office/drawing/2014/main" id="{913EFDB8-B838-42EF-9F3C-4C7AAD479EC0}"/>
              </a:ext>
            </a:extLst>
          </p:cNvPr>
          <p:cNvSpPr>
            <a:spLocks noChangeArrowheads="1"/>
          </p:cNvSpPr>
          <p:nvPr/>
        </p:nvSpPr>
        <p:spPr bwMode="auto">
          <a:xfrm>
            <a:off x="4240546" y="2669990"/>
            <a:ext cx="34909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algn="ctr"/>
            <a:r>
              <a:rPr lang="en-GB" altLang="en-US" b="1" dirty="0">
                <a:solidFill>
                  <a:schemeClr val="tx1"/>
                </a:solidFill>
                <a:latin typeface="Comic Sans MS" panose="030F0702030302020204" pitchFamily="66" charset="0"/>
              </a:rPr>
              <a:t>Die</a:t>
            </a:r>
            <a:endParaRPr lang="en-US" altLang="en-US" b="1" dirty="0">
              <a:solidFill>
                <a:schemeClr val="tx1"/>
              </a:solidFill>
              <a:latin typeface="Comic Sans MS" panose="030F0702030302020204" pitchFamily="66" charset="0"/>
            </a:endParaRPr>
          </a:p>
        </p:txBody>
      </p:sp>
      <p:sp>
        <p:nvSpPr>
          <p:cNvPr id="12" name="Rectangle 110">
            <a:extLst>
              <a:ext uri="{FF2B5EF4-FFF2-40B4-BE49-F238E27FC236}">
                <a16:creationId xmlns:a16="http://schemas.microsoft.com/office/drawing/2014/main" id="{0AFC47C7-2883-450D-A411-C8966C858D59}"/>
              </a:ext>
            </a:extLst>
          </p:cNvPr>
          <p:cNvSpPr>
            <a:spLocks noChangeArrowheads="1"/>
          </p:cNvSpPr>
          <p:nvPr/>
        </p:nvSpPr>
        <p:spPr bwMode="auto">
          <a:xfrm rot="16200000">
            <a:off x="2012557" y="3418894"/>
            <a:ext cx="133826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pPr algn="ctr"/>
            <a:r>
              <a:rPr lang="en-GB" altLang="en-US" b="1" dirty="0">
                <a:solidFill>
                  <a:schemeClr val="tx1"/>
                </a:solidFill>
                <a:latin typeface="Comic Sans MS" panose="030F0702030302020204" pitchFamily="66" charset="0"/>
              </a:rPr>
              <a:t>Coin</a:t>
            </a:r>
            <a:endParaRPr lang="en-US" altLang="en-US" dirty="0">
              <a:solidFill>
                <a:schemeClr val="tx1"/>
              </a:solidFill>
              <a:latin typeface="Comic Sans MS" panose="030F0702030302020204" pitchFamily="66" charset="0"/>
            </a:endParaRPr>
          </a:p>
        </p:txBody>
      </p:sp>
      <p:graphicFrame>
        <p:nvGraphicFramePr>
          <p:cNvPr id="13" name="Table 12">
            <a:extLst>
              <a:ext uri="{FF2B5EF4-FFF2-40B4-BE49-F238E27FC236}">
                <a16:creationId xmlns:a16="http://schemas.microsoft.com/office/drawing/2014/main" id="{7D38C83F-C43C-466E-BB90-8D2335CD346F}"/>
              </a:ext>
            </a:extLst>
          </p:cNvPr>
          <p:cNvGraphicFramePr>
            <a:graphicFrameLocks noGrp="1"/>
          </p:cNvGraphicFramePr>
          <p:nvPr/>
        </p:nvGraphicFramePr>
        <p:xfrm>
          <a:off x="2864605" y="3110397"/>
          <a:ext cx="6095999" cy="1112520"/>
        </p:xfrm>
        <a:graphic>
          <a:graphicData uri="http://schemas.openxmlformats.org/drawingml/2006/table">
            <a:tbl>
              <a:tblPr>
                <a:tableStyleId>{5C22544A-7EE6-4342-B048-85BDC9FD1C3A}</a:tableStyleId>
              </a:tblPr>
              <a:tblGrid>
                <a:gridCol w="870857">
                  <a:extLst>
                    <a:ext uri="{9D8B030D-6E8A-4147-A177-3AD203B41FA5}">
                      <a16:colId xmlns:a16="http://schemas.microsoft.com/office/drawing/2014/main" val="20000"/>
                    </a:ext>
                  </a:extLst>
                </a:gridCol>
                <a:gridCol w="870857">
                  <a:extLst>
                    <a:ext uri="{9D8B030D-6E8A-4147-A177-3AD203B41FA5}">
                      <a16:colId xmlns:a16="http://schemas.microsoft.com/office/drawing/2014/main" val="20001"/>
                    </a:ext>
                  </a:extLst>
                </a:gridCol>
                <a:gridCol w="870857">
                  <a:extLst>
                    <a:ext uri="{9D8B030D-6E8A-4147-A177-3AD203B41FA5}">
                      <a16:colId xmlns:a16="http://schemas.microsoft.com/office/drawing/2014/main" val="20002"/>
                    </a:ext>
                  </a:extLst>
                </a:gridCol>
                <a:gridCol w="870857">
                  <a:extLst>
                    <a:ext uri="{9D8B030D-6E8A-4147-A177-3AD203B41FA5}">
                      <a16:colId xmlns:a16="http://schemas.microsoft.com/office/drawing/2014/main" val="20003"/>
                    </a:ext>
                  </a:extLst>
                </a:gridCol>
                <a:gridCol w="870857">
                  <a:extLst>
                    <a:ext uri="{9D8B030D-6E8A-4147-A177-3AD203B41FA5}">
                      <a16:colId xmlns:a16="http://schemas.microsoft.com/office/drawing/2014/main" val="20004"/>
                    </a:ext>
                  </a:extLst>
                </a:gridCol>
                <a:gridCol w="870857">
                  <a:extLst>
                    <a:ext uri="{9D8B030D-6E8A-4147-A177-3AD203B41FA5}">
                      <a16:colId xmlns:a16="http://schemas.microsoft.com/office/drawing/2014/main" val="20005"/>
                    </a:ext>
                  </a:extLst>
                </a:gridCol>
                <a:gridCol w="870857">
                  <a:extLst>
                    <a:ext uri="{9D8B030D-6E8A-4147-A177-3AD203B41FA5}">
                      <a16:colId xmlns:a16="http://schemas.microsoft.com/office/drawing/2014/main" val="20006"/>
                    </a:ext>
                  </a:extLst>
                </a:gridCol>
              </a:tblGrid>
              <a:tr h="370840">
                <a:tc>
                  <a:txBody>
                    <a:bodyPr/>
                    <a:lstStyle/>
                    <a:p>
                      <a:pPr algn="ct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1</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2</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3</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4</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5</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b="1" dirty="0">
                          <a:latin typeface="Comic Sans MS" panose="030F0702030302020204" pitchFamily="66" charset="0"/>
                        </a:rPr>
                        <a:t>6</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lang="en-US" b="1" dirty="0">
                          <a:latin typeface="Comic Sans MS" panose="030F0702030302020204" pitchFamily="66" charset="0"/>
                        </a:rPr>
                        <a:t>H</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70840">
                <a:tc>
                  <a:txBody>
                    <a:bodyPr/>
                    <a:lstStyle/>
                    <a:p>
                      <a:pPr algn="ctr"/>
                      <a:r>
                        <a:rPr lang="en-US" b="1" dirty="0">
                          <a:latin typeface="Comic Sans MS" panose="030F0702030302020204" pitchFamily="66" charset="0"/>
                        </a:rPr>
                        <a:t>T</a:t>
                      </a:r>
                      <a:endParaRPr lang="en-GB" b="1" dirty="0">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b="1"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Rectangle 13">
            <a:extLst>
              <a:ext uri="{FF2B5EF4-FFF2-40B4-BE49-F238E27FC236}">
                <a16:creationId xmlns:a16="http://schemas.microsoft.com/office/drawing/2014/main" id="{8F12CF13-4E6F-4A3D-B09C-F0291CC02C38}"/>
              </a:ext>
            </a:extLst>
          </p:cNvPr>
          <p:cNvSpPr/>
          <p:nvPr/>
        </p:nvSpPr>
        <p:spPr>
          <a:xfrm>
            <a:off x="3795870" y="3465060"/>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1</a:t>
            </a:r>
            <a:endParaRPr lang="en-GB" sz="2000" b="1" dirty="0">
              <a:solidFill>
                <a:srgbClr val="FF0000"/>
              </a:solidFill>
              <a:latin typeface="Comic Sans MS" panose="030F0702030302020204" pitchFamily="66" charset="0"/>
            </a:endParaRPr>
          </a:p>
        </p:txBody>
      </p:sp>
      <p:sp>
        <p:nvSpPr>
          <p:cNvPr id="15" name="Rectangle 14">
            <a:extLst>
              <a:ext uri="{FF2B5EF4-FFF2-40B4-BE49-F238E27FC236}">
                <a16:creationId xmlns:a16="http://schemas.microsoft.com/office/drawing/2014/main" id="{A12177C2-1BC5-4454-9ADA-EB12B580238D}"/>
              </a:ext>
            </a:extLst>
          </p:cNvPr>
          <p:cNvSpPr/>
          <p:nvPr/>
        </p:nvSpPr>
        <p:spPr>
          <a:xfrm>
            <a:off x="7234810" y="3846150"/>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5</a:t>
            </a:r>
            <a:endParaRPr lang="en-GB" sz="2000" b="1" dirty="0">
              <a:solidFill>
                <a:srgbClr val="FF0000"/>
              </a:solidFill>
              <a:latin typeface="Comic Sans MS" panose="030F0702030302020204" pitchFamily="66" charset="0"/>
            </a:endParaRPr>
          </a:p>
        </p:txBody>
      </p:sp>
      <p:sp>
        <p:nvSpPr>
          <p:cNvPr id="16" name="Rectangle 15">
            <a:extLst>
              <a:ext uri="{FF2B5EF4-FFF2-40B4-BE49-F238E27FC236}">
                <a16:creationId xmlns:a16="http://schemas.microsoft.com/office/drawing/2014/main" id="{9E2501B9-0AA7-4309-AE8F-91EEE828A748}"/>
              </a:ext>
            </a:extLst>
          </p:cNvPr>
          <p:cNvSpPr/>
          <p:nvPr/>
        </p:nvSpPr>
        <p:spPr>
          <a:xfrm>
            <a:off x="6387085" y="3834392"/>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4</a:t>
            </a:r>
            <a:endParaRPr lang="en-GB" sz="2000" b="1" dirty="0">
              <a:solidFill>
                <a:srgbClr val="FF0000"/>
              </a:solidFill>
              <a:latin typeface="Comic Sans MS" panose="030F0702030302020204" pitchFamily="66" charset="0"/>
            </a:endParaRPr>
          </a:p>
        </p:txBody>
      </p:sp>
      <p:sp>
        <p:nvSpPr>
          <p:cNvPr id="17" name="Rectangle 16">
            <a:extLst>
              <a:ext uri="{FF2B5EF4-FFF2-40B4-BE49-F238E27FC236}">
                <a16:creationId xmlns:a16="http://schemas.microsoft.com/office/drawing/2014/main" id="{9BF80371-AE31-45CA-BA2A-0B608CA6F75A}"/>
              </a:ext>
            </a:extLst>
          </p:cNvPr>
          <p:cNvSpPr/>
          <p:nvPr/>
        </p:nvSpPr>
        <p:spPr>
          <a:xfrm>
            <a:off x="5494180" y="3834392"/>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3</a:t>
            </a:r>
            <a:endParaRPr lang="en-GB" sz="2000" b="1" dirty="0">
              <a:solidFill>
                <a:srgbClr val="FF0000"/>
              </a:solidFill>
              <a:latin typeface="Comic Sans MS" panose="030F0702030302020204" pitchFamily="66" charset="0"/>
            </a:endParaRPr>
          </a:p>
        </p:txBody>
      </p:sp>
      <p:sp>
        <p:nvSpPr>
          <p:cNvPr id="18" name="Rectangle 17">
            <a:extLst>
              <a:ext uri="{FF2B5EF4-FFF2-40B4-BE49-F238E27FC236}">
                <a16:creationId xmlns:a16="http://schemas.microsoft.com/office/drawing/2014/main" id="{96228F7E-E299-4966-B314-C6C3B8CBC167}"/>
              </a:ext>
            </a:extLst>
          </p:cNvPr>
          <p:cNvSpPr/>
          <p:nvPr/>
        </p:nvSpPr>
        <p:spPr>
          <a:xfrm>
            <a:off x="4651157" y="3839982"/>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2</a:t>
            </a:r>
            <a:endParaRPr lang="en-GB" sz="2000" b="1" dirty="0">
              <a:solidFill>
                <a:srgbClr val="FF0000"/>
              </a:solidFill>
              <a:latin typeface="Comic Sans MS" panose="030F0702030302020204" pitchFamily="66" charset="0"/>
            </a:endParaRPr>
          </a:p>
        </p:txBody>
      </p:sp>
      <p:sp>
        <p:nvSpPr>
          <p:cNvPr id="19" name="Rectangle 18">
            <a:extLst>
              <a:ext uri="{FF2B5EF4-FFF2-40B4-BE49-F238E27FC236}">
                <a16:creationId xmlns:a16="http://schemas.microsoft.com/office/drawing/2014/main" id="{4750CFD8-972D-4EF1-BB92-FD393B70A339}"/>
              </a:ext>
            </a:extLst>
          </p:cNvPr>
          <p:cNvSpPr/>
          <p:nvPr/>
        </p:nvSpPr>
        <p:spPr>
          <a:xfrm>
            <a:off x="3805489" y="3853585"/>
            <a:ext cx="740907"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 1</a:t>
            </a:r>
            <a:endParaRPr lang="en-GB" sz="2000" b="1" dirty="0">
              <a:solidFill>
                <a:srgbClr val="FF0000"/>
              </a:solidFill>
              <a:latin typeface="Comic Sans MS" panose="030F0702030302020204" pitchFamily="66" charset="0"/>
            </a:endParaRPr>
          </a:p>
        </p:txBody>
      </p:sp>
      <p:sp>
        <p:nvSpPr>
          <p:cNvPr id="20" name="Rectangle 19">
            <a:extLst>
              <a:ext uri="{FF2B5EF4-FFF2-40B4-BE49-F238E27FC236}">
                <a16:creationId xmlns:a16="http://schemas.microsoft.com/office/drawing/2014/main" id="{E5A82209-6B74-412C-B6D0-84D4FCD82ADA}"/>
              </a:ext>
            </a:extLst>
          </p:cNvPr>
          <p:cNvSpPr/>
          <p:nvPr/>
        </p:nvSpPr>
        <p:spPr>
          <a:xfrm>
            <a:off x="4591656" y="3460023"/>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2</a:t>
            </a:r>
            <a:endParaRPr lang="en-GB" sz="2000" b="1" dirty="0">
              <a:solidFill>
                <a:srgbClr val="FF0000"/>
              </a:solidFill>
              <a:latin typeface="Comic Sans MS" panose="030F0702030302020204" pitchFamily="66" charset="0"/>
            </a:endParaRPr>
          </a:p>
        </p:txBody>
      </p:sp>
      <p:sp>
        <p:nvSpPr>
          <p:cNvPr id="21" name="Rectangle 20">
            <a:extLst>
              <a:ext uri="{FF2B5EF4-FFF2-40B4-BE49-F238E27FC236}">
                <a16:creationId xmlns:a16="http://schemas.microsoft.com/office/drawing/2014/main" id="{2252B431-C742-4A01-A5BD-1B8D9BA1048C}"/>
              </a:ext>
            </a:extLst>
          </p:cNvPr>
          <p:cNvSpPr/>
          <p:nvPr/>
        </p:nvSpPr>
        <p:spPr>
          <a:xfrm>
            <a:off x="5580823" y="3469306"/>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3</a:t>
            </a:r>
            <a:endParaRPr lang="en-GB" sz="2000" b="1" dirty="0">
              <a:solidFill>
                <a:srgbClr val="FF0000"/>
              </a:solidFill>
              <a:latin typeface="Comic Sans MS" panose="030F0702030302020204" pitchFamily="66" charset="0"/>
            </a:endParaRPr>
          </a:p>
        </p:txBody>
      </p:sp>
      <p:sp>
        <p:nvSpPr>
          <p:cNvPr id="22" name="Rectangle 21">
            <a:extLst>
              <a:ext uri="{FF2B5EF4-FFF2-40B4-BE49-F238E27FC236}">
                <a16:creationId xmlns:a16="http://schemas.microsoft.com/office/drawing/2014/main" id="{CC084695-FB44-4328-BB23-6796CB5369DA}"/>
              </a:ext>
            </a:extLst>
          </p:cNvPr>
          <p:cNvSpPr/>
          <p:nvPr/>
        </p:nvSpPr>
        <p:spPr>
          <a:xfrm>
            <a:off x="6450111" y="3460130"/>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4</a:t>
            </a:r>
            <a:endParaRPr lang="en-GB" sz="2000" b="1" dirty="0">
              <a:solidFill>
                <a:srgbClr val="FF0000"/>
              </a:solidFill>
              <a:latin typeface="Comic Sans MS" panose="030F0702030302020204" pitchFamily="66" charset="0"/>
            </a:endParaRPr>
          </a:p>
        </p:txBody>
      </p:sp>
      <p:sp>
        <p:nvSpPr>
          <p:cNvPr id="24" name="Rectangle 23">
            <a:extLst>
              <a:ext uri="{FF2B5EF4-FFF2-40B4-BE49-F238E27FC236}">
                <a16:creationId xmlns:a16="http://schemas.microsoft.com/office/drawing/2014/main" id="{E63603A0-2115-4E00-8958-99FC8E2361FE}"/>
              </a:ext>
            </a:extLst>
          </p:cNvPr>
          <p:cNvSpPr/>
          <p:nvPr/>
        </p:nvSpPr>
        <p:spPr>
          <a:xfrm>
            <a:off x="7262207" y="3469306"/>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5</a:t>
            </a:r>
            <a:endParaRPr lang="en-GB" sz="2000" b="1" dirty="0">
              <a:solidFill>
                <a:srgbClr val="FF0000"/>
              </a:solidFill>
              <a:latin typeface="Comic Sans MS" panose="030F0702030302020204" pitchFamily="66" charset="0"/>
            </a:endParaRPr>
          </a:p>
        </p:txBody>
      </p:sp>
      <p:sp>
        <p:nvSpPr>
          <p:cNvPr id="25" name="Rectangle 24">
            <a:extLst>
              <a:ext uri="{FF2B5EF4-FFF2-40B4-BE49-F238E27FC236}">
                <a16:creationId xmlns:a16="http://schemas.microsoft.com/office/drawing/2014/main" id="{BFF59FA8-69DE-4110-A9D4-82BEA2FD05C9}"/>
              </a:ext>
            </a:extLst>
          </p:cNvPr>
          <p:cNvSpPr/>
          <p:nvPr/>
        </p:nvSpPr>
        <p:spPr>
          <a:xfrm>
            <a:off x="8108231" y="3490224"/>
            <a:ext cx="760144"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H, 6</a:t>
            </a:r>
            <a:endParaRPr lang="en-GB" sz="2000" b="1" dirty="0">
              <a:solidFill>
                <a:srgbClr val="FF0000"/>
              </a:solidFill>
              <a:latin typeface="Comic Sans MS" panose="030F0702030302020204" pitchFamily="66" charset="0"/>
            </a:endParaRPr>
          </a:p>
        </p:txBody>
      </p:sp>
      <p:sp>
        <p:nvSpPr>
          <p:cNvPr id="26" name="Rectangle 25">
            <a:extLst>
              <a:ext uri="{FF2B5EF4-FFF2-40B4-BE49-F238E27FC236}">
                <a16:creationId xmlns:a16="http://schemas.microsoft.com/office/drawing/2014/main" id="{DAA7E089-2669-4B34-945E-5F6EC4C231CE}"/>
              </a:ext>
            </a:extLst>
          </p:cNvPr>
          <p:cNvSpPr/>
          <p:nvPr/>
        </p:nvSpPr>
        <p:spPr>
          <a:xfrm>
            <a:off x="8173153" y="3846150"/>
            <a:ext cx="630301" cy="400110"/>
          </a:xfrm>
          <a:prstGeom prst="rect">
            <a:avLst/>
          </a:prstGeom>
        </p:spPr>
        <p:txBody>
          <a:bodyPr wrap="none">
            <a:spAutoFit/>
          </a:bodyPr>
          <a:lstStyle/>
          <a:p>
            <a:pPr algn="ctr"/>
            <a:r>
              <a:rPr lang="en-US" sz="2000" b="1" dirty="0">
                <a:solidFill>
                  <a:srgbClr val="FF0000"/>
                </a:solidFill>
                <a:latin typeface="Comic Sans MS" panose="030F0702030302020204" pitchFamily="66" charset="0"/>
              </a:rPr>
              <a:t>T,6</a:t>
            </a:r>
            <a:endParaRPr lang="en-GB" sz="2000" b="1" dirty="0">
              <a:solidFill>
                <a:srgbClr val="FF0000"/>
              </a:solidFill>
              <a:latin typeface="Comic Sans MS" panose="030F0702030302020204" pitchFamily="66" charset="0"/>
            </a:endParaRPr>
          </a:p>
        </p:txBody>
      </p:sp>
      <p:pic>
        <p:nvPicPr>
          <p:cNvPr id="27" name="Picture 26" descr="Icon&#10;&#10;Description automatically generated">
            <a:extLst>
              <a:ext uri="{FF2B5EF4-FFF2-40B4-BE49-F238E27FC236}">
                <a16:creationId xmlns:a16="http://schemas.microsoft.com/office/drawing/2014/main" id="{18167559-6110-4C7C-A0CE-48BB0CDF929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80755" y="4581128"/>
            <a:ext cx="1335690" cy="1260103"/>
          </a:xfrm>
          <a:prstGeom prst="rect">
            <a:avLst/>
          </a:prstGeom>
        </p:spPr>
      </p:pic>
      <p:pic>
        <p:nvPicPr>
          <p:cNvPr id="28" name="Picture 27" descr="A coin on a table&#10;&#10;Description automatically generated">
            <a:extLst>
              <a:ext uri="{FF2B5EF4-FFF2-40B4-BE49-F238E27FC236}">
                <a16:creationId xmlns:a16="http://schemas.microsoft.com/office/drawing/2014/main" id="{99D155C8-D2A7-4AC4-9105-DE7F8F334F0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6242" y="4519364"/>
            <a:ext cx="1855541" cy="1720404"/>
          </a:xfrm>
          <a:prstGeom prst="rect">
            <a:avLst/>
          </a:prstGeom>
        </p:spPr>
      </p:pic>
    </p:spTree>
    <p:extLst>
      <p:ext uri="{BB962C8B-B14F-4D97-AF65-F5344CB8AC3E}">
        <p14:creationId xmlns:p14="http://schemas.microsoft.com/office/powerpoint/2010/main" val="387318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repeatCount="indefinite" fill="hold" nodeType="afterEffect">
                                  <p:stCondLst>
                                    <p:cond delay="0"/>
                                  </p:stCondLst>
                                  <p:childTnLst>
                                    <p:animRot by="21600000">
                                      <p:cBhvr>
                                        <p:cTn id="6" dur="2000" fill="hold"/>
                                        <p:tgtEl>
                                          <p:spTgt spid="27"/>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6" presetClass="entr" presetSubtype="32"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circle(out)">
                                      <p:cBhvr>
                                        <p:cTn id="27" dur="2000"/>
                                        <p:tgtEl>
                                          <p:spTgt spid="14"/>
                                        </p:tgtEl>
                                      </p:cBhvr>
                                    </p:animEffect>
                                  </p:childTnLst>
                                </p:cTn>
                              </p:par>
                            </p:childTnLst>
                          </p:cTn>
                        </p:par>
                        <p:par>
                          <p:cTn id="28" fill="hold">
                            <p:stCondLst>
                              <p:cond delay="2000"/>
                            </p:stCondLst>
                            <p:childTnLst>
                              <p:par>
                                <p:cTn id="29" presetID="6" presetClass="entr" presetSubtype="16"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circle(in)">
                                      <p:cBhvr>
                                        <p:cTn id="31" dur="2000"/>
                                        <p:tgtEl>
                                          <p:spTgt spid="19"/>
                                        </p:tgtEl>
                                      </p:cBhvr>
                                    </p:animEffect>
                                  </p:childTnLst>
                                </p:cTn>
                              </p:par>
                            </p:childTnLst>
                          </p:cTn>
                        </p:par>
                        <p:par>
                          <p:cTn id="32" fill="hold">
                            <p:stCondLst>
                              <p:cond delay="4000"/>
                            </p:stCondLst>
                            <p:childTnLst>
                              <p:par>
                                <p:cTn id="33" presetID="6" presetClass="entr" presetSubtype="16" fill="hold" grpId="0" nodeType="after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circle(in)">
                                      <p:cBhvr>
                                        <p:cTn id="35" dur="2000"/>
                                        <p:tgtEl>
                                          <p:spTgt spid="20"/>
                                        </p:tgtEl>
                                      </p:cBhvr>
                                    </p:animEffect>
                                  </p:childTnLst>
                                </p:cTn>
                              </p:par>
                            </p:childTnLst>
                          </p:cTn>
                        </p:par>
                        <p:par>
                          <p:cTn id="36" fill="hold">
                            <p:stCondLst>
                              <p:cond delay="6000"/>
                            </p:stCondLst>
                            <p:childTnLst>
                              <p:par>
                                <p:cTn id="37" presetID="6" presetClass="entr" presetSubtype="16" fill="hold" grpId="0" nodeType="afterEffect">
                                  <p:stCondLst>
                                    <p:cond delay="0"/>
                                  </p:stCondLst>
                                  <p:childTnLst>
                                    <p:set>
                                      <p:cBhvr>
                                        <p:cTn id="38" dur="1" fill="hold">
                                          <p:stCondLst>
                                            <p:cond delay="0"/>
                                          </p:stCondLst>
                                        </p:cTn>
                                        <p:tgtEl>
                                          <p:spTgt spid="18"/>
                                        </p:tgtEl>
                                        <p:attrNameLst>
                                          <p:attrName>style.visibility</p:attrName>
                                        </p:attrNameLst>
                                      </p:cBhvr>
                                      <p:to>
                                        <p:strVal val="visible"/>
                                      </p:to>
                                    </p:set>
                                    <p:animEffect transition="in" filter="circle(in)">
                                      <p:cBhvr>
                                        <p:cTn id="39" dur="2000"/>
                                        <p:tgtEl>
                                          <p:spTgt spid="18"/>
                                        </p:tgtEl>
                                      </p:cBhvr>
                                    </p:animEffect>
                                  </p:childTnLst>
                                </p:cTn>
                              </p:par>
                            </p:childTnLst>
                          </p:cTn>
                        </p:par>
                        <p:par>
                          <p:cTn id="40" fill="hold">
                            <p:stCondLst>
                              <p:cond delay="8000"/>
                            </p:stCondLst>
                            <p:childTnLst>
                              <p:par>
                                <p:cTn id="41" presetID="6" presetClass="entr" presetSubtype="16" fill="hold" grpId="0" nodeType="after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circle(in)">
                                      <p:cBhvr>
                                        <p:cTn id="43" dur="2000"/>
                                        <p:tgtEl>
                                          <p:spTgt spid="21"/>
                                        </p:tgtEl>
                                      </p:cBhvr>
                                    </p:animEffect>
                                  </p:childTnLst>
                                </p:cTn>
                              </p:par>
                            </p:childTnLst>
                          </p:cTn>
                        </p:par>
                        <p:par>
                          <p:cTn id="44" fill="hold">
                            <p:stCondLst>
                              <p:cond delay="10000"/>
                            </p:stCondLst>
                            <p:childTnLst>
                              <p:par>
                                <p:cTn id="45" presetID="6" presetClass="entr" presetSubtype="16" fill="hold" grpId="0" nodeType="after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circle(in)">
                                      <p:cBhvr>
                                        <p:cTn id="47" dur="2000"/>
                                        <p:tgtEl>
                                          <p:spTgt spid="17"/>
                                        </p:tgtEl>
                                      </p:cBhvr>
                                    </p:animEffect>
                                  </p:childTnLst>
                                </p:cTn>
                              </p:par>
                            </p:childTnLst>
                          </p:cTn>
                        </p:par>
                        <p:par>
                          <p:cTn id="48" fill="hold">
                            <p:stCondLst>
                              <p:cond delay="12000"/>
                            </p:stCondLst>
                            <p:childTnLst>
                              <p:par>
                                <p:cTn id="49" presetID="6" presetClass="entr" presetSubtype="16" fill="hold" grpId="0"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circle(in)">
                                      <p:cBhvr>
                                        <p:cTn id="51" dur="2000"/>
                                        <p:tgtEl>
                                          <p:spTgt spid="22"/>
                                        </p:tgtEl>
                                      </p:cBhvr>
                                    </p:animEffect>
                                  </p:childTnLst>
                                </p:cTn>
                              </p:par>
                            </p:childTnLst>
                          </p:cTn>
                        </p:par>
                        <p:par>
                          <p:cTn id="52" fill="hold">
                            <p:stCondLst>
                              <p:cond delay="14000"/>
                            </p:stCondLst>
                            <p:childTnLst>
                              <p:par>
                                <p:cTn id="53" presetID="6" presetClass="entr" presetSubtype="16" fill="hold" grpId="0" nodeType="afterEffect">
                                  <p:stCondLst>
                                    <p:cond delay="0"/>
                                  </p:stCondLst>
                                  <p:childTnLst>
                                    <p:set>
                                      <p:cBhvr>
                                        <p:cTn id="54" dur="1" fill="hold">
                                          <p:stCondLst>
                                            <p:cond delay="0"/>
                                          </p:stCondLst>
                                        </p:cTn>
                                        <p:tgtEl>
                                          <p:spTgt spid="16"/>
                                        </p:tgtEl>
                                        <p:attrNameLst>
                                          <p:attrName>style.visibility</p:attrName>
                                        </p:attrNameLst>
                                      </p:cBhvr>
                                      <p:to>
                                        <p:strVal val="visible"/>
                                      </p:to>
                                    </p:set>
                                    <p:animEffect transition="in" filter="circle(in)">
                                      <p:cBhvr>
                                        <p:cTn id="55" dur="2000"/>
                                        <p:tgtEl>
                                          <p:spTgt spid="16"/>
                                        </p:tgtEl>
                                      </p:cBhvr>
                                    </p:animEffect>
                                  </p:childTnLst>
                                </p:cTn>
                              </p:par>
                            </p:childTnLst>
                          </p:cTn>
                        </p:par>
                        <p:par>
                          <p:cTn id="56" fill="hold">
                            <p:stCondLst>
                              <p:cond delay="16000"/>
                            </p:stCondLst>
                            <p:childTnLst>
                              <p:par>
                                <p:cTn id="57" presetID="6" presetClass="entr" presetSubtype="16" fill="hold" grpId="0" nodeType="afterEffect">
                                  <p:stCondLst>
                                    <p:cond delay="0"/>
                                  </p:stCondLst>
                                  <p:childTnLst>
                                    <p:set>
                                      <p:cBhvr>
                                        <p:cTn id="58" dur="1" fill="hold">
                                          <p:stCondLst>
                                            <p:cond delay="0"/>
                                          </p:stCondLst>
                                        </p:cTn>
                                        <p:tgtEl>
                                          <p:spTgt spid="24"/>
                                        </p:tgtEl>
                                        <p:attrNameLst>
                                          <p:attrName>style.visibility</p:attrName>
                                        </p:attrNameLst>
                                      </p:cBhvr>
                                      <p:to>
                                        <p:strVal val="visible"/>
                                      </p:to>
                                    </p:set>
                                    <p:animEffect transition="in" filter="circle(in)">
                                      <p:cBhvr>
                                        <p:cTn id="59" dur="2000"/>
                                        <p:tgtEl>
                                          <p:spTgt spid="24"/>
                                        </p:tgtEl>
                                      </p:cBhvr>
                                    </p:animEffect>
                                  </p:childTnLst>
                                </p:cTn>
                              </p:par>
                            </p:childTnLst>
                          </p:cTn>
                        </p:par>
                        <p:par>
                          <p:cTn id="60" fill="hold">
                            <p:stCondLst>
                              <p:cond delay="18000"/>
                            </p:stCondLst>
                            <p:childTnLst>
                              <p:par>
                                <p:cTn id="61" presetID="6" presetClass="entr" presetSubtype="16" fill="hold" grpId="0" nodeType="afterEffect">
                                  <p:stCondLst>
                                    <p:cond delay="0"/>
                                  </p:stCondLst>
                                  <p:childTnLst>
                                    <p:set>
                                      <p:cBhvr>
                                        <p:cTn id="62" dur="1" fill="hold">
                                          <p:stCondLst>
                                            <p:cond delay="0"/>
                                          </p:stCondLst>
                                        </p:cTn>
                                        <p:tgtEl>
                                          <p:spTgt spid="15"/>
                                        </p:tgtEl>
                                        <p:attrNameLst>
                                          <p:attrName>style.visibility</p:attrName>
                                        </p:attrNameLst>
                                      </p:cBhvr>
                                      <p:to>
                                        <p:strVal val="visible"/>
                                      </p:to>
                                    </p:set>
                                    <p:animEffect transition="in" filter="circle(in)">
                                      <p:cBhvr>
                                        <p:cTn id="63" dur="2000"/>
                                        <p:tgtEl>
                                          <p:spTgt spid="15"/>
                                        </p:tgtEl>
                                      </p:cBhvr>
                                    </p:animEffect>
                                  </p:childTnLst>
                                </p:cTn>
                              </p:par>
                            </p:childTnLst>
                          </p:cTn>
                        </p:par>
                        <p:par>
                          <p:cTn id="64" fill="hold">
                            <p:stCondLst>
                              <p:cond delay="20000"/>
                            </p:stCondLst>
                            <p:childTnLst>
                              <p:par>
                                <p:cTn id="65" presetID="6" presetClass="entr" presetSubtype="16" fill="hold" grpId="0" nodeType="afterEffect">
                                  <p:stCondLst>
                                    <p:cond delay="0"/>
                                  </p:stCondLst>
                                  <p:childTnLst>
                                    <p:set>
                                      <p:cBhvr>
                                        <p:cTn id="66" dur="1" fill="hold">
                                          <p:stCondLst>
                                            <p:cond delay="0"/>
                                          </p:stCondLst>
                                        </p:cTn>
                                        <p:tgtEl>
                                          <p:spTgt spid="25"/>
                                        </p:tgtEl>
                                        <p:attrNameLst>
                                          <p:attrName>style.visibility</p:attrName>
                                        </p:attrNameLst>
                                      </p:cBhvr>
                                      <p:to>
                                        <p:strVal val="visible"/>
                                      </p:to>
                                    </p:set>
                                    <p:animEffect transition="in" filter="circle(in)">
                                      <p:cBhvr>
                                        <p:cTn id="67" dur="2000"/>
                                        <p:tgtEl>
                                          <p:spTgt spid="25"/>
                                        </p:tgtEl>
                                      </p:cBhvr>
                                    </p:animEffect>
                                  </p:childTnLst>
                                </p:cTn>
                              </p:par>
                            </p:childTnLst>
                          </p:cTn>
                        </p:par>
                        <p:par>
                          <p:cTn id="68" fill="hold">
                            <p:stCondLst>
                              <p:cond delay="22000"/>
                            </p:stCondLst>
                            <p:childTnLst>
                              <p:par>
                                <p:cTn id="69" presetID="6" presetClass="entr" presetSubtype="16" fill="hold" grpId="0" nodeType="afterEffect">
                                  <p:stCondLst>
                                    <p:cond delay="0"/>
                                  </p:stCondLst>
                                  <p:childTnLst>
                                    <p:set>
                                      <p:cBhvr>
                                        <p:cTn id="70" dur="1" fill="hold">
                                          <p:stCondLst>
                                            <p:cond delay="0"/>
                                          </p:stCondLst>
                                        </p:cTn>
                                        <p:tgtEl>
                                          <p:spTgt spid="26"/>
                                        </p:tgtEl>
                                        <p:attrNameLst>
                                          <p:attrName>style.visibility</p:attrName>
                                        </p:attrNameLst>
                                      </p:cBhvr>
                                      <p:to>
                                        <p:strVal val="visible"/>
                                      </p:to>
                                    </p:set>
                                    <p:animEffect transition="in" filter="circle(in)">
                                      <p:cBhvr>
                                        <p:cTn id="71" dur="20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1" grpId="0"/>
      <p:bldP spid="12" grpId="0"/>
      <p:bldP spid="14" grpId="0"/>
      <p:bldP spid="15" grpId="0"/>
      <p:bldP spid="16" grpId="0"/>
      <p:bldP spid="17" grpId="0"/>
      <p:bldP spid="18" grpId="0"/>
      <p:bldP spid="19" grpId="0"/>
      <p:bldP spid="20" grpId="0"/>
      <p:bldP spid="21" grpId="0"/>
      <p:bldP spid="22" grpId="0"/>
      <p:bldP spid="24" grpId="0"/>
      <p:bldP spid="25" grpId="0"/>
      <p:bldP spid="2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20D240EC-FE3D-49C7-B8FE-FB934A404CA6}"/>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Sample space</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DCED8B0E-E4D5-4859-A0AB-E48C05486DAF}"/>
              </a:ext>
            </a:extLst>
          </p:cNvPr>
          <p:cNvSpPr txBox="1">
            <a:spLocks noChangeArrowheads="1"/>
          </p:cNvSpPr>
          <p:nvPr/>
        </p:nvSpPr>
        <p:spPr bwMode="auto">
          <a:xfrm>
            <a:off x="186045" y="756728"/>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09B77C8D-F1E1-4FF6-882F-A0D5EB4979B5}"/>
              </a:ext>
            </a:extLst>
          </p:cNvPr>
          <p:cNvSpPr txBox="1">
            <a:spLocks noChangeArrowheads="1"/>
          </p:cNvSpPr>
          <p:nvPr/>
        </p:nvSpPr>
        <p:spPr bwMode="auto">
          <a:xfrm>
            <a:off x="186045" y="1190435"/>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80D56926-D5F5-44E4-8027-BD04A3C0E25E}"/>
              </a:ext>
            </a:extLst>
          </p:cNvPr>
          <p:cNvSpPr txBox="1">
            <a:spLocks noChangeArrowheads="1"/>
          </p:cNvSpPr>
          <p:nvPr/>
        </p:nvSpPr>
        <p:spPr bwMode="auto">
          <a:xfrm>
            <a:off x="160741" y="16521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B9935BD2-26F6-4F51-85A4-1DA41AC059C6}"/>
              </a:ext>
            </a:extLst>
          </p:cNvPr>
          <p:cNvSpPr txBox="1">
            <a:spLocks noChangeArrowheads="1"/>
          </p:cNvSpPr>
          <p:nvPr/>
        </p:nvSpPr>
        <p:spPr bwMode="auto">
          <a:xfrm>
            <a:off x="1043608" y="2143971"/>
            <a:ext cx="7632848"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total score is 7</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53850FBE-FA10-4F93-9B05-7284B63ACB01}"/>
              </a:ext>
            </a:extLst>
          </p:cNvPr>
          <p:cNvSpPr txBox="1">
            <a:spLocks noChangeArrowheads="1"/>
          </p:cNvSpPr>
          <p:nvPr/>
        </p:nvSpPr>
        <p:spPr bwMode="auto">
          <a:xfrm>
            <a:off x="566380" y="512045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D3BFA627-F794-4C7F-8160-37D03DAF1164}"/>
              </a:ext>
            </a:extLst>
          </p:cNvPr>
          <p:cNvSpPr txBox="1">
            <a:spLocks noChangeArrowheads="1"/>
          </p:cNvSpPr>
          <p:nvPr/>
        </p:nvSpPr>
        <p:spPr bwMode="auto">
          <a:xfrm>
            <a:off x="597066" y="465775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DDFB51CB-728F-490C-B625-71DEFA53F66B}"/>
              </a:ext>
            </a:extLst>
          </p:cNvPr>
          <p:cNvSpPr txBox="1">
            <a:spLocks noChangeArrowheads="1"/>
          </p:cNvSpPr>
          <p:nvPr/>
        </p:nvSpPr>
        <p:spPr bwMode="auto">
          <a:xfrm>
            <a:off x="1145362" y="5699213"/>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2B5A9994-C2B4-4387-9DBC-4AFDAC3858A4}"/>
              </a:ext>
            </a:extLst>
          </p:cNvPr>
          <p:cNvSpPr txBox="1">
            <a:spLocks noChangeArrowheads="1"/>
          </p:cNvSpPr>
          <p:nvPr/>
        </p:nvSpPr>
        <p:spPr bwMode="auto">
          <a:xfrm>
            <a:off x="1669857" y="5694788"/>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25DBB708-5893-4947-880A-2F1783E33512}"/>
              </a:ext>
            </a:extLst>
          </p:cNvPr>
          <p:cNvSpPr txBox="1">
            <a:spLocks noChangeArrowheads="1"/>
          </p:cNvSpPr>
          <p:nvPr/>
        </p:nvSpPr>
        <p:spPr bwMode="auto">
          <a:xfrm>
            <a:off x="2138162" y="5703639"/>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14C429BF-D640-417C-9962-BDADF08B806A}"/>
              </a:ext>
            </a:extLst>
          </p:cNvPr>
          <p:cNvSpPr txBox="1">
            <a:spLocks noChangeArrowheads="1"/>
          </p:cNvSpPr>
          <p:nvPr/>
        </p:nvSpPr>
        <p:spPr bwMode="auto">
          <a:xfrm>
            <a:off x="2578145" y="5694787"/>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4AD4D8BF-2F99-4935-898E-893854137BBA}"/>
              </a:ext>
            </a:extLst>
          </p:cNvPr>
          <p:cNvSpPr txBox="1">
            <a:spLocks noChangeArrowheads="1"/>
          </p:cNvSpPr>
          <p:nvPr/>
        </p:nvSpPr>
        <p:spPr bwMode="auto">
          <a:xfrm>
            <a:off x="3100547" y="5703639"/>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FDB25210-5C52-4F7C-910E-ED6B6579FC59}"/>
              </a:ext>
            </a:extLst>
          </p:cNvPr>
          <p:cNvSpPr txBox="1">
            <a:spLocks noChangeArrowheads="1"/>
          </p:cNvSpPr>
          <p:nvPr/>
        </p:nvSpPr>
        <p:spPr bwMode="auto">
          <a:xfrm>
            <a:off x="3543043" y="56930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F1156DED-88C9-4081-9849-25C94A2E728B}"/>
              </a:ext>
            </a:extLst>
          </p:cNvPr>
          <p:cNvCxnSpPr/>
          <p:nvPr/>
        </p:nvCxnSpPr>
        <p:spPr>
          <a:xfrm>
            <a:off x="971600" y="5699213"/>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01E8A7E-64B5-40E7-9CE7-099D6B21C793}"/>
              </a:ext>
            </a:extLst>
          </p:cNvPr>
          <p:cNvCxnSpPr/>
          <p:nvPr/>
        </p:nvCxnSpPr>
        <p:spPr>
          <a:xfrm flipV="1">
            <a:off x="971600" y="2812043"/>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CFF3331-CEB5-4368-B2E2-BC036D0E323E}"/>
              </a:ext>
            </a:extLst>
          </p:cNvPr>
          <p:cNvCxnSpPr/>
          <p:nvPr/>
        </p:nvCxnSpPr>
        <p:spPr>
          <a:xfrm flipV="1">
            <a:off x="971600" y="5321208"/>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EEC9CD9-1B3B-441F-AA24-5403B50AD033}"/>
              </a:ext>
            </a:extLst>
          </p:cNvPr>
          <p:cNvCxnSpPr/>
          <p:nvPr/>
        </p:nvCxnSpPr>
        <p:spPr>
          <a:xfrm flipV="1">
            <a:off x="971600" y="4859543"/>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0F1EDB3-8192-4B74-83C0-7431657A5346}"/>
              </a:ext>
            </a:extLst>
          </p:cNvPr>
          <p:cNvCxnSpPr/>
          <p:nvPr/>
        </p:nvCxnSpPr>
        <p:spPr>
          <a:xfrm flipH="1" flipV="1">
            <a:off x="1419632" y="2862369"/>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77D5E4D-288B-4305-AAD9-2CFCCB921284}"/>
              </a:ext>
            </a:extLst>
          </p:cNvPr>
          <p:cNvCxnSpPr/>
          <p:nvPr/>
        </p:nvCxnSpPr>
        <p:spPr>
          <a:xfrm flipH="1" flipV="1">
            <a:off x="1876832" y="2869949"/>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33E623C-C04A-47B9-A1F4-903E54F98719}"/>
              </a:ext>
            </a:extLst>
          </p:cNvPr>
          <p:cNvCxnSpPr/>
          <p:nvPr/>
        </p:nvCxnSpPr>
        <p:spPr>
          <a:xfrm flipH="1" flipV="1">
            <a:off x="2334032" y="2862368"/>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4504575E-EE3D-4084-B11D-A791D8CF46CA}"/>
              </a:ext>
            </a:extLst>
          </p:cNvPr>
          <p:cNvCxnSpPr/>
          <p:nvPr/>
        </p:nvCxnSpPr>
        <p:spPr>
          <a:xfrm flipH="1" flipV="1">
            <a:off x="2791232" y="2862368"/>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0712A515-8D47-4BC2-939B-CE202A726484}"/>
              </a:ext>
            </a:extLst>
          </p:cNvPr>
          <p:cNvCxnSpPr/>
          <p:nvPr/>
        </p:nvCxnSpPr>
        <p:spPr>
          <a:xfrm flipH="1" flipV="1">
            <a:off x="3248432" y="2862368"/>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1736717-0262-480E-AD14-C7B057FBAFB8}"/>
              </a:ext>
            </a:extLst>
          </p:cNvPr>
          <p:cNvCxnSpPr/>
          <p:nvPr/>
        </p:nvCxnSpPr>
        <p:spPr>
          <a:xfrm flipH="1" flipV="1">
            <a:off x="3705632" y="2862368"/>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10E47306-2A1B-41AB-A094-F68F18BA4DFD}"/>
              </a:ext>
            </a:extLst>
          </p:cNvPr>
          <p:cNvSpPr/>
          <p:nvPr/>
        </p:nvSpPr>
        <p:spPr>
          <a:xfrm>
            <a:off x="1407210" y="48408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B141A7F5-37BE-4E72-91E2-C34F6CE6C512}"/>
              </a:ext>
            </a:extLst>
          </p:cNvPr>
          <p:cNvSpPr/>
          <p:nvPr/>
        </p:nvSpPr>
        <p:spPr>
          <a:xfrm>
            <a:off x="1390728" y="531156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217FDD89-C332-4722-B275-7246EA2C8346}"/>
              </a:ext>
            </a:extLst>
          </p:cNvPr>
          <p:cNvSpPr/>
          <p:nvPr/>
        </p:nvSpPr>
        <p:spPr>
          <a:xfrm>
            <a:off x="1861432" y="48288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A2EED525-8F77-4826-9C0F-EE50D477E4C2}"/>
              </a:ext>
            </a:extLst>
          </p:cNvPr>
          <p:cNvSpPr/>
          <p:nvPr/>
        </p:nvSpPr>
        <p:spPr>
          <a:xfrm>
            <a:off x="1871057" y="529231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2063DB9F-BF30-4AB3-A77E-DAD3A0734830}"/>
              </a:ext>
            </a:extLst>
          </p:cNvPr>
          <p:cNvSpPr/>
          <p:nvPr/>
        </p:nvSpPr>
        <p:spPr>
          <a:xfrm>
            <a:off x="2316259" y="483507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C08598B8-CD80-42A8-923F-A822D08160F3}"/>
              </a:ext>
            </a:extLst>
          </p:cNvPr>
          <p:cNvSpPr/>
          <p:nvPr/>
        </p:nvSpPr>
        <p:spPr>
          <a:xfrm>
            <a:off x="2317203" y="529921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DD7EFFA9-67B8-4DDC-AED6-DFA60DE42D52}"/>
              </a:ext>
            </a:extLst>
          </p:cNvPr>
          <p:cNvSpPr/>
          <p:nvPr/>
        </p:nvSpPr>
        <p:spPr>
          <a:xfrm>
            <a:off x="2771086" y="48381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09F8EFCA-33CB-4329-A2A4-70C94D1F61F2}"/>
              </a:ext>
            </a:extLst>
          </p:cNvPr>
          <p:cNvSpPr/>
          <p:nvPr/>
        </p:nvSpPr>
        <p:spPr>
          <a:xfrm>
            <a:off x="2760914" y="529343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FD298924-57E0-43BD-B081-EEBF67DEDEE1}"/>
              </a:ext>
            </a:extLst>
          </p:cNvPr>
          <p:cNvSpPr/>
          <p:nvPr/>
        </p:nvSpPr>
        <p:spPr>
          <a:xfrm>
            <a:off x="3225913" y="482325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7DBC3D01-0B0F-4854-A223-A191364EAAC2}"/>
              </a:ext>
            </a:extLst>
          </p:cNvPr>
          <p:cNvSpPr/>
          <p:nvPr/>
        </p:nvSpPr>
        <p:spPr>
          <a:xfrm>
            <a:off x="3230185" y="530105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AECDFCD8-141C-46D8-ADF6-DEB40E3C1116}"/>
              </a:ext>
            </a:extLst>
          </p:cNvPr>
          <p:cNvSpPr/>
          <p:nvPr/>
        </p:nvSpPr>
        <p:spPr>
          <a:xfrm>
            <a:off x="3681421" y="483571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D7BEAC2E-72AB-4AD8-893D-C65D96916924}"/>
              </a:ext>
            </a:extLst>
          </p:cNvPr>
          <p:cNvSpPr/>
          <p:nvPr/>
        </p:nvSpPr>
        <p:spPr>
          <a:xfrm>
            <a:off x="3681391" y="530438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237E4E21-4B69-4680-A02F-1E0FBCEFAB6B}"/>
              </a:ext>
            </a:extLst>
          </p:cNvPr>
          <p:cNvCxnSpPr/>
          <p:nvPr/>
        </p:nvCxnSpPr>
        <p:spPr>
          <a:xfrm flipV="1">
            <a:off x="985472" y="4332782"/>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B853803-72D0-4988-937B-991BAF188881}"/>
              </a:ext>
            </a:extLst>
          </p:cNvPr>
          <p:cNvCxnSpPr/>
          <p:nvPr/>
        </p:nvCxnSpPr>
        <p:spPr>
          <a:xfrm flipV="1">
            <a:off x="985472" y="3871117"/>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9138F4F2-CC63-4062-A800-33FADB6BA971}"/>
              </a:ext>
            </a:extLst>
          </p:cNvPr>
          <p:cNvSpPr/>
          <p:nvPr/>
        </p:nvSpPr>
        <p:spPr>
          <a:xfrm>
            <a:off x="1391645" y="384627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6E47AAEA-20EB-444D-8AAD-3ACFFED3D494}"/>
              </a:ext>
            </a:extLst>
          </p:cNvPr>
          <p:cNvSpPr/>
          <p:nvPr/>
        </p:nvSpPr>
        <p:spPr>
          <a:xfrm>
            <a:off x="1404600" y="432314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AD7DEE3F-B2B4-4F17-B70B-FD6FEA23DE7F}"/>
              </a:ext>
            </a:extLst>
          </p:cNvPr>
          <p:cNvSpPr/>
          <p:nvPr/>
        </p:nvSpPr>
        <p:spPr>
          <a:xfrm>
            <a:off x="1846319" y="38470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DEC63820-B54A-4BAA-BAD4-D62E532F9C1C}"/>
              </a:ext>
            </a:extLst>
          </p:cNvPr>
          <p:cNvSpPr/>
          <p:nvPr/>
        </p:nvSpPr>
        <p:spPr>
          <a:xfrm>
            <a:off x="1861432" y="431078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889B333C-7F36-471F-858B-943CD7086FEA}"/>
              </a:ext>
            </a:extLst>
          </p:cNvPr>
          <p:cNvSpPr/>
          <p:nvPr/>
        </p:nvSpPr>
        <p:spPr>
          <a:xfrm>
            <a:off x="2330131" y="38466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38F964D1-AF17-46E3-B853-8608FF5C225B}"/>
              </a:ext>
            </a:extLst>
          </p:cNvPr>
          <p:cNvSpPr/>
          <p:nvPr/>
        </p:nvSpPr>
        <p:spPr>
          <a:xfrm>
            <a:off x="2313669" y="430457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56DD54A4-04A6-40E2-8CB5-8F242BEDB614}"/>
              </a:ext>
            </a:extLst>
          </p:cNvPr>
          <p:cNvSpPr/>
          <p:nvPr/>
        </p:nvSpPr>
        <p:spPr>
          <a:xfrm>
            <a:off x="2769844" y="384231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73C2D8E7-7838-4082-95E4-68D92F50E574}"/>
              </a:ext>
            </a:extLst>
          </p:cNvPr>
          <p:cNvSpPr/>
          <p:nvPr/>
        </p:nvSpPr>
        <p:spPr>
          <a:xfrm>
            <a:off x="2774786" y="430501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DCE250B4-0B9C-4DE2-8619-FC82B5DFF14B}"/>
              </a:ext>
            </a:extLst>
          </p:cNvPr>
          <p:cNvSpPr/>
          <p:nvPr/>
        </p:nvSpPr>
        <p:spPr>
          <a:xfrm>
            <a:off x="3227846" y="384627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BE179B39-BA64-4D94-BFEA-6B204146C24F}"/>
              </a:ext>
            </a:extLst>
          </p:cNvPr>
          <p:cNvSpPr/>
          <p:nvPr/>
        </p:nvSpPr>
        <p:spPr>
          <a:xfrm>
            <a:off x="3242117" y="430007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6AA41F0D-9A69-48FD-8E8E-215D4601D130}"/>
              </a:ext>
            </a:extLst>
          </p:cNvPr>
          <p:cNvSpPr/>
          <p:nvPr/>
        </p:nvSpPr>
        <p:spPr>
          <a:xfrm>
            <a:off x="3695293" y="384729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FF10A95E-6043-4F68-AB0D-0E2836400E80}"/>
              </a:ext>
            </a:extLst>
          </p:cNvPr>
          <p:cNvSpPr/>
          <p:nvPr/>
        </p:nvSpPr>
        <p:spPr>
          <a:xfrm>
            <a:off x="3684449" y="430431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33C00C3A-109C-46B8-A0FE-00AFF647F8E1}"/>
              </a:ext>
            </a:extLst>
          </p:cNvPr>
          <p:cNvCxnSpPr/>
          <p:nvPr/>
        </p:nvCxnSpPr>
        <p:spPr>
          <a:xfrm flipV="1">
            <a:off x="993311" y="3417317"/>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24C44DE2-D38C-44BE-A223-96DB2DCA6328}"/>
              </a:ext>
            </a:extLst>
          </p:cNvPr>
          <p:cNvCxnSpPr/>
          <p:nvPr/>
        </p:nvCxnSpPr>
        <p:spPr>
          <a:xfrm flipV="1">
            <a:off x="993311" y="2955652"/>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48413818-C77E-4107-B5FD-3B81954E5BBD}"/>
              </a:ext>
            </a:extLst>
          </p:cNvPr>
          <p:cNvSpPr/>
          <p:nvPr/>
        </p:nvSpPr>
        <p:spPr>
          <a:xfrm>
            <a:off x="1403648" y="293699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42BA22C4-C02F-4628-B94A-D49A385B8BA9}"/>
              </a:ext>
            </a:extLst>
          </p:cNvPr>
          <p:cNvSpPr/>
          <p:nvPr/>
        </p:nvSpPr>
        <p:spPr>
          <a:xfrm>
            <a:off x="1398114" y="33996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1E9A5CCD-8911-4872-A19A-784287BAB36B}"/>
              </a:ext>
            </a:extLst>
          </p:cNvPr>
          <p:cNvSpPr/>
          <p:nvPr/>
        </p:nvSpPr>
        <p:spPr>
          <a:xfrm>
            <a:off x="1846514" y="29310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F0670BDF-2A33-4AE7-A6BA-35EBC80A2BA7}"/>
              </a:ext>
            </a:extLst>
          </p:cNvPr>
          <p:cNvSpPr/>
          <p:nvPr/>
        </p:nvSpPr>
        <p:spPr>
          <a:xfrm>
            <a:off x="1858515" y="3385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52FFFEEA-B810-4FD4-825B-54721FDC2879}"/>
              </a:ext>
            </a:extLst>
          </p:cNvPr>
          <p:cNvSpPr/>
          <p:nvPr/>
        </p:nvSpPr>
        <p:spPr>
          <a:xfrm>
            <a:off x="2313805" y="293177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413BED73-62E2-4F86-8B6C-3F5F590E381B}"/>
              </a:ext>
            </a:extLst>
          </p:cNvPr>
          <p:cNvSpPr/>
          <p:nvPr/>
        </p:nvSpPr>
        <p:spPr>
          <a:xfrm>
            <a:off x="2316259" y="3387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222470A1-F684-492D-A7F5-06BEEC36D956}"/>
              </a:ext>
            </a:extLst>
          </p:cNvPr>
          <p:cNvSpPr/>
          <p:nvPr/>
        </p:nvSpPr>
        <p:spPr>
          <a:xfrm>
            <a:off x="2770196" y="293389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448B5939-676B-449A-8F06-41B4C6366B74}"/>
              </a:ext>
            </a:extLst>
          </p:cNvPr>
          <p:cNvSpPr/>
          <p:nvPr/>
        </p:nvSpPr>
        <p:spPr>
          <a:xfrm>
            <a:off x="2764908" y="33891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5C6FD1C6-B00B-4FF7-AF90-8E7A5AD99C82}"/>
              </a:ext>
            </a:extLst>
          </p:cNvPr>
          <p:cNvSpPr/>
          <p:nvPr/>
        </p:nvSpPr>
        <p:spPr>
          <a:xfrm>
            <a:off x="3230839" y="293699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FDFA7D12-07D6-4245-8554-2424BC249153}"/>
              </a:ext>
            </a:extLst>
          </p:cNvPr>
          <p:cNvSpPr/>
          <p:nvPr/>
        </p:nvSpPr>
        <p:spPr>
          <a:xfrm>
            <a:off x="3233794" y="33964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10B93EE8-DEC5-4B55-874F-694E793E0632}"/>
              </a:ext>
            </a:extLst>
          </p:cNvPr>
          <p:cNvSpPr/>
          <p:nvPr/>
        </p:nvSpPr>
        <p:spPr>
          <a:xfrm>
            <a:off x="3684449" y="29330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A0CB1059-C3A1-42FF-87AF-36F62D14F6A3}"/>
              </a:ext>
            </a:extLst>
          </p:cNvPr>
          <p:cNvSpPr/>
          <p:nvPr/>
        </p:nvSpPr>
        <p:spPr>
          <a:xfrm>
            <a:off x="3678748" y="339454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18E0D835-D4AE-483D-B104-164AD744FFD3}"/>
              </a:ext>
            </a:extLst>
          </p:cNvPr>
          <p:cNvSpPr txBox="1">
            <a:spLocks noChangeArrowheads="1"/>
          </p:cNvSpPr>
          <p:nvPr/>
        </p:nvSpPr>
        <p:spPr bwMode="auto">
          <a:xfrm>
            <a:off x="567163" y="3266705"/>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F477B0D3-6FE1-47E4-BAEB-C6CDE155C415}"/>
              </a:ext>
            </a:extLst>
          </p:cNvPr>
          <p:cNvSpPr txBox="1">
            <a:spLocks noChangeArrowheads="1"/>
          </p:cNvSpPr>
          <p:nvPr/>
        </p:nvSpPr>
        <p:spPr bwMode="auto">
          <a:xfrm>
            <a:off x="598433" y="2805040"/>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50920DA9-5745-4882-A9B2-319F776C5A41}"/>
              </a:ext>
            </a:extLst>
          </p:cNvPr>
          <p:cNvSpPr txBox="1">
            <a:spLocks noChangeArrowheads="1"/>
          </p:cNvSpPr>
          <p:nvPr/>
        </p:nvSpPr>
        <p:spPr bwMode="auto">
          <a:xfrm>
            <a:off x="597066" y="4148900"/>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ECA50FDF-4CA9-4694-AD81-A2298B981208}"/>
              </a:ext>
            </a:extLst>
          </p:cNvPr>
          <p:cNvSpPr txBox="1">
            <a:spLocks noChangeArrowheads="1"/>
          </p:cNvSpPr>
          <p:nvPr/>
        </p:nvSpPr>
        <p:spPr bwMode="auto">
          <a:xfrm>
            <a:off x="598434" y="368723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graphicFrame>
        <p:nvGraphicFramePr>
          <p:cNvPr id="73" name="Object 2">
            <a:extLst>
              <a:ext uri="{FF2B5EF4-FFF2-40B4-BE49-F238E27FC236}">
                <a16:creationId xmlns:a16="http://schemas.microsoft.com/office/drawing/2014/main" id="{89FBF90B-FF7F-4E14-BBB6-DACE7D58FA9D}"/>
              </a:ext>
            </a:extLst>
          </p:cNvPr>
          <p:cNvGraphicFramePr>
            <a:graphicFrameLocks noChangeAspect="1"/>
          </p:cNvGraphicFramePr>
          <p:nvPr/>
        </p:nvGraphicFramePr>
        <p:xfrm>
          <a:off x="8150736" y="3334100"/>
          <a:ext cx="352425" cy="923925"/>
        </p:xfrm>
        <a:graphic>
          <a:graphicData uri="http://schemas.openxmlformats.org/presentationml/2006/ole">
            <mc:AlternateContent xmlns:mc="http://schemas.openxmlformats.org/markup-compatibility/2006">
              <mc:Choice xmlns:v="urn:schemas-microsoft-com:vml" Requires="v">
                <p:oleObj name="Equation" r:id="rId3" imgW="164880" imgH="431640" progId="Equation.3">
                  <p:embed/>
                </p:oleObj>
              </mc:Choice>
              <mc:Fallback>
                <p:oleObj name="Equation" r:id="rId3" imgW="164880" imgH="431640" progId="Equation.3">
                  <p:embed/>
                  <p:pic>
                    <p:nvPicPr>
                      <p:cNvPr id="73" name="Object 2">
                        <a:extLst>
                          <a:ext uri="{FF2B5EF4-FFF2-40B4-BE49-F238E27FC236}">
                            <a16:creationId xmlns:a16="http://schemas.microsoft.com/office/drawing/2014/main" id="{89FBF90B-FF7F-4E14-BBB6-DACE7D58FA9D}"/>
                          </a:ext>
                        </a:extLst>
                      </p:cNvPr>
                      <p:cNvPicPr>
                        <a:picLocks noChangeAspect="1" noChangeArrowheads="1"/>
                      </p:cNvPicPr>
                      <p:nvPr/>
                    </p:nvPicPr>
                    <p:blipFill>
                      <a:blip r:embed="rId4"/>
                      <a:srcRect/>
                      <a:stretch>
                        <a:fillRect/>
                      </a:stretch>
                    </p:blipFill>
                    <p:spPr bwMode="auto">
                      <a:xfrm>
                        <a:off x="8150736" y="3334100"/>
                        <a:ext cx="352425"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4" name="Rectangle 18">
            <a:extLst>
              <a:ext uri="{FF2B5EF4-FFF2-40B4-BE49-F238E27FC236}">
                <a16:creationId xmlns:a16="http://schemas.microsoft.com/office/drawing/2014/main" id="{D5CED005-7CAB-44B7-87FC-15B0A9C0E8AA}"/>
              </a:ext>
            </a:extLst>
          </p:cNvPr>
          <p:cNvSpPr>
            <a:spLocks noChangeArrowheads="1"/>
          </p:cNvSpPr>
          <p:nvPr/>
        </p:nvSpPr>
        <p:spPr bwMode="auto">
          <a:xfrm>
            <a:off x="5459331" y="3524461"/>
            <a:ext cx="32171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en-US" altLang="en-US" sz="2400" b="1" i="1" dirty="0">
                <a:latin typeface="Comic Sans MS" panose="030F0702030302020204" pitchFamily="66" charset="0"/>
              </a:rPr>
              <a:t>P</a:t>
            </a:r>
            <a:r>
              <a:rPr lang="en-US" altLang="en-US" sz="2400" b="1" dirty="0">
                <a:latin typeface="Comic Sans MS" panose="030F0702030302020204" pitchFamily="66" charset="0"/>
              </a:rPr>
              <a:t>(total score 7) =</a:t>
            </a:r>
          </a:p>
        </p:txBody>
      </p:sp>
      <p:sp>
        <p:nvSpPr>
          <p:cNvPr id="75" name="Oval 74">
            <a:extLst>
              <a:ext uri="{FF2B5EF4-FFF2-40B4-BE49-F238E27FC236}">
                <a16:creationId xmlns:a16="http://schemas.microsoft.com/office/drawing/2014/main" id="{4B6A6C8D-F6B2-4E67-949E-2A55D33E841D}"/>
              </a:ext>
            </a:extLst>
          </p:cNvPr>
          <p:cNvSpPr/>
          <p:nvPr/>
        </p:nvSpPr>
        <p:spPr>
          <a:xfrm>
            <a:off x="3231348" y="482492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357D9032-E5F5-474D-94E7-BF12E98F0DCE}"/>
              </a:ext>
            </a:extLst>
          </p:cNvPr>
          <p:cNvSpPr/>
          <p:nvPr/>
        </p:nvSpPr>
        <p:spPr>
          <a:xfrm>
            <a:off x="3680010" y="5307548"/>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F97AFCDB-374C-41FE-AD95-66ACCD819621}"/>
              </a:ext>
            </a:extLst>
          </p:cNvPr>
          <p:cNvSpPr/>
          <p:nvPr/>
        </p:nvSpPr>
        <p:spPr>
          <a:xfrm>
            <a:off x="2328201" y="3849186"/>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4260F9F0-825A-4355-ABC0-80881B2D56F7}"/>
              </a:ext>
            </a:extLst>
          </p:cNvPr>
          <p:cNvSpPr/>
          <p:nvPr/>
        </p:nvSpPr>
        <p:spPr>
          <a:xfrm>
            <a:off x="2772428" y="430858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69F247B6-4E2A-4CAB-A003-4C350D488798}"/>
              </a:ext>
            </a:extLst>
          </p:cNvPr>
          <p:cNvSpPr/>
          <p:nvPr/>
        </p:nvSpPr>
        <p:spPr>
          <a:xfrm>
            <a:off x="1404146" y="2932792"/>
            <a:ext cx="46173"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Oval 79">
            <a:extLst>
              <a:ext uri="{FF2B5EF4-FFF2-40B4-BE49-F238E27FC236}">
                <a16:creationId xmlns:a16="http://schemas.microsoft.com/office/drawing/2014/main" id="{B5630780-948A-4592-8DBC-2578CCFAAF60}"/>
              </a:ext>
            </a:extLst>
          </p:cNvPr>
          <p:cNvSpPr/>
          <p:nvPr/>
        </p:nvSpPr>
        <p:spPr>
          <a:xfrm>
            <a:off x="1855706" y="338695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1" name="Rectangle 80">
            <a:extLst>
              <a:ext uri="{FF2B5EF4-FFF2-40B4-BE49-F238E27FC236}">
                <a16:creationId xmlns:a16="http://schemas.microsoft.com/office/drawing/2014/main" id="{6827D23E-B0C7-4B6E-81E1-29BAF0FB994F}"/>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2" name="Rectangle 81">
            <a:extLst>
              <a:ext uri="{FF2B5EF4-FFF2-40B4-BE49-F238E27FC236}">
                <a16:creationId xmlns:a16="http://schemas.microsoft.com/office/drawing/2014/main" id="{B0981A2B-A2C3-4B17-83BD-D9C283640840}"/>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3" name="Object 2">
            <a:extLst>
              <a:ext uri="{FF2B5EF4-FFF2-40B4-BE49-F238E27FC236}">
                <a16:creationId xmlns:a16="http://schemas.microsoft.com/office/drawing/2014/main" id="{B10E8D2F-24B9-41C3-A83F-14120E3AE81A}"/>
              </a:ext>
            </a:extLst>
          </p:cNvPr>
          <p:cNvGraphicFramePr>
            <a:graphicFrameLocks noChangeAspect="1"/>
          </p:cNvGraphicFramePr>
          <p:nvPr/>
        </p:nvGraphicFramePr>
        <p:xfrm>
          <a:off x="8130371" y="3787276"/>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B10E8D2F-24B9-41C3-A83F-14120E3AE81A}"/>
                          </a:ext>
                        </a:extLst>
                      </p:cNvPr>
                      <p:cNvPicPr>
                        <a:picLocks noChangeAspect="1" noChangeArrowheads="1"/>
                      </p:cNvPicPr>
                      <p:nvPr/>
                    </p:nvPicPr>
                    <p:blipFill>
                      <a:blip r:embed="rId6"/>
                      <a:srcRect/>
                      <a:stretch>
                        <a:fillRect/>
                      </a:stretch>
                    </p:blipFill>
                    <p:spPr bwMode="auto">
                      <a:xfrm>
                        <a:off x="8130371" y="3787276"/>
                        <a:ext cx="393154" cy="368582"/>
                      </a:xfrm>
                      <a:prstGeom prst="rect">
                        <a:avLst/>
                      </a:prstGeom>
                      <a:noFill/>
                    </p:spPr>
                  </p:pic>
                </p:oleObj>
              </mc:Fallback>
            </mc:AlternateContent>
          </a:graphicData>
        </a:graphic>
      </p:graphicFrame>
      <p:pic>
        <p:nvPicPr>
          <p:cNvPr id="84" name="Picture 6" descr="https://images-na.ssl-images-amazon.com/images/I/410XLGFACmL._SL500_AC_SS350_.jpg">
            <a:extLst>
              <a:ext uri="{FF2B5EF4-FFF2-40B4-BE49-F238E27FC236}">
                <a16:creationId xmlns:a16="http://schemas.microsoft.com/office/drawing/2014/main" id="{85687241-4C6B-4C5D-AEBB-CA405EB8BD4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83695" y="4528001"/>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000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4" fill="hold"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wipe(down)">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81"/>
                                        </p:tgtEl>
                                        <p:attrNameLst>
                                          <p:attrName>style.visibility</p:attrName>
                                        </p:attrNameLst>
                                      </p:cBhvr>
                                      <p:to>
                                        <p:strVal val="visible"/>
                                      </p:to>
                                    </p:set>
                                  </p:childTnLst>
                                </p:cTn>
                              </p:par>
                            </p:childTnLst>
                          </p:cTn>
                        </p:par>
                        <p:par>
                          <p:cTn id="33" fill="hold">
                            <p:stCondLst>
                              <p:cond delay="0"/>
                            </p:stCondLst>
                            <p:childTnLst>
                              <p:par>
                                <p:cTn id="34" presetID="6" presetClass="entr" presetSubtype="16"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circle(in)">
                                      <p:cBhvr>
                                        <p:cTn id="36" dur="2000"/>
                                        <p:tgtEl>
                                          <p:spTgt spid="12"/>
                                        </p:tgtEl>
                                      </p:cBhvr>
                                    </p:animEffect>
                                  </p:childTnLst>
                                </p:cTn>
                              </p:par>
                            </p:childTnLst>
                          </p:cTn>
                        </p:par>
                        <p:par>
                          <p:cTn id="37" fill="hold">
                            <p:stCondLst>
                              <p:cond delay="2000"/>
                            </p:stCondLst>
                            <p:childTnLst>
                              <p:par>
                                <p:cTn id="38" presetID="6" presetClass="entr" presetSubtype="16"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circle(in)">
                                      <p:cBhvr>
                                        <p:cTn id="40" dur="2000"/>
                                        <p:tgtEl>
                                          <p:spTgt spid="13"/>
                                        </p:tgtEl>
                                      </p:cBhvr>
                                    </p:animEffect>
                                  </p:childTnLst>
                                </p:cTn>
                              </p:par>
                            </p:childTnLst>
                          </p:cTn>
                        </p:par>
                        <p:par>
                          <p:cTn id="41" fill="hold">
                            <p:stCondLst>
                              <p:cond delay="4000"/>
                            </p:stCondLst>
                            <p:childTnLst>
                              <p:par>
                                <p:cTn id="42" presetID="6" presetClass="entr" presetSubtype="16"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circle(in)">
                                      <p:cBhvr>
                                        <p:cTn id="44" dur="2000"/>
                                        <p:tgtEl>
                                          <p:spTgt spid="14"/>
                                        </p:tgtEl>
                                      </p:cBhvr>
                                    </p:animEffect>
                                  </p:childTnLst>
                                </p:cTn>
                              </p:par>
                            </p:childTnLst>
                          </p:cTn>
                        </p:par>
                        <p:par>
                          <p:cTn id="45" fill="hold">
                            <p:stCondLst>
                              <p:cond delay="6000"/>
                            </p:stCondLst>
                            <p:childTnLst>
                              <p:par>
                                <p:cTn id="46" presetID="6" presetClass="entr" presetSubtype="16" fill="hold" grpId="0" nodeType="after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circle(in)">
                                      <p:cBhvr>
                                        <p:cTn id="48" dur="2000"/>
                                        <p:tgtEl>
                                          <p:spTgt spid="15"/>
                                        </p:tgtEl>
                                      </p:cBhvr>
                                    </p:animEffect>
                                  </p:childTnLst>
                                </p:cTn>
                              </p:par>
                            </p:childTnLst>
                          </p:cTn>
                        </p:par>
                        <p:par>
                          <p:cTn id="49" fill="hold">
                            <p:stCondLst>
                              <p:cond delay="8000"/>
                            </p:stCondLst>
                            <p:childTnLst>
                              <p:par>
                                <p:cTn id="50" presetID="6" presetClass="entr" presetSubtype="16" fill="hold" grpId="0" nodeType="after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circle(in)">
                                      <p:cBhvr>
                                        <p:cTn id="52" dur="2000"/>
                                        <p:tgtEl>
                                          <p:spTgt spid="16"/>
                                        </p:tgtEl>
                                      </p:cBhvr>
                                    </p:animEffect>
                                  </p:childTnLst>
                                </p:cTn>
                              </p:par>
                            </p:childTnLst>
                          </p:cTn>
                        </p:par>
                        <p:par>
                          <p:cTn id="53" fill="hold">
                            <p:stCondLst>
                              <p:cond delay="10000"/>
                            </p:stCondLst>
                            <p:childTnLst>
                              <p:par>
                                <p:cTn id="54" presetID="6" presetClass="entr" presetSubtype="16" fill="hold" grpId="0" nodeType="after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circle(in)">
                                      <p:cBhvr>
                                        <p:cTn id="56" dur="2000"/>
                                        <p:tgtEl>
                                          <p:spTgt spid="17"/>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nodeType="clickEffect">
                                  <p:stCondLst>
                                    <p:cond delay="0"/>
                                  </p:stCondLst>
                                  <p:childTnLst>
                                    <p:set>
                                      <p:cBhvr>
                                        <p:cTn id="60" dur="1" fill="hold">
                                          <p:stCondLst>
                                            <p:cond delay="0"/>
                                          </p:stCondLst>
                                        </p:cTn>
                                        <p:tgtEl>
                                          <p:spTgt spid="22"/>
                                        </p:tgtEl>
                                        <p:attrNameLst>
                                          <p:attrName>style.visibility</p:attrName>
                                        </p:attrNameLst>
                                      </p:cBhvr>
                                      <p:to>
                                        <p:strVal val="visible"/>
                                      </p:to>
                                    </p:set>
                                    <p:animEffect transition="in" filter="wipe(down)">
                                      <p:cBhvr>
                                        <p:cTn id="61" dur="500"/>
                                        <p:tgtEl>
                                          <p:spTgt spid="22"/>
                                        </p:tgtEl>
                                      </p:cBhvr>
                                    </p:animEffect>
                                  </p:childTnLst>
                                </p:cTn>
                              </p:par>
                            </p:childTnLst>
                          </p:cTn>
                        </p:par>
                        <p:par>
                          <p:cTn id="62" fill="hold">
                            <p:stCondLst>
                              <p:cond delay="500"/>
                            </p:stCondLst>
                            <p:childTnLst>
                              <p:par>
                                <p:cTn id="63" presetID="22" presetClass="entr" presetSubtype="4" fill="hold" nodeType="afterEffect">
                                  <p:stCondLst>
                                    <p:cond delay="0"/>
                                  </p:stCondLst>
                                  <p:childTnLst>
                                    <p:set>
                                      <p:cBhvr>
                                        <p:cTn id="64" dur="1" fill="hold">
                                          <p:stCondLst>
                                            <p:cond delay="0"/>
                                          </p:stCondLst>
                                        </p:cTn>
                                        <p:tgtEl>
                                          <p:spTgt spid="24"/>
                                        </p:tgtEl>
                                        <p:attrNameLst>
                                          <p:attrName>style.visibility</p:attrName>
                                        </p:attrNameLst>
                                      </p:cBhvr>
                                      <p:to>
                                        <p:strVal val="visible"/>
                                      </p:to>
                                    </p:set>
                                    <p:animEffect transition="in" filter="wipe(down)">
                                      <p:cBhvr>
                                        <p:cTn id="65" dur="500"/>
                                        <p:tgtEl>
                                          <p:spTgt spid="24"/>
                                        </p:tgtEl>
                                      </p:cBhvr>
                                    </p:animEffect>
                                  </p:childTnLst>
                                </p:cTn>
                              </p:par>
                            </p:childTnLst>
                          </p:cTn>
                        </p:par>
                        <p:par>
                          <p:cTn id="66" fill="hold">
                            <p:stCondLst>
                              <p:cond delay="1000"/>
                            </p:stCondLst>
                            <p:childTnLst>
                              <p:par>
                                <p:cTn id="67" presetID="22" presetClass="entr" presetSubtype="4" fill="hold" nodeType="after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wipe(down)">
                                      <p:cBhvr>
                                        <p:cTn id="69" dur="500"/>
                                        <p:tgtEl>
                                          <p:spTgt spid="25"/>
                                        </p:tgtEl>
                                      </p:cBhvr>
                                    </p:animEffect>
                                  </p:childTnLst>
                                </p:cTn>
                              </p:par>
                            </p:childTnLst>
                          </p:cTn>
                        </p:par>
                        <p:par>
                          <p:cTn id="70" fill="hold">
                            <p:stCondLst>
                              <p:cond delay="1500"/>
                            </p:stCondLst>
                            <p:childTnLst>
                              <p:par>
                                <p:cTn id="71" presetID="22" presetClass="entr" presetSubtype="4" fill="hold" nodeType="afterEffect">
                                  <p:stCondLst>
                                    <p:cond delay="0"/>
                                  </p:stCondLst>
                                  <p:childTnLst>
                                    <p:set>
                                      <p:cBhvr>
                                        <p:cTn id="72" dur="1" fill="hold">
                                          <p:stCondLst>
                                            <p:cond delay="0"/>
                                          </p:stCondLst>
                                        </p:cTn>
                                        <p:tgtEl>
                                          <p:spTgt spid="26"/>
                                        </p:tgtEl>
                                        <p:attrNameLst>
                                          <p:attrName>style.visibility</p:attrName>
                                        </p:attrNameLst>
                                      </p:cBhvr>
                                      <p:to>
                                        <p:strVal val="visible"/>
                                      </p:to>
                                    </p:set>
                                    <p:animEffect transition="in" filter="wipe(down)">
                                      <p:cBhvr>
                                        <p:cTn id="73" dur="500"/>
                                        <p:tgtEl>
                                          <p:spTgt spid="26"/>
                                        </p:tgtEl>
                                      </p:cBhvr>
                                    </p:animEffect>
                                  </p:childTnLst>
                                </p:cTn>
                              </p:par>
                            </p:childTnLst>
                          </p:cTn>
                        </p:par>
                        <p:par>
                          <p:cTn id="74" fill="hold">
                            <p:stCondLst>
                              <p:cond delay="2000"/>
                            </p:stCondLst>
                            <p:childTnLst>
                              <p:par>
                                <p:cTn id="75" presetID="22" presetClass="entr" presetSubtype="4" fill="hold" nodeType="afterEffect">
                                  <p:stCondLst>
                                    <p:cond delay="0"/>
                                  </p:stCondLst>
                                  <p:childTnLst>
                                    <p:set>
                                      <p:cBhvr>
                                        <p:cTn id="76" dur="1" fill="hold">
                                          <p:stCondLst>
                                            <p:cond delay="0"/>
                                          </p:stCondLst>
                                        </p:cTn>
                                        <p:tgtEl>
                                          <p:spTgt spid="27"/>
                                        </p:tgtEl>
                                        <p:attrNameLst>
                                          <p:attrName>style.visibility</p:attrName>
                                        </p:attrNameLst>
                                      </p:cBhvr>
                                      <p:to>
                                        <p:strVal val="visible"/>
                                      </p:to>
                                    </p:set>
                                    <p:animEffect transition="in" filter="wipe(down)">
                                      <p:cBhvr>
                                        <p:cTn id="77" dur="500"/>
                                        <p:tgtEl>
                                          <p:spTgt spid="27"/>
                                        </p:tgtEl>
                                      </p:cBhvr>
                                    </p:animEffect>
                                  </p:childTnLst>
                                </p:cTn>
                              </p:par>
                            </p:childTnLst>
                          </p:cTn>
                        </p:par>
                        <p:par>
                          <p:cTn id="78" fill="hold">
                            <p:stCondLst>
                              <p:cond delay="2500"/>
                            </p:stCondLst>
                            <p:childTnLst>
                              <p:par>
                                <p:cTn id="79" presetID="22" presetClass="entr" presetSubtype="4" fill="hold" nodeType="afterEffect">
                                  <p:stCondLst>
                                    <p:cond delay="0"/>
                                  </p:stCondLst>
                                  <p:childTnLst>
                                    <p:set>
                                      <p:cBhvr>
                                        <p:cTn id="80" dur="1" fill="hold">
                                          <p:stCondLst>
                                            <p:cond delay="0"/>
                                          </p:stCondLst>
                                        </p:cTn>
                                        <p:tgtEl>
                                          <p:spTgt spid="28"/>
                                        </p:tgtEl>
                                        <p:attrNameLst>
                                          <p:attrName>style.visibility</p:attrName>
                                        </p:attrNameLst>
                                      </p:cBhvr>
                                      <p:to>
                                        <p:strVal val="visible"/>
                                      </p:to>
                                    </p:set>
                                    <p:animEffect transition="in" filter="wipe(down)">
                                      <p:cBhvr>
                                        <p:cTn id="81" dur="500"/>
                                        <p:tgtEl>
                                          <p:spTgt spid="28"/>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82"/>
                                        </p:tgtEl>
                                        <p:attrNameLst>
                                          <p:attrName>style.visibility</p:attrName>
                                        </p:attrNameLst>
                                      </p:cBhvr>
                                      <p:to>
                                        <p:strVal val="visible"/>
                                      </p:to>
                                    </p:set>
                                  </p:childTnLst>
                                </p:cTn>
                              </p:par>
                            </p:childTnLst>
                          </p:cTn>
                        </p:par>
                        <p:par>
                          <p:cTn id="86" fill="hold">
                            <p:stCondLst>
                              <p:cond delay="0"/>
                            </p:stCondLst>
                            <p:childTnLst>
                              <p:par>
                                <p:cTn id="87" presetID="6" presetClass="entr" presetSubtype="16" fill="hold" grpId="0" nodeType="afterEffect">
                                  <p:stCondLst>
                                    <p:cond delay="0"/>
                                  </p:stCondLst>
                                  <p:childTnLst>
                                    <p:set>
                                      <p:cBhvr>
                                        <p:cTn id="88" dur="1" fill="hold">
                                          <p:stCondLst>
                                            <p:cond delay="0"/>
                                          </p:stCondLst>
                                        </p:cTn>
                                        <p:tgtEl>
                                          <p:spTgt spid="10"/>
                                        </p:tgtEl>
                                        <p:attrNameLst>
                                          <p:attrName>style.visibility</p:attrName>
                                        </p:attrNameLst>
                                      </p:cBhvr>
                                      <p:to>
                                        <p:strVal val="visible"/>
                                      </p:to>
                                    </p:set>
                                    <p:animEffect transition="in" filter="circle(in)">
                                      <p:cBhvr>
                                        <p:cTn id="89" dur="2000"/>
                                        <p:tgtEl>
                                          <p:spTgt spid="10"/>
                                        </p:tgtEl>
                                      </p:cBhvr>
                                    </p:animEffect>
                                  </p:childTnLst>
                                </p:cTn>
                              </p:par>
                            </p:childTnLst>
                          </p:cTn>
                        </p:par>
                        <p:par>
                          <p:cTn id="90" fill="hold">
                            <p:stCondLst>
                              <p:cond delay="2000"/>
                            </p:stCondLst>
                            <p:childTnLst>
                              <p:par>
                                <p:cTn id="91" presetID="6" presetClass="entr" presetSubtype="16" fill="hold" grpId="0" nodeType="afterEffect">
                                  <p:stCondLst>
                                    <p:cond delay="0"/>
                                  </p:stCondLst>
                                  <p:childTnLst>
                                    <p:set>
                                      <p:cBhvr>
                                        <p:cTn id="92" dur="1" fill="hold">
                                          <p:stCondLst>
                                            <p:cond delay="0"/>
                                          </p:stCondLst>
                                        </p:cTn>
                                        <p:tgtEl>
                                          <p:spTgt spid="11"/>
                                        </p:tgtEl>
                                        <p:attrNameLst>
                                          <p:attrName>style.visibility</p:attrName>
                                        </p:attrNameLst>
                                      </p:cBhvr>
                                      <p:to>
                                        <p:strVal val="visible"/>
                                      </p:to>
                                    </p:set>
                                    <p:animEffect transition="in" filter="circle(in)">
                                      <p:cBhvr>
                                        <p:cTn id="93" dur="2000"/>
                                        <p:tgtEl>
                                          <p:spTgt spid="11"/>
                                        </p:tgtEl>
                                      </p:cBhvr>
                                    </p:animEffect>
                                  </p:childTnLst>
                                </p:cTn>
                              </p:par>
                            </p:childTnLst>
                          </p:cTn>
                        </p:par>
                        <p:par>
                          <p:cTn id="94" fill="hold">
                            <p:stCondLst>
                              <p:cond delay="4000"/>
                            </p:stCondLst>
                            <p:childTnLst>
                              <p:par>
                                <p:cTn id="95" presetID="6" presetClass="entr" presetSubtype="16" fill="hold" grpId="0" nodeType="afterEffect">
                                  <p:stCondLst>
                                    <p:cond delay="0"/>
                                  </p:stCondLst>
                                  <p:childTnLst>
                                    <p:set>
                                      <p:cBhvr>
                                        <p:cTn id="96" dur="1" fill="hold">
                                          <p:stCondLst>
                                            <p:cond delay="0"/>
                                          </p:stCondLst>
                                        </p:cTn>
                                        <p:tgtEl>
                                          <p:spTgt spid="71"/>
                                        </p:tgtEl>
                                        <p:attrNameLst>
                                          <p:attrName>style.visibility</p:attrName>
                                        </p:attrNameLst>
                                      </p:cBhvr>
                                      <p:to>
                                        <p:strVal val="visible"/>
                                      </p:to>
                                    </p:set>
                                    <p:animEffect transition="in" filter="circle(in)">
                                      <p:cBhvr>
                                        <p:cTn id="97" dur="2000"/>
                                        <p:tgtEl>
                                          <p:spTgt spid="71"/>
                                        </p:tgtEl>
                                      </p:cBhvr>
                                    </p:animEffect>
                                  </p:childTnLst>
                                </p:cTn>
                              </p:par>
                            </p:childTnLst>
                          </p:cTn>
                        </p:par>
                        <p:par>
                          <p:cTn id="98" fill="hold">
                            <p:stCondLst>
                              <p:cond delay="6000"/>
                            </p:stCondLst>
                            <p:childTnLst>
                              <p:par>
                                <p:cTn id="99" presetID="6" presetClass="entr" presetSubtype="16" fill="hold" grpId="0" nodeType="afterEffect">
                                  <p:stCondLst>
                                    <p:cond delay="0"/>
                                  </p:stCondLst>
                                  <p:childTnLst>
                                    <p:set>
                                      <p:cBhvr>
                                        <p:cTn id="100" dur="1" fill="hold">
                                          <p:stCondLst>
                                            <p:cond delay="0"/>
                                          </p:stCondLst>
                                        </p:cTn>
                                        <p:tgtEl>
                                          <p:spTgt spid="72"/>
                                        </p:tgtEl>
                                        <p:attrNameLst>
                                          <p:attrName>style.visibility</p:attrName>
                                        </p:attrNameLst>
                                      </p:cBhvr>
                                      <p:to>
                                        <p:strVal val="visible"/>
                                      </p:to>
                                    </p:set>
                                    <p:animEffect transition="in" filter="circle(in)">
                                      <p:cBhvr>
                                        <p:cTn id="101" dur="2000"/>
                                        <p:tgtEl>
                                          <p:spTgt spid="72"/>
                                        </p:tgtEl>
                                      </p:cBhvr>
                                    </p:animEffect>
                                  </p:childTnLst>
                                </p:cTn>
                              </p:par>
                            </p:childTnLst>
                          </p:cTn>
                        </p:par>
                        <p:par>
                          <p:cTn id="102" fill="hold">
                            <p:stCondLst>
                              <p:cond delay="8000"/>
                            </p:stCondLst>
                            <p:childTnLst>
                              <p:par>
                                <p:cTn id="103" presetID="6" presetClass="entr" presetSubtype="16" fill="hold" grpId="0" nodeType="afterEffect">
                                  <p:stCondLst>
                                    <p:cond delay="0"/>
                                  </p:stCondLst>
                                  <p:childTnLst>
                                    <p:set>
                                      <p:cBhvr>
                                        <p:cTn id="104" dur="1" fill="hold">
                                          <p:stCondLst>
                                            <p:cond delay="0"/>
                                          </p:stCondLst>
                                        </p:cTn>
                                        <p:tgtEl>
                                          <p:spTgt spid="69"/>
                                        </p:tgtEl>
                                        <p:attrNameLst>
                                          <p:attrName>style.visibility</p:attrName>
                                        </p:attrNameLst>
                                      </p:cBhvr>
                                      <p:to>
                                        <p:strVal val="visible"/>
                                      </p:to>
                                    </p:set>
                                    <p:animEffect transition="in" filter="circle(in)">
                                      <p:cBhvr>
                                        <p:cTn id="105" dur="2000"/>
                                        <p:tgtEl>
                                          <p:spTgt spid="69"/>
                                        </p:tgtEl>
                                      </p:cBhvr>
                                    </p:animEffect>
                                  </p:childTnLst>
                                </p:cTn>
                              </p:par>
                            </p:childTnLst>
                          </p:cTn>
                        </p:par>
                        <p:par>
                          <p:cTn id="106" fill="hold">
                            <p:stCondLst>
                              <p:cond delay="10000"/>
                            </p:stCondLst>
                            <p:childTnLst>
                              <p:par>
                                <p:cTn id="107" presetID="6" presetClass="entr" presetSubtype="16" fill="hold" grpId="0" nodeType="afterEffect">
                                  <p:stCondLst>
                                    <p:cond delay="0"/>
                                  </p:stCondLst>
                                  <p:childTnLst>
                                    <p:set>
                                      <p:cBhvr>
                                        <p:cTn id="108" dur="1" fill="hold">
                                          <p:stCondLst>
                                            <p:cond delay="0"/>
                                          </p:stCondLst>
                                        </p:cTn>
                                        <p:tgtEl>
                                          <p:spTgt spid="70"/>
                                        </p:tgtEl>
                                        <p:attrNameLst>
                                          <p:attrName>style.visibility</p:attrName>
                                        </p:attrNameLst>
                                      </p:cBhvr>
                                      <p:to>
                                        <p:strVal val="visible"/>
                                      </p:to>
                                    </p:set>
                                    <p:animEffect transition="in" filter="circle(in)">
                                      <p:cBhvr>
                                        <p:cTn id="109" dur="2000"/>
                                        <p:tgtEl>
                                          <p:spTgt spid="70"/>
                                        </p:tgtEl>
                                      </p:cBhvr>
                                    </p:animEffect>
                                  </p:childTnLst>
                                </p:cTn>
                              </p:par>
                            </p:childTnLst>
                          </p:cTn>
                        </p:par>
                      </p:childTnLst>
                    </p:cTn>
                  </p:par>
                  <p:par>
                    <p:cTn id="110" fill="hold">
                      <p:stCondLst>
                        <p:cond delay="indefinite"/>
                      </p:stCondLst>
                      <p:childTnLst>
                        <p:par>
                          <p:cTn id="111" fill="hold">
                            <p:stCondLst>
                              <p:cond delay="0"/>
                            </p:stCondLst>
                            <p:childTnLst>
                              <p:par>
                                <p:cTn id="112" presetID="22" presetClass="entr" presetSubtype="8" fill="hold" nodeType="clickEffect">
                                  <p:stCondLst>
                                    <p:cond delay="0"/>
                                  </p:stCondLst>
                                  <p:childTnLst>
                                    <p:set>
                                      <p:cBhvr>
                                        <p:cTn id="113" dur="1" fill="hold">
                                          <p:stCondLst>
                                            <p:cond delay="0"/>
                                          </p:stCondLst>
                                        </p:cTn>
                                        <p:tgtEl>
                                          <p:spTgt spid="20"/>
                                        </p:tgtEl>
                                        <p:attrNameLst>
                                          <p:attrName>style.visibility</p:attrName>
                                        </p:attrNameLst>
                                      </p:cBhvr>
                                      <p:to>
                                        <p:strVal val="visible"/>
                                      </p:to>
                                    </p:set>
                                    <p:animEffect transition="in" filter="wipe(left)">
                                      <p:cBhvr>
                                        <p:cTn id="114" dur="500"/>
                                        <p:tgtEl>
                                          <p:spTgt spid="20"/>
                                        </p:tgtEl>
                                      </p:cBhvr>
                                    </p:animEffect>
                                  </p:childTnLst>
                                </p:cTn>
                              </p:par>
                            </p:childTnLst>
                          </p:cTn>
                        </p:par>
                        <p:par>
                          <p:cTn id="115" fill="hold">
                            <p:stCondLst>
                              <p:cond delay="500"/>
                            </p:stCondLst>
                            <p:childTnLst>
                              <p:par>
                                <p:cTn id="116" presetID="22" presetClass="entr" presetSubtype="8" fill="hold" nodeType="afterEffect">
                                  <p:stCondLst>
                                    <p:cond delay="0"/>
                                  </p:stCondLst>
                                  <p:childTnLst>
                                    <p:set>
                                      <p:cBhvr>
                                        <p:cTn id="117" dur="1" fill="hold">
                                          <p:stCondLst>
                                            <p:cond delay="0"/>
                                          </p:stCondLst>
                                        </p:cTn>
                                        <p:tgtEl>
                                          <p:spTgt spid="21"/>
                                        </p:tgtEl>
                                        <p:attrNameLst>
                                          <p:attrName>style.visibility</p:attrName>
                                        </p:attrNameLst>
                                      </p:cBhvr>
                                      <p:to>
                                        <p:strVal val="visible"/>
                                      </p:to>
                                    </p:set>
                                    <p:animEffect transition="in" filter="wipe(left)">
                                      <p:cBhvr>
                                        <p:cTn id="118" dur="500"/>
                                        <p:tgtEl>
                                          <p:spTgt spid="21"/>
                                        </p:tgtEl>
                                      </p:cBhvr>
                                    </p:animEffect>
                                  </p:childTnLst>
                                </p:cTn>
                              </p:par>
                            </p:childTnLst>
                          </p:cTn>
                        </p:par>
                        <p:par>
                          <p:cTn id="119" fill="hold">
                            <p:stCondLst>
                              <p:cond delay="1000"/>
                            </p:stCondLst>
                            <p:childTnLst>
                              <p:par>
                                <p:cTn id="120" presetID="22" presetClass="entr" presetSubtype="8" fill="hold" nodeType="afterEffect">
                                  <p:stCondLst>
                                    <p:cond delay="0"/>
                                  </p:stCondLst>
                                  <p:childTnLst>
                                    <p:set>
                                      <p:cBhvr>
                                        <p:cTn id="121" dur="1" fill="hold">
                                          <p:stCondLst>
                                            <p:cond delay="0"/>
                                          </p:stCondLst>
                                        </p:cTn>
                                        <p:tgtEl>
                                          <p:spTgt spid="41"/>
                                        </p:tgtEl>
                                        <p:attrNameLst>
                                          <p:attrName>style.visibility</p:attrName>
                                        </p:attrNameLst>
                                      </p:cBhvr>
                                      <p:to>
                                        <p:strVal val="visible"/>
                                      </p:to>
                                    </p:set>
                                    <p:animEffect transition="in" filter="wipe(left)">
                                      <p:cBhvr>
                                        <p:cTn id="122" dur="500"/>
                                        <p:tgtEl>
                                          <p:spTgt spid="41"/>
                                        </p:tgtEl>
                                      </p:cBhvr>
                                    </p:animEffect>
                                  </p:childTnLst>
                                </p:cTn>
                              </p:par>
                            </p:childTnLst>
                          </p:cTn>
                        </p:par>
                        <p:par>
                          <p:cTn id="123" fill="hold">
                            <p:stCondLst>
                              <p:cond delay="1500"/>
                            </p:stCondLst>
                            <p:childTnLst>
                              <p:par>
                                <p:cTn id="124" presetID="22" presetClass="entr" presetSubtype="8" fill="hold" nodeType="afterEffect">
                                  <p:stCondLst>
                                    <p:cond delay="0"/>
                                  </p:stCondLst>
                                  <p:childTnLst>
                                    <p:set>
                                      <p:cBhvr>
                                        <p:cTn id="125" dur="1" fill="hold">
                                          <p:stCondLst>
                                            <p:cond delay="0"/>
                                          </p:stCondLst>
                                        </p:cTn>
                                        <p:tgtEl>
                                          <p:spTgt spid="42"/>
                                        </p:tgtEl>
                                        <p:attrNameLst>
                                          <p:attrName>style.visibility</p:attrName>
                                        </p:attrNameLst>
                                      </p:cBhvr>
                                      <p:to>
                                        <p:strVal val="visible"/>
                                      </p:to>
                                    </p:set>
                                    <p:animEffect transition="in" filter="wipe(left)">
                                      <p:cBhvr>
                                        <p:cTn id="126" dur="500"/>
                                        <p:tgtEl>
                                          <p:spTgt spid="42"/>
                                        </p:tgtEl>
                                      </p:cBhvr>
                                    </p:animEffect>
                                  </p:childTnLst>
                                </p:cTn>
                              </p:par>
                            </p:childTnLst>
                          </p:cTn>
                        </p:par>
                        <p:par>
                          <p:cTn id="127" fill="hold">
                            <p:stCondLst>
                              <p:cond delay="2000"/>
                            </p:stCondLst>
                            <p:childTnLst>
                              <p:par>
                                <p:cTn id="128" presetID="22" presetClass="entr" presetSubtype="8" fill="hold" nodeType="afterEffect">
                                  <p:stCondLst>
                                    <p:cond delay="0"/>
                                  </p:stCondLst>
                                  <p:childTnLst>
                                    <p:set>
                                      <p:cBhvr>
                                        <p:cTn id="129" dur="1" fill="hold">
                                          <p:stCondLst>
                                            <p:cond delay="0"/>
                                          </p:stCondLst>
                                        </p:cTn>
                                        <p:tgtEl>
                                          <p:spTgt spid="55"/>
                                        </p:tgtEl>
                                        <p:attrNameLst>
                                          <p:attrName>style.visibility</p:attrName>
                                        </p:attrNameLst>
                                      </p:cBhvr>
                                      <p:to>
                                        <p:strVal val="visible"/>
                                      </p:to>
                                    </p:set>
                                    <p:animEffect transition="in" filter="wipe(left)">
                                      <p:cBhvr>
                                        <p:cTn id="130" dur="500"/>
                                        <p:tgtEl>
                                          <p:spTgt spid="55"/>
                                        </p:tgtEl>
                                      </p:cBhvr>
                                    </p:animEffect>
                                  </p:childTnLst>
                                </p:cTn>
                              </p:par>
                            </p:childTnLst>
                          </p:cTn>
                        </p:par>
                        <p:par>
                          <p:cTn id="131" fill="hold">
                            <p:stCondLst>
                              <p:cond delay="2500"/>
                            </p:stCondLst>
                            <p:childTnLst>
                              <p:par>
                                <p:cTn id="132" presetID="22" presetClass="entr" presetSubtype="8" fill="hold" nodeType="afterEffect">
                                  <p:stCondLst>
                                    <p:cond delay="0"/>
                                  </p:stCondLst>
                                  <p:childTnLst>
                                    <p:set>
                                      <p:cBhvr>
                                        <p:cTn id="133" dur="1" fill="hold">
                                          <p:stCondLst>
                                            <p:cond delay="0"/>
                                          </p:stCondLst>
                                        </p:cTn>
                                        <p:tgtEl>
                                          <p:spTgt spid="56"/>
                                        </p:tgtEl>
                                        <p:attrNameLst>
                                          <p:attrName>style.visibility</p:attrName>
                                        </p:attrNameLst>
                                      </p:cBhvr>
                                      <p:to>
                                        <p:strVal val="visible"/>
                                      </p:to>
                                    </p:set>
                                    <p:animEffect transition="in" filter="wipe(left)">
                                      <p:cBhvr>
                                        <p:cTn id="134" dur="500"/>
                                        <p:tgtEl>
                                          <p:spTgt spid="56"/>
                                        </p:tgtEl>
                                      </p:cBhvr>
                                    </p:animEffect>
                                  </p:childTnLst>
                                </p:cTn>
                              </p:par>
                            </p:childTnLst>
                          </p:cTn>
                        </p:par>
                      </p:childTnLst>
                    </p:cTn>
                  </p:par>
                  <p:par>
                    <p:cTn id="135" fill="hold">
                      <p:stCondLst>
                        <p:cond delay="indefinite"/>
                      </p:stCondLst>
                      <p:childTnLst>
                        <p:par>
                          <p:cTn id="136" fill="hold">
                            <p:stCondLst>
                              <p:cond delay="0"/>
                            </p:stCondLst>
                            <p:childTnLst>
                              <p:par>
                                <p:cTn id="137" presetID="6" presetClass="entr" presetSubtype="16" fill="hold" grpId="0" nodeType="clickEffect">
                                  <p:stCondLst>
                                    <p:cond delay="0"/>
                                  </p:stCondLst>
                                  <p:childTnLst>
                                    <p:set>
                                      <p:cBhvr>
                                        <p:cTn id="138" dur="1" fill="hold">
                                          <p:stCondLst>
                                            <p:cond delay="0"/>
                                          </p:stCondLst>
                                        </p:cTn>
                                        <p:tgtEl>
                                          <p:spTgt spid="30"/>
                                        </p:tgtEl>
                                        <p:attrNameLst>
                                          <p:attrName>style.visibility</p:attrName>
                                        </p:attrNameLst>
                                      </p:cBhvr>
                                      <p:to>
                                        <p:strVal val="visible"/>
                                      </p:to>
                                    </p:set>
                                    <p:animEffect transition="in" filter="circle(in)">
                                      <p:cBhvr>
                                        <p:cTn id="139" dur="2000"/>
                                        <p:tgtEl>
                                          <p:spTgt spid="30"/>
                                        </p:tgtEl>
                                      </p:cBhvr>
                                    </p:animEffect>
                                  </p:childTnLst>
                                </p:cTn>
                              </p:par>
                            </p:childTnLst>
                          </p:cTn>
                        </p:par>
                        <p:par>
                          <p:cTn id="140" fill="hold">
                            <p:stCondLst>
                              <p:cond delay="2000"/>
                            </p:stCondLst>
                            <p:childTnLst>
                              <p:par>
                                <p:cTn id="141" presetID="6" presetClass="entr" presetSubtype="16" fill="hold" grpId="0" nodeType="afterEffect">
                                  <p:stCondLst>
                                    <p:cond delay="0"/>
                                  </p:stCondLst>
                                  <p:childTnLst>
                                    <p:set>
                                      <p:cBhvr>
                                        <p:cTn id="142" dur="1" fill="hold">
                                          <p:stCondLst>
                                            <p:cond delay="0"/>
                                          </p:stCondLst>
                                        </p:cTn>
                                        <p:tgtEl>
                                          <p:spTgt spid="29"/>
                                        </p:tgtEl>
                                        <p:attrNameLst>
                                          <p:attrName>style.visibility</p:attrName>
                                        </p:attrNameLst>
                                      </p:cBhvr>
                                      <p:to>
                                        <p:strVal val="visible"/>
                                      </p:to>
                                    </p:set>
                                    <p:animEffect transition="in" filter="circle(in)">
                                      <p:cBhvr>
                                        <p:cTn id="143" dur="2000"/>
                                        <p:tgtEl>
                                          <p:spTgt spid="29"/>
                                        </p:tgtEl>
                                      </p:cBhvr>
                                    </p:animEffect>
                                  </p:childTnLst>
                                </p:cTn>
                              </p:par>
                            </p:childTnLst>
                          </p:cTn>
                        </p:par>
                        <p:par>
                          <p:cTn id="144" fill="hold">
                            <p:stCondLst>
                              <p:cond delay="4000"/>
                            </p:stCondLst>
                            <p:childTnLst>
                              <p:par>
                                <p:cTn id="145" presetID="6" presetClass="entr" presetSubtype="16" fill="hold" grpId="0" nodeType="afterEffect">
                                  <p:stCondLst>
                                    <p:cond delay="0"/>
                                  </p:stCondLst>
                                  <p:childTnLst>
                                    <p:set>
                                      <p:cBhvr>
                                        <p:cTn id="146" dur="1" fill="hold">
                                          <p:stCondLst>
                                            <p:cond delay="0"/>
                                          </p:stCondLst>
                                        </p:cTn>
                                        <p:tgtEl>
                                          <p:spTgt spid="44"/>
                                        </p:tgtEl>
                                        <p:attrNameLst>
                                          <p:attrName>style.visibility</p:attrName>
                                        </p:attrNameLst>
                                      </p:cBhvr>
                                      <p:to>
                                        <p:strVal val="visible"/>
                                      </p:to>
                                    </p:set>
                                    <p:animEffect transition="in" filter="circle(in)">
                                      <p:cBhvr>
                                        <p:cTn id="147" dur="2000"/>
                                        <p:tgtEl>
                                          <p:spTgt spid="44"/>
                                        </p:tgtEl>
                                      </p:cBhvr>
                                    </p:animEffect>
                                  </p:childTnLst>
                                </p:cTn>
                              </p:par>
                            </p:childTnLst>
                          </p:cTn>
                        </p:par>
                        <p:par>
                          <p:cTn id="148" fill="hold">
                            <p:stCondLst>
                              <p:cond delay="6000"/>
                            </p:stCondLst>
                            <p:childTnLst>
                              <p:par>
                                <p:cTn id="149" presetID="6" presetClass="entr" presetSubtype="16" fill="hold" grpId="0" nodeType="afterEffect">
                                  <p:stCondLst>
                                    <p:cond delay="0"/>
                                  </p:stCondLst>
                                  <p:childTnLst>
                                    <p:set>
                                      <p:cBhvr>
                                        <p:cTn id="150" dur="1" fill="hold">
                                          <p:stCondLst>
                                            <p:cond delay="0"/>
                                          </p:stCondLst>
                                        </p:cTn>
                                        <p:tgtEl>
                                          <p:spTgt spid="43"/>
                                        </p:tgtEl>
                                        <p:attrNameLst>
                                          <p:attrName>style.visibility</p:attrName>
                                        </p:attrNameLst>
                                      </p:cBhvr>
                                      <p:to>
                                        <p:strVal val="visible"/>
                                      </p:to>
                                    </p:set>
                                    <p:animEffect transition="in" filter="circle(in)">
                                      <p:cBhvr>
                                        <p:cTn id="151" dur="2000"/>
                                        <p:tgtEl>
                                          <p:spTgt spid="43"/>
                                        </p:tgtEl>
                                      </p:cBhvr>
                                    </p:animEffect>
                                  </p:childTnLst>
                                </p:cTn>
                              </p:par>
                            </p:childTnLst>
                          </p:cTn>
                        </p:par>
                        <p:par>
                          <p:cTn id="152" fill="hold">
                            <p:stCondLst>
                              <p:cond delay="8000"/>
                            </p:stCondLst>
                            <p:childTnLst>
                              <p:par>
                                <p:cTn id="153" presetID="6" presetClass="entr" presetSubtype="16" fill="hold" grpId="0" nodeType="afterEffect">
                                  <p:stCondLst>
                                    <p:cond delay="0"/>
                                  </p:stCondLst>
                                  <p:childTnLst>
                                    <p:set>
                                      <p:cBhvr>
                                        <p:cTn id="154" dur="1" fill="hold">
                                          <p:stCondLst>
                                            <p:cond delay="0"/>
                                          </p:stCondLst>
                                        </p:cTn>
                                        <p:tgtEl>
                                          <p:spTgt spid="58"/>
                                        </p:tgtEl>
                                        <p:attrNameLst>
                                          <p:attrName>style.visibility</p:attrName>
                                        </p:attrNameLst>
                                      </p:cBhvr>
                                      <p:to>
                                        <p:strVal val="visible"/>
                                      </p:to>
                                    </p:set>
                                    <p:animEffect transition="in" filter="circle(in)">
                                      <p:cBhvr>
                                        <p:cTn id="155" dur="2000"/>
                                        <p:tgtEl>
                                          <p:spTgt spid="58"/>
                                        </p:tgtEl>
                                      </p:cBhvr>
                                    </p:animEffect>
                                  </p:childTnLst>
                                </p:cTn>
                              </p:par>
                            </p:childTnLst>
                          </p:cTn>
                        </p:par>
                        <p:par>
                          <p:cTn id="156" fill="hold">
                            <p:stCondLst>
                              <p:cond delay="10000"/>
                            </p:stCondLst>
                            <p:childTnLst>
                              <p:par>
                                <p:cTn id="157" presetID="6" presetClass="entr" presetSubtype="16" fill="hold" grpId="1" nodeType="afterEffect">
                                  <p:stCondLst>
                                    <p:cond delay="0"/>
                                  </p:stCondLst>
                                  <p:childTnLst>
                                    <p:set>
                                      <p:cBhvr>
                                        <p:cTn id="158" dur="1" fill="hold">
                                          <p:stCondLst>
                                            <p:cond delay="0"/>
                                          </p:stCondLst>
                                        </p:cTn>
                                        <p:tgtEl>
                                          <p:spTgt spid="57"/>
                                        </p:tgtEl>
                                        <p:attrNameLst>
                                          <p:attrName>style.visibility</p:attrName>
                                        </p:attrNameLst>
                                      </p:cBhvr>
                                      <p:to>
                                        <p:strVal val="visible"/>
                                      </p:to>
                                    </p:set>
                                    <p:animEffect transition="in" filter="circle(in)">
                                      <p:cBhvr>
                                        <p:cTn id="159" dur="2000"/>
                                        <p:tgtEl>
                                          <p:spTgt spid="57"/>
                                        </p:tgtEl>
                                      </p:cBhvr>
                                    </p:animEffect>
                                  </p:childTnLst>
                                </p:cTn>
                              </p:par>
                            </p:childTnLst>
                          </p:cTn>
                        </p:par>
                        <p:par>
                          <p:cTn id="160" fill="hold">
                            <p:stCondLst>
                              <p:cond delay="12000"/>
                            </p:stCondLst>
                            <p:childTnLst>
                              <p:par>
                                <p:cTn id="161" presetID="6" presetClass="entr" presetSubtype="16" fill="hold" grpId="0" nodeType="afterEffect">
                                  <p:stCondLst>
                                    <p:cond delay="0"/>
                                  </p:stCondLst>
                                  <p:childTnLst>
                                    <p:set>
                                      <p:cBhvr>
                                        <p:cTn id="162" dur="1" fill="hold">
                                          <p:stCondLst>
                                            <p:cond delay="0"/>
                                          </p:stCondLst>
                                        </p:cTn>
                                        <p:tgtEl>
                                          <p:spTgt spid="32"/>
                                        </p:tgtEl>
                                        <p:attrNameLst>
                                          <p:attrName>style.visibility</p:attrName>
                                        </p:attrNameLst>
                                      </p:cBhvr>
                                      <p:to>
                                        <p:strVal val="visible"/>
                                      </p:to>
                                    </p:set>
                                    <p:animEffect transition="in" filter="circle(in)">
                                      <p:cBhvr>
                                        <p:cTn id="163" dur="2000"/>
                                        <p:tgtEl>
                                          <p:spTgt spid="32"/>
                                        </p:tgtEl>
                                      </p:cBhvr>
                                    </p:animEffect>
                                  </p:childTnLst>
                                </p:cTn>
                              </p:par>
                            </p:childTnLst>
                          </p:cTn>
                        </p:par>
                        <p:par>
                          <p:cTn id="164" fill="hold">
                            <p:stCondLst>
                              <p:cond delay="14000"/>
                            </p:stCondLst>
                            <p:childTnLst>
                              <p:par>
                                <p:cTn id="165" presetID="6" presetClass="entr" presetSubtype="16" fill="hold" grpId="0" nodeType="afterEffect">
                                  <p:stCondLst>
                                    <p:cond delay="0"/>
                                  </p:stCondLst>
                                  <p:childTnLst>
                                    <p:set>
                                      <p:cBhvr>
                                        <p:cTn id="166" dur="1" fill="hold">
                                          <p:stCondLst>
                                            <p:cond delay="0"/>
                                          </p:stCondLst>
                                        </p:cTn>
                                        <p:tgtEl>
                                          <p:spTgt spid="31"/>
                                        </p:tgtEl>
                                        <p:attrNameLst>
                                          <p:attrName>style.visibility</p:attrName>
                                        </p:attrNameLst>
                                      </p:cBhvr>
                                      <p:to>
                                        <p:strVal val="visible"/>
                                      </p:to>
                                    </p:set>
                                    <p:animEffect transition="in" filter="circle(in)">
                                      <p:cBhvr>
                                        <p:cTn id="167" dur="2000"/>
                                        <p:tgtEl>
                                          <p:spTgt spid="31"/>
                                        </p:tgtEl>
                                      </p:cBhvr>
                                    </p:animEffect>
                                  </p:childTnLst>
                                </p:cTn>
                              </p:par>
                            </p:childTnLst>
                          </p:cTn>
                        </p:par>
                        <p:par>
                          <p:cTn id="168" fill="hold">
                            <p:stCondLst>
                              <p:cond delay="16000"/>
                            </p:stCondLst>
                            <p:childTnLst>
                              <p:par>
                                <p:cTn id="169" presetID="6" presetClass="entr" presetSubtype="16" fill="hold" grpId="0" nodeType="afterEffect">
                                  <p:stCondLst>
                                    <p:cond delay="0"/>
                                  </p:stCondLst>
                                  <p:childTnLst>
                                    <p:set>
                                      <p:cBhvr>
                                        <p:cTn id="170" dur="1" fill="hold">
                                          <p:stCondLst>
                                            <p:cond delay="0"/>
                                          </p:stCondLst>
                                        </p:cTn>
                                        <p:tgtEl>
                                          <p:spTgt spid="46"/>
                                        </p:tgtEl>
                                        <p:attrNameLst>
                                          <p:attrName>style.visibility</p:attrName>
                                        </p:attrNameLst>
                                      </p:cBhvr>
                                      <p:to>
                                        <p:strVal val="visible"/>
                                      </p:to>
                                    </p:set>
                                    <p:animEffect transition="in" filter="circle(in)">
                                      <p:cBhvr>
                                        <p:cTn id="171" dur="2000"/>
                                        <p:tgtEl>
                                          <p:spTgt spid="46"/>
                                        </p:tgtEl>
                                      </p:cBhvr>
                                    </p:animEffect>
                                  </p:childTnLst>
                                </p:cTn>
                              </p:par>
                            </p:childTnLst>
                          </p:cTn>
                        </p:par>
                        <p:par>
                          <p:cTn id="172" fill="hold">
                            <p:stCondLst>
                              <p:cond delay="18000"/>
                            </p:stCondLst>
                            <p:childTnLst>
                              <p:par>
                                <p:cTn id="173" presetID="6" presetClass="entr" presetSubtype="16" fill="hold" grpId="0" nodeType="afterEffect">
                                  <p:stCondLst>
                                    <p:cond delay="0"/>
                                  </p:stCondLst>
                                  <p:childTnLst>
                                    <p:set>
                                      <p:cBhvr>
                                        <p:cTn id="174" dur="1" fill="hold">
                                          <p:stCondLst>
                                            <p:cond delay="0"/>
                                          </p:stCondLst>
                                        </p:cTn>
                                        <p:tgtEl>
                                          <p:spTgt spid="45"/>
                                        </p:tgtEl>
                                        <p:attrNameLst>
                                          <p:attrName>style.visibility</p:attrName>
                                        </p:attrNameLst>
                                      </p:cBhvr>
                                      <p:to>
                                        <p:strVal val="visible"/>
                                      </p:to>
                                    </p:set>
                                    <p:animEffect transition="in" filter="circle(in)">
                                      <p:cBhvr>
                                        <p:cTn id="175" dur="2000"/>
                                        <p:tgtEl>
                                          <p:spTgt spid="45"/>
                                        </p:tgtEl>
                                      </p:cBhvr>
                                    </p:animEffect>
                                  </p:childTnLst>
                                </p:cTn>
                              </p:par>
                            </p:childTnLst>
                          </p:cTn>
                        </p:par>
                        <p:par>
                          <p:cTn id="176" fill="hold">
                            <p:stCondLst>
                              <p:cond delay="20000"/>
                            </p:stCondLst>
                            <p:childTnLst>
                              <p:par>
                                <p:cTn id="177" presetID="6" presetClass="entr" presetSubtype="16" fill="hold" grpId="1" nodeType="afterEffect">
                                  <p:stCondLst>
                                    <p:cond delay="0"/>
                                  </p:stCondLst>
                                  <p:childTnLst>
                                    <p:set>
                                      <p:cBhvr>
                                        <p:cTn id="178" dur="1" fill="hold">
                                          <p:stCondLst>
                                            <p:cond delay="0"/>
                                          </p:stCondLst>
                                        </p:cTn>
                                        <p:tgtEl>
                                          <p:spTgt spid="60"/>
                                        </p:tgtEl>
                                        <p:attrNameLst>
                                          <p:attrName>style.visibility</p:attrName>
                                        </p:attrNameLst>
                                      </p:cBhvr>
                                      <p:to>
                                        <p:strVal val="visible"/>
                                      </p:to>
                                    </p:set>
                                    <p:animEffect transition="in" filter="circle(in)">
                                      <p:cBhvr>
                                        <p:cTn id="179" dur="2000"/>
                                        <p:tgtEl>
                                          <p:spTgt spid="60"/>
                                        </p:tgtEl>
                                      </p:cBhvr>
                                    </p:animEffect>
                                  </p:childTnLst>
                                </p:cTn>
                              </p:par>
                            </p:childTnLst>
                          </p:cTn>
                        </p:par>
                        <p:par>
                          <p:cTn id="180" fill="hold">
                            <p:stCondLst>
                              <p:cond delay="22000"/>
                            </p:stCondLst>
                            <p:childTnLst>
                              <p:par>
                                <p:cTn id="181" presetID="6" presetClass="entr" presetSubtype="16" fill="hold" grpId="0" nodeType="afterEffect">
                                  <p:stCondLst>
                                    <p:cond delay="0"/>
                                  </p:stCondLst>
                                  <p:childTnLst>
                                    <p:set>
                                      <p:cBhvr>
                                        <p:cTn id="182" dur="1" fill="hold">
                                          <p:stCondLst>
                                            <p:cond delay="0"/>
                                          </p:stCondLst>
                                        </p:cTn>
                                        <p:tgtEl>
                                          <p:spTgt spid="59"/>
                                        </p:tgtEl>
                                        <p:attrNameLst>
                                          <p:attrName>style.visibility</p:attrName>
                                        </p:attrNameLst>
                                      </p:cBhvr>
                                      <p:to>
                                        <p:strVal val="visible"/>
                                      </p:to>
                                    </p:set>
                                    <p:animEffect transition="in" filter="circle(in)">
                                      <p:cBhvr>
                                        <p:cTn id="183" dur="2000"/>
                                        <p:tgtEl>
                                          <p:spTgt spid="59"/>
                                        </p:tgtEl>
                                      </p:cBhvr>
                                    </p:animEffect>
                                  </p:childTnLst>
                                </p:cTn>
                              </p:par>
                            </p:childTnLst>
                          </p:cTn>
                        </p:par>
                        <p:par>
                          <p:cTn id="184" fill="hold">
                            <p:stCondLst>
                              <p:cond delay="24000"/>
                            </p:stCondLst>
                            <p:childTnLst>
                              <p:par>
                                <p:cTn id="185" presetID="6" presetClass="entr" presetSubtype="16" fill="hold" grpId="0" nodeType="afterEffect">
                                  <p:stCondLst>
                                    <p:cond delay="0"/>
                                  </p:stCondLst>
                                  <p:childTnLst>
                                    <p:set>
                                      <p:cBhvr>
                                        <p:cTn id="186" dur="1" fill="hold">
                                          <p:stCondLst>
                                            <p:cond delay="0"/>
                                          </p:stCondLst>
                                        </p:cTn>
                                        <p:tgtEl>
                                          <p:spTgt spid="34"/>
                                        </p:tgtEl>
                                        <p:attrNameLst>
                                          <p:attrName>style.visibility</p:attrName>
                                        </p:attrNameLst>
                                      </p:cBhvr>
                                      <p:to>
                                        <p:strVal val="visible"/>
                                      </p:to>
                                    </p:set>
                                    <p:animEffect transition="in" filter="circle(in)">
                                      <p:cBhvr>
                                        <p:cTn id="187" dur="2000"/>
                                        <p:tgtEl>
                                          <p:spTgt spid="34"/>
                                        </p:tgtEl>
                                      </p:cBhvr>
                                    </p:animEffect>
                                  </p:childTnLst>
                                </p:cTn>
                              </p:par>
                            </p:childTnLst>
                          </p:cTn>
                        </p:par>
                        <p:par>
                          <p:cTn id="188" fill="hold">
                            <p:stCondLst>
                              <p:cond delay="26000"/>
                            </p:stCondLst>
                            <p:childTnLst>
                              <p:par>
                                <p:cTn id="189" presetID="6" presetClass="entr" presetSubtype="16" fill="hold" grpId="0" nodeType="afterEffect">
                                  <p:stCondLst>
                                    <p:cond delay="0"/>
                                  </p:stCondLst>
                                  <p:childTnLst>
                                    <p:set>
                                      <p:cBhvr>
                                        <p:cTn id="190" dur="1" fill="hold">
                                          <p:stCondLst>
                                            <p:cond delay="0"/>
                                          </p:stCondLst>
                                        </p:cTn>
                                        <p:tgtEl>
                                          <p:spTgt spid="33"/>
                                        </p:tgtEl>
                                        <p:attrNameLst>
                                          <p:attrName>style.visibility</p:attrName>
                                        </p:attrNameLst>
                                      </p:cBhvr>
                                      <p:to>
                                        <p:strVal val="visible"/>
                                      </p:to>
                                    </p:set>
                                    <p:animEffect transition="in" filter="circle(in)">
                                      <p:cBhvr>
                                        <p:cTn id="191" dur="2000"/>
                                        <p:tgtEl>
                                          <p:spTgt spid="33"/>
                                        </p:tgtEl>
                                      </p:cBhvr>
                                    </p:animEffect>
                                  </p:childTnLst>
                                </p:cTn>
                              </p:par>
                            </p:childTnLst>
                          </p:cTn>
                        </p:par>
                        <p:par>
                          <p:cTn id="192" fill="hold">
                            <p:stCondLst>
                              <p:cond delay="28000"/>
                            </p:stCondLst>
                            <p:childTnLst>
                              <p:par>
                                <p:cTn id="193" presetID="6" presetClass="entr" presetSubtype="16" fill="hold" grpId="0" nodeType="afterEffect">
                                  <p:stCondLst>
                                    <p:cond delay="0"/>
                                  </p:stCondLst>
                                  <p:childTnLst>
                                    <p:set>
                                      <p:cBhvr>
                                        <p:cTn id="194" dur="1" fill="hold">
                                          <p:stCondLst>
                                            <p:cond delay="0"/>
                                          </p:stCondLst>
                                        </p:cTn>
                                        <p:tgtEl>
                                          <p:spTgt spid="48"/>
                                        </p:tgtEl>
                                        <p:attrNameLst>
                                          <p:attrName>style.visibility</p:attrName>
                                        </p:attrNameLst>
                                      </p:cBhvr>
                                      <p:to>
                                        <p:strVal val="visible"/>
                                      </p:to>
                                    </p:set>
                                    <p:animEffect transition="in" filter="circle(in)">
                                      <p:cBhvr>
                                        <p:cTn id="195" dur="2000"/>
                                        <p:tgtEl>
                                          <p:spTgt spid="48"/>
                                        </p:tgtEl>
                                      </p:cBhvr>
                                    </p:animEffect>
                                  </p:childTnLst>
                                </p:cTn>
                              </p:par>
                            </p:childTnLst>
                          </p:cTn>
                        </p:par>
                        <p:par>
                          <p:cTn id="196" fill="hold">
                            <p:stCondLst>
                              <p:cond delay="30000"/>
                            </p:stCondLst>
                            <p:childTnLst>
                              <p:par>
                                <p:cTn id="197" presetID="6" presetClass="entr" presetSubtype="16" fill="hold" grpId="1" nodeType="afterEffect">
                                  <p:stCondLst>
                                    <p:cond delay="0"/>
                                  </p:stCondLst>
                                  <p:childTnLst>
                                    <p:set>
                                      <p:cBhvr>
                                        <p:cTn id="198" dur="1" fill="hold">
                                          <p:stCondLst>
                                            <p:cond delay="0"/>
                                          </p:stCondLst>
                                        </p:cTn>
                                        <p:tgtEl>
                                          <p:spTgt spid="47"/>
                                        </p:tgtEl>
                                        <p:attrNameLst>
                                          <p:attrName>style.visibility</p:attrName>
                                        </p:attrNameLst>
                                      </p:cBhvr>
                                      <p:to>
                                        <p:strVal val="visible"/>
                                      </p:to>
                                    </p:set>
                                    <p:animEffect transition="in" filter="circle(in)">
                                      <p:cBhvr>
                                        <p:cTn id="199" dur="2000"/>
                                        <p:tgtEl>
                                          <p:spTgt spid="47"/>
                                        </p:tgtEl>
                                      </p:cBhvr>
                                    </p:animEffect>
                                  </p:childTnLst>
                                </p:cTn>
                              </p:par>
                            </p:childTnLst>
                          </p:cTn>
                        </p:par>
                        <p:par>
                          <p:cTn id="200" fill="hold">
                            <p:stCondLst>
                              <p:cond delay="32000"/>
                            </p:stCondLst>
                            <p:childTnLst>
                              <p:par>
                                <p:cTn id="201" presetID="6" presetClass="entr" presetSubtype="16" fill="hold" grpId="0" nodeType="afterEffect">
                                  <p:stCondLst>
                                    <p:cond delay="0"/>
                                  </p:stCondLst>
                                  <p:childTnLst>
                                    <p:set>
                                      <p:cBhvr>
                                        <p:cTn id="202" dur="1" fill="hold">
                                          <p:stCondLst>
                                            <p:cond delay="0"/>
                                          </p:stCondLst>
                                        </p:cTn>
                                        <p:tgtEl>
                                          <p:spTgt spid="62"/>
                                        </p:tgtEl>
                                        <p:attrNameLst>
                                          <p:attrName>style.visibility</p:attrName>
                                        </p:attrNameLst>
                                      </p:cBhvr>
                                      <p:to>
                                        <p:strVal val="visible"/>
                                      </p:to>
                                    </p:set>
                                    <p:animEffect transition="in" filter="circle(in)">
                                      <p:cBhvr>
                                        <p:cTn id="203" dur="2000"/>
                                        <p:tgtEl>
                                          <p:spTgt spid="62"/>
                                        </p:tgtEl>
                                      </p:cBhvr>
                                    </p:animEffect>
                                  </p:childTnLst>
                                </p:cTn>
                              </p:par>
                            </p:childTnLst>
                          </p:cTn>
                        </p:par>
                        <p:par>
                          <p:cTn id="204" fill="hold">
                            <p:stCondLst>
                              <p:cond delay="34000"/>
                            </p:stCondLst>
                            <p:childTnLst>
                              <p:par>
                                <p:cTn id="205" presetID="6" presetClass="entr" presetSubtype="16" fill="hold" grpId="0" nodeType="afterEffect">
                                  <p:stCondLst>
                                    <p:cond delay="0"/>
                                  </p:stCondLst>
                                  <p:childTnLst>
                                    <p:set>
                                      <p:cBhvr>
                                        <p:cTn id="206" dur="1" fill="hold">
                                          <p:stCondLst>
                                            <p:cond delay="0"/>
                                          </p:stCondLst>
                                        </p:cTn>
                                        <p:tgtEl>
                                          <p:spTgt spid="61"/>
                                        </p:tgtEl>
                                        <p:attrNameLst>
                                          <p:attrName>style.visibility</p:attrName>
                                        </p:attrNameLst>
                                      </p:cBhvr>
                                      <p:to>
                                        <p:strVal val="visible"/>
                                      </p:to>
                                    </p:set>
                                    <p:animEffect transition="in" filter="circle(in)">
                                      <p:cBhvr>
                                        <p:cTn id="207" dur="2000"/>
                                        <p:tgtEl>
                                          <p:spTgt spid="61"/>
                                        </p:tgtEl>
                                      </p:cBhvr>
                                    </p:animEffect>
                                  </p:childTnLst>
                                </p:cTn>
                              </p:par>
                            </p:childTnLst>
                          </p:cTn>
                        </p:par>
                        <p:par>
                          <p:cTn id="208" fill="hold">
                            <p:stCondLst>
                              <p:cond delay="36000"/>
                            </p:stCondLst>
                            <p:childTnLst>
                              <p:par>
                                <p:cTn id="209" presetID="6" presetClass="entr" presetSubtype="16" fill="hold" grpId="0" nodeType="afterEffect">
                                  <p:stCondLst>
                                    <p:cond delay="0"/>
                                  </p:stCondLst>
                                  <p:childTnLst>
                                    <p:set>
                                      <p:cBhvr>
                                        <p:cTn id="210" dur="1" fill="hold">
                                          <p:stCondLst>
                                            <p:cond delay="0"/>
                                          </p:stCondLst>
                                        </p:cTn>
                                        <p:tgtEl>
                                          <p:spTgt spid="36"/>
                                        </p:tgtEl>
                                        <p:attrNameLst>
                                          <p:attrName>style.visibility</p:attrName>
                                        </p:attrNameLst>
                                      </p:cBhvr>
                                      <p:to>
                                        <p:strVal val="visible"/>
                                      </p:to>
                                    </p:set>
                                    <p:animEffect transition="in" filter="circle(in)">
                                      <p:cBhvr>
                                        <p:cTn id="211" dur="2000"/>
                                        <p:tgtEl>
                                          <p:spTgt spid="36"/>
                                        </p:tgtEl>
                                      </p:cBhvr>
                                    </p:animEffect>
                                  </p:childTnLst>
                                </p:cTn>
                              </p:par>
                            </p:childTnLst>
                          </p:cTn>
                        </p:par>
                        <p:par>
                          <p:cTn id="212" fill="hold">
                            <p:stCondLst>
                              <p:cond delay="38000"/>
                            </p:stCondLst>
                            <p:childTnLst>
                              <p:par>
                                <p:cTn id="213" presetID="6" presetClass="entr" presetSubtype="16" fill="hold" grpId="0" nodeType="afterEffect">
                                  <p:stCondLst>
                                    <p:cond delay="0"/>
                                  </p:stCondLst>
                                  <p:childTnLst>
                                    <p:set>
                                      <p:cBhvr>
                                        <p:cTn id="214" dur="1" fill="hold">
                                          <p:stCondLst>
                                            <p:cond delay="0"/>
                                          </p:stCondLst>
                                        </p:cTn>
                                        <p:tgtEl>
                                          <p:spTgt spid="35"/>
                                        </p:tgtEl>
                                        <p:attrNameLst>
                                          <p:attrName>style.visibility</p:attrName>
                                        </p:attrNameLst>
                                      </p:cBhvr>
                                      <p:to>
                                        <p:strVal val="visible"/>
                                      </p:to>
                                    </p:set>
                                    <p:animEffect transition="in" filter="circle(in)">
                                      <p:cBhvr>
                                        <p:cTn id="215" dur="2000"/>
                                        <p:tgtEl>
                                          <p:spTgt spid="35"/>
                                        </p:tgtEl>
                                      </p:cBhvr>
                                    </p:animEffect>
                                  </p:childTnLst>
                                </p:cTn>
                              </p:par>
                            </p:childTnLst>
                          </p:cTn>
                        </p:par>
                        <p:par>
                          <p:cTn id="216" fill="hold">
                            <p:stCondLst>
                              <p:cond delay="40000"/>
                            </p:stCondLst>
                            <p:childTnLst>
                              <p:par>
                                <p:cTn id="217" presetID="6" presetClass="entr" presetSubtype="16" fill="hold" grpId="1" nodeType="afterEffect">
                                  <p:stCondLst>
                                    <p:cond delay="0"/>
                                  </p:stCondLst>
                                  <p:childTnLst>
                                    <p:set>
                                      <p:cBhvr>
                                        <p:cTn id="218" dur="1" fill="hold">
                                          <p:stCondLst>
                                            <p:cond delay="0"/>
                                          </p:stCondLst>
                                        </p:cTn>
                                        <p:tgtEl>
                                          <p:spTgt spid="50"/>
                                        </p:tgtEl>
                                        <p:attrNameLst>
                                          <p:attrName>style.visibility</p:attrName>
                                        </p:attrNameLst>
                                      </p:cBhvr>
                                      <p:to>
                                        <p:strVal val="visible"/>
                                      </p:to>
                                    </p:set>
                                    <p:animEffect transition="in" filter="circle(in)">
                                      <p:cBhvr>
                                        <p:cTn id="219" dur="2000"/>
                                        <p:tgtEl>
                                          <p:spTgt spid="50"/>
                                        </p:tgtEl>
                                      </p:cBhvr>
                                    </p:animEffect>
                                  </p:childTnLst>
                                </p:cTn>
                              </p:par>
                            </p:childTnLst>
                          </p:cTn>
                        </p:par>
                        <p:par>
                          <p:cTn id="220" fill="hold">
                            <p:stCondLst>
                              <p:cond delay="42000"/>
                            </p:stCondLst>
                            <p:childTnLst>
                              <p:par>
                                <p:cTn id="221" presetID="6" presetClass="entr" presetSubtype="16" fill="hold" grpId="0" nodeType="afterEffect">
                                  <p:stCondLst>
                                    <p:cond delay="0"/>
                                  </p:stCondLst>
                                  <p:childTnLst>
                                    <p:set>
                                      <p:cBhvr>
                                        <p:cTn id="222" dur="1" fill="hold">
                                          <p:stCondLst>
                                            <p:cond delay="0"/>
                                          </p:stCondLst>
                                        </p:cTn>
                                        <p:tgtEl>
                                          <p:spTgt spid="49"/>
                                        </p:tgtEl>
                                        <p:attrNameLst>
                                          <p:attrName>style.visibility</p:attrName>
                                        </p:attrNameLst>
                                      </p:cBhvr>
                                      <p:to>
                                        <p:strVal val="visible"/>
                                      </p:to>
                                    </p:set>
                                    <p:animEffect transition="in" filter="circle(in)">
                                      <p:cBhvr>
                                        <p:cTn id="223" dur="2000"/>
                                        <p:tgtEl>
                                          <p:spTgt spid="49"/>
                                        </p:tgtEl>
                                      </p:cBhvr>
                                    </p:animEffect>
                                  </p:childTnLst>
                                </p:cTn>
                              </p:par>
                            </p:childTnLst>
                          </p:cTn>
                        </p:par>
                        <p:par>
                          <p:cTn id="224" fill="hold">
                            <p:stCondLst>
                              <p:cond delay="44000"/>
                            </p:stCondLst>
                            <p:childTnLst>
                              <p:par>
                                <p:cTn id="225" presetID="6" presetClass="entr" presetSubtype="16" fill="hold" grpId="0" nodeType="afterEffect">
                                  <p:stCondLst>
                                    <p:cond delay="0"/>
                                  </p:stCondLst>
                                  <p:childTnLst>
                                    <p:set>
                                      <p:cBhvr>
                                        <p:cTn id="226" dur="1" fill="hold">
                                          <p:stCondLst>
                                            <p:cond delay="0"/>
                                          </p:stCondLst>
                                        </p:cTn>
                                        <p:tgtEl>
                                          <p:spTgt spid="64"/>
                                        </p:tgtEl>
                                        <p:attrNameLst>
                                          <p:attrName>style.visibility</p:attrName>
                                        </p:attrNameLst>
                                      </p:cBhvr>
                                      <p:to>
                                        <p:strVal val="visible"/>
                                      </p:to>
                                    </p:set>
                                    <p:animEffect transition="in" filter="circle(in)">
                                      <p:cBhvr>
                                        <p:cTn id="227" dur="2000"/>
                                        <p:tgtEl>
                                          <p:spTgt spid="64"/>
                                        </p:tgtEl>
                                      </p:cBhvr>
                                    </p:animEffect>
                                  </p:childTnLst>
                                </p:cTn>
                              </p:par>
                            </p:childTnLst>
                          </p:cTn>
                        </p:par>
                        <p:par>
                          <p:cTn id="228" fill="hold">
                            <p:stCondLst>
                              <p:cond delay="46000"/>
                            </p:stCondLst>
                            <p:childTnLst>
                              <p:par>
                                <p:cTn id="229" presetID="6" presetClass="entr" presetSubtype="16" fill="hold" grpId="0" nodeType="afterEffect">
                                  <p:stCondLst>
                                    <p:cond delay="0"/>
                                  </p:stCondLst>
                                  <p:childTnLst>
                                    <p:set>
                                      <p:cBhvr>
                                        <p:cTn id="230" dur="1" fill="hold">
                                          <p:stCondLst>
                                            <p:cond delay="0"/>
                                          </p:stCondLst>
                                        </p:cTn>
                                        <p:tgtEl>
                                          <p:spTgt spid="63"/>
                                        </p:tgtEl>
                                        <p:attrNameLst>
                                          <p:attrName>style.visibility</p:attrName>
                                        </p:attrNameLst>
                                      </p:cBhvr>
                                      <p:to>
                                        <p:strVal val="visible"/>
                                      </p:to>
                                    </p:set>
                                    <p:animEffect transition="in" filter="circle(in)">
                                      <p:cBhvr>
                                        <p:cTn id="231" dur="2000"/>
                                        <p:tgtEl>
                                          <p:spTgt spid="63"/>
                                        </p:tgtEl>
                                      </p:cBhvr>
                                    </p:animEffect>
                                  </p:childTnLst>
                                </p:cTn>
                              </p:par>
                            </p:childTnLst>
                          </p:cTn>
                        </p:par>
                        <p:par>
                          <p:cTn id="232" fill="hold">
                            <p:stCondLst>
                              <p:cond delay="48000"/>
                            </p:stCondLst>
                            <p:childTnLst>
                              <p:par>
                                <p:cTn id="233" presetID="6" presetClass="entr" presetSubtype="16" fill="hold" grpId="0" nodeType="afterEffect">
                                  <p:stCondLst>
                                    <p:cond delay="0"/>
                                  </p:stCondLst>
                                  <p:childTnLst>
                                    <p:set>
                                      <p:cBhvr>
                                        <p:cTn id="234" dur="1" fill="hold">
                                          <p:stCondLst>
                                            <p:cond delay="0"/>
                                          </p:stCondLst>
                                        </p:cTn>
                                        <p:tgtEl>
                                          <p:spTgt spid="38"/>
                                        </p:tgtEl>
                                        <p:attrNameLst>
                                          <p:attrName>style.visibility</p:attrName>
                                        </p:attrNameLst>
                                      </p:cBhvr>
                                      <p:to>
                                        <p:strVal val="visible"/>
                                      </p:to>
                                    </p:set>
                                    <p:animEffect transition="in" filter="circle(in)">
                                      <p:cBhvr>
                                        <p:cTn id="235" dur="2000"/>
                                        <p:tgtEl>
                                          <p:spTgt spid="38"/>
                                        </p:tgtEl>
                                      </p:cBhvr>
                                    </p:animEffect>
                                  </p:childTnLst>
                                </p:cTn>
                              </p:par>
                            </p:childTnLst>
                          </p:cTn>
                        </p:par>
                        <p:par>
                          <p:cTn id="236" fill="hold">
                            <p:stCondLst>
                              <p:cond delay="50000"/>
                            </p:stCondLst>
                            <p:childTnLst>
                              <p:par>
                                <p:cTn id="237" presetID="6" presetClass="entr" presetSubtype="16" fill="hold" grpId="1" nodeType="afterEffect">
                                  <p:stCondLst>
                                    <p:cond delay="0"/>
                                  </p:stCondLst>
                                  <p:childTnLst>
                                    <p:set>
                                      <p:cBhvr>
                                        <p:cTn id="238" dur="1" fill="hold">
                                          <p:stCondLst>
                                            <p:cond delay="0"/>
                                          </p:stCondLst>
                                        </p:cTn>
                                        <p:tgtEl>
                                          <p:spTgt spid="37"/>
                                        </p:tgtEl>
                                        <p:attrNameLst>
                                          <p:attrName>style.visibility</p:attrName>
                                        </p:attrNameLst>
                                      </p:cBhvr>
                                      <p:to>
                                        <p:strVal val="visible"/>
                                      </p:to>
                                    </p:set>
                                    <p:animEffect transition="in" filter="circle(in)">
                                      <p:cBhvr>
                                        <p:cTn id="239" dur="2000"/>
                                        <p:tgtEl>
                                          <p:spTgt spid="37"/>
                                        </p:tgtEl>
                                      </p:cBhvr>
                                    </p:animEffect>
                                  </p:childTnLst>
                                </p:cTn>
                              </p:par>
                            </p:childTnLst>
                          </p:cTn>
                        </p:par>
                        <p:par>
                          <p:cTn id="240" fill="hold">
                            <p:stCondLst>
                              <p:cond delay="52000"/>
                            </p:stCondLst>
                            <p:childTnLst>
                              <p:par>
                                <p:cTn id="241" presetID="6" presetClass="entr" presetSubtype="16" fill="hold" grpId="0" nodeType="afterEffect">
                                  <p:stCondLst>
                                    <p:cond delay="0"/>
                                  </p:stCondLst>
                                  <p:childTnLst>
                                    <p:set>
                                      <p:cBhvr>
                                        <p:cTn id="242" dur="1" fill="hold">
                                          <p:stCondLst>
                                            <p:cond delay="0"/>
                                          </p:stCondLst>
                                        </p:cTn>
                                        <p:tgtEl>
                                          <p:spTgt spid="52"/>
                                        </p:tgtEl>
                                        <p:attrNameLst>
                                          <p:attrName>style.visibility</p:attrName>
                                        </p:attrNameLst>
                                      </p:cBhvr>
                                      <p:to>
                                        <p:strVal val="visible"/>
                                      </p:to>
                                    </p:set>
                                    <p:animEffect transition="in" filter="circle(in)">
                                      <p:cBhvr>
                                        <p:cTn id="243" dur="2000"/>
                                        <p:tgtEl>
                                          <p:spTgt spid="52"/>
                                        </p:tgtEl>
                                      </p:cBhvr>
                                    </p:animEffect>
                                  </p:childTnLst>
                                </p:cTn>
                              </p:par>
                            </p:childTnLst>
                          </p:cTn>
                        </p:par>
                        <p:par>
                          <p:cTn id="244" fill="hold">
                            <p:stCondLst>
                              <p:cond delay="54000"/>
                            </p:stCondLst>
                            <p:childTnLst>
                              <p:par>
                                <p:cTn id="245" presetID="6" presetClass="entr" presetSubtype="16" fill="hold" grpId="0" nodeType="afterEffect">
                                  <p:stCondLst>
                                    <p:cond delay="0"/>
                                  </p:stCondLst>
                                  <p:childTnLst>
                                    <p:set>
                                      <p:cBhvr>
                                        <p:cTn id="246" dur="1" fill="hold">
                                          <p:stCondLst>
                                            <p:cond delay="0"/>
                                          </p:stCondLst>
                                        </p:cTn>
                                        <p:tgtEl>
                                          <p:spTgt spid="51"/>
                                        </p:tgtEl>
                                        <p:attrNameLst>
                                          <p:attrName>style.visibility</p:attrName>
                                        </p:attrNameLst>
                                      </p:cBhvr>
                                      <p:to>
                                        <p:strVal val="visible"/>
                                      </p:to>
                                    </p:set>
                                    <p:animEffect transition="in" filter="circle(in)">
                                      <p:cBhvr>
                                        <p:cTn id="247" dur="2000"/>
                                        <p:tgtEl>
                                          <p:spTgt spid="51"/>
                                        </p:tgtEl>
                                      </p:cBhvr>
                                    </p:animEffect>
                                  </p:childTnLst>
                                </p:cTn>
                              </p:par>
                            </p:childTnLst>
                          </p:cTn>
                        </p:par>
                        <p:par>
                          <p:cTn id="248" fill="hold">
                            <p:stCondLst>
                              <p:cond delay="56000"/>
                            </p:stCondLst>
                            <p:childTnLst>
                              <p:par>
                                <p:cTn id="249" presetID="6" presetClass="entr" presetSubtype="16" fill="hold" grpId="0" nodeType="afterEffect">
                                  <p:stCondLst>
                                    <p:cond delay="0"/>
                                  </p:stCondLst>
                                  <p:childTnLst>
                                    <p:set>
                                      <p:cBhvr>
                                        <p:cTn id="250" dur="1" fill="hold">
                                          <p:stCondLst>
                                            <p:cond delay="0"/>
                                          </p:stCondLst>
                                        </p:cTn>
                                        <p:tgtEl>
                                          <p:spTgt spid="66"/>
                                        </p:tgtEl>
                                        <p:attrNameLst>
                                          <p:attrName>style.visibility</p:attrName>
                                        </p:attrNameLst>
                                      </p:cBhvr>
                                      <p:to>
                                        <p:strVal val="visible"/>
                                      </p:to>
                                    </p:set>
                                    <p:animEffect transition="in" filter="circle(in)">
                                      <p:cBhvr>
                                        <p:cTn id="251" dur="2000"/>
                                        <p:tgtEl>
                                          <p:spTgt spid="66"/>
                                        </p:tgtEl>
                                      </p:cBhvr>
                                    </p:animEffect>
                                  </p:childTnLst>
                                </p:cTn>
                              </p:par>
                            </p:childTnLst>
                          </p:cTn>
                        </p:par>
                        <p:par>
                          <p:cTn id="252" fill="hold">
                            <p:stCondLst>
                              <p:cond delay="58000"/>
                            </p:stCondLst>
                            <p:childTnLst>
                              <p:par>
                                <p:cTn id="253" presetID="6" presetClass="entr" presetSubtype="16" fill="hold" grpId="0" nodeType="afterEffect">
                                  <p:stCondLst>
                                    <p:cond delay="0"/>
                                  </p:stCondLst>
                                  <p:childTnLst>
                                    <p:set>
                                      <p:cBhvr>
                                        <p:cTn id="254" dur="1" fill="hold">
                                          <p:stCondLst>
                                            <p:cond delay="0"/>
                                          </p:stCondLst>
                                        </p:cTn>
                                        <p:tgtEl>
                                          <p:spTgt spid="65"/>
                                        </p:tgtEl>
                                        <p:attrNameLst>
                                          <p:attrName>style.visibility</p:attrName>
                                        </p:attrNameLst>
                                      </p:cBhvr>
                                      <p:to>
                                        <p:strVal val="visible"/>
                                      </p:to>
                                    </p:set>
                                    <p:animEffect transition="in" filter="circle(in)">
                                      <p:cBhvr>
                                        <p:cTn id="255" dur="2000"/>
                                        <p:tgtEl>
                                          <p:spTgt spid="65"/>
                                        </p:tgtEl>
                                      </p:cBhvr>
                                    </p:animEffect>
                                  </p:childTnLst>
                                </p:cTn>
                              </p:par>
                            </p:childTnLst>
                          </p:cTn>
                        </p:par>
                        <p:par>
                          <p:cTn id="256" fill="hold">
                            <p:stCondLst>
                              <p:cond delay="60000"/>
                            </p:stCondLst>
                            <p:childTnLst>
                              <p:par>
                                <p:cTn id="257" presetID="6" presetClass="entr" presetSubtype="16" fill="hold" grpId="1" nodeType="afterEffect">
                                  <p:stCondLst>
                                    <p:cond delay="0"/>
                                  </p:stCondLst>
                                  <p:childTnLst>
                                    <p:set>
                                      <p:cBhvr>
                                        <p:cTn id="258" dur="1" fill="hold">
                                          <p:stCondLst>
                                            <p:cond delay="0"/>
                                          </p:stCondLst>
                                        </p:cTn>
                                        <p:tgtEl>
                                          <p:spTgt spid="40"/>
                                        </p:tgtEl>
                                        <p:attrNameLst>
                                          <p:attrName>style.visibility</p:attrName>
                                        </p:attrNameLst>
                                      </p:cBhvr>
                                      <p:to>
                                        <p:strVal val="visible"/>
                                      </p:to>
                                    </p:set>
                                    <p:animEffect transition="in" filter="circle(in)">
                                      <p:cBhvr>
                                        <p:cTn id="259" dur="2000"/>
                                        <p:tgtEl>
                                          <p:spTgt spid="40"/>
                                        </p:tgtEl>
                                      </p:cBhvr>
                                    </p:animEffect>
                                  </p:childTnLst>
                                </p:cTn>
                              </p:par>
                            </p:childTnLst>
                          </p:cTn>
                        </p:par>
                        <p:par>
                          <p:cTn id="260" fill="hold">
                            <p:stCondLst>
                              <p:cond delay="62000"/>
                            </p:stCondLst>
                            <p:childTnLst>
                              <p:par>
                                <p:cTn id="261" presetID="6" presetClass="entr" presetSubtype="16" fill="hold" grpId="0" nodeType="afterEffect">
                                  <p:stCondLst>
                                    <p:cond delay="0"/>
                                  </p:stCondLst>
                                  <p:childTnLst>
                                    <p:set>
                                      <p:cBhvr>
                                        <p:cTn id="262" dur="1" fill="hold">
                                          <p:stCondLst>
                                            <p:cond delay="0"/>
                                          </p:stCondLst>
                                        </p:cTn>
                                        <p:tgtEl>
                                          <p:spTgt spid="39"/>
                                        </p:tgtEl>
                                        <p:attrNameLst>
                                          <p:attrName>style.visibility</p:attrName>
                                        </p:attrNameLst>
                                      </p:cBhvr>
                                      <p:to>
                                        <p:strVal val="visible"/>
                                      </p:to>
                                    </p:set>
                                    <p:animEffect transition="in" filter="circle(in)">
                                      <p:cBhvr>
                                        <p:cTn id="263" dur="2000"/>
                                        <p:tgtEl>
                                          <p:spTgt spid="39"/>
                                        </p:tgtEl>
                                      </p:cBhvr>
                                    </p:animEffect>
                                  </p:childTnLst>
                                </p:cTn>
                              </p:par>
                            </p:childTnLst>
                          </p:cTn>
                        </p:par>
                        <p:par>
                          <p:cTn id="264" fill="hold">
                            <p:stCondLst>
                              <p:cond delay="64000"/>
                            </p:stCondLst>
                            <p:childTnLst>
                              <p:par>
                                <p:cTn id="265" presetID="6" presetClass="entr" presetSubtype="16" fill="hold" grpId="0" nodeType="afterEffect">
                                  <p:stCondLst>
                                    <p:cond delay="0"/>
                                  </p:stCondLst>
                                  <p:childTnLst>
                                    <p:set>
                                      <p:cBhvr>
                                        <p:cTn id="266" dur="1" fill="hold">
                                          <p:stCondLst>
                                            <p:cond delay="0"/>
                                          </p:stCondLst>
                                        </p:cTn>
                                        <p:tgtEl>
                                          <p:spTgt spid="54"/>
                                        </p:tgtEl>
                                        <p:attrNameLst>
                                          <p:attrName>style.visibility</p:attrName>
                                        </p:attrNameLst>
                                      </p:cBhvr>
                                      <p:to>
                                        <p:strVal val="visible"/>
                                      </p:to>
                                    </p:set>
                                    <p:animEffect transition="in" filter="circle(in)">
                                      <p:cBhvr>
                                        <p:cTn id="267" dur="2000"/>
                                        <p:tgtEl>
                                          <p:spTgt spid="54"/>
                                        </p:tgtEl>
                                      </p:cBhvr>
                                    </p:animEffect>
                                  </p:childTnLst>
                                </p:cTn>
                              </p:par>
                            </p:childTnLst>
                          </p:cTn>
                        </p:par>
                        <p:par>
                          <p:cTn id="268" fill="hold">
                            <p:stCondLst>
                              <p:cond delay="66000"/>
                            </p:stCondLst>
                            <p:childTnLst>
                              <p:par>
                                <p:cTn id="269" presetID="6" presetClass="entr" presetSubtype="16" fill="hold" grpId="0" nodeType="afterEffect">
                                  <p:stCondLst>
                                    <p:cond delay="0"/>
                                  </p:stCondLst>
                                  <p:childTnLst>
                                    <p:set>
                                      <p:cBhvr>
                                        <p:cTn id="270" dur="1" fill="hold">
                                          <p:stCondLst>
                                            <p:cond delay="0"/>
                                          </p:stCondLst>
                                        </p:cTn>
                                        <p:tgtEl>
                                          <p:spTgt spid="53"/>
                                        </p:tgtEl>
                                        <p:attrNameLst>
                                          <p:attrName>style.visibility</p:attrName>
                                        </p:attrNameLst>
                                      </p:cBhvr>
                                      <p:to>
                                        <p:strVal val="visible"/>
                                      </p:to>
                                    </p:set>
                                    <p:animEffect transition="in" filter="circle(in)">
                                      <p:cBhvr>
                                        <p:cTn id="271" dur="2000"/>
                                        <p:tgtEl>
                                          <p:spTgt spid="53"/>
                                        </p:tgtEl>
                                      </p:cBhvr>
                                    </p:animEffect>
                                  </p:childTnLst>
                                </p:cTn>
                              </p:par>
                            </p:childTnLst>
                          </p:cTn>
                        </p:par>
                        <p:par>
                          <p:cTn id="272" fill="hold">
                            <p:stCondLst>
                              <p:cond delay="68000"/>
                            </p:stCondLst>
                            <p:childTnLst>
                              <p:par>
                                <p:cTn id="273" presetID="6" presetClass="entr" presetSubtype="16" fill="hold" grpId="0" nodeType="afterEffect">
                                  <p:stCondLst>
                                    <p:cond delay="0"/>
                                  </p:stCondLst>
                                  <p:childTnLst>
                                    <p:set>
                                      <p:cBhvr>
                                        <p:cTn id="274" dur="1" fill="hold">
                                          <p:stCondLst>
                                            <p:cond delay="0"/>
                                          </p:stCondLst>
                                        </p:cTn>
                                        <p:tgtEl>
                                          <p:spTgt spid="68"/>
                                        </p:tgtEl>
                                        <p:attrNameLst>
                                          <p:attrName>style.visibility</p:attrName>
                                        </p:attrNameLst>
                                      </p:cBhvr>
                                      <p:to>
                                        <p:strVal val="visible"/>
                                      </p:to>
                                    </p:set>
                                    <p:animEffect transition="in" filter="circle(in)">
                                      <p:cBhvr>
                                        <p:cTn id="275" dur="2000"/>
                                        <p:tgtEl>
                                          <p:spTgt spid="68"/>
                                        </p:tgtEl>
                                      </p:cBhvr>
                                    </p:animEffect>
                                  </p:childTnLst>
                                </p:cTn>
                              </p:par>
                            </p:childTnLst>
                          </p:cTn>
                        </p:par>
                        <p:par>
                          <p:cTn id="276" fill="hold">
                            <p:stCondLst>
                              <p:cond delay="70000"/>
                            </p:stCondLst>
                            <p:childTnLst>
                              <p:par>
                                <p:cTn id="277" presetID="6" presetClass="entr" presetSubtype="16" fill="hold" grpId="0" nodeType="afterEffect">
                                  <p:stCondLst>
                                    <p:cond delay="0"/>
                                  </p:stCondLst>
                                  <p:childTnLst>
                                    <p:set>
                                      <p:cBhvr>
                                        <p:cTn id="278" dur="1" fill="hold">
                                          <p:stCondLst>
                                            <p:cond delay="0"/>
                                          </p:stCondLst>
                                        </p:cTn>
                                        <p:tgtEl>
                                          <p:spTgt spid="67"/>
                                        </p:tgtEl>
                                        <p:attrNameLst>
                                          <p:attrName>style.visibility</p:attrName>
                                        </p:attrNameLst>
                                      </p:cBhvr>
                                      <p:to>
                                        <p:strVal val="visible"/>
                                      </p:to>
                                    </p:set>
                                    <p:animEffect transition="in" filter="circle(in)">
                                      <p:cBhvr>
                                        <p:cTn id="279" dur="2000"/>
                                        <p:tgtEl>
                                          <p:spTgt spid="67"/>
                                        </p:tgtEl>
                                      </p:cBhvr>
                                    </p:animEffect>
                                  </p:childTnLst>
                                </p:cTn>
                              </p:par>
                            </p:childTnLst>
                          </p:cTn>
                        </p:par>
                      </p:childTnLst>
                    </p:cTn>
                  </p:par>
                  <p:par>
                    <p:cTn id="280" fill="hold">
                      <p:stCondLst>
                        <p:cond delay="indefinite"/>
                      </p:stCondLst>
                      <p:childTnLst>
                        <p:par>
                          <p:cTn id="281" fill="hold">
                            <p:stCondLst>
                              <p:cond delay="0"/>
                            </p:stCondLst>
                            <p:childTnLst>
                              <p:par>
                                <p:cTn id="282" presetID="1" presetClass="exit" presetSubtype="0" fill="hold" grpId="0" nodeType="clickEffect">
                                  <p:stCondLst>
                                    <p:cond delay="0"/>
                                  </p:stCondLst>
                                  <p:childTnLst>
                                    <p:set>
                                      <p:cBhvr>
                                        <p:cTn id="283" dur="1" fill="hold">
                                          <p:stCondLst>
                                            <p:cond delay="0"/>
                                          </p:stCondLst>
                                        </p:cTn>
                                        <p:tgtEl>
                                          <p:spTgt spid="57"/>
                                        </p:tgtEl>
                                        <p:attrNameLst>
                                          <p:attrName>style.visibility</p:attrName>
                                        </p:attrNameLst>
                                      </p:cBhvr>
                                      <p:to>
                                        <p:strVal val="hidden"/>
                                      </p:to>
                                    </p:set>
                                  </p:childTnLst>
                                </p:cTn>
                              </p:par>
                              <p:par>
                                <p:cTn id="284" presetID="6" presetClass="entr" presetSubtype="16" fill="hold" grpId="0" nodeType="withEffect">
                                  <p:stCondLst>
                                    <p:cond delay="0"/>
                                  </p:stCondLst>
                                  <p:childTnLst>
                                    <p:set>
                                      <p:cBhvr>
                                        <p:cTn id="285" dur="1" fill="hold">
                                          <p:stCondLst>
                                            <p:cond delay="0"/>
                                          </p:stCondLst>
                                        </p:cTn>
                                        <p:tgtEl>
                                          <p:spTgt spid="79"/>
                                        </p:tgtEl>
                                        <p:attrNameLst>
                                          <p:attrName>style.visibility</p:attrName>
                                        </p:attrNameLst>
                                      </p:cBhvr>
                                      <p:to>
                                        <p:strVal val="visible"/>
                                      </p:to>
                                    </p:set>
                                    <p:animEffect transition="in" filter="circle(in)">
                                      <p:cBhvr>
                                        <p:cTn id="286" dur="2000"/>
                                        <p:tgtEl>
                                          <p:spTgt spid="79"/>
                                        </p:tgtEl>
                                      </p:cBhvr>
                                    </p:animEffect>
                                  </p:childTnLst>
                                </p:cTn>
                              </p:par>
                            </p:childTnLst>
                          </p:cTn>
                        </p:par>
                      </p:childTnLst>
                    </p:cTn>
                  </p:par>
                  <p:par>
                    <p:cTn id="287" fill="hold">
                      <p:stCondLst>
                        <p:cond delay="indefinite"/>
                      </p:stCondLst>
                      <p:childTnLst>
                        <p:par>
                          <p:cTn id="288" fill="hold">
                            <p:stCondLst>
                              <p:cond delay="0"/>
                            </p:stCondLst>
                            <p:childTnLst>
                              <p:par>
                                <p:cTn id="289" presetID="1" presetClass="exit" presetSubtype="0" fill="hold" grpId="0" nodeType="clickEffect">
                                  <p:stCondLst>
                                    <p:cond delay="0"/>
                                  </p:stCondLst>
                                  <p:childTnLst>
                                    <p:set>
                                      <p:cBhvr>
                                        <p:cTn id="290" dur="1" fill="hold">
                                          <p:stCondLst>
                                            <p:cond delay="0"/>
                                          </p:stCondLst>
                                        </p:cTn>
                                        <p:tgtEl>
                                          <p:spTgt spid="60"/>
                                        </p:tgtEl>
                                        <p:attrNameLst>
                                          <p:attrName>style.visibility</p:attrName>
                                        </p:attrNameLst>
                                      </p:cBhvr>
                                      <p:to>
                                        <p:strVal val="hidden"/>
                                      </p:to>
                                    </p:set>
                                  </p:childTnLst>
                                </p:cTn>
                              </p:par>
                              <p:par>
                                <p:cTn id="291" presetID="6" presetClass="entr" presetSubtype="16" fill="hold" grpId="0" nodeType="withEffect">
                                  <p:stCondLst>
                                    <p:cond delay="0"/>
                                  </p:stCondLst>
                                  <p:childTnLst>
                                    <p:set>
                                      <p:cBhvr>
                                        <p:cTn id="292" dur="1" fill="hold">
                                          <p:stCondLst>
                                            <p:cond delay="0"/>
                                          </p:stCondLst>
                                        </p:cTn>
                                        <p:tgtEl>
                                          <p:spTgt spid="80"/>
                                        </p:tgtEl>
                                        <p:attrNameLst>
                                          <p:attrName>style.visibility</p:attrName>
                                        </p:attrNameLst>
                                      </p:cBhvr>
                                      <p:to>
                                        <p:strVal val="visible"/>
                                      </p:to>
                                    </p:set>
                                    <p:animEffect transition="in" filter="circle(in)">
                                      <p:cBhvr>
                                        <p:cTn id="293" dur="2000"/>
                                        <p:tgtEl>
                                          <p:spTgt spid="80"/>
                                        </p:tgtEl>
                                      </p:cBhvr>
                                    </p:animEffect>
                                  </p:childTnLst>
                                </p:cTn>
                              </p:par>
                            </p:childTnLst>
                          </p:cTn>
                        </p:par>
                      </p:childTnLst>
                    </p:cTn>
                  </p:par>
                  <p:par>
                    <p:cTn id="294" fill="hold">
                      <p:stCondLst>
                        <p:cond delay="indefinite"/>
                      </p:stCondLst>
                      <p:childTnLst>
                        <p:par>
                          <p:cTn id="295" fill="hold">
                            <p:stCondLst>
                              <p:cond delay="0"/>
                            </p:stCondLst>
                            <p:childTnLst>
                              <p:par>
                                <p:cTn id="296" presetID="1" presetClass="exit" presetSubtype="0" fill="hold" grpId="0" nodeType="clickEffect">
                                  <p:stCondLst>
                                    <p:cond delay="0"/>
                                  </p:stCondLst>
                                  <p:childTnLst>
                                    <p:set>
                                      <p:cBhvr>
                                        <p:cTn id="297" dur="1" fill="hold">
                                          <p:stCondLst>
                                            <p:cond delay="0"/>
                                          </p:stCondLst>
                                        </p:cTn>
                                        <p:tgtEl>
                                          <p:spTgt spid="47"/>
                                        </p:tgtEl>
                                        <p:attrNameLst>
                                          <p:attrName>style.visibility</p:attrName>
                                        </p:attrNameLst>
                                      </p:cBhvr>
                                      <p:to>
                                        <p:strVal val="hidden"/>
                                      </p:to>
                                    </p:set>
                                  </p:childTnLst>
                                </p:cTn>
                              </p:par>
                              <p:par>
                                <p:cTn id="298" presetID="6" presetClass="entr" presetSubtype="16" fill="hold" grpId="0" nodeType="withEffect">
                                  <p:stCondLst>
                                    <p:cond delay="0"/>
                                  </p:stCondLst>
                                  <p:childTnLst>
                                    <p:set>
                                      <p:cBhvr>
                                        <p:cTn id="299" dur="1" fill="hold">
                                          <p:stCondLst>
                                            <p:cond delay="0"/>
                                          </p:stCondLst>
                                        </p:cTn>
                                        <p:tgtEl>
                                          <p:spTgt spid="77"/>
                                        </p:tgtEl>
                                        <p:attrNameLst>
                                          <p:attrName>style.visibility</p:attrName>
                                        </p:attrNameLst>
                                      </p:cBhvr>
                                      <p:to>
                                        <p:strVal val="visible"/>
                                      </p:to>
                                    </p:set>
                                    <p:animEffect transition="in" filter="circle(in)">
                                      <p:cBhvr>
                                        <p:cTn id="300" dur="2000"/>
                                        <p:tgtEl>
                                          <p:spTgt spid="77"/>
                                        </p:tgtEl>
                                      </p:cBhvr>
                                    </p:animEffect>
                                  </p:childTnLst>
                                </p:cTn>
                              </p:par>
                            </p:childTnLst>
                          </p:cTn>
                        </p:par>
                      </p:childTnLst>
                    </p:cTn>
                  </p:par>
                  <p:par>
                    <p:cTn id="301" fill="hold">
                      <p:stCondLst>
                        <p:cond delay="indefinite"/>
                      </p:stCondLst>
                      <p:childTnLst>
                        <p:par>
                          <p:cTn id="302" fill="hold">
                            <p:stCondLst>
                              <p:cond delay="0"/>
                            </p:stCondLst>
                            <p:childTnLst>
                              <p:par>
                                <p:cTn id="303" presetID="1" presetClass="exit" presetSubtype="0" fill="hold" grpId="0" nodeType="clickEffect">
                                  <p:stCondLst>
                                    <p:cond delay="0"/>
                                  </p:stCondLst>
                                  <p:childTnLst>
                                    <p:set>
                                      <p:cBhvr>
                                        <p:cTn id="304" dur="1" fill="hold">
                                          <p:stCondLst>
                                            <p:cond delay="0"/>
                                          </p:stCondLst>
                                        </p:cTn>
                                        <p:tgtEl>
                                          <p:spTgt spid="50"/>
                                        </p:tgtEl>
                                        <p:attrNameLst>
                                          <p:attrName>style.visibility</p:attrName>
                                        </p:attrNameLst>
                                      </p:cBhvr>
                                      <p:to>
                                        <p:strVal val="hidden"/>
                                      </p:to>
                                    </p:set>
                                  </p:childTnLst>
                                </p:cTn>
                              </p:par>
                              <p:par>
                                <p:cTn id="305" presetID="6" presetClass="entr" presetSubtype="16" fill="hold" grpId="0" nodeType="withEffect">
                                  <p:stCondLst>
                                    <p:cond delay="0"/>
                                  </p:stCondLst>
                                  <p:childTnLst>
                                    <p:set>
                                      <p:cBhvr>
                                        <p:cTn id="306" dur="1" fill="hold">
                                          <p:stCondLst>
                                            <p:cond delay="0"/>
                                          </p:stCondLst>
                                        </p:cTn>
                                        <p:tgtEl>
                                          <p:spTgt spid="78"/>
                                        </p:tgtEl>
                                        <p:attrNameLst>
                                          <p:attrName>style.visibility</p:attrName>
                                        </p:attrNameLst>
                                      </p:cBhvr>
                                      <p:to>
                                        <p:strVal val="visible"/>
                                      </p:to>
                                    </p:set>
                                    <p:animEffect transition="in" filter="circle(in)">
                                      <p:cBhvr>
                                        <p:cTn id="307" dur="2000"/>
                                        <p:tgtEl>
                                          <p:spTgt spid="78"/>
                                        </p:tgtEl>
                                      </p:cBhvr>
                                    </p:animEffect>
                                  </p:childTnLst>
                                </p:cTn>
                              </p:par>
                            </p:childTnLst>
                          </p:cTn>
                        </p:par>
                      </p:childTnLst>
                    </p:cTn>
                  </p:par>
                  <p:par>
                    <p:cTn id="308" fill="hold">
                      <p:stCondLst>
                        <p:cond delay="indefinite"/>
                      </p:stCondLst>
                      <p:childTnLst>
                        <p:par>
                          <p:cTn id="309" fill="hold">
                            <p:stCondLst>
                              <p:cond delay="0"/>
                            </p:stCondLst>
                            <p:childTnLst>
                              <p:par>
                                <p:cTn id="310" presetID="1" presetClass="exit" presetSubtype="0" fill="hold" grpId="0" nodeType="clickEffect">
                                  <p:stCondLst>
                                    <p:cond delay="0"/>
                                  </p:stCondLst>
                                  <p:childTnLst>
                                    <p:set>
                                      <p:cBhvr>
                                        <p:cTn id="311" dur="1" fill="hold">
                                          <p:stCondLst>
                                            <p:cond delay="0"/>
                                          </p:stCondLst>
                                        </p:cTn>
                                        <p:tgtEl>
                                          <p:spTgt spid="37"/>
                                        </p:tgtEl>
                                        <p:attrNameLst>
                                          <p:attrName>style.visibility</p:attrName>
                                        </p:attrNameLst>
                                      </p:cBhvr>
                                      <p:to>
                                        <p:strVal val="hidden"/>
                                      </p:to>
                                    </p:set>
                                  </p:childTnLst>
                                </p:cTn>
                              </p:par>
                              <p:par>
                                <p:cTn id="312" presetID="6" presetClass="entr" presetSubtype="16" fill="hold" grpId="0" nodeType="withEffect">
                                  <p:stCondLst>
                                    <p:cond delay="0"/>
                                  </p:stCondLst>
                                  <p:childTnLst>
                                    <p:set>
                                      <p:cBhvr>
                                        <p:cTn id="313" dur="1" fill="hold">
                                          <p:stCondLst>
                                            <p:cond delay="0"/>
                                          </p:stCondLst>
                                        </p:cTn>
                                        <p:tgtEl>
                                          <p:spTgt spid="75"/>
                                        </p:tgtEl>
                                        <p:attrNameLst>
                                          <p:attrName>style.visibility</p:attrName>
                                        </p:attrNameLst>
                                      </p:cBhvr>
                                      <p:to>
                                        <p:strVal val="visible"/>
                                      </p:to>
                                    </p:set>
                                    <p:animEffect transition="in" filter="circle(in)">
                                      <p:cBhvr>
                                        <p:cTn id="314" dur="2000"/>
                                        <p:tgtEl>
                                          <p:spTgt spid="75"/>
                                        </p:tgtEl>
                                      </p:cBhvr>
                                    </p:animEffect>
                                  </p:childTnLst>
                                </p:cTn>
                              </p:par>
                            </p:childTnLst>
                          </p:cTn>
                        </p:par>
                      </p:childTnLst>
                    </p:cTn>
                  </p:par>
                  <p:par>
                    <p:cTn id="315" fill="hold">
                      <p:stCondLst>
                        <p:cond delay="indefinite"/>
                      </p:stCondLst>
                      <p:childTnLst>
                        <p:par>
                          <p:cTn id="316" fill="hold">
                            <p:stCondLst>
                              <p:cond delay="0"/>
                            </p:stCondLst>
                            <p:childTnLst>
                              <p:par>
                                <p:cTn id="317" presetID="1" presetClass="exit" presetSubtype="0" fill="hold" grpId="0" nodeType="clickEffect">
                                  <p:stCondLst>
                                    <p:cond delay="0"/>
                                  </p:stCondLst>
                                  <p:childTnLst>
                                    <p:set>
                                      <p:cBhvr>
                                        <p:cTn id="318" dur="1" fill="hold">
                                          <p:stCondLst>
                                            <p:cond delay="0"/>
                                          </p:stCondLst>
                                        </p:cTn>
                                        <p:tgtEl>
                                          <p:spTgt spid="40"/>
                                        </p:tgtEl>
                                        <p:attrNameLst>
                                          <p:attrName>style.visibility</p:attrName>
                                        </p:attrNameLst>
                                      </p:cBhvr>
                                      <p:to>
                                        <p:strVal val="hidden"/>
                                      </p:to>
                                    </p:set>
                                  </p:childTnLst>
                                </p:cTn>
                              </p:par>
                              <p:par>
                                <p:cTn id="319" presetID="6" presetClass="entr" presetSubtype="16" fill="hold" grpId="0" nodeType="withEffect">
                                  <p:stCondLst>
                                    <p:cond delay="0"/>
                                  </p:stCondLst>
                                  <p:childTnLst>
                                    <p:set>
                                      <p:cBhvr>
                                        <p:cTn id="320" dur="1" fill="hold">
                                          <p:stCondLst>
                                            <p:cond delay="0"/>
                                          </p:stCondLst>
                                        </p:cTn>
                                        <p:tgtEl>
                                          <p:spTgt spid="76"/>
                                        </p:tgtEl>
                                        <p:attrNameLst>
                                          <p:attrName>style.visibility</p:attrName>
                                        </p:attrNameLst>
                                      </p:cBhvr>
                                      <p:to>
                                        <p:strVal val="visible"/>
                                      </p:to>
                                    </p:set>
                                    <p:animEffect transition="in" filter="circle(in)">
                                      <p:cBhvr>
                                        <p:cTn id="321" dur="2000"/>
                                        <p:tgtEl>
                                          <p:spTgt spid="76"/>
                                        </p:tgtEl>
                                      </p:cBhvr>
                                    </p:animEffect>
                                  </p:childTnLst>
                                </p:cTn>
                              </p:par>
                            </p:childTnLst>
                          </p:cTn>
                        </p:par>
                      </p:childTnLst>
                    </p:cTn>
                  </p:par>
                  <p:par>
                    <p:cTn id="322" fill="hold">
                      <p:stCondLst>
                        <p:cond delay="indefinite"/>
                      </p:stCondLst>
                      <p:childTnLst>
                        <p:par>
                          <p:cTn id="323" fill="hold">
                            <p:stCondLst>
                              <p:cond delay="0"/>
                            </p:stCondLst>
                            <p:childTnLst>
                              <p:par>
                                <p:cTn id="324" presetID="1" presetClass="entr" presetSubtype="0" fill="hold" grpId="0" nodeType="clickEffect">
                                  <p:stCondLst>
                                    <p:cond delay="0"/>
                                  </p:stCondLst>
                                  <p:childTnLst>
                                    <p:set>
                                      <p:cBhvr>
                                        <p:cTn id="325" dur="1" fill="hold">
                                          <p:stCondLst>
                                            <p:cond delay="0"/>
                                          </p:stCondLst>
                                        </p:cTn>
                                        <p:tgtEl>
                                          <p:spTgt spid="74"/>
                                        </p:tgtEl>
                                        <p:attrNameLst>
                                          <p:attrName>style.visibility</p:attrName>
                                        </p:attrNameLst>
                                      </p:cBhvr>
                                      <p:to>
                                        <p:strVal val="visible"/>
                                      </p:to>
                                    </p:set>
                                  </p:childTnLst>
                                </p:cTn>
                              </p:par>
                            </p:childTnLst>
                          </p:cTn>
                        </p:par>
                      </p:childTnLst>
                    </p:cTn>
                  </p:par>
                  <p:par>
                    <p:cTn id="326" fill="hold">
                      <p:stCondLst>
                        <p:cond delay="indefinite"/>
                      </p:stCondLst>
                      <p:childTnLst>
                        <p:par>
                          <p:cTn id="327" fill="hold">
                            <p:stCondLst>
                              <p:cond delay="0"/>
                            </p:stCondLst>
                            <p:childTnLst>
                              <p:par>
                                <p:cTn id="328" presetID="1" presetClass="entr" presetSubtype="0" fill="hold" nodeType="clickEffect">
                                  <p:stCondLst>
                                    <p:cond delay="0"/>
                                  </p:stCondLst>
                                  <p:childTnLst>
                                    <p:set>
                                      <p:cBhvr>
                                        <p:cTn id="329" dur="1" fill="hold">
                                          <p:stCondLst>
                                            <p:cond delay="0"/>
                                          </p:stCondLst>
                                        </p:cTn>
                                        <p:tgtEl>
                                          <p:spTgt spid="73"/>
                                        </p:tgtEl>
                                        <p:attrNameLst>
                                          <p:attrName>style.visibility</p:attrName>
                                        </p:attrNameLst>
                                      </p:cBhvr>
                                      <p:to>
                                        <p:strVal val="visible"/>
                                      </p:to>
                                    </p:set>
                                  </p:childTnLst>
                                </p:cTn>
                              </p:par>
                            </p:childTnLst>
                          </p:cTn>
                        </p:par>
                      </p:childTnLst>
                    </p:cTn>
                  </p:par>
                  <p:par>
                    <p:cTn id="330" fill="hold">
                      <p:stCondLst>
                        <p:cond delay="indefinite"/>
                      </p:stCondLst>
                      <p:childTnLst>
                        <p:par>
                          <p:cTn id="331" fill="hold">
                            <p:stCondLst>
                              <p:cond delay="0"/>
                            </p:stCondLst>
                            <p:childTnLst>
                              <p:par>
                                <p:cTn id="332" presetID="1" presetClass="entr" presetSubtype="0" fill="hold" nodeType="clickEffect">
                                  <p:stCondLst>
                                    <p:cond delay="0"/>
                                  </p:stCondLst>
                                  <p:childTnLst>
                                    <p:set>
                                      <p:cBhvr>
                                        <p:cTn id="333"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4" grpId="0"/>
      <p:bldP spid="15" grpId="0"/>
      <p:bldP spid="16" grpId="0"/>
      <p:bldP spid="17" grpId="0"/>
      <p:bldP spid="29" grpId="0" animBg="1"/>
      <p:bldP spid="30" grpId="0" animBg="1"/>
      <p:bldP spid="31" grpId="0" animBg="1"/>
      <p:bldP spid="32" grpId="0" animBg="1"/>
      <p:bldP spid="33" grpId="0" animBg="1"/>
      <p:bldP spid="34" grpId="0" animBg="1"/>
      <p:bldP spid="35" grpId="0" animBg="1"/>
      <p:bldP spid="36" grpId="0" animBg="1"/>
      <p:bldP spid="37" grpId="0" animBg="1"/>
      <p:bldP spid="37" grpId="1" animBg="1"/>
      <p:bldP spid="38" grpId="0" animBg="1"/>
      <p:bldP spid="39" grpId="0" animBg="1"/>
      <p:bldP spid="40" grpId="0" animBg="1"/>
      <p:bldP spid="40" grpId="1" animBg="1"/>
      <p:bldP spid="43" grpId="0" animBg="1"/>
      <p:bldP spid="44" grpId="0" animBg="1"/>
      <p:bldP spid="45" grpId="0" animBg="1"/>
      <p:bldP spid="46" grpId="0" animBg="1"/>
      <p:bldP spid="47" grpId="0" animBg="1"/>
      <p:bldP spid="47" grpId="1" animBg="1"/>
      <p:bldP spid="48" grpId="0" animBg="1"/>
      <p:bldP spid="49" grpId="0" animBg="1"/>
      <p:bldP spid="50" grpId="0" animBg="1"/>
      <p:bldP spid="50" grpId="1" animBg="1"/>
      <p:bldP spid="51" grpId="0" animBg="1"/>
      <p:bldP spid="52" grpId="0" animBg="1"/>
      <p:bldP spid="53" grpId="0" animBg="1"/>
      <p:bldP spid="54" grpId="0" animBg="1"/>
      <p:bldP spid="57" grpId="0" animBg="1"/>
      <p:bldP spid="57" grpId="1" animBg="1"/>
      <p:bldP spid="58" grpId="0" animBg="1"/>
      <p:bldP spid="59" grpId="0" animBg="1"/>
      <p:bldP spid="60" grpId="0" animBg="1"/>
      <p:bldP spid="60" grpId="1" animBg="1"/>
      <p:bldP spid="61" grpId="0" animBg="1"/>
      <p:bldP spid="62" grpId="0" animBg="1"/>
      <p:bldP spid="63" grpId="0" animBg="1"/>
      <p:bldP spid="64" grpId="0" animBg="1"/>
      <p:bldP spid="65" grpId="0" animBg="1"/>
      <p:bldP spid="66" grpId="0" animBg="1"/>
      <p:bldP spid="67" grpId="0" animBg="1"/>
      <p:bldP spid="68" grpId="0" animBg="1"/>
      <p:bldP spid="69" grpId="0"/>
      <p:bldP spid="70" grpId="0"/>
      <p:bldP spid="71" grpId="0"/>
      <p:bldP spid="72" grpId="0"/>
      <p:bldP spid="74" grpId="0"/>
      <p:bldP spid="75" grpId="0" animBg="1"/>
      <p:bldP spid="76" grpId="0" animBg="1"/>
      <p:bldP spid="77" grpId="0" animBg="1"/>
      <p:bldP spid="78" grpId="0" animBg="1"/>
      <p:bldP spid="79" grpId="0" animBg="1"/>
      <p:bldP spid="80" grpId="0" animBg="1"/>
      <p:bldP spid="81" grpId="0"/>
      <p:bldP spid="8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C57D1263-42D3-4030-B4FD-8CA7291DDBEE}"/>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Sample space</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8A39319E-5A70-4A96-A412-F7BD0106C64D}"/>
              </a:ext>
            </a:extLst>
          </p:cNvPr>
          <p:cNvSpPr txBox="1">
            <a:spLocks noChangeArrowheads="1"/>
          </p:cNvSpPr>
          <p:nvPr/>
        </p:nvSpPr>
        <p:spPr bwMode="auto">
          <a:xfrm>
            <a:off x="186045" y="756728"/>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095C0661-0021-42E5-9966-05950223232E}"/>
              </a:ext>
            </a:extLst>
          </p:cNvPr>
          <p:cNvSpPr txBox="1">
            <a:spLocks noChangeArrowheads="1"/>
          </p:cNvSpPr>
          <p:nvPr/>
        </p:nvSpPr>
        <p:spPr bwMode="auto">
          <a:xfrm>
            <a:off x="186045" y="1190435"/>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AF25B978-F80D-4341-8A4C-E0F2244C381B}"/>
              </a:ext>
            </a:extLst>
          </p:cNvPr>
          <p:cNvSpPr txBox="1">
            <a:spLocks noChangeArrowheads="1"/>
          </p:cNvSpPr>
          <p:nvPr/>
        </p:nvSpPr>
        <p:spPr bwMode="auto">
          <a:xfrm>
            <a:off x="160741" y="16521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177CD7BA-40AF-4277-8CFD-0A9FBC4B2F94}"/>
              </a:ext>
            </a:extLst>
          </p:cNvPr>
          <p:cNvSpPr txBox="1">
            <a:spLocks noChangeArrowheads="1"/>
          </p:cNvSpPr>
          <p:nvPr/>
        </p:nvSpPr>
        <p:spPr bwMode="auto">
          <a:xfrm>
            <a:off x="1043608" y="2143971"/>
            <a:ext cx="7632848"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same number comes up on both dice.</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11BE62CA-DB0E-4A24-8CF4-2AEDCE9CFABE}"/>
              </a:ext>
            </a:extLst>
          </p:cNvPr>
          <p:cNvSpPr txBox="1">
            <a:spLocks noChangeArrowheads="1"/>
          </p:cNvSpPr>
          <p:nvPr/>
        </p:nvSpPr>
        <p:spPr bwMode="auto">
          <a:xfrm>
            <a:off x="564514" y="5096341"/>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CF0F771E-D5D5-45FF-ACF1-0315D1A97CFE}"/>
              </a:ext>
            </a:extLst>
          </p:cNvPr>
          <p:cNvSpPr txBox="1">
            <a:spLocks noChangeArrowheads="1"/>
          </p:cNvSpPr>
          <p:nvPr/>
        </p:nvSpPr>
        <p:spPr bwMode="auto">
          <a:xfrm>
            <a:off x="595200" y="463364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346D70AD-691B-4BE0-A1B4-6D8992607643}"/>
              </a:ext>
            </a:extLst>
          </p:cNvPr>
          <p:cNvSpPr txBox="1">
            <a:spLocks noChangeArrowheads="1"/>
          </p:cNvSpPr>
          <p:nvPr/>
        </p:nvSpPr>
        <p:spPr bwMode="auto">
          <a:xfrm>
            <a:off x="1143496" y="5675101"/>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FF72C921-246D-4B0E-B527-1668E6A66E39}"/>
              </a:ext>
            </a:extLst>
          </p:cNvPr>
          <p:cNvSpPr txBox="1">
            <a:spLocks noChangeArrowheads="1"/>
          </p:cNvSpPr>
          <p:nvPr/>
        </p:nvSpPr>
        <p:spPr bwMode="auto">
          <a:xfrm>
            <a:off x="1667991" y="5670676"/>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CAD0F099-A3EB-4DB8-8682-7506770D0FD6}"/>
              </a:ext>
            </a:extLst>
          </p:cNvPr>
          <p:cNvSpPr txBox="1">
            <a:spLocks noChangeArrowheads="1"/>
          </p:cNvSpPr>
          <p:nvPr/>
        </p:nvSpPr>
        <p:spPr bwMode="auto">
          <a:xfrm>
            <a:off x="2136296" y="5679527"/>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04DA9AD6-F32C-4C8E-98D5-60A6E193EC37}"/>
              </a:ext>
            </a:extLst>
          </p:cNvPr>
          <p:cNvSpPr txBox="1">
            <a:spLocks noChangeArrowheads="1"/>
          </p:cNvSpPr>
          <p:nvPr/>
        </p:nvSpPr>
        <p:spPr bwMode="auto">
          <a:xfrm>
            <a:off x="2576279" y="5670675"/>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23D3F48E-4397-4AEB-AA4F-913487096127}"/>
              </a:ext>
            </a:extLst>
          </p:cNvPr>
          <p:cNvSpPr txBox="1">
            <a:spLocks noChangeArrowheads="1"/>
          </p:cNvSpPr>
          <p:nvPr/>
        </p:nvSpPr>
        <p:spPr bwMode="auto">
          <a:xfrm>
            <a:off x="3098681" y="5679527"/>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8E096619-1C51-4FAB-ABA1-A5A9577D2BD9}"/>
              </a:ext>
            </a:extLst>
          </p:cNvPr>
          <p:cNvSpPr txBox="1">
            <a:spLocks noChangeArrowheads="1"/>
          </p:cNvSpPr>
          <p:nvPr/>
        </p:nvSpPr>
        <p:spPr bwMode="auto">
          <a:xfrm>
            <a:off x="3698680" y="56706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BEB21EE6-F09A-4EF3-A95A-87C1A2589DEA}"/>
              </a:ext>
            </a:extLst>
          </p:cNvPr>
          <p:cNvCxnSpPr/>
          <p:nvPr/>
        </p:nvCxnSpPr>
        <p:spPr>
          <a:xfrm>
            <a:off x="969734" y="5675101"/>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16DBE58A-6114-4023-B7B1-9827724CE339}"/>
              </a:ext>
            </a:extLst>
          </p:cNvPr>
          <p:cNvCxnSpPr/>
          <p:nvPr/>
        </p:nvCxnSpPr>
        <p:spPr>
          <a:xfrm flipV="1">
            <a:off x="969734" y="2787931"/>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B05F1A6-343E-450E-B534-4E6B84F938D9}"/>
              </a:ext>
            </a:extLst>
          </p:cNvPr>
          <p:cNvCxnSpPr/>
          <p:nvPr/>
        </p:nvCxnSpPr>
        <p:spPr>
          <a:xfrm flipV="1">
            <a:off x="969734" y="5297096"/>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EBD0D23-BFFC-4B9A-970F-F1A26FAC1025}"/>
              </a:ext>
            </a:extLst>
          </p:cNvPr>
          <p:cNvCxnSpPr/>
          <p:nvPr/>
        </p:nvCxnSpPr>
        <p:spPr>
          <a:xfrm flipV="1">
            <a:off x="969734" y="4835431"/>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1ECADE5-7C24-4CB9-84F0-0C9FBC19A650}"/>
              </a:ext>
            </a:extLst>
          </p:cNvPr>
          <p:cNvCxnSpPr/>
          <p:nvPr/>
        </p:nvCxnSpPr>
        <p:spPr>
          <a:xfrm flipH="1" flipV="1">
            <a:off x="1417766" y="283825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90E7BF6F-0AB8-4655-9B3D-D3BDE29F4B2E}"/>
              </a:ext>
            </a:extLst>
          </p:cNvPr>
          <p:cNvCxnSpPr/>
          <p:nvPr/>
        </p:nvCxnSpPr>
        <p:spPr>
          <a:xfrm flipH="1" flipV="1">
            <a:off x="1874966" y="284583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5D7C912-CD6E-45FE-97A4-93B198E2C3CA}"/>
              </a:ext>
            </a:extLst>
          </p:cNvPr>
          <p:cNvCxnSpPr/>
          <p:nvPr/>
        </p:nvCxnSpPr>
        <p:spPr>
          <a:xfrm flipH="1" flipV="1">
            <a:off x="23321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9A55D9-03A9-43BF-9AF4-DE4351B2E939}"/>
              </a:ext>
            </a:extLst>
          </p:cNvPr>
          <p:cNvCxnSpPr/>
          <p:nvPr/>
        </p:nvCxnSpPr>
        <p:spPr>
          <a:xfrm flipH="1" flipV="1">
            <a:off x="27893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6A7F288C-2576-419D-9BB2-E3ADE338B498}"/>
              </a:ext>
            </a:extLst>
          </p:cNvPr>
          <p:cNvCxnSpPr/>
          <p:nvPr/>
        </p:nvCxnSpPr>
        <p:spPr>
          <a:xfrm flipH="1" flipV="1">
            <a:off x="32465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AB4B966F-BD92-49F0-A6EB-17846D49EF24}"/>
              </a:ext>
            </a:extLst>
          </p:cNvPr>
          <p:cNvCxnSpPr/>
          <p:nvPr/>
        </p:nvCxnSpPr>
        <p:spPr>
          <a:xfrm flipH="1" flipV="1">
            <a:off x="37037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2E18264F-A93F-48BD-B803-75B535E5C108}"/>
              </a:ext>
            </a:extLst>
          </p:cNvPr>
          <p:cNvSpPr/>
          <p:nvPr/>
        </p:nvSpPr>
        <p:spPr>
          <a:xfrm>
            <a:off x="1405344" y="4816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65DA7D94-C19B-4EBA-96B1-280C6A642414}"/>
              </a:ext>
            </a:extLst>
          </p:cNvPr>
          <p:cNvSpPr/>
          <p:nvPr/>
        </p:nvSpPr>
        <p:spPr>
          <a:xfrm>
            <a:off x="1388862" y="528745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25C3AB84-512B-493D-BAF6-37D869754A1B}"/>
              </a:ext>
            </a:extLst>
          </p:cNvPr>
          <p:cNvSpPr/>
          <p:nvPr/>
        </p:nvSpPr>
        <p:spPr>
          <a:xfrm>
            <a:off x="1859566" y="4804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F54ED3E7-7D2D-45FD-BBFD-A16E309C43B6}"/>
              </a:ext>
            </a:extLst>
          </p:cNvPr>
          <p:cNvSpPr/>
          <p:nvPr/>
        </p:nvSpPr>
        <p:spPr>
          <a:xfrm>
            <a:off x="1856690" y="528639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E6CA6705-9C52-4D77-9D01-E01C0C321810}"/>
              </a:ext>
            </a:extLst>
          </p:cNvPr>
          <p:cNvSpPr/>
          <p:nvPr/>
        </p:nvSpPr>
        <p:spPr>
          <a:xfrm>
            <a:off x="2314393" y="48109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29A43065-70BC-4947-A795-3BDDB6A80C01}"/>
              </a:ext>
            </a:extLst>
          </p:cNvPr>
          <p:cNvSpPr/>
          <p:nvPr/>
        </p:nvSpPr>
        <p:spPr>
          <a:xfrm>
            <a:off x="2315337" y="52751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83EB4200-D3AD-4E88-84BD-2B2EA9B80C3A}"/>
              </a:ext>
            </a:extLst>
          </p:cNvPr>
          <p:cNvSpPr/>
          <p:nvPr/>
        </p:nvSpPr>
        <p:spPr>
          <a:xfrm>
            <a:off x="2769220"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DB42A043-70DE-4A5A-82EB-8676CACE0E2E}"/>
              </a:ext>
            </a:extLst>
          </p:cNvPr>
          <p:cNvSpPr/>
          <p:nvPr/>
        </p:nvSpPr>
        <p:spPr>
          <a:xfrm>
            <a:off x="2759048" y="52693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1E2E6C17-77CF-40A6-975C-BEB2F1E6AD73}"/>
              </a:ext>
            </a:extLst>
          </p:cNvPr>
          <p:cNvSpPr/>
          <p:nvPr/>
        </p:nvSpPr>
        <p:spPr>
          <a:xfrm>
            <a:off x="3224047" y="479914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5E300913-DFAA-40C9-9C36-9D56D3279CBD}"/>
              </a:ext>
            </a:extLst>
          </p:cNvPr>
          <p:cNvSpPr/>
          <p:nvPr/>
        </p:nvSpPr>
        <p:spPr>
          <a:xfrm>
            <a:off x="3228319" y="52769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8A47F122-7A95-4354-9AD7-ED4BB98BD045}"/>
              </a:ext>
            </a:extLst>
          </p:cNvPr>
          <p:cNvSpPr/>
          <p:nvPr/>
        </p:nvSpPr>
        <p:spPr>
          <a:xfrm>
            <a:off x="3679555"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7FDCA4C7-9CFF-4231-A9C5-698F47DA0701}"/>
              </a:ext>
            </a:extLst>
          </p:cNvPr>
          <p:cNvSpPr/>
          <p:nvPr/>
        </p:nvSpPr>
        <p:spPr>
          <a:xfrm>
            <a:off x="3679525" y="52802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CB9125EF-9358-4AE2-9537-B60EBE5E974D}"/>
              </a:ext>
            </a:extLst>
          </p:cNvPr>
          <p:cNvCxnSpPr/>
          <p:nvPr/>
        </p:nvCxnSpPr>
        <p:spPr>
          <a:xfrm flipV="1">
            <a:off x="983606" y="4308670"/>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BCBC7D6-1204-4AC5-AF16-0216D6B1D372}"/>
              </a:ext>
            </a:extLst>
          </p:cNvPr>
          <p:cNvCxnSpPr/>
          <p:nvPr/>
        </p:nvCxnSpPr>
        <p:spPr>
          <a:xfrm flipV="1">
            <a:off x="983606" y="3847005"/>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1055B2A1-215E-41F0-8ACA-C252B9F7CD34}"/>
              </a:ext>
            </a:extLst>
          </p:cNvPr>
          <p:cNvSpPr/>
          <p:nvPr/>
        </p:nvSpPr>
        <p:spPr>
          <a:xfrm>
            <a:off x="1419216" y="3828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F726CC0E-2E9E-473C-827E-B4DE8F3B0D0D}"/>
              </a:ext>
            </a:extLst>
          </p:cNvPr>
          <p:cNvSpPr/>
          <p:nvPr/>
        </p:nvSpPr>
        <p:spPr>
          <a:xfrm>
            <a:off x="1402734" y="42990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67E57F32-2FB9-4008-A81B-5F8D5F362F13}"/>
              </a:ext>
            </a:extLst>
          </p:cNvPr>
          <p:cNvSpPr/>
          <p:nvPr/>
        </p:nvSpPr>
        <p:spPr>
          <a:xfrm>
            <a:off x="1873438"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BA101C46-76AA-4189-A047-F55F5D387C41}"/>
              </a:ext>
            </a:extLst>
          </p:cNvPr>
          <p:cNvSpPr/>
          <p:nvPr/>
        </p:nvSpPr>
        <p:spPr>
          <a:xfrm>
            <a:off x="1870562" y="42979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F871EE1F-B72B-42A2-857E-2714E62237EA}"/>
              </a:ext>
            </a:extLst>
          </p:cNvPr>
          <p:cNvSpPr/>
          <p:nvPr/>
        </p:nvSpPr>
        <p:spPr>
          <a:xfrm>
            <a:off x="2328265" y="382253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EE29F793-6975-4E7D-99F5-0D92CFDD465B}"/>
              </a:ext>
            </a:extLst>
          </p:cNvPr>
          <p:cNvSpPr/>
          <p:nvPr/>
        </p:nvSpPr>
        <p:spPr>
          <a:xfrm>
            <a:off x="2329209" y="428667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349B8CEE-1FA0-422E-9AED-88A35509322C}"/>
              </a:ext>
            </a:extLst>
          </p:cNvPr>
          <p:cNvSpPr/>
          <p:nvPr/>
        </p:nvSpPr>
        <p:spPr>
          <a:xfrm>
            <a:off x="2783092" y="382563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950C8835-BF05-4566-A4AA-73FCBCBD24C3}"/>
              </a:ext>
            </a:extLst>
          </p:cNvPr>
          <p:cNvSpPr/>
          <p:nvPr/>
        </p:nvSpPr>
        <p:spPr>
          <a:xfrm>
            <a:off x="2772920" y="42809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C8219352-E1A8-452E-BEAA-6406648949B2}"/>
              </a:ext>
            </a:extLst>
          </p:cNvPr>
          <p:cNvSpPr/>
          <p:nvPr/>
        </p:nvSpPr>
        <p:spPr>
          <a:xfrm>
            <a:off x="3237919" y="381071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C850426D-8982-4889-A59B-7104F159097B}"/>
              </a:ext>
            </a:extLst>
          </p:cNvPr>
          <p:cNvSpPr/>
          <p:nvPr/>
        </p:nvSpPr>
        <p:spPr>
          <a:xfrm>
            <a:off x="3242191" y="42885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3A2F2C3C-042C-4C47-8FD3-1C5930944552}"/>
              </a:ext>
            </a:extLst>
          </p:cNvPr>
          <p:cNvSpPr/>
          <p:nvPr/>
        </p:nvSpPr>
        <p:spPr>
          <a:xfrm>
            <a:off x="3693427" y="382318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8EBFCEDC-FA2A-405A-BA7B-0E6E27AFA9A5}"/>
              </a:ext>
            </a:extLst>
          </p:cNvPr>
          <p:cNvSpPr/>
          <p:nvPr/>
        </p:nvSpPr>
        <p:spPr>
          <a:xfrm>
            <a:off x="3693397" y="42918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C1805B07-4436-4D52-AC3B-C41DF677C552}"/>
              </a:ext>
            </a:extLst>
          </p:cNvPr>
          <p:cNvCxnSpPr/>
          <p:nvPr/>
        </p:nvCxnSpPr>
        <p:spPr>
          <a:xfrm flipV="1">
            <a:off x="991445" y="3393205"/>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947BBE2B-8794-4773-B7E8-F52DF8C525C3}"/>
              </a:ext>
            </a:extLst>
          </p:cNvPr>
          <p:cNvCxnSpPr/>
          <p:nvPr/>
        </p:nvCxnSpPr>
        <p:spPr>
          <a:xfrm flipV="1">
            <a:off x="991445" y="2931540"/>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5782B610-FA26-481D-A773-912C6F5751B7}"/>
              </a:ext>
            </a:extLst>
          </p:cNvPr>
          <p:cNvSpPr/>
          <p:nvPr/>
        </p:nvSpPr>
        <p:spPr>
          <a:xfrm>
            <a:off x="1427055" y="2912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CAEDC505-6E3E-4165-A590-F7A296511425}"/>
              </a:ext>
            </a:extLst>
          </p:cNvPr>
          <p:cNvSpPr/>
          <p:nvPr/>
        </p:nvSpPr>
        <p:spPr>
          <a:xfrm>
            <a:off x="1410573" y="33835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F8C17B3B-B2B9-4E56-84FC-DCEBB87E9EF5}"/>
              </a:ext>
            </a:extLst>
          </p:cNvPr>
          <p:cNvSpPr/>
          <p:nvPr/>
        </p:nvSpPr>
        <p:spPr>
          <a:xfrm>
            <a:off x="1881277" y="2900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11A72BE8-559F-45F9-9426-D7978AFEDBA4}"/>
              </a:ext>
            </a:extLst>
          </p:cNvPr>
          <p:cNvSpPr/>
          <p:nvPr/>
        </p:nvSpPr>
        <p:spPr>
          <a:xfrm>
            <a:off x="1878401" y="33825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084F9E9F-E96C-44F5-8E2A-6F63D3213E2A}"/>
              </a:ext>
            </a:extLst>
          </p:cNvPr>
          <p:cNvSpPr/>
          <p:nvPr/>
        </p:nvSpPr>
        <p:spPr>
          <a:xfrm>
            <a:off x="2336104" y="290707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1AAA4503-17F4-4275-B042-3777783C19C1}"/>
              </a:ext>
            </a:extLst>
          </p:cNvPr>
          <p:cNvSpPr/>
          <p:nvPr/>
        </p:nvSpPr>
        <p:spPr>
          <a:xfrm>
            <a:off x="2337048" y="337121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7E2C5E31-861B-40EC-8863-31041E22AD7A}"/>
              </a:ext>
            </a:extLst>
          </p:cNvPr>
          <p:cNvSpPr/>
          <p:nvPr/>
        </p:nvSpPr>
        <p:spPr>
          <a:xfrm>
            <a:off x="2790931" y="29101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AD35F352-BC68-46C7-9FE5-25D7E2EE7115}"/>
              </a:ext>
            </a:extLst>
          </p:cNvPr>
          <p:cNvSpPr/>
          <p:nvPr/>
        </p:nvSpPr>
        <p:spPr>
          <a:xfrm>
            <a:off x="2780759" y="33654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EFF410E9-1318-422A-8C05-CC9BE3CD3EA5}"/>
              </a:ext>
            </a:extLst>
          </p:cNvPr>
          <p:cNvSpPr/>
          <p:nvPr/>
        </p:nvSpPr>
        <p:spPr>
          <a:xfrm>
            <a:off x="3245758" y="28952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8E4ED914-FEDB-4D02-BDF6-C75E9CB015D3}"/>
              </a:ext>
            </a:extLst>
          </p:cNvPr>
          <p:cNvSpPr/>
          <p:nvPr/>
        </p:nvSpPr>
        <p:spPr>
          <a:xfrm>
            <a:off x="3250030" y="337305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1DA25AA5-E752-416B-91A6-2D02EA8E5F50}"/>
              </a:ext>
            </a:extLst>
          </p:cNvPr>
          <p:cNvSpPr/>
          <p:nvPr/>
        </p:nvSpPr>
        <p:spPr>
          <a:xfrm>
            <a:off x="3701266" y="29077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5DEADA89-8F48-48B9-8E0C-9ADB9C112EFC}"/>
              </a:ext>
            </a:extLst>
          </p:cNvPr>
          <p:cNvSpPr/>
          <p:nvPr/>
        </p:nvSpPr>
        <p:spPr>
          <a:xfrm>
            <a:off x="3701236" y="337638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235976B9-4C5D-430C-A108-AA372547C704}"/>
              </a:ext>
            </a:extLst>
          </p:cNvPr>
          <p:cNvSpPr txBox="1">
            <a:spLocks noChangeArrowheads="1"/>
          </p:cNvSpPr>
          <p:nvPr/>
        </p:nvSpPr>
        <p:spPr bwMode="auto">
          <a:xfrm>
            <a:off x="565297" y="324259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8E326EF5-A1D3-4C57-92ED-AA4C1045417F}"/>
              </a:ext>
            </a:extLst>
          </p:cNvPr>
          <p:cNvSpPr txBox="1">
            <a:spLocks noChangeArrowheads="1"/>
          </p:cNvSpPr>
          <p:nvPr/>
        </p:nvSpPr>
        <p:spPr bwMode="auto">
          <a:xfrm>
            <a:off x="596567" y="278092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C6C7D791-052C-4B8E-9000-8E9C046B48FE}"/>
              </a:ext>
            </a:extLst>
          </p:cNvPr>
          <p:cNvSpPr txBox="1">
            <a:spLocks noChangeArrowheads="1"/>
          </p:cNvSpPr>
          <p:nvPr/>
        </p:nvSpPr>
        <p:spPr bwMode="auto">
          <a:xfrm>
            <a:off x="595200" y="4124788"/>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F92554E8-37BF-433B-9450-D181E5144ED3}"/>
              </a:ext>
            </a:extLst>
          </p:cNvPr>
          <p:cNvSpPr txBox="1">
            <a:spLocks noChangeArrowheads="1"/>
          </p:cNvSpPr>
          <p:nvPr/>
        </p:nvSpPr>
        <p:spPr bwMode="auto">
          <a:xfrm>
            <a:off x="596568" y="3663124"/>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sp>
        <p:nvSpPr>
          <p:cNvPr id="73" name="Rectangle 18">
            <a:extLst>
              <a:ext uri="{FF2B5EF4-FFF2-40B4-BE49-F238E27FC236}">
                <a16:creationId xmlns:a16="http://schemas.microsoft.com/office/drawing/2014/main" id="{9A74B6ED-001E-4119-B55F-3611C6D30CBC}"/>
              </a:ext>
            </a:extLst>
          </p:cNvPr>
          <p:cNvSpPr>
            <a:spLocks noChangeArrowheads="1"/>
          </p:cNvSpPr>
          <p:nvPr/>
        </p:nvSpPr>
        <p:spPr bwMode="auto">
          <a:xfrm>
            <a:off x="5364088" y="3633057"/>
            <a:ext cx="32171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r>
              <a:rPr lang="en-US" altLang="en-US" sz="2400" b="1" i="1" dirty="0">
                <a:latin typeface="Comic Sans MS" panose="030F0702030302020204" pitchFamily="66" charset="0"/>
              </a:rPr>
              <a:t>P</a:t>
            </a:r>
            <a:r>
              <a:rPr lang="en-US" altLang="en-US" sz="2400" b="1" dirty="0">
                <a:latin typeface="Comic Sans MS" panose="030F0702030302020204" pitchFamily="66" charset="0"/>
              </a:rPr>
              <a:t>(same number) =</a:t>
            </a:r>
          </a:p>
        </p:txBody>
      </p:sp>
      <p:sp>
        <p:nvSpPr>
          <p:cNvPr id="74" name="Oval 73">
            <a:extLst>
              <a:ext uri="{FF2B5EF4-FFF2-40B4-BE49-F238E27FC236}">
                <a16:creationId xmlns:a16="http://schemas.microsoft.com/office/drawing/2014/main" id="{04AA8FF7-DECB-4125-8FB6-446090E157B6}"/>
              </a:ext>
            </a:extLst>
          </p:cNvPr>
          <p:cNvSpPr/>
          <p:nvPr/>
        </p:nvSpPr>
        <p:spPr>
          <a:xfrm>
            <a:off x="1853985" y="479995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5" name="Oval 74">
            <a:extLst>
              <a:ext uri="{FF2B5EF4-FFF2-40B4-BE49-F238E27FC236}">
                <a16:creationId xmlns:a16="http://schemas.microsoft.com/office/drawing/2014/main" id="{4B2FB501-C03D-4B48-8E58-53E12D79412B}"/>
              </a:ext>
            </a:extLst>
          </p:cNvPr>
          <p:cNvSpPr/>
          <p:nvPr/>
        </p:nvSpPr>
        <p:spPr>
          <a:xfrm>
            <a:off x="1385238" y="529047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1E297C61-8E28-4456-96FE-F11F7BFC977A}"/>
              </a:ext>
            </a:extLst>
          </p:cNvPr>
          <p:cNvSpPr/>
          <p:nvPr/>
        </p:nvSpPr>
        <p:spPr>
          <a:xfrm>
            <a:off x="2777859" y="381372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8AD04A89-75EF-491F-9E34-B7EBEB9625D3}"/>
              </a:ext>
            </a:extLst>
          </p:cNvPr>
          <p:cNvSpPr/>
          <p:nvPr/>
        </p:nvSpPr>
        <p:spPr>
          <a:xfrm>
            <a:off x="2327645" y="428165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F731625D-FB74-4235-AA78-307D93A77243}"/>
              </a:ext>
            </a:extLst>
          </p:cNvPr>
          <p:cNvSpPr/>
          <p:nvPr/>
        </p:nvSpPr>
        <p:spPr>
          <a:xfrm>
            <a:off x="3701236" y="292993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67D028CE-37CE-4EBD-A31D-F1ED950D9BE6}"/>
              </a:ext>
            </a:extLst>
          </p:cNvPr>
          <p:cNvSpPr/>
          <p:nvPr/>
        </p:nvSpPr>
        <p:spPr>
          <a:xfrm>
            <a:off x="3250776" y="337305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Rectangle 79">
            <a:extLst>
              <a:ext uri="{FF2B5EF4-FFF2-40B4-BE49-F238E27FC236}">
                <a16:creationId xmlns:a16="http://schemas.microsoft.com/office/drawing/2014/main" id="{401589CC-F2B4-4B02-8D60-7A06971D7392}"/>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1" name="Rectangle 80">
            <a:extLst>
              <a:ext uri="{FF2B5EF4-FFF2-40B4-BE49-F238E27FC236}">
                <a16:creationId xmlns:a16="http://schemas.microsoft.com/office/drawing/2014/main" id="{C7DE3F24-39CC-4954-BD23-974EE75F2842}"/>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2" name="Object 2">
            <a:extLst>
              <a:ext uri="{FF2B5EF4-FFF2-40B4-BE49-F238E27FC236}">
                <a16:creationId xmlns:a16="http://schemas.microsoft.com/office/drawing/2014/main" id="{E86F4517-04C0-48CA-A121-C855F2C06C68}"/>
              </a:ext>
            </a:extLst>
          </p:cNvPr>
          <p:cNvGraphicFramePr>
            <a:graphicFrameLocks noChangeAspect="1"/>
          </p:cNvGraphicFramePr>
          <p:nvPr/>
        </p:nvGraphicFramePr>
        <p:xfrm>
          <a:off x="7996912" y="3457255"/>
          <a:ext cx="352425" cy="923925"/>
        </p:xfrm>
        <a:graphic>
          <a:graphicData uri="http://schemas.openxmlformats.org/presentationml/2006/ole">
            <mc:AlternateContent xmlns:mc="http://schemas.openxmlformats.org/markup-compatibility/2006">
              <mc:Choice xmlns:v="urn:schemas-microsoft-com:vml" Requires="v">
                <p:oleObj name="Equation" r:id="rId3" imgW="164880" imgH="431640" progId="Equation.3">
                  <p:embed/>
                </p:oleObj>
              </mc:Choice>
              <mc:Fallback>
                <p:oleObj name="Equation" r:id="rId3" imgW="164880" imgH="431640" progId="Equation.3">
                  <p:embed/>
                  <p:pic>
                    <p:nvPicPr>
                      <p:cNvPr id="82" name="Object 2">
                        <a:extLst>
                          <a:ext uri="{FF2B5EF4-FFF2-40B4-BE49-F238E27FC236}">
                            <a16:creationId xmlns:a16="http://schemas.microsoft.com/office/drawing/2014/main" id="{E86F4517-04C0-48CA-A121-C855F2C06C68}"/>
                          </a:ext>
                        </a:extLst>
                      </p:cNvPr>
                      <p:cNvPicPr>
                        <a:picLocks noChangeAspect="1" noChangeArrowheads="1"/>
                      </p:cNvPicPr>
                      <p:nvPr/>
                    </p:nvPicPr>
                    <p:blipFill>
                      <a:blip r:embed="rId4"/>
                      <a:srcRect/>
                      <a:stretch>
                        <a:fillRect/>
                      </a:stretch>
                    </p:blipFill>
                    <p:spPr bwMode="auto">
                      <a:xfrm>
                        <a:off x="7996912" y="3457255"/>
                        <a:ext cx="352425"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 name="Object 2">
            <a:extLst>
              <a:ext uri="{FF2B5EF4-FFF2-40B4-BE49-F238E27FC236}">
                <a16:creationId xmlns:a16="http://schemas.microsoft.com/office/drawing/2014/main" id="{2A8D017E-F552-4960-9413-E7E3CBD78802}"/>
              </a:ext>
            </a:extLst>
          </p:cNvPr>
          <p:cNvGraphicFramePr>
            <a:graphicFrameLocks noChangeAspect="1"/>
          </p:cNvGraphicFramePr>
          <p:nvPr/>
        </p:nvGraphicFramePr>
        <p:xfrm>
          <a:off x="7976547" y="3910431"/>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2A8D017E-F552-4960-9413-E7E3CBD78802}"/>
                          </a:ext>
                        </a:extLst>
                      </p:cNvPr>
                      <p:cNvPicPr>
                        <a:picLocks noChangeAspect="1" noChangeArrowheads="1"/>
                      </p:cNvPicPr>
                      <p:nvPr/>
                    </p:nvPicPr>
                    <p:blipFill>
                      <a:blip r:embed="rId6"/>
                      <a:srcRect/>
                      <a:stretch>
                        <a:fillRect/>
                      </a:stretch>
                    </p:blipFill>
                    <p:spPr bwMode="auto">
                      <a:xfrm>
                        <a:off x="7976547" y="3910431"/>
                        <a:ext cx="393154" cy="368582"/>
                      </a:xfrm>
                      <a:prstGeom prst="rect">
                        <a:avLst/>
                      </a:prstGeom>
                      <a:noFill/>
                    </p:spPr>
                  </p:pic>
                </p:oleObj>
              </mc:Fallback>
            </mc:AlternateContent>
          </a:graphicData>
        </a:graphic>
      </p:graphicFrame>
      <p:pic>
        <p:nvPicPr>
          <p:cNvPr id="84" name="Picture 6" descr="https://images-na.ssl-images-amazon.com/images/I/410XLGFACmL._SL500_AC_SS350_.jpg">
            <a:extLst>
              <a:ext uri="{FF2B5EF4-FFF2-40B4-BE49-F238E27FC236}">
                <a16:creationId xmlns:a16="http://schemas.microsoft.com/office/drawing/2014/main" id="{B0F14BBA-CAE3-4D2C-9F94-FE5463E8F6C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33537" y="4657899"/>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6424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hidden"/>
                                      </p:to>
                                    </p:set>
                                  </p:childTnLst>
                                </p:cTn>
                              </p:par>
                              <p:par>
                                <p:cTn id="11" presetID="6" presetClass="entr" presetSubtype="16"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circle(in)">
                                      <p:cBhvr>
                                        <p:cTn id="13" dur="2000"/>
                                        <p:tgtEl>
                                          <p:spTgt spid="7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hidden"/>
                                      </p:to>
                                    </p:set>
                                  </p:childTnLst>
                                </p:cTn>
                              </p:par>
                              <p:par>
                                <p:cTn id="18" presetID="6" presetClass="entr" presetSubtype="16" fill="hold" grpId="0" nodeType="with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circle(in)">
                                      <p:cBhvr>
                                        <p:cTn id="20" dur="20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hidden"/>
                                      </p:to>
                                    </p:set>
                                  </p:childTnLst>
                                </p:cTn>
                              </p:par>
                              <p:par>
                                <p:cTn id="25" presetID="6" presetClass="entr" presetSubtype="16"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circle(in)">
                                      <p:cBhvr>
                                        <p:cTn id="27" dur="20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hidden"/>
                                      </p:to>
                                    </p:set>
                                  </p:childTnLst>
                                </p:cTn>
                              </p:par>
                              <p:par>
                                <p:cTn id="32" presetID="6" presetClass="entr" presetSubtype="16" fill="hold" grpId="0" nodeType="with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circle(in)">
                                      <p:cBhvr>
                                        <p:cTn id="34" dur="2000"/>
                                        <p:tgtEl>
                                          <p:spTgt spid="7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hidden"/>
                                      </p:to>
                                    </p:set>
                                  </p:childTnLst>
                                </p:cTn>
                              </p:par>
                              <p:par>
                                <p:cTn id="39" presetID="6" presetClass="entr" presetSubtype="16"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animEffect transition="in" filter="circle(in)">
                                      <p:cBhvr>
                                        <p:cTn id="41" dur="2000"/>
                                        <p:tgtEl>
                                          <p:spTgt spid="7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0" nodeType="clickEffect">
                                  <p:stCondLst>
                                    <p:cond delay="0"/>
                                  </p:stCondLst>
                                  <p:childTnLst>
                                    <p:set>
                                      <p:cBhvr>
                                        <p:cTn id="45" dur="1" fill="hold">
                                          <p:stCondLst>
                                            <p:cond delay="0"/>
                                          </p:stCondLst>
                                        </p:cTn>
                                        <p:tgtEl>
                                          <p:spTgt spid="67"/>
                                        </p:tgtEl>
                                        <p:attrNameLst>
                                          <p:attrName>style.visibility</p:attrName>
                                        </p:attrNameLst>
                                      </p:cBhvr>
                                      <p:to>
                                        <p:strVal val="hidden"/>
                                      </p:to>
                                    </p:set>
                                  </p:childTnLst>
                                </p:cTn>
                              </p:par>
                            </p:childTnLst>
                          </p:cTn>
                        </p:par>
                        <p:par>
                          <p:cTn id="46" fill="hold">
                            <p:stCondLst>
                              <p:cond delay="0"/>
                            </p:stCondLst>
                            <p:childTnLst>
                              <p:par>
                                <p:cTn id="47" presetID="6" presetClass="entr" presetSubtype="16" fill="hold" grpId="0" nodeType="after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circle(in)">
                                      <p:cBhvr>
                                        <p:cTn id="49" dur="20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73"/>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8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1" presetClass="entr" presetSubtype="0" fill="hold" nodeType="clickEffect">
                                  <p:stCondLst>
                                    <p:cond delay="0"/>
                                  </p:stCondLst>
                                  <p:childTnLst>
                                    <p:set>
                                      <p:cBhvr>
                                        <p:cTn id="61"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animBg="1"/>
      <p:bldP spid="31" grpId="0" animBg="1"/>
      <p:bldP spid="48" grpId="0" animBg="1"/>
      <p:bldP spid="49" grpId="0" animBg="1"/>
      <p:bldP spid="66" grpId="0" animBg="1"/>
      <p:bldP spid="67" grpId="0" animBg="1"/>
      <p:bldP spid="73" grpId="0"/>
      <p:bldP spid="74" grpId="0" animBg="1"/>
      <p:bldP spid="75" grpId="0" animBg="1"/>
      <p:bldP spid="76" grpId="0" animBg="1"/>
      <p:bldP spid="77" grpId="0" animBg="1"/>
      <p:bldP spid="78" grpId="0" animBg="1"/>
      <p:bldP spid="7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6548259F-A3DF-4791-9E9F-684A33E431D9}"/>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3200" dirty="0">
                <a:solidFill>
                  <a:srgbClr val="5B0091"/>
                </a:solidFill>
                <a:latin typeface="Comic Sans MS" panose="030F0702030302020204" pitchFamily="66" charset="0"/>
              </a:rPr>
              <a:t>Sample space</a:t>
            </a:r>
            <a:endParaRPr lang="en-GB" sz="3200" dirty="0">
              <a:latin typeface="Comic Sans MS" panose="030F0702030302020204" pitchFamily="66" charset="0"/>
            </a:endParaRPr>
          </a:p>
        </p:txBody>
      </p:sp>
      <p:sp>
        <p:nvSpPr>
          <p:cNvPr id="6" name="Text Box 22">
            <a:extLst>
              <a:ext uri="{FF2B5EF4-FFF2-40B4-BE49-F238E27FC236}">
                <a16:creationId xmlns:a16="http://schemas.microsoft.com/office/drawing/2014/main" id="{16F332AD-54CB-44B4-A4DB-2CB07BFE5E27}"/>
              </a:ext>
            </a:extLst>
          </p:cNvPr>
          <p:cNvSpPr txBox="1">
            <a:spLocks noChangeArrowheads="1"/>
          </p:cNvSpPr>
          <p:nvPr/>
        </p:nvSpPr>
        <p:spPr bwMode="auto">
          <a:xfrm>
            <a:off x="186045" y="756728"/>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049A90CC-3922-47F3-AF52-CA3013305BB4}"/>
              </a:ext>
            </a:extLst>
          </p:cNvPr>
          <p:cNvSpPr txBox="1">
            <a:spLocks noChangeArrowheads="1"/>
          </p:cNvSpPr>
          <p:nvPr/>
        </p:nvSpPr>
        <p:spPr bwMode="auto">
          <a:xfrm>
            <a:off x="186045" y="1190435"/>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C4240F33-D403-48DE-955E-362A2CF26206}"/>
              </a:ext>
            </a:extLst>
          </p:cNvPr>
          <p:cNvSpPr txBox="1">
            <a:spLocks noChangeArrowheads="1"/>
          </p:cNvSpPr>
          <p:nvPr/>
        </p:nvSpPr>
        <p:spPr bwMode="auto">
          <a:xfrm>
            <a:off x="160741" y="16521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8C8AAC43-629A-4577-A5A4-3636D4AD9B04}"/>
              </a:ext>
            </a:extLst>
          </p:cNvPr>
          <p:cNvSpPr txBox="1">
            <a:spLocks noChangeArrowheads="1"/>
          </p:cNvSpPr>
          <p:nvPr/>
        </p:nvSpPr>
        <p:spPr bwMode="auto">
          <a:xfrm>
            <a:off x="1043608" y="2143971"/>
            <a:ext cx="7632848"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difference between the scores is 1.</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987E1F48-7A84-44ED-8298-A4E4C58ED2C9}"/>
              </a:ext>
            </a:extLst>
          </p:cNvPr>
          <p:cNvSpPr txBox="1">
            <a:spLocks noChangeArrowheads="1"/>
          </p:cNvSpPr>
          <p:nvPr/>
        </p:nvSpPr>
        <p:spPr bwMode="auto">
          <a:xfrm>
            <a:off x="564514" y="5096341"/>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AF8B1D3E-8A5C-4D2D-8E43-BF4A18FA37AD}"/>
              </a:ext>
            </a:extLst>
          </p:cNvPr>
          <p:cNvSpPr txBox="1">
            <a:spLocks noChangeArrowheads="1"/>
          </p:cNvSpPr>
          <p:nvPr/>
        </p:nvSpPr>
        <p:spPr bwMode="auto">
          <a:xfrm>
            <a:off x="595200" y="463364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2F852D70-52D8-4A17-9171-4231C969D351}"/>
              </a:ext>
            </a:extLst>
          </p:cNvPr>
          <p:cNvSpPr txBox="1">
            <a:spLocks noChangeArrowheads="1"/>
          </p:cNvSpPr>
          <p:nvPr/>
        </p:nvSpPr>
        <p:spPr bwMode="auto">
          <a:xfrm>
            <a:off x="1143496" y="5675101"/>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EFB0A0AB-9440-4693-B062-B5196BDC8E00}"/>
              </a:ext>
            </a:extLst>
          </p:cNvPr>
          <p:cNvSpPr txBox="1">
            <a:spLocks noChangeArrowheads="1"/>
          </p:cNvSpPr>
          <p:nvPr/>
        </p:nvSpPr>
        <p:spPr bwMode="auto">
          <a:xfrm>
            <a:off x="1667991" y="5670676"/>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9A7E764F-E131-4D22-9EC2-ED0AF4DC2901}"/>
              </a:ext>
            </a:extLst>
          </p:cNvPr>
          <p:cNvSpPr txBox="1">
            <a:spLocks noChangeArrowheads="1"/>
          </p:cNvSpPr>
          <p:nvPr/>
        </p:nvSpPr>
        <p:spPr bwMode="auto">
          <a:xfrm>
            <a:off x="2136296" y="5679527"/>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FF9F9F7E-3B83-4905-BB8C-12A77DF34ABC}"/>
              </a:ext>
            </a:extLst>
          </p:cNvPr>
          <p:cNvSpPr txBox="1">
            <a:spLocks noChangeArrowheads="1"/>
          </p:cNvSpPr>
          <p:nvPr/>
        </p:nvSpPr>
        <p:spPr bwMode="auto">
          <a:xfrm>
            <a:off x="2576279" y="5670675"/>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3FB3A0C2-D2E0-4D4F-90AA-C50A190D59CC}"/>
              </a:ext>
            </a:extLst>
          </p:cNvPr>
          <p:cNvSpPr txBox="1">
            <a:spLocks noChangeArrowheads="1"/>
          </p:cNvSpPr>
          <p:nvPr/>
        </p:nvSpPr>
        <p:spPr bwMode="auto">
          <a:xfrm>
            <a:off x="3098681" y="5679527"/>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8C4652E7-5F5A-47A3-A79F-C090FCA7BA63}"/>
              </a:ext>
            </a:extLst>
          </p:cNvPr>
          <p:cNvSpPr txBox="1">
            <a:spLocks noChangeArrowheads="1"/>
          </p:cNvSpPr>
          <p:nvPr/>
        </p:nvSpPr>
        <p:spPr bwMode="auto">
          <a:xfrm>
            <a:off x="3698680" y="56706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D5E05F17-4B5B-497F-ABF7-EF3BB56137F8}"/>
              </a:ext>
            </a:extLst>
          </p:cNvPr>
          <p:cNvCxnSpPr/>
          <p:nvPr/>
        </p:nvCxnSpPr>
        <p:spPr>
          <a:xfrm>
            <a:off x="969734" y="5675101"/>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069EB798-0F22-4D19-AD75-4C3A048A1F2D}"/>
              </a:ext>
            </a:extLst>
          </p:cNvPr>
          <p:cNvCxnSpPr/>
          <p:nvPr/>
        </p:nvCxnSpPr>
        <p:spPr>
          <a:xfrm flipV="1">
            <a:off x="969734" y="2787931"/>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2FB0432-C5E4-465D-8A79-48CBB5E48678}"/>
              </a:ext>
            </a:extLst>
          </p:cNvPr>
          <p:cNvCxnSpPr/>
          <p:nvPr/>
        </p:nvCxnSpPr>
        <p:spPr>
          <a:xfrm flipV="1">
            <a:off x="969734" y="5297096"/>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8C2CAD69-3154-4C43-A8E7-C76926CDD587}"/>
              </a:ext>
            </a:extLst>
          </p:cNvPr>
          <p:cNvCxnSpPr/>
          <p:nvPr/>
        </p:nvCxnSpPr>
        <p:spPr>
          <a:xfrm flipV="1">
            <a:off x="969734" y="4835431"/>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8AFD374-65DD-4880-864D-820EAB97CDE3}"/>
              </a:ext>
            </a:extLst>
          </p:cNvPr>
          <p:cNvCxnSpPr/>
          <p:nvPr/>
        </p:nvCxnSpPr>
        <p:spPr>
          <a:xfrm flipH="1" flipV="1">
            <a:off x="1417766" y="283825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41D5B2F-91DA-45A5-B778-32F49FB7B6ED}"/>
              </a:ext>
            </a:extLst>
          </p:cNvPr>
          <p:cNvCxnSpPr/>
          <p:nvPr/>
        </p:nvCxnSpPr>
        <p:spPr>
          <a:xfrm flipH="1" flipV="1">
            <a:off x="1874966" y="284583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3C144A38-57BF-46A2-B4BC-15222F3CF00F}"/>
              </a:ext>
            </a:extLst>
          </p:cNvPr>
          <p:cNvCxnSpPr/>
          <p:nvPr/>
        </p:nvCxnSpPr>
        <p:spPr>
          <a:xfrm flipH="1" flipV="1">
            <a:off x="23321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9BAEB1-732B-4981-A296-BBCA975F80C7}"/>
              </a:ext>
            </a:extLst>
          </p:cNvPr>
          <p:cNvCxnSpPr/>
          <p:nvPr/>
        </p:nvCxnSpPr>
        <p:spPr>
          <a:xfrm flipH="1" flipV="1">
            <a:off x="27893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D32A8313-7A50-4A06-9670-5679B7E4BBE3}"/>
              </a:ext>
            </a:extLst>
          </p:cNvPr>
          <p:cNvCxnSpPr/>
          <p:nvPr/>
        </p:nvCxnSpPr>
        <p:spPr>
          <a:xfrm flipH="1" flipV="1">
            <a:off x="32465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4D4432DA-AE3C-4244-BA2D-A6C6FCDB6C20}"/>
              </a:ext>
            </a:extLst>
          </p:cNvPr>
          <p:cNvCxnSpPr/>
          <p:nvPr/>
        </p:nvCxnSpPr>
        <p:spPr>
          <a:xfrm flipH="1" flipV="1">
            <a:off x="37037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72B58D83-37E3-4BC8-B7B8-2D003F4B7F98}"/>
              </a:ext>
            </a:extLst>
          </p:cNvPr>
          <p:cNvSpPr/>
          <p:nvPr/>
        </p:nvSpPr>
        <p:spPr>
          <a:xfrm>
            <a:off x="1856477" y="480265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2D1677AC-8F58-4F36-95AB-6EE11168BE3C}"/>
              </a:ext>
            </a:extLst>
          </p:cNvPr>
          <p:cNvSpPr/>
          <p:nvPr/>
        </p:nvSpPr>
        <p:spPr>
          <a:xfrm>
            <a:off x="1390171" y="48116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4D98D791-AF89-47F6-89CA-CFD62557573A}"/>
              </a:ext>
            </a:extLst>
          </p:cNvPr>
          <p:cNvSpPr/>
          <p:nvPr/>
        </p:nvSpPr>
        <p:spPr>
          <a:xfrm>
            <a:off x="1850275" y="526878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DDB2B3E1-D641-47F4-BBDC-C46FB6CEBD70}"/>
              </a:ext>
            </a:extLst>
          </p:cNvPr>
          <p:cNvSpPr/>
          <p:nvPr/>
        </p:nvSpPr>
        <p:spPr>
          <a:xfrm>
            <a:off x="1391768" y="526932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10FB44D5-0E48-4EDD-B726-427DF4277637}"/>
              </a:ext>
            </a:extLst>
          </p:cNvPr>
          <p:cNvSpPr/>
          <p:nvPr/>
        </p:nvSpPr>
        <p:spPr>
          <a:xfrm>
            <a:off x="3685585" y="29196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A4429ADB-998D-4830-A1F1-DCBC58B1596E}"/>
              </a:ext>
            </a:extLst>
          </p:cNvPr>
          <p:cNvSpPr/>
          <p:nvPr/>
        </p:nvSpPr>
        <p:spPr>
          <a:xfrm>
            <a:off x="2315337" y="52751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94ECB73F-9CFB-4320-9DA1-C9922FF67B30}"/>
              </a:ext>
            </a:extLst>
          </p:cNvPr>
          <p:cNvSpPr/>
          <p:nvPr/>
        </p:nvSpPr>
        <p:spPr>
          <a:xfrm>
            <a:off x="2769220"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ADA16DAF-87CB-4489-A581-87036A53E7D6}"/>
              </a:ext>
            </a:extLst>
          </p:cNvPr>
          <p:cNvSpPr/>
          <p:nvPr/>
        </p:nvSpPr>
        <p:spPr>
          <a:xfrm>
            <a:off x="2759048" y="52693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19A299FB-3BF6-4A62-9A60-C158C355F01E}"/>
              </a:ext>
            </a:extLst>
          </p:cNvPr>
          <p:cNvSpPr/>
          <p:nvPr/>
        </p:nvSpPr>
        <p:spPr>
          <a:xfrm>
            <a:off x="3224047" y="479914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A427EF98-3AB0-4994-933A-62810930F570}"/>
              </a:ext>
            </a:extLst>
          </p:cNvPr>
          <p:cNvSpPr/>
          <p:nvPr/>
        </p:nvSpPr>
        <p:spPr>
          <a:xfrm>
            <a:off x="3228319" y="52769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6810A167-DCFC-4B16-B050-F6304883CD3D}"/>
              </a:ext>
            </a:extLst>
          </p:cNvPr>
          <p:cNvSpPr/>
          <p:nvPr/>
        </p:nvSpPr>
        <p:spPr>
          <a:xfrm>
            <a:off x="3679555"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B68155AD-730F-40E6-A323-02BE4E2DDA0A}"/>
              </a:ext>
            </a:extLst>
          </p:cNvPr>
          <p:cNvSpPr/>
          <p:nvPr/>
        </p:nvSpPr>
        <p:spPr>
          <a:xfrm>
            <a:off x="3679525" y="52802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4466ED92-25C1-45F9-A317-D6BD316300AB}"/>
              </a:ext>
            </a:extLst>
          </p:cNvPr>
          <p:cNvCxnSpPr/>
          <p:nvPr/>
        </p:nvCxnSpPr>
        <p:spPr>
          <a:xfrm flipV="1">
            <a:off x="983606" y="4308670"/>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E678A87-C7A6-4FD5-931C-5A5231427C2A}"/>
              </a:ext>
            </a:extLst>
          </p:cNvPr>
          <p:cNvCxnSpPr/>
          <p:nvPr/>
        </p:nvCxnSpPr>
        <p:spPr>
          <a:xfrm flipV="1">
            <a:off x="983606" y="3847005"/>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B504E241-08A7-4869-963A-8A30A53225C0}"/>
              </a:ext>
            </a:extLst>
          </p:cNvPr>
          <p:cNvSpPr/>
          <p:nvPr/>
        </p:nvSpPr>
        <p:spPr>
          <a:xfrm>
            <a:off x="1419216" y="3828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7028A660-3004-47A7-B2E6-BE7A4EA23C92}"/>
              </a:ext>
            </a:extLst>
          </p:cNvPr>
          <p:cNvSpPr/>
          <p:nvPr/>
        </p:nvSpPr>
        <p:spPr>
          <a:xfrm>
            <a:off x="1402734" y="42990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ECDF4039-8EF5-4C42-800B-067D425E3B50}"/>
              </a:ext>
            </a:extLst>
          </p:cNvPr>
          <p:cNvSpPr/>
          <p:nvPr/>
        </p:nvSpPr>
        <p:spPr>
          <a:xfrm>
            <a:off x="1873438"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BAB6FED2-2B63-440A-A231-6745BDAEDA5A}"/>
              </a:ext>
            </a:extLst>
          </p:cNvPr>
          <p:cNvSpPr/>
          <p:nvPr/>
        </p:nvSpPr>
        <p:spPr>
          <a:xfrm>
            <a:off x="2290823" y="428165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96677AA2-B524-40FE-8281-B5D5B47FAC0A}"/>
              </a:ext>
            </a:extLst>
          </p:cNvPr>
          <p:cNvSpPr/>
          <p:nvPr/>
        </p:nvSpPr>
        <p:spPr>
          <a:xfrm>
            <a:off x="2780966" y="38131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9B53381B-1A55-4FBF-9C5D-CB0BBA470B93}"/>
              </a:ext>
            </a:extLst>
          </p:cNvPr>
          <p:cNvSpPr/>
          <p:nvPr/>
        </p:nvSpPr>
        <p:spPr>
          <a:xfrm>
            <a:off x="1854414" y="428581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D09B171D-DAAE-4B10-9135-8B72494C3DE0}"/>
              </a:ext>
            </a:extLst>
          </p:cNvPr>
          <p:cNvSpPr/>
          <p:nvPr/>
        </p:nvSpPr>
        <p:spPr>
          <a:xfrm>
            <a:off x="2296787"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53841EB4-2A1F-4688-BF47-0AC3B7E18EAF}"/>
              </a:ext>
            </a:extLst>
          </p:cNvPr>
          <p:cNvSpPr/>
          <p:nvPr/>
        </p:nvSpPr>
        <p:spPr>
          <a:xfrm>
            <a:off x="3214246" y="338145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1978E70F-58EF-4E93-B755-D41082CC07A9}"/>
              </a:ext>
            </a:extLst>
          </p:cNvPr>
          <p:cNvSpPr/>
          <p:nvPr/>
        </p:nvSpPr>
        <p:spPr>
          <a:xfrm>
            <a:off x="3224047" y="381906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D6BECAE2-7557-4883-9B33-8DF8671A5662}"/>
              </a:ext>
            </a:extLst>
          </p:cNvPr>
          <p:cNvSpPr/>
          <p:nvPr/>
        </p:nvSpPr>
        <p:spPr>
          <a:xfrm>
            <a:off x="3242191" y="42885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A701C1A2-E732-4652-AAD2-60AF9B92213F}"/>
              </a:ext>
            </a:extLst>
          </p:cNvPr>
          <p:cNvSpPr/>
          <p:nvPr/>
        </p:nvSpPr>
        <p:spPr>
          <a:xfrm>
            <a:off x="3693427" y="382318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8238328A-74B8-4C70-8EE1-6C8B22CC4CC6}"/>
              </a:ext>
            </a:extLst>
          </p:cNvPr>
          <p:cNvSpPr/>
          <p:nvPr/>
        </p:nvSpPr>
        <p:spPr>
          <a:xfrm>
            <a:off x="3693397" y="42918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BA364758-7CA7-4D38-BB78-C3F45D2FA4D7}"/>
              </a:ext>
            </a:extLst>
          </p:cNvPr>
          <p:cNvCxnSpPr/>
          <p:nvPr/>
        </p:nvCxnSpPr>
        <p:spPr>
          <a:xfrm flipV="1">
            <a:off x="991445" y="3393205"/>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E527352-820B-4D53-BEB7-97030CFFBF72}"/>
              </a:ext>
            </a:extLst>
          </p:cNvPr>
          <p:cNvCxnSpPr/>
          <p:nvPr/>
        </p:nvCxnSpPr>
        <p:spPr>
          <a:xfrm flipV="1">
            <a:off x="991445" y="2931540"/>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7FF2F566-B20E-499F-A4BC-4C4A775579C4}"/>
              </a:ext>
            </a:extLst>
          </p:cNvPr>
          <p:cNvSpPr/>
          <p:nvPr/>
        </p:nvSpPr>
        <p:spPr>
          <a:xfrm>
            <a:off x="1427055" y="2912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B09E816F-5D53-4E2C-B739-06DA4727B804}"/>
              </a:ext>
            </a:extLst>
          </p:cNvPr>
          <p:cNvSpPr/>
          <p:nvPr/>
        </p:nvSpPr>
        <p:spPr>
          <a:xfrm>
            <a:off x="1410573" y="33835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A6540A0C-BA5D-4C73-A54F-920F75F111BE}"/>
              </a:ext>
            </a:extLst>
          </p:cNvPr>
          <p:cNvSpPr/>
          <p:nvPr/>
        </p:nvSpPr>
        <p:spPr>
          <a:xfrm>
            <a:off x="1881277" y="2900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CA06661C-1470-480D-8142-522B00EE7F60}"/>
              </a:ext>
            </a:extLst>
          </p:cNvPr>
          <p:cNvSpPr/>
          <p:nvPr/>
        </p:nvSpPr>
        <p:spPr>
          <a:xfrm>
            <a:off x="1878401" y="33825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8ED195B6-9704-4E5D-9E3F-5F2E487ACD67}"/>
              </a:ext>
            </a:extLst>
          </p:cNvPr>
          <p:cNvSpPr/>
          <p:nvPr/>
        </p:nvSpPr>
        <p:spPr>
          <a:xfrm>
            <a:off x="2336104" y="290707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00BE0AE5-243C-46A3-820A-172140433A74}"/>
              </a:ext>
            </a:extLst>
          </p:cNvPr>
          <p:cNvSpPr/>
          <p:nvPr/>
        </p:nvSpPr>
        <p:spPr>
          <a:xfrm>
            <a:off x="2337048" y="337121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6C7A6538-2D65-4710-BC2F-B0970CB990EA}"/>
              </a:ext>
            </a:extLst>
          </p:cNvPr>
          <p:cNvSpPr/>
          <p:nvPr/>
        </p:nvSpPr>
        <p:spPr>
          <a:xfrm>
            <a:off x="2790931" y="29101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DBB7B652-D194-4B08-9649-1B344E764C63}"/>
              </a:ext>
            </a:extLst>
          </p:cNvPr>
          <p:cNvSpPr/>
          <p:nvPr/>
        </p:nvSpPr>
        <p:spPr>
          <a:xfrm>
            <a:off x="2780759" y="33654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C680E45D-8CF4-4D69-A12A-8DE1B72A6963}"/>
              </a:ext>
            </a:extLst>
          </p:cNvPr>
          <p:cNvSpPr/>
          <p:nvPr/>
        </p:nvSpPr>
        <p:spPr>
          <a:xfrm>
            <a:off x="3221583" y="291235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E912F952-4F31-40F0-9EF9-6D502CA0B537}"/>
              </a:ext>
            </a:extLst>
          </p:cNvPr>
          <p:cNvSpPr/>
          <p:nvPr/>
        </p:nvSpPr>
        <p:spPr>
          <a:xfrm>
            <a:off x="2313216" y="382488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CC387EAE-3B24-46C1-8326-005F1E9FE34E}"/>
              </a:ext>
            </a:extLst>
          </p:cNvPr>
          <p:cNvSpPr/>
          <p:nvPr/>
        </p:nvSpPr>
        <p:spPr>
          <a:xfrm>
            <a:off x="2770653" y="428518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39A327A6-DCF0-4088-8FE1-B5F550F5FF83}"/>
              </a:ext>
            </a:extLst>
          </p:cNvPr>
          <p:cNvSpPr/>
          <p:nvPr/>
        </p:nvSpPr>
        <p:spPr>
          <a:xfrm>
            <a:off x="3685584" y="33765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36A04DA6-1F32-4EDA-91D6-72AF3B1A2DE4}"/>
              </a:ext>
            </a:extLst>
          </p:cNvPr>
          <p:cNvSpPr txBox="1">
            <a:spLocks noChangeArrowheads="1"/>
          </p:cNvSpPr>
          <p:nvPr/>
        </p:nvSpPr>
        <p:spPr bwMode="auto">
          <a:xfrm>
            <a:off x="565297" y="324259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40B5E563-D710-4618-BEDD-E4FAA6362497}"/>
              </a:ext>
            </a:extLst>
          </p:cNvPr>
          <p:cNvSpPr txBox="1">
            <a:spLocks noChangeArrowheads="1"/>
          </p:cNvSpPr>
          <p:nvPr/>
        </p:nvSpPr>
        <p:spPr bwMode="auto">
          <a:xfrm>
            <a:off x="596567" y="278092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3693C0B5-5FED-455A-9098-DF3EA8666DE7}"/>
              </a:ext>
            </a:extLst>
          </p:cNvPr>
          <p:cNvSpPr txBox="1">
            <a:spLocks noChangeArrowheads="1"/>
          </p:cNvSpPr>
          <p:nvPr/>
        </p:nvSpPr>
        <p:spPr bwMode="auto">
          <a:xfrm>
            <a:off x="595200" y="4124788"/>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43CD8433-6A76-4E08-9846-96E6F31EC266}"/>
              </a:ext>
            </a:extLst>
          </p:cNvPr>
          <p:cNvSpPr txBox="1">
            <a:spLocks noChangeArrowheads="1"/>
          </p:cNvSpPr>
          <p:nvPr/>
        </p:nvSpPr>
        <p:spPr bwMode="auto">
          <a:xfrm>
            <a:off x="596568" y="3663124"/>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sp>
        <p:nvSpPr>
          <p:cNvPr id="73" name="Rectangle 18">
            <a:extLst>
              <a:ext uri="{FF2B5EF4-FFF2-40B4-BE49-F238E27FC236}">
                <a16:creationId xmlns:a16="http://schemas.microsoft.com/office/drawing/2014/main" id="{AFFF4AA2-A3BB-4579-8FB6-259F1A7BDE50}"/>
              </a:ext>
            </a:extLst>
          </p:cNvPr>
          <p:cNvSpPr>
            <a:spLocks noChangeArrowheads="1"/>
          </p:cNvSpPr>
          <p:nvPr/>
        </p:nvSpPr>
        <p:spPr bwMode="auto">
          <a:xfrm>
            <a:off x="4932311" y="3242593"/>
            <a:ext cx="382564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47663" indent="-347663">
              <a:lnSpc>
                <a:spcPct val="150000"/>
              </a:lnSpc>
            </a:pPr>
            <a:r>
              <a:rPr lang="en-US" altLang="en-US" sz="2000" b="1" i="1" dirty="0">
                <a:latin typeface="Comic Sans MS" panose="030F0702030302020204" pitchFamily="66" charset="0"/>
              </a:rPr>
              <a:t>P</a:t>
            </a:r>
            <a:r>
              <a:rPr lang="en-US" altLang="en-US" sz="2000" b="1" dirty="0">
                <a:latin typeface="Comic Sans MS" panose="030F0702030302020204" pitchFamily="66" charset="0"/>
              </a:rPr>
              <a:t>(the difference between the scores is 1) =</a:t>
            </a:r>
          </a:p>
        </p:txBody>
      </p:sp>
      <p:sp>
        <p:nvSpPr>
          <p:cNvPr id="74" name="Oval 73">
            <a:extLst>
              <a:ext uri="{FF2B5EF4-FFF2-40B4-BE49-F238E27FC236}">
                <a16:creationId xmlns:a16="http://schemas.microsoft.com/office/drawing/2014/main" id="{06BB0A4F-AEB5-47F3-AACC-968D6BBFDF19}"/>
              </a:ext>
            </a:extLst>
          </p:cNvPr>
          <p:cNvSpPr/>
          <p:nvPr/>
        </p:nvSpPr>
        <p:spPr>
          <a:xfrm>
            <a:off x="1855541" y="526858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5" name="Oval 74">
            <a:extLst>
              <a:ext uri="{FF2B5EF4-FFF2-40B4-BE49-F238E27FC236}">
                <a16:creationId xmlns:a16="http://schemas.microsoft.com/office/drawing/2014/main" id="{A7D48D33-65DC-4CE7-AC9B-C76C86FD68F9}"/>
              </a:ext>
            </a:extLst>
          </p:cNvPr>
          <p:cNvSpPr/>
          <p:nvPr/>
        </p:nvSpPr>
        <p:spPr>
          <a:xfrm>
            <a:off x="1394360" y="4809118"/>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7FC36ABE-077C-4860-AFDF-2CBDCAD8EF1B}"/>
              </a:ext>
            </a:extLst>
          </p:cNvPr>
          <p:cNvSpPr/>
          <p:nvPr/>
        </p:nvSpPr>
        <p:spPr>
          <a:xfrm>
            <a:off x="2300351" y="4813437"/>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DEC30407-AD9B-4C34-9352-F07E207E119F}"/>
              </a:ext>
            </a:extLst>
          </p:cNvPr>
          <p:cNvSpPr/>
          <p:nvPr/>
        </p:nvSpPr>
        <p:spPr>
          <a:xfrm>
            <a:off x="1856413" y="429023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9046584A-871C-4180-BCE0-DDF64543A179}"/>
              </a:ext>
            </a:extLst>
          </p:cNvPr>
          <p:cNvSpPr/>
          <p:nvPr/>
        </p:nvSpPr>
        <p:spPr>
          <a:xfrm>
            <a:off x="2777352" y="4283719"/>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33140B76-DB9D-45CD-AD1C-F01B31433D50}"/>
              </a:ext>
            </a:extLst>
          </p:cNvPr>
          <p:cNvSpPr/>
          <p:nvPr/>
        </p:nvSpPr>
        <p:spPr>
          <a:xfrm>
            <a:off x="2313593" y="382488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Rectangle 79">
            <a:extLst>
              <a:ext uri="{FF2B5EF4-FFF2-40B4-BE49-F238E27FC236}">
                <a16:creationId xmlns:a16="http://schemas.microsoft.com/office/drawing/2014/main" id="{653AAF6F-0908-4863-9C77-2C927ABBA870}"/>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1" name="Rectangle 80">
            <a:extLst>
              <a:ext uri="{FF2B5EF4-FFF2-40B4-BE49-F238E27FC236}">
                <a16:creationId xmlns:a16="http://schemas.microsoft.com/office/drawing/2014/main" id="{C484A933-0197-45D0-9E2A-BBB73318FA65}"/>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2" name="Object 2">
            <a:extLst>
              <a:ext uri="{FF2B5EF4-FFF2-40B4-BE49-F238E27FC236}">
                <a16:creationId xmlns:a16="http://schemas.microsoft.com/office/drawing/2014/main" id="{704B733E-35B0-4DDD-B4F6-A94139967BC5}"/>
              </a:ext>
            </a:extLst>
          </p:cNvPr>
          <p:cNvGraphicFramePr>
            <a:graphicFrameLocks noChangeAspect="1"/>
          </p:cNvGraphicFramePr>
          <p:nvPr/>
        </p:nvGraphicFramePr>
        <p:xfrm>
          <a:off x="7974552" y="3730275"/>
          <a:ext cx="433388" cy="923925"/>
        </p:xfrm>
        <a:graphic>
          <a:graphicData uri="http://schemas.openxmlformats.org/presentationml/2006/ole">
            <mc:AlternateContent xmlns:mc="http://schemas.openxmlformats.org/markup-compatibility/2006">
              <mc:Choice xmlns:v="urn:schemas-microsoft-com:vml" Requires="v">
                <p:oleObj name="Equation" r:id="rId3" imgW="203040" imgH="431640" progId="Equation.3">
                  <p:embed/>
                </p:oleObj>
              </mc:Choice>
              <mc:Fallback>
                <p:oleObj name="Equation" r:id="rId3" imgW="203040" imgH="431640" progId="Equation.3">
                  <p:embed/>
                  <p:pic>
                    <p:nvPicPr>
                      <p:cNvPr id="82" name="Object 2">
                        <a:extLst>
                          <a:ext uri="{FF2B5EF4-FFF2-40B4-BE49-F238E27FC236}">
                            <a16:creationId xmlns:a16="http://schemas.microsoft.com/office/drawing/2014/main" id="{704B733E-35B0-4DDD-B4F6-A94139967BC5}"/>
                          </a:ext>
                        </a:extLst>
                      </p:cNvPr>
                      <p:cNvPicPr>
                        <a:picLocks noChangeAspect="1" noChangeArrowheads="1"/>
                      </p:cNvPicPr>
                      <p:nvPr/>
                    </p:nvPicPr>
                    <p:blipFill>
                      <a:blip r:embed="rId4"/>
                      <a:srcRect/>
                      <a:stretch>
                        <a:fillRect/>
                      </a:stretch>
                    </p:blipFill>
                    <p:spPr bwMode="auto">
                      <a:xfrm>
                        <a:off x="7974552" y="3730275"/>
                        <a:ext cx="433388"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 name="Object 2">
            <a:extLst>
              <a:ext uri="{FF2B5EF4-FFF2-40B4-BE49-F238E27FC236}">
                <a16:creationId xmlns:a16="http://schemas.microsoft.com/office/drawing/2014/main" id="{A6873B4F-4B1E-485A-A756-9C50B3E50E26}"/>
              </a:ext>
            </a:extLst>
          </p:cNvPr>
          <p:cNvGraphicFramePr>
            <a:graphicFrameLocks noChangeAspect="1"/>
          </p:cNvGraphicFramePr>
          <p:nvPr/>
        </p:nvGraphicFramePr>
        <p:xfrm>
          <a:off x="7994278" y="4183616"/>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A6873B4F-4B1E-485A-A756-9C50B3E50E26}"/>
                          </a:ext>
                        </a:extLst>
                      </p:cNvPr>
                      <p:cNvPicPr>
                        <a:picLocks noChangeAspect="1" noChangeArrowheads="1"/>
                      </p:cNvPicPr>
                      <p:nvPr/>
                    </p:nvPicPr>
                    <p:blipFill>
                      <a:blip r:embed="rId6"/>
                      <a:srcRect/>
                      <a:stretch>
                        <a:fillRect/>
                      </a:stretch>
                    </p:blipFill>
                    <p:spPr bwMode="auto">
                      <a:xfrm>
                        <a:off x="7994278" y="4183616"/>
                        <a:ext cx="393154" cy="368582"/>
                      </a:xfrm>
                      <a:prstGeom prst="rect">
                        <a:avLst/>
                      </a:prstGeom>
                      <a:noFill/>
                    </p:spPr>
                  </p:pic>
                </p:oleObj>
              </mc:Fallback>
            </mc:AlternateContent>
          </a:graphicData>
        </a:graphic>
      </p:graphicFrame>
      <p:sp>
        <p:nvSpPr>
          <p:cNvPr id="84" name="Oval 83">
            <a:extLst>
              <a:ext uri="{FF2B5EF4-FFF2-40B4-BE49-F238E27FC236}">
                <a16:creationId xmlns:a16="http://schemas.microsoft.com/office/drawing/2014/main" id="{75BAF22C-02AE-4FEE-B987-A558F05F903E}"/>
              </a:ext>
            </a:extLst>
          </p:cNvPr>
          <p:cNvSpPr/>
          <p:nvPr/>
        </p:nvSpPr>
        <p:spPr>
          <a:xfrm>
            <a:off x="3218862" y="382383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5" name="Oval 84">
            <a:extLst>
              <a:ext uri="{FF2B5EF4-FFF2-40B4-BE49-F238E27FC236}">
                <a16:creationId xmlns:a16="http://schemas.microsoft.com/office/drawing/2014/main" id="{0A4DE043-9959-4AE5-A0B8-84DE226653B3}"/>
              </a:ext>
            </a:extLst>
          </p:cNvPr>
          <p:cNvSpPr/>
          <p:nvPr/>
        </p:nvSpPr>
        <p:spPr>
          <a:xfrm>
            <a:off x="2766167" y="337121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6" name="Oval 85">
            <a:extLst>
              <a:ext uri="{FF2B5EF4-FFF2-40B4-BE49-F238E27FC236}">
                <a16:creationId xmlns:a16="http://schemas.microsoft.com/office/drawing/2014/main" id="{C7336ED7-D067-4932-BB6E-AB4D36E9C9F3}"/>
              </a:ext>
            </a:extLst>
          </p:cNvPr>
          <p:cNvSpPr/>
          <p:nvPr/>
        </p:nvSpPr>
        <p:spPr>
          <a:xfrm>
            <a:off x="3681671" y="336317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7" name="Oval 86">
            <a:extLst>
              <a:ext uri="{FF2B5EF4-FFF2-40B4-BE49-F238E27FC236}">
                <a16:creationId xmlns:a16="http://schemas.microsoft.com/office/drawing/2014/main" id="{242F985D-F3B7-4198-AB6C-F4AB9A61399D}"/>
              </a:ext>
            </a:extLst>
          </p:cNvPr>
          <p:cNvSpPr/>
          <p:nvPr/>
        </p:nvSpPr>
        <p:spPr>
          <a:xfrm>
            <a:off x="3218862" y="291403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pic>
        <p:nvPicPr>
          <p:cNvPr id="88" name="Picture 6" descr="https://images-na.ssl-images-amazon.com/images/I/410XLGFACmL._SL500_AC_SS350_.jpg">
            <a:extLst>
              <a:ext uri="{FF2B5EF4-FFF2-40B4-BE49-F238E27FC236}">
                <a16:creationId xmlns:a16="http://schemas.microsoft.com/office/drawing/2014/main" id="{B32F8095-5627-4C4B-8F31-F2ABDB3F79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98192" y="4724133"/>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140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hidden"/>
                                      </p:to>
                                    </p:set>
                                  </p:childTnLst>
                                </p:cTn>
                              </p:par>
                              <p:par>
                                <p:cTn id="11" presetID="6" presetClass="entr" presetSubtype="16"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circle(in)">
                                      <p:cBhvr>
                                        <p:cTn id="13" dur="2000"/>
                                        <p:tgtEl>
                                          <p:spTgt spid="7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hidden"/>
                                      </p:to>
                                    </p:set>
                                  </p:childTnLst>
                                </p:cTn>
                              </p:par>
                              <p:par>
                                <p:cTn id="18" presetID="6" presetClass="entr" presetSubtype="16" fill="hold" grpId="0" nodeType="with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circle(in)">
                                      <p:cBhvr>
                                        <p:cTn id="20" dur="20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hidden"/>
                                      </p:to>
                                    </p:set>
                                  </p:childTnLst>
                                </p:cTn>
                              </p:par>
                              <p:par>
                                <p:cTn id="25" presetID="6" presetClass="entr" presetSubtype="16"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circle(in)">
                                      <p:cBhvr>
                                        <p:cTn id="27" dur="20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hidden"/>
                                      </p:to>
                                    </p:set>
                                  </p:childTnLst>
                                </p:cTn>
                              </p:par>
                              <p:par>
                                <p:cTn id="32" presetID="6" presetClass="entr" presetSubtype="16" fill="hold" grpId="0" nodeType="with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circle(in)">
                                      <p:cBhvr>
                                        <p:cTn id="34" dur="2000"/>
                                        <p:tgtEl>
                                          <p:spTgt spid="7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hidden"/>
                                      </p:to>
                                    </p:set>
                                  </p:childTnLst>
                                </p:cTn>
                              </p:par>
                              <p:par>
                                <p:cTn id="39" presetID="6" presetClass="entr" presetSubtype="16"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animEffect transition="in" filter="circle(in)">
                                      <p:cBhvr>
                                        <p:cTn id="41" dur="2000"/>
                                        <p:tgtEl>
                                          <p:spTgt spid="7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0" nodeType="clickEffect">
                                  <p:stCondLst>
                                    <p:cond delay="0"/>
                                  </p:stCondLst>
                                  <p:childTnLst>
                                    <p:set>
                                      <p:cBhvr>
                                        <p:cTn id="45" dur="1" fill="hold">
                                          <p:stCondLst>
                                            <p:cond delay="0"/>
                                          </p:stCondLst>
                                        </p:cTn>
                                        <p:tgtEl>
                                          <p:spTgt spid="67"/>
                                        </p:tgtEl>
                                        <p:attrNameLst>
                                          <p:attrName>style.visibility</p:attrName>
                                        </p:attrNameLst>
                                      </p:cBhvr>
                                      <p:to>
                                        <p:strVal val="hidden"/>
                                      </p:to>
                                    </p:set>
                                  </p:childTnLst>
                                </p:cTn>
                              </p:par>
                            </p:childTnLst>
                          </p:cTn>
                        </p:par>
                        <p:par>
                          <p:cTn id="46" fill="hold">
                            <p:stCondLst>
                              <p:cond delay="0"/>
                            </p:stCondLst>
                            <p:childTnLst>
                              <p:par>
                                <p:cTn id="47" presetID="6" presetClass="entr" presetSubtype="16" fill="hold" grpId="0" nodeType="after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circle(in)">
                                      <p:cBhvr>
                                        <p:cTn id="49" dur="20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0" nodeType="clickEffect">
                                  <p:stCondLst>
                                    <p:cond delay="0"/>
                                  </p:stCondLst>
                                  <p:childTnLst>
                                    <p:set>
                                      <p:cBhvr>
                                        <p:cTn id="53" dur="1" fill="hold">
                                          <p:stCondLst>
                                            <p:cond delay="0"/>
                                          </p:stCondLst>
                                        </p:cTn>
                                        <p:tgtEl>
                                          <p:spTgt spid="64"/>
                                        </p:tgtEl>
                                        <p:attrNameLst>
                                          <p:attrName>style.visibility</p:attrName>
                                        </p:attrNameLst>
                                      </p:cBhvr>
                                      <p:to>
                                        <p:strVal val="hidden"/>
                                      </p:to>
                                    </p:set>
                                  </p:childTnLst>
                                </p:cTn>
                              </p:par>
                            </p:childTnLst>
                          </p:cTn>
                        </p:par>
                        <p:par>
                          <p:cTn id="54" fill="hold">
                            <p:stCondLst>
                              <p:cond delay="0"/>
                            </p:stCondLst>
                            <p:childTnLst>
                              <p:par>
                                <p:cTn id="55" presetID="6" presetClass="entr" presetSubtype="16" fill="hold" grpId="0" nodeType="afterEffect">
                                  <p:stCondLst>
                                    <p:cond delay="0"/>
                                  </p:stCondLst>
                                  <p:childTnLst>
                                    <p:set>
                                      <p:cBhvr>
                                        <p:cTn id="56" dur="1" fill="hold">
                                          <p:stCondLst>
                                            <p:cond delay="0"/>
                                          </p:stCondLst>
                                        </p:cTn>
                                        <p:tgtEl>
                                          <p:spTgt spid="85"/>
                                        </p:tgtEl>
                                        <p:attrNameLst>
                                          <p:attrName>style.visibility</p:attrName>
                                        </p:attrNameLst>
                                      </p:cBhvr>
                                      <p:to>
                                        <p:strVal val="visible"/>
                                      </p:to>
                                    </p:set>
                                    <p:animEffect transition="in" filter="circle(in)">
                                      <p:cBhvr>
                                        <p:cTn id="57" dur="2000"/>
                                        <p:tgtEl>
                                          <p:spTgt spid="85"/>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51"/>
                                        </p:tgtEl>
                                        <p:attrNameLst>
                                          <p:attrName>style.visibility</p:attrName>
                                        </p:attrNameLst>
                                      </p:cBhvr>
                                      <p:to>
                                        <p:strVal val="hidden"/>
                                      </p:to>
                                    </p:set>
                                  </p:childTnLst>
                                </p:cTn>
                              </p:par>
                            </p:childTnLst>
                          </p:cTn>
                        </p:par>
                        <p:par>
                          <p:cTn id="62" fill="hold">
                            <p:stCondLst>
                              <p:cond delay="0"/>
                            </p:stCondLst>
                            <p:childTnLst>
                              <p:par>
                                <p:cTn id="63" presetID="6" presetClass="entr" presetSubtype="16" fill="hold" grpId="0" nodeType="afterEffect">
                                  <p:stCondLst>
                                    <p:cond delay="0"/>
                                  </p:stCondLst>
                                  <p:childTnLst>
                                    <p:set>
                                      <p:cBhvr>
                                        <p:cTn id="64" dur="1" fill="hold">
                                          <p:stCondLst>
                                            <p:cond delay="0"/>
                                          </p:stCondLst>
                                        </p:cTn>
                                        <p:tgtEl>
                                          <p:spTgt spid="84"/>
                                        </p:tgtEl>
                                        <p:attrNameLst>
                                          <p:attrName>style.visibility</p:attrName>
                                        </p:attrNameLst>
                                      </p:cBhvr>
                                      <p:to>
                                        <p:strVal val="visible"/>
                                      </p:to>
                                    </p:set>
                                    <p:animEffect transition="in" filter="circle(in)">
                                      <p:cBhvr>
                                        <p:cTn id="65" dur="2000"/>
                                        <p:tgtEl>
                                          <p:spTgt spid="84"/>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0" nodeType="clickEffect">
                                  <p:stCondLst>
                                    <p:cond delay="0"/>
                                  </p:stCondLst>
                                  <p:childTnLst>
                                    <p:set>
                                      <p:cBhvr>
                                        <p:cTn id="69" dur="1" fill="hold">
                                          <p:stCondLst>
                                            <p:cond delay="0"/>
                                          </p:stCondLst>
                                        </p:cTn>
                                        <p:tgtEl>
                                          <p:spTgt spid="65"/>
                                        </p:tgtEl>
                                        <p:attrNameLst>
                                          <p:attrName>style.visibility</p:attrName>
                                        </p:attrNameLst>
                                      </p:cBhvr>
                                      <p:to>
                                        <p:strVal val="hidden"/>
                                      </p:to>
                                    </p:set>
                                  </p:childTnLst>
                                </p:cTn>
                              </p:par>
                            </p:childTnLst>
                          </p:cTn>
                        </p:par>
                        <p:par>
                          <p:cTn id="70" fill="hold">
                            <p:stCondLst>
                              <p:cond delay="0"/>
                            </p:stCondLst>
                            <p:childTnLst>
                              <p:par>
                                <p:cTn id="71" presetID="6" presetClass="entr" presetSubtype="16" fill="hold" grpId="0" nodeType="afterEffect">
                                  <p:stCondLst>
                                    <p:cond delay="0"/>
                                  </p:stCondLst>
                                  <p:childTnLst>
                                    <p:set>
                                      <p:cBhvr>
                                        <p:cTn id="72" dur="1" fill="hold">
                                          <p:stCondLst>
                                            <p:cond delay="0"/>
                                          </p:stCondLst>
                                        </p:cTn>
                                        <p:tgtEl>
                                          <p:spTgt spid="87"/>
                                        </p:tgtEl>
                                        <p:attrNameLst>
                                          <p:attrName>style.visibility</p:attrName>
                                        </p:attrNameLst>
                                      </p:cBhvr>
                                      <p:to>
                                        <p:strVal val="visible"/>
                                      </p:to>
                                    </p:set>
                                    <p:animEffect transition="in" filter="circle(in)">
                                      <p:cBhvr>
                                        <p:cTn id="73" dur="2000"/>
                                        <p:tgtEl>
                                          <p:spTgt spid="87"/>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0" nodeType="clickEffect">
                                  <p:stCondLst>
                                    <p:cond delay="0"/>
                                  </p:stCondLst>
                                  <p:childTnLst>
                                    <p:set>
                                      <p:cBhvr>
                                        <p:cTn id="77" dur="1" fill="hold">
                                          <p:stCondLst>
                                            <p:cond delay="0"/>
                                          </p:stCondLst>
                                        </p:cTn>
                                        <p:tgtEl>
                                          <p:spTgt spid="68"/>
                                        </p:tgtEl>
                                        <p:attrNameLst>
                                          <p:attrName>style.visibility</p:attrName>
                                        </p:attrNameLst>
                                      </p:cBhvr>
                                      <p:to>
                                        <p:strVal val="hidden"/>
                                      </p:to>
                                    </p:set>
                                  </p:childTnLst>
                                </p:cTn>
                              </p:par>
                            </p:childTnLst>
                          </p:cTn>
                        </p:par>
                        <p:par>
                          <p:cTn id="78" fill="hold">
                            <p:stCondLst>
                              <p:cond delay="0"/>
                            </p:stCondLst>
                            <p:childTnLst>
                              <p:par>
                                <p:cTn id="79" presetID="6" presetClass="entr" presetSubtype="16" fill="hold" grpId="0" nodeType="afterEffect">
                                  <p:stCondLst>
                                    <p:cond delay="0"/>
                                  </p:stCondLst>
                                  <p:childTnLst>
                                    <p:set>
                                      <p:cBhvr>
                                        <p:cTn id="80" dur="1" fill="hold">
                                          <p:stCondLst>
                                            <p:cond delay="0"/>
                                          </p:stCondLst>
                                        </p:cTn>
                                        <p:tgtEl>
                                          <p:spTgt spid="86"/>
                                        </p:tgtEl>
                                        <p:attrNameLst>
                                          <p:attrName>style.visibility</p:attrName>
                                        </p:attrNameLst>
                                      </p:cBhvr>
                                      <p:to>
                                        <p:strVal val="visible"/>
                                      </p:to>
                                    </p:set>
                                    <p:animEffect transition="in" filter="circle(in)">
                                      <p:cBhvr>
                                        <p:cTn id="81" dur="2000"/>
                                        <p:tgtEl>
                                          <p:spTgt spid="86"/>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ntr" presetSubtype="0" fill="hold" grpId="0" nodeType="clickEffect">
                                  <p:stCondLst>
                                    <p:cond delay="0"/>
                                  </p:stCondLst>
                                  <p:childTnLst>
                                    <p:set>
                                      <p:cBhvr>
                                        <p:cTn id="85" dur="1" fill="hold">
                                          <p:stCondLst>
                                            <p:cond delay="0"/>
                                          </p:stCondLst>
                                        </p:cTn>
                                        <p:tgtEl>
                                          <p:spTgt spid="73"/>
                                        </p:tgtEl>
                                        <p:attrNameLst>
                                          <p:attrName>style.visibility</p:attrName>
                                        </p:attrNameLst>
                                      </p:cBhvr>
                                      <p:to>
                                        <p:strVal val="visible"/>
                                      </p:to>
                                    </p:set>
                                  </p:childTnLst>
                                </p:cTn>
                              </p:par>
                            </p:childTnLst>
                          </p:cTn>
                        </p:par>
                      </p:childTnLst>
                    </p:cTn>
                  </p:par>
                  <p:par>
                    <p:cTn id="86" fill="hold">
                      <p:stCondLst>
                        <p:cond delay="indefinite"/>
                      </p:stCondLst>
                      <p:childTnLst>
                        <p:par>
                          <p:cTn id="87" fill="hold">
                            <p:stCondLst>
                              <p:cond delay="0"/>
                            </p:stCondLst>
                            <p:childTnLst>
                              <p:par>
                                <p:cTn id="88" presetID="1" presetClass="entr" presetSubtype="0" fill="hold" nodeType="clickEffect">
                                  <p:stCondLst>
                                    <p:cond delay="0"/>
                                  </p:stCondLst>
                                  <p:childTnLst>
                                    <p:set>
                                      <p:cBhvr>
                                        <p:cTn id="89" dur="1" fill="hold">
                                          <p:stCondLst>
                                            <p:cond delay="0"/>
                                          </p:stCondLst>
                                        </p:cTn>
                                        <p:tgtEl>
                                          <p:spTgt spid="82"/>
                                        </p:tgtEl>
                                        <p:attrNameLst>
                                          <p:attrName>style.visibility</p:attrName>
                                        </p:attrNameLst>
                                      </p:cBhvr>
                                      <p:to>
                                        <p:strVal val="visible"/>
                                      </p:to>
                                    </p:set>
                                  </p:childTnLst>
                                </p:cTn>
                              </p:par>
                            </p:childTnLst>
                          </p:cTn>
                        </p:par>
                      </p:childTnLst>
                    </p:cTn>
                  </p:par>
                  <p:par>
                    <p:cTn id="90" fill="hold">
                      <p:stCondLst>
                        <p:cond delay="indefinite"/>
                      </p:stCondLst>
                      <p:childTnLst>
                        <p:par>
                          <p:cTn id="91" fill="hold">
                            <p:stCondLst>
                              <p:cond delay="0"/>
                            </p:stCondLst>
                            <p:childTnLst>
                              <p:par>
                                <p:cTn id="92" presetID="1" presetClass="entr" presetSubtype="0" fill="hold" nodeType="clickEffect">
                                  <p:stCondLst>
                                    <p:cond delay="0"/>
                                  </p:stCondLst>
                                  <p:childTnLst>
                                    <p:set>
                                      <p:cBhvr>
                                        <p:cTn id="93"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animBg="1"/>
      <p:bldP spid="31" grpId="0" animBg="1"/>
      <p:bldP spid="48" grpId="0" animBg="1"/>
      <p:bldP spid="49" grpId="0" animBg="1"/>
      <p:bldP spid="51" grpId="0" animBg="1"/>
      <p:bldP spid="64" grpId="0" animBg="1"/>
      <p:bldP spid="65" grpId="0" animBg="1"/>
      <p:bldP spid="66" grpId="0" animBg="1"/>
      <p:bldP spid="67" grpId="0" animBg="1"/>
      <p:bldP spid="68" grpId="0" animBg="1"/>
      <p:bldP spid="73" grpId="0"/>
      <p:bldP spid="74" grpId="0" animBg="1"/>
      <p:bldP spid="75" grpId="0" animBg="1"/>
      <p:bldP spid="76" grpId="0" animBg="1"/>
      <p:bldP spid="77" grpId="0" animBg="1"/>
      <p:bldP spid="78" grpId="0" animBg="1"/>
      <p:bldP spid="79" grpId="0" animBg="1"/>
      <p:bldP spid="84" grpId="0" animBg="1"/>
      <p:bldP spid="85" grpId="0" animBg="1"/>
      <p:bldP spid="86" grpId="0" animBg="1"/>
      <p:bldP spid="8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B1372E3-8055-7FF8-FB2C-72C0714C5159}"/>
              </a:ext>
            </a:extLst>
          </p:cNvPr>
          <p:cNvSpPr>
            <a:spLocks noGrp="1" noChangeArrowheads="1"/>
          </p:cNvSpPr>
          <p:nvPr>
            <p:ph type="title"/>
          </p:nvPr>
        </p:nvSpPr>
        <p:spPr>
          <a:xfrm>
            <a:off x="251520" y="-76200"/>
            <a:ext cx="7772400" cy="762311"/>
          </a:xfrm>
        </p:spPr>
        <p:txBody>
          <a:bodyPr>
            <a:normAutofit/>
          </a:bodyPr>
          <a:lstStyle/>
          <a:p>
            <a:r>
              <a:rPr lang="en-GB" altLang="en-US" sz="3200" dirty="0">
                <a:solidFill>
                  <a:srgbClr val="7030A0"/>
                </a:solidFill>
                <a:latin typeface="Arial" panose="020B0604020202020204" pitchFamily="34" charset="0"/>
                <a:ea typeface="+mn-ea"/>
                <a:cs typeface="Arial" panose="020B0604020202020204" pitchFamily="34" charset="0"/>
              </a:rPr>
              <a:t>Introduction to probability</a:t>
            </a:r>
          </a:p>
        </p:txBody>
      </p:sp>
      <p:sp>
        <p:nvSpPr>
          <p:cNvPr id="5" name="Rectangle 4">
            <a:extLst>
              <a:ext uri="{FF2B5EF4-FFF2-40B4-BE49-F238E27FC236}">
                <a16:creationId xmlns:a16="http://schemas.microsoft.com/office/drawing/2014/main" id="{37926344-F056-6E57-B0AD-1473F16A9EFF}"/>
              </a:ext>
            </a:extLst>
          </p:cNvPr>
          <p:cNvSpPr/>
          <p:nvPr/>
        </p:nvSpPr>
        <p:spPr>
          <a:xfrm>
            <a:off x="482398" y="767913"/>
            <a:ext cx="8219256" cy="341632"/>
          </a:xfrm>
          <a:prstGeom prst="rect">
            <a:avLst/>
          </a:prstGeom>
        </p:spPr>
        <p:txBody>
          <a:bodyPr wrap="square">
            <a:spAutoFit/>
          </a:bodyPr>
          <a:lstStyle/>
          <a:p>
            <a:pPr>
              <a:lnSpc>
                <a:spcPct val="90000"/>
              </a:lnSpc>
              <a:buFontTx/>
              <a:buNone/>
            </a:pPr>
            <a:r>
              <a:rPr lang="en-GB" altLang="en-US" sz="1800" dirty="0">
                <a:solidFill>
                  <a:srgbClr val="000000"/>
                </a:solidFill>
                <a:latin typeface="Arial" panose="020B0604020202020204" pitchFamily="34" charset="0"/>
                <a:cs typeface="Arial" panose="020B0604020202020204" pitchFamily="34" charset="0"/>
              </a:rPr>
              <a:t>The probability of an event is a measure of the chance that it will occur.</a:t>
            </a:r>
          </a:p>
        </p:txBody>
      </p:sp>
      <p:sp>
        <p:nvSpPr>
          <p:cNvPr id="6" name="Rectangle 5">
            <a:extLst>
              <a:ext uri="{FF2B5EF4-FFF2-40B4-BE49-F238E27FC236}">
                <a16:creationId xmlns:a16="http://schemas.microsoft.com/office/drawing/2014/main" id="{5B4E90EA-AA62-D474-1EEF-995E96D2E17F}"/>
              </a:ext>
            </a:extLst>
          </p:cNvPr>
          <p:cNvSpPr/>
          <p:nvPr/>
        </p:nvSpPr>
        <p:spPr>
          <a:xfrm>
            <a:off x="495189" y="1224070"/>
            <a:ext cx="8219256" cy="590931"/>
          </a:xfrm>
          <a:prstGeom prst="rect">
            <a:avLst/>
          </a:prstGeom>
        </p:spPr>
        <p:txBody>
          <a:bodyPr wrap="square">
            <a:spAutoFit/>
          </a:bodyPr>
          <a:lstStyle/>
          <a:p>
            <a:pPr>
              <a:lnSpc>
                <a:spcPct val="90000"/>
              </a:lnSpc>
            </a:pPr>
            <a:r>
              <a:rPr lang="en-GB" altLang="en-US" sz="1800" dirty="0">
                <a:solidFill>
                  <a:srgbClr val="000000"/>
                </a:solidFill>
                <a:latin typeface="Arial" panose="020B0604020202020204" pitchFamily="34" charset="0"/>
                <a:cs typeface="Arial" panose="020B0604020202020204" pitchFamily="34" charset="0"/>
              </a:rPr>
              <a:t>Probabilities can be given as percentages from 0% to 100%, or decimal numbers between 0 and 1 or proper fractions.</a:t>
            </a:r>
          </a:p>
        </p:txBody>
      </p:sp>
      <p:sp>
        <p:nvSpPr>
          <p:cNvPr id="7" name="Rectangle 6">
            <a:extLst>
              <a:ext uri="{FF2B5EF4-FFF2-40B4-BE49-F238E27FC236}">
                <a16:creationId xmlns:a16="http://schemas.microsoft.com/office/drawing/2014/main" id="{491FE9BB-3AC0-0C1B-8643-CFD7681EB797}"/>
              </a:ext>
            </a:extLst>
          </p:cNvPr>
          <p:cNvSpPr/>
          <p:nvPr/>
        </p:nvSpPr>
        <p:spPr>
          <a:xfrm>
            <a:off x="495189" y="1885694"/>
            <a:ext cx="8074074" cy="646331"/>
          </a:xfrm>
          <a:prstGeom prst="rect">
            <a:avLst/>
          </a:prstGeom>
        </p:spPr>
        <p:txBody>
          <a:bodyPr wrap="square">
            <a:spAutoFit/>
          </a:bodyPr>
          <a:lstStyle/>
          <a:p>
            <a:r>
              <a:rPr lang="en-GB" sz="1800" dirty="0">
                <a:solidFill>
                  <a:srgbClr val="000000"/>
                </a:solidFill>
                <a:latin typeface="Arial" panose="020B0604020202020204" pitchFamily="34" charset="0"/>
                <a:cs typeface="Arial" panose="020B0604020202020204" pitchFamily="34" charset="0"/>
              </a:rPr>
              <a:t>An impossible event has 0% chance of happening and is assigned the probability 0. </a:t>
            </a:r>
          </a:p>
        </p:txBody>
      </p:sp>
      <p:cxnSp>
        <p:nvCxnSpPr>
          <p:cNvPr id="19" name="Straight Connector 18">
            <a:extLst>
              <a:ext uri="{FF2B5EF4-FFF2-40B4-BE49-F238E27FC236}">
                <a16:creationId xmlns:a16="http://schemas.microsoft.com/office/drawing/2014/main" id="{CC3037C5-0767-80AA-1BE7-C4EC0E935BA7}"/>
              </a:ext>
            </a:extLst>
          </p:cNvPr>
          <p:cNvCxnSpPr/>
          <p:nvPr/>
        </p:nvCxnSpPr>
        <p:spPr>
          <a:xfrm>
            <a:off x="1197864" y="5647680"/>
            <a:ext cx="6858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28A82669-D0F6-57C7-61CF-819B9E5FF8C3}"/>
              </a:ext>
            </a:extLst>
          </p:cNvPr>
          <p:cNvSpPr/>
          <p:nvPr/>
        </p:nvSpPr>
        <p:spPr>
          <a:xfrm>
            <a:off x="1126536" y="5601960"/>
            <a:ext cx="91440" cy="91440"/>
          </a:xfrm>
          <a:prstGeom prst="ellipse">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a:extLst>
              <a:ext uri="{FF2B5EF4-FFF2-40B4-BE49-F238E27FC236}">
                <a16:creationId xmlns:a16="http://schemas.microsoft.com/office/drawing/2014/main" id="{A5A6FEF9-18C8-472F-D186-5CDF6D5DBE95}"/>
              </a:ext>
            </a:extLst>
          </p:cNvPr>
          <p:cNvSpPr/>
          <p:nvPr/>
        </p:nvSpPr>
        <p:spPr>
          <a:xfrm>
            <a:off x="8015455" y="5601960"/>
            <a:ext cx="91440" cy="91440"/>
          </a:xfrm>
          <a:prstGeom prst="ellipse">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1A7067FF-2C34-B413-C3FD-B25EEEA5392B}"/>
              </a:ext>
            </a:extLst>
          </p:cNvPr>
          <p:cNvSpPr/>
          <p:nvPr/>
        </p:nvSpPr>
        <p:spPr>
          <a:xfrm>
            <a:off x="4572000" y="5601960"/>
            <a:ext cx="91440" cy="91440"/>
          </a:xfrm>
          <a:prstGeom prst="ellipse">
            <a:avLst/>
          </a:prstGeom>
          <a:solidFill>
            <a:srgbClr val="FFFF00"/>
          </a:solid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2E467953-472F-4CCC-68CC-2CFA2DA9229C}"/>
              </a:ext>
            </a:extLst>
          </p:cNvPr>
          <p:cNvSpPr txBox="1"/>
          <p:nvPr/>
        </p:nvSpPr>
        <p:spPr>
          <a:xfrm>
            <a:off x="1009800" y="5647680"/>
            <a:ext cx="304800" cy="400110"/>
          </a:xfrm>
          <a:prstGeom prst="rect">
            <a:avLst/>
          </a:prstGeom>
          <a:noFill/>
        </p:spPr>
        <p:txBody>
          <a:bodyPr wrap="square">
            <a:spAutoFit/>
          </a:bodyPr>
          <a:lstStyle/>
          <a:p>
            <a:r>
              <a:rPr lang="en-GB" sz="2000" dirty="0">
                <a:solidFill>
                  <a:srgbClr val="000000"/>
                </a:solidFill>
                <a:latin typeface="StarSymbol" pitchFamily="2" charset="0"/>
              </a:rPr>
              <a:t>0</a:t>
            </a:r>
            <a:endParaRPr lang="en-GB" sz="2000" dirty="0"/>
          </a:p>
        </p:txBody>
      </p:sp>
      <p:sp>
        <p:nvSpPr>
          <p:cNvPr id="25" name="TextBox 24">
            <a:extLst>
              <a:ext uri="{FF2B5EF4-FFF2-40B4-BE49-F238E27FC236}">
                <a16:creationId xmlns:a16="http://schemas.microsoft.com/office/drawing/2014/main" id="{800BB010-9E2E-6CE9-E4C9-5A12639286F7}"/>
              </a:ext>
            </a:extLst>
          </p:cNvPr>
          <p:cNvSpPr txBox="1"/>
          <p:nvPr/>
        </p:nvSpPr>
        <p:spPr>
          <a:xfrm>
            <a:off x="7903464" y="5636922"/>
            <a:ext cx="304800" cy="400110"/>
          </a:xfrm>
          <a:prstGeom prst="rect">
            <a:avLst/>
          </a:prstGeom>
          <a:noFill/>
        </p:spPr>
        <p:txBody>
          <a:bodyPr wrap="square">
            <a:spAutoFit/>
          </a:bodyPr>
          <a:lstStyle/>
          <a:p>
            <a:r>
              <a:rPr lang="en-GB" sz="2000" dirty="0">
                <a:solidFill>
                  <a:srgbClr val="000000"/>
                </a:solidFill>
                <a:latin typeface="StarSymbol" pitchFamily="2" charset="0"/>
              </a:rPr>
              <a:t>1</a:t>
            </a:r>
            <a:endParaRPr lang="en-GB" sz="2000" dirty="0"/>
          </a:p>
        </p:txBody>
      </p:sp>
      <p:sp>
        <p:nvSpPr>
          <p:cNvPr id="27" name="TextBox 26">
            <a:extLst>
              <a:ext uri="{FF2B5EF4-FFF2-40B4-BE49-F238E27FC236}">
                <a16:creationId xmlns:a16="http://schemas.microsoft.com/office/drawing/2014/main" id="{CC5F0310-9D6F-7639-F87C-519E932FE7B6}"/>
              </a:ext>
            </a:extLst>
          </p:cNvPr>
          <p:cNvSpPr txBox="1"/>
          <p:nvPr/>
        </p:nvSpPr>
        <p:spPr>
          <a:xfrm>
            <a:off x="40731" y="5149964"/>
            <a:ext cx="1197864" cy="369332"/>
          </a:xfrm>
          <a:prstGeom prst="rect">
            <a:avLst/>
          </a:prstGeom>
          <a:noFill/>
        </p:spPr>
        <p:txBody>
          <a:bodyPr wrap="square">
            <a:spAutoFit/>
          </a:bodyPr>
          <a:lstStyle/>
          <a:p>
            <a:r>
              <a:rPr lang="en-GB" sz="1800" dirty="0">
                <a:solidFill>
                  <a:srgbClr val="000000"/>
                </a:solidFill>
                <a:latin typeface="Calibri" panose="020F0502020204030204" pitchFamily="34" charset="0"/>
              </a:rPr>
              <a:t>impossible</a:t>
            </a:r>
            <a:endParaRPr lang="en-GB" sz="1800" dirty="0">
              <a:latin typeface="Calibri" panose="020F0502020204030204" pitchFamily="34" charset="0"/>
            </a:endParaRPr>
          </a:p>
        </p:txBody>
      </p:sp>
      <p:sp>
        <p:nvSpPr>
          <p:cNvPr id="28" name="TextBox 27">
            <a:extLst>
              <a:ext uri="{FF2B5EF4-FFF2-40B4-BE49-F238E27FC236}">
                <a16:creationId xmlns:a16="http://schemas.microsoft.com/office/drawing/2014/main" id="{9CB5C89F-2944-ED04-AA6B-86F80DF56E06}"/>
              </a:ext>
            </a:extLst>
          </p:cNvPr>
          <p:cNvSpPr txBox="1"/>
          <p:nvPr/>
        </p:nvSpPr>
        <p:spPr>
          <a:xfrm>
            <a:off x="8121216" y="5139173"/>
            <a:ext cx="989280" cy="369332"/>
          </a:xfrm>
          <a:prstGeom prst="rect">
            <a:avLst/>
          </a:prstGeom>
          <a:noFill/>
        </p:spPr>
        <p:txBody>
          <a:bodyPr wrap="square">
            <a:spAutoFit/>
          </a:bodyPr>
          <a:lstStyle/>
          <a:p>
            <a:r>
              <a:rPr lang="en-GB" sz="1800" dirty="0">
                <a:solidFill>
                  <a:srgbClr val="000000"/>
                </a:solidFill>
                <a:latin typeface="Calibri" panose="020F0502020204030204" pitchFamily="34" charset="0"/>
              </a:rPr>
              <a:t>certain</a:t>
            </a:r>
            <a:endParaRPr lang="en-GB" sz="1800" dirty="0">
              <a:latin typeface="Calibri" panose="020F0502020204030204" pitchFamily="34" charset="0"/>
            </a:endParaRPr>
          </a:p>
        </p:txBody>
      </p:sp>
      <p:sp>
        <p:nvSpPr>
          <p:cNvPr id="29" name="TextBox 28">
            <a:extLst>
              <a:ext uri="{FF2B5EF4-FFF2-40B4-BE49-F238E27FC236}">
                <a16:creationId xmlns:a16="http://schemas.microsoft.com/office/drawing/2014/main" id="{8AEABB93-1857-5EF0-FAA9-E5B6B0228DFE}"/>
              </a:ext>
            </a:extLst>
          </p:cNvPr>
          <p:cNvSpPr txBox="1"/>
          <p:nvPr/>
        </p:nvSpPr>
        <p:spPr>
          <a:xfrm>
            <a:off x="3906400" y="5866049"/>
            <a:ext cx="1716752" cy="923330"/>
          </a:xfrm>
          <a:prstGeom prst="rect">
            <a:avLst/>
          </a:prstGeom>
          <a:noFill/>
        </p:spPr>
        <p:txBody>
          <a:bodyPr wrap="square">
            <a:spAutoFit/>
          </a:bodyPr>
          <a:lstStyle/>
          <a:p>
            <a:r>
              <a:rPr lang="en-GB" sz="1800" dirty="0">
                <a:solidFill>
                  <a:srgbClr val="000000"/>
                </a:solidFill>
                <a:latin typeface="Calibri" panose="020F0502020204030204" pitchFamily="34" charset="0"/>
              </a:rPr>
              <a:t>Equal chance of happening as not happening</a:t>
            </a:r>
            <a:endParaRPr lang="en-GB" sz="1800" dirty="0">
              <a:latin typeface="Calibri" panose="020F0502020204030204" pitchFamily="34" charset="0"/>
            </a:endParaRPr>
          </a:p>
        </p:txBody>
      </p:sp>
      <p:sp>
        <p:nvSpPr>
          <p:cNvPr id="30" name="TextBox 29">
            <a:extLst>
              <a:ext uri="{FF2B5EF4-FFF2-40B4-BE49-F238E27FC236}">
                <a16:creationId xmlns:a16="http://schemas.microsoft.com/office/drawing/2014/main" id="{3FD6C1F8-55C6-58E1-BEAA-7FF83F601789}"/>
              </a:ext>
            </a:extLst>
          </p:cNvPr>
          <p:cNvSpPr txBox="1"/>
          <p:nvPr/>
        </p:nvSpPr>
        <p:spPr>
          <a:xfrm>
            <a:off x="4371564" y="5647680"/>
            <a:ext cx="505235" cy="400110"/>
          </a:xfrm>
          <a:prstGeom prst="rect">
            <a:avLst/>
          </a:prstGeom>
          <a:noFill/>
        </p:spPr>
        <p:txBody>
          <a:bodyPr wrap="square">
            <a:spAutoFit/>
          </a:bodyPr>
          <a:lstStyle/>
          <a:p>
            <a:r>
              <a:rPr lang="en-GB" sz="2000" dirty="0">
                <a:solidFill>
                  <a:srgbClr val="000000"/>
                </a:solidFill>
                <a:latin typeface="StarSymbol" pitchFamily="2" charset="0"/>
              </a:rPr>
              <a:t>0.5</a:t>
            </a:r>
            <a:endParaRPr lang="en-GB" sz="2000" dirty="0"/>
          </a:p>
        </p:txBody>
      </p:sp>
      <p:sp>
        <p:nvSpPr>
          <p:cNvPr id="31" name="Right Brace 30">
            <a:extLst>
              <a:ext uri="{FF2B5EF4-FFF2-40B4-BE49-F238E27FC236}">
                <a16:creationId xmlns:a16="http://schemas.microsoft.com/office/drawing/2014/main" id="{A027A537-613B-AF81-5EBD-CDCC150C7F30}"/>
              </a:ext>
            </a:extLst>
          </p:cNvPr>
          <p:cNvSpPr/>
          <p:nvPr/>
        </p:nvSpPr>
        <p:spPr>
          <a:xfrm rot="16200000">
            <a:off x="1639317" y="4812555"/>
            <a:ext cx="2286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2" name="Right Brace 31">
            <a:extLst>
              <a:ext uri="{FF2B5EF4-FFF2-40B4-BE49-F238E27FC236}">
                <a16:creationId xmlns:a16="http://schemas.microsoft.com/office/drawing/2014/main" id="{2456243D-BD0F-0D98-3099-6ED7F9B0FFF0}"/>
              </a:ext>
            </a:extLst>
          </p:cNvPr>
          <p:cNvSpPr/>
          <p:nvPr/>
        </p:nvSpPr>
        <p:spPr>
          <a:xfrm rot="16200000">
            <a:off x="7372559" y="4840063"/>
            <a:ext cx="2286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3" name="Right Brace 32">
            <a:extLst>
              <a:ext uri="{FF2B5EF4-FFF2-40B4-BE49-F238E27FC236}">
                <a16:creationId xmlns:a16="http://schemas.microsoft.com/office/drawing/2014/main" id="{3494D1F9-A6F8-281A-E52E-C8EC96DDC5A8}"/>
              </a:ext>
            </a:extLst>
          </p:cNvPr>
          <p:cNvSpPr/>
          <p:nvPr/>
        </p:nvSpPr>
        <p:spPr>
          <a:xfrm rot="16200000">
            <a:off x="3906226" y="4866640"/>
            <a:ext cx="2286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4" name="Right Brace 33">
            <a:extLst>
              <a:ext uri="{FF2B5EF4-FFF2-40B4-BE49-F238E27FC236}">
                <a16:creationId xmlns:a16="http://schemas.microsoft.com/office/drawing/2014/main" id="{29D53616-4DB0-925C-8130-45412E740689}"/>
              </a:ext>
            </a:extLst>
          </p:cNvPr>
          <p:cNvSpPr/>
          <p:nvPr/>
        </p:nvSpPr>
        <p:spPr>
          <a:xfrm rot="16200000">
            <a:off x="5097877" y="4866640"/>
            <a:ext cx="228600"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5" name="Right Brace 34">
            <a:extLst>
              <a:ext uri="{FF2B5EF4-FFF2-40B4-BE49-F238E27FC236}">
                <a16:creationId xmlns:a16="http://schemas.microsoft.com/office/drawing/2014/main" id="{68969AEB-AFC9-CBAE-96A4-E2B314D5B026}"/>
              </a:ext>
            </a:extLst>
          </p:cNvPr>
          <p:cNvSpPr/>
          <p:nvPr/>
        </p:nvSpPr>
        <p:spPr>
          <a:xfrm rot="16200000" flipH="1">
            <a:off x="2783198" y="5289169"/>
            <a:ext cx="228357"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6" name="Right Brace 35">
            <a:extLst>
              <a:ext uri="{FF2B5EF4-FFF2-40B4-BE49-F238E27FC236}">
                <a16:creationId xmlns:a16="http://schemas.microsoft.com/office/drawing/2014/main" id="{96B80F74-067D-6B38-6058-7931D59F12CC}"/>
              </a:ext>
            </a:extLst>
          </p:cNvPr>
          <p:cNvSpPr/>
          <p:nvPr/>
        </p:nvSpPr>
        <p:spPr>
          <a:xfrm rot="16200000" flipH="1">
            <a:off x="6252551" y="5285600"/>
            <a:ext cx="228357" cy="1143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7" name="Rectangle 36">
            <a:extLst>
              <a:ext uri="{FF2B5EF4-FFF2-40B4-BE49-F238E27FC236}">
                <a16:creationId xmlns:a16="http://schemas.microsoft.com/office/drawing/2014/main" id="{A964388E-DCDA-7DBA-7699-9A051B011905}"/>
              </a:ext>
            </a:extLst>
          </p:cNvPr>
          <p:cNvSpPr/>
          <p:nvPr/>
        </p:nvSpPr>
        <p:spPr>
          <a:xfrm>
            <a:off x="495189" y="2647694"/>
            <a:ext cx="8074074" cy="646331"/>
          </a:xfrm>
          <a:prstGeom prst="rect">
            <a:avLst/>
          </a:prstGeom>
        </p:spPr>
        <p:txBody>
          <a:bodyPr wrap="square">
            <a:spAutoFit/>
          </a:bodyPr>
          <a:lstStyle/>
          <a:p>
            <a:r>
              <a:rPr lang="en-GB" sz="1800" dirty="0">
                <a:solidFill>
                  <a:srgbClr val="000000"/>
                </a:solidFill>
                <a:latin typeface="Arial" panose="020B0604020202020204" pitchFamily="34" charset="0"/>
                <a:cs typeface="Arial" panose="020B0604020202020204" pitchFamily="34" charset="0"/>
              </a:rPr>
              <a:t>A certain event has 100% chance of happening and is assigned the probability 1. </a:t>
            </a:r>
          </a:p>
        </p:txBody>
      </p:sp>
      <p:sp>
        <p:nvSpPr>
          <p:cNvPr id="38" name="Rectangle 37">
            <a:extLst>
              <a:ext uri="{FF2B5EF4-FFF2-40B4-BE49-F238E27FC236}">
                <a16:creationId xmlns:a16="http://schemas.microsoft.com/office/drawing/2014/main" id="{11B4A9E5-74E7-C387-B15B-99E6FAEB7B16}"/>
              </a:ext>
            </a:extLst>
          </p:cNvPr>
          <p:cNvSpPr/>
          <p:nvPr/>
        </p:nvSpPr>
        <p:spPr>
          <a:xfrm>
            <a:off x="495189" y="3416888"/>
            <a:ext cx="8074074" cy="646331"/>
          </a:xfrm>
          <a:prstGeom prst="rect">
            <a:avLst/>
          </a:prstGeom>
        </p:spPr>
        <p:txBody>
          <a:bodyPr wrap="square">
            <a:spAutoFit/>
          </a:bodyPr>
          <a:lstStyle/>
          <a:p>
            <a:r>
              <a:rPr lang="en-GB" sz="1800" dirty="0">
                <a:solidFill>
                  <a:srgbClr val="000000"/>
                </a:solidFill>
                <a:latin typeface="Arial" panose="020B0604020202020204" pitchFamily="34" charset="0"/>
                <a:cs typeface="Arial" panose="020B0604020202020204" pitchFamily="34" charset="0"/>
              </a:rPr>
              <a:t>An even chance event has 50% chance of happening and is assigned the probability 0.5. </a:t>
            </a:r>
          </a:p>
        </p:txBody>
      </p:sp>
      <p:sp>
        <p:nvSpPr>
          <p:cNvPr id="39" name="Rectangle 38">
            <a:extLst>
              <a:ext uri="{FF2B5EF4-FFF2-40B4-BE49-F238E27FC236}">
                <a16:creationId xmlns:a16="http://schemas.microsoft.com/office/drawing/2014/main" id="{4276FAF2-AF71-D8B3-DCD4-D9AD540CDA38}"/>
              </a:ext>
            </a:extLst>
          </p:cNvPr>
          <p:cNvSpPr/>
          <p:nvPr/>
        </p:nvSpPr>
        <p:spPr>
          <a:xfrm>
            <a:off x="467121" y="4130034"/>
            <a:ext cx="8074074" cy="369332"/>
          </a:xfrm>
          <a:prstGeom prst="rect">
            <a:avLst/>
          </a:prstGeom>
        </p:spPr>
        <p:txBody>
          <a:bodyPr wrap="square">
            <a:spAutoFit/>
          </a:bodyPr>
          <a:lstStyle/>
          <a:p>
            <a:r>
              <a:rPr lang="en-GB" sz="1800" dirty="0">
                <a:solidFill>
                  <a:srgbClr val="000000"/>
                </a:solidFill>
                <a:latin typeface="Arial" panose="020B0604020202020204" pitchFamily="34" charset="0"/>
                <a:cs typeface="Arial" panose="020B0604020202020204" pitchFamily="34" charset="0"/>
              </a:rPr>
              <a:t>All other events are assigned a probability between 0 and 1. </a:t>
            </a:r>
          </a:p>
        </p:txBody>
      </p:sp>
      <p:sp>
        <p:nvSpPr>
          <p:cNvPr id="40" name="TextBox 39">
            <a:extLst>
              <a:ext uri="{FF2B5EF4-FFF2-40B4-BE49-F238E27FC236}">
                <a16:creationId xmlns:a16="http://schemas.microsoft.com/office/drawing/2014/main" id="{E24FCB12-F361-3CFC-C85A-B1597A2486C6}"/>
              </a:ext>
            </a:extLst>
          </p:cNvPr>
          <p:cNvSpPr txBox="1"/>
          <p:nvPr/>
        </p:nvSpPr>
        <p:spPr>
          <a:xfrm>
            <a:off x="1126536" y="4648200"/>
            <a:ext cx="1404060" cy="646331"/>
          </a:xfrm>
          <a:prstGeom prst="rect">
            <a:avLst/>
          </a:prstGeom>
          <a:noFill/>
        </p:spPr>
        <p:txBody>
          <a:bodyPr wrap="square">
            <a:spAutoFit/>
          </a:bodyPr>
          <a:lstStyle/>
          <a:p>
            <a:r>
              <a:rPr lang="en-GB" sz="1800" dirty="0">
                <a:solidFill>
                  <a:srgbClr val="000000"/>
                </a:solidFill>
                <a:latin typeface="Calibri" panose="020F0502020204030204" pitchFamily="34" charset="0"/>
              </a:rPr>
              <a:t>Very unlikely to happen</a:t>
            </a:r>
            <a:endParaRPr lang="en-GB" sz="1800" dirty="0">
              <a:latin typeface="Calibri" panose="020F0502020204030204" pitchFamily="34" charset="0"/>
            </a:endParaRPr>
          </a:p>
        </p:txBody>
      </p:sp>
      <p:sp>
        <p:nvSpPr>
          <p:cNvPr id="41" name="TextBox 40">
            <a:extLst>
              <a:ext uri="{FF2B5EF4-FFF2-40B4-BE49-F238E27FC236}">
                <a16:creationId xmlns:a16="http://schemas.microsoft.com/office/drawing/2014/main" id="{D2FD7E4F-EA29-B26C-15B0-0D38D19B7CF3}"/>
              </a:ext>
            </a:extLst>
          </p:cNvPr>
          <p:cNvSpPr txBox="1"/>
          <p:nvPr/>
        </p:nvSpPr>
        <p:spPr>
          <a:xfrm>
            <a:off x="2311772" y="5976653"/>
            <a:ext cx="1197864" cy="646331"/>
          </a:xfrm>
          <a:prstGeom prst="rect">
            <a:avLst/>
          </a:prstGeom>
          <a:noFill/>
        </p:spPr>
        <p:txBody>
          <a:bodyPr wrap="square">
            <a:spAutoFit/>
          </a:bodyPr>
          <a:lstStyle/>
          <a:p>
            <a:r>
              <a:rPr lang="en-GB" sz="1800" dirty="0">
                <a:solidFill>
                  <a:srgbClr val="000000"/>
                </a:solidFill>
                <a:latin typeface="Calibri" panose="020F0502020204030204" pitchFamily="34" charset="0"/>
              </a:rPr>
              <a:t>Not likely to happen</a:t>
            </a:r>
            <a:endParaRPr lang="en-GB" sz="1800" dirty="0">
              <a:latin typeface="Calibri" panose="020F0502020204030204" pitchFamily="34" charset="0"/>
            </a:endParaRPr>
          </a:p>
        </p:txBody>
      </p:sp>
      <p:sp>
        <p:nvSpPr>
          <p:cNvPr id="42" name="TextBox 41">
            <a:extLst>
              <a:ext uri="{FF2B5EF4-FFF2-40B4-BE49-F238E27FC236}">
                <a16:creationId xmlns:a16="http://schemas.microsoft.com/office/drawing/2014/main" id="{38A906BB-5074-597D-6752-F47A042C2F14}"/>
              </a:ext>
            </a:extLst>
          </p:cNvPr>
          <p:cNvSpPr txBox="1"/>
          <p:nvPr/>
        </p:nvSpPr>
        <p:spPr>
          <a:xfrm>
            <a:off x="3350649" y="4499366"/>
            <a:ext cx="1253313" cy="923330"/>
          </a:xfrm>
          <a:prstGeom prst="rect">
            <a:avLst/>
          </a:prstGeom>
          <a:noFill/>
        </p:spPr>
        <p:txBody>
          <a:bodyPr wrap="square">
            <a:spAutoFit/>
          </a:bodyPr>
          <a:lstStyle/>
          <a:p>
            <a:r>
              <a:rPr lang="en-GB" sz="1800" dirty="0">
                <a:solidFill>
                  <a:srgbClr val="000000"/>
                </a:solidFill>
                <a:latin typeface="Calibri" panose="020F0502020204030204" pitchFamily="34" charset="0"/>
              </a:rPr>
              <a:t>Slightly less than equal chance</a:t>
            </a:r>
            <a:endParaRPr lang="en-GB" sz="1800" dirty="0">
              <a:latin typeface="Calibri" panose="020F0502020204030204" pitchFamily="34" charset="0"/>
            </a:endParaRPr>
          </a:p>
        </p:txBody>
      </p:sp>
      <p:sp>
        <p:nvSpPr>
          <p:cNvPr id="43" name="TextBox 42">
            <a:extLst>
              <a:ext uri="{FF2B5EF4-FFF2-40B4-BE49-F238E27FC236}">
                <a16:creationId xmlns:a16="http://schemas.microsoft.com/office/drawing/2014/main" id="{06D2CEEF-2D75-9466-E017-A1AA08CA863C}"/>
              </a:ext>
            </a:extLst>
          </p:cNvPr>
          <p:cNvSpPr txBox="1"/>
          <p:nvPr/>
        </p:nvSpPr>
        <p:spPr>
          <a:xfrm>
            <a:off x="4664157" y="4514809"/>
            <a:ext cx="1398718" cy="923330"/>
          </a:xfrm>
          <a:prstGeom prst="rect">
            <a:avLst/>
          </a:prstGeom>
          <a:noFill/>
        </p:spPr>
        <p:txBody>
          <a:bodyPr wrap="square">
            <a:spAutoFit/>
          </a:bodyPr>
          <a:lstStyle/>
          <a:p>
            <a:r>
              <a:rPr lang="en-GB" sz="1800" dirty="0">
                <a:solidFill>
                  <a:srgbClr val="000000"/>
                </a:solidFill>
                <a:latin typeface="Calibri" panose="020F0502020204030204" pitchFamily="34" charset="0"/>
              </a:rPr>
              <a:t>Slightly more than equal chance</a:t>
            </a:r>
            <a:endParaRPr lang="en-GB" sz="1800" dirty="0">
              <a:latin typeface="Calibri" panose="020F0502020204030204" pitchFamily="34" charset="0"/>
            </a:endParaRPr>
          </a:p>
        </p:txBody>
      </p:sp>
      <p:sp>
        <p:nvSpPr>
          <p:cNvPr id="44" name="TextBox 43">
            <a:extLst>
              <a:ext uri="{FF2B5EF4-FFF2-40B4-BE49-F238E27FC236}">
                <a16:creationId xmlns:a16="http://schemas.microsoft.com/office/drawing/2014/main" id="{17E06112-323D-953F-437B-DE6C2EB38A38}"/>
              </a:ext>
            </a:extLst>
          </p:cNvPr>
          <p:cNvSpPr txBox="1"/>
          <p:nvPr/>
        </p:nvSpPr>
        <p:spPr>
          <a:xfrm>
            <a:off x="5844660" y="5999487"/>
            <a:ext cx="1197864" cy="646331"/>
          </a:xfrm>
          <a:prstGeom prst="rect">
            <a:avLst/>
          </a:prstGeom>
          <a:noFill/>
        </p:spPr>
        <p:txBody>
          <a:bodyPr wrap="square">
            <a:spAutoFit/>
          </a:bodyPr>
          <a:lstStyle/>
          <a:p>
            <a:r>
              <a:rPr lang="en-GB" sz="1800" dirty="0">
                <a:solidFill>
                  <a:srgbClr val="000000"/>
                </a:solidFill>
                <a:latin typeface="Calibri" panose="020F0502020204030204" pitchFamily="34" charset="0"/>
              </a:rPr>
              <a:t>likely to happen</a:t>
            </a:r>
            <a:endParaRPr lang="en-GB" sz="1800" dirty="0">
              <a:latin typeface="Calibri" panose="020F0502020204030204" pitchFamily="34" charset="0"/>
            </a:endParaRPr>
          </a:p>
        </p:txBody>
      </p:sp>
      <p:sp>
        <p:nvSpPr>
          <p:cNvPr id="45" name="TextBox 44">
            <a:extLst>
              <a:ext uri="{FF2B5EF4-FFF2-40B4-BE49-F238E27FC236}">
                <a16:creationId xmlns:a16="http://schemas.microsoft.com/office/drawing/2014/main" id="{8EE6F376-4F1C-7CDB-9759-CDBCA13353EE}"/>
              </a:ext>
            </a:extLst>
          </p:cNvPr>
          <p:cNvSpPr txBox="1"/>
          <p:nvPr/>
        </p:nvSpPr>
        <p:spPr>
          <a:xfrm>
            <a:off x="6849922" y="4627109"/>
            <a:ext cx="1197864" cy="646331"/>
          </a:xfrm>
          <a:prstGeom prst="rect">
            <a:avLst/>
          </a:prstGeom>
          <a:noFill/>
        </p:spPr>
        <p:txBody>
          <a:bodyPr wrap="square">
            <a:spAutoFit/>
          </a:bodyPr>
          <a:lstStyle/>
          <a:p>
            <a:r>
              <a:rPr lang="en-GB" sz="1800" dirty="0">
                <a:solidFill>
                  <a:srgbClr val="000000"/>
                </a:solidFill>
                <a:latin typeface="Calibri" panose="020F0502020204030204" pitchFamily="34" charset="0"/>
              </a:rPr>
              <a:t>Very likely to happen</a:t>
            </a:r>
            <a:endParaRPr lang="en-GB" sz="1800" dirty="0">
              <a:latin typeface="Calibri" panose="020F0502020204030204" pitchFamily="34" charset="0"/>
            </a:endParaRPr>
          </a:p>
        </p:txBody>
      </p:sp>
    </p:spTree>
    <p:extLst>
      <p:ext uri="{BB962C8B-B14F-4D97-AF65-F5344CB8AC3E}">
        <p14:creationId xmlns:p14="http://schemas.microsoft.com/office/powerpoint/2010/main" val="269437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9"/>
                                        </p:tgtEl>
                                        <p:attrNameLst>
                                          <p:attrName>style.visibility</p:attrName>
                                        </p:attrNameLst>
                                      </p:cBhvr>
                                      <p:to>
                                        <p:strVal val="visible"/>
                                      </p:to>
                                    </p:set>
                                    <p:animEffect transition="in" filter="wipe(left)">
                                      <p:cBhvr>
                                        <p:cTn id="11" dur="500"/>
                                        <p:tgtEl>
                                          <p:spTgt spid="19"/>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2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27"/>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3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28"/>
                                        </p:tgtEl>
                                        <p:attrNameLst>
                                          <p:attrName>style.visibility</p:attrName>
                                        </p:attrNameLst>
                                      </p:cBhvr>
                                      <p:to>
                                        <p:strVal val="visible"/>
                                      </p:to>
                                    </p:se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grpId="0" nodeType="clickEffect">
                                  <p:stCondLst>
                                    <p:cond delay="0"/>
                                  </p:stCondLst>
                                  <p:childTnLst>
                                    <p:set>
                                      <p:cBhvr>
                                        <p:cTn id="47" dur="1" fill="hold">
                                          <p:stCondLst>
                                            <p:cond delay="0"/>
                                          </p:stCondLst>
                                        </p:cTn>
                                        <p:tgtEl>
                                          <p:spTgt spid="38"/>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30"/>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9"/>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grpId="0" nodeType="clickEffect">
                                  <p:stCondLst>
                                    <p:cond delay="0"/>
                                  </p:stCondLst>
                                  <p:childTnLst>
                                    <p:set>
                                      <p:cBhvr>
                                        <p:cTn id="63" dur="1" fill="hold">
                                          <p:stCondLst>
                                            <p:cond delay="0"/>
                                          </p:stCondLst>
                                        </p:cTn>
                                        <p:tgtEl>
                                          <p:spTgt spid="39"/>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22" presetClass="entr" presetSubtype="2" fill="hold" grpId="0" nodeType="clickEffect">
                                  <p:stCondLst>
                                    <p:cond delay="0"/>
                                  </p:stCondLst>
                                  <p:childTnLst>
                                    <p:set>
                                      <p:cBhvr>
                                        <p:cTn id="67" dur="1" fill="hold">
                                          <p:stCondLst>
                                            <p:cond delay="0"/>
                                          </p:stCondLst>
                                        </p:cTn>
                                        <p:tgtEl>
                                          <p:spTgt spid="33"/>
                                        </p:tgtEl>
                                        <p:attrNameLst>
                                          <p:attrName>style.visibility</p:attrName>
                                        </p:attrNameLst>
                                      </p:cBhvr>
                                      <p:to>
                                        <p:strVal val="visible"/>
                                      </p:to>
                                    </p:set>
                                    <p:animEffect transition="in" filter="wipe(right)">
                                      <p:cBhvr>
                                        <p:cTn id="68" dur="500"/>
                                        <p:tgtEl>
                                          <p:spTgt spid="33"/>
                                        </p:tgtEl>
                                      </p:cBhvr>
                                    </p:animEffec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2"/>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wipe(left)">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1" presetClass="entr" presetSubtype="0" fill="hold" grpId="0" nodeType="clickEffect">
                                  <p:stCondLst>
                                    <p:cond delay="0"/>
                                  </p:stCondLst>
                                  <p:childTnLst>
                                    <p:set>
                                      <p:cBhvr>
                                        <p:cTn id="81" dur="1" fill="hold">
                                          <p:stCondLst>
                                            <p:cond delay="0"/>
                                          </p:stCondLst>
                                        </p:cTn>
                                        <p:tgtEl>
                                          <p:spTgt spid="43"/>
                                        </p:tgtEl>
                                        <p:attrNameLst>
                                          <p:attrName>style.visibility</p:attrName>
                                        </p:attrNameLst>
                                      </p:cBhvr>
                                      <p:to>
                                        <p:strVal val="visible"/>
                                      </p:to>
                                    </p:set>
                                  </p:childTnLst>
                                </p:cTn>
                              </p:par>
                            </p:childTnLst>
                          </p:cTn>
                        </p:par>
                      </p:childTnLst>
                    </p:cTn>
                  </p:par>
                  <p:par>
                    <p:cTn id="82" fill="hold">
                      <p:stCondLst>
                        <p:cond delay="indefinite"/>
                      </p:stCondLst>
                      <p:childTnLst>
                        <p:par>
                          <p:cTn id="83" fill="hold">
                            <p:stCondLst>
                              <p:cond delay="0"/>
                            </p:stCondLst>
                            <p:childTnLst>
                              <p:par>
                                <p:cTn id="84" presetID="22" presetClass="entr" presetSubtype="2" fill="hold" grpId="0" nodeType="clickEffect">
                                  <p:stCondLst>
                                    <p:cond delay="0"/>
                                  </p:stCondLst>
                                  <p:childTnLst>
                                    <p:set>
                                      <p:cBhvr>
                                        <p:cTn id="85" dur="1" fill="hold">
                                          <p:stCondLst>
                                            <p:cond delay="0"/>
                                          </p:stCondLst>
                                        </p:cTn>
                                        <p:tgtEl>
                                          <p:spTgt spid="35"/>
                                        </p:tgtEl>
                                        <p:attrNameLst>
                                          <p:attrName>style.visibility</p:attrName>
                                        </p:attrNameLst>
                                      </p:cBhvr>
                                      <p:to>
                                        <p:strVal val="visible"/>
                                      </p:to>
                                    </p:set>
                                    <p:animEffect transition="in" filter="wipe(right)">
                                      <p:cBhvr>
                                        <p:cTn id="86" dur="500"/>
                                        <p:tgtEl>
                                          <p:spTgt spid="35"/>
                                        </p:tgtEl>
                                      </p:cBhvr>
                                    </p:animEffec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1"/>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22" presetClass="entr" presetSubtype="8" fill="hold" grpId="0" nodeType="clickEffect">
                                  <p:stCondLst>
                                    <p:cond delay="0"/>
                                  </p:stCondLst>
                                  <p:childTnLst>
                                    <p:set>
                                      <p:cBhvr>
                                        <p:cTn id="94" dur="1" fill="hold">
                                          <p:stCondLst>
                                            <p:cond delay="0"/>
                                          </p:stCondLst>
                                        </p:cTn>
                                        <p:tgtEl>
                                          <p:spTgt spid="36"/>
                                        </p:tgtEl>
                                        <p:attrNameLst>
                                          <p:attrName>style.visibility</p:attrName>
                                        </p:attrNameLst>
                                      </p:cBhvr>
                                      <p:to>
                                        <p:strVal val="visible"/>
                                      </p:to>
                                    </p:set>
                                    <p:animEffect transition="in" filter="wipe(left)">
                                      <p:cBhvr>
                                        <p:cTn id="95" dur="500"/>
                                        <p:tgtEl>
                                          <p:spTgt spid="36"/>
                                        </p:tgtEl>
                                      </p:cBhvr>
                                    </p:animEffect>
                                  </p:childTnLst>
                                </p:cTn>
                              </p:par>
                            </p:childTnLst>
                          </p:cTn>
                        </p:par>
                      </p:childTnLst>
                    </p:cTn>
                  </p:par>
                  <p:par>
                    <p:cTn id="96" fill="hold">
                      <p:stCondLst>
                        <p:cond delay="indefinite"/>
                      </p:stCondLst>
                      <p:childTnLst>
                        <p:par>
                          <p:cTn id="97" fill="hold">
                            <p:stCondLst>
                              <p:cond delay="0"/>
                            </p:stCondLst>
                            <p:childTnLst>
                              <p:par>
                                <p:cTn id="98" presetID="1" presetClass="entr" presetSubtype="0" fill="hold" grpId="0" nodeType="clickEffect">
                                  <p:stCondLst>
                                    <p:cond delay="0"/>
                                  </p:stCondLst>
                                  <p:childTnLst>
                                    <p:set>
                                      <p:cBhvr>
                                        <p:cTn id="99" dur="1" fill="hold">
                                          <p:stCondLst>
                                            <p:cond delay="0"/>
                                          </p:stCondLst>
                                        </p:cTn>
                                        <p:tgtEl>
                                          <p:spTgt spid="44"/>
                                        </p:tgtEl>
                                        <p:attrNameLst>
                                          <p:attrName>style.visibility</p:attrName>
                                        </p:attrNameLst>
                                      </p:cBhvr>
                                      <p:to>
                                        <p:strVal val="visible"/>
                                      </p:to>
                                    </p:set>
                                  </p:childTnLst>
                                </p:cTn>
                              </p:par>
                            </p:childTnLst>
                          </p:cTn>
                        </p:par>
                      </p:childTnLst>
                    </p:cTn>
                  </p:par>
                  <p:par>
                    <p:cTn id="100" fill="hold">
                      <p:stCondLst>
                        <p:cond delay="indefinite"/>
                      </p:stCondLst>
                      <p:childTnLst>
                        <p:par>
                          <p:cTn id="101" fill="hold">
                            <p:stCondLst>
                              <p:cond delay="0"/>
                            </p:stCondLst>
                            <p:childTnLst>
                              <p:par>
                                <p:cTn id="102" presetID="22" presetClass="entr" presetSubtype="2" fill="hold" grpId="0" nodeType="clickEffect">
                                  <p:stCondLst>
                                    <p:cond delay="0"/>
                                  </p:stCondLst>
                                  <p:childTnLst>
                                    <p:set>
                                      <p:cBhvr>
                                        <p:cTn id="103" dur="1" fill="hold">
                                          <p:stCondLst>
                                            <p:cond delay="0"/>
                                          </p:stCondLst>
                                        </p:cTn>
                                        <p:tgtEl>
                                          <p:spTgt spid="31"/>
                                        </p:tgtEl>
                                        <p:attrNameLst>
                                          <p:attrName>style.visibility</p:attrName>
                                        </p:attrNameLst>
                                      </p:cBhvr>
                                      <p:to>
                                        <p:strVal val="visible"/>
                                      </p:to>
                                    </p:set>
                                    <p:animEffect transition="in" filter="wipe(right)">
                                      <p:cBhvr>
                                        <p:cTn id="104" dur="500"/>
                                        <p:tgtEl>
                                          <p:spTgt spid="31"/>
                                        </p:tgtEl>
                                      </p:cBhvr>
                                    </p:animEffec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40"/>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childTnLst>
                                    <p:set>
                                      <p:cBhvr>
                                        <p:cTn id="112" dur="1" fill="hold">
                                          <p:stCondLst>
                                            <p:cond delay="0"/>
                                          </p:stCondLst>
                                        </p:cTn>
                                        <p:tgtEl>
                                          <p:spTgt spid="32"/>
                                        </p:tgtEl>
                                        <p:attrNameLst>
                                          <p:attrName>style.visibility</p:attrName>
                                        </p:attrNameLst>
                                      </p:cBhvr>
                                      <p:to>
                                        <p:strVal val="visible"/>
                                      </p:to>
                                    </p:set>
                                    <p:animEffect transition="in" filter="wipe(left)">
                                      <p:cBhvr>
                                        <p:cTn id="113" dur="500"/>
                                        <p:tgtEl>
                                          <p:spTgt spid="32"/>
                                        </p:tgtEl>
                                      </p:cBhvr>
                                    </p:animEffect>
                                  </p:childTnLst>
                                </p:cTn>
                              </p:par>
                            </p:childTnLst>
                          </p:cTn>
                        </p:par>
                      </p:childTnLst>
                    </p:cTn>
                  </p:par>
                  <p:par>
                    <p:cTn id="114" fill="hold">
                      <p:stCondLst>
                        <p:cond delay="indefinite"/>
                      </p:stCondLst>
                      <p:childTnLst>
                        <p:par>
                          <p:cTn id="115" fill="hold">
                            <p:stCondLst>
                              <p:cond delay="0"/>
                            </p:stCondLst>
                            <p:childTnLst>
                              <p:par>
                                <p:cTn id="116" presetID="1" presetClass="entr" presetSubtype="0" fill="hold" grpId="0" nodeType="clickEffect">
                                  <p:stCondLst>
                                    <p:cond delay="0"/>
                                  </p:stCondLst>
                                  <p:childTnLst>
                                    <p:set>
                                      <p:cBhvr>
                                        <p:cTn id="117"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20" grpId="0" animBg="1"/>
      <p:bldP spid="21" grpId="0" animBg="1"/>
      <p:bldP spid="22" grpId="0" animBg="1"/>
      <p:bldP spid="24" grpId="0"/>
      <p:bldP spid="25" grpId="0"/>
      <p:bldP spid="27" grpId="0"/>
      <p:bldP spid="28" grpId="0"/>
      <p:bldP spid="29" grpId="0"/>
      <p:bldP spid="30" grpId="0"/>
      <p:bldP spid="31" grpId="0" animBg="1"/>
      <p:bldP spid="32" grpId="0" animBg="1"/>
      <p:bldP spid="33" grpId="0" animBg="1"/>
      <p:bldP spid="34" grpId="0" animBg="1"/>
      <p:bldP spid="35" grpId="0" animBg="1"/>
      <p:bldP spid="36" grpId="0" animBg="1"/>
      <p:bldP spid="37" grpId="0"/>
      <p:bldP spid="38" grpId="0"/>
      <p:bldP spid="39" grpId="0"/>
      <p:bldP spid="40" grpId="0"/>
      <p:bldP spid="41" grpId="0"/>
      <p:bldP spid="42" grpId="0"/>
      <p:bldP spid="43" grpId="0"/>
      <p:bldP spid="44" grpId="0"/>
      <p:bldP spid="4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6382F4A4-7DAB-435F-A74A-DE2CDF67A523}"/>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2800" dirty="0">
                <a:solidFill>
                  <a:srgbClr val="5B0091"/>
                </a:solidFill>
                <a:latin typeface="Comic Sans MS" panose="030F0702030302020204" pitchFamily="66" charset="0"/>
              </a:rPr>
              <a:t>Sample space</a:t>
            </a:r>
            <a:endParaRPr lang="en-GB" sz="2800" dirty="0">
              <a:latin typeface="Comic Sans MS" panose="030F0702030302020204" pitchFamily="66" charset="0"/>
            </a:endParaRPr>
          </a:p>
        </p:txBody>
      </p:sp>
      <p:sp>
        <p:nvSpPr>
          <p:cNvPr id="6" name="Text Box 22">
            <a:extLst>
              <a:ext uri="{FF2B5EF4-FFF2-40B4-BE49-F238E27FC236}">
                <a16:creationId xmlns:a16="http://schemas.microsoft.com/office/drawing/2014/main" id="{B3EAC057-0F9B-421D-91D2-0D47FA23E0B9}"/>
              </a:ext>
            </a:extLst>
          </p:cNvPr>
          <p:cNvSpPr txBox="1">
            <a:spLocks noChangeArrowheads="1"/>
          </p:cNvSpPr>
          <p:nvPr/>
        </p:nvSpPr>
        <p:spPr bwMode="auto">
          <a:xfrm>
            <a:off x="186045" y="649152"/>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9CD4E7AE-C63C-4C7B-8F93-42106E27C79E}"/>
              </a:ext>
            </a:extLst>
          </p:cNvPr>
          <p:cNvSpPr txBox="1">
            <a:spLocks noChangeArrowheads="1"/>
          </p:cNvSpPr>
          <p:nvPr/>
        </p:nvSpPr>
        <p:spPr bwMode="auto">
          <a:xfrm>
            <a:off x="186045" y="1082859"/>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118B8541-43C9-42BF-B6B3-0333732F473C}"/>
              </a:ext>
            </a:extLst>
          </p:cNvPr>
          <p:cNvSpPr txBox="1">
            <a:spLocks noChangeArrowheads="1"/>
          </p:cNvSpPr>
          <p:nvPr/>
        </p:nvSpPr>
        <p:spPr bwMode="auto">
          <a:xfrm>
            <a:off x="160741" y="1544524"/>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FE0288C2-8448-4F68-B04B-760EF2639AF8}"/>
              </a:ext>
            </a:extLst>
          </p:cNvPr>
          <p:cNvSpPr txBox="1">
            <a:spLocks noChangeArrowheads="1"/>
          </p:cNvSpPr>
          <p:nvPr/>
        </p:nvSpPr>
        <p:spPr bwMode="auto">
          <a:xfrm>
            <a:off x="183996" y="2036395"/>
            <a:ext cx="8960003" cy="830997"/>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score on the red dice is less than the score on the blue dice.</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D0C981E8-D4DD-4345-BFD3-91D3164C602D}"/>
              </a:ext>
            </a:extLst>
          </p:cNvPr>
          <p:cNvSpPr txBox="1">
            <a:spLocks noChangeArrowheads="1"/>
          </p:cNvSpPr>
          <p:nvPr/>
        </p:nvSpPr>
        <p:spPr bwMode="auto">
          <a:xfrm>
            <a:off x="564514" y="5096341"/>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F430E016-AE22-4244-8884-26E870635EAA}"/>
              </a:ext>
            </a:extLst>
          </p:cNvPr>
          <p:cNvSpPr txBox="1">
            <a:spLocks noChangeArrowheads="1"/>
          </p:cNvSpPr>
          <p:nvPr/>
        </p:nvSpPr>
        <p:spPr bwMode="auto">
          <a:xfrm>
            <a:off x="595200" y="463364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D0CA52C1-BBA1-4CBB-A771-006D6FB69A90}"/>
              </a:ext>
            </a:extLst>
          </p:cNvPr>
          <p:cNvSpPr txBox="1">
            <a:spLocks noChangeArrowheads="1"/>
          </p:cNvSpPr>
          <p:nvPr/>
        </p:nvSpPr>
        <p:spPr bwMode="auto">
          <a:xfrm>
            <a:off x="1143496" y="5675101"/>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F83D2BF5-E643-4E02-9CA9-71B383D4B645}"/>
              </a:ext>
            </a:extLst>
          </p:cNvPr>
          <p:cNvSpPr txBox="1">
            <a:spLocks noChangeArrowheads="1"/>
          </p:cNvSpPr>
          <p:nvPr/>
        </p:nvSpPr>
        <p:spPr bwMode="auto">
          <a:xfrm>
            <a:off x="1667991" y="5670676"/>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3B29C7BC-AC8F-4175-9E4A-05436451D7C2}"/>
              </a:ext>
            </a:extLst>
          </p:cNvPr>
          <p:cNvSpPr txBox="1">
            <a:spLocks noChangeArrowheads="1"/>
          </p:cNvSpPr>
          <p:nvPr/>
        </p:nvSpPr>
        <p:spPr bwMode="auto">
          <a:xfrm>
            <a:off x="2136296" y="5679527"/>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B554984A-36E9-43CD-92BD-54706D8F2F98}"/>
              </a:ext>
            </a:extLst>
          </p:cNvPr>
          <p:cNvSpPr txBox="1">
            <a:spLocks noChangeArrowheads="1"/>
          </p:cNvSpPr>
          <p:nvPr/>
        </p:nvSpPr>
        <p:spPr bwMode="auto">
          <a:xfrm>
            <a:off x="2576279" y="5670675"/>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8094B2C0-CF05-4C64-BE32-272014F1DB53}"/>
              </a:ext>
            </a:extLst>
          </p:cNvPr>
          <p:cNvSpPr txBox="1">
            <a:spLocks noChangeArrowheads="1"/>
          </p:cNvSpPr>
          <p:nvPr/>
        </p:nvSpPr>
        <p:spPr bwMode="auto">
          <a:xfrm>
            <a:off x="3098681" y="5679527"/>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2CC56539-DD67-475E-ABEE-AFD4E1B8F07E}"/>
              </a:ext>
            </a:extLst>
          </p:cNvPr>
          <p:cNvSpPr txBox="1">
            <a:spLocks noChangeArrowheads="1"/>
          </p:cNvSpPr>
          <p:nvPr/>
        </p:nvSpPr>
        <p:spPr bwMode="auto">
          <a:xfrm>
            <a:off x="3698680" y="56706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DB709CB1-AB63-414D-A884-2D3DFD838473}"/>
              </a:ext>
            </a:extLst>
          </p:cNvPr>
          <p:cNvCxnSpPr/>
          <p:nvPr/>
        </p:nvCxnSpPr>
        <p:spPr>
          <a:xfrm>
            <a:off x="969734" y="5675101"/>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9B8FAC6-769C-4562-A396-BE0E34FC7959}"/>
              </a:ext>
            </a:extLst>
          </p:cNvPr>
          <p:cNvCxnSpPr/>
          <p:nvPr/>
        </p:nvCxnSpPr>
        <p:spPr>
          <a:xfrm flipV="1">
            <a:off x="969734" y="2787931"/>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006B20B-9BE0-486C-9AB6-41F4B159BC96}"/>
              </a:ext>
            </a:extLst>
          </p:cNvPr>
          <p:cNvCxnSpPr/>
          <p:nvPr/>
        </p:nvCxnSpPr>
        <p:spPr>
          <a:xfrm flipV="1">
            <a:off x="969734" y="5297096"/>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01BF6E4C-E1A4-45D5-BE9E-EC3ECCD6AF8E}"/>
              </a:ext>
            </a:extLst>
          </p:cNvPr>
          <p:cNvCxnSpPr/>
          <p:nvPr/>
        </p:nvCxnSpPr>
        <p:spPr>
          <a:xfrm flipV="1">
            <a:off x="969734" y="4835431"/>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1689665-37BB-4DB8-95F1-E20EAD4DD8D8}"/>
              </a:ext>
            </a:extLst>
          </p:cNvPr>
          <p:cNvCxnSpPr/>
          <p:nvPr/>
        </p:nvCxnSpPr>
        <p:spPr>
          <a:xfrm flipH="1" flipV="1">
            <a:off x="1417766" y="283825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8CD65C79-8A97-4EAC-90A1-9590CB7C886E}"/>
              </a:ext>
            </a:extLst>
          </p:cNvPr>
          <p:cNvCxnSpPr/>
          <p:nvPr/>
        </p:nvCxnSpPr>
        <p:spPr>
          <a:xfrm flipH="1" flipV="1">
            <a:off x="1874966" y="284583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9CE002B-9731-4DC0-BC06-FD4AB25ABF07}"/>
              </a:ext>
            </a:extLst>
          </p:cNvPr>
          <p:cNvCxnSpPr/>
          <p:nvPr/>
        </p:nvCxnSpPr>
        <p:spPr>
          <a:xfrm flipH="1" flipV="1">
            <a:off x="23321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05E9AEFA-C541-4D3C-8E51-A4DDDBEA9A23}"/>
              </a:ext>
            </a:extLst>
          </p:cNvPr>
          <p:cNvCxnSpPr/>
          <p:nvPr/>
        </p:nvCxnSpPr>
        <p:spPr>
          <a:xfrm flipH="1" flipV="1">
            <a:off x="27893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22D6825-B731-4075-A933-E6A6D4F4074B}"/>
              </a:ext>
            </a:extLst>
          </p:cNvPr>
          <p:cNvCxnSpPr/>
          <p:nvPr/>
        </p:nvCxnSpPr>
        <p:spPr>
          <a:xfrm flipH="1" flipV="1">
            <a:off x="32465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33CF023-203D-4E2A-B1B8-D18414487089}"/>
              </a:ext>
            </a:extLst>
          </p:cNvPr>
          <p:cNvCxnSpPr/>
          <p:nvPr/>
        </p:nvCxnSpPr>
        <p:spPr>
          <a:xfrm flipH="1" flipV="1">
            <a:off x="37037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DBB2C19B-FEEB-4716-823B-4434E4B349D6}"/>
              </a:ext>
            </a:extLst>
          </p:cNvPr>
          <p:cNvSpPr/>
          <p:nvPr/>
        </p:nvSpPr>
        <p:spPr>
          <a:xfrm>
            <a:off x="1405344" y="4816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CE820E4F-4FFD-4641-82AC-F86A9699823B}"/>
              </a:ext>
            </a:extLst>
          </p:cNvPr>
          <p:cNvSpPr/>
          <p:nvPr/>
        </p:nvSpPr>
        <p:spPr>
          <a:xfrm>
            <a:off x="1853535" y="527816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C42927C1-8E35-4022-B336-5A321D35E4C1}"/>
              </a:ext>
            </a:extLst>
          </p:cNvPr>
          <p:cNvSpPr/>
          <p:nvPr/>
        </p:nvSpPr>
        <p:spPr>
          <a:xfrm>
            <a:off x="2317351" y="526932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51D1F19C-9BB0-4180-AB4B-5432ED6B7C11}"/>
              </a:ext>
            </a:extLst>
          </p:cNvPr>
          <p:cNvSpPr/>
          <p:nvPr/>
        </p:nvSpPr>
        <p:spPr>
          <a:xfrm>
            <a:off x="1400865" y="526932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8609E61F-EBF8-4219-AF35-2098D4B7FFE3}"/>
              </a:ext>
            </a:extLst>
          </p:cNvPr>
          <p:cNvSpPr/>
          <p:nvPr/>
        </p:nvSpPr>
        <p:spPr>
          <a:xfrm>
            <a:off x="3677725" y="291332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E1A47ECF-5D0D-4D10-A702-F9B25E70CC59}"/>
              </a:ext>
            </a:extLst>
          </p:cNvPr>
          <p:cNvSpPr/>
          <p:nvPr/>
        </p:nvSpPr>
        <p:spPr>
          <a:xfrm>
            <a:off x="1865372" y="481303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1C6CCD0C-4203-4653-A819-4224504295BD}"/>
              </a:ext>
            </a:extLst>
          </p:cNvPr>
          <p:cNvSpPr/>
          <p:nvPr/>
        </p:nvSpPr>
        <p:spPr>
          <a:xfrm>
            <a:off x="2769220"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61EE9F0D-CD3B-4F0F-AF1F-DF90A385AFA9}"/>
              </a:ext>
            </a:extLst>
          </p:cNvPr>
          <p:cNvSpPr/>
          <p:nvPr/>
        </p:nvSpPr>
        <p:spPr>
          <a:xfrm>
            <a:off x="2308803" y="42869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EDFB0981-89AF-4EA7-8DF7-354FAC592C90}"/>
              </a:ext>
            </a:extLst>
          </p:cNvPr>
          <p:cNvSpPr/>
          <p:nvPr/>
        </p:nvSpPr>
        <p:spPr>
          <a:xfrm>
            <a:off x="3224321" y="481811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F6E5D5C1-1127-4B8C-B3B2-5646C00A79C4}"/>
              </a:ext>
            </a:extLst>
          </p:cNvPr>
          <p:cNvSpPr/>
          <p:nvPr/>
        </p:nvSpPr>
        <p:spPr>
          <a:xfrm>
            <a:off x="2763794" y="382348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F73844E8-EDBB-45FC-8C9B-4E2678E1915F}"/>
              </a:ext>
            </a:extLst>
          </p:cNvPr>
          <p:cNvSpPr/>
          <p:nvPr/>
        </p:nvSpPr>
        <p:spPr>
          <a:xfrm>
            <a:off x="3679555"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CA4E8AA6-7FD3-45B7-BE75-EAA4461A5335}"/>
              </a:ext>
            </a:extLst>
          </p:cNvPr>
          <p:cNvSpPr/>
          <p:nvPr/>
        </p:nvSpPr>
        <p:spPr>
          <a:xfrm>
            <a:off x="3232235" y="337034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AFE73284-ABEA-4233-8566-288EE42AA621}"/>
              </a:ext>
            </a:extLst>
          </p:cNvPr>
          <p:cNvCxnSpPr/>
          <p:nvPr/>
        </p:nvCxnSpPr>
        <p:spPr>
          <a:xfrm flipV="1">
            <a:off x="983606" y="4308670"/>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0E45557-D15E-45FB-8D54-CB76A6374DA6}"/>
              </a:ext>
            </a:extLst>
          </p:cNvPr>
          <p:cNvCxnSpPr/>
          <p:nvPr/>
        </p:nvCxnSpPr>
        <p:spPr>
          <a:xfrm flipV="1">
            <a:off x="983606" y="3847005"/>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AF1EA99D-C2FB-445B-9AAD-6F98E1F2A9FC}"/>
              </a:ext>
            </a:extLst>
          </p:cNvPr>
          <p:cNvSpPr/>
          <p:nvPr/>
        </p:nvSpPr>
        <p:spPr>
          <a:xfrm>
            <a:off x="1419216" y="3828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4B72B5A8-5447-442E-A72F-274ADB5D3252}"/>
              </a:ext>
            </a:extLst>
          </p:cNvPr>
          <p:cNvSpPr/>
          <p:nvPr/>
        </p:nvSpPr>
        <p:spPr>
          <a:xfrm>
            <a:off x="1402734" y="42990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6E0242D0-DC81-49E9-9400-595BFABD737F}"/>
              </a:ext>
            </a:extLst>
          </p:cNvPr>
          <p:cNvSpPr/>
          <p:nvPr/>
        </p:nvSpPr>
        <p:spPr>
          <a:xfrm>
            <a:off x="1873438"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618F0425-8CCB-464B-BA85-31A953D03AF5}"/>
              </a:ext>
            </a:extLst>
          </p:cNvPr>
          <p:cNvSpPr/>
          <p:nvPr/>
        </p:nvSpPr>
        <p:spPr>
          <a:xfrm>
            <a:off x="1870562" y="42979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A30181B1-7924-4DBB-A585-D10B1FF5FFF0}"/>
              </a:ext>
            </a:extLst>
          </p:cNvPr>
          <p:cNvSpPr/>
          <p:nvPr/>
        </p:nvSpPr>
        <p:spPr>
          <a:xfrm>
            <a:off x="2328265" y="382253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58A0D36C-B6F4-403D-8791-E34E17B03F11}"/>
              </a:ext>
            </a:extLst>
          </p:cNvPr>
          <p:cNvSpPr/>
          <p:nvPr/>
        </p:nvSpPr>
        <p:spPr>
          <a:xfrm>
            <a:off x="2779634" y="526932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C008C961-B075-4D5C-AD56-A2FF1619BF48}"/>
              </a:ext>
            </a:extLst>
          </p:cNvPr>
          <p:cNvSpPr/>
          <p:nvPr/>
        </p:nvSpPr>
        <p:spPr>
          <a:xfrm>
            <a:off x="3225980" y="527535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12503AAC-E780-49B5-B61E-AE1EEAA08878}"/>
              </a:ext>
            </a:extLst>
          </p:cNvPr>
          <p:cNvSpPr/>
          <p:nvPr/>
        </p:nvSpPr>
        <p:spPr>
          <a:xfrm>
            <a:off x="2772920" y="42809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F07F3D08-A8DC-4C0D-A633-8E9EB350A1FE}"/>
              </a:ext>
            </a:extLst>
          </p:cNvPr>
          <p:cNvSpPr/>
          <p:nvPr/>
        </p:nvSpPr>
        <p:spPr>
          <a:xfrm>
            <a:off x="3232226" y="383042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C1508079-0527-4683-9560-F00169A91C6D}"/>
              </a:ext>
            </a:extLst>
          </p:cNvPr>
          <p:cNvSpPr/>
          <p:nvPr/>
        </p:nvSpPr>
        <p:spPr>
          <a:xfrm>
            <a:off x="3221498" y="428086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7BE1756E-087C-4061-AA7C-CFF3361A656D}"/>
              </a:ext>
            </a:extLst>
          </p:cNvPr>
          <p:cNvSpPr/>
          <p:nvPr/>
        </p:nvSpPr>
        <p:spPr>
          <a:xfrm>
            <a:off x="3687816" y="382241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885F670C-F974-4575-9512-5E9F0FC06ECD}"/>
              </a:ext>
            </a:extLst>
          </p:cNvPr>
          <p:cNvSpPr/>
          <p:nvPr/>
        </p:nvSpPr>
        <p:spPr>
          <a:xfrm>
            <a:off x="3687351" y="427794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5E4E1DE1-FC42-4289-AA64-3439AD19D78B}"/>
              </a:ext>
            </a:extLst>
          </p:cNvPr>
          <p:cNvCxnSpPr/>
          <p:nvPr/>
        </p:nvCxnSpPr>
        <p:spPr>
          <a:xfrm flipV="1">
            <a:off x="991445" y="3393205"/>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56D460F3-1DE8-4248-BF8C-977C9C29E4B6}"/>
              </a:ext>
            </a:extLst>
          </p:cNvPr>
          <p:cNvCxnSpPr/>
          <p:nvPr/>
        </p:nvCxnSpPr>
        <p:spPr>
          <a:xfrm flipV="1">
            <a:off x="991445" y="2931540"/>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9F119B9E-3FC3-4675-A654-3189A6821D23}"/>
              </a:ext>
            </a:extLst>
          </p:cNvPr>
          <p:cNvSpPr/>
          <p:nvPr/>
        </p:nvSpPr>
        <p:spPr>
          <a:xfrm>
            <a:off x="1427055" y="2912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FFD50589-0DA1-46E6-8259-7FD886066FAB}"/>
              </a:ext>
            </a:extLst>
          </p:cNvPr>
          <p:cNvSpPr/>
          <p:nvPr/>
        </p:nvSpPr>
        <p:spPr>
          <a:xfrm>
            <a:off x="1410573" y="33835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CB85956B-3708-446A-94AF-51E732683B5B}"/>
              </a:ext>
            </a:extLst>
          </p:cNvPr>
          <p:cNvSpPr/>
          <p:nvPr/>
        </p:nvSpPr>
        <p:spPr>
          <a:xfrm>
            <a:off x="1881277" y="290083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A62168BB-C122-4308-9320-BFBF82AA883C}"/>
              </a:ext>
            </a:extLst>
          </p:cNvPr>
          <p:cNvSpPr/>
          <p:nvPr/>
        </p:nvSpPr>
        <p:spPr>
          <a:xfrm>
            <a:off x="1878401" y="338250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46F2B3C6-E5EF-4247-9CF2-EB29F9F19729}"/>
              </a:ext>
            </a:extLst>
          </p:cNvPr>
          <p:cNvSpPr/>
          <p:nvPr/>
        </p:nvSpPr>
        <p:spPr>
          <a:xfrm>
            <a:off x="2336104" y="290707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D80D15D5-4DF6-4332-8C54-182D528C2311}"/>
              </a:ext>
            </a:extLst>
          </p:cNvPr>
          <p:cNvSpPr/>
          <p:nvPr/>
        </p:nvSpPr>
        <p:spPr>
          <a:xfrm>
            <a:off x="2337048" y="337121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AE6D80BF-3168-4E68-B8CC-FCA147509E0E}"/>
              </a:ext>
            </a:extLst>
          </p:cNvPr>
          <p:cNvSpPr/>
          <p:nvPr/>
        </p:nvSpPr>
        <p:spPr>
          <a:xfrm>
            <a:off x="2790931" y="291017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893B5D74-9E1E-4362-B3E1-5E62640F87DC}"/>
              </a:ext>
            </a:extLst>
          </p:cNvPr>
          <p:cNvSpPr/>
          <p:nvPr/>
        </p:nvSpPr>
        <p:spPr>
          <a:xfrm>
            <a:off x="2780759" y="336543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E0C99277-1637-4328-9DCD-70EF8EFF431A}"/>
              </a:ext>
            </a:extLst>
          </p:cNvPr>
          <p:cNvSpPr/>
          <p:nvPr/>
        </p:nvSpPr>
        <p:spPr>
          <a:xfrm>
            <a:off x="3245758" y="28952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37A88A2F-1079-4209-9727-F6346533C9CA}"/>
              </a:ext>
            </a:extLst>
          </p:cNvPr>
          <p:cNvSpPr/>
          <p:nvPr/>
        </p:nvSpPr>
        <p:spPr>
          <a:xfrm>
            <a:off x="3683916" y="527693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877C3379-AD84-43DA-9E6B-714C805DD856}"/>
              </a:ext>
            </a:extLst>
          </p:cNvPr>
          <p:cNvSpPr/>
          <p:nvPr/>
        </p:nvSpPr>
        <p:spPr>
          <a:xfrm>
            <a:off x="2314665" y="481672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2762939F-658A-40A0-A4FE-6311EB136E05}"/>
              </a:ext>
            </a:extLst>
          </p:cNvPr>
          <p:cNvSpPr/>
          <p:nvPr/>
        </p:nvSpPr>
        <p:spPr>
          <a:xfrm>
            <a:off x="3680282" y="336340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D4A72377-35DC-4465-A073-01B2D4C3EE8C}"/>
              </a:ext>
            </a:extLst>
          </p:cNvPr>
          <p:cNvSpPr txBox="1">
            <a:spLocks noChangeArrowheads="1"/>
          </p:cNvSpPr>
          <p:nvPr/>
        </p:nvSpPr>
        <p:spPr bwMode="auto">
          <a:xfrm>
            <a:off x="565297" y="324259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4298D659-B5B8-49F2-81A1-DF116B0BB2DD}"/>
              </a:ext>
            </a:extLst>
          </p:cNvPr>
          <p:cNvSpPr txBox="1">
            <a:spLocks noChangeArrowheads="1"/>
          </p:cNvSpPr>
          <p:nvPr/>
        </p:nvSpPr>
        <p:spPr bwMode="auto">
          <a:xfrm>
            <a:off x="596567" y="278092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2C101010-B9D6-4E10-8B71-D0465D1E1721}"/>
              </a:ext>
            </a:extLst>
          </p:cNvPr>
          <p:cNvSpPr txBox="1">
            <a:spLocks noChangeArrowheads="1"/>
          </p:cNvSpPr>
          <p:nvPr/>
        </p:nvSpPr>
        <p:spPr bwMode="auto">
          <a:xfrm>
            <a:off x="595200" y="4124788"/>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A69A8FD1-C4F2-4375-AEF2-977AEB5DC788}"/>
              </a:ext>
            </a:extLst>
          </p:cNvPr>
          <p:cNvSpPr txBox="1">
            <a:spLocks noChangeArrowheads="1"/>
          </p:cNvSpPr>
          <p:nvPr/>
        </p:nvSpPr>
        <p:spPr bwMode="auto">
          <a:xfrm>
            <a:off x="596568" y="3663124"/>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sp>
        <p:nvSpPr>
          <p:cNvPr id="73" name="Rectangle 18">
            <a:extLst>
              <a:ext uri="{FF2B5EF4-FFF2-40B4-BE49-F238E27FC236}">
                <a16:creationId xmlns:a16="http://schemas.microsoft.com/office/drawing/2014/main" id="{4261CF7B-9830-49A2-BAC1-4749D490F5EC}"/>
              </a:ext>
            </a:extLst>
          </p:cNvPr>
          <p:cNvSpPr>
            <a:spLocks noChangeArrowheads="1"/>
          </p:cNvSpPr>
          <p:nvPr/>
        </p:nvSpPr>
        <p:spPr bwMode="auto">
          <a:xfrm>
            <a:off x="4947343" y="3051593"/>
            <a:ext cx="3946236" cy="17081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150000"/>
              </a:lnSpc>
            </a:pPr>
            <a:r>
              <a:rPr lang="en-US" altLang="en-US" sz="2400" b="1" i="1" dirty="0">
                <a:latin typeface="Comic Sans MS" panose="030F0702030302020204" pitchFamily="66" charset="0"/>
              </a:rPr>
              <a:t>P</a:t>
            </a:r>
            <a:r>
              <a:rPr lang="en-US" altLang="en-US" sz="2200" b="1" dirty="0">
                <a:latin typeface="Comic Sans MS" panose="030F0702030302020204" pitchFamily="66" charset="0"/>
              </a:rPr>
              <a:t>(the score on the red dice is less than the score on the blue dice ) </a:t>
            </a:r>
            <a:r>
              <a:rPr lang="en-US" altLang="en-US" sz="2400" b="1" dirty="0">
                <a:latin typeface="Comic Sans MS" panose="030F0702030302020204" pitchFamily="66" charset="0"/>
              </a:rPr>
              <a:t>=</a:t>
            </a:r>
          </a:p>
        </p:txBody>
      </p:sp>
      <p:sp>
        <p:nvSpPr>
          <p:cNvPr id="74" name="Oval 73">
            <a:extLst>
              <a:ext uri="{FF2B5EF4-FFF2-40B4-BE49-F238E27FC236}">
                <a16:creationId xmlns:a16="http://schemas.microsoft.com/office/drawing/2014/main" id="{AF62B91A-63C4-45A0-8080-D9527DA22A21}"/>
              </a:ext>
            </a:extLst>
          </p:cNvPr>
          <p:cNvSpPr/>
          <p:nvPr/>
        </p:nvSpPr>
        <p:spPr>
          <a:xfrm>
            <a:off x="2314214" y="527694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5" name="Oval 74">
            <a:extLst>
              <a:ext uri="{FF2B5EF4-FFF2-40B4-BE49-F238E27FC236}">
                <a16:creationId xmlns:a16="http://schemas.microsoft.com/office/drawing/2014/main" id="{69F39EEC-EBF2-40A9-857A-9D489403A2FA}"/>
              </a:ext>
            </a:extLst>
          </p:cNvPr>
          <p:cNvSpPr/>
          <p:nvPr/>
        </p:nvSpPr>
        <p:spPr>
          <a:xfrm>
            <a:off x="1862034" y="527708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48FE2997-7567-419C-B7FE-36700265D380}"/>
              </a:ext>
            </a:extLst>
          </p:cNvPr>
          <p:cNvSpPr/>
          <p:nvPr/>
        </p:nvSpPr>
        <p:spPr>
          <a:xfrm>
            <a:off x="3229430" y="528122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563D3317-3013-400A-BDF3-0C15238EDFDD}"/>
              </a:ext>
            </a:extLst>
          </p:cNvPr>
          <p:cNvSpPr/>
          <p:nvPr/>
        </p:nvSpPr>
        <p:spPr>
          <a:xfrm>
            <a:off x="2779457" y="527694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D6E8BEB9-257B-4A57-86E2-ACAAAEEB3592}"/>
              </a:ext>
            </a:extLst>
          </p:cNvPr>
          <p:cNvSpPr/>
          <p:nvPr/>
        </p:nvSpPr>
        <p:spPr>
          <a:xfrm>
            <a:off x="2317928" y="481548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98CE2E21-3FE2-4E22-89B2-4D2384D80709}"/>
              </a:ext>
            </a:extLst>
          </p:cNvPr>
          <p:cNvSpPr/>
          <p:nvPr/>
        </p:nvSpPr>
        <p:spPr>
          <a:xfrm>
            <a:off x="3678376" y="527597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Rectangle 79">
            <a:extLst>
              <a:ext uri="{FF2B5EF4-FFF2-40B4-BE49-F238E27FC236}">
                <a16:creationId xmlns:a16="http://schemas.microsoft.com/office/drawing/2014/main" id="{549DF059-E52D-4518-B4B5-9B538F7F1344}"/>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1" name="Rectangle 80">
            <a:extLst>
              <a:ext uri="{FF2B5EF4-FFF2-40B4-BE49-F238E27FC236}">
                <a16:creationId xmlns:a16="http://schemas.microsoft.com/office/drawing/2014/main" id="{D20D99D7-93B8-4626-9553-94E7E77C7AE1}"/>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2" name="Object 2">
            <a:extLst>
              <a:ext uri="{FF2B5EF4-FFF2-40B4-BE49-F238E27FC236}">
                <a16:creationId xmlns:a16="http://schemas.microsoft.com/office/drawing/2014/main" id="{5E073E38-0D53-42F2-A961-26048AF999CC}"/>
              </a:ext>
            </a:extLst>
          </p:cNvPr>
          <p:cNvGraphicFramePr>
            <a:graphicFrameLocks noChangeAspect="1"/>
          </p:cNvGraphicFramePr>
          <p:nvPr/>
        </p:nvGraphicFramePr>
        <p:xfrm>
          <a:off x="7933141" y="4064190"/>
          <a:ext cx="433388" cy="923925"/>
        </p:xfrm>
        <a:graphic>
          <a:graphicData uri="http://schemas.openxmlformats.org/presentationml/2006/ole">
            <mc:AlternateContent xmlns:mc="http://schemas.openxmlformats.org/markup-compatibility/2006">
              <mc:Choice xmlns:v="urn:schemas-microsoft-com:vml" Requires="v">
                <p:oleObj name="Equation" r:id="rId3" imgW="203040" imgH="431640" progId="Equation.3">
                  <p:embed/>
                </p:oleObj>
              </mc:Choice>
              <mc:Fallback>
                <p:oleObj name="Equation" r:id="rId3" imgW="203040" imgH="431640" progId="Equation.3">
                  <p:embed/>
                  <p:pic>
                    <p:nvPicPr>
                      <p:cNvPr id="82" name="Object 2">
                        <a:extLst>
                          <a:ext uri="{FF2B5EF4-FFF2-40B4-BE49-F238E27FC236}">
                            <a16:creationId xmlns:a16="http://schemas.microsoft.com/office/drawing/2014/main" id="{5E073E38-0D53-42F2-A961-26048AF999CC}"/>
                          </a:ext>
                        </a:extLst>
                      </p:cNvPr>
                      <p:cNvPicPr>
                        <a:picLocks noChangeAspect="1" noChangeArrowheads="1"/>
                      </p:cNvPicPr>
                      <p:nvPr/>
                    </p:nvPicPr>
                    <p:blipFill>
                      <a:blip r:embed="rId4"/>
                      <a:srcRect/>
                      <a:stretch>
                        <a:fillRect/>
                      </a:stretch>
                    </p:blipFill>
                    <p:spPr bwMode="auto">
                      <a:xfrm>
                        <a:off x="7933141" y="4064190"/>
                        <a:ext cx="433388"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 name="Object 2">
            <a:extLst>
              <a:ext uri="{FF2B5EF4-FFF2-40B4-BE49-F238E27FC236}">
                <a16:creationId xmlns:a16="http://schemas.microsoft.com/office/drawing/2014/main" id="{0A04C6FE-F148-4BB1-8331-266798B4D048}"/>
              </a:ext>
            </a:extLst>
          </p:cNvPr>
          <p:cNvGraphicFramePr>
            <a:graphicFrameLocks noChangeAspect="1"/>
          </p:cNvGraphicFramePr>
          <p:nvPr/>
        </p:nvGraphicFramePr>
        <p:xfrm>
          <a:off x="7952968" y="4517457"/>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0A04C6FE-F148-4BB1-8331-266798B4D048}"/>
                          </a:ext>
                        </a:extLst>
                      </p:cNvPr>
                      <p:cNvPicPr>
                        <a:picLocks noChangeAspect="1" noChangeArrowheads="1"/>
                      </p:cNvPicPr>
                      <p:nvPr/>
                    </p:nvPicPr>
                    <p:blipFill>
                      <a:blip r:embed="rId6"/>
                      <a:srcRect/>
                      <a:stretch>
                        <a:fillRect/>
                      </a:stretch>
                    </p:blipFill>
                    <p:spPr bwMode="auto">
                      <a:xfrm>
                        <a:off x="7952968" y="4517457"/>
                        <a:ext cx="393154" cy="368582"/>
                      </a:xfrm>
                      <a:prstGeom prst="rect">
                        <a:avLst/>
                      </a:prstGeom>
                      <a:noFill/>
                    </p:spPr>
                  </p:pic>
                </p:oleObj>
              </mc:Fallback>
            </mc:AlternateContent>
          </a:graphicData>
        </a:graphic>
      </p:graphicFrame>
      <p:sp>
        <p:nvSpPr>
          <p:cNvPr id="84" name="Oval 83">
            <a:extLst>
              <a:ext uri="{FF2B5EF4-FFF2-40B4-BE49-F238E27FC236}">
                <a16:creationId xmlns:a16="http://schemas.microsoft.com/office/drawing/2014/main" id="{55A6B3B6-D324-4F38-9648-EC509E5ACA45}"/>
              </a:ext>
            </a:extLst>
          </p:cNvPr>
          <p:cNvSpPr/>
          <p:nvPr/>
        </p:nvSpPr>
        <p:spPr>
          <a:xfrm>
            <a:off x="2771593" y="428310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5" name="Oval 84">
            <a:extLst>
              <a:ext uri="{FF2B5EF4-FFF2-40B4-BE49-F238E27FC236}">
                <a16:creationId xmlns:a16="http://schemas.microsoft.com/office/drawing/2014/main" id="{A5E52DB5-19DE-4A70-8A93-C5925DB602F1}"/>
              </a:ext>
            </a:extLst>
          </p:cNvPr>
          <p:cNvSpPr/>
          <p:nvPr/>
        </p:nvSpPr>
        <p:spPr>
          <a:xfrm>
            <a:off x="3229407" y="4811836"/>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6" name="Oval 85">
            <a:extLst>
              <a:ext uri="{FF2B5EF4-FFF2-40B4-BE49-F238E27FC236}">
                <a16:creationId xmlns:a16="http://schemas.microsoft.com/office/drawing/2014/main" id="{45779056-2334-4535-A273-8ABC0002BE08}"/>
              </a:ext>
            </a:extLst>
          </p:cNvPr>
          <p:cNvSpPr/>
          <p:nvPr/>
        </p:nvSpPr>
        <p:spPr>
          <a:xfrm>
            <a:off x="3680168" y="481355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7" name="Oval 86">
            <a:extLst>
              <a:ext uri="{FF2B5EF4-FFF2-40B4-BE49-F238E27FC236}">
                <a16:creationId xmlns:a16="http://schemas.microsoft.com/office/drawing/2014/main" id="{ED1C1A26-FCB4-49BC-ABF6-C8473377B387}"/>
              </a:ext>
            </a:extLst>
          </p:cNvPr>
          <p:cNvSpPr/>
          <p:nvPr/>
        </p:nvSpPr>
        <p:spPr>
          <a:xfrm>
            <a:off x="2770330" y="4817869"/>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8" name="Oval 87">
            <a:extLst>
              <a:ext uri="{FF2B5EF4-FFF2-40B4-BE49-F238E27FC236}">
                <a16:creationId xmlns:a16="http://schemas.microsoft.com/office/drawing/2014/main" id="{8FE87999-636E-4B6E-9734-CD991E678E38}"/>
              </a:ext>
            </a:extLst>
          </p:cNvPr>
          <p:cNvSpPr/>
          <p:nvPr/>
        </p:nvSpPr>
        <p:spPr>
          <a:xfrm>
            <a:off x="3230152" y="4285897"/>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9" name="Oval 88">
            <a:extLst>
              <a:ext uri="{FF2B5EF4-FFF2-40B4-BE49-F238E27FC236}">
                <a16:creationId xmlns:a16="http://schemas.microsoft.com/office/drawing/2014/main" id="{73ED2B70-3CF8-4BE4-9233-8C7462315CA8}"/>
              </a:ext>
            </a:extLst>
          </p:cNvPr>
          <p:cNvSpPr/>
          <p:nvPr/>
        </p:nvSpPr>
        <p:spPr>
          <a:xfrm>
            <a:off x="3687351" y="4277944"/>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0" name="Oval 89">
            <a:extLst>
              <a:ext uri="{FF2B5EF4-FFF2-40B4-BE49-F238E27FC236}">
                <a16:creationId xmlns:a16="http://schemas.microsoft.com/office/drawing/2014/main" id="{71F043E3-C453-4B2A-93FF-4827943AD938}"/>
              </a:ext>
            </a:extLst>
          </p:cNvPr>
          <p:cNvSpPr/>
          <p:nvPr/>
        </p:nvSpPr>
        <p:spPr>
          <a:xfrm>
            <a:off x="3225805" y="3825605"/>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1" name="Oval 90">
            <a:extLst>
              <a:ext uri="{FF2B5EF4-FFF2-40B4-BE49-F238E27FC236}">
                <a16:creationId xmlns:a16="http://schemas.microsoft.com/office/drawing/2014/main" id="{5073DF36-0DCA-4E2C-85AD-43E6BABED313}"/>
              </a:ext>
            </a:extLst>
          </p:cNvPr>
          <p:cNvSpPr/>
          <p:nvPr/>
        </p:nvSpPr>
        <p:spPr>
          <a:xfrm>
            <a:off x="3687816" y="3826297"/>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2" name="Oval 91">
            <a:extLst>
              <a:ext uri="{FF2B5EF4-FFF2-40B4-BE49-F238E27FC236}">
                <a16:creationId xmlns:a16="http://schemas.microsoft.com/office/drawing/2014/main" id="{795068F6-CD52-46EC-A66B-FEC85A300543}"/>
              </a:ext>
            </a:extLst>
          </p:cNvPr>
          <p:cNvSpPr/>
          <p:nvPr/>
        </p:nvSpPr>
        <p:spPr>
          <a:xfrm>
            <a:off x="3680667" y="336437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pic>
        <p:nvPicPr>
          <p:cNvPr id="93" name="Picture 6" descr="https://images-na.ssl-images-amazon.com/images/I/410XLGFACmL._SL500_AC_SS350_.jpg">
            <a:extLst>
              <a:ext uri="{FF2B5EF4-FFF2-40B4-BE49-F238E27FC236}">
                <a16:creationId xmlns:a16="http://schemas.microsoft.com/office/drawing/2014/main" id="{81C38A82-A6BE-4345-80A6-9578DDF20CF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24435" y="4820603"/>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22309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hidden"/>
                                      </p:to>
                                    </p:set>
                                  </p:childTnLst>
                                </p:cTn>
                              </p:par>
                              <p:par>
                                <p:cTn id="11" presetID="6" presetClass="entr" presetSubtype="16"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circle(in)">
                                      <p:cBhvr>
                                        <p:cTn id="13" dur="2000"/>
                                        <p:tgtEl>
                                          <p:spTgt spid="7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hidden"/>
                                      </p:to>
                                    </p:set>
                                  </p:childTnLst>
                                </p:cTn>
                              </p:par>
                              <p:par>
                                <p:cTn id="18" presetID="6" presetClass="entr" presetSubtype="16" fill="hold" grpId="0" nodeType="with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circle(in)">
                                      <p:cBhvr>
                                        <p:cTn id="20" dur="20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hidden"/>
                                      </p:to>
                                    </p:set>
                                  </p:childTnLst>
                                </p:cTn>
                              </p:par>
                              <p:par>
                                <p:cTn id="25" presetID="6" presetClass="entr" presetSubtype="16"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circle(in)">
                                      <p:cBhvr>
                                        <p:cTn id="27" dur="20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hidden"/>
                                      </p:to>
                                    </p:set>
                                  </p:childTnLst>
                                </p:cTn>
                              </p:par>
                              <p:par>
                                <p:cTn id="32" presetID="6" presetClass="entr" presetSubtype="16" fill="hold" grpId="0" nodeType="with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circle(in)">
                                      <p:cBhvr>
                                        <p:cTn id="34" dur="2000"/>
                                        <p:tgtEl>
                                          <p:spTgt spid="7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hidden"/>
                                      </p:to>
                                    </p:set>
                                  </p:childTnLst>
                                </p:cTn>
                              </p:par>
                              <p:par>
                                <p:cTn id="39" presetID="6" presetClass="entr" presetSubtype="16"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animEffect transition="in" filter="circle(in)">
                                      <p:cBhvr>
                                        <p:cTn id="41" dur="2000"/>
                                        <p:tgtEl>
                                          <p:spTgt spid="7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0" nodeType="clickEffect">
                                  <p:stCondLst>
                                    <p:cond delay="0"/>
                                  </p:stCondLst>
                                  <p:childTnLst>
                                    <p:set>
                                      <p:cBhvr>
                                        <p:cTn id="45" dur="1" fill="hold">
                                          <p:stCondLst>
                                            <p:cond delay="0"/>
                                          </p:stCondLst>
                                        </p:cTn>
                                        <p:tgtEl>
                                          <p:spTgt spid="67"/>
                                        </p:tgtEl>
                                        <p:attrNameLst>
                                          <p:attrName>style.visibility</p:attrName>
                                        </p:attrNameLst>
                                      </p:cBhvr>
                                      <p:to>
                                        <p:strVal val="hidden"/>
                                      </p:to>
                                    </p:set>
                                  </p:childTnLst>
                                </p:cTn>
                              </p:par>
                            </p:childTnLst>
                          </p:cTn>
                        </p:par>
                        <p:par>
                          <p:cTn id="46" fill="hold">
                            <p:stCondLst>
                              <p:cond delay="0"/>
                            </p:stCondLst>
                            <p:childTnLst>
                              <p:par>
                                <p:cTn id="47" presetID="6" presetClass="entr" presetSubtype="16" fill="hold" grpId="0" nodeType="after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circle(in)">
                                      <p:cBhvr>
                                        <p:cTn id="49" dur="20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0" nodeType="clickEffect">
                                  <p:stCondLst>
                                    <p:cond delay="0"/>
                                  </p:stCondLst>
                                  <p:childTnLst>
                                    <p:set>
                                      <p:cBhvr>
                                        <p:cTn id="53" dur="1" fill="hold">
                                          <p:stCondLst>
                                            <p:cond delay="0"/>
                                          </p:stCondLst>
                                        </p:cTn>
                                        <p:tgtEl>
                                          <p:spTgt spid="35"/>
                                        </p:tgtEl>
                                        <p:attrNameLst>
                                          <p:attrName>style.visibility</p:attrName>
                                        </p:attrNameLst>
                                      </p:cBhvr>
                                      <p:to>
                                        <p:strVal val="hidden"/>
                                      </p:to>
                                    </p:set>
                                  </p:childTnLst>
                                </p:cTn>
                              </p:par>
                            </p:childTnLst>
                          </p:cTn>
                        </p:par>
                        <p:par>
                          <p:cTn id="54" fill="hold">
                            <p:stCondLst>
                              <p:cond delay="0"/>
                            </p:stCondLst>
                            <p:childTnLst>
                              <p:par>
                                <p:cTn id="55" presetID="6" presetClass="entr" presetSubtype="16" fill="hold" grpId="0" nodeType="afterEffect">
                                  <p:stCondLst>
                                    <p:cond delay="0"/>
                                  </p:stCondLst>
                                  <p:childTnLst>
                                    <p:set>
                                      <p:cBhvr>
                                        <p:cTn id="56" dur="1" fill="hold">
                                          <p:stCondLst>
                                            <p:cond delay="0"/>
                                          </p:stCondLst>
                                        </p:cTn>
                                        <p:tgtEl>
                                          <p:spTgt spid="87"/>
                                        </p:tgtEl>
                                        <p:attrNameLst>
                                          <p:attrName>style.visibility</p:attrName>
                                        </p:attrNameLst>
                                      </p:cBhvr>
                                      <p:to>
                                        <p:strVal val="visible"/>
                                      </p:to>
                                    </p:set>
                                    <p:animEffect transition="in" filter="circle(in)">
                                      <p:cBhvr>
                                        <p:cTn id="57" dur="2000"/>
                                        <p:tgtEl>
                                          <p:spTgt spid="87"/>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37"/>
                                        </p:tgtEl>
                                        <p:attrNameLst>
                                          <p:attrName>style.visibility</p:attrName>
                                        </p:attrNameLst>
                                      </p:cBhvr>
                                      <p:to>
                                        <p:strVal val="hidden"/>
                                      </p:to>
                                    </p:set>
                                  </p:childTnLst>
                                </p:cTn>
                              </p:par>
                            </p:childTnLst>
                          </p:cTn>
                        </p:par>
                        <p:par>
                          <p:cTn id="62" fill="hold">
                            <p:stCondLst>
                              <p:cond delay="0"/>
                            </p:stCondLst>
                            <p:childTnLst>
                              <p:par>
                                <p:cTn id="63" presetID="6" presetClass="entr" presetSubtype="16"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circle(in)">
                                      <p:cBhvr>
                                        <p:cTn id="65" dur="2000"/>
                                        <p:tgtEl>
                                          <p:spTgt spid="85"/>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0" nodeType="clickEffect">
                                  <p:stCondLst>
                                    <p:cond delay="0"/>
                                  </p:stCondLst>
                                  <p:childTnLst>
                                    <p:set>
                                      <p:cBhvr>
                                        <p:cTn id="69" dur="1" fill="hold">
                                          <p:stCondLst>
                                            <p:cond delay="0"/>
                                          </p:stCondLst>
                                        </p:cTn>
                                        <p:tgtEl>
                                          <p:spTgt spid="39"/>
                                        </p:tgtEl>
                                        <p:attrNameLst>
                                          <p:attrName>style.visibility</p:attrName>
                                        </p:attrNameLst>
                                      </p:cBhvr>
                                      <p:to>
                                        <p:strVal val="hidden"/>
                                      </p:to>
                                    </p:set>
                                  </p:childTnLst>
                                </p:cTn>
                              </p:par>
                            </p:childTnLst>
                          </p:cTn>
                        </p:par>
                        <p:par>
                          <p:cTn id="70" fill="hold">
                            <p:stCondLst>
                              <p:cond delay="0"/>
                            </p:stCondLst>
                            <p:childTnLst>
                              <p:par>
                                <p:cTn id="71" presetID="6" presetClass="entr" presetSubtype="16" fill="hold" grpId="0" nodeType="afterEffect">
                                  <p:stCondLst>
                                    <p:cond delay="0"/>
                                  </p:stCondLst>
                                  <p:childTnLst>
                                    <p:set>
                                      <p:cBhvr>
                                        <p:cTn id="72" dur="1" fill="hold">
                                          <p:stCondLst>
                                            <p:cond delay="0"/>
                                          </p:stCondLst>
                                        </p:cTn>
                                        <p:tgtEl>
                                          <p:spTgt spid="86"/>
                                        </p:tgtEl>
                                        <p:attrNameLst>
                                          <p:attrName>style.visibility</p:attrName>
                                        </p:attrNameLst>
                                      </p:cBhvr>
                                      <p:to>
                                        <p:strVal val="visible"/>
                                      </p:to>
                                    </p:set>
                                    <p:animEffect transition="in" filter="circle(in)">
                                      <p:cBhvr>
                                        <p:cTn id="73" dur="2000"/>
                                        <p:tgtEl>
                                          <p:spTgt spid="86"/>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0" nodeType="clickEffect">
                                  <p:stCondLst>
                                    <p:cond delay="0"/>
                                  </p:stCondLst>
                                  <p:childTnLst>
                                    <p:set>
                                      <p:cBhvr>
                                        <p:cTn id="77" dur="1" fill="hold">
                                          <p:stCondLst>
                                            <p:cond delay="0"/>
                                          </p:stCondLst>
                                        </p:cTn>
                                        <p:tgtEl>
                                          <p:spTgt spid="50"/>
                                        </p:tgtEl>
                                        <p:attrNameLst>
                                          <p:attrName>style.visibility</p:attrName>
                                        </p:attrNameLst>
                                      </p:cBhvr>
                                      <p:to>
                                        <p:strVal val="hidden"/>
                                      </p:to>
                                    </p:set>
                                  </p:childTnLst>
                                </p:cTn>
                              </p:par>
                            </p:childTnLst>
                          </p:cTn>
                        </p:par>
                        <p:par>
                          <p:cTn id="78" fill="hold">
                            <p:stCondLst>
                              <p:cond delay="0"/>
                            </p:stCondLst>
                            <p:childTnLst>
                              <p:par>
                                <p:cTn id="79" presetID="6" presetClass="entr" presetSubtype="16" fill="hold" grpId="0" nodeType="afterEffect">
                                  <p:stCondLst>
                                    <p:cond delay="0"/>
                                  </p:stCondLst>
                                  <p:childTnLst>
                                    <p:set>
                                      <p:cBhvr>
                                        <p:cTn id="80" dur="1" fill="hold">
                                          <p:stCondLst>
                                            <p:cond delay="0"/>
                                          </p:stCondLst>
                                        </p:cTn>
                                        <p:tgtEl>
                                          <p:spTgt spid="84"/>
                                        </p:tgtEl>
                                        <p:attrNameLst>
                                          <p:attrName>style.visibility</p:attrName>
                                        </p:attrNameLst>
                                      </p:cBhvr>
                                      <p:to>
                                        <p:strVal val="visible"/>
                                      </p:to>
                                    </p:set>
                                    <p:animEffect transition="in" filter="circle(in)">
                                      <p:cBhvr>
                                        <p:cTn id="81" dur="2000"/>
                                        <p:tgtEl>
                                          <p:spTgt spid="84"/>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xit" presetSubtype="0" fill="hold" grpId="0" nodeType="clickEffect">
                                  <p:stCondLst>
                                    <p:cond delay="0"/>
                                  </p:stCondLst>
                                  <p:childTnLst>
                                    <p:set>
                                      <p:cBhvr>
                                        <p:cTn id="85" dur="1" fill="hold">
                                          <p:stCondLst>
                                            <p:cond delay="0"/>
                                          </p:stCondLst>
                                        </p:cTn>
                                        <p:tgtEl>
                                          <p:spTgt spid="52"/>
                                        </p:tgtEl>
                                        <p:attrNameLst>
                                          <p:attrName>style.visibility</p:attrName>
                                        </p:attrNameLst>
                                      </p:cBhvr>
                                      <p:to>
                                        <p:strVal val="hidden"/>
                                      </p:to>
                                    </p:set>
                                  </p:childTnLst>
                                </p:cTn>
                              </p:par>
                            </p:childTnLst>
                          </p:cTn>
                        </p:par>
                        <p:par>
                          <p:cTn id="86" fill="hold">
                            <p:stCondLst>
                              <p:cond delay="0"/>
                            </p:stCondLst>
                            <p:childTnLst>
                              <p:par>
                                <p:cTn id="87" presetID="6" presetClass="entr" presetSubtype="16" fill="hold" grpId="0" nodeType="afterEffect">
                                  <p:stCondLst>
                                    <p:cond delay="0"/>
                                  </p:stCondLst>
                                  <p:childTnLst>
                                    <p:set>
                                      <p:cBhvr>
                                        <p:cTn id="88" dur="1" fill="hold">
                                          <p:stCondLst>
                                            <p:cond delay="0"/>
                                          </p:stCondLst>
                                        </p:cTn>
                                        <p:tgtEl>
                                          <p:spTgt spid="88"/>
                                        </p:tgtEl>
                                        <p:attrNameLst>
                                          <p:attrName>style.visibility</p:attrName>
                                        </p:attrNameLst>
                                      </p:cBhvr>
                                      <p:to>
                                        <p:strVal val="visible"/>
                                      </p:to>
                                    </p:set>
                                    <p:animEffect transition="in" filter="circle(in)">
                                      <p:cBhvr>
                                        <p:cTn id="89" dur="2000"/>
                                        <p:tgtEl>
                                          <p:spTgt spid="88"/>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xit" presetSubtype="0" fill="hold" grpId="0" nodeType="clickEffect">
                                  <p:stCondLst>
                                    <p:cond delay="0"/>
                                  </p:stCondLst>
                                  <p:childTnLst>
                                    <p:set>
                                      <p:cBhvr>
                                        <p:cTn id="93" dur="1" fill="hold">
                                          <p:stCondLst>
                                            <p:cond delay="0"/>
                                          </p:stCondLst>
                                        </p:cTn>
                                        <p:tgtEl>
                                          <p:spTgt spid="54"/>
                                        </p:tgtEl>
                                        <p:attrNameLst>
                                          <p:attrName>style.visibility</p:attrName>
                                        </p:attrNameLst>
                                      </p:cBhvr>
                                      <p:to>
                                        <p:strVal val="hidden"/>
                                      </p:to>
                                    </p:set>
                                  </p:childTnLst>
                                </p:cTn>
                              </p:par>
                            </p:childTnLst>
                          </p:cTn>
                        </p:par>
                        <p:par>
                          <p:cTn id="94" fill="hold">
                            <p:stCondLst>
                              <p:cond delay="0"/>
                            </p:stCondLst>
                            <p:childTnLst>
                              <p:par>
                                <p:cTn id="95" presetID="6"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Effect transition="in" filter="circle(in)">
                                      <p:cBhvr>
                                        <p:cTn id="97" dur="2000"/>
                                        <p:tgtEl>
                                          <p:spTgt spid="89"/>
                                        </p:tgtEl>
                                      </p:cBhvr>
                                    </p:animEffect>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51"/>
                                        </p:tgtEl>
                                        <p:attrNameLst>
                                          <p:attrName>style.visibility</p:attrName>
                                        </p:attrNameLst>
                                      </p:cBhvr>
                                      <p:to>
                                        <p:strVal val="hidden"/>
                                      </p:to>
                                    </p:set>
                                  </p:childTnLst>
                                </p:cTn>
                              </p:par>
                            </p:childTnLst>
                          </p:cTn>
                        </p:par>
                        <p:par>
                          <p:cTn id="102" fill="hold">
                            <p:stCondLst>
                              <p:cond delay="0"/>
                            </p:stCondLst>
                            <p:childTnLst>
                              <p:par>
                                <p:cTn id="103" presetID="6" presetClass="entr" presetSubtype="16" fill="hold" grpId="0"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circle(in)">
                                      <p:cBhvr>
                                        <p:cTn id="105" dur="2000"/>
                                        <p:tgtEl>
                                          <p:spTgt spid="90"/>
                                        </p:tgtEl>
                                      </p:cBhvr>
                                    </p:animEffect>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grpId="0" nodeType="clickEffect">
                                  <p:stCondLst>
                                    <p:cond delay="0"/>
                                  </p:stCondLst>
                                  <p:childTnLst>
                                    <p:set>
                                      <p:cBhvr>
                                        <p:cTn id="109" dur="1" fill="hold">
                                          <p:stCondLst>
                                            <p:cond delay="0"/>
                                          </p:stCondLst>
                                        </p:cTn>
                                        <p:tgtEl>
                                          <p:spTgt spid="53"/>
                                        </p:tgtEl>
                                        <p:attrNameLst>
                                          <p:attrName>style.visibility</p:attrName>
                                        </p:attrNameLst>
                                      </p:cBhvr>
                                      <p:to>
                                        <p:strVal val="hidden"/>
                                      </p:to>
                                    </p:set>
                                  </p:childTnLst>
                                </p:cTn>
                              </p:par>
                            </p:childTnLst>
                          </p:cTn>
                        </p:par>
                        <p:par>
                          <p:cTn id="110" fill="hold">
                            <p:stCondLst>
                              <p:cond delay="0"/>
                            </p:stCondLst>
                            <p:childTnLst>
                              <p:par>
                                <p:cTn id="111" presetID="6" presetClass="entr" presetSubtype="16" fill="hold" grpId="0" nodeType="afterEffect">
                                  <p:stCondLst>
                                    <p:cond delay="0"/>
                                  </p:stCondLst>
                                  <p:childTnLst>
                                    <p:set>
                                      <p:cBhvr>
                                        <p:cTn id="112" dur="1" fill="hold">
                                          <p:stCondLst>
                                            <p:cond delay="0"/>
                                          </p:stCondLst>
                                        </p:cTn>
                                        <p:tgtEl>
                                          <p:spTgt spid="91"/>
                                        </p:tgtEl>
                                        <p:attrNameLst>
                                          <p:attrName>style.visibility</p:attrName>
                                        </p:attrNameLst>
                                      </p:cBhvr>
                                      <p:to>
                                        <p:strVal val="visible"/>
                                      </p:to>
                                    </p:set>
                                    <p:animEffect transition="in" filter="circle(in)">
                                      <p:cBhvr>
                                        <p:cTn id="113" dur="2000"/>
                                        <p:tgtEl>
                                          <p:spTgt spid="91"/>
                                        </p:tgtEl>
                                      </p:cBhvr>
                                    </p:animEffect>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0" nodeType="clickEffect">
                                  <p:stCondLst>
                                    <p:cond delay="0"/>
                                  </p:stCondLst>
                                  <p:childTnLst>
                                    <p:set>
                                      <p:cBhvr>
                                        <p:cTn id="117" dur="1" fill="hold">
                                          <p:stCondLst>
                                            <p:cond delay="0"/>
                                          </p:stCondLst>
                                        </p:cTn>
                                        <p:tgtEl>
                                          <p:spTgt spid="68"/>
                                        </p:tgtEl>
                                        <p:attrNameLst>
                                          <p:attrName>style.visibility</p:attrName>
                                        </p:attrNameLst>
                                      </p:cBhvr>
                                      <p:to>
                                        <p:strVal val="hidden"/>
                                      </p:to>
                                    </p:set>
                                  </p:childTnLst>
                                </p:cTn>
                              </p:par>
                            </p:childTnLst>
                          </p:cTn>
                        </p:par>
                        <p:par>
                          <p:cTn id="118" fill="hold">
                            <p:stCondLst>
                              <p:cond delay="0"/>
                            </p:stCondLst>
                            <p:childTnLst>
                              <p:par>
                                <p:cTn id="119" presetID="6" presetClass="entr" presetSubtype="16" fill="hold" grpId="0" nodeType="afterEffect">
                                  <p:stCondLst>
                                    <p:cond delay="0"/>
                                  </p:stCondLst>
                                  <p:childTnLst>
                                    <p:set>
                                      <p:cBhvr>
                                        <p:cTn id="120" dur="1" fill="hold">
                                          <p:stCondLst>
                                            <p:cond delay="0"/>
                                          </p:stCondLst>
                                        </p:cTn>
                                        <p:tgtEl>
                                          <p:spTgt spid="92"/>
                                        </p:tgtEl>
                                        <p:attrNameLst>
                                          <p:attrName>style.visibility</p:attrName>
                                        </p:attrNameLst>
                                      </p:cBhvr>
                                      <p:to>
                                        <p:strVal val="visible"/>
                                      </p:to>
                                    </p:set>
                                    <p:animEffect transition="in" filter="circle(in)">
                                      <p:cBhvr>
                                        <p:cTn id="121" dur="2000"/>
                                        <p:tgtEl>
                                          <p:spTgt spid="92"/>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73"/>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nodeType="clickEffect">
                                  <p:stCondLst>
                                    <p:cond delay="0"/>
                                  </p:stCondLst>
                                  <p:childTnLst>
                                    <p:set>
                                      <p:cBhvr>
                                        <p:cTn id="129" dur="1" fill="hold">
                                          <p:stCondLst>
                                            <p:cond delay="0"/>
                                          </p:stCondLst>
                                        </p:cTn>
                                        <p:tgtEl>
                                          <p:spTgt spid="82"/>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nodeType="clickEffect">
                                  <p:stCondLst>
                                    <p:cond delay="0"/>
                                  </p:stCondLst>
                                  <p:childTnLst>
                                    <p:set>
                                      <p:cBhvr>
                                        <p:cTn id="133"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animBg="1"/>
      <p:bldP spid="31" grpId="0" animBg="1"/>
      <p:bldP spid="35" grpId="0" animBg="1"/>
      <p:bldP spid="37" grpId="0" animBg="1"/>
      <p:bldP spid="39" grpId="0" animBg="1"/>
      <p:bldP spid="48" grpId="0" animBg="1"/>
      <p:bldP spid="49" grpId="0" animBg="1"/>
      <p:bldP spid="50" grpId="0" animBg="1"/>
      <p:bldP spid="51" grpId="0" animBg="1"/>
      <p:bldP spid="52" grpId="0" animBg="1"/>
      <p:bldP spid="53" grpId="0" animBg="1"/>
      <p:bldP spid="54" grpId="0" animBg="1"/>
      <p:bldP spid="66" grpId="0" animBg="1"/>
      <p:bldP spid="67" grpId="0" animBg="1"/>
      <p:bldP spid="68" grpId="0" animBg="1"/>
      <p:bldP spid="73" grpId="0"/>
      <p:bldP spid="74" grpId="0" animBg="1"/>
      <p:bldP spid="75" grpId="0" animBg="1"/>
      <p:bldP spid="76" grpId="0" animBg="1"/>
      <p:bldP spid="77" grpId="0" animBg="1"/>
      <p:bldP spid="78" grpId="0" animBg="1"/>
      <p:bldP spid="79" grpId="0" animBg="1"/>
      <p:bldP spid="84" grpId="0" animBg="1"/>
      <p:bldP spid="85" grpId="0" animBg="1"/>
      <p:bldP spid="86" grpId="0" animBg="1"/>
      <p:bldP spid="87" grpId="0" animBg="1"/>
      <p:bldP spid="88" grpId="0" animBg="1"/>
      <p:bldP spid="89" grpId="0" animBg="1"/>
      <p:bldP spid="90" grpId="0" animBg="1"/>
      <p:bldP spid="91" grpId="0" animBg="1"/>
      <p:bldP spid="9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a:hlinkClick r:id="rId2"/>
            <a:extLst>
              <a:ext uri="{FF2B5EF4-FFF2-40B4-BE49-F238E27FC236}">
                <a16:creationId xmlns:a16="http://schemas.microsoft.com/office/drawing/2014/main" id="{CA3306D4-2039-40A7-A39C-287DBDF790EB}"/>
              </a:ext>
            </a:extLst>
          </p:cNvPr>
          <p:cNvSpPr/>
          <p:nvPr/>
        </p:nvSpPr>
        <p:spPr>
          <a:xfrm>
            <a:off x="8096027" y="6131301"/>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5" name="Rectangle 4">
            <a:hlinkClick r:id="rId2"/>
            <a:extLst>
              <a:ext uri="{FF2B5EF4-FFF2-40B4-BE49-F238E27FC236}">
                <a16:creationId xmlns:a16="http://schemas.microsoft.com/office/drawing/2014/main" id="{2DD1205C-94A1-4941-915C-3D341F62E95C}"/>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2400" b="0" i="0" u="none" strike="noStrike" kern="1200" cap="none" spc="0" normalizeH="0" baseline="0" noProof="0">
              <a:ln>
                <a:noFill/>
              </a:ln>
              <a:solidFill>
                <a:prstClr val="white"/>
              </a:solidFill>
              <a:effectLst/>
              <a:uLnTx/>
              <a:uFillTx/>
              <a:latin typeface="Comic Sans MS"/>
              <a:ea typeface="+mn-ea"/>
              <a:cs typeface="+mn-cs"/>
            </a:endParaRPr>
          </a:p>
        </p:txBody>
      </p:sp>
      <p:sp>
        <p:nvSpPr>
          <p:cNvPr id="4" name="Rectangle 4">
            <a:extLst>
              <a:ext uri="{FF2B5EF4-FFF2-40B4-BE49-F238E27FC236}">
                <a16:creationId xmlns:a16="http://schemas.microsoft.com/office/drawing/2014/main" id="{2210C7CE-6830-41B4-9D6D-67BB27C1E474}"/>
              </a:ext>
            </a:extLst>
          </p:cNvPr>
          <p:cNvSpPr txBox="1">
            <a:spLocks noChangeArrowheads="1"/>
          </p:cNvSpPr>
          <p:nvPr/>
        </p:nvSpPr>
        <p:spPr>
          <a:xfrm>
            <a:off x="160741" y="0"/>
            <a:ext cx="7772400" cy="609600"/>
          </a:xfrm>
          <a:prstGeom prst="rect">
            <a:avLst/>
          </a:prstGeom>
          <a:noFill/>
          <a:ln/>
        </p:spPr>
        <p:txBody>
          <a:bodyPr>
            <a:normAutofit/>
          </a:bodyPr>
          <a:lstStyle>
            <a:lvl1pPr algn="l" rtl="0" eaLnBrk="1" latinLnBrk="0" hangingPunct="1">
              <a:spcBef>
                <a:spcPct val="0"/>
              </a:spcBef>
              <a:buNone/>
              <a:defRPr kumimoji="0" sz="3750" b="0" kern="1200">
                <a:ln>
                  <a:noFill/>
                </a:ln>
                <a:solidFill>
                  <a:schemeClr val="tx2"/>
                </a:solidFill>
                <a:effectLst/>
                <a:latin typeface="+mj-lt"/>
                <a:ea typeface="+mj-ea"/>
                <a:cs typeface="+mj-cs"/>
              </a:defRPr>
            </a:lvl1pPr>
          </a:lstStyle>
          <a:p>
            <a:r>
              <a:rPr lang="en-GB" sz="2800" dirty="0">
                <a:solidFill>
                  <a:srgbClr val="5B0091"/>
                </a:solidFill>
                <a:latin typeface="Comic Sans MS" panose="030F0702030302020204" pitchFamily="66" charset="0"/>
              </a:rPr>
              <a:t>Sample space</a:t>
            </a:r>
            <a:endParaRPr lang="en-GB" sz="2800" dirty="0">
              <a:latin typeface="Comic Sans MS" panose="030F0702030302020204" pitchFamily="66" charset="0"/>
            </a:endParaRPr>
          </a:p>
        </p:txBody>
      </p:sp>
      <p:sp>
        <p:nvSpPr>
          <p:cNvPr id="6" name="Text Box 22">
            <a:extLst>
              <a:ext uri="{FF2B5EF4-FFF2-40B4-BE49-F238E27FC236}">
                <a16:creationId xmlns:a16="http://schemas.microsoft.com/office/drawing/2014/main" id="{4A31A8B4-4422-4400-A5AF-76794B5A159E}"/>
              </a:ext>
            </a:extLst>
          </p:cNvPr>
          <p:cNvSpPr txBox="1">
            <a:spLocks noChangeArrowheads="1"/>
          </p:cNvSpPr>
          <p:nvPr/>
        </p:nvSpPr>
        <p:spPr bwMode="auto">
          <a:xfrm>
            <a:off x="186045" y="756728"/>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Example</a:t>
            </a:r>
            <a:endParaRPr lang="en-US" sz="2400" dirty="0">
              <a:latin typeface="Comic Sans MS" panose="030F0702030302020204" pitchFamily="66" charset="0"/>
            </a:endParaRPr>
          </a:p>
        </p:txBody>
      </p:sp>
      <p:sp>
        <p:nvSpPr>
          <p:cNvPr id="7" name="Text Box 22">
            <a:extLst>
              <a:ext uri="{FF2B5EF4-FFF2-40B4-BE49-F238E27FC236}">
                <a16:creationId xmlns:a16="http://schemas.microsoft.com/office/drawing/2014/main" id="{2AF010DA-D3BA-4D27-AFF4-977B42833C8B}"/>
              </a:ext>
            </a:extLst>
          </p:cNvPr>
          <p:cNvSpPr txBox="1">
            <a:spLocks noChangeArrowheads="1"/>
          </p:cNvSpPr>
          <p:nvPr/>
        </p:nvSpPr>
        <p:spPr bwMode="auto">
          <a:xfrm>
            <a:off x="186045" y="1190435"/>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A red and a blue dice are rolled together.</a:t>
            </a:r>
            <a:endParaRPr lang="en-US" sz="2400" dirty="0">
              <a:latin typeface="Comic Sans MS" panose="030F0702030302020204" pitchFamily="66" charset="0"/>
            </a:endParaRPr>
          </a:p>
        </p:txBody>
      </p:sp>
      <p:sp>
        <p:nvSpPr>
          <p:cNvPr id="8" name="Text Box 22">
            <a:extLst>
              <a:ext uri="{FF2B5EF4-FFF2-40B4-BE49-F238E27FC236}">
                <a16:creationId xmlns:a16="http://schemas.microsoft.com/office/drawing/2014/main" id="{D2956CE2-CBC2-4541-8470-955FF955AA20}"/>
              </a:ext>
            </a:extLst>
          </p:cNvPr>
          <p:cNvSpPr txBox="1">
            <a:spLocks noChangeArrowheads="1"/>
          </p:cNvSpPr>
          <p:nvPr/>
        </p:nvSpPr>
        <p:spPr bwMode="auto">
          <a:xfrm>
            <a:off x="160741" y="1652100"/>
            <a:ext cx="8732838" cy="461665"/>
          </a:xfrm>
          <a:prstGeom prst="rect">
            <a:avLst/>
          </a:prstGeom>
          <a:noFill/>
          <a:ln w="9525">
            <a:noFill/>
            <a:miter lim="800000"/>
            <a:headEnd/>
            <a:tailEnd/>
          </a:ln>
          <a:effectLst/>
        </p:spPr>
        <p:txBody>
          <a:bodyPr>
            <a:spAutoFit/>
          </a:bodyPr>
          <a:lstStyle/>
          <a:p>
            <a:pPr eaLnBrk="0" hangingPunct="0"/>
            <a:r>
              <a:rPr lang="en-GB" sz="2400" dirty="0">
                <a:latin typeface="Comic Sans MS" panose="030F0702030302020204" pitchFamily="66" charset="0"/>
              </a:rPr>
              <a:t>Calculate the probability that:</a:t>
            </a:r>
            <a:endParaRPr lang="en-US" sz="2400" dirty="0">
              <a:latin typeface="Comic Sans MS" panose="030F0702030302020204" pitchFamily="66" charset="0"/>
            </a:endParaRPr>
          </a:p>
        </p:txBody>
      </p:sp>
      <p:sp>
        <p:nvSpPr>
          <p:cNvPr id="9" name="Text Box 22">
            <a:extLst>
              <a:ext uri="{FF2B5EF4-FFF2-40B4-BE49-F238E27FC236}">
                <a16:creationId xmlns:a16="http://schemas.microsoft.com/office/drawing/2014/main" id="{B378008C-ECE9-4AF1-B66E-A83E75ECE318}"/>
              </a:ext>
            </a:extLst>
          </p:cNvPr>
          <p:cNvSpPr txBox="1">
            <a:spLocks noChangeArrowheads="1"/>
          </p:cNvSpPr>
          <p:nvPr/>
        </p:nvSpPr>
        <p:spPr bwMode="auto">
          <a:xfrm>
            <a:off x="1043608" y="2143971"/>
            <a:ext cx="7632848" cy="461665"/>
          </a:xfrm>
          <a:prstGeom prst="rect">
            <a:avLst/>
          </a:prstGeom>
          <a:noFill/>
          <a:ln w="9525">
            <a:noFill/>
            <a:miter lim="800000"/>
            <a:headEnd/>
            <a:tailEnd/>
          </a:ln>
          <a:effectLst/>
        </p:spPr>
        <p:txBody>
          <a:bodyPr wrap="square">
            <a:spAutoFit/>
          </a:bodyPr>
          <a:lstStyle/>
          <a:p>
            <a:pPr eaLnBrk="0" hangingPunct="0"/>
            <a:r>
              <a:rPr lang="en-GB" sz="2400" dirty="0">
                <a:latin typeface="Comic Sans MS" panose="030F0702030302020204" pitchFamily="66" charset="0"/>
              </a:rPr>
              <a:t>The total score is a prime number.</a:t>
            </a:r>
            <a:endParaRPr lang="en-US" sz="2400" dirty="0">
              <a:latin typeface="Comic Sans MS" panose="030F0702030302020204" pitchFamily="66" charset="0"/>
            </a:endParaRPr>
          </a:p>
        </p:txBody>
      </p:sp>
      <p:sp>
        <p:nvSpPr>
          <p:cNvPr id="10" name="Text Box 22">
            <a:extLst>
              <a:ext uri="{FF2B5EF4-FFF2-40B4-BE49-F238E27FC236}">
                <a16:creationId xmlns:a16="http://schemas.microsoft.com/office/drawing/2014/main" id="{3C2ABF01-F036-435B-AB46-615727265368}"/>
              </a:ext>
            </a:extLst>
          </p:cNvPr>
          <p:cNvSpPr txBox="1">
            <a:spLocks noChangeArrowheads="1"/>
          </p:cNvSpPr>
          <p:nvPr/>
        </p:nvSpPr>
        <p:spPr bwMode="auto">
          <a:xfrm>
            <a:off x="564514" y="5096341"/>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1</a:t>
            </a:r>
            <a:endParaRPr lang="en-US" sz="2400" dirty="0">
              <a:solidFill>
                <a:srgbClr val="FF0000"/>
              </a:solidFill>
              <a:latin typeface="Comic Sans MS" panose="030F0702030302020204" pitchFamily="66" charset="0"/>
            </a:endParaRPr>
          </a:p>
        </p:txBody>
      </p:sp>
      <p:sp>
        <p:nvSpPr>
          <p:cNvPr id="11" name="Text Box 22">
            <a:extLst>
              <a:ext uri="{FF2B5EF4-FFF2-40B4-BE49-F238E27FC236}">
                <a16:creationId xmlns:a16="http://schemas.microsoft.com/office/drawing/2014/main" id="{1E14C3A1-9938-40B9-AAF5-6F2371AB4D07}"/>
              </a:ext>
            </a:extLst>
          </p:cNvPr>
          <p:cNvSpPr txBox="1">
            <a:spLocks noChangeArrowheads="1"/>
          </p:cNvSpPr>
          <p:nvPr/>
        </p:nvSpPr>
        <p:spPr bwMode="auto">
          <a:xfrm>
            <a:off x="595200" y="4633646"/>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2</a:t>
            </a:r>
          </a:p>
        </p:txBody>
      </p:sp>
      <p:sp>
        <p:nvSpPr>
          <p:cNvPr id="12" name="Text Box 22">
            <a:extLst>
              <a:ext uri="{FF2B5EF4-FFF2-40B4-BE49-F238E27FC236}">
                <a16:creationId xmlns:a16="http://schemas.microsoft.com/office/drawing/2014/main" id="{CD82AAF1-387F-4E40-AD82-A98664EEDB50}"/>
              </a:ext>
            </a:extLst>
          </p:cNvPr>
          <p:cNvSpPr txBox="1">
            <a:spLocks noChangeArrowheads="1"/>
          </p:cNvSpPr>
          <p:nvPr/>
        </p:nvSpPr>
        <p:spPr bwMode="auto">
          <a:xfrm>
            <a:off x="1143496" y="5675101"/>
            <a:ext cx="531327"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1</a:t>
            </a:r>
            <a:endParaRPr lang="en-US" sz="2400" dirty="0">
              <a:solidFill>
                <a:srgbClr val="0070C0"/>
              </a:solidFill>
              <a:latin typeface="Comic Sans MS" panose="030F0702030302020204" pitchFamily="66" charset="0"/>
            </a:endParaRPr>
          </a:p>
        </p:txBody>
      </p:sp>
      <p:sp>
        <p:nvSpPr>
          <p:cNvPr id="13" name="Text Box 22">
            <a:extLst>
              <a:ext uri="{FF2B5EF4-FFF2-40B4-BE49-F238E27FC236}">
                <a16:creationId xmlns:a16="http://schemas.microsoft.com/office/drawing/2014/main" id="{B448C5F4-5D94-4BB7-B271-83EE5BA08620}"/>
              </a:ext>
            </a:extLst>
          </p:cNvPr>
          <p:cNvSpPr txBox="1">
            <a:spLocks noChangeArrowheads="1"/>
          </p:cNvSpPr>
          <p:nvPr/>
        </p:nvSpPr>
        <p:spPr bwMode="auto">
          <a:xfrm>
            <a:off x="1667991" y="5670676"/>
            <a:ext cx="52923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2</a:t>
            </a:r>
            <a:endParaRPr lang="en-US" sz="2400" dirty="0">
              <a:solidFill>
                <a:srgbClr val="0070C0"/>
              </a:solidFill>
              <a:latin typeface="Comic Sans MS" panose="030F0702030302020204" pitchFamily="66" charset="0"/>
            </a:endParaRPr>
          </a:p>
        </p:txBody>
      </p:sp>
      <p:sp>
        <p:nvSpPr>
          <p:cNvPr id="14" name="Text Box 22">
            <a:extLst>
              <a:ext uri="{FF2B5EF4-FFF2-40B4-BE49-F238E27FC236}">
                <a16:creationId xmlns:a16="http://schemas.microsoft.com/office/drawing/2014/main" id="{A5786753-6D2B-4F07-8134-A13F26779CD0}"/>
              </a:ext>
            </a:extLst>
          </p:cNvPr>
          <p:cNvSpPr txBox="1">
            <a:spLocks noChangeArrowheads="1"/>
          </p:cNvSpPr>
          <p:nvPr/>
        </p:nvSpPr>
        <p:spPr bwMode="auto">
          <a:xfrm>
            <a:off x="2136296" y="5679527"/>
            <a:ext cx="531326"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3</a:t>
            </a:r>
            <a:endParaRPr lang="en-US" sz="2400" dirty="0">
              <a:solidFill>
                <a:srgbClr val="0070C0"/>
              </a:solidFill>
              <a:latin typeface="Comic Sans MS" panose="030F0702030302020204" pitchFamily="66" charset="0"/>
            </a:endParaRPr>
          </a:p>
        </p:txBody>
      </p:sp>
      <p:sp>
        <p:nvSpPr>
          <p:cNvPr id="15" name="Text Box 22">
            <a:extLst>
              <a:ext uri="{FF2B5EF4-FFF2-40B4-BE49-F238E27FC236}">
                <a16:creationId xmlns:a16="http://schemas.microsoft.com/office/drawing/2014/main" id="{3C4971E8-4000-421A-8956-E6098E9E36C5}"/>
              </a:ext>
            </a:extLst>
          </p:cNvPr>
          <p:cNvSpPr txBox="1">
            <a:spLocks noChangeArrowheads="1"/>
          </p:cNvSpPr>
          <p:nvPr/>
        </p:nvSpPr>
        <p:spPr bwMode="auto">
          <a:xfrm>
            <a:off x="2576279" y="5670675"/>
            <a:ext cx="531325"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4</a:t>
            </a:r>
            <a:endParaRPr lang="en-US" sz="2400" dirty="0">
              <a:solidFill>
                <a:srgbClr val="0070C0"/>
              </a:solidFill>
              <a:latin typeface="Comic Sans MS" panose="030F0702030302020204" pitchFamily="66" charset="0"/>
            </a:endParaRPr>
          </a:p>
        </p:txBody>
      </p:sp>
      <p:sp>
        <p:nvSpPr>
          <p:cNvPr id="16" name="Text Box 22">
            <a:extLst>
              <a:ext uri="{FF2B5EF4-FFF2-40B4-BE49-F238E27FC236}">
                <a16:creationId xmlns:a16="http://schemas.microsoft.com/office/drawing/2014/main" id="{FCA4A2BC-2660-485D-A4A1-8FB1F954D5D8}"/>
              </a:ext>
            </a:extLst>
          </p:cNvPr>
          <p:cNvSpPr txBox="1">
            <a:spLocks noChangeArrowheads="1"/>
          </p:cNvSpPr>
          <p:nvPr/>
        </p:nvSpPr>
        <p:spPr bwMode="auto">
          <a:xfrm>
            <a:off x="3098681" y="5679527"/>
            <a:ext cx="531324"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5</a:t>
            </a:r>
            <a:endParaRPr lang="en-US" sz="2400" dirty="0">
              <a:solidFill>
                <a:srgbClr val="0070C0"/>
              </a:solidFill>
              <a:latin typeface="Comic Sans MS" panose="030F0702030302020204" pitchFamily="66" charset="0"/>
            </a:endParaRPr>
          </a:p>
        </p:txBody>
      </p:sp>
      <p:sp>
        <p:nvSpPr>
          <p:cNvPr id="17" name="Text Box 22">
            <a:extLst>
              <a:ext uri="{FF2B5EF4-FFF2-40B4-BE49-F238E27FC236}">
                <a16:creationId xmlns:a16="http://schemas.microsoft.com/office/drawing/2014/main" id="{E794200E-D66D-4ADC-AB24-08CF82B4C541}"/>
              </a:ext>
            </a:extLst>
          </p:cNvPr>
          <p:cNvSpPr txBox="1">
            <a:spLocks noChangeArrowheads="1"/>
          </p:cNvSpPr>
          <p:nvPr/>
        </p:nvSpPr>
        <p:spPr bwMode="auto">
          <a:xfrm>
            <a:off x="3698680" y="5670674"/>
            <a:ext cx="531322" cy="461665"/>
          </a:xfrm>
          <a:prstGeom prst="rect">
            <a:avLst/>
          </a:prstGeom>
          <a:noFill/>
          <a:ln w="9525">
            <a:noFill/>
            <a:miter lim="800000"/>
            <a:headEnd/>
            <a:tailEnd/>
          </a:ln>
          <a:effectLst/>
        </p:spPr>
        <p:txBody>
          <a:bodyPr wrap="square">
            <a:spAutoFit/>
          </a:bodyPr>
          <a:lstStyle/>
          <a:p>
            <a:pPr eaLnBrk="0" hangingPunct="0"/>
            <a:r>
              <a:rPr lang="en-GB" sz="2400" dirty="0">
                <a:solidFill>
                  <a:srgbClr val="0070C0"/>
                </a:solidFill>
                <a:latin typeface="Comic Sans MS" panose="030F0702030302020204" pitchFamily="66" charset="0"/>
              </a:rPr>
              <a:t>6</a:t>
            </a:r>
            <a:endParaRPr lang="en-US" sz="2400" dirty="0">
              <a:solidFill>
                <a:srgbClr val="0070C0"/>
              </a:solidFill>
              <a:latin typeface="Comic Sans MS" panose="030F0702030302020204" pitchFamily="66" charset="0"/>
            </a:endParaRPr>
          </a:p>
        </p:txBody>
      </p:sp>
      <p:cxnSp>
        <p:nvCxnSpPr>
          <p:cNvPr id="18" name="Straight Arrow Connector 17">
            <a:extLst>
              <a:ext uri="{FF2B5EF4-FFF2-40B4-BE49-F238E27FC236}">
                <a16:creationId xmlns:a16="http://schemas.microsoft.com/office/drawing/2014/main" id="{833E9716-24DA-49E3-8967-236E28456A57}"/>
              </a:ext>
            </a:extLst>
          </p:cNvPr>
          <p:cNvCxnSpPr/>
          <p:nvPr/>
        </p:nvCxnSpPr>
        <p:spPr>
          <a:xfrm>
            <a:off x="969734" y="5675101"/>
            <a:ext cx="3744416" cy="0"/>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4307E8EA-35A5-45B8-9EA3-34F0893699E7}"/>
              </a:ext>
            </a:extLst>
          </p:cNvPr>
          <p:cNvCxnSpPr/>
          <p:nvPr/>
        </p:nvCxnSpPr>
        <p:spPr>
          <a:xfrm flipV="1">
            <a:off x="969734" y="2787931"/>
            <a:ext cx="0" cy="2887171"/>
          </a:xfrm>
          <a:prstGeom prst="straightConnector1">
            <a:avLst/>
          </a:prstGeom>
          <a:ln w="25400">
            <a:solidFill>
              <a:schemeClr val="tx1"/>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DBE0580-6EAD-4380-AF12-073C3B03F052}"/>
              </a:ext>
            </a:extLst>
          </p:cNvPr>
          <p:cNvCxnSpPr/>
          <p:nvPr/>
        </p:nvCxnSpPr>
        <p:spPr>
          <a:xfrm flipV="1">
            <a:off x="969734" y="5297096"/>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2343636-633A-4A13-840D-8984DE6D7105}"/>
              </a:ext>
            </a:extLst>
          </p:cNvPr>
          <p:cNvCxnSpPr/>
          <p:nvPr/>
        </p:nvCxnSpPr>
        <p:spPr>
          <a:xfrm flipV="1">
            <a:off x="969734" y="4835431"/>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4BE5783-332E-4C4A-9FA5-5440BE79BC54}"/>
              </a:ext>
            </a:extLst>
          </p:cNvPr>
          <p:cNvCxnSpPr/>
          <p:nvPr/>
        </p:nvCxnSpPr>
        <p:spPr>
          <a:xfrm flipH="1" flipV="1">
            <a:off x="1417766" y="283825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E6877D1-B962-41B4-85CA-4CDA497CCA6D}"/>
              </a:ext>
            </a:extLst>
          </p:cNvPr>
          <p:cNvCxnSpPr/>
          <p:nvPr/>
        </p:nvCxnSpPr>
        <p:spPr>
          <a:xfrm flipH="1" flipV="1">
            <a:off x="1874966" y="2845837"/>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F4F51FB-A80A-4449-AF1D-B4536010FAEC}"/>
              </a:ext>
            </a:extLst>
          </p:cNvPr>
          <p:cNvCxnSpPr/>
          <p:nvPr/>
        </p:nvCxnSpPr>
        <p:spPr>
          <a:xfrm flipH="1" flipV="1">
            <a:off x="23321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3F1CDEED-3934-40A8-94C9-AFEF33B5ACE1}"/>
              </a:ext>
            </a:extLst>
          </p:cNvPr>
          <p:cNvCxnSpPr/>
          <p:nvPr/>
        </p:nvCxnSpPr>
        <p:spPr>
          <a:xfrm flipH="1" flipV="1">
            <a:off x="27893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A5B29324-C972-4309-A366-7897F870E72F}"/>
              </a:ext>
            </a:extLst>
          </p:cNvPr>
          <p:cNvCxnSpPr/>
          <p:nvPr/>
        </p:nvCxnSpPr>
        <p:spPr>
          <a:xfrm flipH="1" flipV="1">
            <a:off x="32465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F507912-C728-487D-AB92-90F4E5A14662}"/>
              </a:ext>
            </a:extLst>
          </p:cNvPr>
          <p:cNvCxnSpPr/>
          <p:nvPr/>
        </p:nvCxnSpPr>
        <p:spPr>
          <a:xfrm flipH="1" flipV="1">
            <a:off x="3703766" y="2838256"/>
            <a:ext cx="1" cy="2834640"/>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a:extLst>
              <a:ext uri="{FF2B5EF4-FFF2-40B4-BE49-F238E27FC236}">
                <a16:creationId xmlns:a16="http://schemas.microsoft.com/office/drawing/2014/main" id="{6ECB558D-AD9B-4B82-B63D-BE49B116A842}"/>
              </a:ext>
            </a:extLst>
          </p:cNvPr>
          <p:cNvSpPr/>
          <p:nvPr/>
        </p:nvSpPr>
        <p:spPr>
          <a:xfrm>
            <a:off x="1852447" y="481096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0" name="Oval 29">
            <a:extLst>
              <a:ext uri="{FF2B5EF4-FFF2-40B4-BE49-F238E27FC236}">
                <a16:creationId xmlns:a16="http://schemas.microsoft.com/office/drawing/2014/main" id="{A32CA5DC-5E4D-4DA7-A2E8-7AF0D24B2EBC}"/>
              </a:ext>
            </a:extLst>
          </p:cNvPr>
          <p:cNvSpPr/>
          <p:nvPr/>
        </p:nvSpPr>
        <p:spPr>
          <a:xfrm>
            <a:off x="1388862" y="528745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1" name="Oval 30">
            <a:extLst>
              <a:ext uri="{FF2B5EF4-FFF2-40B4-BE49-F238E27FC236}">
                <a16:creationId xmlns:a16="http://schemas.microsoft.com/office/drawing/2014/main" id="{D5ADD3C2-CCF2-4178-941F-9AB86665E88D}"/>
              </a:ext>
            </a:extLst>
          </p:cNvPr>
          <p:cNvSpPr/>
          <p:nvPr/>
        </p:nvSpPr>
        <p:spPr>
          <a:xfrm>
            <a:off x="1383928"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2" name="Oval 31">
            <a:extLst>
              <a:ext uri="{FF2B5EF4-FFF2-40B4-BE49-F238E27FC236}">
                <a16:creationId xmlns:a16="http://schemas.microsoft.com/office/drawing/2014/main" id="{AB0F067A-3724-487A-B1C8-EA9DBA68CEB7}"/>
              </a:ext>
            </a:extLst>
          </p:cNvPr>
          <p:cNvSpPr/>
          <p:nvPr/>
        </p:nvSpPr>
        <p:spPr>
          <a:xfrm>
            <a:off x="2315337" y="428250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3" name="Oval 32">
            <a:extLst>
              <a:ext uri="{FF2B5EF4-FFF2-40B4-BE49-F238E27FC236}">
                <a16:creationId xmlns:a16="http://schemas.microsoft.com/office/drawing/2014/main" id="{8E205316-6BB3-4B9D-8CEF-696A50857F76}"/>
              </a:ext>
            </a:extLst>
          </p:cNvPr>
          <p:cNvSpPr/>
          <p:nvPr/>
        </p:nvSpPr>
        <p:spPr>
          <a:xfrm>
            <a:off x="3228000" y="337186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4" name="Oval 33">
            <a:extLst>
              <a:ext uri="{FF2B5EF4-FFF2-40B4-BE49-F238E27FC236}">
                <a16:creationId xmlns:a16="http://schemas.microsoft.com/office/drawing/2014/main" id="{A8769EDB-C6CD-441F-ABAD-957E78F41FBD}"/>
              </a:ext>
            </a:extLst>
          </p:cNvPr>
          <p:cNvSpPr/>
          <p:nvPr/>
        </p:nvSpPr>
        <p:spPr>
          <a:xfrm>
            <a:off x="2315337" y="52751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5" name="Oval 34">
            <a:extLst>
              <a:ext uri="{FF2B5EF4-FFF2-40B4-BE49-F238E27FC236}">
                <a16:creationId xmlns:a16="http://schemas.microsoft.com/office/drawing/2014/main" id="{661214AA-C604-44CB-BD52-4DEA3F64ACCB}"/>
              </a:ext>
            </a:extLst>
          </p:cNvPr>
          <p:cNvSpPr/>
          <p:nvPr/>
        </p:nvSpPr>
        <p:spPr>
          <a:xfrm>
            <a:off x="2769220" y="481406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6" name="Oval 35">
            <a:extLst>
              <a:ext uri="{FF2B5EF4-FFF2-40B4-BE49-F238E27FC236}">
                <a16:creationId xmlns:a16="http://schemas.microsoft.com/office/drawing/2014/main" id="{97A6B5D4-8CD3-4743-B653-845CB52CF871}"/>
              </a:ext>
            </a:extLst>
          </p:cNvPr>
          <p:cNvSpPr/>
          <p:nvPr/>
        </p:nvSpPr>
        <p:spPr>
          <a:xfrm>
            <a:off x="3683818" y="290707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7" name="Oval 36">
            <a:extLst>
              <a:ext uri="{FF2B5EF4-FFF2-40B4-BE49-F238E27FC236}">
                <a16:creationId xmlns:a16="http://schemas.microsoft.com/office/drawing/2014/main" id="{B50D1BC2-6789-4E18-B6A7-F5DE8E41ACDD}"/>
              </a:ext>
            </a:extLst>
          </p:cNvPr>
          <p:cNvSpPr/>
          <p:nvPr/>
        </p:nvSpPr>
        <p:spPr>
          <a:xfrm>
            <a:off x="3224053" y="480558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8" name="Oval 37">
            <a:extLst>
              <a:ext uri="{FF2B5EF4-FFF2-40B4-BE49-F238E27FC236}">
                <a16:creationId xmlns:a16="http://schemas.microsoft.com/office/drawing/2014/main" id="{845AAACB-17A5-49BF-98E0-2ACE23734210}"/>
              </a:ext>
            </a:extLst>
          </p:cNvPr>
          <p:cNvSpPr/>
          <p:nvPr/>
        </p:nvSpPr>
        <p:spPr>
          <a:xfrm>
            <a:off x="3228319" y="52769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39" name="Oval 38">
            <a:extLst>
              <a:ext uri="{FF2B5EF4-FFF2-40B4-BE49-F238E27FC236}">
                <a16:creationId xmlns:a16="http://schemas.microsoft.com/office/drawing/2014/main" id="{2713DC38-567F-47C6-8AAD-17EEF3605176}"/>
              </a:ext>
            </a:extLst>
          </p:cNvPr>
          <p:cNvSpPr/>
          <p:nvPr/>
        </p:nvSpPr>
        <p:spPr>
          <a:xfrm>
            <a:off x="3679555" y="481160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0" name="Oval 39">
            <a:extLst>
              <a:ext uri="{FF2B5EF4-FFF2-40B4-BE49-F238E27FC236}">
                <a16:creationId xmlns:a16="http://schemas.microsoft.com/office/drawing/2014/main" id="{910D796A-1849-4540-AF1E-FEC2BB986F60}"/>
              </a:ext>
            </a:extLst>
          </p:cNvPr>
          <p:cNvSpPr/>
          <p:nvPr/>
        </p:nvSpPr>
        <p:spPr>
          <a:xfrm>
            <a:off x="3679525" y="52802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41" name="Straight Connector 40">
            <a:extLst>
              <a:ext uri="{FF2B5EF4-FFF2-40B4-BE49-F238E27FC236}">
                <a16:creationId xmlns:a16="http://schemas.microsoft.com/office/drawing/2014/main" id="{BAEC9122-7949-4567-A5C9-D7876C9C6A79}"/>
              </a:ext>
            </a:extLst>
          </p:cNvPr>
          <p:cNvCxnSpPr/>
          <p:nvPr/>
        </p:nvCxnSpPr>
        <p:spPr>
          <a:xfrm flipV="1">
            <a:off x="983606" y="4308670"/>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16564C5-2BE3-4D46-91EE-C16D26E2AD45}"/>
              </a:ext>
            </a:extLst>
          </p:cNvPr>
          <p:cNvCxnSpPr/>
          <p:nvPr/>
        </p:nvCxnSpPr>
        <p:spPr>
          <a:xfrm flipV="1">
            <a:off x="983606" y="3847005"/>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43" name="Oval 42">
            <a:extLst>
              <a:ext uri="{FF2B5EF4-FFF2-40B4-BE49-F238E27FC236}">
                <a16:creationId xmlns:a16="http://schemas.microsoft.com/office/drawing/2014/main" id="{2B6A9418-126E-49D6-899A-D2C1FE763F98}"/>
              </a:ext>
            </a:extLst>
          </p:cNvPr>
          <p:cNvSpPr/>
          <p:nvPr/>
        </p:nvSpPr>
        <p:spPr>
          <a:xfrm>
            <a:off x="2763596" y="382773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4" name="Oval 43">
            <a:extLst>
              <a:ext uri="{FF2B5EF4-FFF2-40B4-BE49-F238E27FC236}">
                <a16:creationId xmlns:a16="http://schemas.microsoft.com/office/drawing/2014/main" id="{220ECDC8-D27B-4364-BDEF-10762EA9C8AB}"/>
              </a:ext>
            </a:extLst>
          </p:cNvPr>
          <p:cNvSpPr/>
          <p:nvPr/>
        </p:nvSpPr>
        <p:spPr>
          <a:xfrm>
            <a:off x="1402734" y="4299028"/>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5" name="Oval 44">
            <a:extLst>
              <a:ext uri="{FF2B5EF4-FFF2-40B4-BE49-F238E27FC236}">
                <a16:creationId xmlns:a16="http://schemas.microsoft.com/office/drawing/2014/main" id="{86ECC352-C77E-41D3-97BE-94C382A2C897}"/>
              </a:ext>
            </a:extLst>
          </p:cNvPr>
          <p:cNvSpPr/>
          <p:nvPr/>
        </p:nvSpPr>
        <p:spPr>
          <a:xfrm>
            <a:off x="1873438"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6" name="Oval 45">
            <a:extLst>
              <a:ext uri="{FF2B5EF4-FFF2-40B4-BE49-F238E27FC236}">
                <a16:creationId xmlns:a16="http://schemas.microsoft.com/office/drawing/2014/main" id="{1D709967-B176-4426-9F89-B2D1F6831415}"/>
              </a:ext>
            </a:extLst>
          </p:cNvPr>
          <p:cNvSpPr/>
          <p:nvPr/>
        </p:nvSpPr>
        <p:spPr>
          <a:xfrm>
            <a:off x="2772536" y="527106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7" name="Oval 46">
            <a:extLst>
              <a:ext uri="{FF2B5EF4-FFF2-40B4-BE49-F238E27FC236}">
                <a16:creationId xmlns:a16="http://schemas.microsoft.com/office/drawing/2014/main" id="{45B628AD-13E4-4F2D-8EDC-7512F1359811}"/>
              </a:ext>
            </a:extLst>
          </p:cNvPr>
          <p:cNvSpPr/>
          <p:nvPr/>
        </p:nvSpPr>
        <p:spPr>
          <a:xfrm>
            <a:off x="2304645" y="382233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8" name="Oval 47">
            <a:extLst>
              <a:ext uri="{FF2B5EF4-FFF2-40B4-BE49-F238E27FC236}">
                <a16:creationId xmlns:a16="http://schemas.microsoft.com/office/drawing/2014/main" id="{B33C3F9C-14CA-49FE-99AB-F180862EA257}"/>
              </a:ext>
            </a:extLst>
          </p:cNvPr>
          <p:cNvSpPr/>
          <p:nvPr/>
        </p:nvSpPr>
        <p:spPr>
          <a:xfrm>
            <a:off x="1851767" y="526483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49" name="Oval 48">
            <a:extLst>
              <a:ext uri="{FF2B5EF4-FFF2-40B4-BE49-F238E27FC236}">
                <a16:creationId xmlns:a16="http://schemas.microsoft.com/office/drawing/2014/main" id="{C881CF9F-9DC5-48D9-A65B-9A93FCDD914F}"/>
              </a:ext>
            </a:extLst>
          </p:cNvPr>
          <p:cNvSpPr/>
          <p:nvPr/>
        </p:nvSpPr>
        <p:spPr>
          <a:xfrm>
            <a:off x="1391712" y="382785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0" name="Oval 49">
            <a:extLst>
              <a:ext uri="{FF2B5EF4-FFF2-40B4-BE49-F238E27FC236}">
                <a16:creationId xmlns:a16="http://schemas.microsoft.com/office/drawing/2014/main" id="{33CA7E3E-8FB4-4FE5-9D13-BEB035702846}"/>
              </a:ext>
            </a:extLst>
          </p:cNvPr>
          <p:cNvSpPr/>
          <p:nvPr/>
        </p:nvSpPr>
        <p:spPr>
          <a:xfrm>
            <a:off x="2772920" y="428090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1" name="Oval 50">
            <a:extLst>
              <a:ext uri="{FF2B5EF4-FFF2-40B4-BE49-F238E27FC236}">
                <a16:creationId xmlns:a16="http://schemas.microsoft.com/office/drawing/2014/main" id="{724B1125-531C-4128-8205-2B87CDE5360E}"/>
              </a:ext>
            </a:extLst>
          </p:cNvPr>
          <p:cNvSpPr/>
          <p:nvPr/>
        </p:nvSpPr>
        <p:spPr>
          <a:xfrm>
            <a:off x="3220455" y="381630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2" name="Oval 51">
            <a:extLst>
              <a:ext uri="{FF2B5EF4-FFF2-40B4-BE49-F238E27FC236}">
                <a16:creationId xmlns:a16="http://schemas.microsoft.com/office/drawing/2014/main" id="{D18384FF-08D5-471B-B7A2-885895F5E036}"/>
              </a:ext>
            </a:extLst>
          </p:cNvPr>
          <p:cNvSpPr/>
          <p:nvPr/>
        </p:nvSpPr>
        <p:spPr>
          <a:xfrm>
            <a:off x="3242191" y="4288515"/>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3" name="Oval 52">
            <a:extLst>
              <a:ext uri="{FF2B5EF4-FFF2-40B4-BE49-F238E27FC236}">
                <a16:creationId xmlns:a16="http://schemas.microsoft.com/office/drawing/2014/main" id="{95246AB0-7F2A-4980-A379-DE712C3674D8}"/>
              </a:ext>
            </a:extLst>
          </p:cNvPr>
          <p:cNvSpPr/>
          <p:nvPr/>
        </p:nvSpPr>
        <p:spPr>
          <a:xfrm>
            <a:off x="3693427" y="3823180"/>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4" name="Oval 53">
            <a:extLst>
              <a:ext uri="{FF2B5EF4-FFF2-40B4-BE49-F238E27FC236}">
                <a16:creationId xmlns:a16="http://schemas.microsoft.com/office/drawing/2014/main" id="{C7E79363-4AE7-44B5-9288-402D22E4B040}"/>
              </a:ext>
            </a:extLst>
          </p:cNvPr>
          <p:cNvSpPr/>
          <p:nvPr/>
        </p:nvSpPr>
        <p:spPr>
          <a:xfrm>
            <a:off x="3693397" y="42918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cxnSp>
        <p:nvCxnSpPr>
          <p:cNvPr id="55" name="Straight Connector 54">
            <a:extLst>
              <a:ext uri="{FF2B5EF4-FFF2-40B4-BE49-F238E27FC236}">
                <a16:creationId xmlns:a16="http://schemas.microsoft.com/office/drawing/2014/main" id="{FC0225DF-0E1A-493F-B204-E5A49AE91DC8}"/>
              </a:ext>
            </a:extLst>
          </p:cNvPr>
          <p:cNvCxnSpPr/>
          <p:nvPr/>
        </p:nvCxnSpPr>
        <p:spPr>
          <a:xfrm flipV="1">
            <a:off x="991445" y="3393205"/>
            <a:ext cx="3606805"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7A527C09-18F6-4B47-8065-D9450282EC54}"/>
              </a:ext>
            </a:extLst>
          </p:cNvPr>
          <p:cNvCxnSpPr/>
          <p:nvPr/>
        </p:nvCxnSpPr>
        <p:spPr>
          <a:xfrm flipV="1">
            <a:off x="991445" y="2931540"/>
            <a:ext cx="3606805" cy="1"/>
          </a:xfrm>
          <a:prstGeom prst="line">
            <a:avLst/>
          </a:prstGeom>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id="{18E66D0B-B214-49CB-AF16-6ECCE423730A}"/>
              </a:ext>
            </a:extLst>
          </p:cNvPr>
          <p:cNvSpPr/>
          <p:nvPr/>
        </p:nvSpPr>
        <p:spPr>
          <a:xfrm>
            <a:off x="1391009" y="291267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8" name="Oval 57">
            <a:extLst>
              <a:ext uri="{FF2B5EF4-FFF2-40B4-BE49-F238E27FC236}">
                <a16:creationId xmlns:a16="http://schemas.microsoft.com/office/drawing/2014/main" id="{63681803-DDF6-46D5-87BB-24EA8114F67A}"/>
              </a:ext>
            </a:extLst>
          </p:cNvPr>
          <p:cNvSpPr/>
          <p:nvPr/>
        </p:nvSpPr>
        <p:spPr>
          <a:xfrm>
            <a:off x="1393016" y="337059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59" name="Oval 58">
            <a:extLst>
              <a:ext uri="{FF2B5EF4-FFF2-40B4-BE49-F238E27FC236}">
                <a16:creationId xmlns:a16="http://schemas.microsoft.com/office/drawing/2014/main" id="{072B73FA-E362-42DC-A697-B776359ACE8C}"/>
              </a:ext>
            </a:extLst>
          </p:cNvPr>
          <p:cNvSpPr/>
          <p:nvPr/>
        </p:nvSpPr>
        <p:spPr>
          <a:xfrm>
            <a:off x="1851767" y="2906793"/>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0" name="Oval 59">
            <a:extLst>
              <a:ext uri="{FF2B5EF4-FFF2-40B4-BE49-F238E27FC236}">
                <a16:creationId xmlns:a16="http://schemas.microsoft.com/office/drawing/2014/main" id="{B769DE29-8C0C-4C39-97FC-0B406E25E17A}"/>
              </a:ext>
            </a:extLst>
          </p:cNvPr>
          <p:cNvSpPr/>
          <p:nvPr/>
        </p:nvSpPr>
        <p:spPr>
          <a:xfrm>
            <a:off x="1855613" y="3371312"/>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1" name="Oval 60">
            <a:extLst>
              <a:ext uri="{FF2B5EF4-FFF2-40B4-BE49-F238E27FC236}">
                <a16:creationId xmlns:a16="http://schemas.microsoft.com/office/drawing/2014/main" id="{0501B7CC-A839-4BB6-B6E7-09A7A4E26427}"/>
              </a:ext>
            </a:extLst>
          </p:cNvPr>
          <p:cNvSpPr/>
          <p:nvPr/>
        </p:nvSpPr>
        <p:spPr>
          <a:xfrm>
            <a:off x="2305858" y="290660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2" name="Oval 61">
            <a:extLst>
              <a:ext uri="{FF2B5EF4-FFF2-40B4-BE49-F238E27FC236}">
                <a16:creationId xmlns:a16="http://schemas.microsoft.com/office/drawing/2014/main" id="{01D3BE08-F73F-4FF6-849D-B40A4D2DE81E}"/>
              </a:ext>
            </a:extLst>
          </p:cNvPr>
          <p:cNvSpPr/>
          <p:nvPr/>
        </p:nvSpPr>
        <p:spPr>
          <a:xfrm>
            <a:off x="2315294" y="3371034"/>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3" name="Oval 62">
            <a:extLst>
              <a:ext uri="{FF2B5EF4-FFF2-40B4-BE49-F238E27FC236}">
                <a16:creationId xmlns:a16="http://schemas.microsoft.com/office/drawing/2014/main" id="{7AACC805-E808-4178-A372-CC99C399C104}"/>
              </a:ext>
            </a:extLst>
          </p:cNvPr>
          <p:cNvSpPr/>
          <p:nvPr/>
        </p:nvSpPr>
        <p:spPr>
          <a:xfrm>
            <a:off x="2769037" y="29041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4" name="Oval 63">
            <a:extLst>
              <a:ext uri="{FF2B5EF4-FFF2-40B4-BE49-F238E27FC236}">
                <a16:creationId xmlns:a16="http://schemas.microsoft.com/office/drawing/2014/main" id="{73092DDD-FB4D-4680-8423-79BEA75A8E43}"/>
              </a:ext>
            </a:extLst>
          </p:cNvPr>
          <p:cNvSpPr/>
          <p:nvPr/>
        </p:nvSpPr>
        <p:spPr>
          <a:xfrm>
            <a:off x="2762921" y="3366066"/>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5" name="Oval 64">
            <a:extLst>
              <a:ext uri="{FF2B5EF4-FFF2-40B4-BE49-F238E27FC236}">
                <a16:creationId xmlns:a16="http://schemas.microsoft.com/office/drawing/2014/main" id="{24CD5EF2-7146-4D67-8055-592048BD6405}"/>
              </a:ext>
            </a:extLst>
          </p:cNvPr>
          <p:cNvSpPr/>
          <p:nvPr/>
        </p:nvSpPr>
        <p:spPr>
          <a:xfrm>
            <a:off x="3221624" y="291275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6" name="Oval 65">
            <a:extLst>
              <a:ext uri="{FF2B5EF4-FFF2-40B4-BE49-F238E27FC236}">
                <a16:creationId xmlns:a16="http://schemas.microsoft.com/office/drawing/2014/main" id="{E4A6E59C-3571-41CC-B01D-3B7D2F00D2AA}"/>
              </a:ext>
            </a:extLst>
          </p:cNvPr>
          <p:cNvSpPr/>
          <p:nvPr/>
        </p:nvSpPr>
        <p:spPr>
          <a:xfrm>
            <a:off x="1862895" y="4288749"/>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7" name="Oval 66">
            <a:extLst>
              <a:ext uri="{FF2B5EF4-FFF2-40B4-BE49-F238E27FC236}">
                <a16:creationId xmlns:a16="http://schemas.microsoft.com/office/drawing/2014/main" id="{9F713D3C-DBF7-4DDB-BABF-02A1B2DDFC6C}"/>
              </a:ext>
            </a:extLst>
          </p:cNvPr>
          <p:cNvSpPr/>
          <p:nvPr/>
        </p:nvSpPr>
        <p:spPr>
          <a:xfrm>
            <a:off x="2303233" y="4808441"/>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8" name="Oval 67">
            <a:extLst>
              <a:ext uri="{FF2B5EF4-FFF2-40B4-BE49-F238E27FC236}">
                <a16:creationId xmlns:a16="http://schemas.microsoft.com/office/drawing/2014/main" id="{51D987CF-680C-4474-8F97-896BE36F16E9}"/>
              </a:ext>
            </a:extLst>
          </p:cNvPr>
          <p:cNvSpPr/>
          <p:nvPr/>
        </p:nvSpPr>
        <p:spPr>
          <a:xfrm>
            <a:off x="3683818" y="3369247"/>
            <a:ext cx="45719" cy="45719"/>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69" name="Text Box 22">
            <a:extLst>
              <a:ext uri="{FF2B5EF4-FFF2-40B4-BE49-F238E27FC236}">
                <a16:creationId xmlns:a16="http://schemas.microsoft.com/office/drawing/2014/main" id="{BB8BA2A9-A91A-4207-85B8-F013F26BC6DE}"/>
              </a:ext>
            </a:extLst>
          </p:cNvPr>
          <p:cNvSpPr txBox="1">
            <a:spLocks noChangeArrowheads="1"/>
          </p:cNvSpPr>
          <p:nvPr/>
        </p:nvSpPr>
        <p:spPr bwMode="auto">
          <a:xfrm>
            <a:off x="565297" y="3242593"/>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5</a:t>
            </a:r>
            <a:endParaRPr lang="en-US" sz="2400" dirty="0">
              <a:solidFill>
                <a:srgbClr val="FF0000"/>
              </a:solidFill>
              <a:latin typeface="Comic Sans MS" panose="030F0702030302020204" pitchFamily="66" charset="0"/>
            </a:endParaRPr>
          </a:p>
        </p:txBody>
      </p:sp>
      <p:sp>
        <p:nvSpPr>
          <p:cNvPr id="70" name="Text Box 22">
            <a:extLst>
              <a:ext uri="{FF2B5EF4-FFF2-40B4-BE49-F238E27FC236}">
                <a16:creationId xmlns:a16="http://schemas.microsoft.com/office/drawing/2014/main" id="{FA7C7186-03E6-4708-9873-2929674A66E0}"/>
              </a:ext>
            </a:extLst>
          </p:cNvPr>
          <p:cNvSpPr txBox="1">
            <a:spLocks noChangeArrowheads="1"/>
          </p:cNvSpPr>
          <p:nvPr/>
        </p:nvSpPr>
        <p:spPr bwMode="auto">
          <a:xfrm>
            <a:off x="596567" y="2780928"/>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6</a:t>
            </a:r>
          </a:p>
        </p:txBody>
      </p:sp>
      <p:sp>
        <p:nvSpPr>
          <p:cNvPr id="71" name="Text Box 22">
            <a:extLst>
              <a:ext uri="{FF2B5EF4-FFF2-40B4-BE49-F238E27FC236}">
                <a16:creationId xmlns:a16="http://schemas.microsoft.com/office/drawing/2014/main" id="{9628C273-277C-40A3-933B-08CFFC2AAD8C}"/>
              </a:ext>
            </a:extLst>
          </p:cNvPr>
          <p:cNvSpPr txBox="1">
            <a:spLocks noChangeArrowheads="1"/>
          </p:cNvSpPr>
          <p:nvPr/>
        </p:nvSpPr>
        <p:spPr bwMode="auto">
          <a:xfrm>
            <a:off x="595200" y="4124788"/>
            <a:ext cx="465634" cy="461665"/>
          </a:xfrm>
          <a:prstGeom prst="rect">
            <a:avLst/>
          </a:prstGeom>
          <a:noFill/>
          <a:ln w="9525">
            <a:noFill/>
            <a:miter lim="800000"/>
            <a:headEnd/>
            <a:tailEnd/>
          </a:ln>
          <a:effectLst/>
        </p:spPr>
        <p:txBody>
          <a:bodyPr wrap="square">
            <a:spAutoFit/>
          </a:bodyPr>
          <a:lstStyle/>
          <a:p>
            <a:pPr eaLnBrk="0" hangingPunct="0"/>
            <a:r>
              <a:rPr lang="en-GB" sz="2400" dirty="0">
                <a:solidFill>
                  <a:srgbClr val="FF0000"/>
                </a:solidFill>
                <a:latin typeface="Comic Sans MS" panose="030F0702030302020204" pitchFamily="66" charset="0"/>
              </a:rPr>
              <a:t>3</a:t>
            </a:r>
            <a:endParaRPr lang="en-US" sz="2400" dirty="0">
              <a:solidFill>
                <a:srgbClr val="FF0000"/>
              </a:solidFill>
              <a:latin typeface="Comic Sans MS" panose="030F0702030302020204" pitchFamily="66" charset="0"/>
            </a:endParaRPr>
          </a:p>
        </p:txBody>
      </p:sp>
      <p:sp>
        <p:nvSpPr>
          <p:cNvPr id="72" name="Text Box 22">
            <a:extLst>
              <a:ext uri="{FF2B5EF4-FFF2-40B4-BE49-F238E27FC236}">
                <a16:creationId xmlns:a16="http://schemas.microsoft.com/office/drawing/2014/main" id="{92B9F6D7-49A5-4CAC-86E0-BB2ADCDA43FD}"/>
              </a:ext>
            </a:extLst>
          </p:cNvPr>
          <p:cNvSpPr txBox="1">
            <a:spLocks noChangeArrowheads="1"/>
          </p:cNvSpPr>
          <p:nvPr/>
        </p:nvSpPr>
        <p:spPr bwMode="auto">
          <a:xfrm>
            <a:off x="596568" y="3663124"/>
            <a:ext cx="463541" cy="461665"/>
          </a:xfrm>
          <a:prstGeom prst="rect">
            <a:avLst/>
          </a:prstGeom>
          <a:noFill/>
          <a:ln w="9525">
            <a:noFill/>
            <a:miter lim="800000"/>
            <a:headEnd/>
            <a:tailEnd/>
          </a:ln>
          <a:effectLst/>
        </p:spPr>
        <p:txBody>
          <a:bodyPr wrap="square">
            <a:spAutoFit/>
          </a:bodyPr>
          <a:lstStyle/>
          <a:p>
            <a:pPr eaLnBrk="0" hangingPunct="0"/>
            <a:r>
              <a:rPr lang="en-US" sz="2400" dirty="0">
                <a:solidFill>
                  <a:srgbClr val="FF0000"/>
                </a:solidFill>
                <a:latin typeface="Comic Sans MS" panose="030F0702030302020204" pitchFamily="66" charset="0"/>
              </a:rPr>
              <a:t>4</a:t>
            </a:r>
          </a:p>
        </p:txBody>
      </p:sp>
      <p:sp>
        <p:nvSpPr>
          <p:cNvPr id="73" name="Rectangle 18">
            <a:extLst>
              <a:ext uri="{FF2B5EF4-FFF2-40B4-BE49-F238E27FC236}">
                <a16:creationId xmlns:a16="http://schemas.microsoft.com/office/drawing/2014/main" id="{547C96BA-1ED9-4392-ACBE-EF380A5264CD}"/>
              </a:ext>
            </a:extLst>
          </p:cNvPr>
          <p:cNvSpPr>
            <a:spLocks noChangeArrowheads="1"/>
          </p:cNvSpPr>
          <p:nvPr/>
        </p:nvSpPr>
        <p:spPr bwMode="auto">
          <a:xfrm>
            <a:off x="5148064" y="3096141"/>
            <a:ext cx="321712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a:defRPr>
                <a:solidFill>
                  <a:schemeClr val="tx1"/>
                </a:solidFill>
                <a:latin typeface="Arial" panose="020B0604020202020204" pitchFamily="34" charset="0"/>
              </a:defRPr>
            </a:lvl1pPr>
            <a:lvl2pPr marL="571500" algn="l">
              <a:defRPr>
                <a:solidFill>
                  <a:schemeClr val="tx1"/>
                </a:solidFill>
                <a:latin typeface="Arial" panose="020B0604020202020204" pitchFamily="34" charset="0"/>
              </a:defRPr>
            </a:lvl2pPr>
            <a:lvl3pPr algn="l">
              <a:defRPr>
                <a:solidFill>
                  <a:schemeClr val="tx1"/>
                </a:solidFill>
                <a:latin typeface="Arial" panose="020B0604020202020204" pitchFamily="34" charset="0"/>
              </a:defRPr>
            </a:lvl3pPr>
            <a:lvl4pPr algn="l">
              <a:defRPr>
                <a:solidFill>
                  <a:schemeClr val="tx1"/>
                </a:solidFill>
                <a:latin typeface="Arial" panose="020B0604020202020204" pitchFamily="34" charset="0"/>
              </a:defRPr>
            </a:lvl4pPr>
            <a:lvl5pPr algn="l">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a:lnSpc>
                <a:spcPct val="150000"/>
              </a:lnSpc>
            </a:pPr>
            <a:r>
              <a:rPr lang="en-US" altLang="en-US" sz="2400" b="1" i="1" dirty="0">
                <a:latin typeface="Comic Sans MS" panose="030F0702030302020204" pitchFamily="66" charset="0"/>
              </a:rPr>
              <a:t>P</a:t>
            </a:r>
            <a:r>
              <a:rPr lang="en-US" altLang="en-US" sz="2200" b="1" dirty="0">
                <a:latin typeface="Comic Sans MS" panose="030F0702030302020204" pitchFamily="66" charset="0"/>
              </a:rPr>
              <a:t>(the total score is a prime number) </a:t>
            </a:r>
            <a:r>
              <a:rPr lang="en-US" altLang="en-US" sz="2400" b="1" dirty="0">
                <a:latin typeface="Comic Sans MS" panose="030F0702030302020204" pitchFamily="66" charset="0"/>
              </a:rPr>
              <a:t>=</a:t>
            </a:r>
          </a:p>
        </p:txBody>
      </p:sp>
      <p:sp>
        <p:nvSpPr>
          <p:cNvPr id="74" name="Oval 73">
            <a:extLst>
              <a:ext uri="{FF2B5EF4-FFF2-40B4-BE49-F238E27FC236}">
                <a16:creationId xmlns:a16="http://schemas.microsoft.com/office/drawing/2014/main" id="{8F2C689F-0450-4240-987B-C0F2428D6687}"/>
              </a:ext>
            </a:extLst>
          </p:cNvPr>
          <p:cNvSpPr/>
          <p:nvPr/>
        </p:nvSpPr>
        <p:spPr>
          <a:xfrm>
            <a:off x="1388409" y="481257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5" name="Oval 74">
            <a:extLst>
              <a:ext uri="{FF2B5EF4-FFF2-40B4-BE49-F238E27FC236}">
                <a16:creationId xmlns:a16="http://schemas.microsoft.com/office/drawing/2014/main" id="{6852C8D6-28A4-4824-8665-7CD8113F494D}"/>
              </a:ext>
            </a:extLst>
          </p:cNvPr>
          <p:cNvSpPr/>
          <p:nvPr/>
        </p:nvSpPr>
        <p:spPr>
          <a:xfrm>
            <a:off x="1385238" y="529047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6" name="Oval 75">
            <a:extLst>
              <a:ext uri="{FF2B5EF4-FFF2-40B4-BE49-F238E27FC236}">
                <a16:creationId xmlns:a16="http://schemas.microsoft.com/office/drawing/2014/main" id="{C1373BC3-922C-4EE1-8489-A2B6ABA97073}"/>
              </a:ext>
            </a:extLst>
          </p:cNvPr>
          <p:cNvSpPr/>
          <p:nvPr/>
        </p:nvSpPr>
        <p:spPr>
          <a:xfrm>
            <a:off x="1393379" y="3825636"/>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7" name="Oval 76">
            <a:extLst>
              <a:ext uri="{FF2B5EF4-FFF2-40B4-BE49-F238E27FC236}">
                <a16:creationId xmlns:a16="http://schemas.microsoft.com/office/drawing/2014/main" id="{82514E9E-D264-46F9-91C4-46723B8BF736}"/>
              </a:ext>
            </a:extLst>
          </p:cNvPr>
          <p:cNvSpPr/>
          <p:nvPr/>
        </p:nvSpPr>
        <p:spPr>
          <a:xfrm>
            <a:off x="1854267" y="526322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8" name="Oval 77">
            <a:extLst>
              <a:ext uri="{FF2B5EF4-FFF2-40B4-BE49-F238E27FC236}">
                <a16:creationId xmlns:a16="http://schemas.microsoft.com/office/drawing/2014/main" id="{DD782C59-486E-4BCF-9FFE-BC464FB481FC}"/>
              </a:ext>
            </a:extLst>
          </p:cNvPr>
          <p:cNvSpPr/>
          <p:nvPr/>
        </p:nvSpPr>
        <p:spPr>
          <a:xfrm>
            <a:off x="2304314" y="4814189"/>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79" name="Oval 78">
            <a:extLst>
              <a:ext uri="{FF2B5EF4-FFF2-40B4-BE49-F238E27FC236}">
                <a16:creationId xmlns:a16="http://schemas.microsoft.com/office/drawing/2014/main" id="{9CB9D425-CEAE-4A4F-859C-71CAB1D7DD59}"/>
              </a:ext>
            </a:extLst>
          </p:cNvPr>
          <p:cNvSpPr/>
          <p:nvPr/>
        </p:nvSpPr>
        <p:spPr>
          <a:xfrm>
            <a:off x="1863209" y="429334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0" name="Rectangle 79">
            <a:extLst>
              <a:ext uri="{FF2B5EF4-FFF2-40B4-BE49-F238E27FC236}">
                <a16:creationId xmlns:a16="http://schemas.microsoft.com/office/drawing/2014/main" id="{8C27F545-7A75-4B1D-9F38-0AB29815B3F9}"/>
              </a:ext>
            </a:extLst>
          </p:cNvPr>
          <p:cNvSpPr/>
          <p:nvPr/>
        </p:nvSpPr>
        <p:spPr>
          <a:xfrm>
            <a:off x="1833404" y="6213400"/>
            <a:ext cx="1558440" cy="461665"/>
          </a:xfrm>
          <a:prstGeom prst="rect">
            <a:avLst/>
          </a:prstGeom>
        </p:spPr>
        <p:txBody>
          <a:bodyPr wrap="none">
            <a:spAutoFit/>
          </a:bodyPr>
          <a:lstStyle/>
          <a:p>
            <a:r>
              <a:rPr lang="en-GB" sz="2400" dirty="0">
                <a:solidFill>
                  <a:srgbClr val="0070C0"/>
                </a:solidFill>
                <a:latin typeface="Comic Sans MS" panose="030F0702030302020204" pitchFamily="66" charset="0"/>
              </a:rPr>
              <a:t>blue dice </a:t>
            </a:r>
          </a:p>
        </p:txBody>
      </p:sp>
      <p:sp>
        <p:nvSpPr>
          <p:cNvPr id="81" name="Rectangle 80">
            <a:extLst>
              <a:ext uri="{FF2B5EF4-FFF2-40B4-BE49-F238E27FC236}">
                <a16:creationId xmlns:a16="http://schemas.microsoft.com/office/drawing/2014/main" id="{AF257751-C131-4116-BBD9-4F209CA2A0F4}"/>
              </a:ext>
            </a:extLst>
          </p:cNvPr>
          <p:cNvSpPr/>
          <p:nvPr/>
        </p:nvSpPr>
        <p:spPr>
          <a:xfrm rot="16200000">
            <a:off x="-314697" y="4068495"/>
            <a:ext cx="1459054" cy="461665"/>
          </a:xfrm>
          <a:prstGeom prst="rect">
            <a:avLst/>
          </a:prstGeom>
        </p:spPr>
        <p:txBody>
          <a:bodyPr wrap="none">
            <a:spAutoFit/>
          </a:bodyPr>
          <a:lstStyle/>
          <a:p>
            <a:r>
              <a:rPr lang="en-GB" sz="2400" dirty="0">
                <a:solidFill>
                  <a:srgbClr val="FF0000"/>
                </a:solidFill>
                <a:latin typeface="Comic Sans MS" panose="030F0702030302020204" pitchFamily="66" charset="0"/>
              </a:rPr>
              <a:t>red dice </a:t>
            </a:r>
          </a:p>
        </p:txBody>
      </p:sp>
      <p:graphicFrame>
        <p:nvGraphicFramePr>
          <p:cNvPr id="82" name="Object 2">
            <a:extLst>
              <a:ext uri="{FF2B5EF4-FFF2-40B4-BE49-F238E27FC236}">
                <a16:creationId xmlns:a16="http://schemas.microsoft.com/office/drawing/2014/main" id="{6FE7427A-FA12-40D1-A353-039D6798CB73}"/>
              </a:ext>
            </a:extLst>
          </p:cNvPr>
          <p:cNvGraphicFramePr>
            <a:graphicFrameLocks noChangeAspect="1"/>
          </p:cNvGraphicFramePr>
          <p:nvPr/>
        </p:nvGraphicFramePr>
        <p:xfrm>
          <a:off x="7661551" y="3525935"/>
          <a:ext cx="433387" cy="923925"/>
        </p:xfrm>
        <a:graphic>
          <a:graphicData uri="http://schemas.openxmlformats.org/presentationml/2006/ole">
            <mc:AlternateContent xmlns:mc="http://schemas.openxmlformats.org/markup-compatibility/2006">
              <mc:Choice xmlns:v="urn:schemas-microsoft-com:vml" Requires="v">
                <p:oleObj name="Equation" r:id="rId3" imgW="203040" imgH="431640" progId="Equation.3">
                  <p:embed/>
                </p:oleObj>
              </mc:Choice>
              <mc:Fallback>
                <p:oleObj name="Equation" r:id="rId3" imgW="203040" imgH="431640" progId="Equation.3">
                  <p:embed/>
                  <p:pic>
                    <p:nvPicPr>
                      <p:cNvPr id="82" name="Object 2">
                        <a:extLst>
                          <a:ext uri="{FF2B5EF4-FFF2-40B4-BE49-F238E27FC236}">
                            <a16:creationId xmlns:a16="http://schemas.microsoft.com/office/drawing/2014/main" id="{6FE7427A-FA12-40D1-A353-039D6798CB73}"/>
                          </a:ext>
                        </a:extLst>
                      </p:cNvPr>
                      <p:cNvPicPr>
                        <a:picLocks noChangeAspect="1" noChangeArrowheads="1"/>
                      </p:cNvPicPr>
                      <p:nvPr/>
                    </p:nvPicPr>
                    <p:blipFill>
                      <a:blip r:embed="rId4"/>
                      <a:srcRect/>
                      <a:stretch>
                        <a:fillRect/>
                      </a:stretch>
                    </p:blipFill>
                    <p:spPr bwMode="auto">
                      <a:xfrm>
                        <a:off x="7661551" y="3525935"/>
                        <a:ext cx="433387" cy="923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3" name="Object 2">
            <a:extLst>
              <a:ext uri="{FF2B5EF4-FFF2-40B4-BE49-F238E27FC236}">
                <a16:creationId xmlns:a16="http://schemas.microsoft.com/office/drawing/2014/main" id="{D295C896-8751-4120-991E-75D25C977C20}"/>
              </a:ext>
            </a:extLst>
          </p:cNvPr>
          <p:cNvGraphicFramePr>
            <a:graphicFrameLocks noChangeAspect="1"/>
          </p:cNvGraphicFramePr>
          <p:nvPr/>
        </p:nvGraphicFramePr>
        <p:xfrm>
          <a:off x="7681276" y="3979903"/>
          <a:ext cx="393154" cy="368582"/>
        </p:xfrm>
        <a:graphic>
          <a:graphicData uri="http://schemas.openxmlformats.org/presentationml/2006/ole">
            <mc:AlternateContent xmlns:mc="http://schemas.openxmlformats.org/markup-compatibility/2006">
              <mc:Choice xmlns:v="urn:schemas-microsoft-com:vml" Requires="v">
                <p:oleObj name="Equation" r:id="rId5" imgW="190440" imgH="177480" progId="Equation.3">
                  <p:embed/>
                </p:oleObj>
              </mc:Choice>
              <mc:Fallback>
                <p:oleObj name="Equation" r:id="rId5" imgW="190440" imgH="177480" progId="Equation.3">
                  <p:embed/>
                  <p:pic>
                    <p:nvPicPr>
                      <p:cNvPr id="83" name="Object 2">
                        <a:extLst>
                          <a:ext uri="{FF2B5EF4-FFF2-40B4-BE49-F238E27FC236}">
                            <a16:creationId xmlns:a16="http://schemas.microsoft.com/office/drawing/2014/main" id="{D295C896-8751-4120-991E-75D25C977C20}"/>
                          </a:ext>
                        </a:extLst>
                      </p:cNvPr>
                      <p:cNvPicPr>
                        <a:picLocks noChangeAspect="1" noChangeArrowheads="1"/>
                      </p:cNvPicPr>
                      <p:nvPr/>
                    </p:nvPicPr>
                    <p:blipFill>
                      <a:blip r:embed="rId6"/>
                      <a:srcRect/>
                      <a:stretch>
                        <a:fillRect/>
                      </a:stretch>
                    </p:blipFill>
                    <p:spPr bwMode="auto">
                      <a:xfrm>
                        <a:off x="7681276" y="3979903"/>
                        <a:ext cx="393154" cy="368582"/>
                      </a:xfrm>
                      <a:prstGeom prst="rect">
                        <a:avLst/>
                      </a:prstGeom>
                      <a:noFill/>
                    </p:spPr>
                  </p:pic>
                </p:oleObj>
              </mc:Fallback>
            </mc:AlternateContent>
          </a:graphicData>
        </a:graphic>
      </p:graphicFrame>
      <p:sp>
        <p:nvSpPr>
          <p:cNvPr id="84" name="Oval 83">
            <a:extLst>
              <a:ext uri="{FF2B5EF4-FFF2-40B4-BE49-F238E27FC236}">
                <a16:creationId xmlns:a16="http://schemas.microsoft.com/office/drawing/2014/main" id="{A8BA8CB4-2590-4036-93A6-BE0C974C043C}"/>
              </a:ext>
            </a:extLst>
          </p:cNvPr>
          <p:cNvSpPr/>
          <p:nvPr/>
        </p:nvSpPr>
        <p:spPr>
          <a:xfrm>
            <a:off x="2772501" y="5276761"/>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5" name="Oval 84">
            <a:extLst>
              <a:ext uri="{FF2B5EF4-FFF2-40B4-BE49-F238E27FC236}">
                <a16:creationId xmlns:a16="http://schemas.microsoft.com/office/drawing/2014/main" id="{1620BB9F-3CE8-45B8-9F4C-B9CA8BF3F69F}"/>
              </a:ext>
            </a:extLst>
          </p:cNvPr>
          <p:cNvSpPr/>
          <p:nvPr/>
        </p:nvSpPr>
        <p:spPr>
          <a:xfrm>
            <a:off x="1388154" y="2912358"/>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6" name="Oval 85">
            <a:extLst>
              <a:ext uri="{FF2B5EF4-FFF2-40B4-BE49-F238E27FC236}">
                <a16:creationId xmlns:a16="http://schemas.microsoft.com/office/drawing/2014/main" id="{812041B5-8F8D-477A-9C5F-5F3DB56CA378}"/>
              </a:ext>
            </a:extLst>
          </p:cNvPr>
          <p:cNvSpPr/>
          <p:nvPr/>
        </p:nvSpPr>
        <p:spPr>
          <a:xfrm>
            <a:off x="1852065" y="337059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7" name="Oval 86">
            <a:extLst>
              <a:ext uri="{FF2B5EF4-FFF2-40B4-BE49-F238E27FC236}">
                <a16:creationId xmlns:a16="http://schemas.microsoft.com/office/drawing/2014/main" id="{30EE3CCB-36F5-4EED-AA2C-E5BAEDD5EC43}"/>
              </a:ext>
            </a:extLst>
          </p:cNvPr>
          <p:cNvSpPr/>
          <p:nvPr/>
        </p:nvSpPr>
        <p:spPr>
          <a:xfrm>
            <a:off x="2767735" y="4277216"/>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8" name="Oval 87">
            <a:extLst>
              <a:ext uri="{FF2B5EF4-FFF2-40B4-BE49-F238E27FC236}">
                <a16:creationId xmlns:a16="http://schemas.microsoft.com/office/drawing/2014/main" id="{E3C19F88-6A43-4141-8B69-12DA721CC7E5}"/>
              </a:ext>
            </a:extLst>
          </p:cNvPr>
          <p:cNvSpPr/>
          <p:nvPr/>
        </p:nvSpPr>
        <p:spPr>
          <a:xfrm>
            <a:off x="2301480" y="3812903"/>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89" name="Oval 88">
            <a:extLst>
              <a:ext uri="{FF2B5EF4-FFF2-40B4-BE49-F238E27FC236}">
                <a16:creationId xmlns:a16="http://schemas.microsoft.com/office/drawing/2014/main" id="{2A46F92C-E82A-4F2E-97FF-2DF558ECE312}"/>
              </a:ext>
            </a:extLst>
          </p:cNvPr>
          <p:cNvSpPr/>
          <p:nvPr/>
        </p:nvSpPr>
        <p:spPr>
          <a:xfrm>
            <a:off x="3224052" y="481120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0" name="Oval 89">
            <a:extLst>
              <a:ext uri="{FF2B5EF4-FFF2-40B4-BE49-F238E27FC236}">
                <a16:creationId xmlns:a16="http://schemas.microsoft.com/office/drawing/2014/main" id="{3CB8BE23-ADF7-4018-ACA1-6C74F3DAE357}"/>
              </a:ext>
            </a:extLst>
          </p:cNvPr>
          <p:cNvSpPr/>
          <p:nvPr/>
        </p:nvSpPr>
        <p:spPr>
          <a:xfrm>
            <a:off x="3683818" y="5268997"/>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1" name="Oval 90">
            <a:extLst>
              <a:ext uri="{FF2B5EF4-FFF2-40B4-BE49-F238E27FC236}">
                <a16:creationId xmlns:a16="http://schemas.microsoft.com/office/drawing/2014/main" id="{245854E7-701B-41D0-BD11-D96AEDBE23C1}"/>
              </a:ext>
            </a:extLst>
          </p:cNvPr>
          <p:cNvSpPr/>
          <p:nvPr/>
        </p:nvSpPr>
        <p:spPr>
          <a:xfrm>
            <a:off x="3683818" y="3367990"/>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sp>
        <p:nvSpPr>
          <p:cNvPr id="92" name="Oval 91">
            <a:extLst>
              <a:ext uri="{FF2B5EF4-FFF2-40B4-BE49-F238E27FC236}">
                <a16:creationId xmlns:a16="http://schemas.microsoft.com/office/drawing/2014/main" id="{DA9F0B29-A152-4609-A418-FEAB9A441B93}"/>
              </a:ext>
            </a:extLst>
          </p:cNvPr>
          <p:cNvSpPr/>
          <p:nvPr/>
        </p:nvSpPr>
        <p:spPr>
          <a:xfrm>
            <a:off x="3224052" y="2912672"/>
            <a:ext cx="45719" cy="45719"/>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Comic Sans MS" panose="030F0702030302020204" pitchFamily="66" charset="0"/>
            </a:endParaRPr>
          </a:p>
        </p:txBody>
      </p:sp>
      <p:pic>
        <p:nvPicPr>
          <p:cNvPr id="93" name="Picture 6" descr="https://images-na.ssl-images-amazon.com/images/I/410XLGFACmL._SL500_AC_SS350_.jpg">
            <a:extLst>
              <a:ext uri="{FF2B5EF4-FFF2-40B4-BE49-F238E27FC236}">
                <a16:creationId xmlns:a16="http://schemas.microsoft.com/office/drawing/2014/main" id="{6F3A4E9E-143E-4620-8922-FB2AC1722C1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00290" y="4828446"/>
            <a:ext cx="1800214" cy="18002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545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0"/>
                                        </p:tgtEl>
                                        <p:attrNameLst>
                                          <p:attrName>style.visibility</p:attrName>
                                        </p:attrNameLst>
                                      </p:cBhvr>
                                      <p:to>
                                        <p:strVal val="hidden"/>
                                      </p:to>
                                    </p:set>
                                  </p:childTnLst>
                                </p:cTn>
                              </p:par>
                              <p:par>
                                <p:cTn id="11" presetID="6" presetClass="entr" presetSubtype="16" fill="hold" grpId="0" nodeType="withEffect">
                                  <p:stCondLst>
                                    <p:cond delay="0"/>
                                  </p:stCondLst>
                                  <p:childTnLst>
                                    <p:set>
                                      <p:cBhvr>
                                        <p:cTn id="12" dur="1" fill="hold">
                                          <p:stCondLst>
                                            <p:cond delay="0"/>
                                          </p:stCondLst>
                                        </p:cTn>
                                        <p:tgtEl>
                                          <p:spTgt spid="75"/>
                                        </p:tgtEl>
                                        <p:attrNameLst>
                                          <p:attrName>style.visibility</p:attrName>
                                        </p:attrNameLst>
                                      </p:cBhvr>
                                      <p:to>
                                        <p:strVal val="visible"/>
                                      </p:to>
                                    </p:set>
                                    <p:animEffect transition="in" filter="circle(in)">
                                      <p:cBhvr>
                                        <p:cTn id="13" dur="2000"/>
                                        <p:tgtEl>
                                          <p:spTgt spid="7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xit"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hidden"/>
                                      </p:to>
                                    </p:set>
                                  </p:childTnLst>
                                </p:cTn>
                              </p:par>
                              <p:par>
                                <p:cTn id="18" presetID="6" presetClass="entr" presetSubtype="16" fill="hold" grpId="0" nodeType="withEffect">
                                  <p:stCondLst>
                                    <p:cond delay="0"/>
                                  </p:stCondLst>
                                  <p:childTnLst>
                                    <p:set>
                                      <p:cBhvr>
                                        <p:cTn id="19" dur="1" fill="hold">
                                          <p:stCondLst>
                                            <p:cond delay="0"/>
                                          </p:stCondLst>
                                        </p:cTn>
                                        <p:tgtEl>
                                          <p:spTgt spid="74"/>
                                        </p:tgtEl>
                                        <p:attrNameLst>
                                          <p:attrName>style.visibility</p:attrName>
                                        </p:attrNameLst>
                                      </p:cBhvr>
                                      <p:to>
                                        <p:strVal val="visible"/>
                                      </p:to>
                                    </p:set>
                                    <p:animEffect transition="in" filter="circle(in)">
                                      <p:cBhvr>
                                        <p:cTn id="20" dur="2000"/>
                                        <p:tgtEl>
                                          <p:spTgt spid="74"/>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grpId="0" nodeType="clickEffect">
                                  <p:stCondLst>
                                    <p:cond delay="0"/>
                                  </p:stCondLst>
                                  <p:childTnLst>
                                    <p:set>
                                      <p:cBhvr>
                                        <p:cTn id="24" dur="1" fill="hold">
                                          <p:stCondLst>
                                            <p:cond delay="0"/>
                                          </p:stCondLst>
                                        </p:cTn>
                                        <p:tgtEl>
                                          <p:spTgt spid="48"/>
                                        </p:tgtEl>
                                        <p:attrNameLst>
                                          <p:attrName>style.visibility</p:attrName>
                                        </p:attrNameLst>
                                      </p:cBhvr>
                                      <p:to>
                                        <p:strVal val="hidden"/>
                                      </p:to>
                                    </p:set>
                                  </p:childTnLst>
                                </p:cTn>
                              </p:par>
                              <p:par>
                                <p:cTn id="25" presetID="6" presetClass="entr" presetSubtype="16" fill="hold" grpId="0" nodeType="withEffect">
                                  <p:stCondLst>
                                    <p:cond delay="0"/>
                                  </p:stCondLst>
                                  <p:childTnLst>
                                    <p:set>
                                      <p:cBhvr>
                                        <p:cTn id="26" dur="1" fill="hold">
                                          <p:stCondLst>
                                            <p:cond delay="0"/>
                                          </p:stCondLst>
                                        </p:cTn>
                                        <p:tgtEl>
                                          <p:spTgt spid="77"/>
                                        </p:tgtEl>
                                        <p:attrNameLst>
                                          <p:attrName>style.visibility</p:attrName>
                                        </p:attrNameLst>
                                      </p:cBhvr>
                                      <p:to>
                                        <p:strVal val="visible"/>
                                      </p:to>
                                    </p:set>
                                    <p:animEffect transition="in" filter="circle(in)">
                                      <p:cBhvr>
                                        <p:cTn id="27" dur="2000"/>
                                        <p:tgtEl>
                                          <p:spTgt spid="77"/>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xit" presetSubtype="0" fill="hold" grpId="0" nodeType="clickEffect">
                                  <p:stCondLst>
                                    <p:cond delay="0"/>
                                  </p:stCondLst>
                                  <p:childTnLst>
                                    <p:set>
                                      <p:cBhvr>
                                        <p:cTn id="31" dur="1" fill="hold">
                                          <p:stCondLst>
                                            <p:cond delay="0"/>
                                          </p:stCondLst>
                                        </p:cTn>
                                        <p:tgtEl>
                                          <p:spTgt spid="49"/>
                                        </p:tgtEl>
                                        <p:attrNameLst>
                                          <p:attrName>style.visibility</p:attrName>
                                        </p:attrNameLst>
                                      </p:cBhvr>
                                      <p:to>
                                        <p:strVal val="hidden"/>
                                      </p:to>
                                    </p:set>
                                  </p:childTnLst>
                                </p:cTn>
                              </p:par>
                              <p:par>
                                <p:cTn id="32" presetID="6" presetClass="entr" presetSubtype="16" fill="hold" grpId="0" nodeType="withEffect">
                                  <p:stCondLst>
                                    <p:cond delay="0"/>
                                  </p:stCondLst>
                                  <p:childTnLst>
                                    <p:set>
                                      <p:cBhvr>
                                        <p:cTn id="33" dur="1" fill="hold">
                                          <p:stCondLst>
                                            <p:cond delay="0"/>
                                          </p:stCondLst>
                                        </p:cTn>
                                        <p:tgtEl>
                                          <p:spTgt spid="76"/>
                                        </p:tgtEl>
                                        <p:attrNameLst>
                                          <p:attrName>style.visibility</p:attrName>
                                        </p:attrNameLst>
                                      </p:cBhvr>
                                      <p:to>
                                        <p:strVal val="visible"/>
                                      </p:to>
                                    </p:set>
                                    <p:animEffect transition="in" filter="circle(in)">
                                      <p:cBhvr>
                                        <p:cTn id="34" dur="2000"/>
                                        <p:tgtEl>
                                          <p:spTgt spid="76"/>
                                        </p:tgtEl>
                                      </p:cBhvr>
                                    </p:animEffect>
                                  </p:childTnLst>
                                </p:cTn>
                              </p:par>
                            </p:childTnLst>
                          </p:cTn>
                        </p:par>
                      </p:childTnLst>
                    </p:cTn>
                  </p:par>
                  <p:par>
                    <p:cTn id="35" fill="hold">
                      <p:stCondLst>
                        <p:cond delay="indefinite"/>
                      </p:stCondLst>
                      <p:childTnLst>
                        <p:par>
                          <p:cTn id="36" fill="hold">
                            <p:stCondLst>
                              <p:cond delay="0"/>
                            </p:stCondLst>
                            <p:childTnLst>
                              <p:par>
                                <p:cTn id="37" presetID="1" presetClass="exit" presetSubtype="0" fill="hold" grpId="0" nodeType="clickEffect">
                                  <p:stCondLst>
                                    <p:cond delay="0"/>
                                  </p:stCondLst>
                                  <p:childTnLst>
                                    <p:set>
                                      <p:cBhvr>
                                        <p:cTn id="38" dur="1" fill="hold">
                                          <p:stCondLst>
                                            <p:cond delay="0"/>
                                          </p:stCondLst>
                                        </p:cTn>
                                        <p:tgtEl>
                                          <p:spTgt spid="66"/>
                                        </p:tgtEl>
                                        <p:attrNameLst>
                                          <p:attrName>style.visibility</p:attrName>
                                        </p:attrNameLst>
                                      </p:cBhvr>
                                      <p:to>
                                        <p:strVal val="hidden"/>
                                      </p:to>
                                    </p:set>
                                  </p:childTnLst>
                                </p:cTn>
                              </p:par>
                              <p:par>
                                <p:cTn id="39" presetID="6" presetClass="entr" presetSubtype="16" fill="hold" grpId="0" nodeType="withEffect">
                                  <p:stCondLst>
                                    <p:cond delay="0"/>
                                  </p:stCondLst>
                                  <p:childTnLst>
                                    <p:set>
                                      <p:cBhvr>
                                        <p:cTn id="40" dur="1" fill="hold">
                                          <p:stCondLst>
                                            <p:cond delay="0"/>
                                          </p:stCondLst>
                                        </p:cTn>
                                        <p:tgtEl>
                                          <p:spTgt spid="79"/>
                                        </p:tgtEl>
                                        <p:attrNameLst>
                                          <p:attrName>style.visibility</p:attrName>
                                        </p:attrNameLst>
                                      </p:cBhvr>
                                      <p:to>
                                        <p:strVal val="visible"/>
                                      </p:to>
                                    </p:set>
                                    <p:animEffect transition="in" filter="circle(in)">
                                      <p:cBhvr>
                                        <p:cTn id="41" dur="2000"/>
                                        <p:tgtEl>
                                          <p:spTgt spid="79"/>
                                        </p:tgtEl>
                                      </p:cBhvr>
                                    </p:animEffect>
                                  </p:childTnLst>
                                </p:cTn>
                              </p:par>
                            </p:childTnLst>
                          </p:cTn>
                        </p:par>
                      </p:childTnLst>
                    </p:cTn>
                  </p:par>
                  <p:par>
                    <p:cTn id="42" fill="hold">
                      <p:stCondLst>
                        <p:cond delay="indefinite"/>
                      </p:stCondLst>
                      <p:childTnLst>
                        <p:par>
                          <p:cTn id="43" fill="hold">
                            <p:stCondLst>
                              <p:cond delay="0"/>
                            </p:stCondLst>
                            <p:childTnLst>
                              <p:par>
                                <p:cTn id="44" presetID="1" presetClass="exit" presetSubtype="0" fill="hold" grpId="0" nodeType="clickEffect">
                                  <p:stCondLst>
                                    <p:cond delay="0"/>
                                  </p:stCondLst>
                                  <p:childTnLst>
                                    <p:set>
                                      <p:cBhvr>
                                        <p:cTn id="45" dur="1" fill="hold">
                                          <p:stCondLst>
                                            <p:cond delay="0"/>
                                          </p:stCondLst>
                                        </p:cTn>
                                        <p:tgtEl>
                                          <p:spTgt spid="67"/>
                                        </p:tgtEl>
                                        <p:attrNameLst>
                                          <p:attrName>style.visibility</p:attrName>
                                        </p:attrNameLst>
                                      </p:cBhvr>
                                      <p:to>
                                        <p:strVal val="hidden"/>
                                      </p:to>
                                    </p:set>
                                  </p:childTnLst>
                                </p:cTn>
                              </p:par>
                            </p:childTnLst>
                          </p:cTn>
                        </p:par>
                        <p:par>
                          <p:cTn id="46" fill="hold">
                            <p:stCondLst>
                              <p:cond delay="0"/>
                            </p:stCondLst>
                            <p:childTnLst>
                              <p:par>
                                <p:cTn id="47" presetID="6" presetClass="entr" presetSubtype="16" fill="hold" grpId="0" nodeType="afterEffect">
                                  <p:stCondLst>
                                    <p:cond delay="0"/>
                                  </p:stCondLst>
                                  <p:childTnLst>
                                    <p:set>
                                      <p:cBhvr>
                                        <p:cTn id="48" dur="1" fill="hold">
                                          <p:stCondLst>
                                            <p:cond delay="0"/>
                                          </p:stCondLst>
                                        </p:cTn>
                                        <p:tgtEl>
                                          <p:spTgt spid="78"/>
                                        </p:tgtEl>
                                        <p:attrNameLst>
                                          <p:attrName>style.visibility</p:attrName>
                                        </p:attrNameLst>
                                      </p:cBhvr>
                                      <p:to>
                                        <p:strVal val="visible"/>
                                      </p:to>
                                    </p:set>
                                    <p:animEffect transition="in" filter="circle(in)">
                                      <p:cBhvr>
                                        <p:cTn id="49" dur="2000"/>
                                        <p:tgtEl>
                                          <p:spTgt spid="78"/>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0" nodeType="clickEffect">
                                  <p:stCondLst>
                                    <p:cond delay="0"/>
                                  </p:stCondLst>
                                  <p:childTnLst>
                                    <p:set>
                                      <p:cBhvr>
                                        <p:cTn id="53" dur="1" fill="hold">
                                          <p:stCondLst>
                                            <p:cond delay="0"/>
                                          </p:stCondLst>
                                        </p:cTn>
                                        <p:tgtEl>
                                          <p:spTgt spid="46"/>
                                        </p:tgtEl>
                                        <p:attrNameLst>
                                          <p:attrName>style.visibility</p:attrName>
                                        </p:attrNameLst>
                                      </p:cBhvr>
                                      <p:to>
                                        <p:strVal val="hidden"/>
                                      </p:to>
                                    </p:set>
                                  </p:childTnLst>
                                </p:cTn>
                              </p:par>
                            </p:childTnLst>
                          </p:cTn>
                        </p:par>
                        <p:par>
                          <p:cTn id="54" fill="hold">
                            <p:stCondLst>
                              <p:cond delay="0"/>
                            </p:stCondLst>
                            <p:childTnLst>
                              <p:par>
                                <p:cTn id="55" presetID="6" presetClass="entr" presetSubtype="16" fill="hold" grpId="0" nodeType="afterEffect">
                                  <p:stCondLst>
                                    <p:cond delay="0"/>
                                  </p:stCondLst>
                                  <p:childTnLst>
                                    <p:set>
                                      <p:cBhvr>
                                        <p:cTn id="56" dur="1" fill="hold">
                                          <p:stCondLst>
                                            <p:cond delay="0"/>
                                          </p:stCondLst>
                                        </p:cTn>
                                        <p:tgtEl>
                                          <p:spTgt spid="84"/>
                                        </p:tgtEl>
                                        <p:attrNameLst>
                                          <p:attrName>style.visibility</p:attrName>
                                        </p:attrNameLst>
                                      </p:cBhvr>
                                      <p:to>
                                        <p:strVal val="visible"/>
                                      </p:to>
                                    </p:set>
                                    <p:animEffect transition="in" filter="circle(in)">
                                      <p:cBhvr>
                                        <p:cTn id="57" dur="2000"/>
                                        <p:tgtEl>
                                          <p:spTgt spid="84"/>
                                        </p:tgtEl>
                                      </p:cBhvr>
                                    </p:animEffect>
                                  </p:childTnLst>
                                </p:cTn>
                              </p:par>
                            </p:childTnLst>
                          </p:cTn>
                        </p:par>
                      </p:childTnLst>
                    </p:cTn>
                  </p:par>
                  <p:par>
                    <p:cTn id="58" fill="hold">
                      <p:stCondLst>
                        <p:cond delay="indefinite"/>
                      </p:stCondLst>
                      <p:childTnLst>
                        <p:par>
                          <p:cTn id="59" fill="hold">
                            <p:stCondLst>
                              <p:cond delay="0"/>
                            </p:stCondLst>
                            <p:childTnLst>
                              <p:par>
                                <p:cTn id="60" presetID="1" presetClass="exit" presetSubtype="0" fill="hold" grpId="0" nodeType="clickEffect">
                                  <p:stCondLst>
                                    <p:cond delay="0"/>
                                  </p:stCondLst>
                                  <p:childTnLst>
                                    <p:set>
                                      <p:cBhvr>
                                        <p:cTn id="61" dur="1" fill="hold">
                                          <p:stCondLst>
                                            <p:cond delay="0"/>
                                          </p:stCondLst>
                                        </p:cTn>
                                        <p:tgtEl>
                                          <p:spTgt spid="57"/>
                                        </p:tgtEl>
                                        <p:attrNameLst>
                                          <p:attrName>style.visibility</p:attrName>
                                        </p:attrNameLst>
                                      </p:cBhvr>
                                      <p:to>
                                        <p:strVal val="hidden"/>
                                      </p:to>
                                    </p:set>
                                  </p:childTnLst>
                                </p:cTn>
                              </p:par>
                            </p:childTnLst>
                          </p:cTn>
                        </p:par>
                        <p:par>
                          <p:cTn id="62" fill="hold">
                            <p:stCondLst>
                              <p:cond delay="0"/>
                            </p:stCondLst>
                            <p:childTnLst>
                              <p:par>
                                <p:cTn id="63" presetID="6" presetClass="entr" presetSubtype="16" fill="hold" grpId="0" nodeType="afterEffect">
                                  <p:stCondLst>
                                    <p:cond delay="0"/>
                                  </p:stCondLst>
                                  <p:childTnLst>
                                    <p:set>
                                      <p:cBhvr>
                                        <p:cTn id="64" dur="1" fill="hold">
                                          <p:stCondLst>
                                            <p:cond delay="0"/>
                                          </p:stCondLst>
                                        </p:cTn>
                                        <p:tgtEl>
                                          <p:spTgt spid="85"/>
                                        </p:tgtEl>
                                        <p:attrNameLst>
                                          <p:attrName>style.visibility</p:attrName>
                                        </p:attrNameLst>
                                      </p:cBhvr>
                                      <p:to>
                                        <p:strVal val="visible"/>
                                      </p:to>
                                    </p:set>
                                    <p:animEffect transition="in" filter="circle(in)">
                                      <p:cBhvr>
                                        <p:cTn id="65" dur="2000"/>
                                        <p:tgtEl>
                                          <p:spTgt spid="85"/>
                                        </p:tgtEl>
                                      </p:cBhvr>
                                    </p:animEffect>
                                  </p:childTnLst>
                                </p:cTn>
                              </p:par>
                            </p:childTnLst>
                          </p:cTn>
                        </p:par>
                      </p:childTnLst>
                    </p:cTn>
                  </p:par>
                  <p:par>
                    <p:cTn id="66" fill="hold">
                      <p:stCondLst>
                        <p:cond delay="indefinite"/>
                      </p:stCondLst>
                      <p:childTnLst>
                        <p:par>
                          <p:cTn id="67" fill="hold">
                            <p:stCondLst>
                              <p:cond delay="0"/>
                            </p:stCondLst>
                            <p:childTnLst>
                              <p:par>
                                <p:cTn id="68" presetID="1" presetClass="exit" presetSubtype="0" fill="hold" grpId="0" nodeType="clickEffect">
                                  <p:stCondLst>
                                    <p:cond delay="0"/>
                                  </p:stCondLst>
                                  <p:childTnLst>
                                    <p:set>
                                      <p:cBhvr>
                                        <p:cTn id="69" dur="1" fill="hold">
                                          <p:stCondLst>
                                            <p:cond delay="0"/>
                                          </p:stCondLst>
                                        </p:cTn>
                                        <p:tgtEl>
                                          <p:spTgt spid="60"/>
                                        </p:tgtEl>
                                        <p:attrNameLst>
                                          <p:attrName>style.visibility</p:attrName>
                                        </p:attrNameLst>
                                      </p:cBhvr>
                                      <p:to>
                                        <p:strVal val="hidden"/>
                                      </p:to>
                                    </p:set>
                                  </p:childTnLst>
                                </p:cTn>
                              </p:par>
                            </p:childTnLst>
                          </p:cTn>
                        </p:par>
                        <p:par>
                          <p:cTn id="70" fill="hold">
                            <p:stCondLst>
                              <p:cond delay="0"/>
                            </p:stCondLst>
                            <p:childTnLst>
                              <p:par>
                                <p:cTn id="71" presetID="6" presetClass="entr" presetSubtype="16" fill="hold" grpId="0" nodeType="afterEffect">
                                  <p:stCondLst>
                                    <p:cond delay="0"/>
                                  </p:stCondLst>
                                  <p:childTnLst>
                                    <p:set>
                                      <p:cBhvr>
                                        <p:cTn id="72" dur="1" fill="hold">
                                          <p:stCondLst>
                                            <p:cond delay="0"/>
                                          </p:stCondLst>
                                        </p:cTn>
                                        <p:tgtEl>
                                          <p:spTgt spid="86"/>
                                        </p:tgtEl>
                                        <p:attrNameLst>
                                          <p:attrName>style.visibility</p:attrName>
                                        </p:attrNameLst>
                                      </p:cBhvr>
                                      <p:to>
                                        <p:strVal val="visible"/>
                                      </p:to>
                                    </p:set>
                                    <p:animEffect transition="in" filter="circle(in)">
                                      <p:cBhvr>
                                        <p:cTn id="73" dur="2000"/>
                                        <p:tgtEl>
                                          <p:spTgt spid="86"/>
                                        </p:tgtEl>
                                      </p:cBhvr>
                                    </p:animEffect>
                                  </p:childTnLst>
                                </p:cTn>
                              </p:par>
                            </p:childTnLst>
                          </p:cTn>
                        </p:par>
                      </p:childTnLst>
                    </p:cTn>
                  </p:par>
                  <p:par>
                    <p:cTn id="74" fill="hold">
                      <p:stCondLst>
                        <p:cond delay="indefinite"/>
                      </p:stCondLst>
                      <p:childTnLst>
                        <p:par>
                          <p:cTn id="75" fill="hold">
                            <p:stCondLst>
                              <p:cond delay="0"/>
                            </p:stCondLst>
                            <p:childTnLst>
                              <p:par>
                                <p:cTn id="76" presetID="1" presetClass="exit" presetSubtype="0" fill="hold" grpId="0" nodeType="clickEffect">
                                  <p:stCondLst>
                                    <p:cond delay="0"/>
                                  </p:stCondLst>
                                  <p:childTnLst>
                                    <p:set>
                                      <p:cBhvr>
                                        <p:cTn id="77" dur="1" fill="hold">
                                          <p:stCondLst>
                                            <p:cond delay="0"/>
                                          </p:stCondLst>
                                        </p:cTn>
                                        <p:tgtEl>
                                          <p:spTgt spid="47"/>
                                        </p:tgtEl>
                                        <p:attrNameLst>
                                          <p:attrName>style.visibility</p:attrName>
                                        </p:attrNameLst>
                                      </p:cBhvr>
                                      <p:to>
                                        <p:strVal val="hidden"/>
                                      </p:to>
                                    </p:set>
                                  </p:childTnLst>
                                </p:cTn>
                              </p:par>
                            </p:childTnLst>
                          </p:cTn>
                        </p:par>
                        <p:par>
                          <p:cTn id="78" fill="hold">
                            <p:stCondLst>
                              <p:cond delay="0"/>
                            </p:stCondLst>
                            <p:childTnLst>
                              <p:par>
                                <p:cTn id="79" presetID="6" presetClass="entr" presetSubtype="16" fill="hold" grpId="0" nodeType="afterEffect">
                                  <p:stCondLst>
                                    <p:cond delay="0"/>
                                  </p:stCondLst>
                                  <p:childTnLst>
                                    <p:set>
                                      <p:cBhvr>
                                        <p:cTn id="80" dur="1" fill="hold">
                                          <p:stCondLst>
                                            <p:cond delay="0"/>
                                          </p:stCondLst>
                                        </p:cTn>
                                        <p:tgtEl>
                                          <p:spTgt spid="88"/>
                                        </p:tgtEl>
                                        <p:attrNameLst>
                                          <p:attrName>style.visibility</p:attrName>
                                        </p:attrNameLst>
                                      </p:cBhvr>
                                      <p:to>
                                        <p:strVal val="visible"/>
                                      </p:to>
                                    </p:set>
                                    <p:animEffect transition="in" filter="circle(in)">
                                      <p:cBhvr>
                                        <p:cTn id="81" dur="2000"/>
                                        <p:tgtEl>
                                          <p:spTgt spid="88"/>
                                        </p:tgtEl>
                                      </p:cBhvr>
                                    </p:animEffect>
                                  </p:childTnLst>
                                </p:cTn>
                              </p:par>
                            </p:childTnLst>
                          </p:cTn>
                        </p:par>
                      </p:childTnLst>
                    </p:cTn>
                  </p:par>
                  <p:par>
                    <p:cTn id="82" fill="hold">
                      <p:stCondLst>
                        <p:cond delay="indefinite"/>
                      </p:stCondLst>
                      <p:childTnLst>
                        <p:par>
                          <p:cTn id="83" fill="hold">
                            <p:stCondLst>
                              <p:cond delay="0"/>
                            </p:stCondLst>
                            <p:childTnLst>
                              <p:par>
                                <p:cTn id="84" presetID="1" presetClass="exit" presetSubtype="0" fill="hold" grpId="0" nodeType="clickEffect">
                                  <p:stCondLst>
                                    <p:cond delay="0"/>
                                  </p:stCondLst>
                                  <p:childTnLst>
                                    <p:set>
                                      <p:cBhvr>
                                        <p:cTn id="85" dur="1" fill="hold">
                                          <p:stCondLst>
                                            <p:cond delay="0"/>
                                          </p:stCondLst>
                                        </p:cTn>
                                        <p:tgtEl>
                                          <p:spTgt spid="50"/>
                                        </p:tgtEl>
                                        <p:attrNameLst>
                                          <p:attrName>style.visibility</p:attrName>
                                        </p:attrNameLst>
                                      </p:cBhvr>
                                      <p:to>
                                        <p:strVal val="hidden"/>
                                      </p:to>
                                    </p:set>
                                  </p:childTnLst>
                                </p:cTn>
                              </p:par>
                            </p:childTnLst>
                          </p:cTn>
                        </p:par>
                        <p:par>
                          <p:cTn id="86" fill="hold">
                            <p:stCondLst>
                              <p:cond delay="0"/>
                            </p:stCondLst>
                            <p:childTnLst>
                              <p:par>
                                <p:cTn id="87" presetID="6" presetClass="entr" presetSubtype="16" fill="hold" grpId="0" nodeType="afterEffect">
                                  <p:stCondLst>
                                    <p:cond delay="0"/>
                                  </p:stCondLst>
                                  <p:childTnLst>
                                    <p:set>
                                      <p:cBhvr>
                                        <p:cTn id="88" dur="1" fill="hold">
                                          <p:stCondLst>
                                            <p:cond delay="0"/>
                                          </p:stCondLst>
                                        </p:cTn>
                                        <p:tgtEl>
                                          <p:spTgt spid="87"/>
                                        </p:tgtEl>
                                        <p:attrNameLst>
                                          <p:attrName>style.visibility</p:attrName>
                                        </p:attrNameLst>
                                      </p:cBhvr>
                                      <p:to>
                                        <p:strVal val="visible"/>
                                      </p:to>
                                    </p:set>
                                    <p:animEffect transition="in" filter="circle(in)">
                                      <p:cBhvr>
                                        <p:cTn id="89" dur="2000"/>
                                        <p:tgtEl>
                                          <p:spTgt spid="87"/>
                                        </p:tgtEl>
                                      </p:cBhvr>
                                    </p:animEffect>
                                  </p:childTnLst>
                                </p:cTn>
                              </p:par>
                            </p:childTnLst>
                          </p:cTn>
                        </p:par>
                      </p:childTnLst>
                    </p:cTn>
                  </p:par>
                  <p:par>
                    <p:cTn id="90" fill="hold">
                      <p:stCondLst>
                        <p:cond delay="indefinite"/>
                      </p:stCondLst>
                      <p:childTnLst>
                        <p:par>
                          <p:cTn id="91" fill="hold">
                            <p:stCondLst>
                              <p:cond delay="0"/>
                            </p:stCondLst>
                            <p:childTnLst>
                              <p:par>
                                <p:cTn id="92" presetID="1" presetClass="exit" presetSubtype="0" fill="hold" grpId="0" nodeType="clickEffect">
                                  <p:stCondLst>
                                    <p:cond delay="0"/>
                                  </p:stCondLst>
                                  <p:childTnLst>
                                    <p:set>
                                      <p:cBhvr>
                                        <p:cTn id="93" dur="1" fill="hold">
                                          <p:stCondLst>
                                            <p:cond delay="0"/>
                                          </p:stCondLst>
                                        </p:cTn>
                                        <p:tgtEl>
                                          <p:spTgt spid="37"/>
                                        </p:tgtEl>
                                        <p:attrNameLst>
                                          <p:attrName>style.visibility</p:attrName>
                                        </p:attrNameLst>
                                      </p:cBhvr>
                                      <p:to>
                                        <p:strVal val="hidden"/>
                                      </p:to>
                                    </p:set>
                                  </p:childTnLst>
                                </p:cTn>
                              </p:par>
                            </p:childTnLst>
                          </p:cTn>
                        </p:par>
                        <p:par>
                          <p:cTn id="94" fill="hold">
                            <p:stCondLst>
                              <p:cond delay="0"/>
                            </p:stCondLst>
                            <p:childTnLst>
                              <p:par>
                                <p:cTn id="95" presetID="6" presetClass="entr" presetSubtype="16" fill="hold" grpId="0" nodeType="afterEffect">
                                  <p:stCondLst>
                                    <p:cond delay="0"/>
                                  </p:stCondLst>
                                  <p:childTnLst>
                                    <p:set>
                                      <p:cBhvr>
                                        <p:cTn id="96" dur="1" fill="hold">
                                          <p:stCondLst>
                                            <p:cond delay="0"/>
                                          </p:stCondLst>
                                        </p:cTn>
                                        <p:tgtEl>
                                          <p:spTgt spid="89"/>
                                        </p:tgtEl>
                                        <p:attrNameLst>
                                          <p:attrName>style.visibility</p:attrName>
                                        </p:attrNameLst>
                                      </p:cBhvr>
                                      <p:to>
                                        <p:strVal val="visible"/>
                                      </p:to>
                                    </p:set>
                                    <p:animEffect transition="in" filter="circle(in)">
                                      <p:cBhvr>
                                        <p:cTn id="97" dur="2000"/>
                                        <p:tgtEl>
                                          <p:spTgt spid="89"/>
                                        </p:tgtEl>
                                      </p:cBhvr>
                                    </p:animEffect>
                                  </p:childTnLst>
                                </p:cTn>
                              </p:par>
                            </p:childTnLst>
                          </p:cTn>
                        </p:par>
                      </p:childTnLst>
                    </p:cTn>
                  </p:par>
                  <p:par>
                    <p:cTn id="98" fill="hold">
                      <p:stCondLst>
                        <p:cond delay="indefinite"/>
                      </p:stCondLst>
                      <p:childTnLst>
                        <p:par>
                          <p:cTn id="99" fill="hold">
                            <p:stCondLst>
                              <p:cond delay="0"/>
                            </p:stCondLst>
                            <p:childTnLst>
                              <p:par>
                                <p:cTn id="100" presetID="1" presetClass="exit" presetSubtype="0" fill="hold" grpId="0" nodeType="clickEffect">
                                  <p:stCondLst>
                                    <p:cond delay="0"/>
                                  </p:stCondLst>
                                  <p:childTnLst>
                                    <p:set>
                                      <p:cBhvr>
                                        <p:cTn id="101" dur="1" fill="hold">
                                          <p:stCondLst>
                                            <p:cond delay="0"/>
                                          </p:stCondLst>
                                        </p:cTn>
                                        <p:tgtEl>
                                          <p:spTgt spid="40"/>
                                        </p:tgtEl>
                                        <p:attrNameLst>
                                          <p:attrName>style.visibility</p:attrName>
                                        </p:attrNameLst>
                                      </p:cBhvr>
                                      <p:to>
                                        <p:strVal val="hidden"/>
                                      </p:to>
                                    </p:set>
                                  </p:childTnLst>
                                </p:cTn>
                              </p:par>
                            </p:childTnLst>
                          </p:cTn>
                        </p:par>
                        <p:par>
                          <p:cTn id="102" fill="hold">
                            <p:stCondLst>
                              <p:cond delay="0"/>
                            </p:stCondLst>
                            <p:childTnLst>
                              <p:par>
                                <p:cTn id="103" presetID="6" presetClass="entr" presetSubtype="16" fill="hold" grpId="0"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circle(in)">
                                      <p:cBhvr>
                                        <p:cTn id="105" dur="2000"/>
                                        <p:tgtEl>
                                          <p:spTgt spid="90"/>
                                        </p:tgtEl>
                                      </p:cBhvr>
                                    </p:animEffect>
                                  </p:childTnLst>
                                </p:cTn>
                              </p:par>
                            </p:childTnLst>
                          </p:cTn>
                        </p:par>
                      </p:childTnLst>
                    </p:cTn>
                  </p:par>
                  <p:par>
                    <p:cTn id="106" fill="hold">
                      <p:stCondLst>
                        <p:cond delay="indefinite"/>
                      </p:stCondLst>
                      <p:childTnLst>
                        <p:par>
                          <p:cTn id="107" fill="hold">
                            <p:stCondLst>
                              <p:cond delay="0"/>
                            </p:stCondLst>
                            <p:childTnLst>
                              <p:par>
                                <p:cTn id="108" presetID="1" presetClass="exit" presetSubtype="0" fill="hold" grpId="0" nodeType="clickEffect">
                                  <p:stCondLst>
                                    <p:cond delay="0"/>
                                  </p:stCondLst>
                                  <p:childTnLst>
                                    <p:set>
                                      <p:cBhvr>
                                        <p:cTn id="109" dur="1" fill="hold">
                                          <p:stCondLst>
                                            <p:cond delay="0"/>
                                          </p:stCondLst>
                                        </p:cTn>
                                        <p:tgtEl>
                                          <p:spTgt spid="65"/>
                                        </p:tgtEl>
                                        <p:attrNameLst>
                                          <p:attrName>style.visibility</p:attrName>
                                        </p:attrNameLst>
                                      </p:cBhvr>
                                      <p:to>
                                        <p:strVal val="hidden"/>
                                      </p:to>
                                    </p:set>
                                  </p:childTnLst>
                                </p:cTn>
                              </p:par>
                            </p:childTnLst>
                          </p:cTn>
                        </p:par>
                        <p:par>
                          <p:cTn id="110" fill="hold">
                            <p:stCondLst>
                              <p:cond delay="0"/>
                            </p:stCondLst>
                            <p:childTnLst>
                              <p:par>
                                <p:cTn id="111" presetID="6" presetClass="entr" presetSubtype="16" fill="hold" grpId="0" nodeType="afterEffect">
                                  <p:stCondLst>
                                    <p:cond delay="0"/>
                                  </p:stCondLst>
                                  <p:childTnLst>
                                    <p:set>
                                      <p:cBhvr>
                                        <p:cTn id="112" dur="1" fill="hold">
                                          <p:stCondLst>
                                            <p:cond delay="0"/>
                                          </p:stCondLst>
                                        </p:cTn>
                                        <p:tgtEl>
                                          <p:spTgt spid="92"/>
                                        </p:tgtEl>
                                        <p:attrNameLst>
                                          <p:attrName>style.visibility</p:attrName>
                                        </p:attrNameLst>
                                      </p:cBhvr>
                                      <p:to>
                                        <p:strVal val="visible"/>
                                      </p:to>
                                    </p:set>
                                    <p:animEffect transition="in" filter="circle(in)">
                                      <p:cBhvr>
                                        <p:cTn id="113" dur="2000"/>
                                        <p:tgtEl>
                                          <p:spTgt spid="92"/>
                                        </p:tgtEl>
                                      </p:cBhvr>
                                    </p:animEffect>
                                  </p:childTnLst>
                                </p:cTn>
                              </p:par>
                            </p:childTnLst>
                          </p:cTn>
                        </p:par>
                      </p:childTnLst>
                    </p:cTn>
                  </p:par>
                  <p:par>
                    <p:cTn id="114" fill="hold">
                      <p:stCondLst>
                        <p:cond delay="indefinite"/>
                      </p:stCondLst>
                      <p:childTnLst>
                        <p:par>
                          <p:cTn id="115" fill="hold">
                            <p:stCondLst>
                              <p:cond delay="0"/>
                            </p:stCondLst>
                            <p:childTnLst>
                              <p:par>
                                <p:cTn id="116" presetID="1" presetClass="exit" presetSubtype="0" fill="hold" grpId="0" nodeType="clickEffect">
                                  <p:stCondLst>
                                    <p:cond delay="0"/>
                                  </p:stCondLst>
                                  <p:childTnLst>
                                    <p:set>
                                      <p:cBhvr>
                                        <p:cTn id="117" dur="1" fill="hold">
                                          <p:stCondLst>
                                            <p:cond delay="0"/>
                                          </p:stCondLst>
                                        </p:cTn>
                                        <p:tgtEl>
                                          <p:spTgt spid="68"/>
                                        </p:tgtEl>
                                        <p:attrNameLst>
                                          <p:attrName>style.visibility</p:attrName>
                                        </p:attrNameLst>
                                      </p:cBhvr>
                                      <p:to>
                                        <p:strVal val="hidden"/>
                                      </p:to>
                                    </p:set>
                                  </p:childTnLst>
                                </p:cTn>
                              </p:par>
                            </p:childTnLst>
                          </p:cTn>
                        </p:par>
                        <p:par>
                          <p:cTn id="118" fill="hold">
                            <p:stCondLst>
                              <p:cond delay="0"/>
                            </p:stCondLst>
                            <p:childTnLst>
                              <p:par>
                                <p:cTn id="119" presetID="6" presetClass="entr" presetSubtype="16" fill="hold" grpId="0" nodeType="afterEffect">
                                  <p:stCondLst>
                                    <p:cond delay="0"/>
                                  </p:stCondLst>
                                  <p:childTnLst>
                                    <p:set>
                                      <p:cBhvr>
                                        <p:cTn id="120" dur="1" fill="hold">
                                          <p:stCondLst>
                                            <p:cond delay="0"/>
                                          </p:stCondLst>
                                        </p:cTn>
                                        <p:tgtEl>
                                          <p:spTgt spid="91"/>
                                        </p:tgtEl>
                                        <p:attrNameLst>
                                          <p:attrName>style.visibility</p:attrName>
                                        </p:attrNameLst>
                                      </p:cBhvr>
                                      <p:to>
                                        <p:strVal val="visible"/>
                                      </p:to>
                                    </p:set>
                                    <p:animEffect transition="in" filter="circle(in)">
                                      <p:cBhvr>
                                        <p:cTn id="121" dur="2000"/>
                                        <p:tgtEl>
                                          <p:spTgt spid="91"/>
                                        </p:tgtEl>
                                      </p:cBhvr>
                                    </p:animEffect>
                                  </p:childTnLst>
                                </p:cTn>
                              </p:par>
                            </p:childTnLst>
                          </p:cTn>
                        </p:par>
                      </p:childTnLst>
                    </p:cTn>
                  </p:par>
                  <p:par>
                    <p:cTn id="122" fill="hold">
                      <p:stCondLst>
                        <p:cond delay="indefinite"/>
                      </p:stCondLst>
                      <p:childTnLst>
                        <p:par>
                          <p:cTn id="123" fill="hold">
                            <p:stCondLst>
                              <p:cond delay="0"/>
                            </p:stCondLst>
                            <p:childTnLst>
                              <p:par>
                                <p:cTn id="124" presetID="1" presetClass="entr" presetSubtype="0" fill="hold" grpId="0" nodeType="clickEffect">
                                  <p:stCondLst>
                                    <p:cond delay="0"/>
                                  </p:stCondLst>
                                  <p:childTnLst>
                                    <p:set>
                                      <p:cBhvr>
                                        <p:cTn id="125" dur="1" fill="hold">
                                          <p:stCondLst>
                                            <p:cond delay="0"/>
                                          </p:stCondLst>
                                        </p:cTn>
                                        <p:tgtEl>
                                          <p:spTgt spid="73"/>
                                        </p:tgtEl>
                                        <p:attrNameLst>
                                          <p:attrName>style.visibility</p:attrName>
                                        </p:attrNameLst>
                                      </p:cBhvr>
                                      <p:to>
                                        <p:strVal val="visible"/>
                                      </p:to>
                                    </p:set>
                                  </p:childTnLst>
                                </p:cTn>
                              </p:par>
                            </p:childTnLst>
                          </p:cTn>
                        </p:par>
                      </p:childTnLst>
                    </p:cTn>
                  </p:par>
                  <p:par>
                    <p:cTn id="126" fill="hold">
                      <p:stCondLst>
                        <p:cond delay="indefinite"/>
                      </p:stCondLst>
                      <p:childTnLst>
                        <p:par>
                          <p:cTn id="127" fill="hold">
                            <p:stCondLst>
                              <p:cond delay="0"/>
                            </p:stCondLst>
                            <p:childTnLst>
                              <p:par>
                                <p:cTn id="128" presetID="1" presetClass="entr" presetSubtype="0" fill="hold" nodeType="clickEffect">
                                  <p:stCondLst>
                                    <p:cond delay="0"/>
                                  </p:stCondLst>
                                  <p:childTnLst>
                                    <p:set>
                                      <p:cBhvr>
                                        <p:cTn id="129" dur="1" fill="hold">
                                          <p:stCondLst>
                                            <p:cond delay="0"/>
                                          </p:stCondLst>
                                        </p:cTn>
                                        <p:tgtEl>
                                          <p:spTgt spid="82"/>
                                        </p:tgtEl>
                                        <p:attrNameLst>
                                          <p:attrName>style.visibility</p:attrName>
                                        </p:attrNameLst>
                                      </p:cBhvr>
                                      <p:to>
                                        <p:strVal val="visible"/>
                                      </p:to>
                                    </p:set>
                                  </p:childTnLst>
                                </p:cTn>
                              </p:par>
                            </p:childTnLst>
                          </p:cTn>
                        </p:par>
                      </p:childTnLst>
                    </p:cTn>
                  </p:par>
                  <p:par>
                    <p:cTn id="130" fill="hold">
                      <p:stCondLst>
                        <p:cond delay="indefinite"/>
                      </p:stCondLst>
                      <p:childTnLst>
                        <p:par>
                          <p:cTn id="131" fill="hold">
                            <p:stCondLst>
                              <p:cond delay="0"/>
                            </p:stCondLst>
                            <p:childTnLst>
                              <p:par>
                                <p:cTn id="132" presetID="1" presetClass="entr" presetSubtype="0" fill="hold" nodeType="clickEffect">
                                  <p:stCondLst>
                                    <p:cond delay="0"/>
                                  </p:stCondLst>
                                  <p:childTnLst>
                                    <p:set>
                                      <p:cBhvr>
                                        <p:cTn id="133" dur="1" fill="hold">
                                          <p:stCondLst>
                                            <p:cond delay="0"/>
                                          </p:stCondLst>
                                        </p:cTn>
                                        <p:tgtEl>
                                          <p:spTgt spid="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30" grpId="0" animBg="1"/>
      <p:bldP spid="31" grpId="0" animBg="1"/>
      <p:bldP spid="37" grpId="0" animBg="1"/>
      <p:bldP spid="40" grpId="0" animBg="1"/>
      <p:bldP spid="46" grpId="0" animBg="1"/>
      <p:bldP spid="47" grpId="0" animBg="1"/>
      <p:bldP spid="48" grpId="0" animBg="1"/>
      <p:bldP spid="49" grpId="0" animBg="1"/>
      <p:bldP spid="50" grpId="0" animBg="1"/>
      <p:bldP spid="57" grpId="0" animBg="1"/>
      <p:bldP spid="60" grpId="0" animBg="1"/>
      <p:bldP spid="65" grpId="0" animBg="1"/>
      <p:bldP spid="66" grpId="0" animBg="1"/>
      <p:bldP spid="67" grpId="0" animBg="1"/>
      <p:bldP spid="68" grpId="0" animBg="1"/>
      <p:bldP spid="73" grpId="0"/>
      <p:bldP spid="74" grpId="0" animBg="1"/>
      <p:bldP spid="75" grpId="0" animBg="1"/>
      <p:bldP spid="76" grpId="0" animBg="1"/>
      <p:bldP spid="77" grpId="0" animBg="1"/>
      <p:bldP spid="78" grpId="0" animBg="1"/>
      <p:bldP spid="79" grpId="0" animBg="1"/>
      <p:bldP spid="84" grpId="0" animBg="1"/>
      <p:bldP spid="85" grpId="0" animBg="1"/>
      <p:bldP spid="86" grpId="0" animBg="1"/>
      <p:bldP spid="87" grpId="0" animBg="1"/>
      <p:bldP spid="88" grpId="0" animBg="1"/>
      <p:bldP spid="89" grpId="0" animBg="1"/>
      <p:bldP spid="90" grpId="0" animBg="1"/>
      <p:bldP spid="91" grpId="0" animBg="1"/>
      <p:bldP spid="9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Tree>
    <p:extLst>
      <p:ext uri="{BB962C8B-B14F-4D97-AF65-F5344CB8AC3E}">
        <p14:creationId xmlns:p14="http://schemas.microsoft.com/office/powerpoint/2010/main" val="7089489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5">
            <a:extLst>
              <a:ext uri="{FF2B5EF4-FFF2-40B4-BE49-F238E27FC236}">
                <a16:creationId xmlns:a16="http://schemas.microsoft.com/office/drawing/2014/main" id="{CC3AC846-6127-4A07-A091-8574C1BC869A}"/>
              </a:ext>
            </a:extLst>
          </p:cNvPr>
          <p:cNvSpPr txBox="1">
            <a:spLocks noChangeArrowheads="1"/>
          </p:cNvSpPr>
          <p:nvPr/>
        </p:nvSpPr>
        <p:spPr bwMode="auto">
          <a:xfrm>
            <a:off x="226566" y="105170"/>
            <a:ext cx="87026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3200" dirty="0">
                <a:solidFill>
                  <a:srgbClr val="7030A0"/>
                </a:solidFill>
              </a:rPr>
              <a:t>Introduction to probability</a:t>
            </a:r>
          </a:p>
        </p:txBody>
      </p:sp>
      <p:sp>
        <p:nvSpPr>
          <p:cNvPr id="3" name="Text Box 75">
            <a:extLst>
              <a:ext uri="{FF2B5EF4-FFF2-40B4-BE49-F238E27FC236}">
                <a16:creationId xmlns:a16="http://schemas.microsoft.com/office/drawing/2014/main" id="{F11C3F24-1ACF-4679-A597-50E284BC8715}"/>
              </a:ext>
            </a:extLst>
          </p:cNvPr>
          <p:cNvSpPr txBox="1">
            <a:spLocks noChangeArrowheads="1"/>
          </p:cNvSpPr>
          <p:nvPr/>
        </p:nvSpPr>
        <p:spPr bwMode="auto">
          <a:xfrm>
            <a:off x="226566" y="762000"/>
            <a:ext cx="85939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In probability we can use capital letters to represent events, for example</a:t>
            </a:r>
            <a:endParaRPr lang="en-GB" dirty="0"/>
          </a:p>
        </p:txBody>
      </p:sp>
      <p:sp>
        <p:nvSpPr>
          <p:cNvPr id="4" name="Text Box 75">
            <a:extLst>
              <a:ext uri="{FF2B5EF4-FFF2-40B4-BE49-F238E27FC236}">
                <a16:creationId xmlns:a16="http://schemas.microsoft.com/office/drawing/2014/main" id="{CD5935CD-EC2F-40FD-BDA9-43FE463E9E90}"/>
              </a:ext>
            </a:extLst>
          </p:cNvPr>
          <p:cNvSpPr txBox="1">
            <a:spLocks noChangeArrowheads="1"/>
          </p:cNvSpPr>
          <p:nvPr/>
        </p:nvSpPr>
        <p:spPr bwMode="auto">
          <a:xfrm>
            <a:off x="533400" y="1600200"/>
            <a:ext cx="82870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event that tomorrow Ahmed scores a goal in the next football match, we may call it the event </a:t>
            </a:r>
            <a:r>
              <a:rPr lang="en-US" i="1" dirty="0">
                <a:latin typeface="Times New Roman" panose="02020603050405020304" pitchFamily="18" charset="0"/>
                <a:cs typeface="Times New Roman" panose="02020603050405020304" pitchFamily="18" charset="0"/>
              </a:rPr>
              <a:t>A</a:t>
            </a:r>
            <a:r>
              <a:rPr lang="en-US" dirty="0"/>
              <a:t>.</a:t>
            </a:r>
            <a:endParaRPr lang="en-GB" dirty="0"/>
          </a:p>
        </p:txBody>
      </p:sp>
      <p:sp>
        <p:nvSpPr>
          <p:cNvPr id="5" name="Text Box 75">
            <a:extLst>
              <a:ext uri="{FF2B5EF4-FFF2-40B4-BE49-F238E27FC236}">
                <a16:creationId xmlns:a16="http://schemas.microsoft.com/office/drawing/2014/main" id="{6602D20B-D170-4F54-AC64-E7B10D217CF9}"/>
              </a:ext>
            </a:extLst>
          </p:cNvPr>
          <p:cNvSpPr txBox="1">
            <a:spLocks noChangeArrowheads="1"/>
          </p:cNvSpPr>
          <p:nvPr/>
        </p:nvSpPr>
        <p:spPr bwMode="auto">
          <a:xfrm>
            <a:off x="533400" y="2438400"/>
            <a:ext cx="8287072"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dirty="0"/>
              <a:t>The probability that the event </a:t>
            </a:r>
            <a:r>
              <a:rPr lang="en-GB" i="1" dirty="0">
                <a:latin typeface="Times New Roman" panose="02020603050405020304" pitchFamily="18" charset="0"/>
                <a:cs typeface="Times New Roman" panose="02020603050405020304" pitchFamily="18" charset="0"/>
              </a:rPr>
              <a:t>A</a:t>
            </a:r>
            <a:r>
              <a:rPr lang="en-GB" dirty="0"/>
              <a:t> occurs is written </a:t>
            </a:r>
            <a:r>
              <a:rPr lang="en-GB" i="1" dirty="0">
                <a:latin typeface="Times New Roman" panose="02020603050405020304" pitchFamily="18" charset="0"/>
                <a:cs typeface="Times New Roman" panose="02020603050405020304" pitchFamily="18" charset="0"/>
              </a:rPr>
              <a:t>P</a:t>
            </a:r>
            <a:r>
              <a:rPr lang="en-GB" dirty="0"/>
              <a:t>(</a:t>
            </a:r>
            <a:r>
              <a:rPr lang="en-GB" i="1" dirty="0">
                <a:latin typeface="Times New Roman" panose="02020603050405020304" pitchFamily="18" charset="0"/>
                <a:cs typeface="Times New Roman" panose="02020603050405020304" pitchFamily="18" charset="0"/>
              </a:rPr>
              <a:t>A</a:t>
            </a:r>
            <a:r>
              <a:rPr lang="en-GB" dirty="0"/>
              <a:t>), which is the probability that Ahmed scores a goal.</a:t>
            </a:r>
          </a:p>
        </p:txBody>
      </p:sp>
      <p:sp>
        <p:nvSpPr>
          <p:cNvPr id="6" name="Text Box 75">
            <a:extLst>
              <a:ext uri="{FF2B5EF4-FFF2-40B4-BE49-F238E27FC236}">
                <a16:creationId xmlns:a16="http://schemas.microsoft.com/office/drawing/2014/main" id="{31154D60-8410-4F4E-B6FA-837B4E116E8A}"/>
              </a:ext>
            </a:extLst>
          </p:cNvPr>
          <p:cNvSpPr txBox="1">
            <a:spLocks noChangeArrowheads="1"/>
          </p:cNvSpPr>
          <p:nvPr/>
        </p:nvSpPr>
        <p:spPr bwMode="auto">
          <a:xfrm>
            <a:off x="315282" y="3276600"/>
            <a:ext cx="78021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If </a:t>
            </a:r>
            <a:r>
              <a:rPr lang="en-GB" i="1" dirty="0">
                <a:latin typeface="Times New Roman" panose="02020603050405020304" pitchFamily="18" charset="0"/>
                <a:cs typeface="Times New Roman" panose="02020603050405020304" pitchFamily="18" charset="0"/>
              </a:rPr>
              <a:t>P</a:t>
            </a:r>
            <a:r>
              <a:rPr lang="en-GB" dirty="0"/>
              <a:t>(</a:t>
            </a:r>
            <a:r>
              <a:rPr lang="en-GB" i="1" dirty="0">
                <a:latin typeface="Times New Roman" panose="02020603050405020304" pitchFamily="18" charset="0"/>
                <a:cs typeface="Times New Roman" panose="02020603050405020304" pitchFamily="18" charset="0"/>
              </a:rPr>
              <a:t>A</a:t>
            </a:r>
            <a:r>
              <a:rPr lang="en-GB" dirty="0"/>
              <a:t>) = 0.25, what phrase describes this probability?</a:t>
            </a:r>
          </a:p>
        </p:txBody>
      </p:sp>
      <p:sp>
        <p:nvSpPr>
          <p:cNvPr id="7" name="Text Box 75">
            <a:extLst>
              <a:ext uri="{FF2B5EF4-FFF2-40B4-BE49-F238E27FC236}">
                <a16:creationId xmlns:a16="http://schemas.microsoft.com/office/drawing/2014/main" id="{EE34DE6D-88D4-48D4-8569-81EB98A1A593}"/>
              </a:ext>
            </a:extLst>
          </p:cNvPr>
          <p:cNvSpPr txBox="1">
            <a:spLocks noChangeArrowheads="1"/>
          </p:cNvSpPr>
          <p:nvPr/>
        </p:nvSpPr>
        <p:spPr bwMode="auto">
          <a:xfrm>
            <a:off x="315282" y="3810000"/>
            <a:ext cx="36270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t>Complementary events</a:t>
            </a:r>
            <a:endParaRPr lang="en-GB" b="1" dirty="0"/>
          </a:p>
        </p:txBody>
      </p:sp>
      <p:sp>
        <p:nvSpPr>
          <p:cNvPr id="16" name="Text Box 75">
            <a:extLst>
              <a:ext uri="{FF2B5EF4-FFF2-40B4-BE49-F238E27FC236}">
                <a16:creationId xmlns:a16="http://schemas.microsoft.com/office/drawing/2014/main" id="{1124B5A5-09E9-4B87-F8AE-440047EBA4B2}"/>
              </a:ext>
            </a:extLst>
          </p:cNvPr>
          <p:cNvSpPr txBox="1">
            <a:spLocks noChangeArrowheads="1"/>
          </p:cNvSpPr>
          <p:nvPr/>
        </p:nvSpPr>
        <p:spPr bwMode="auto">
          <a:xfrm>
            <a:off x="323965" y="4267200"/>
            <a:ext cx="849650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Two events are complementary if exactly one of they  must occur.</a:t>
            </a:r>
            <a:endParaRPr lang="en-GB" dirty="0"/>
          </a:p>
        </p:txBody>
      </p:sp>
      <p:sp>
        <p:nvSpPr>
          <p:cNvPr id="17" name="Text Box 75">
            <a:extLst>
              <a:ext uri="{FF2B5EF4-FFF2-40B4-BE49-F238E27FC236}">
                <a16:creationId xmlns:a16="http://schemas.microsoft.com/office/drawing/2014/main" id="{13C88DB7-D884-CDEA-72CB-237FE03861E7}"/>
              </a:ext>
            </a:extLst>
          </p:cNvPr>
          <p:cNvSpPr txBox="1">
            <a:spLocks noChangeArrowheads="1"/>
          </p:cNvSpPr>
          <p:nvPr/>
        </p:nvSpPr>
        <p:spPr bwMode="auto">
          <a:xfrm>
            <a:off x="339570" y="5029200"/>
            <a:ext cx="78021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probabilities of complementary events sum to 1</a:t>
            </a:r>
            <a:endParaRPr lang="en-GB" dirty="0"/>
          </a:p>
        </p:txBody>
      </p:sp>
      <p:sp>
        <p:nvSpPr>
          <p:cNvPr id="18" name="Text Box 75">
            <a:extLst>
              <a:ext uri="{FF2B5EF4-FFF2-40B4-BE49-F238E27FC236}">
                <a16:creationId xmlns:a16="http://schemas.microsoft.com/office/drawing/2014/main" id="{6E9B2A8F-C329-6F92-9A79-4A55632EAEF4}"/>
              </a:ext>
            </a:extLst>
          </p:cNvPr>
          <p:cNvSpPr txBox="1">
            <a:spLocks noChangeArrowheads="1"/>
          </p:cNvSpPr>
          <p:nvPr/>
        </p:nvSpPr>
        <p:spPr bwMode="auto">
          <a:xfrm>
            <a:off x="323965" y="5486400"/>
            <a:ext cx="8480465"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complement of event </a:t>
            </a:r>
            <a:r>
              <a:rPr lang="en-US" i="1" dirty="0">
                <a:latin typeface="Times New Roman" panose="02020603050405020304" pitchFamily="18" charset="0"/>
                <a:cs typeface="Times New Roman" panose="02020603050405020304" pitchFamily="18" charset="0"/>
              </a:rPr>
              <a:t>A</a:t>
            </a:r>
            <a:r>
              <a:rPr lang="en-US" dirty="0"/>
              <a:t> is denoted </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t>. It is the event that </a:t>
            </a:r>
            <a:r>
              <a:rPr lang="en-US" i="1" dirty="0">
                <a:latin typeface="Times New Roman" panose="02020603050405020304" pitchFamily="18" charset="0"/>
                <a:cs typeface="Times New Roman" panose="02020603050405020304" pitchFamily="18" charset="0"/>
              </a:rPr>
              <a:t>A</a:t>
            </a:r>
            <a:r>
              <a:rPr lang="en-US" dirty="0"/>
              <a:t> does not occur.</a:t>
            </a:r>
            <a:endParaRPr lang="en-GB" dirty="0"/>
          </a:p>
        </p:txBody>
      </p:sp>
    </p:spTree>
    <p:extLst>
      <p:ext uri="{BB962C8B-B14F-4D97-AF65-F5344CB8AC3E}">
        <p14:creationId xmlns:p14="http://schemas.microsoft.com/office/powerpoint/2010/main" val="2327762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16" grpId="0"/>
      <p:bldP spid="17" grpId="0"/>
      <p:bldP spid="1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75">
            <a:extLst>
              <a:ext uri="{FF2B5EF4-FFF2-40B4-BE49-F238E27FC236}">
                <a16:creationId xmlns:a16="http://schemas.microsoft.com/office/drawing/2014/main" id="{F11C3F24-1ACF-4679-A597-50E284BC8715}"/>
              </a:ext>
            </a:extLst>
          </p:cNvPr>
          <p:cNvSpPr txBox="1">
            <a:spLocks noChangeArrowheads="1"/>
          </p:cNvSpPr>
          <p:nvPr/>
        </p:nvSpPr>
        <p:spPr bwMode="auto">
          <a:xfrm>
            <a:off x="226566" y="815319"/>
            <a:ext cx="859390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For any event </a:t>
            </a:r>
            <a:r>
              <a:rPr lang="en-US" i="1" dirty="0">
                <a:latin typeface="Times New Roman" panose="02020603050405020304" pitchFamily="18" charset="0"/>
                <a:cs typeface="Times New Roman" panose="02020603050405020304" pitchFamily="18" charset="0"/>
              </a:rPr>
              <a:t>A</a:t>
            </a:r>
            <a:r>
              <a:rPr lang="en-US" dirty="0"/>
              <a:t> with complementary event </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t>,</a:t>
            </a:r>
          </a:p>
        </p:txBody>
      </p:sp>
      <p:sp>
        <p:nvSpPr>
          <p:cNvPr id="4" name="Text Box 75">
            <a:extLst>
              <a:ext uri="{FF2B5EF4-FFF2-40B4-BE49-F238E27FC236}">
                <a16:creationId xmlns:a16="http://schemas.microsoft.com/office/drawing/2014/main" id="{CD5935CD-EC2F-40FD-BDA9-43FE463E9E90}"/>
              </a:ext>
            </a:extLst>
          </p:cNvPr>
          <p:cNvSpPr txBox="1">
            <a:spLocks noChangeArrowheads="1"/>
          </p:cNvSpPr>
          <p:nvPr/>
        </p:nvSpPr>
        <p:spPr bwMode="auto">
          <a:xfrm>
            <a:off x="3561783" y="1450725"/>
            <a:ext cx="31262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t>1</a:t>
            </a:r>
            <a:r>
              <a:rPr lang="en-US" i="1" dirty="0">
                <a:latin typeface="Times New Roman" panose="02020603050405020304" pitchFamily="18" charset="0"/>
                <a:cs typeface="Times New Roman" panose="02020603050405020304" pitchFamily="18" charset="0"/>
              </a:rPr>
              <a:t> </a:t>
            </a:r>
            <a:endParaRPr lang="en-GB" dirty="0"/>
          </a:p>
        </p:txBody>
      </p:sp>
      <p:sp>
        <p:nvSpPr>
          <p:cNvPr id="5" name="Text Box 75">
            <a:extLst>
              <a:ext uri="{FF2B5EF4-FFF2-40B4-BE49-F238E27FC236}">
                <a16:creationId xmlns:a16="http://schemas.microsoft.com/office/drawing/2014/main" id="{6602D20B-D170-4F54-AC64-E7B10D217CF9}"/>
              </a:ext>
            </a:extLst>
          </p:cNvPr>
          <p:cNvSpPr txBox="1">
            <a:spLocks noChangeArrowheads="1"/>
          </p:cNvSpPr>
          <p:nvPr/>
        </p:nvSpPr>
        <p:spPr bwMode="auto">
          <a:xfrm>
            <a:off x="275047" y="2743200"/>
            <a:ext cx="85939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GB" dirty="0"/>
              <a:t>If A is the event that Ahmed scores a goal in the next football match</a:t>
            </a:r>
          </a:p>
        </p:txBody>
      </p:sp>
      <p:sp>
        <p:nvSpPr>
          <p:cNvPr id="14" name="Text Box 5">
            <a:extLst>
              <a:ext uri="{FF2B5EF4-FFF2-40B4-BE49-F238E27FC236}">
                <a16:creationId xmlns:a16="http://schemas.microsoft.com/office/drawing/2014/main" id="{C4EB352C-495F-C852-7DEF-4C0E45E217C2}"/>
              </a:ext>
            </a:extLst>
          </p:cNvPr>
          <p:cNvSpPr txBox="1">
            <a:spLocks noChangeArrowheads="1"/>
          </p:cNvSpPr>
          <p:nvPr/>
        </p:nvSpPr>
        <p:spPr bwMode="auto">
          <a:xfrm>
            <a:off x="226566" y="105170"/>
            <a:ext cx="8702675"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3200" dirty="0">
                <a:solidFill>
                  <a:srgbClr val="7030A0"/>
                </a:solidFill>
              </a:rPr>
              <a:t>Introduction to probability</a:t>
            </a:r>
          </a:p>
        </p:txBody>
      </p:sp>
      <p:sp>
        <p:nvSpPr>
          <p:cNvPr id="17" name="Text Box 75">
            <a:extLst>
              <a:ext uri="{FF2B5EF4-FFF2-40B4-BE49-F238E27FC236}">
                <a16:creationId xmlns:a16="http://schemas.microsoft.com/office/drawing/2014/main" id="{81398EC6-9A85-C96C-976F-288D1C420F1B}"/>
              </a:ext>
            </a:extLst>
          </p:cNvPr>
          <p:cNvSpPr txBox="1">
            <a:spLocks noChangeArrowheads="1"/>
          </p:cNvSpPr>
          <p:nvPr/>
        </p:nvSpPr>
        <p:spPr bwMode="auto">
          <a:xfrm>
            <a:off x="4592053" y="2128530"/>
            <a:ext cx="2836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t>1</a:t>
            </a:r>
            <a:r>
              <a:rPr lang="en-US" i="1" dirty="0">
                <a:latin typeface="Times New Roman" panose="02020603050405020304" pitchFamily="18" charset="0"/>
                <a:cs typeface="Times New Roman" panose="02020603050405020304" pitchFamily="18" charset="0"/>
              </a:rPr>
              <a:t> – 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endParaRPr lang="en-GB" dirty="0"/>
          </a:p>
        </p:txBody>
      </p:sp>
      <p:sp>
        <p:nvSpPr>
          <p:cNvPr id="18" name="Text Box 75">
            <a:extLst>
              <a:ext uri="{FF2B5EF4-FFF2-40B4-BE49-F238E27FC236}">
                <a16:creationId xmlns:a16="http://schemas.microsoft.com/office/drawing/2014/main" id="{67F4AA4B-19B5-B591-8518-1925B92A1653}"/>
              </a:ext>
            </a:extLst>
          </p:cNvPr>
          <p:cNvSpPr txBox="1">
            <a:spLocks noChangeArrowheads="1"/>
          </p:cNvSpPr>
          <p:nvPr/>
        </p:nvSpPr>
        <p:spPr bwMode="auto">
          <a:xfrm>
            <a:off x="347367" y="3600837"/>
            <a:ext cx="859390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GB" dirty="0"/>
              <a:t> is the event that Ahmed does not score a goal in the next football match</a:t>
            </a:r>
          </a:p>
        </p:txBody>
      </p:sp>
      <p:sp>
        <p:nvSpPr>
          <p:cNvPr id="19" name="Text Box 75">
            <a:extLst>
              <a:ext uri="{FF2B5EF4-FFF2-40B4-BE49-F238E27FC236}">
                <a16:creationId xmlns:a16="http://schemas.microsoft.com/office/drawing/2014/main" id="{03530AD5-55CA-71FD-FEE9-A8D6A8BBBA67}"/>
              </a:ext>
            </a:extLst>
          </p:cNvPr>
          <p:cNvSpPr txBox="1">
            <a:spLocks noChangeArrowheads="1"/>
          </p:cNvSpPr>
          <p:nvPr/>
        </p:nvSpPr>
        <p:spPr bwMode="auto">
          <a:xfrm>
            <a:off x="3814536" y="4487223"/>
            <a:ext cx="2836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t>1</a:t>
            </a:r>
            <a:r>
              <a:rPr lang="en-US" i="1" dirty="0">
                <a:latin typeface="Times New Roman" panose="02020603050405020304" pitchFamily="18" charset="0"/>
                <a:cs typeface="Times New Roman" panose="02020603050405020304" pitchFamily="18" charset="0"/>
              </a:rPr>
              <a:t> – 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a:t>
            </a:r>
            <a:endParaRPr lang="en-GB" dirty="0"/>
          </a:p>
        </p:txBody>
      </p:sp>
      <p:sp>
        <p:nvSpPr>
          <p:cNvPr id="20" name="Text Box 75">
            <a:extLst>
              <a:ext uri="{FF2B5EF4-FFF2-40B4-BE49-F238E27FC236}">
                <a16:creationId xmlns:a16="http://schemas.microsoft.com/office/drawing/2014/main" id="{E36A0073-CA77-FD03-5DAA-AAA5159A25BE}"/>
              </a:ext>
            </a:extLst>
          </p:cNvPr>
          <p:cNvSpPr txBox="1">
            <a:spLocks noChangeArrowheads="1"/>
          </p:cNvSpPr>
          <p:nvPr/>
        </p:nvSpPr>
        <p:spPr bwMode="auto">
          <a:xfrm>
            <a:off x="3814535" y="5043361"/>
            <a:ext cx="2836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t>1</a:t>
            </a:r>
            <a:r>
              <a:rPr lang="en-US"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0.25 </a:t>
            </a:r>
            <a:endParaRPr lang="en-GB" dirty="0"/>
          </a:p>
        </p:txBody>
      </p:sp>
      <p:sp>
        <p:nvSpPr>
          <p:cNvPr id="21" name="Text Box 75">
            <a:extLst>
              <a:ext uri="{FF2B5EF4-FFF2-40B4-BE49-F238E27FC236}">
                <a16:creationId xmlns:a16="http://schemas.microsoft.com/office/drawing/2014/main" id="{3A22451F-2AD8-1FE3-5940-1D18BAD099A0}"/>
              </a:ext>
            </a:extLst>
          </p:cNvPr>
          <p:cNvSpPr txBox="1">
            <a:spLocks noChangeArrowheads="1"/>
          </p:cNvSpPr>
          <p:nvPr/>
        </p:nvSpPr>
        <p:spPr bwMode="auto">
          <a:xfrm>
            <a:off x="3814534" y="5654888"/>
            <a:ext cx="28365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i="1"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A</a:t>
            </a:r>
            <a:r>
              <a:rPr lang="en-US" dirty="0">
                <a:latin typeface="Calibri" panose="020F0502020204030204" pitchFamily="34" charset="0"/>
                <a:cs typeface="Calibri" panose="020F0502020204030204" pitchFamily="34" charset="0"/>
              </a:rPr>
              <a:t>’</a:t>
            </a:r>
            <a:r>
              <a:rPr lang="en-US" dirty="0">
                <a:latin typeface="Times New Roman" panose="02020603050405020304" pitchFamily="18" charset="0"/>
                <a:cs typeface="Times New Roman" panose="02020603050405020304" pitchFamily="18" charset="0"/>
              </a:rPr>
              <a:t>)</a:t>
            </a:r>
            <a:r>
              <a:rPr lang="en-US" i="1" dirty="0">
                <a:latin typeface="Times New Roman" panose="02020603050405020304" pitchFamily="18" charset="0"/>
                <a:cs typeface="Times New Roman" panose="02020603050405020304" pitchFamily="18" charset="0"/>
              </a:rPr>
              <a:t> = </a:t>
            </a:r>
            <a:r>
              <a:rPr lang="en-US" dirty="0">
                <a:latin typeface="Times New Roman" panose="02020603050405020304" pitchFamily="18" charset="0"/>
                <a:cs typeface="Times New Roman" panose="02020603050405020304" pitchFamily="18" charset="0"/>
              </a:rPr>
              <a:t>0.75 </a:t>
            </a:r>
            <a:endParaRPr lang="en-GB" dirty="0"/>
          </a:p>
        </p:txBody>
      </p:sp>
      <p:sp>
        <p:nvSpPr>
          <p:cNvPr id="23" name="TextBox 22">
            <a:extLst>
              <a:ext uri="{FF2B5EF4-FFF2-40B4-BE49-F238E27FC236}">
                <a16:creationId xmlns:a16="http://schemas.microsoft.com/office/drawing/2014/main" id="{CB14D106-7471-0EFC-6452-776FE62074CF}"/>
              </a:ext>
            </a:extLst>
          </p:cNvPr>
          <p:cNvSpPr txBox="1"/>
          <p:nvPr/>
        </p:nvSpPr>
        <p:spPr>
          <a:xfrm>
            <a:off x="1438326" y="4500066"/>
            <a:ext cx="2123457" cy="461665"/>
          </a:xfrm>
          <a:prstGeom prst="rect">
            <a:avLst/>
          </a:prstGeom>
          <a:noFill/>
        </p:spPr>
        <p:txBody>
          <a:bodyPr wrap="square">
            <a:spAutoFit/>
          </a:bodyPr>
          <a:lstStyle/>
          <a:p>
            <a:r>
              <a:rPr lang="en-GB" dirty="0">
                <a:solidFill>
                  <a:srgbClr val="010066"/>
                </a:solidFill>
                <a:latin typeface="Arial" panose="020B0604020202020204" pitchFamily="34" charset="0"/>
                <a:cs typeface="Arial" panose="020B0604020202020204" pitchFamily="34" charset="0"/>
              </a:rPr>
              <a:t>Therefore</a:t>
            </a:r>
          </a:p>
        </p:txBody>
      </p:sp>
    </p:spTree>
    <p:extLst>
      <p:ext uri="{BB962C8B-B14F-4D97-AF65-F5344CB8AC3E}">
        <p14:creationId xmlns:p14="http://schemas.microsoft.com/office/powerpoint/2010/main" val="950929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P spid="18" grpId="0"/>
      <p:bldP spid="19" grpId="0"/>
      <p:bldP spid="20" grpId="0"/>
      <p:bldP spid="21" grpId="0"/>
      <p:bldP spid="2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5">
            <a:extLst>
              <a:ext uri="{FF2B5EF4-FFF2-40B4-BE49-F238E27FC236}">
                <a16:creationId xmlns:a16="http://schemas.microsoft.com/office/drawing/2014/main" id="{118F6BB8-86CE-4620-C65D-927DC5A3DD1C}"/>
              </a:ext>
            </a:extLst>
          </p:cNvPr>
          <p:cNvSpPr txBox="1">
            <a:spLocks noChangeArrowheads="1"/>
          </p:cNvSpPr>
          <p:nvPr/>
        </p:nvSpPr>
        <p:spPr bwMode="auto">
          <a:xfrm>
            <a:off x="226566" y="226172"/>
            <a:ext cx="86126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How could you estimate the probability that a train will be late?</a:t>
            </a:r>
          </a:p>
        </p:txBody>
      </p:sp>
      <p:sp>
        <p:nvSpPr>
          <p:cNvPr id="3" name="Text Box 75">
            <a:extLst>
              <a:ext uri="{FF2B5EF4-FFF2-40B4-BE49-F238E27FC236}">
                <a16:creationId xmlns:a16="http://schemas.microsoft.com/office/drawing/2014/main" id="{4A57A330-95C5-BE20-4D69-FF5E3EC8C5BD}"/>
              </a:ext>
            </a:extLst>
          </p:cNvPr>
          <p:cNvSpPr txBox="1">
            <a:spLocks noChangeArrowheads="1"/>
          </p:cNvSpPr>
          <p:nvPr/>
        </p:nvSpPr>
        <p:spPr bwMode="auto">
          <a:xfrm>
            <a:off x="265683" y="3528698"/>
            <a:ext cx="8612634"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You could keep a record of the number of times that the train arrives late over a period of 10 days, and then use these results to estimate the probability that it will be late in the future. </a:t>
            </a:r>
          </a:p>
        </p:txBody>
      </p:sp>
      <p:sp>
        <p:nvSpPr>
          <p:cNvPr id="7" name="Text Box 75">
            <a:extLst>
              <a:ext uri="{FF2B5EF4-FFF2-40B4-BE49-F238E27FC236}">
                <a16:creationId xmlns:a16="http://schemas.microsoft.com/office/drawing/2014/main" id="{9E08A8ED-58C5-B0F2-9201-CC7BA160E8F4}"/>
              </a:ext>
            </a:extLst>
          </p:cNvPr>
          <p:cNvSpPr txBox="1">
            <a:spLocks noChangeArrowheads="1"/>
          </p:cNvSpPr>
          <p:nvPr/>
        </p:nvSpPr>
        <p:spPr bwMode="auto">
          <a:xfrm>
            <a:off x="226566" y="4964133"/>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experiment here is observing the train, and the outcome you record is the train being late.</a:t>
            </a:r>
          </a:p>
        </p:txBody>
      </p:sp>
      <p:sp>
        <p:nvSpPr>
          <p:cNvPr id="8" name="Text Box 75">
            <a:extLst>
              <a:ext uri="{FF2B5EF4-FFF2-40B4-BE49-F238E27FC236}">
                <a16:creationId xmlns:a16="http://schemas.microsoft.com/office/drawing/2014/main" id="{BD56D01A-0B77-0F9D-DB45-F5393D6C2224}"/>
              </a:ext>
            </a:extLst>
          </p:cNvPr>
          <p:cNvSpPr txBox="1">
            <a:spLocks noChangeArrowheads="1"/>
          </p:cNvSpPr>
          <p:nvPr/>
        </p:nvSpPr>
        <p:spPr bwMode="auto">
          <a:xfrm>
            <a:off x="226566" y="5742250"/>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results enable you to find the </a:t>
            </a:r>
            <a:r>
              <a:rPr lang="en-US" b="1" dirty="0">
                <a:solidFill>
                  <a:srgbClr val="FF6600"/>
                </a:solidFill>
              </a:rPr>
              <a:t>experimental probability </a:t>
            </a:r>
            <a:r>
              <a:rPr lang="en-US" dirty="0"/>
              <a:t>of the train being late.</a:t>
            </a:r>
          </a:p>
        </p:txBody>
      </p:sp>
      <p:pic>
        <p:nvPicPr>
          <p:cNvPr id="10" name="Picture 9">
            <a:extLst>
              <a:ext uri="{FF2B5EF4-FFF2-40B4-BE49-F238E27FC236}">
                <a16:creationId xmlns:a16="http://schemas.microsoft.com/office/drawing/2014/main" id="{31273683-DAE1-11EE-C565-13A9643D949A}"/>
              </a:ext>
            </a:extLst>
          </p:cNvPr>
          <p:cNvPicPr>
            <a:picLocks noChangeAspect="1"/>
          </p:cNvPicPr>
          <p:nvPr/>
        </p:nvPicPr>
        <p:blipFill>
          <a:blip r:embed="rId2"/>
          <a:stretch>
            <a:fillRect/>
          </a:stretch>
        </p:blipFill>
        <p:spPr>
          <a:xfrm>
            <a:off x="1363626" y="630869"/>
            <a:ext cx="5810721" cy="2938190"/>
          </a:xfrm>
          <a:prstGeom prst="rect">
            <a:avLst/>
          </a:prstGeom>
        </p:spPr>
      </p:pic>
      <p:sp>
        <p:nvSpPr>
          <p:cNvPr id="12" name="Thought Bubble: Cloud 11">
            <a:extLst>
              <a:ext uri="{FF2B5EF4-FFF2-40B4-BE49-F238E27FC236}">
                <a16:creationId xmlns:a16="http://schemas.microsoft.com/office/drawing/2014/main" id="{32375478-C97E-248A-2D66-C2284C25F271}"/>
              </a:ext>
            </a:extLst>
          </p:cNvPr>
          <p:cNvSpPr/>
          <p:nvPr/>
        </p:nvSpPr>
        <p:spPr>
          <a:xfrm>
            <a:off x="1264117" y="687837"/>
            <a:ext cx="2560631" cy="862516"/>
          </a:xfrm>
          <a:prstGeom prst="cloudCallout">
            <a:avLst>
              <a:gd name="adj1" fmla="val 95296"/>
              <a:gd name="adj2" fmla="val 11324"/>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FFD92537-3B98-2E66-4DD9-D481B79A67CA}"/>
              </a:ext>
            </a:extLst>
          </p:cNvPr>
          <p:cNvSpPr txBox="1"/>
          <p:nvPr/>
        </p:nvSpPr>
        <p:spPr>
          <a:xfrm>
            <a:off x="1694720" y="810267"/>
            <a:ext cx="2398999" cy="646331"/>
          </a:xfrm>
          <a:prstGeom prst="rect">
            <a:avLst/>
          </a:prstGeom>
          <a:noFill/>
        </p:spPr>
        <p:txBody>
          <a:bodyPr wrap="square">
            <a:spAutoFit/>
          </a:bodyPr>
          <a:lstStyle/>
          <a:p>
            <a:r>
              <a:rPr lang="en-US" sz="1800" dirty="0">
                <a:latin typeface="+mn-lt"/>
              </a:rPr>
              <a:t>Will the train be late today?</a:t>
            </a:r>
          </a:p>
        </p:txBody>
      </p:sp>
    </p:spTree>
    <p:extLst>
      <p:ext uri="{BB962C8B-B14F-4D97-AF65-F5344CB8AC3E}">
        <p14:creationId xmlns:p14="http://schemas.microsoft.com/office/powerpoint/2010/main" val="486407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75">
            <a:extLst>
              <a:ext uri="{FF2B5EF4-FFF2-40B4-BE49-F238E27FC236}">
                <a16:creationId xmlns:a16="http://schemas.microsoft.com/office/drawing/2014/main" id="{C16300C5-37FB-3EED-1066-51F6FDDCDF5E}"/>
              </a:ext>
            </a:extLst>
          </p:cNvPr>
          <p:cNvSpPr txBox="1">
            <a:spLocks noChangeArrowheads="1"/>
          </p:cNvSpPr>
          <p:nvPr/>
        </p:nvSpPr>
        <p:spPr bwMode="auto">
          <a:xfrm>
            <a:off x="374070" y="3733800"/>
            <a:ext cx="861263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of an outcome is the frequency of that outcome expressed as a fraction or percentage of the total number of trials</a:t>
            </a:r>
          </a:p>
        </p:txBody>
      </p:sp>
      <p:sp>
        <p:nvSpPr>
          <p:cNvPr id="8" name="Text Box 75">
            <a:extLst>
              <a:ext uri="{FF2B5EF4-FFF2-40B4-BE49-F238E27FC236}">
                <a16:creationId xmlns:a16="http://schemas.microsoft.com/office/drawing/2014/main" id="{69321CA3-773C-893D-BEE5-F6D5564A0CA7}"/>
              </a:ext>
            </a:extLst>
          </p:cNvPr>
          <p:cNvSpPr txBox="1">
            <a:spLocks noChangeArrowheads="1"/>
          </p:cNvSpPr>
          <p:nvPr/>
        </p:nvSpPr>
        <p:spPr bwMode="auto">
          <a:xfrm>
            <a:off x="308059" y="2895600"/>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of a particular outcome is the number of times that this outcome is observed.</a:t>
            </a:r>
          </a:p>
        </p:txBody>
      </p:sp>
      <p:sp>
        <p:nvSpPr>
          <p:cNvPr id="6" name="Text Box 75">
            <a:extLst>
              <a:ext uri="{FF2B5EF4-FFF2-40B4-BE49-F238E27FC236}">
                <a16:creationId xmlns:a16="http://schemas.microsoft.com/office/drawing/2014/main" id="{9ABDBC7C-3B44-C854-3D57-46E8438EFD4C}"/>
              </a:ext>
            </a:extLst>
          </p:cNvPr>
          <p:cNvSpPr txBox="1">
            <a:spLocks noChangeArrowheads="1"/>
          </p:cNvSpPr>
          <p:nvPr/>
        </p:nvSpPr>
        <p:spPr bwMode="auto">
          <a:xfrm>
            <a:off x="273424" y="2133600"/>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are the different results possible for one trial of the experiment.</a:t>
            </a:r>
          </a:p>
        </p:txBody>
      </p:sp>
      <p:sp>
        <p:nvSpPr>
          <p:cNvPr id="4" name="Text Box 75">
            <a:extLst>
              <a:ext uri="{FF2B5EF4-FFF2-40B4-BE49-F238E27FC236}">
                <a16:creationId xmlns:a16="http://schemas.microsoft.com/office/drawing/2014/main" id="{67C2FC77-962C-7DC1-22B4-01199202E169}"/>
              </a:ext>
            </a:extLst>
          </p:cNvPr>
          <p:cNvSpPr txBox="1">
            <a:spLocks noChangeArrowheads="1"/>
          </p:cNvSpPr>
          <p:nvPr/>
        </p:nvSpPr>
        <p:spPr bwMode="auto">
          <a:xfrm>
            <a:off x="265683" y="1371600"/>
            <a:ext cx="861263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Is the total number of times the experiment is repeated.</a:t>
            </a:r>
          </a:p>
        </p:txBody>
      </p:sp>
      <p:sp>
        <p:nvSpPr>
          <p:cNvPr id="2" name="Text Box 75">
            <a:extLst>
              <a:ext uri="{FF2B5EF4-FFF2-40B4-BE49-F238E27FC236}">
                <a16:creationId xmlns:a16="http://schemas.microsoft.com/office/drawing/2014/main" id="{9E2AF28E-D9C2-6249-8501-71AAB7ADE6F9}"/>
              </a:ext>
            </a:extLst>
          </p:cNvPr>
          <p:cNvSpPr txBox="1">
            <a:spLocks noChangeArrowheads="1"/>
          </p:cNvSpPr>
          <p:nvPr/>
        </p:nvSpPr>
        <p:spPr bwMode="auto">
          <a:xfrm>
            <a:off x="226566" y="226172"/>
            <a:ext cx="8612634"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In experiments involving chance, we use the following terms to describe what we are doing and the results we are obtaining.</a:t>
            </a:r>
          </a:p>
        </p:txBody>
      </p:sp>
      <p:sp>
        <p:nvSpPr>
          <p:cNvPr id="3" name="Text Box 75">
            <a:extLst>
              <a:ext uri="{FF2B5EF4-FFF2-40B4-BE49-F238E27FC236}">
                <a16:creationId xmlns:a16="http://schemas.microsoft.com/office/drawing/2014/main" id="{07E061C3-BCF6-E744-1760-2D6A860FEA01}"/>
              </a:ext>
            </a:extLst>
          </p:cNvPr>
          <p:cNvSpPr txBox="1">
            <a:spLocks noChangeArrowheads="1"/>
          </p:cNvSpPr>
          <p:nvPr/>
        </p:nvSpPr>
        <p:spPr bwMode="auto">
          <a:xfrm>
            <a:off x="226566" y="1371601"/>
            <a:ext cx="26690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solidFill>
                  <a:srgbClr val="FF6600"/>
                </a:solidFill>
              </a:rPr>
              <a:t>Number of trials</a:t>
            </a:r>
          </a:p>
        </p:txBody>
      </p:sp>
      <p:sp>
        <p:nvSpPr>
          <p:cNvPr id="5" name="Text Box 75">
            <a:extLst>
              <a:ext uri="{FF2B5EF4-FFF2-40B4-BE49-F238E27FC236}">
                <a16:creationId xmlns:a16="http://schemas.microsoft.com/office/drawing/2014/main" id="{D2E5F68B-5B1F-854D-90B1-7D094A002DB4}"/>
              </a:ext>
            </a:extLst>
          </p:cNvPr>
          <p:cNvSpPr txBox="1">
            <a:spLocks noChangeArrowheads="1"/>
          </p:cNvSpPr>
          <p:nvPr/>
        </p:nvSpPr>
        <p:spPr bwMode="auto">
          <a:xfrm>
            <a:off x="234307" y="2133601"/>
            <a:ext cx="26690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solidFill>
                  <a:srgbClr val="FF6600"/>
                </a:solidFill>
              </a:rPr>
              <a:t>Outcomes</a:t>
            </a:r>
          </a:p>
        </p:txBody>
      </p:sp>
      <p:sp>
        <p:nvSpPr>
          <p:cNvPr id="7" name="Text Box 75">
            <a:extLst>
              <a:ext uri="{FF2B5EF4-FFF2-40B4-BE49-F238E27FC236}">
                <a16:creationId xmlns:a16="http://schemas.microsoft.com/office/drawing/2014/main" id="{627B7866-5DB6-D173-8368-DBCEFBDA9139}"/>
              </a:ext>
            </a:extLst>
          </p:cNvPr>
          <p:cNvSpPr txBox="1">
            <a:spLocks noChangeArrowheads="1"/>
          </p:cNvSpPr>
          <p:nvPr/>
        </p:nvSpPr>
        <p:spPr bwMode="auto">
          <a:xfrm>
            <a:off x="268942" y="2895601"/>
            <a:ext cx="266903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solidFill>
                  <a:srgbClr val="FF6600"/>
                </a:solidFill>
              </a:rPr>
              <a:t>Frequency</a:t>
            </a:r>
          </a:p>
        </p:txBody>
      </p:sp>
      <p:sp>
        <p:nvSpPr>
          <p:cNvPr id="9" name="Text Box 75">
            <a:extLst>
              <a:ext uri="{FF2B5EF4-FFF2-40B4-BE49-F238E27FC236}">
                <a16:creationId xmlns:a16="http://schemas.microsoft.com/office/drawing/2014/main" id="{799D108D-2DD5-C0C3-BD8E-142CF1030E63}"/>
              </a:ext>
            </a:extLst>
          </p:cNvPr>
          <p:cNvSpPr txBox="1">
            <a:spLocks noChangeArrowheads="1"/>
          </p:cNvSpPr>
          <p:nvPr/>
        </p:nvSpPr>
        <p:spPr bwMode="auto">
          <a:xfrm>
            <a:off x="334952" y="3733801"/>
            <a:ext cx="294164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b="1" dirty="0">
                <a:solidFill>
                  <a:srgbClr val="FF6600"/>
                </a:solidFill>
              </a:rPr>
              <a:t>Relative frequency</a:t>
            </a:r>
          </a:p>
        </p:txBody>
      </p:sp>
      <p:sp>
        <p:nvSpPr>
          <p:cNvPr id="11" name="Text Box 75">
            <a:extLst>
              <a:ext uri="{FF2B5EF4-FFF2-40B4-BE49-F238E27FC236}">
                <a16:creationId xmlns:a16="http://schemas.microsoft.com/office/drawing/2014/main" id="{9932C0F2-757C-4616-C23C-19FB19C7F58E}"/>
              </a:ext>
            </a:extLst>
          </p:cNvPr>
          <p:cNvSpPr txBox="1">
            <a:spLocks noChangeArrowheads="1"/>
          </p:cNvSpPr>
          <p:nvPr/>
        </p:nvSpPr>
        <p:spPr bwMode="auto">
          <a:xfrm>
            <a:off x="609600" y="5031433"/>
            <a:ext cx="320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Relative frequency =</a:t>
            </a:r>
          </a:p>
        </p:txBody>
      </p:sp>
      <p:sp>
        <p:nvSpPr>
          <p:cNvPr id="12" name="Text Box 75">
            <a:extLst>
              <a:ext uri="{FF2B5EF4-FFF2-40B4-BE49-F238E27FC236}">
                <a16:creationId xmlns:a16="http://schemas.microsoft.com/office/drawing/2014/main" id="{8234DF5E-C278-324A-8C6C-070038E82A8E}"/>
              </a:ext>
            </a:extLst>
          </p:cNvPr>
          <p:cNvSpPr txBox="1">
            <a:spLocks noChangeArrowheads="1"/>
          </p:cNvSpPr>
          <p:nvPr/>
        </p:nvSpPr>
        <p:spPr bwMode="auto">
          <a:xfrm>
            <a:off x="4038600" y="4800600"/>
            <a:ext cx="160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frequency</a:t>
            </a:r>
          </a:p>
        </p:txBody>
      </p:sp>
      <p:sp>
        <p:nvSpPr>
          <p:cNvPr id="13" name="Text Box 75">
            <a:extLst>
              <a:ext uri="{FF2B5EF4-FFF2-40B4-BE49-F238E27FC236}">
                <a16:creationId xmlns:a16="http://schemas.microsoft.com/office/drawing/2014/main" id="{C797D0B6-3A5E-326E-0DFE-D2C8C63ED229}"/>
              </a:ext>
            </a:extLst>
          </p:cNvPr>
          <p:cNvSpPr txBox="1">
            <a:spLocks noChangeArrowheads="1"/>
          </p:cNvSpPr>
          <p:nvPr/>
        </p:nvSpPr>
        <p:spPr bwMode="auto">
          <a:xfrm>
            <a:off x="3700183" y="5262265"/>
            <a:ext cx="320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Number of trials</a:t>
            </a:r>
          </a:p>
        </p:txBody>
      </p:sp>
      <p:cxnSp>
        <p:nvCxnSpPr>
          <p:cNvPr id="15" name="Straight Connector 14">
            <a:extLst>
              <a:ext uri="{FF2B5EF4-FFF2-40B4-BE49-F238E27FC236}">
                <a16:creationId xmlns:a16="http://schemas.microsoft.com/office/drawing/2014/main" id="{10A2EAD9-FDB1-2E4C-C5B5-3BF60634C9B9}"/>
              </a:ext>
            </a:extLst>
          </p:cNvPr>
          <p:cNvCxnSpPr/>
          <p:nvPr/>
        </p:nvCxnSpPr>
        <p:spPr>
          <a:xfrm>
            <a:off x="3776176" y="5293930"/>
            <a:ext cx="219456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6" name="Text Box 75">
            <a:extLst>
              <a:ext uri="{FF2B5EF4-FFF2-40B4-BE49-F238E27FC236}">
                <a16:creationId xmlns:a16="http://schemas.microsoft.com/office/drawing/2014/main" id="{18FA791B-6796-B5F1-6009-28DC13582FFD}"/>
              </a:ext>
            </a:extLst>
          </p:cNvPr>
          <p:cNvSpPr txBox="1">
            <a:spLocks noChangeArrowheads="1"/>
          </p:cNvSpPr>
          <p:nvPr/>
        </p:nvSpPr>
        <p:spPr bwMode="auto">
          <a:xfrm>
            <a:off x="334952" y="5668972"/>
            <a:ext cx="8504248"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experimental probability is the Relative frequency of the outcome</a:t>
            </a:r>
          </a:p>
        </p:txBody>
      </p:sp>
    </p:spTree>
    <p:extLst>
      <p:ext uri="{BB962C8B-B14F-4D97-AF65-F5344CB8AC3E}">
        <p14:creationId xmlns:p14="http://schemas.microsoft.com/office/powerpoint/2010/main" val="381119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wipe(left)">
                                      <p:cBhvr>
                                        <p:cTn id="47" dur="5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1" presetClass="entr" presetSubtype="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8" grpId="0"/>
      <p:bldP spid="6" grpId="0"/>
      <p:bldP spid="4" grpId="0"/>
      <p:bldP spid="3" grpId="0"/>
      <p:bldP spid="5" grpId="0"/>
      <p:bldP spid="7" grpId="0"/>
      <p:bldP spid="9" grpId="0"/>
      <p:bldP spid="11" grpId="0"/>
      <p:bldP spid="12" grpId="0"/>
      <p:bldP spid="13" grpId="0"/>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5">
            <a:extLst>
              <a:ext uri="{FF2B5EF4-FFF2-40B4-BE49-F238E27FC236}">
                <a16:creationId xmlns:a16="http://schemas.microsoft.com/office/drawing/2014/main" id="{68E5CEDE-7EDA-D7F2-89D1-1B65049457DB}"/>
              </a:ext>
            </a:extLst>
          </p:cNvPr>
          <p:cNvSpPr txBox="1">
            <a:spLocks noChangeArrowheads="1"/>
          </p:cNvSpPr>
          <p:nvPr/>
        </p:nvSpPr>
        <p:spPr bwMode="auto">
          <a:xfrm>
            <a:off x="457200" y="520723"/>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A marketing company surveys 80 randomly selected people to discover what brand of shoe cleaner they use</a:t>
            </a:r>
          </a:p>
        </p:txBody>
      </p:sp>
      <p:sp>
        <p:nvSpPr>
          <p:cNvPr id="3" name="Text Box 75">
            <a:extLst>
              <a:ext uri="{FF2B5EF4-FFF2-40B4-BE49-F238E27FC236}">
                <a16:creationId xmlns:a16="http://schemas.microsoft.com/office/drawing/2014/main" id="{20D08A46-4DDE-F052-FF96-4E39B8B59FBE}"/>
              </a:ext>
            </a:extLst>
          </p:cNvPr>
          <p:cNvSpPr txBox="1">
            <a:spLocks noChangeArrowheads="1"/>
          </p:cNvSpPr>
          <p:nvPr/>
        </p:nvSpPr>
        <p:spPr bwMode="auto">
          <a:xfrm>
            <a:off x="397808" y="1299315"/>
            <a:ext cx="8001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results are shown in this table</a:t>
            </a:r>
          </a:p>
        </p:txBody>
      </p:sp>
      <p:graphicFrame>
        <p:nvGraphicFramePr>
          <p:cNvPr id="4" name="Table 4">
            <a:extLst>
              <a:ext uri="{FF2B5EF4-FFF2-40B4-BE49-F238E27FC236}">
                <a16:creationId xmlns:a16="http://schemas.microsoft.com/office/drawing/2014/main" id="{43B74BCD-1375-76EF-BF40-150331591BB3}"/>
              </a:ext>
            </a:extLst>
          </p:cNvPr>
          <p:cNvGraphicFramePr>
            <a:graphicFrameLocks noGrp="1"/>
          </p:cNvGraphicFramePr>
          <p:nvPr>
            <p:extLst>
              <p:ext uri="{D42A27DB-BD31-4B8C-83A1-F6EECF244321}">
                <p14:modId xmlns:p14="http://schemas.microsoft.com/office/powerpoint/2010/main" val="244913222"/>
              </p:ext>
            </p:extLst>
          </p:nvPr>
        </p:nvGraphicFramePr>
        <p:xfrm>
          <a:off x="2021455" y="1824641"/>
          <a:ext cx="3985054" cy="2123440"/>
        </p:xfrm>
        <a:graphic>
          <a:graphicData uri="http://schemas.openxmlformats.org/drawingml/2006/table">
            <a:tbl>
              <a:tblPr firstRow="1" bandRow="1">
                <a:tableStyleId>{5C22544A-7EE6-4342-B048-85BDC9FD1C3A}</a:tableStyleId>
              </a:tblPr>
              <a:tblGrid>
                <a:gridCol w="1297167">
                  <a:extLst>
                    <a:ext uri="{9D8B030D-6E8A-4147-A177-3AD203B41FA5}">
                      <a16:colId xmlns:a16="http://schemas.microsoft.com/office/drawing/2014/main" val="1075960720"/>
                    </a:ext>
                  </a:extLst>
                </a:gridCol>
                <a:gridCol w="1365351">
                  <a:extLst>
                    <a:ext uri="{9D8B030D-6E8A-4147-A177-3AD203B41FA5}">
                      <a16:colId xmlns:a16="http://schemas.microsoft.com/office/drawing/2014/main" val="3127643119"/>
                    </a:ext>
                  </a:extLst>
                </a:gridCol>
                <a:gridCol w="1322536">
                  <a:extLst>
                    <a:ext uri="{9D8B030D-6E8A-4147-A177-3AD203B41FA5}">
                      <a16:colId xmlns:a16="http://schemas.microsoft.com/office/drawing/2014/main" val="2111025848"/>
                    </a:ext>
                  </a:extLst>
                </a:gridCol>
              </a:tblGrid>
              <a:tr h="370840">
                <a:tc>
                  <a:txBody>
                    <a:bodyPr/>
                    <a:lstStyle/>
                    <a:p>
                      <a:pPr algn="ctr"/>
                      <a:r>
                        <a:rPr lang="en-GB" dirty="0"/>
                        <a:t>Brand</a:t>
                      </a:r>
                    </a:p>
                  </a:txBody>
                  <a:tcPr anchor="ctr"/>
                </a:tc>
                <a:tc>
                  <a:txBody>
                    <a:bodyPr/>
                    <a:lstStyle/>
                    <a:p>
                      <a:pPr algn="ctr"/>
                      <a:r>
                        <a:rPr lang="en-GB" dirty="0"/>
                        <a:t>Frequency</a:t>
                      </a:r>
                    </a:p>
                  </a:txBody>
                  <a:tcPr anchor="ctr"/>
                </a:tc>
                <a:tc>
                  <a:txBody>
                    <a:bodyPr/>
                    <a:lstStyle/>
                    <a:p>
                      <a:pPr algn="ctr"/>
                      <a:r>
                        <a:rPr lang="en-GB" dirty="0"/>
                        <a:t>Relative frequency</a:t>
                      </a:r>
                    </a:p>
                  </a:txBody>
                  <a:tcPr/>
                </a:tc>
                <a:extLst>
                  <a:ext uri="{0D108BD9-81ED-4DB2-BD59-A6C34878D82A}">
                    <a16:rowId xmlns:a16="http://schemas.microsoft.com/office/drawing/2014/main" val="553894867"/>
                  </a:ext>
                </a:extLst>
              </a:tr>
              <a:tr h="370840">
                <a:tc>
                  <a:txBody>
                    <a:bodyPr/>
                    <a:lstStyle/>
                    <a:p>
                      <a:r>
                        <a:rPr lang="en-GB" dirty="0"/>
                        <a:t>Shine</a:t>
                      </a:r>
                    </a:p>
                  </a:txBody>
                  <a:tcPr/>
                </a:tc>
                <a:tc>
                  <a:txBody>
                    <a:bodyPr/>
                    <a:lstStyle/>
                    <a:p>
                      <a:pPr algn="ctr"/>
                      <a:r>
                        <a:rPr lang="en-GB" dirty="0"/>
                        <a:t>27</a:t>
                      </a:r>
                    </a:p>
                  </a:txBody>
                  <a:tcPr/>
                </a:tc>
                <a:tc>
                  <a:txBody>
                    <a:bodyPr/>
                    <a:lstStyle/>
                    <a:p>
                      <a:pPr algn="ctr"/>
                      <a:endParaRPr lang="en-GB" dirty="0"/>
                    </a:p>
                  </a:txBody>
                  <a:tcPr/>
                </a:tc>
                <a:extLst>
                  <a:ext uri="{0D108BD9-81ED-4DB2-BD59-A6C34878D82A}">
                    <a16:rowId xmlns:a16="http://schemas.microsoft.com/office/drawing/2014/main" val="2309238656"/>
                  </a:ext>
                </a:extLst>
              </a:tr>
              <a:tr h="370840">
                <a:tc>
                  <a:txBody>
                    <a:bodyPr/>
                    <a:lstStyle/>
                    <a:p>
                      <a:r>
                        <a:rPr lang="en-GB" dirty="0" err="1"/>
                        <a:t>Brite</a:t>
                      </a:r>
                      <a:endParaRPr lang="en-GB" dirty="0"/>
                    </a:p>
                  </a:txBody>
                  <a:tcPr/>
                </a:tc>
                <a:tc>
                  <a:txBody>
                    <a:bodyPr/>
                    <a:lstStyle/>
                    <a:p>
                      <a:pPr algn="ctr"/>
                      <a:r>
                        <a:rPr lang="en-GB" dirty="0"/>
                        <a:t>22</a:t>
                      </a:r>
                    </a:p>
                  </a:txBody>
                  <a:tcPr/>
                </a:tc>
                <a:tc>
                  <a:txBody>
                    <a:bodyPr/>
                    <a:lstStyle/>
                    <a:p>
                      <a:pPr algn="ctr"/>
                      <a:endParaRPr lang="en-GB" dirty="0"/>
                    </a:p>
                  </a:txBody>
                  <a:tcPr/>
                </a:tc>
                <a:extLst>
                  <a:ext uri="{0D108BD9-81ED-4DB2-BD59-A6C34878D82A}">
                    <a16:rowId xmlns:a16="http://schemas.microsoft.com/office/drawing/2014/main" val="2662581450"/>
                  </a:ext>
                </a:extLst>
              </a:tr>
              <a:tr h="370840">
                <a:tc>
                  <a:txBody>
                    <a:bodyPr/>
                    <a:lstStyle/>
                    <a:p>
                      <a:r>
                        <a:rPr lang="en-GB" dirty="0" err="1"/>
                        <a:t>Cleano</a:t>
                      </a:r>
                      <a:endParaRPr lang="en-GB" dirty="0"/>
                    </a:p>
                  </a:txBody>
                  <a:tcPr/>
                </a:tc>
                <a:tc>
                  <a:txBody>
                    <a:bodyPr/>
                    <a:lstStyle/>
                    <a:p>
                      <a:pPr algn="ctr"/>
                      <a:r>
                        <a:rPr lang="en-GB" dirty="0"/>
                        <a:t>20</a:t>
                      </a:r>
                    </a:p>
                  </a:txBody>
                  <a:tcPr/>
                </a:tc>
                <a:tc>
                  <a:txBody>
                    <a:bodyPr/>
                    <a:lstStyle/>
                    <a:p>
                      <a:pPr algn="ctr"/>
                      <a:endParaRPr lang="en-GB" dirty="0"/>
                    </a:p>
                  </a:txBody>
                  <a:tcPr/>
                </a:tc>
                <a:extLst>
                  <a:ext uri="{0D108BD9-81ED-4DB2-BD59-A6C34878D82A}">
                    <a16:rowId xmlns:a16="http://schemas.microsoft.com/office/drawing/2014/main" val="4100459273"/>
                  </a:ext>
                </a:extLst>
              </a:tr>
              <a:tr h="370840">
                <a:tc>
                  <a:txBody>
                    <a:bodyPr/>
                    <a:lstStyle/>
                    <a:p>
                      <a:r>
                        <a:rPr lang="en-GB" dirty="0"/>
                        <a:t>No Scuff</a:t>
                      </a:r>
                    </a:p>
                  </a:txBody>
                  <a:tcPr/>
                </a:tc>
                <a:tc>
                  <a:txBody>
                    <a:bodyPr/>
                    <a:lstStyle/>
                    <a:p>
                      <a:pPr algn="ctr"/>
                      <a:r>
                        <a:rPr lang="en-GB" dirty="0"/>
                        <a:t>11</a:t>
                      </a:r>
                    </a:p>
                  </a:txBody>
                  <a:tcPr/>
                </a:tc>
                <a:tc>
                  <a:txBody>
                    <a:bodyPr/>
                    <a:lstStyle/>
                    <a:p>
                      <a:pPr algn="ctr"/>
                      <a:endParaRPr lang="en-GB" dirty="0"/>
                    </a:p>
                  </a:txBody>
                  <a:tcPr/>
                </a:tc>
                <a:extLst>
                  <a:ext uri="{0D108BD9-81ED-4DB2-BD59-A6C34878D82A}">
                    <a16:rowId xmlns:a16="http://schemas.microsoft.com/office/drawing/2014/main" val="1696372407"/>
                  </a:ext>
                </a:extLst>
              </a:tr>
            </a:tbl>
          </a:graphicData>
        </a:graphic>
      </p:graphicFrame>
      <p:sp>
        <p:nvSpPr>
          <p:cNvPr id="5" name="Text Box 75">
            <a:extLst>
              <a:ext uri="{FF2B5EF4-FFF2-40B4-BE49-F238E27FC236}">
                <a16:creationId xmlns:a16="http://schemas.microsoft.com/office/drawing/2014/main" id="{C7AC67A3-FB46-4F14-858D-8D88FD31BB15}"/>
              </a:ext>
            </a:extLst>
          </p:cNvPr>
          <p:cNvSpPr txBox="1">
            <a:spLocks noChangeArrowheads="1"/>
          </p:cNvSpPr>
          <p:nvPr/>
        </p:nvSpPr>
        <p:spPr bwMode="auto">
          <a:xfrm>
            <a:off x="457200" y="4114800"/>
            <a:ext cx="8001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Based on these results, estimate the probability that a randomly selected person uses </a:t>
            </a:r>
            <a:r>
              <a:rPr lang="en-US" dirty="0" err="1"/>
              <a:t>Brite</a:t>
            </a:r>
            <a:endParaRPr lang="en-US" dirty="0"/>
          </a:p>
        </p:txBody>
      </p:sp>
      <p:sp>
        <p:nvSpPr>
          <p:cNvPr id="6" name="Text Box 75">
            <a:extLst>
              <a:ext uri="{FF2B5EF4-FFF2-40B4-BE49-F238E27FC236}">
                <a16:creationId xmlns:a16="http://schemas.microsoft.com/office/drawing/2014/main" id="{237D58A5-57C9-E25E-7E40-B748F48A74B7}"/>
              </a:ext>
            </a:extLst>
          </p:cNvPr>
          <p:cNvSpPr txBox="1">
            <a:spLocks noChangeArrowheads="1"/>
          </p:cNvSpPr>
          <p:nvPr/>
        </p:nvSpPr>
        <p:spPr bwMode="auto">
          <a:xfrm>
            <a:off x="446649" y="5604006"/>
            <a:ext cx="320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Relative frequency =</a:t>
            </a:r>
          </a:p>
        </p:txBody>
      </p:sp>
      <p:sp>
        <p:nvSpPr>
          <p:cNvPr id="7" name="Text Box 75">
            <a:extLst>
              <a:ext uri="{FF2B5EF4-FFF2-40B4-BE49-F238E27FC236}">
                <a16:creationId xmlns:a16="http://schemas.microsoft.com/office/drawing/2014/main" id="{F96BCBF8-FE2A-4C96-847F-199AEA196D14}"/>
              </a:ext>
            </a:extLst>
          </p:cNvPr>
          <p:cNvSpPr txBox="1">
            <a:spLocks noChangeArrowheads="1"/>
          </p:cNvSpPr>
          <p:nvPr/>
        </p:nvSpPr>
        <p:spPr bwMode="auto">
          <a:xfrm>
            <a:off x="3875649" y="5373173"/>
            <a:ext cx="1600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frequency</a:t>
            </a:r>
          </a:p>
        </p:txBody>
      </p:sp>
      <p:sp>
        <p:nvSpPr>
          <p:cNvPr id="8" name="Text Box 75">
            <a:extLst>
              <a:ext uri="{FF2B5EF4-FFF2-40B4-BE49-F238E27FC236}">
                <a16:creationId xmlns:a16="http://schemas.microsoft.com/office/drawing/2014/main" id="{0CD5FFB2-B859-5008-3FE8-4E36075E6387}"/>
              </a:ext>
            </a:extLst>
          </p:cNvPr>
          <p:cNvSpPr txBox="1">
            <a:spLocks noChangeArrowheads="1"/>
          </p:cNvSpPr>
          <p:nvPr/>
        </p:nvSpPr>
        <p:spPr bwMode="auto">
          <a:xfrm>
            <a:off x="3537232" y="5834838"/>
            <a:ext cx="3200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Number of trials</a:t>
            </a:r>
          </a:p>
        </p:txBody>
      </p:sp>
      <p:cxnSp>
        <p:nvCxnSpPr>
          <p:cNvPr id="9" name="Straight Connector 8">
            <a:extLst>
              <a:ext uri="{FF2B5EF4-FFF2-40B4-BE49-F238E27FC236}">
                <a16:creationId xmlns:a16="http://schemas.microsoft.com/office/drawing/2014/main" id="{B4DAD7B0-0A37-A35D-9AAC-A065FC2D2188}"/>
              </a:ext>
            </a:extLst>
          </p:cNvPr>
          <p:cNvCxnSpPr/>
          <p:nvPr/>
        </p:nvCxnSpPr>
        <p:spPr>
          <a:xfrm>
            <a:off x="3613225" y="5866503"/>
            <a:ext cx="219456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0" name="Text Box 75">
            <a:extLst>
              <a:ext uri="{FF2B5EF4-FFF2-40B4-BE49-F238E27FC236}">
                <a16:creationId xmlns:a16="http://schemas.microsoft.com/office/drawing/2014/main" id="{30CE7BC4-E150-4307-4D6D-3BFA51EC5914}"/>
              </a:ext>
            </a:extLst>
          </p:cNvPr>
          <p:cNvSpPr txBox="1">
            <a:spLocks noChangeArrowheads="1"/>
          </p:cNvSpPr>
          <p:nvPr/>
        </p:nvSpPr>
        <p:spPr bwMode="auto">
          <a:xfrm>
            <a:off x="5860352" y="5634488"/>
            <a:ext cx="7283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a:t>
            </a:r>
          </a:p>
        </p:txBody>
      </p:sp>
      <p:sp>
        <p:nvSpPr>
          <p:cNvPr id="11" name="Text Box 75">
            <a:extLst>
              <a:ext uri="{FF2B5EF4-FFF2-40B4-BE49-F238E27FC236}">
                <a16:creationId xmlns:a16="http://schemas.microsoft.com/office/drawing/2014/main" id="{47DC54ED-6574-1E40-D5DE-16C69F97B1A4}"/>
              </a:ext>
            </a:extLst>
          </p:cNvPr>
          <p:cNvSpPr txBox="1">
            <a:spLocks noChangeArrowheads="1"/>
          </p:cNvSpPr>
          <p:nvPr/>
        </p:nvSpPr>
        <p:spPr bwMode="auto">
          <a:xfrm>
            <a:off x="6308025" y="5417688"/>
            <a:ext cx="7283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27</a:t>
            </a:r>
          </a:p>
        </p:txBody>
      </p:sp>
      <p:sp>
        <p:nvSpPr>
          <p:cNvPr id="12" name="Text Box 75">
            <a:extLst>
              <a:ext uri="{FF2B5EF4-FFF2-40B4-BE49-F238E27FC236}">
                <a16:creationId xmlns:a16="http://schemas.microsoft.com/office/drawing/2014/main" id="{AFC2A68A-2A9E-44DA-E9FD-9140FF135092}"/>
              </a:ext>
            </a:extLst>
          </p:cNvPr>
          <p:cNvSpPr txBox="1">
            <a:spLocks noChangeArrowheads="1"/>
          </p:cNvSpPr>
          <p:nvPr/>
        </p:nvSpPr>
        <p:spPr bwMode="auto">
          <a:xfrm>
            <a:off x="6341778" y="5874805"/>
            <a:ext cx="7283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80</a:t>
            </a:r>
          </a:p>
        </p:txBody>
      </p:sp>
      <p:cxnSp>
        <p:nvCxnSpPr>
          <p:cNvPr id="13" name="Straight Connector 12">
            <a:extLst>
              <a:ext uri="{FF2B5EF4-FFF2-40B4-BE49-F238E27FC236}">
                <a16:creationId xmlns:a16="http://schemas.microsoft.com/office/drawing/2014/main" id="{DB9A50C7-BFFB-48EE-FC71-8427559C38BF}"/>
              </a:ext>
            </a:extLst>
          </p:cNvPr>
          <p:cNvCxnSpPr/>
          <p:nvPr/>
        </p:nvCxnSpPr>
        <p:spPr>
          <a:xfrm>
            <a:off x="6384546" y="5871521"/>
            <a:ext cx="365760" cy="0"/>
          </a:xfrm>
          <a:prstGeom prst="line">
            <a:avLst/>
          </a:prstGeom>
          <a:ln w="22225"/>
        </p:spPr>
        <p:style>
          <a:lnRef idx="1">
            <a:schemeClr val="accent1"/>
          </a:lnRef>
          <a:fillRef idx="0">
            <a:schemeClr val="accent1"/>
          </a:fillRef>
          <a:effectRef idx="0">
            <a:schemeClr val="accent1"/>
          </a:effectRef>
          <a:fontRef idx="minor">
            <a:schemeClr val="tx1"/>
          </a:fontRef>
        </p:style>
      </p:cxnSp>
      <p:sp>
        <p:nvSpPr>
          <p:cNvPr id="14" name="Text Box 75">
            <a:extLst>
              <a:ext uri="{FF2B5EF4-FFF2-40B4-BE49-F238E27FC236}">
                <a16:creationId xmlns:a16="http://schemas.microsoft.com/office/drawing/2014/main" id="{0B04B923-EB79-73C1-5CBB-D5278C193E77}"/>
              </a:ext>
            </a:extLst>
          </p:cNvPr>
          <p:cNvSpPr txBox="1">
            <a:spLocks noChangeArrowheads="1"/>
          </p:cNvSpPr>
          <p:nvPr/>
        </p:nvSpPr>
        <p:spPr bwMode="auto">
          <a:xfrm>
            <a:off x="6973060" y="5634487"/>
            <a:ext cx="14851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 0.3375</a:t>
            </a:r>
          </a:p>
        </p:txBody>
      </p:sp>
      <p:sp>
        <p:nvSpPr>
          <p:cNvPr id="16" name="Text Box 75">
            <a:extLst>
              <a:ext uri="{FF2B5EF4-FFF2-40B4-BE49-F238E27FC236}">
                <a16:creationId xmlns:a16="http://schemas.microsoft.com/office/drawing/2014/main" id="{715D5932-3AB1-650F-62A0-4145045214AB}"/>
              </a:ext>
            </a:extLst>
          </p:cNvPr>
          <p:cNvSpPr txBox="1">
            <a:spLocks noChangeArrowheads="1"/>
          </p:cNvSpPr>
          <p:nvPr/>
        </p:nvSpPr>
        <p:spPr bwMode="auto">
          <a:xfrm>
            <a:off x="3767024" y="3875906"/>
            <a:ext cx="7283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dk1"/>
                </a:solidFill>
                <a:latin typeface="+mn-lt"/>
                <a:cs typeface="+mn-cs"/>
              </a:rPr>
              <a:t>80</a:t>
            </a:r>
          </a:p>
        </p:txBody>
      </p:sp>
      <p:sp>
        <p:nvSpPr>
          <p:cNvPr id="17" name="Text Box 75">
            <a:extLst>
              <a:ext uri="{FF2B5EF4-FFF2-40B4-BE49-F238E27FC236}">
                <a16:creationId xmlns:a16="http://schemas.microsoft.com/office/drawing/2014/main" id="{B5D78E73-6213-1981-0D3E-CA20786A6C61}"/>
              </a:ext>
            </a:extLst>
          </p:cNvPr>
          <p:cNvSpPr txBox="1">
            <a:spLocks noChangeArrowheads="1"/>
          </p:cNvSpPr>
          <p:nvPr/>
        </p:nvSpPr>
        <p:spPr bwMode="auto">
          <a:xfrm>
            <a:off x="485118" y="4941847"/>
            <a:ext cx="82016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We start by calculating the relative frequency of each brand</a:t>
            </a:r>
          </a:p>
        </p:txBody>
      </p:sp>
      <p:sp>
        <p:nvSpPr>
          <p:cNvPr id="18" name="Text Box 75">
            <a:extLst>
              <a:ext uri="{FF2B5EF4-FFF2-40B4-BE49-F238E27FC236}">
                <a16:creationId xmlns:a16="http://schemas.microsoft.com/office/drawing/2014/main" id="{75F4647A-3656-38FB-433F-A6E925B4A0D5}"/>
              </a:ext>
            </a:extLst>
          </p:cNvPr>
          <p:cNvSpPr txBox="1">
            <a:spLocks noChangeArrowheads="1"/>
          </p:cNvSpPr>
          <p:nvPr/>
        </p:nvSpPr>
        <p:spPr bwMode="auto">
          <a:xfrm>
            <a:off x="4822886" y="2482568"/>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0.3375</a:t>
            </a:r>
          </a:p>
        </p:txBody>
      </p:sp>
      <p:sp>
        <p:nvSpPr>
          <p:cNvPr id="19" name="Text Box 75">
            <a:extLst>
              <a:ext uri="{FF2B5EF4-FFF2-40B4-BE49-F238E27FC236}">
                <a16:creationId xmlns:a16="http://schemas.microsoft.com/office/drawing/2014/main" id="{F8AE0107-2710-4F31-4324-FAFE1A298F6C}"/>
              </a:ext>
            </a:extLst>
          </p:cNvPr>
          <p:cNvSpPr txBox="1">
            <a:spLocks noChangeArrowheads="1"/>
          </p:cNvSpPr>
          <p:nvPr/>
        </p:nvSpPr>
        <p:spPr bwMode="auto">
          <a:xfrm>
            <a:off x="4772843" y="2832810"/>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0.2750</a:t>
            </a:r>
          </a:p>
        </p:txBody>
      </p:sp>
      <p:sp>
        <p:nvSpPr>
          <p:cNvPr id="20" name="Text Box 75">
            <a:extLst>
              <a:ext uri="{FF2B5EF4-FFF2-40B4-BE49-F238E27FC236}">
                <a16:creationId xmlns:a16="http://schemas.microsoft.com/office/drawing/2014/main" id="{D6F9AB40-3561-103A-1078-350A93E1ABBC}"/>
              </a:ext>
            </a:extLst>
          </p:cNvPr>
          <p:cNvSpPr txBox="1">
            <a:spLocks noChangeArrowheads="1"/>
          </p:cNvSpPr>
          <p:nvPr/>
        </p:nvSpPr>
        <p:spPr bwMode="auto">
          <a:xfrm>
            <a:off x="4801374" y="3222484"/>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0.2500</a:t>
            </a:r>
          </a:p>
        </p:txBody>
      </p:sp>
      <p:sp>
        <p:nvSpPr>
          <p:cNvPr id="21" name="Text Box 75">
            <a:extLst>
              <a:ext uri="{FF2B5EF4-FFF2-40B4-BE49-F238E27FC236}">
                <a16:creationId xmlns:a16="http://schemas.microsoft.com/office/drawing/2014/main" id="{B4D56265-CC42-80B1-2AAE-6745C797A0B2}"/>
              </a:ext>
            </a:extLst>
          </p:cNvPr>
          <p:cNvSpPr txBox="1">
            <a:spLocks noChangeArrowheads="1"/>
          </p:cNvSpPr>
          <p:nvPr/>
        </p:nvSpPr>
        <p:spPr bwMode="auto">
          <a:xfrm>
            <a:off x="4831858" y="3529805"/>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0.1375</a:t>
            </a:r>
          </a:p>
        </p:txBody>
      </p:sp>
      <p:sp>
        <p:nvSpPr>
          <p:cNvPr id="22" name="Rectangle 21">
            <a:extLst>
              <a:ext uri="{FF2B5EF4-FFF2-40B4-BE49-F238E27FC236}">
                <a16:creationId xmlns:a16="http://schemas.microsoft.com/office/drawing/2014/main" id="{AE303F92-92D6-4809-AE6C-D53776ED8E87}"/>
              </a:ext>
            </a:extLst>
          </p:cNvPr>
          <p:cNvSpPr/>
          <p:nvPr/>
        </p:nvSpPr>
        <p:spPr>
          <a:xfrm>
            <a:off x="4696322" y="1734880"/>
            <a:ext cx="1360230" cy="218710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14742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left)">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8"/>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9"/>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20"/>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grpId="0" nodeType="clickEffect">
                                  <p:stCondLst>
                                    <p:cond delay="0"/>
                                  </p:stCondLst>
                                  <p:childTnLst>
                                    <p:set>
                                      <p:cBhvr>
                                        <p:cTn id="6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1" grpId="0"/>
      <p:bldP spid="12" grpId="0"/>
      <p:bldP spid="14" grpId="0"/>
      <p:bldP spid="16" grpId="0"/>
      <p:bldP spid="17" grpId="0"/>
      <p:bldP spid="18" grpId="0"/>
      <p:bldP spid="19" grpId="0"/>
      <p:bldP spid="20" grpId="0"/>
      <p:bldP spid="21" grpId="0"/>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75">
            <a:extLst>
              <a:ext uri="{FF2B5EF4-FFF2-40B4-BE49-F238E27FC236}">
                <a16:creationId xmlns:a16="http://schemas.microsoft.com/office/drawing/2014/main" id="{68E5CEDE-7EDA-D7F2-89D1-1B65049457DB}"/>
              </a:ext>
            </a:extLst>
          </p:cNvPr>
          <p:cNvSpPr txBox="1">
            <a:spLocks noChangeArrowheads="1"/>
          </p:cNvSpPr>
          <p:nvPr/>
        </p:nvSpPr>
        <p:spPr bwMode="auto">
          <a:xfrm>
            <a:off x="457200" y="520723"/>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A marketing company surveys 80 randomly selected people to discover what brand of shoe cleaner they use</a:t>
            </a:r>
          </a:p>
        </p:txBody>
      </p:sp>
      <p:sp>
        <p:nvSpPr>
          <p:cNvPr id="3" name="Text Box 75">
            <a:extLst>
              <a:ext uri="{FF2B5EF4-FFF2-40B4-BE49-F238E27FC236}">
                <a16:creationId xmlns:a16="http://schemas.microsoft.com/office/drawing/2014/main" id="{20D08A46-4DDE-F052-FF96-4E39B8B59FBE}"/>
              </a:ext>
            </a:extLst>
          </p:cNvPr>
          <p:cNvSpPr txBox="1">
            <a:spLocks noChangeArrowheads="1"/>
          </p:cNvSpPr>
          <p:nvPr/>
        </p:nvSpPr>
        <p:spPr bwMode="auto">
          <a:xfrm>
            <a:off x="397808" y="1299315"/>
            <a:ext cx="8001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results are shown in this table</a:t>
            </a:r>
          </a:p>
        </p:txBody>
      </p:sp>
      <p:graphicFrame>
        <p:nvGraphicFramePr>
          <p:cNvPr id="4" name="Table 4">
            <a:extLst>
              <a:ext uri="{FF2B5EF4-FFF2-40B4-BE49-F238E27FC236}">
                <a16:creationId xmlns:a16="http://schemas.microsoft.com/office/drawing/2014/main" id="{43B74BCD-1375-76EF-BF40-150331591BB3}"/>
              </a:ext>
            </a:extLst>
          </p:cNvPr>
          <p:cNvGraphicFramePr>
            <a:graphicFrameLocks noGrp="1"/>
          </p:cNvGraphicFramePr>
          <p:nvPr/>
        </p:nvGraphicFramePr>
        <p:xfrm>
          <a:off x="2021455" y="1824641"/>
          <a:ext cx="3985054" cy="2123440"/>
        </p:xfrm>
        <a:graphic>
          <a:graphicData uri="http://schemas.openxmlformats.org/drawingml/2006/table">
            <a:tbl>
              <a:tblPr firstRow="1" bandRow="1">
                <a:tableStyleId>{5C22544A-7EE6-4342-B048-85BDC9FD1C3A}</a:tableStyleId>
              </a:tblPr>
              <a:tblGrid>
                <a:gridCol w="1297167">
                  <a:extLst>
                    <a:ext uri="{9D8B030D-6E8A-4147-A177-3AD203B41FA5}">
                      <a16:colId xmlns:a16="http://schemas.microsoft.com/office/drawing/2014/main" val="1075960720"/>
                    </a:ext>
                  </a:extLst>
                </a:gridCol>
                <a:gridCol w="1365351">
                  <a:extLst>
                    <a:ext uri="{9D8B030D-6E8A-4147-A177-3AD203B41FA5}">
                      <a16:colId xmlns:a16="http://schemas.microsoft.com/office/drawing/2014/main" val="3127643119"/>
                    </a:ext>
                  </a:extLst>
                </a:gridCol>
                <a:gridCol w="1322536">
                  <a:extLst>
                    <a:ext uri="{9D8B030D-6E8A-4147-A177-3AD203B41FA5}">
                      <a16:colId xmlns:a16="http://schemas.microsoft.com/office/drawing/2014/main" val="2111025848"/>
                    </a:ext>
                  </a:extLst>
                </a:gridCol>
              </a:tblGrid>
              <a:tr h="370840">
                <a:tc>
                  <a:txBody>
                    <a:bodyPr/>
                    <a:lstStyle/>
                    <a:p>
                      <a:pPr algn="ctr"/>
                      <a:r>
                        <a:rPr lang="en-GB" dirty="0"/>
                        <a:t>Brand</a:t>
                      </a:r>
                    </a:p>
                  </a:txBody>
                  <a:tcPr anchor="ctr"/>
                </a:tc>
                <a:tc>
                  <a:txBody>
                    <a:bodyPr/>
                    <a:lstStyle/>
                    <a:p>
                      <a:pPr algn="ctr"/>
                      <a:r>
                        <a:rPr lang="en-GB" dirty="0"/>
                        <a:t>Frequency</a:t>
                      </a:r>
                    </a:p>
                  </a:txBody>
                  <a:tcPr anchor="ctr"/>
                </a:tc>
                <a:tc>
                  <a:txBody>
                    <a:bodyPr/>
                    <a:lstStyle/>
                    <a:p>
                      <a:pPr algn="ctr"/>
                      <a:r>
                        <a:rPr lang="en-GB" dirty="0"/>
                        <a:t>Relative frequency</a:t>
                      </a:r>
                    </a:p>
                  </a:txBody>
                  <a:tcPr/>
                </a:tc>
                <a:extLst>
                  <a:ext uri="{0D108BD9-81ED-4DB2-BD59-A6C34878D82A}">
                    <a16:rowId xmlns:a16="http://schemas.microsoft.com/office/drawing/2014/main" val="553894867"/>
                  </a:ext>
                </a:extLst>
              </a:tr>
              <a:tr h="370840">
                <a:tc>
                  <a:txBody>
                    <a:bodyPr/>
                    <a:lstStyle/>
                    <a:p>
                      <a:r>
                        <a:rPr lang="en-GB" dirty="0"/>
                        <a:t>Shine</a:t>
                      </a:r>
                    </a:p>
                  </a:txBody>
                  <a:tcPr/>
                </a:tc>
                <a:tc>
                  <a:txBody>
                    <a:bodyPr/>
                    <a:lstStyle/>
                    <a:p>
                      <a:pPr algn="ctr"/>
                      <a:r>
                        <a:rPr lang="en-GB" dirty="0"/>
                        <a:t>27</a:t>
                      </a:r>
                    </a:p>
                  </a:txBody>
                  <a:tcPr/>
                </a:tc>
                <a:tc>
                  <a:txBody>
                    <a:bodyPr/>
                    <a:lstStyle/>
                    <a:p>
                      <a:pPr algn="ctr"/>
                      <a:endParaRPr lang="en-GB" dirty="0"/>
                    </a:p>
                  </a:txBody>
                  <a:tcPr/>
                </a:tc>
                <a:extLst>
                  <a:ext uri="{0D108BD9-81ED-4DB2-BD59-A6C34878D82A}">
                    <a16:rowId xmlns:a16="http://schemas.microsoft.com/office/drawing/2014/main" val="2309238656"/>
                  </a:ext>
                </a:extLst>
              </a:tr>
              <a:tr h="370840">
                <a:tc>
                  <a:txBody>
                    <a:bodyPr/>
                    <a:lstStyle/>
                    <a:p>
                      <a:r>
                        <a:rPr lang="en-GB" dirty="0" err="1"/>
                        <a:t>Brite</a:t>
                      </a:r>
                      <a:endParaRPr lang="en-GB" dirty="0"/>
                    </a:p>
                  </a:txBody>
                  <a:tcPr/>
                </a:tc>
                <a:tc>
                  <a:txBody>
                    <a:bodyPr/>
                    <a:lstStyle/>
                    <a:p>
                      <a:pPr algn="ctr"/>
                      <a:r>
                        <a:rPr lang="en-GB" dirty="0"/>
                        <a:t>22</a:t>
                      </a:r>
                    </a:p>
                  </a:txBody>
                  <a:tcPr/>
                </a:tc>
                <a:tc>
                  <a:txBody>
                    <a:bodyPr/>
                    <a:lstStyle/>
                    <a:p>
                      <a:pPr algn="ctr"/>
                      <a:endParaRPr lang="en-GB" dirty="0"/>
                    </a:p>
                  </a:txBody>
                  <a:tcPr/>
                </a:tc>
                <a:extLst>
                  <a:ext uri="{0D108BD9-81ED-4DB2-BD59-A6C34878D82A}">
                    <a16:rowId xmlns:a16="http://schemas.microsoft.com/office/drawing/2014/main" val="2662581450"/>
                  </a:ext>
                </a:extLst>
              </a:tr>
              <a:tr h="370840">
                <a:tc>
                  <a:txBody>
                    <a:bodyPr/>
                    <a:lstStyle/>
                    <a:p>
                      <a:r>
                        <a:rPr lang="en-GB" dirty="0" err="1"/>
                        <a:t>Cleano</a:t>
                      </a:r>
                      <a:endParaRPr lang="en-GB" dirty="0"/>
                    </a:p>
                  </a:txBody>
                  <a:tcPr/>
                </a:tc>
                <a:tc>
                  <a:txBody>
                    <a:bodyPr/>
                    <a:lstStyle/>
                    <a:p>
                      <a:pPr algn="ctr"/>
                      <a:r>
                        <a:rPr lang="en-GB" dirty="0"/>
                        <a:t>20</a:t>
                      </a:r>
                    </a:p>
                  </a:txBody>
                  <a:tcPr/>
                </a:tc>
                <a:tc>
                  <a:txBody>
                    <a:bodyPr/>
                    <a:lstStyle/>
                    <a:p>
                      <a:pPr algn="ctr"/>
                      <a:endParaRPr lang="en-GB" dirty="0"/>
                    </a:p>
                  </a:txBody>
                  <a:tcPr/>
                </a:tc>
                <a:extLst>
                  <a:ext uri="{0D108BD9-81ED-4DB2-BD59-A6C34878D82A}">
                    <a16:rowId xmlns:a16="http://schemas.microsoft.com/office/drawing/2014/main" val="4100459273"/>
                  </a:ext>
                </a:extLst>
              </a:tr>
              <a:tr h="370840">
                <a:tc>
                  <a:txBody>
                    <a:bodyPr/>
                    <a:lstStyle/>
                    <a:p>
                      <a:r>
                        <a:rPr lang="en-GB" dirty="0"/>
                        <a:t>No Scuff</a:t>
                      </a:r>
                    </a:p>
                  </a:txBody>
                  <a:tcPr/>
                </a:tc>
                <a:tc>
                  <a:txBody>
                    <a:bodyPr/>
                    <a:lstStyle/>
                    <a:p>
                      <a:pPr algn="ctr"/>
                      <a:r>
                        <a:rPr lang="en-GB" dirty="0"/>
                        <a:t>11</a:t>
                      </a:r>
                    </a:p>
                  </a:txBody>
                  <a:tcPr/>
                </a:tc>
                <a:tc>
                  <a:txBody>
                    <a:bodyPr/>
                    <a:lstStyle/>
                    <a:p>
                      <a:pPr algn="ctr"/>
                      <a:endParaRPr lang="en-GB" dirty="0"/>
                    </a:p>
                  </a:txBody>
                  <a:tcPr/>
                </a:tc>
                <a:extLst>
                  <a:ext uri="{0D108BD9-81ED-4DB2-BD59-A6C34878D82A}">
                    <a16:rowId xmlns:a16="http://schemas.microsoft.com/office/drawing/2014/main" val="1696372407"/>
                  </a:ext>
                </a:extLst>
              </a:tr>
            </a:tbl>
          </a:graphicData>
        </a:graphic>
      </p:graphicFrame>
      <p:sp>
        <p:nvSpPr>
          <p:cNvPr id="5" name="Text Box 75">
            <a:extLst>
              <a:ext uri="{FF2B5EF4-FFF2-40B4-BE49-F238E27FC236}">
                <a16:creationId xmlns:a16="http://schemas.microsoft.com/office/drawing/2014/main" id="{C7AC67A3-FB46-4F14-858D-8D88FD31BB15}"/>
              </a:ext>
            </a:extLst>
          </p:cNvPr>
          <p:cNvSpPr txBox="1">
            <a:spLocks noChangeArrowheads="1"/>
          </p:cNvSpPr>
          <p:nvPr/>
        </p:nvSpPr>
        <p:spPr bwMode="auto">
          <a:xfrm>
            <a:off x="457200" y="4114800"/>
            <a:ext cx="80010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Based on these results, estimate the probability that a randomly selected person uses </a:t>
            </a:r>
            <a:r>
              <a:rPr lang="en-US" dirty="0" err="1"/>
              <a:t>Cleano</a:t>
            </a:r>
            <a:endParaRPr lang="en-US" dirty="0"/>
          </a:p>
        </p:txBody>
      </p:sp>
      <p:sp>
        <p:nvSpPr>
          <p:cNvPr id="16" name="Text Box 75">
            <a:extLst>
              <a:ext uri="{FF2B5EF4-FFF2-40B4-BE49-F238E27FC236}">
                <a16:creationId xmlns:a16="http://schemas.microsoft.com/office/drawing/2014/main" id="{715D5932-3AB1-650F-62A0-4145045214AB}"/>
              </a:ext>
            </a:extLst>
          </p:cNvPr>
          <p:cNvSpPr txBox="1">
            <a:spLocks noChangeArrowheads="1"/>
          </p:cNvSpPr>
          <p:nvPr/>
        </p:nvSpPr>
        <p:spPr bwMode="auto">
          <a:xfrm>
            <a:off x="3767024" y="3875906"/>
            <a:ext cx="7283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dk1"/>
                </a:solidFill>
                <a:latin typeface="+mn-lt"/>
                <a:cs typeface="+mn-cs"/>
              </a:rPr>
              <a:t>80</a:t>
            </a:r>
          </a:p>
        </p:txBody>
      </p:sp>
      <p:sp>
        <p:nvSpPr>
          <p:cNvPr id="17" name="Text Box 75">
            <a:extLst>
              <a:ext uri="{FF2B5EF4-FFF2-40B4-BE49-F238E27FC236}">
                <a16:creationId xmlns:a16="http://schemas.microsoft.com/office/drawing/2014/main" id="{B5D78E73-6213-1981-0D3E-CA20786A6C61}"/>
              </a:ext>
            </a:extLst>
          </p:cNvPr>
          <p:cNvSpPr txBox="1">
            <a:spLocks noChangeArrowheads="1"/>
          </p:cNvSpPr>
          <p:nvPr/>
        </p:nvSpPr>
        <p:spPr bwMode="auto">
          <a:xfrm>
            <a:off x="485118" y="4941847"/>
            <a:ext cx="820168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From the table we know that the probability is 0.25</a:t>
            </a:r>
          </a:p>
        </p:txBody>
      </p:sp>
      <p:sp>
        <p:nvSpPr>
          <p:cNvPr id="18" name="Text Box 75">
            <a:extLst>
              <a:ext uri="{FF2B5EF4-FFF2-40B4-BE49-F238E27FC236}">
                <a16:creationId xmlns:a16="http://schemas.microsoft.com/office/drawing/2014/main" id="{75F4647A-3656-38FB-433F-A6E925B4A0D5}"/>
              </a:ext>
            </a:extLst>
          </p:cNvPr>
          <p:cNvSpPr txBox="1">
            <a:spLocks noChangeArrowheads="1"/>
          </p:cNvSpPr>
          <p:nvPr/>
        </p:nvSpPr>
        <p:spPr bwMode="auto">
          <a:xfrm>
            <a:off x="4822886" y="2482568"/>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0.3375</a:t>
            </a:r>
          </a:p>
        </p:txBody>
      </p:sp>
      <p:sp>
        <p:nvSpPr>
          <p:cNvPr id="19" name="Text Box 75">
            <a:extLst>
              <a:ext uri="{FF2B5EF4-FFF2-40B4-BE49-F238E27FC236}">
                <a16:creationId xmlns:a16="http://schemas.microsoft.com/office/drawing/2014/main" id="{F8AE0107-2710-4F31-4324-FAFE1A298F6C}"/>
              </a:ext>
            </a:extLst>
          </p:cNvPr>
          <p:cNvSpPr txBox="1">
            <a:spLocks noChangeArrowheads="1"/>
          </p:cNvSpPr>
          <p:nvPr/>
        </p:nvSpPr>
        <p:spPr bwMode="auto">
          <a:xfrm>
            <a:off x="4772843" y="2832810"/>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0.2750</a:t>
            </a:r>
          </a:p>
        </p:txBody>
      </p:sp>
      <p:sp>
        <p:nvSpPr>
          <p:cNvPr id="20" name="Text Box 75">
            <a:extLst>
              <a:ext uri="{FF2B5EF4-FFF2-40B4-BE49-F238E27FC236}">
                <a16:creationId xmlns:a16="http://schemas.microsoft.com/office/drawing/2014/main" id="{D6F9AB40-3561-103A-1078-350A93E1ABBC}"/>
              </a:ext>
            </a:extLst>
          </p:cNvPr>
          <p:cNvSpPr txBox="1">
            <a:spLocks noChangeArrowheads="1"/>
          </p:cNvSpPr>
          <p:nvPr/>
        </p:nvSpPr>
        <p:spPr bwMode="auto">
          <a:xfrm>
            <a:off x="4801374" y="3222484"/>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0.2500</a:t>
            </a:r>
          </a:p>
        </p:txBody>
      </p:sp>
      <p:sp>
        <p:nvSpPr>
          <p:cNvPr id="21" name="Text Box 75">
            <a:extLst>
              <a:ext uri="{FF2B5EF4-FFF2-40B4-BE49-F238E27FC236}">
                <a16:creationId xmlns:a16="http://schemas.microsoft.com/office/drawing/2014/main" id="{B4D56265-CC42-80B1-2AAE-6745C797A0B2}"/>
              </a:ext>
            </a:extLst>
          </p:cNvPr>
          <p:cNvSpPr txBox="1">
            <a:spLocks noChangeArrowheads="1"/>
          </p:cNvSpPr>
          <p:nvPr/>
        </p:nvSpPr>
        <p:spPr bwMode="auto">
          <a:xfrm>
            <a:off x="4831858" y="3529805"/>
            <a:ext cx="148513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sz="1800" dirty="0">
                <a:solidFill>
                  <a:schemeClr val="tx1"/>
                </a:solidFill>
                <a:latin typeface="+mn-lt"/>
              </a:rPr>
              <a:t>0.1375</a:t>
            </a:r>
          </a:p>
        </p:txBody>
      </p:sp>
    </p:spTree>
    <p:extLst>
      <p:ext uri="{BB962C8B-B14F-4D97-AF65-F5344CB8AC3E}">
        <p14:creationId xmlns:p14="http://schemas.microsoft.com/office/powerpoint/2010/main" val="355311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396182" y="1408715"/>
            <a:ext cx="8200496" cy="2414922"/>
          </a:xfrm>
          <a:prstGeom prst="rect">
            <a:avLst/>
          </a:prstGeom>
        </p:spPr>
      </p:pic>
      <p:sp>
        <p:nvSpPr>
          <p:cNvPr id="7" name="TextBox 6"/>
          <p:cNvSpPr txBox="1"/>
          <p:nvPr/>
        </p:nvSpPr>
        <p:spPr>
          <a:xfrm>
            <a:off x="6894875" y="2409457"/>
            <a:ext cx="956733" cy="400110"/>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0.1</a:t>
            </a:r>
            <a:endParaRPr lang="en-GB" sz="2000" dirty="0">
              <a:latin typeface="Calibri" panose="020F0502020204030204" pitchFamily="34" charset="0"/>
              <a:cs typeface="Calibri" panose="020F0502020204030204" pitchFamily="34" charset="0"/>
            </a:endParaRPr>
          </a:p>
        </p:txBody>
      </p:sp>
      <p:sp>
        <p:nvSpPr>
          <p:cNvPr id="8" name="TextBox 7"/>
          <p:cNvSpPr txBox="1"/>
          <p:nvPr/>
        </p:nvSpPr>
        <p:spPr>
          <a:xfrm>
            <a:off x="6894877" y="2899967"/>
            <a:ext cx="956733" cy="400110"/>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0.09</a:t>
            </a:r>
            <a:endParaRPr lang="en-GB" sz="2000" dirty="0">
              <a:latin typeface="Calibri" panose="020F0502020204030204" pitchFamily="34" charset="0"/>
              <a:cs typeface="Calibri" panose="020F0502020204030204" pitchFamily="34" charset="0"/>
            </a:endParaRPr>
          </a:p>
        </p:txBody>
      </p:sp>
      <p:sp>
        <p:nvSpPr>
          <p:cNvPr id="9" name="TextBox 8"/>
          <p:cNvSpPr txBox="1"/>
          <p:nvPr/>
        </p:nvSpPr>
        <p:spPr>
          <a:xfrm>
            <a:off x="6894876" y="3281002"/>
            <a:ext cx="956733" cy="400110"/>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0.082</a:t>
            </a:r>
            <a:endParaRPr lang="en-GB" sz="2000" dirty="0">
              <a:latin typeface="Calibri" panose="020F0502020204030204" pitchFamily="34" charset="0"/>
              <a:cs typeface="Calibri" panose="020F0502020204030204" pitchFamily="34" charset="0"/>
            </a:endParaRPr>
          </a:p>
        </p:txBody>
      </p:sp>
      <p:sp>
        <p:nvSpPr>
          <p:cNvPr id="10" name="Text Box 75">
            <a:extLst>
              <a:ext uri="{FF2B5EF4-FFF2-40B4-BE49-F238E27FC236}">
                <a16:creationId xmlns:a16="http://schemas.microsoft.com/office/drawing/2014/main" id="{AF2B249F-9B05-3650-1C2C-359F6A93D08C}"/>
              </a:ext>
            </a:extLst>
          </p:cNvPr>
          <p:cNvSpPr txBox="1">
            <a:spLocks noChangeArrowheads="1"/>
          </p:cNvSpPr>
          <p:nvPr/>
        </p:nvSpPr>
        <p:spPr bwMode="auto">
          <a:xfrm>
            <a:off x="457200" y="520723"/>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A company manufactures items for computers.</a:t>
            </a:r>
          </a:p>
        </p:txBody>
      </p:sp>
      <p:sp>
        <p:nvSpPr>
          <p:cNvPr id="12" name="Text Box 75">
            <a:extLst>
              <a:ext uri="{FF2B5EF4-FFF2-40B4-BE49-F238E27FC236}">
                <a16:creationId xmlns:a16="http://schemas.microsoft.com/office/drawing/2014/main" id="{D6F58824-243E-530F-0E1F-9494A78EB028}"/>
              </a:ext>
            </a:extLst>
          </p:cNvPr>
          <p:cNvSpPr txBox="1">
            <a:spLocks noChangeArrowheads="1"/>
          </p:cNvSpPr>
          <p:nvPr/>
        </p:nvSpPr>
        <p:spPr bwMode="auto">
          <a:xfrm>
            <a:off x="457200" y="941262"/>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The number of faulty items is recorded in this table</a:t>
            </a:r>
          </a:p>
        </p:txBody>
      </p:sp>
      <p:sp>
        <p:nvSpPr>
          <p:cNvPr id="13" name="Text Box 75">
            <a:extLst>
              <a:ext uri="{FF2B5EF4-FFF2-40B4-BE49-F238E27FC236}">
                <a16:creationId xmlns:a16="http://schemas.microsoft.com/office/drawing/2014/main" id="{6F899E09-4772-3B93-9A2F-220509E5D7CF}"/>
              </a:ext>
            </a:extLst>
          </p:cNvPr>
          <p:cNvSpPr txBox="1">
            <a:spLocks noChangeArrowheads="1"/>
          </p:cNvSpPr>
          <p:nvPr/>
        </p:nvSpPr>
        <p:spPr bwMode="auto">
          <a:xfrm>
            <a:off x="385631" y="4023133"/>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Complete the table.</a:t>
            </a:r>
          </a:p>
        </p:txBody>
      </p:sp>
      <p:sp>
        <p:nvSpPr>
          <p:cNvPr id="14" name="Text Box 75">
            <a:extLst>
              <a:ext uri="{FF2B5EF4-FFF2-40B4-BE49-F238E27FC236}">
                <a16:creationId xmlns:a16="http://schemas.microsoft.com/office/drawing/2014/main" id="{06F2DA27-D6FD-E941-E3EB-CFBA8925F5E4}"/>
              </a:ext>
            </a:extLst>
          </p:cNvPr>
          <p:cNvSpPr txBox="1">
            <a:spLocks noChangeArrowheads="1"/>
          </p:cNvSpPr>
          <p:nvPr/>
        </p:nvSpPr>
        <p:spPr bwMode="auto">
          <a:xfrm>
            <a:off x="344952" y="4498914"/>
            <a:ext cx="8229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Which is the best estimate of the probability of an item being faulty?</a:t>
            </a:r>
          </a:p>
        </p:txBody>
      </p:sp>
      <p:sp>
        <p:nvSpPr>
          <p:cNvPr id="15" name="Text Box 75">
            <a:extLst>
              <a:ext uri="{FF2B5EF4-FFF2-40B4-BE49-F238E27FC236}">
                <a16:creationId xmlns:a16="http://schemas.microsoft.com/office/drawing/2014/main" id="{9C52FEE4-2922-77B9-6F74-BC2EED7B791E}"/>
              </a:ext>
            </a:extLst>
          </p:cNvPr>
          <p:cNvSpPr txBox="1">
            <a:spLocks noChangeArrowheads="1"/>
          </p:cNvSpPr>
          <p:nvPr/>
        </p:nvSpPr>
        <p:spPr bwMode="auto">
          <a:xfrm>
            <a:off x="2209800" y="4908012"/>
            <a:ext cx="6172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solidFill>
                  <a:srgbClr val="FF0000"/>
                </a:solidFill>
              </a:rPr>
              <a:t>The best estimate is the last result 0.082</a:t>
            </a:r>
          </a:p>
        </p:txBody>
      </p:sp>
      <p:sp>
        <p:nvSpPr>
          <p:cNvPr id="16" name="Text Box 75">
            <a:extLst>
              <a:ext uri="{FF2B5EF4-FFF2-40B4-BE49-F238E27FC236}">
                <a16:creationId xmlns:a16="http://schemas.microsoft.com/office/drawing/2014/main" id="{524311E3-2111-65BC-E0E4-8CE9E6DBF2C9}"/>
              </a:ext>
            </a:extLst>
          </p:cNvPr>
          <p:cNvSpPr txBox="1">
            <a:spLocks noChangeArrowheads="1"/>
          </p:cNvSpPr>
          <p:nvPr/>
        </p:nvSpPr>
        <p:spPr bwMode="auto">
          <a:xfrm>
            <a:off x="323850" y="5328606"/>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t>Explain your answer.</a:t>
            </a:r>
          </a:p>
        </p:txBody>
      </p:sp>
      <p:sp>
        <p:nvSpPr>
          <p:cNvPr id="17" name="Text Box 75">
            <a:extLst>
              <a:ext uri="{FF2B5EF4-FFF2-40B4-BE49-F238E27FC236}">
                <a16:creationId xmlns:a16="http://schemas.microsoft.com/office/drawing/2014/main" id="{FCDD6E38-715E-6292-077D-387D607DF516}"/>
              </a:ext>
            </a:extLst>
          </p:cNvPr>
          <p:cNvSpPr txBox="1">
            <a:spLocks noChangeArrowheads="1"/>
          </p:cNvSpPr>
          <p:nvPr/>
        </p:nvSpPr>
        <p:spPr bwMode="auto">
          <a:xfrm>
            <a:off x="359562" y="5737704"/>
            <a:ext cx="8229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rgbClr val="010066"/>
                </a:solidFill>
                <a:latin typeface="Arial" panose="020B0604020202020204" pitchFamily="34" charset="0"/>
                <a:cs typeface="Arial" panose="020B0604020202020204" pitchFamily="34" charset="0"/>
              </a:defRPr>
            </a:lvl1pPr>
            <a:lvl2pPr marL="742950" indent="-285750">
              <a:defRPr sz="2400">
                <a:solidFill>
                  <a:srgbClr val="010066"/>
                </a:solidFill>
                <a:latin typeface="Arial" panose="020B0604020202020204" pitchFamily="34" charset="0"/>
                <a:cs typeface="Arial" panose="020B0604020202020204" pitchFamily="34" charset="0"/>
              </a:defRPr>
            </a:lvl2pPr>
            <a:lvl3pPr marL="1143000" indent="-228600">
              <a:defRPr sz="2400">
                <a:solidFill>
                  <a:srgbClr val="010066"/>
                </a:solidFill>
                <a:latin typeface="Arial" panose="020B0604020202020204" pitchFamily="34" charset="0"/>
                <a:cs typeface="Arial" panose="020B0604020202020204" pitchFamily="34" charset="0"/>
              </a:defRPr>
            </a:lvl3pPr>
            <a:lvl4pPr marL="1600200" indent="-228600">
              <a:defRPr sz="2400">
                <a:solidFill>
                  <a:srgbClr val="010066"/>
                </a:solidFill>
                <a:latin typeface="Arial" panose="020B0604020202020204" pitchFamily="34" charset="0"/>
                <a:cs typeface="Arial" panose="020B0604020202020204" pitchFamily="34" charset="0"/>
              </a:defRPr>
            </a:lvl4pPr>
            <a:lvl5pPr marL="2057400" indent="-228600">
              <a:defRPr sz="2400">
                <a:solidFill>
                  <a:srgbClr val="010066"/>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2400">
                <a:solidFill>
                  <a:srgbClr val="010066"/>
                </a:solidFill>
                <a:latin typeface="Arial" panose="020B0604020202020204" pitchFamily="34" charset="0"/>
                <a:cs typeface="Arial" panose="020B0604020202020204" pitchFamily="34" charset="0"/>
              </a:defRPr>
            </a:lvl9pPr>
          </a:lstStyle>
          <a:p>
            <a:r>
              <a:rPr lang="en-US" dirty="0">
                <a:solidFill>
                  <a:srgbClr val="FF0000"/>
                </a:solidFill>
              </a:rPr>
              <a:t>As the relative frequency is based on more results.</a:t>
            </a:r>
          </a:p>
        </p:txBody>
      </p:sp>
    </p:spTree>
    <p:extLst>
      <p:ext uri="{BB962C8B-B14F-4D97-AF65-F5344CB8AC3E}">
        <p14:creationId xmlns:p14="http://schemas.microsoft.com/office/powerpoint/2010/main" val="293295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3" grpId="0"/>
      <p:bldP spid="14" grpId="0"/>
      <p:bldP spid="15" grpId="0"/>
      <p:bldP spid="16" grpId="0"/>
      <p:bldP spid="1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1_10_solvexpeqs" id="{BFB07C4A-7573-457B-9229-667375C26C2E}" vid="{31DC8531-9E75-490C-A2AB-54B4CC27F20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4_IBAA</Template>
  <TotalTime>482</TotalTime>
  <Words>1543</Words>
  <Application>Microsoft Office PowerPoint</Application>
  <PresentationFormat>On-screen Show (4:3)</PresentationFormat>
  <Paragraphs>326</Paragraphs>
  <Slides>22</Slides>
  <Notes>0</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2" baseType="lpstr">
      <vt:lpstr>Arial</vt:lpstr>
      <vt:lpstr>Calibri</vt:lpstr>
      <vt:lpstr>Cambria Math</vt:lpstr>
      <vt:lpstr>Comic Sans MS</vt:lpstr>
      <vt:lpstr>StarSymbol</vt:lpstr>
      <vt:lpstr>Times New Roman</vt:lpstr>
      <vt:lpstr>Wingdings</vt:lpstr>
      <vt:lpstr>Wingdings 2</vt:lpstr>
      <vt:lpstr>Theme1</vt:lpstr>
      <vt:lpstr>Equation</vt:lpstr>
      <vt:lpstr>Introduction to probabilities</vt:lpstr>
      <vt:lpstr>Introduction to probability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CCSD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quadratic function of the form  f (x) = ax2 + bx  c</dc:title>
  <dc:creator>Mathssupport</dc:creator>
  <cp:lastModifiedBy>Orlando Hurtado</cp:lastModifiedBy>
  <cp:revision>13</cp:revision>
  <dcterms:created xsi:type="dcterms:W3CDTF">2020-03-20T16:02:37Z</dcterms:created>
  <dcterms:modified xsi:type="dcterms:W3CDTF">2023-08-02T12:38:50Z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howTimer">
    <vt:bool>true</vt:bool>
  </property>
  <property fmtid="{D5CDD505-2E9C-101B-9397-08002B2CF9AE}" pid="3" name="ShowPercent">
    <vt:bool>true</vt:bool>
  </property>
</Properties>
</file>