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9" r:id="rId3"/>
    <p:sldId id="277" r:id="rId4"/>
    <p:sldId id="268" r:id="rId5"/>
    <p:sldId id="260" r:id="rId6"/>
    <p:sldId id="278" r:id="rId7"/>
    <p:sldId id="279" r:id="rId8"/>
    <p:sldId id="288" r:id="rId9"/>
    <p:sldId id="289" r:id="rId10"/>
    <p:sldId id="281" r:id="rId11"/>
    <p:sldId id="316" r:id="rId12"/>
    <p:sldId id="282" r:id="rId13"/>
    <p:sldId id="283" r:id="rId14"/>
    <p:sldId id="284" r:id="rId15"/>
    <p:sldId id="285" r:id="rId16"/>
    <p:sldId id="286" r:id="rId17"/>
    <p:sldId id="287" r:id="rId18"/>
    <p:sldId id="315" r:id="rId1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>
      <p:cViewPr varScale="1">
        <p:scale>
          <a:sx n="65" d="100"/>
          <a:sy n="65" d="100"/>
        </p:scale>
        <p:origin x="7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B62A7F-F8B7-49F0-8CC0-9438D4771397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8913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85201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82177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6655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1204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123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C844C-0525-4553-B6B7-1AC203A0359C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197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FEA503-EA09-411C-9EA0-80300AA79EFA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754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8895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0828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6004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0519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8831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7A327-91F8-4737-97F1-8C87F1AE4E66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0734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30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7/30/2023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hyperlink" Target="http://www.mathssupport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hyperlink" Target="http://www.mathssupport.org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hyperlink" Target="http://www.mathssupport.or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3.jpe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support.org/" TargetMode="External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60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70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1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audio" Target="../media/audio1.wav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hyperlink" Target="http://www.mathssupport.org/" TargetMode="External"/><Relationship Id="rId10" Type="http://schemas.openxmlformats.org/officeDocument/2006/relationships/image" Target="../media/image19.png"/><Relationship Id="rId4" Type="http://schemas.openxmlformats.org/officeDocument/2006/relationships/image" Target="../media/image71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30 July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Equation of the regression line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620000" cy="1600200"/>
          </a:xfrm>
        </p:spPr>
        <p:txBody>
          <a:bodyPr>
            <a:normAutofit/>
          </a:bodyPr>
          <a:lstStyle/>
          <a:p>
            <a:pPr marL="633413" indent="-633413"/>
            <a:r>
              <a:rPr lang="en-GB" dirty="0"/>
              <a:t>LO: </a:t>
            </a:r>
            <a:r>
              <a:rPr lang="en-GB" altLang="en-US" dirty="0"/>
              <a:t>How to calculate a least squares regression line using the formula and the GDC.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0CEBCA0C-04C9-43CE-9C13-D176C8ACA0E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96EA9B93-4980-4BB5-B426-34CA406FA91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429623" cy="6456363"/>
            <a:chOff x="461" y="109"/>
            <a:chExt cx="5310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310" cy="4067"/>
              <a:chOff x="461" y="109"/>
              <a:chExt cx="5310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310" cy="4067"/>
                <a:chOff x="461" y="109"/>
                <a:chExt cx="5310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310" cy="4067"/>
                  <a:chOff x="461" y="109"/>
                  <a:chExt cx="5310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310" cy="4067"/>
                    <a:chOff x="461" y="109"/>
                    <a:chExt cx="5310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310" cy="4067"/>
                      <a:chOff x="461" y="109"/>
                      <a:chExt cx="5310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310" cy="4067"/>
                        <a:chOff x="461" y="109"/>
                        <a:chExt cx="5310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310" cy="4067"/>
                          <a:chOff x="461" y="109"/>
                          <a:chExt cx="5310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310" cy="4067"/>
                            <a:chOff x="461" y="109"/>
                            <a:chExt cx="5310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310" cy="4067"/>
                              <a:chOff x="461" y="109"/>
                              <a:chExt cx="5310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275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286373" y="2415776"/>
            <a:ext cx="21260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 on the GDC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208270" y="1875393"/>
            <a:ext cx="86842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are going to use the GDC to find the equation of the regression line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5286373" y="2756104"/>
            <a:ext cx="8402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</a:t>
            </a:r>
          </a:p>
        </p:txBody>
      </p:sp>
      <p:sp>
        <p:nvSpPr>
          <p:cNvPr id="239" name="Rectangle 238"/>
          <p:cNvSpPr/>
          <p:nvPr/>
        </p:nvSpPr>
        <p:spPr>
          <a:xfrm>
            <a:off x="6439179" y="2756104"/>
            <a:ext cx="6399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</a:t>
            </a:r>
          </a:p>
        </p:txBody>
      </p:sp>
      <p:sp>
        <p:nvSpPr>
          <p:cNvPr id="186" name="Rectangle 185">
            <a:hlinkClick r:id="rId4"/>
            <a:extLst>
              <a:ext uri="{FF2B5EF4-FFF2-40B4-BE49-F238E27FC236}">
                <a16:creationId xmlns:a16="http://schemas.microsoft.com/office/drawing/2014/main" id="{0C96704C-1213-4F83-A539-AC709AFBD91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" name="Rectangle 186">
            <a:hlinkClick r:id="rId4"/>
            <a:extLst>
              <a:ext uri="{FF2B5EF4-FFF2-40B4-BE49-F238E27FC236}">
                <a16:creationId xmlns:a16="http://schemas.microsoft.com/office/drawing/2014/main" id="{4E03AF3C-C9C0-4EAC-83D8-7CAE29B1917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FB95759-252A-0C47-E145-1706FEDFA5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9440" y="3474720"/>
            <a:ext cx="1943371" cy="260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794867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8" grpId="0"/>
      <p:bldP spid="2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67603AC-54E3-3A49-0FC8-3DDD4BADD2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9440" y="3474720"/>
            <a:ext cx="1952898" cy="2572109"/>
          </a:xfrm>
          <a:prstGeom prst="rect">
            <a:avLst/>
          </a:prstGeom>
        </p:spPr>
      </p:pic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429623" cy="6456363"/>
            <a:chOff x="461" y="109"/>
            <a:chExt cx="5310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310" cy="4067"/>
              <a:chOff x="461" y="109"/>
              <a:chExt cx="5310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310" cy="4067"/>
                <a:chOff x="461" y="109"/>
                <a:chExt cx="5310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310" cy="4067"/>
                  <a:chOff x="461" y="109"/>
                  <a:chExt cx="5310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310" cy="4067"/>
                    <a:chOff x="461" y="109"/>
                    <a:chExt cx="5310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310" cy="4067"/>
                      <a:chOff x="461" y="109"/>
                      <a:chExt cx="5310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310" cy="4067"/>
                        <a:chOff x="461" y="109"/>
                        <a:chExt cx="5310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310" cy="4067"/>
                          <a:chOff x="461" y="109"/>
                          <a:chExt cx="5310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310" cy="4067"/>
                            <a:chOff x="461" y="109"/>
                            <a:chExt cx="5310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310" cy="4067"/>
                              <a:chOff x="461" y="109"/>
                              <a:chExt cx="5310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275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36" name="Rectangle 235"/>
          <p:cNvSpPr/>
          <p:nvPr/>
        </p:nvSpPr>
        <p:spPr>
          <a:xfrm>
            <a:off x="208270" y="1875393"/>
            <a:ext cx="86842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are going to use the GDC to find the equation of the regression line</a:t>
            </a:r>
          </a:p>
        </p:txBody>
      </p:sp>
      <p:sp>
        <p:nvSpPr>
          <p:cNvPr id="239" name="Rectangle 238"/>
          <p:cNvSpPr/>
          <p:nvPr/>
        </p:nvSpPr>
        <p:spPr>
          <a:xfrm>
            <a:off x="5301991" y="2756104"/>
            <a:ext cx="15321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1: Edit</a:t>
            </a:r>
          </a:p>
        </p:txBody>
      </p:sp>
      <p:sp>
        <p:nvSpPr>
          <p:cNvPr id="186" name="Rectangle 185">
            <a:hlinkClick r:id="rId5"/>
            <a:extLst>
              <a:ext uri="{FF2B5EF4-FFF2-40B4-BE49-F238E27FC236}">
                <a16:creationId xmlns:a16="http://schemas.microsoft.com/office/drawing/2014/main" id="{0C96704C-1213-4F83-A539-AC709AFBD91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" name="Rectangle 186">
            <a:hlinkClick r:id="rId5"/>
            <a:extLst>
              <a:ext uri="{FF2B5EF4-FFF2-40B4-BE49-F238E27FC236}">
                <a16:creationId xmlns:a16="http://schemas.microsoft.com/office/drawing/2014/main" id="{4E03AF3C-C9C0-4EAC-83D8-7CAE29B1917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26383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161336" cy="6456363"/>
            <a:chOff x="461" y="109"/>
            <a:chExt cx="5141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141" cy="4067"/>
              <a:chOff x="461" y="109"/>
              <a:chExt cx="5141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141" cy="4067"/>
                <a:chOff x="461" y="109"/>
                <a:chExt cx="5141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141" cy="4067"/>
                  <a:chOff x="461" y="109"/>
                  <a:chExt cx="5141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141" cy="4067"/>
                    <a:chOff x="461" y="109"/>
                    <a:chExt cx="5141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141" cy="4067"/>
                      <a:chOff x="461" y="109"/>
                      <a:chExt cx="5141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141" cy="4067"/>
                        <a:chOff x="461" y="109"/>
                        <a:chExt cx="5141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141" cy="4067"/>
                          <a:chOff x="461" y="109"/>
                          <a:chExt cx="5141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141" cy="4067"/>
                            <a:chOff x="461" y="109"/>
                            <a:chExt cx="5141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141" cy="4067"/>
                              <a:chOff x="461" y="109"/>
                              <a:chExt cx="5141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106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060362" y="2338292"/>
            <a:ext cx="36781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2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Type the values of size in the list 1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208270" y="1875393"/>
            <a:ext cx="87160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are going to use the GDC to find the equation of the regression line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5062532" y="2726068"/>
            <a:ext cx="38617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2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Type the values of mass in the list 2</a:t>
            </a:r>
          </a:p>
        </p:txBody>
      </p:sp>
      <p:sp>
        <p:nvSpPr>
          <p:cNvPr id="185" name="Rectangle 184">
            <a:hlinkClick r:id="rId4"/>
            <a:extLst>
              <a:ext uri="{FF2B5EF4-FFF2-40B4-BE49-F238E27FC236}">
                <a16:creationId xmlns:a16="http://schemas.microsoft.com/office/drawing/2014/main" id="{D774FA46-B8BA-4F4F-AE11-60B65B7E31A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Rectangle 185">
            <a:hlinkClick r:id="rId4"/>
            <a:extLst>
              <a:ext uri="{FF2B5EF4-FFF2-40B4-BE49-F238E27FC236}">
                <a16:creationId xmlns:a16="http://schemas.microsoft.com/office/drawing/2014/main" id="{255DE0BB-DFCE-4DB7-915C-F0469F12DF1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E1EA76D-859B-A2D7-6A7D-E49EEB8CDA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9440" y="3474720"/>
            <a:ext cx="1924319" cy="255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606224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161336" cy="6456363"/>
            <a:chOff x="461" y="109"/>
            <a:chExt cx="5141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141" cy="4067"/>
              <a:chOff x="461" y="109"/>
              <a:chExt cx="5141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141" cy="4067"/>
                <a:chOff x="461" y="109"/>
                <a:chExt cx="5141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141" cy="4067"/>
                  <a:chOff x="461" y="109"/>
                  <a:chExt cx="5141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141" cy="4067"/>
                    <a:chOff x="461" y="109"/>
                    <a:chExt cx="5141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141" cy="4067"/>
                      <a:chOff x="461" y="109"/>
                      <a:chExt cx="5141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141" cy="4067"/>
                        <a:chOff x="461" y="109"/>
                        <a:chExt cx="5141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141" cy="4067"/>
                          <a:chOff x="461" y="109"/>
                          <a:chExt cx="5141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141" cy="4067"/>
                            <a:chOff x="461" y="109"/>
                            <a:chExt cx="5141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141" cy="4067"/>
                              <a:chOff x="461" y="109"/>
                              <a:chExt cx="5141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106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285231" y="2667000"/>
            <a:ext cx="15489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stat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208270" y="1875393"/>
            <a:ext cx="86842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are going to use the GDC to find the equation of the regression line</a:t>
            </a:r>
          </a:p>
        </p:txBody>
      </p:sp>
      <p:sp>
        <p:nvSpPr>
          <p:cNvPr id="185" name="Rectangle 184">
            <a:hlinkClick r:id="rId4"/>
            <a:extLst>
              <a:ext uri="{FF2B5EF4-FFF2-40B4-BE49-F238E27FC236}">
                <a16:creationId xmlns:a16="http://schemas.microsoft.com/office/drawing/2014/main" id="{4085CA60-98E5-44F5-A898-58448FCA180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Rectangle 185">
            <a:hlinkClick r:id="rId4"/>
            <a:extLst>
              <a:ext uri="{FF2B5EF4-FFF2-40B4-BE49-F238E27FC236}">
                <a16:creationId xmlns:a16="http://schemas.microsoft.com/office/drawing/2014/main" id="{289C37C0-1849-4449-BEB2-BA20366F067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747E602-89ED-49A3-C3FF-545D1B28DE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9440" y="3474720"/>
            <a:ext cx="1924319" cy="254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890283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358186" cy="6456363"/>
            <a:chOff x="461" y="109"/>
            <a:chExt cx="5265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265" cy="4067"/>
              <a:chOff x="461" y="109"/>
              <a:chExt cx="5265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265" cy="4067"/>
                <a:chOff x="461" y="109"/>
                <a:chExt cx="5265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265" cy="4067"/>
                  <a:chOff x="461" y="109"/>
                  <a:chExt cx="5265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265" cy="4067"/>
                    <a:chOff x="461" y="109"/>
                    <a:chExt cx="5265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265" cy="4067"/>
                      <a:chOff x="461" y="109"/>
                      <a:chExt cx="5265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265" cy="4067"/>
                        <a:chOff x="461" y="109"/>
                        <a:chExt cx="5265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265" cy="4067"/>
                          <a:chOff x="461" y="109"/>
                          <a:chExt cx="5265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265" cy="4067"/>
                            <a:chOff x="461" y="109"/>
                            <a:chExt cx="5265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265" cy="4067"/>
                              <a:chOff x="461" y="109"/>
                              <a:chExt cx="5265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230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285232" y="2667000"/>
            <a:ext cx="32872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 to the right to CALC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208270" y="1875393"/>
            <a:ext cx="86842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are going to use the GDC to find the equation of the regression line</a:t>
            </a:r>
          </a:p>
        </p:txBody>
      </p:sp>
      <p:sp>
        <p:nvSpPr>
          <p:cNvPr id="185" name="Rectangle 184">
            <a:hlinkClick r:id="rId4"/>
            <a:extLst>
              <a:ext uri="{FF2B5EF4-FFF2-40B4-BE49-F238E27FC236}">
                <a16:creationId xmlns:a16="http://schemas.microsoft.com/office/drawing/2014/main" id="{65A6CC84-9455-4478-A655-D8B164E1216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Rectangle 185">
            <a:hlinkClick r:id="rId4"/>
            <a:extLst>
              <a:ext uri="{FF2B5EF4-FFF2-40B4-BE49-F238E27FC236}">
                <a16:creationId xmlns:a16="http://schemas.microsoft.com/office/drawing/2014/main" id="{7EC9CB0C-E2F0-453B-A190-1920B52519D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6F13B5-2D27-960E-E497-C13816B0CB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9440" y="3474720"/>
            <a:ext cx="1952898" cy="257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850430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161336" cy="6456363"/>
            <a:chOff x="461" y="109"/>
            <a:chExt cx="5141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141" cy="4067"/>
              <a:chOff x="461" y="109"/>
              <a:chExt cx="5141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141" cy="4067"/>
                <a:chOff x="461" y="109"/>
                <a:chExt cx="5141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141" cy="4067"/>
                  <a:chOff x="461" y="109"/>
                  <a:chExt cx="5141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141" cy="4067"/>
                    <a:chOff x="461" y="109"/>
                    <a:chExt cx="5141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141" cy="4067"/>
                      <a:chOff x="461" y="109"/>
                      <a:chExt cx="5141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141" cy="4067"/>
                        <a:chOff x="461" y="109"/>
                        <a:chExt cx="5141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141" cy="4067"/>
                          <a:chOff x="461" y="109"/>
                          <a:chExt cx="5141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141" cy="4067"/>
                            <a:chOff x="461" y="109"/>
                            <a:chExt cx="5141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141" cy="4067"/>
                              <a:chOff x="461" y="109"/>
                              <a:chExt cx="5141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106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285232" y="2667000"/>
            <a:ext cx="12025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4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208270" y="1875393"/>
            <a:ext cx="86842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are going to use the GDC to find the equation of the regression line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6207595" y="2667000"/>
            <a:ext cx="23141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 </a:t>
            </a:r>
            <a:r>
              <a:rPr lang="en-GB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LinReg</a:t>
            </a: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ax+b</a:t>
            </a: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85" name="Rectangle 184">
            <a:hlinkClick r:id="rId4"/>
            <a:extLst>
              <a:ext uri="{FF2B5EF4-FFF2-40B4-BE49-F238E27FC236}">
                <a16:creationId xmlns:a16="http://schemas.microsoft.com/office/drawing/2014/main" id="{7E2401D5-1761-427E-944F-5D15A6BE330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Rectangle 185">
            <a:hlinkClick r:id="rId4"/>
            <a:extLst>
              <a:ext uri="{FF2B5EF4-FFF2-40B4-BE49-F238E27FC236}">
                <a16:creationId xmlns:a16="http://schemas.microsoft.com/office/drawing/2014/main" id="{85089F93-1345-4E01-8B85-A39B5F4AC2C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061E3AB-764A-982B-6A85-BA23B111C6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9440" y="3474720"/>
            <a:ext cx="1943371" cy="256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589068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161336" cy="6456363"/>
            <a:chOff x="461" y="109"/>
            <a:chExt cx="5141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141" cy="4067"/>
              <a:chOff x="461" y="109"/>
              <a:chExt cx="5141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141" cy="4067"/>
                <a:chOff x="461" y="109"/>
                <a:chExt cx="5141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141" cy="4067"/>
                  <a:chOff x="461" y="109"/>
                  <a:chExt cx="5141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141" cy="4067"/>
                    <a:chOff x="461" y="109"/>
                    <a:chExt cx="5141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141" cy="4067"/>
                      <a:chOff x="461" y="109"/>
                      <a:chExt cx="5141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141" cy="4067"/>
                        <a:chOff x="461" y="109"/>
                        <a:chExt cx="5141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141" cy="4067"/>
                          <a:chOff x="461" y="109"/>
                          <a:chExt cx="5141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141" cy="4067"/>
                            <a:chOff x="461" y="109"/>
                            <a:chExt cx="5141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141" cy="4067"/>
                              <a:chOff x="461" y="109"/>
                              <a:chExt cx="5141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106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36" name="Rectangle 235"/>
          <p:cNvSpPr/>
          <p:nvPr/>
        </p:nvSpPr>
        <p:spPr>
          <a:xfrm>
            <a:off x="208270" y="1875393"/>
            <a:ext cx="86842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are going to use the GDC to find the equation of the regression line</a:t>
            </a:r>
          </a:p>
        </p:txBody>
      </p:sp>
      <p:sp>
        <p:nvSpPr>
          <p:cNvPr id="185" name="Rectangle 184">
            <a:hlinkClick r:id="rId4"/>
            <a:extLst>
              <a:ext uri="{FF2B5EF4-FFF2-40B4-BE49-F238E27FC236}">
                <a16:creationId xmlns:a16="http://schemas.microsoft.com/office/drawing/2014/main" id="{E4CDF65E-5758-41FB-9E5D-E5028B700C8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Rectangle 185">
            <a:hlinkClick r:id="rId4"/>
            <a:extLst>
              <a:ext uri="{FF2B5EF4-FFF2-40B4-BE49-F238E27FC236}">
                <a16:creationId xmlns:a16="http://schemas.microsoft.com/office/drawing/2014/main" id="{1982898B-AE1E-45E8-A261-CE4F5324A78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AAF3F8-74D5-8AB4-C62A-4CE3D071357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7335"/>
          <a:stretch/>
        </p:blipFill>
        <p:spPr>
          <a:xfrm>
            <a:off x="6949440" y="3474720"/>
            <a:ext cx="1943371" cy="255117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2D925EB-4959-1D2A-9310-5A0E0B32138D}"/>
              </a:ext>
            </a:extLst>
          </p:cNvPr>
          <p:cNvSpPr/>
          <p:nvPr/>
        </p:nvSpPr>
        <p:spPr>
          <a:xfrm>
            <a:off x="5117864" y="2201128"/>
            <a:ext cx="7882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Xlist</a:t>
            </a: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F4431B-317C-B9F0-4DD8-19ADE8B27451}"/>
              </a:ext>
            </a:extLst>
          </p:cNvPr>
          <p:cNvSpPr/>
          <p:nvPr/>
        </p:nvSpPr>
        <p:spPr>
          <a:xfrm>
            <a:off x="5810470" y="2207320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E90F27-2D1B-A966-520E-5E1CB63E51F8}"/>
              </a:ext>
            </a:extLst>
          </p:cNvPr>
          <p:cNvSpPr/>
          <p:nvPr/>
        </p:nvSpPr>
        <p:spPr>
          <a:xfrm>
            <a:off x="5136077" y="2843605"/>
            <a:ext cx="14156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FreqList</a:t>
            </a: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4427D9-CB64-B51D-E5C7-03B2E6E061E2}"/>
              </a:ext>
            </a:extLst>
          </p:cNvPr>
          <p:cNvSpPr/>
          <p:nvPr/>
        </p:nvSpPr>
        <p:spPr>
          <a:xfrm>
            <a:off x="5110704" y="3140075"/>
            <a:ext cx="17557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Store </a:t>
            </a:r>
            <a:r>
              <a:rPr kumimoji="0" lang="en-GB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RegEq</a:t>
            </a: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B6C984-65E9-BDB0-C22F-8310D75AF970}"/>
              </a:ext>
            </a:extLst>
          </p:cNvPr>
          <p:cNvSpPr/>
          <p:nvPr/>
        </p:nvSpPr>
        <p:spPr>
          <a:xfrm>
            <a:off x="5110704" y="2530081"/>
            <a:ext cx="7882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Ylist</a:t>
            </a: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ADC9AD-6266-D69F-AF49-8357DFAFD394}"/>
              </a:ext>
            </a:extLst>
          </p:cNvPr>
          <p:cNvSpPr/>
          <p:nvPr/>
        </p:nvSpPr>
        <p:spPr>
          <a:xfrm>
            <a:off x="5803310" y="2536273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AB3596-59E2-6144-87DC-3FFE9D691FE3}"/>
              </a:ext>
            </a:extLst>
          </p:cNvPr>
          <p:cNvSpPr/>
          <p:nvPr/>
        </p:nvSpPr>
        <p:spPr>
          <a:xfrm>
            <a:off x="5161431" y="3479890"/>
            <a:ext cx="14350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Scroll to Calculate</a:t>
            </a:r>
            <a:endParaRPr lang="en-GB" alt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C2951EF-181B-E444-AB4B-2B25AD2FA801}"/>
              </a:ext>
            </a:extLst>
          </p:cNvPr>
          <p:cNvSpPr/>
          <p:nvPr/>
        </p:nvSpPr>
        <p:spPr>
          <a:xfrm>
            <a:off x="5169098" y="4191423"/>
            <a:ext cx="7681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</a:t>
            </a:r>
          </a:p>
        </p:txBody>
      </p:sp>
    </p:spTree>
    <p:extLst>
      <p:ext uri="{BB962C8B-B14F-4D97-AF65-F5344CB8AC3E}">
        <p14:creationId xmlns:p14="http://schemas.microsoft.com/office/powerpoint/2010/main" val="3535472856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429623" cy="6456363"/>
            <a:chOff x="461" y="109"/>
            <a:chExt cx="5310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310" cy="4067"/>
              <a:chOff x="461" y="109"/>
              <a:chExt cx="5310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310" cy="4067"/>
                <a:chOff x="461" y="109"/>
                <a:chExt cx="5310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310" cy="4067"/>
                  <a:chOff x="461" y="109"/>
                  <a:chExt cx="5310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310" cy="4067"/>
                    <a:chOff x="461" y="109"/>
                    <a:chExt cx="5310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310" cy="4067"/>
                      <a:chOff x="461" y="109"/>
                      <a:chExt cx="5310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310" cy="4067"/>
                        <a:chOff x="461" y="109"/>
                        <a:chExt cx="5310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310" cy="4067"/>
                          <a:chOff x="461" y="109"/>
                          <a:chExt cx="5310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310" cy="4067"/>
                            <a:chOff x="461" y="109"/>
                            <a:chExt cx="5310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310" cy="4067"/>
                              <a:chOff x="461" y="109"/>
                              <a:chExt cx="5310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275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5198549" y="2421576"/>
            <a:ext cx="19536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= 4.09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208270" y="1875393"/>
            <a:ext cx="87631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are going to use the GDC to find the equation of the regression line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6685042" y="2130050"/>
            <a:ext cx="20598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= </a:t>
            </a:r>
            <a:r>
              <a:rPr lang="en-GB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altLang="en-US" sz="20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b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5196727" y="2774388"/>
            <a:ext cx="19536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= 44.5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7" name="TextBox 186"/>
              <p:cNvSpPr txBox="1"/>
              <p:nvPr/>
            </p:nvSpPr>
            <p:spPr>
              <a:xfrm>
                <a:off x="6657831" y="2581194"/>
                <a:ext cx="233730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4.09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+44.5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7" name="TextBox 1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7831" y="2581194"/>
                <a:ext cx="2337307" cy="369332"/>
              </a:xfrm>
              <a:prstGeom prst="rect">
                <a:avLst/>
              </a:prstGeom>
              <a:blipFill>
                <a:blip r:embed="rId5"/>
                <a:stretch>
                  <a:fillRect l="-2604" r="-2865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8" name="Rounded Rectangle 187"/>
          <p:cNvSpPr/>
          <p:nvPr/>
        </p:nvSpPr>
        <p:spPr>
          <a:xfrm>
            <a:off x="6588224" y="2514600"/>
            <a:ext cx="2383189" cy="50947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" name="Rectangle 188">
            <a:hlinkClick r:id="rId6"/>
            <a:extLst>
              <a:ext uri="{FF2B5EF4-FFF2-40B4-BE49-F238E27FC236}">
                <a16:creationId xmlns:a16="http://schemas.microsoft.com/office/drawing/2014/main" id="{1234852D-F490-4FB1-8422-D70E8052755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" name="Rectangle 189">
            <a:hlinkClick r:id="rId6"/>
            <a:extLst>
              <a:ext uri="{FF2B5EF4-FFF2-40B4-BE49-F238E27FC236}">
                <a16:creationId xmlns:a16="http://schemas.microsoft.com/office/drawing/2014/main" id="{C84941A9-54D6-4D70-BCB7-BD886796080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42AFD3-B42A-DD70-6E47-1A2FB109C6E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49440" y="3474720"/>
            <a:ext cx="1933845" cy="256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873256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8" grpId="0"/>
      <p:bldP spid="186" grpId="0"/>
      <p:bldP spid="187" grpId="0" animBg="1"/>
      <p:bldP spid="18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>
                <a:solidFill>
                  <a:srgbClr val="000000"/>
                </a:solidFill>
                <a:latin typeface="StarSymbol" pitchFamily="2" charset="0"/>
              </a:rPr>
              <a:t>The least squares regression line</a:t>
            </a:r>
          </a:p>
        </p:txBody>
      </p:sp>
      <p:sp>
        <p:nvSpPr>
          <p:cNvPr id="2" name="Rectangle 1"/>
          <p:cNvSpPr/>
          <p:nvPr/>
        </p:nvSpPr>
        <p:spPr>
          <a:xfrm>
            <a:off x="467544" y="1568772"/>
            <a:ext cx="8219256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800" dirty="0">
                <a:solidFill>
                  <a:srgbClr val="000000"/>
                </a:solidFill>
                <a:latin typeface="StarSymbol" pitchFamily="2" charset="0"/>
              </a:rPr>
              <a:t>Before you have learned that a line of best fit is drawn to describe correlation which was a bit of a guessing game a bit hit and miss. </a:t>
            </a:r>
          </a:p>
        </p:txBody>
      </p:sp>
      <p:sp>
        <p:nvSpPr>
          <p:cNvPr id="6" name="Rectangle 5"/>
          <p:cNvSpPr/>
          <p:nvPr/>
        </p:nvSpPr>
        <p:spPr>
          <a:xfrm>
            <a:off x="467544" y="2968114"/>
            <a:ext cx="8219256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solidFill>
                  <a:srgbClr val="000000"/>
                </a:solidFill>
                <a:latin typeface="StarSymbol" pitchFamily="2" charset="0"/>
              </a:rPr>
              <a:t>But now you will learn a slightly more accurate method ‘the method of least squares’ to calculate the line of regression.</a:t>
            </a:r>
          </a:p>
        </p:txBody>
      </p:sp>
      <p:sp>
        <p:nvSpPr>
          <p:cNvPr id="9" name="Rectangle 8"/>
          <p:cNvSpPr/>
          <p:nvPr/>
        </p:nvSpPr>
        <p:spPr>
          <a:xfrm>
            <a:off x="458366" y="4361275"/>
            <a:ext cx="80740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StarSymbol" pitchFamily="2" charset="0"/>
              </a:rPr>
              <a:t>Linear Least Square Regression is a method of fitting an affine line to a set of data points. </a:t>
            </a:r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B164A6B3-7BD7-4AF1-8DF4-42A6CF63CA4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17D3E895-76BB-4524-8513-6C56219D8A5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31" name="Group 11"/>
          <p:cNvGrpSpPr>
            <a:grpSpLocks/>
          </p:cNvGrpSpPr>
          <p:nvPr/>
        </p:nvGrpSpPr>
        <p:grpSpPr bwMode="auto">
          <a:xfrm>
            <a:off x="804223" y="2317898"/>
            <a:ext cx="5086349" cy="4268788"/>
            <a:chOff x="405" y="1470"/>
            <a:chExt cx="3204" cy="2689"/>
          </a:xfrm>
        </p:grpSpPr>
        <p:sp>
          <p:nvSpPr>
            <p:cNvPr id="30732" name="Text Box 12"/>
            <p:cNvSpPr txBox="1">
              <a:spLocks noChangeArrowheads="1"/>
            </p:cNvSpPr>
            <p:nvPr/>
          </p:nvSpPr>
          <p:spPr bwMode="auto">
            <a:xfrm>
              <a:off x="1131" y="3751"/>
              <a:ext cx="2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0733" name="Text Box 13"/>
            <p:cNvSpPr txBox="1">
              <a:spLocks noChangeArrowheads="1"/>
            </p:cNvSpPr>
            <p:nvPr/>
          </p:nvSpPr>
          <p:spPr bwMode="auto">
            <a:xfrm>
              <a:off x="1395" y="3751"/>
              <a:ext cx="2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0734" name="Text Box 14"/>
            <p:cNvSpPr txBox="1">
              <a:spLocks noChangeArrowheads="1"/>
            </p:cNvSpPr>
            <p:nvPr/>
          </p:nvSpPr>
          <p:spPr bwMode="auto">
            <a:xfrm>
              <a:off x="1659" y="3747"/>
              <a:ext cx="2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30735" name="Text Box 15"/>
            <p:cNvSpPr txBox="1">
              <a:spLocks noChangeArrowheads="1"/>
            </p:cNvSpPr>
            <p:nvPr/>
          </p:nvSpPr>
          <p:spPr bwMode="auto">
            <a:xfrm>
              <a:off x="1869" y="3751"/>
              <a:ext cx="2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30736" name="Text Box 16"/>
            <p:cNvSpPr txBox="1">
              <a:spLocks noChangeArrowheads="1"/>
            </p:cNvSpPr>
            <p:nvPr/>
          </p:nvSpPr>
          <p:spPr bwMode="auto">
            <a:xfrm>
              <a:off x="2125" y="3743"/>
              <a:ext cx="2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30737" name="Text Box 17"/>
            <p:cNvSpPr txBox="1">
              <a:spLocks noChangeArrowheads="1"/>
            </p:cNvSpPr>
            <p:nvPr/>
          </p:nvSpPr>
          <p:spPr bwMode="auto">
            <a:xfrm>
              <a:off x="2365" y="3739"/>
              <a:ext cx="2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30738" name="Text Box 18"/>
            <p:cNvSpPr txBox="1">
              <a:spLocks noChangeArrowheads="1"/>
            </p:cNvSpPr>
            <p:nvPr/>
          </p:nvSpPr>
          <p:spPr bwMode="auto">
            <a:xfrm>
              <a:off x="2561" y="3743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0739" name="Text Box 19"/>
            <p:cNvSpPr txBox="1">
              <a:spLocks noChangeArrowheads="1"/>
            </p:cNvSpPr>
            <p:nvPr/>
          </p:nvSpPr>
          <p:spPr bwMode="auto">
            <a:xfrm>
              <a:off x="2809" y="3751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11</a:t>
              </a:r>
            </a:p>
          </p:txBody>
        </p:sp>
        <p:sp>
          <p:nvSpPr>
            <p:cNvPr id="30740" name="Text Box 20"/>
            <p:cNvSpPr txBox="1">
              <a:spLocks noChangeArrowheads="1"/>
            </p:cNvSpPr>
            <p:nvPr/>
          </p:nvSpPr>
          <p:spPr bwMode="auto">
            <a:xfrm>
              <a:off x="3033" y="3747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12</a:t>
              </a:r>
            </a:p>
          </p:txBody>
        </p:sp>
        <p:sp>
          <p:nvSpPr>
            <p:cNvPr id="30741" name="Text Box 21"/>
            <p:cNvSpPr txBox="1">
              <a:spLocks noChangeArrowheads="1"/>
            </p:cNvSpPr>
            <p:nvPr/>
          </p:nvSpPr>
          <p:spPr bwMode="auto">
            <a:xfrm>
              <a:off x="3281" y="3743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13</a:t>
              </a:r>
            </a:p>
          </p:txBody>
        </p:sp>
        <p:sp>
          <p:nvSpPr>
            <p:cNvPr id="30742" name="Text Box 22"/>
            <p:cNvSpPr txBox="1">
              <a:spLocks noChangeArrowheads="1"/>
            </p:cNvSpPr>
            <p:nvPr/>
          </p:nvSpPr>
          <p:spPr bwMode="auto">
            <a:xfrm>
              <a:off x="1731" y="3909"/>
              <a:ext cx="9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Shoe Size</a:t>
              </a:r>
            </a:p>
          </p:txBody>
        </p:sp>
        <p:sp>
          <p:nvSpPr>
            <p:cNvPr id="30743" name="Text Box 23"/>
            <p:cNvSpPr txBox="1">
              <a:spLocks noChangeArrowheads="1"/>
            </p:cNvSpPr>
            <p:nvPr/>
          </p:nvSpPr>
          <p:spPr bwMode="auto">
            <a:xfrm>
              <a:off x="675" y="3377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60</a:t>
              </a:r>
            </a:p>
          </p:txBody>
        </p:sp>
        <p:sp>
          <p:nvSpPr>
            <p:cNvPr id="30744" name="Text Box 24"/>
            <p:cNvSpPr txBox="1">
              <a:spLocks noChangeArrowheads="1"/>
            </p:cNvSpPr>
            <p:nvPr/>
          </p:nvSpPr>
          <p:spPr bwMode="auto">
            <a:xfrm>
              <a:off x="675" y="3125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65</a:t>
              </a:r>
            </a:p>
          </p:txBody>
        </p:sp>
        <p:sp>
          <p:nvSpPr>
            <p:cNvPr id="30745" name="Text Box 25"/>
            <p:cNvSpPr txBox="1">
              <a:spLocks noChangeArrowheads="1"/>
            </p:cNvSpPr>
            <p:nvPr/>
          </p:nvSpPr>
          <p:spPr bwMode="auto">
            <a:xfrm>
              <a:off x="663" y="2893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70</a:t>
              </a:r>
            </a:p>
          </p:txBody>
        </p:sp>
        <p:sp>
          <p:nvSpPr>
            <p:cNvPr id="30746" name="Text Box 26"/>
            <p:cNvSpPr txBox="1">
              <a:spLocks noChangeArrowheads="1"/>
            </p:cNvSpPr>
            <p:nvPr/>
          </p:nvSpPr>
          <p:spPr bwMode="auto">
            <a:xfrm>
              <a:off x="667" y="2657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75</a:t>
              </a:r>
            </a:p>
          </p:txBody>
        </p:sp>
        <p:sp>
          <p:nvSpPr>
            <p:cNvPr id="30747" name="Text Box 27"/>
            <p:cNvSpPr txBox="1">
              <a:spLocks noChangeArrowheads="1"/>
            </p:cNvSpPr>
            <p:nvPr/>
          </p:nvSpPr>
          <p:spPr bwMode="auto">
            <a:xfrm>
              <a:off x="683" y="2393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80</a:t>
              </a:r>
            </a:p>
          </p:txBody>
        </p:sp>
        <p:sp>
          <p:nvSpPr>
            <p:cNvPr id="30748" name="Text Box 28"/>
            <p:cNvSpPr txBox="1">
              <a:spLocks noChangeArrowheads="1"/>
            </p:cNvSpPr>
            <p:nvPr/>
          </p:nvSpPr>
          <p:spPr bwMode="auto">
            <a:xfrm>
              <a:off x="679" y="2169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85</a:t>
              </a:r>
            </a:p>
          </p:txBody>
        </p:sp>
        <p:sp>
          <p:nvSpPr>
            <p:cNvPr id="30749" name="Text Box 29"/>
            <p:cNvSpPr txBox="1">
              <a:spLocks noChangeArrowheads="1"/>
            </p:cNvSpPr>
            <p:nvPr/>
          </p:nvSpPr>
          <p:spPr bwMode="auto">
            <a:xfrm>
              <a:off x="671" y="1933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90</a:t>
              </a:r>
            </a:p>
          </p:txBody>
        </p:sp>
        <p:sp>
          <p:nvSpPr>
            <p:cNvPr id="30750" name="Text Box 30"/>
            <p:cNvSpPr txBox="1">
              <a:spLocks noChangeArrowheads="1"/>
            </p:cNvSpPr>
            <p:nvPr/>
          </p:nvSpPr>
          <p:spPr bwMode="auto">
            <a:xfrm>
              <a:off x="675" y="1681"/>
              <a:ext cx="3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95</a:t>
              </a:r>
            </a:p>
          </p:txBody>
        </p:sp>
        <p:grpSp>
          <p:nvGrpSpPr>
            <p:cNvPr id="30751" name="Group 31"/>
            <p:cNvGrpSpPr>
              <a:grpSpLocks/>
            </p:cNvGrpSpPr>
            <p:nvPr/>
          </p:nvGrpSpPr>
          <p:grpSpPr bwMode="auto">
            <a:xfrm>
              <a:off x="1017" y="1574"/>
              <a:ext cx="2411" cy="2169"/>
              <a:chOff x="1349" y="1496"/>
              <a:chExt cx="2411" cy="2169"/>
            </a:xfrm>
          </p:grpSpPr>
          <p:sp>
            <p:nvSpPr>
              <p:cNvPr id="30752" name="Rectangle 32"/>
              <p:cNvSpPr>
                <a:spLocks noChangeArrowheads="1"/>
              </p:cNvSpPr>
              <p:nvPr/>
            </p:nvSpPr>
            <p:spPr bwMode="auto">
              <a:xfrm>
                <a:off x="1349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3" name="Rectangle 33"/>
              <p:cNvSpPr>
                <a:spLocks noChangeArrowheads="1"/>
              </p:cNvSpPr>
              <p:nvPr/>
            </p:nvSpPr>
            <p:spPr bwMode="auto">
              <a:xfrm>
                <a:off x="1590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4" name="Rectangle 34"/>
              <p:cNvSpPr>
                <a:spLocks noChangeArrowheads="1"/>
              </p:cNvSpPr>
              <p:nvPr/>
            </p:nvSpPr>
            <p:spPr bwMode="auto">
              <a:xfrm>
                <a:off x="1831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5" name="Rectangle 35"/>
              <p:cNvSpPr>
                <a:spLocks noChangeArrowheads="1"/>
              </p:cNvSpPr>
              <p:nvPr/>
            </p:nvSpPr>
            <p:spPr bwMode="auto">
              <a:xfrm>
                <a:off x="2072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6" name="Rectangle 36"/>
              <p:cNvSpPr>
                <a:spLocks noChangeArrowheads="1"/>
              </p:cNvSpPr>
              <p:nvPr/>
            </p:nvSpPr>
            <p:spPr bwMode="auto">
              <a:xfrm>
                <a:off x="2313" y="3424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7" name="Rectangle 37"/>
              <p:cNvSpPr>
                <a:spLocks noChangeArrowheads="1"/>
              </p:cNvSpPr>
              <p:nvPr/>
            </p:nvSpPr>
            <p:spPr bwMode="auto">
              <a:xfrm>
                <a:off x="2555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8" name="Rectangle 38"/>
              <p:cNvSpPr>
                <a:spLocks noChangeArrowheads="1"/>
              </p:cNvSpPr>
              <p:nvPr/>
            </p:nvSpPr>
            <p:spPr bwMode="auto">
              <a:xfrm>
                <a:off x="2796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9" name="Rectangle 39"/>
              <p:cNvSpPr>
                <a:spLocks noChangeArrowheads="1"/>
              </p:cNvSpPr>
              <p:nvPr/>
            </p:nvSpPr>
            <p:spPr bwMode="auto">
              <a:xfrm>
                <a:off x="3037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0" name="Rectangle 40"/>
              <p:cNvSpPr>
                <a:spLocks noChangeArrowheads="1"/>
              </p:cNvSpPr>
              <p:nvPr/>
            </p:nvSpPr>
            <p:spPr bwMode="auto">
              <a:xfrm>
                <a:off x="3278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1" name="Rectangle 41"/>
              <p:cNvSpPr>
                <a:spLocks noChangeArrowheads="1"/>
              </p:cNvSpPr>
              <p:nvPr/>
            </p:nvSpPr>
            <p:spPr bwMode="auto">
              <a:xfrm>
                <a:off x="3519" y="3424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2" name="Rectangle 42"/>
              <p:cNvSpPr>
                <a:spLocks noChangeArrowheads="1"/>
              </p:cNvSpPr>
              <p:nvPr/>
            </p:nvSpPr>
            <p:spPr bwMode="auto">
              <a:xfrm>
                <a:off x="1349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3" name="Rectangle 43"/>
              <p:cNvSpPr>
                <a:spLocks noChangeArrowheads="1"/>
              </p:cNvSpPr>
              <p:nvPr/>
            </p:nvSpPr>
            <p:spPr bwMode="auto">
              <a:xfrm>
                <a:off x="1590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4" name="Rectangle 44"/>
              <p:cNvSpPr>
                <a:spLocks noChangeArrowheads="1"/>
              </p:cNvSpPr>
              <p:nvPr/>
            </p:nvSpPr>
            <p:spPr bwMode="auto">
              <a:xfrm>
                <a:off x="1831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5" name="Rectangle 45"/>
              <p:cNvSpPr>
                <a:spLocks noChangeArrowheads="1"/>
              </p:cNvSpPr>
              <p:nvPr/>
            </p:nvSpPr>
            <p:spPr bwMode="auto">
              <a:xfrm>
                <a:off x="2072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6" name="Rectangle 46"/>
              <p:cNvSpPr>
                <a:spLocks noChangeArrowheads="1"/>
              </p:cNvSpPr>
              <p:nvPr/>
            </p:nvSpPr>
            <p:spPr bwMode="auto">
              <a:xfrm>
                <a:off x="2313" y="3183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7" name="Rectangle 47"/>
              <p:cNvSpPr>
                <a:spLocks noChangeArrowheads="1"/>
              </p:cNvSpPr>
              <p:nvPr/>
            </p:nvSpPr>
            <p:spPr bwMode="auto">
              <a:xfrm>
                <a:off x="2555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8" name="Rectangle 48"/>
              <p:cNvSpPr>
                <a:spLocks noChangeArrowheads="1"/>
              </p:cNvSpPr>
              <p:nvPr/>
            </p:nvSpPr>
            <p:spPr bwMode="auto">
              <a:xfrm>
                <a:off x="2796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9" name="Rectangle 49"/>
              <p:cNvSpPr>
                <a:spLocks noChangeArrowheads="1"/>
              </p:cNvSpPr>
              <p:nvPr/>
            </p:nvSpPr>
            <p:spPr bwMode="auto">
              <a:xfrm>
                <a:off x="3037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0" name="Rectangle 50"/>
              <p:cNvSpPr>
                <a:spLocks noChangeArrowheads="1"/>
              </p:cNvSpPr>
              <p:nvPr/>
            </p:nvSpPr>
            <p:spPr bwMode="auto">
              <a:xfrm>
                <a:off x="3278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1" name="Rectangle 51"/>
              <p:cNvSpPr>
                <a:spLocks noChangeArrowheads="1"/>
              </p:cNvSpPr>
              <p:nvPr/>
            </p:nvSpPr>
            <p:spPr bwMode="auto">
              <a:xfrm>
                <a:off x="3519" y="3183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2" name="Rectangle 52"/>
              <p:cNvSpPr>
                <a:spLocks noChangeArrowheads="1"/>
              </p:cNvSpPr>
              <p:nvPr/>
            </p:nvSpPr>
            <p:spPr bwMode="auto">
              <a:xfrm>
                <a:off x="1349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3" name="Rectangle 53"/>
              <p:cNvSpPr>
                <a:spLocks noChangeArrowheads="1"/>
              </p:cNvSpPr>
              <p:nvPr/>
            </p:nvSpPr>
            <p:spPr bwMode="auto">
              <a:xfrm>
                <a:off x="1590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4" name="Rectangle 54"/>
              <p:cNvSpPr>
                <a:spLocks noChangeArrowheads="1"/>
              </p:cNvSpPr>
              <p:nvPr/>
            </p:nvSpPr>
            <p:spPr bwMode="auto">
              <a:xfrm>
                <a:off x="1831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5" name="Rectangle 55"/>
              <p:cNvSpPr>
                <a:spLocks noChangeArrowheads="1"/>
              </p:cNvSpPr>
              <p:nvPr/>
            </p:nvSpPr>
            <p:spPr bwMode="auto">
              <a:xfrm>
                <a:off x="2072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6" name="Rectangle 56"/>
              <p:cNvSpPr>
                <a:spLocks noChangeArrowheads="1"/>
              </p:cNvSpPr>
              <p:nvPr/>
            </p:nvSpPr>
            <p:spPr bwMode="auto">
              <a:xfrm>
                <a:off x="2313" y="2942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7" name="Rectangle 57"/>
              <p:cNvSpPr>
                <a:spLocks noChangeArrowheads="1"/>
              </p:cNvSpPr>
              <p:nvPr/>
            </p:nvSpPr>
            <p:spPr bwMode="auto">
              <a:xfrm>
                <a:off x="2555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8" name="Rectangle 58"/>
              <p:cNvSpPr>
                <a:spLocks noChangeArrowheads="1"/>
              </p:cNvSpPr>
              <p:nvPr/>
            </p:nvSpPr>
            <p:spPr bwMode="auto">
              <a:xfrm>
                <a:off x="2796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9" name="Rectangle 59"/>
              <p:cNvSpPr>
                <a:spLocks noChangeArrowheads="1"/>
              </p:cNvSpPr>
              <p:nvPr/>
            </p:nvSpPr>
            <p:spPr bwMode="auto">
              <a:xfrm>
                <a:off x="3037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0" name="Rectangle 60"/>
              <p:cNvSpPr>
                <a:spLocks noChangeArrowheads="1"/>
              </p:cNvSpPr>
              <p:nvPr/>
            </p:nvSpPr>
            <p:spPr bwMode="auto">
              <a:xfrm>
                <a:off x="3278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1" name="Rectangle 61"/>
              <p:cNvSpPr>
                <a:spLocks noChangeArrowheads="1"/>
              </p:cNvSpPr>
              <p:nvPr/>
            </p:nvSpPr>
            <p:spPr bwMode="auto">
              <a:xfrm>
                <a:off x="3519" y="2942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2" name="Rectangle 62"/>
              <p:cNvSpPr>
                <a:spLocks noChangeArrowheads="1"/>
              </p:cNvSpPr>
              <p:nvPr/>
            </p:nvSpPr>
            <p:spPr bwMode="auto">
              <a:xfrm>
                <a:off x="1349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3" name="Rectangle 63"/>
              <p:cNvSpPr>
                <a:spLocks noChangeArrowheads="1"/>
              </p:cNvSpPr>
              <p:nvPr/>
            </p:nvSpPr>
            <p:spPr bwMode="auto">
              <a:xfrm>
                <a:off x="1590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4" name="Rectangle 64"/>
              <p:cNvSpPr>
                <a:spLocks noChangeArrowheads="1"/>
              </p:cNvSpPr>
              <p:nvPr/>
            </p:nvSpPr>
            <p:spPr bwMode="auto">
              <a:xfrm>
                <a:off x="1831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5" name="Rectangle 65"/>
              <p:cNvSpPr>
                <a:spLocks noChangeArrowheads="1"/>
              </p:cNvSpPr>
              <p:nvPr/>
            </p:nvSpPr>
            <p:spPr bwMode="auto">
              <a:xfrm>
                <a:off x="2072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6" name="Rectangle 66"/>
              <p:cNvSpPr>
                <a:spLocks noChangeArrowheads="1"/>
              </p:cNvSpPr>
              <p:nvPr/>
            </p:nvSpPr>
            <p:spPr bwMode="auto">
              <a:xfrm>
                <a:off x="2313" y="2700"/>
                <a:ext cx="242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7" name="Rectangle 67"/>
              <p:cNvSpPr>
                <a:spLocks noChangeArrowheads="1"/>
              </p:cNvSpPr>
              <p:nvPr/>
            </p:nvSpPr>
            <p:spPr bwMode="auto">
              <a:xfrm>
                <a:off x="2555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8" name="Rectangle 68"/>
              <p:cNvSpPr>
                <a:spLocks noChangeArrowheads="1"/>
              </p:cNvSpPr>
              <p:nvPr/>
            </p:nvSpPr>
            <p:spPr bwMode="auto">
              <a:xfrm>
                <a:off x="2796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89" name="Rectangle 69"/>
              <p:cNvSpPr>
                <a:spLocks noChangeArrowheads="1"/>
              </p:cNvSpPr>
              <p:nvPr/>
            </p:nvSpPr>
            <p:spPr bwMode="auto">
              <a:xfrm>
                <a:off x="3037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0" name="Rectangle 70"/>
              <p:cNvSpPr>
                <a:spLocks noChangeArrowheads="1"/>
              </p:cNvSpPr>
              <p:nvPr/>
            </p:nvSpPr>
            <p:spPr bwMode="auto">
              <a:xfrm>
                <a:off x="3278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1" name="Rectangle 71"/>
              <p:cNvSpPr>
                <a:spLocks noChangeArrowheads="1"/>
              </p:cNvSpPr>
              <p:nvPr/>
            </p:nvSpPr>
            <p:spPr bwMode="auto">
              <a:xfrm>
                <a:off x="3519" y="2700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2" name="Rectangle 72"/>
              <p:cNvSpPr>
                <a:spLocks noChangeArrowheads="1"/>
              </p:cNvSpPr>
              <p:nvPr/>
            </p:nvSpPr>
            <p:spPr bwMode="auto">
              <a:xfrm>
                <a:off x="1349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3" name="Rectangle 73"/>
              <p:cNvSpPr>
                <a:spLocks noChangeArrowheads="1"/>
              </p:cNvSpPr>
              <p:nvPr/>
            </p:nvSpPr>
            <p:spPr bwMode="auto">
              <a:xfrm>
                <a:off x="1590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4" name="Rectangle 74"/>
              <p:cNvSpPr>
                <a:spLocks noChangeArrowheads="1"/>
              </p:cNvSpPr>
              <p:nvPr/>
            </p:nvSpPr>
            <p:spPr bwMode="auto">
              <a:xfrm>
                <a:off x="1831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5" name="Rectangle 75"/>
              <p:cNvSpPr>
                <a:spLocks noChangeArrowheads="1"/>
              </p:cNvSpPr>
              <p:nvPr/>
            </p:nvSpPr>
            <p:spPr bwMode="auto">
              <a:xfrm>
                <a:off x="2072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6" name="Rectangle 76"/>
              <p:cNvSpPr>
                <a:spLocks noChangeArrowheads="1"/>
              </p:cNvSpPr>
              <p:nvPr/>
            </p:nvSpPr>
            <p:spPr bwMode="auto">
              <a:xfrm>
                <a:off x="2313" y="2460"/>
                <a:ext cx="242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7" name="Rectangle 77"/>
              <p:cNvSpPr>
                <a:spLocks noChangeArrowheads="1"/>
              </p:cNvSpPr>
              <p:nvPr/>
            </p:nvSpPr>
            <p:spPr bwMode="auto">
              <a:xfrm>
                <a:off x="2555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8" name="Rectangle 78"/>
              <p:cNvSpPr>
                <a:spLocks noChangeArrowheads="1"/>
              </p:cNvSpPr>
              <p:nvPr/>
            </p:nvSpPr>
            <p:spPr bwMode="auto">
              <a:xfrm>
                <a:off x="2796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9" name="Rectangle 79"/>
              <p:cNvSpPr>
                <a:spLocks noChangeArrowheads="1"/>
              </p:cNvSpPr>
              <p:nvPr/>
            </p:nvSpPr>
            <p:spPr bwMode="auto">
              <a:xfrm>
                <a:off x="3037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0" name="Rectangle 80"/>
              <p:cNvSpPr>
                <a:spLocks noChangeArrowheads="1"/>
              </p:cNvSpPr>
              <p:nvPr/>
            </p:nvSpPr>
            <p:spPr bwMode="auto">
              <a:xfrm>
                <a:off x="3278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1" name="Rectangle 81"/>
              <p:cNvSpPr>
                <a:spLocks noChangeArrowheads="1"/>
              </p:cNvSpPr>
              <p:nvPr/>
            </p:nvSpPr>
            <p:spPr bwMode="auto">
              <a:xfrm>
                <a:off x="3519" y="2460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2" name="Rectangle 82"/>
              <p:cNvSpPr>
                <a:spLocks noChangeArrowheads="1"/>
              </p:cNvSpPr>
              <p:nvPr/>
            </p:nvSpPr>
            <p:spPr bwMode="auto">
              <a:xfrm>
                <a:off x="1349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3" name="Rectangle 83"/>
              <p:cNvSpPr>
                <a:spLocks noChangeArrowheads="1"/>
              </p:cNvSpPr>
              <p:nvPr/>
            </p:nvSpPr>
            <p:spPr bwMode="auto">
              <a:xfrm>
                <a:off x="1590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4" name="Rectangle 84"/>
              <p:cNvSpPr>
                <a:spLocks noChangeArrowheads="1"/>
              </p:cNvSpPr>
              <p:nvPr/>
            </p:nvSpPr>
            <p:spPr bwMode="auto">
              <a:xfrm>
                <a:off x="1831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5" name="Rectangle 85"/>
              <p:cNvSpPr>
                <a:spLocks noChangeArrowheads="1"/>
              </p:cNvSpPr>
              <p:nvPr/>
            </p:nvSpPr>
            <p:spPr bwMode="auto">
              <a:xfrm>
                <a:off x="2072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6" name="Rectangle 86"/>
              <p:cNvSpPr>
                <a:spLocks noChangeArrowheads="1"/>
              </p:cNvSpPr>
              <p:nvPr/>
            </p:nvSpPr>
            <p:spPr bwMode="auto">
              <a:xfrm>
                <a:off x="2313" y="2219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7" name="Rectangle 87"/>
              <p:cNvSpPr>
                <a:spLocks noChangeArrowheads="1"/>
              </p:cNvSpPr>
              <p:nvPr/>
            </p:nvSpPr>
            <p:spPr bwMode="auto">
              <a:xfrm>
                <a:off x="2555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8" name="Rectangle 88"/>
              <p:cNvSpPr>
                <a:spLocks noChangeArrowheads="1"/>
              </p:cNvSpPr>
              <p:nvPr/>
            </p:nvSpPr>
            <p:spPr bwMode="auto">
              <a:xfrm>
                <a:off x="2796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9" name="Rectangle 89"/>
              <p:cNvSpPr>
                <a:spLocks noChangeArrowheads="1"/>
              </p:cNvSpPr>
              <p:nvPr/>
            </p:nvSpPr>
            <p:spPr bwMode="auto">
              <a:xfrm>
                <a:off x="3037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0" name="Rectangle 90"/>
              <p:cNvSpPr>
                <a:spLocks noChangeArrowheads="1"/>
              </p:cNvSpPr>
              <p:nvPr/>
            </p:nvSpPr>
            <p:spPr bwMode="auto">
              <a:xfrm>
                <a:off x="3278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1" name="Rectangle 91"/>
              <p:cNvSpPr>
                <a:spLocks noChangeArrowheads="1"/>
              </p:cNvSpPr>
              <p:nvPr/>
            </p:nvSpPr>
            <p:spPr bwMode="auto">
              <a:xfrm>
                <a:off x="3519" y="2219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2" name="Rectangle 92"/>
              <p:cNvSpPr>
                <a:spLocks noChangeArrowheads="1"/>
              </p:cNvSpPr>
              <p:nvPr/>
            </p:nvSpPr>
            <p:spPr bwMode="auto">
              <a:xfrm>
                <a:off x="1349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3" name="Rectangle 93"/>
              <p:cNvSpPr>
                <a:spLocks noChangeArrowheads="1"/>
              </p:cNvSpPr>
              <p:nvPr/>
            </p:nvSpPr>
            <p:spPr bwMode="auto">
              <a:xfrm>
                <a:off x="1590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4" name="Rectangle 94"/>
              <p:cNvSpPr>
                <a:spLocks noChangeArrowheads="1"/>
              </p:cNvSpPr>
              <p:nvPr/>
            </p:nvSpPr>
            <p:spPr bwMode="auto">
              <a:xfrm>
                <a:off x="1831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5" name="Rectangle 95"/>
              <p:cNvSpPr>
                <a:spLocks noChangeArrowheads="1"/>
              </p:cNvSpPr>
              <p:nvPr/>
            </p:nvSpPr>
            <p:spPr bwMode="auto">
              <a:xfrm>
                <a:off x="2072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6" name="Rectangle 96"/>
              <p:cNvSpPr>
                <a:spLocks noChangeArrowheads="1"/>
              </p:cNvSpPr>
              <p:nvPr/>
            </p:nvSpPr>
            <p:spPr bwMode="auto">
              <a:xfrm>
                <a:off x="2313" y="1977"/>
                <a:ext cx="242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7" name="Rectangle 97"/>
              <p:cNvSpPr>
                <a:spLocks noChangeArrowheads="1"/>
              </p:cNvSpPr>
              <p:nvPr/>
            </p:nvSpPr>
            <p:spPr bwMode="auto">
              <a:xfrm>
                <a:off x="2555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8" name="Rectangle 98"/>
              <p:cNvSpPr>
                <a:spLocks noChangeArrowheads="1"/>
              </p:cNvSpPr>
              <p:nvPr/>
            </p:nvSpPr>
            <p:spPr bwMode="auto">
              <a:xfrm>
                <a:off x="2796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9" name="Rectangle 99"/>
              <p:cNvSpPr>
                <a:spLocks noChangeArrowheads="1"/>
              </p:cNvSpPr>
              <p:nvPr/>
            </p:nvSpPr>
            <p:spPr bwMode="auto">
              <a:xfrm>
                <a:off x="3037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0" name="Rectangle 100"/>
              <p:cNvSpPr>
                <a:spLocks noChangeArrowheads="1"/>
              </p:cNvSpPr>
              <p:nvPr/>
            </p:nvSpPr>
            <p:spPr bwMode="auto">
              <a:xfrm>
                <a:off x="3278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1" name="Rectangle 101"/>
              <p:cNvSpPr>
                <a:spLocks noChangeArrowheads="1"/>
              </p:cNvSpPr>
              <p:nvPr/>
            </p:nvSpPr>
            <p:spPr bwMode="auto">
              <a:xfrm>
                <a:off x="3519" y="1977"/>
                <a:ext cx="241" cy="242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2" name="Rectangle 102"/>
              <p:cNvSpPr>
                <a:spLocks noChangeArrowheads="1"/>
              </p:cNvSpPr>
              <p:nvPr/>
            </p:nvSpPr>
            <p:spPr bwMode="auto">
              <a:xfrm>
                <a:off x="1349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3" name="Rectangle 103"/>
              <p:cNvSpPr>
                <a:spLocks noChangeArrowheads="1"/>
              </p:cNvSpPr>
              <p:nvPr/>
            </p:nvSpPr>
            <p:spPr bwMode="auto">
              <a:xfrm>
                <a:off x="1590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4" name="Rectangle 104"/>
              <p:cNvSpPr>
                <a:spLocks noChangeArrowheads="1"/>
              </p:cNvSpPr>
              <p:nvPr/>
            </p:nvSpPr>
            <p:spPr bwMode="auto">
              <a:xfrm>
                <a:off x="1831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5" name="Rectangle 105"/>
              <p:cNvSpPr>
                <a:spLocks noChangeArrowheads="1"/>
              </p:cNvSpPr>
              <p:nvPr/>
            </p:nvSpPr>
            <p:spPr bwMode="auto">
              <a:xfrm>
                <a:off x="2072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6" name="Rectangle 106"/>
              <p:cNvSpPr>
                <a:spLocks noChangeArrowheads="1"/>
              </p:cNvSpPr>
              <p:nvPr/>
            </p:nvSpPr>
            <p:spPr bwMode="auto">
              <a:xfrm>
                <a:off x="2313" y="1737"/>
                <a:ext cx="242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7" name="Rectangle 107"/>
              <p:cNvSpPr>
                <a:spLocks noChangeArrowheads="1"/>
              </p:cNvSpPr>
              <p:nvPr/>
            </p:nvSpPr>
            <p:spPr bwMode="auto">
              <a:xfrm>
                <a:off x="2555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8" name="Rectangle 108"/>
              <p:cNvSpPr>
                <a:spLocks noChangeArrowheads="1"/>
              </p:cNvSpPr>
              <p:nvPr/>
            </p:nvSpPr>
            <p:spPr bwMode="auto">
              <a:xfrm>
                <a:off x="2796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29" name="Rectangle 109"/>
              <p:cNvSpPr>
                <a:spLocks noChangeArrowheads="1"/>
              </p:cNvSpPr>
              <p:nvPr/>
            </p:nvSpPr>
            <p:spPr bwMode="auto">
              <a:xfrm>
                <a:off x="3037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0" name="Rectangle 110"/>
              <p:cNvSpPr>
                <a:spLocks noChangeArrowheads="1"/>
              </p:cNvSpPr>
              <p:nvPr/>
            </p:nvSpPr>
            <p:spPr bwMode="auto">
              <a:xfrm>
                <a:off x="3278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1" name="Rectangle 111"/>
              <p:cNvSpPr>
                <a:spLocks noChangeArrowheads="1"/>
              </p:cNvSpPr>
              <p:nvPr/>
            </p:nvSpPr>
            <p:spPr bwMode="auto">
              <a:xfrm>
                <a:off x="3519" y="1737"/>
                <a:ext cx="241" cy="24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2" name="Rectangle 112"/>
              <p:cNvSpPr>
                <a:spLocks noChangeArrowheads="1"/>
              </p:cNvSpPr>
              <p:nvPr/>
            </p:nvSpPr>
            <p:spPr bwMode="auto">
              <a:xfrm>
                <a:off x="1349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3" name="Rectangle 113"/>
              <p:cNvSpPr>
                <a:spLocks noChangeArrowheads="1"/>
              </p:cNvSpPr>
              <p:nvPr/>
            </p:nvSpPr>
            <p:spPr bwMode="auto">
              <a:xfrm>
                <a:off x="1590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4" name="Rectangle 114"/>
              <p:cNvSpPr>
                <a:spLocks noChangeArrowheads="1"/>
              </p:cNvSpPr>
              <p:nvPr/>
            </p:nvSpPr>
            <p:spPr bwMode="auto">
              <a:xfrm>
                <a:off x="1831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5" name="Rectangle 115"/>
              <p:cNvSpPr>
                <a:spLocks noChangeArrowheads="1"/>
              </p:cNvSpPr>
              <p:nvPr/>
            </p:nvSpPr>
            <p:spPr bwMode="auto">
              <a:xfrm>
                <a:off x="2072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6" name="Rectangle 116"/>
              <p:cNvSpPr>
                <a:spLocks noChangeArrowheads="1"/>
              </p:cNvSpPr>
              <p:nvPr/>
            </p:nvSpPr>
            <p:spPr bwMode="auto">
              <a:xfrm>
                <a:off x="2313" y="1496"/>
                <a:ext cx="242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7" name="Rectangle 117"/>
              <p:cNvSpPr>
                <a:spLocks noChangeArrowheads="1"/>
              </p:cNvSpPr>
              <p:nvPr/>
            </p:nvSpPr>
            <p:spPr bwMode="auto">
              <a:xfrm>
                <a:off x="2555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8" name="Rectangle 118"/>
              <p:cNvSpPr>
                <a:spLocks noChangeArrowheads="1"/>
              </p:cNvSpPr>
              <p:nvPr/>
            </p:nvSpPr>
            <p:spPr bwMode="auto">
              <a:xfrm>
                <a:off x="2796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39" name="Rectangle 119"/>
              <p:cNvSpPr>
                <a:spLocks noChangeArrowheads="1"/>
              </p:cNvSpPr>
              <p:nvPr/>
            </p:nvSpPr>
            <p:spPr bwMode="auto">
              <a:xfrm>
                <a:off x="3037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0" name="Rectangle 120"/>
              <p:cNvSpPr>
                <a:spLocks noChangeArrowheads="1"/>
              </p:cNvSpPr>
              <p:nvPr/>
            </p:nvSpPr>
            <p:spPr bwMode="auto">
              <a:xfrm>
                <a:off x="3278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41" name="Rectangle 121"/>
              <p:cNvSpPr>
                <a:spLocks noChangeArrowheads="1"/>
              </p:cNvSpPr>
              <p:nvPr/>
            </p:nvSpPr>
            <p:spPr bwMode="auto">
              <a:xfrm>
                <a:off x="3519" y="1496"/>
                <a:ext cx="241" cy="241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42" name="Text Box 122"/>
            <p:cNvSpPr txBox="1">
              <a:spLocks noChangeArrowheads="1"/>
            </p:cNvSpPr>
            <p:nvPr/>
          </p:nvSpPr>
          <p:spPr bwMode="auto">
            <a:xfrm>
              <a:off x="647" y="1470"/>
              <a:ext cx="4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100</a:t>
              </a:r>
            </a:p>
          </p:txBody>
        </p:sp>
        <p:sp>
          <p:nvSpPr>
            <p:cNvPr id="30843" name="Text Box 123"/>
            <p:cNvSpPr txBox="1">
              <a:spLocks noChangeArrowheads="1"/>
            </p:cNvSpPr>
            <p:nvPr/>
          </p:nvSpPr>
          <p:spPr bwMode="auto">
            <a:xfrm rot="-5400000">
              <a:off x="42" y="2600"/>
              <a:ext cx="9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Mass (kg)</a:t>
              </a:r>
            </a:p>
          </p:txBody>
        </p:sp>
        <p:sp>
          <p:nvSpPr>
            <p:cNvPr id="30844" name="Line 124"/>
            <p:cNvSpPr>
              <a:spLocks noChangeShapeType="1"/>
            </p:cNvSpPr>
            <p:nvPr/>
          </p:nvSpPr>
          <p:spPr bwMode="auto">
            <a:xfrm>
              <a:off x="1017" y="3743"/>
              <a:ext cx="24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5" name="Line 125"/>
            <p:cNvSpPr>
              <a:spLocks noChangeShapeType="1"/>
            </p:cNvSpPr>
            <p:nvPr/>
          </p:nvSpPr>
          <p:spPr bwMode="auto">
            <a:xfrm>
              <a:off x="1017" y="1582"/>
              <a:ext cx="0" cy="21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97" name="Line 177"/>
          <p:cNvSpPr>
            <a:spLocks noChangeShapeType="1"/>
          </p:cNvSpPr>
          <p:nvPr/>
        </p:nvSpPr>
        <p:spPr bwMode="auto">
          <a:xfrm flipV="1">
            <a:off x="2076450" y="2696880"/>
            <a:ext cx="3600450" cy="28384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7" name="Rectangle 127"/>
          <p:cNvSpPr>
            <a:spLocks noChangeArrowheads="1"/>
          </p:cNvSpPr>
          <p:nvPr/>
        </p:nvSpPr>
        <p:spPr bwMode="auto">
          <a:xfrm>
            <a:off x="7597407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80</a:t>
            </a:r>
          </a:p>
        </p:txBody>
      </p:sp>
      <p:sp>
        <p:nvSpPr>
          <p:cNvPr id="30848" name="Rectangle 128"/>
          <p:cNvSpPr>
            <a:spLocks noChangeArrowheads="1"/>
          </p:cNvSpPr>
          <p:nvPr/>
        </p:nvSpPr>
        <p:spPr bwMode="auto">
          <a:xfrm>
            <a:off x="6857632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74</a:t>
            </a:r>
          </a:p>
        </p:txBody>
      </p:sp>
      <p:sp>
        <p:nvSpPr>
          <p:cNvPr id="30849" name="Rectangle 129"/>
          <p:cNvSpPr>
            <a:spLocks noChangeArrowheads="1"/>
          </p:cNvSpPr>
          <p:nvPr/>
        </p:nvSpPr>
        <p:spPr bwMode="auto">
          <a:xfrm>
            <a:off x="6117857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88</a:t>
            </a:r>
          </a:p>
        </p:txBody>
      </p:sp>
      <p:sp>
        <p:nvSpPr>
          <p:cNvPr id="30850" name="Rectangle 130"/>
          <p:cNvSpPr>
            <a:spLocks noChangeArrowheads="1"/>
          </p:cNvSpPr>
          <p:nvPr/>
        </p:nvSpPr>
        <p:spPr bwMode="auto">
          <a:xfrm>
            <a:off x="5378083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76</a:t>
            </a:r>
          </a:p>
        </p:txBody>
      </p:sp>
      <p:sp>
        <p:nvSpPr>
          <p:cNvPr id="30851" name="Rectangle 131"/>
          <p:cNvSpPr>
            <a:spLocks noChangeArrowheads="1"/>
          </p:cNvSpPr>
          <p:nvPr/>
        </p:nvSpPr>
        <p:spPr bwMode="auto">
          <a:xfrm>
            <a:off x="4638308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78</a:t>
            </a:r>
          </a:p>
        </p:txBody>
      </p:sp>
      <p:sp>
        <p:nvSpPr>
          <p:cNvPr id="30852" name="Rectangle 132"/>
          <p:cNvSpPr>
            <a:spLocks noChangeArrowheads="1"/>
          </p:cNvSpPr>
          <p:nvPr/>
        </p:nvSpPr>
        <p:spPr bwMode="auto">
          <a:xfrm>
            <a:off x="3896945" y="1490129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78</a:t>
            </a:r>
          </a:p>
        </p:txBody>
      </p:sp>
      <p:sp>
        <p:nvSpPr>
          <p:cNvPr id="30853" name="Rectangle 133"/>
          <p:cNvSpPr>
            <a:spLocks noChangeArrowheads="1"/>
          </p:cNvSpPr>
          <p:nvPr/>
        </p:nvSpPr>
        <p:spPr bwMode="auto">
          <a:xfrm>
            <a:off x="3157170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92</a:t>
            </a:r>
          </a:p>
        </p:txBody>
      </p:sp>
      <p:sp>
        <p:nvSpPr>
          <p:cNvPr id="30854" name="Rectangle 134"/>
          <p:cNvSpPr>
            <a:spLocks noChangeArrowheads="1"/>
          </p:cNvSpPr>
          <p:nvPr/>
        </p:nvSpPr>
        <p:spPr bwMode="auto">
          <a:xfrm>
            <a:off x="2417396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68</a:t>
            </a:r>
          </a:p>
        </p:txBody>
      </p:sp>
      <p:sp>
        <p:nvSpPr>
          <p:cNvPr id="30855" name="Rectangle 135"/>
          <p:cNvSpPr>
            <a:spLocks noChangeArrowheads="1"/>
          </p:cNvSpPr>
          <p:nvPr/>
        </p:nvSpPr>
        <p:spPr bwMode="auto">
          <a:xfrm>
            <a:off x="1677621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97</a:t>
            </a:r>
          </a:p>
        </p:txBody>
      </p:sp>
      <p:sp>
        <p:nvSpPr>
          <p:cNvPr id="30856" name="Rectangle 136"/>
          <p:cNvSpPr>
            <a:spLocks noChangeArrowheads="1"/>
          </p:cNvSpPr>
          <p:nvPr/>
        </p:nvSpPr>
        <p:spPr bwMode="auto">
          <a:xfrm>
            <a:off x="937846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65</a:t>
            </a:r>
          </a:p>
        </p:txBody>
      </p:sp>
      <p:sp>
        <p:nvSpPr>
          <p:cNvPr id="30857" name="Rectangle 137"/>
          <p:cNvSpPr>
            <a:spLocks noChangeArrowheads="1"/>
          </p:cNvSpPr>
          <p:nvPr/>
        </p:nvSpPr>
        <p:spPr bwMode="auto">
          <a:xfrm>
            <a:off x="198071" y="1490129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Mass</a:t>
            </a:r>
          </a:p>
        </p:txBody>
      </p:sp>
      <p:sp>
        <p:nvSpPr>
          <p:cNvPr id="30858" name="Rectangle 138"/>
          <p:cNvSpPr>
            <a:spLocks noChangeArrowheads="1"/>
          </p:cNvSpPr>
          <p:nvPr/>
        </p:nvSpPr>
        <p:spPr bwMode="auto">
          <a:xfrm>
            <a:off x="7597407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0859" name="Rectangle 139"/>
          <p:cNvSpPr>
            <a:spLocks noChangeArrowheads="1"/>
          </p:cNvSpPr>
          <p:nvPr/>
        </p:nvSpPr>
        <p:spPr bwMode="auto">
          <a:xfrm>
            <a:off x="6857632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0860" name="Rectangle 140"/>
          <p:cNvSpPr>
            <a:spLocks noChangeArrowheads="1"/>
          </p:cNvSpPr>
          <p:nvPr/>
        </p:nvSpPr>
        <p:spPr bwMode="auto">
          <a:xfrm>
            <a:off x="6117857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30861" name="Rectangle 141"/>
          <p:cNvSpPr>
            <a:spLocks noChangeArrowheads="1"/>
          </p:cNvSpPr>
          <p:nvPr/>
        </p:nvSpPr>
        <p:spPr bwMode="auto">
          <a:xfrm>
            <a:off x="5378083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0862" name="Rectangle 142"/>
          <p:cNvSpPr>
            <a:spLocks noChangeArrowheads="1"/>
          </p:cNvSpPr>
          <p:nvPr/>
        </p:nvSpPr>
        <p:spPr bwMode="auto">
          <a:xfrm>
            <a:off x="4638308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30863" name="Rectangle 143"/>
          <p:cNvSpPr>
            <a:spLocks noChangeArrowheads="1"/>
          </p:cNvSpPr>
          <p:nvPr/>
        </p:nvSpPr>
        <p:spPr bwMode="auto">
          <a:xfrm>
            <a:off x="3896945" y="1094841"/>
            <a:ext cx="7413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30864" name="Rectangle 144"/>
          <p:cNvSpPr>
            <a:spLocks noChangeArrowheads="1"/>
          </p:cNvSpPr>
          <p:nvPr/>
        </p:nvSpPr>
        <p:spPr bwMode="auto">
          <a:xfrm>
            <a:off x="3157170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30865" name="Rectangle 145"/>
          <p:cNvSpPr>
            <a:spLocks noChangeArrowheads="1"/>
          </p:cNvSpPr>
          <p:nvPr/>
        </p:nvSpPr>
        <p:spPr bwMode="auto">
          <a:xfrm>
            <a:off x="2417396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30866" name="Rectangle 146"/>
          <p:cNvSpPr>
            <a:spLocks noChangeArrowheads="1"/>
          </p:cNvSpPr>
          <p:nvPr/>
        </p:nvSpPr>
        <p:spPr bwMode="auto">
          <a:xfrm>
            <a:off x="1677621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30867" name="Rectangle 147"/>
          <p:cNvSpPr>
            <a:spLocks noChangeArrowheads="1"/>
          </p:cNvSpPr>
          <p:nvPr/>
        </p:nvSpPr>
        <p:spPr bwMode="auto">
          <a:xfrm>
            <a:off x="937846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0868" name="Rectangle 148"/>
          <p:cNvSpPr>
            <a:spLocks noChangeArrowheads="1"/>
          </p:cNvSpPr>
          <p:nvPr/>
        </p:nvSpPr>
        <p:spPr bwMode="auto">
          <a:xfrm>
            <a:off x="198071" y="1094841"/>
            <a:ext cx="73977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Size</a:t>
            </a:r>
          </a:p>
        </p:txBody>
      </p:sp>
      <p:sp>
        <p:nvSpPr>
          <p:cNvPr id="30869" name="Line 149"/>
          <p:cNvSpPr>
            <a:spLocks noChangeShapeType="1"/>
          </p:cNvSpPr>
          <p:nvPr/>
        </p:nvSpPr>
        <p:spPr bwMode="auto">
          <a:xfrm>
            <a:off x="198071" y="1094841"/>
            <a:ext cx="8139111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0" name="Line 150"/>
          <p:cNvSpPr>
            <a:spLocks noChangeShapeType="1"/>
          </p:cNvSpPr>
          <p:nvPr/>
        </p:nvSpPr>
        <p:spPr bwMode="auto">
          <a:xfrm>
            <a:off x="198071" y="1490129"/>
            <a:ext cx="813911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1" name="Line 151"/>
          <p:cNvSpPr>
            <a:spLocks noChangeShapeType="1"/>
          </p:cNvSpPr>
          <p:nvPr/>
        </p:nvSpPr>
        <p:spPr bwMode="auto">
          <a:xfrm>
            <a:off x="198071" y="1885416"/>
            <a:ext cx="8139111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2" name="Line 152"/>
          <p:cNvSpPr>
            <a:spLocks noChangeShapeType="1"/>
          </p:cNvSpPr>
          <p:nvPr/>
        </p:nvSpPr>
        <p:spPr bwMode="auto">
          <a:xfrm>
            <a:off x="198071" y="1094841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3" name="Line 153"/>
          <p:cNvSpPr>
            <a:spLocks noChangeShapeType="1"/>
          </p:cNvSpPr>
          <p:nvPr/>
        </p:nvSpPr>
        <p:spPr bwMode="auto">
          <a:xfrm>
            <a:off x="937846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4" name="Line 154"/>
          <p:cNvSpPr>
            <a:spLocks noChangeShapeType="1"/>
          </p:cNvSpPr>
          <p:nvPr/>
        </p:nvSpPr>
        <p:spPr bwMode="auto">
          <a:xfrm>
            <a:off x="1677621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5" name="Line 155"/>
          <p:cNvSpPr>
            <a:spLocks noChangeShapeType="1"/>
          </p:cNvSpPr>
          <p:nvPr/>
        </p:nvSpPr>
        <p:spPr bwMode="auto">
          <a:xfrm>
            <a:off x="2417396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6" name="Line 156"/>
          <p:cNvSpPr>
            <a:spLocks noChangeShapeType="1"/>
          </p:cNvSpPr>
          <p:nvPr/>
        </p:nvSpPr>
        <p:spPr bwMode="auto">
          <a:xfrm>
            <a:off x="3157170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7" name="Line 157"/>
          <p:cNvSpPr>
            <a:spLocks noChangeShapeType="1"/>
          </p:cNvSpPr>
          <p:nvPr/>
        </p:nvSpPr>
        <p:spPr bwMode="auto">
          <a:xfrm>
            <a:off x="3896945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8" name="Line 158"/>
          <p:cNvSpPr>
            <a:spLocks noChangeShapeType="1"/>
          </p:cNvSpPr>
          <p:nvPr/>
        </p:nvSpPr>
        <p:spPr bwMode="auto">
          <a:xfrm>
            <a:off x="4638308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9" name="Line 159"/>
          <p:cNvSpPr>
            <a:spLocks noChangeShapeType="1"/>
          </p:cNvSpPr>
          <p:nvPr/>
        </p:nvSpPr>
        <p:spPr bwMode="auto">
          <a:xfrm>
            <a:off x="5378083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0" name="Line 160"/>
          <p:cNvSpPr>
            <a:spLocks noChangeShapeType="1"/>
          </p:cNvSpPr>
          <p:nvPr/>
        </p:nvSpPr>
        <p:spPr bwMode="auto">
          <a:xfrm>
            <a:off x="6117857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1" name="Line 161"/>
          <p:cNvSpPr>
            <a:spLocks noChangeShapeType="1"/>
          </p:cNvSpPr>
          <p:nvPr/>
        </p:nvSpPr>
        <p:spPr bwMode="auto">
          <a:xfrm>
            <a:off x="6857632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2" name="Line 162"/>
          <p:cNvSpPr>
            <a:spLocks noChangeShapeType="1"/>
          </p:cNvSpPr>
          <p:nvPr/>
        </p:nvSpPr>
        <p:spPr bwMode="auto">
          <a:xfrm>
            <a:off x="7597407" y="1094841"/>
            <a:ext cx="0" cy="79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3" name="Line 163"/>
          <p:cNvSpPr>
            <a:spLocks noChangeShapeType="1"/>
          </p:cNvSpPr>
          <p:nvPr/>
        </p:nvSpPr>
        <p:spPr bwMode="auto">
          <a:xfrm>
            <a:off x="8337182" y="1094841"/>
            <a:ext cx="0" cy="790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4" name="Oval 164"/>
          <p:cNvSpPr>
            <a:spLocks noChangeArrowheads="1"/>
          </p:cNvSpPr>
          <p:nvPr/>
        </p:nvSpPr>
        <p:spPr bwMode="auto">
          <a:xfrm>
            <a:off x="2497416" y="514093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5" name="Oval 165"/>
          <p:cNvSpPr>
            <a:spLocks noChangeArrowheads="1"/>
          </p:cNvSpPr>
          <p:nvPr/>
        </p:nvSpPr>
        <p:spPr bwMode="auto">
          <a:xfrm>
            <a:off x="5181600" y="2660650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6" name="Oval 166"/>
          <p:cNvSpPr>
            <a:spLocks noChangeArrowheads="1"/>
          </p:cNvSpPr>
          <p:nvPr/>
        </p:nvSpPr>
        <p:spPr bwMode="auto">
          <a:xfrm>
            <a:off x="3263900" y="4860925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7" name="Oval 167"/>
          <p:cNvSpPr>
            <a:spLocks noChangeArrowheads="1"/>
          </p:cNvSpPr>
          <p:nvPr/>
        </p:nvSpPr>
        <p:spPr bwMode="auto">
          <a:xfrm>
            <a:off x="4408487" y="3032125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8" name="Oval 168"/>
          <p:cNvSpPr>
            <a:spLocks noChangeArrowheads="1"/>
          </p:cNvSpPr>
          <p:nvPr/>
        </p:nvSpPr>
        <p:spPr bwMode="auto">
          <a:xfrm>
            <a:off x="4411662" y="4094163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89" name="Oval 169"/>
          <p:cNvSpPr>
            <a:spLocks noChangeArrowheads="1"/>
          </p:cNvSpPr>
          <p:nvPr/>
        </p:nvSpPr>
        <p:spPr bwMode="auto">
          <a:xfrm>
            <a:off x="4029075" y="409098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0" name="Oval 170"/>
          <p:cNvSpPr>
            <a:spLocks noChangeArrowheads="1"/>
          </p:cNvSpPr>
          <p:nvPr/>
        </p:nvSpPr>
        <p:spPr bwMode="auto">
          <a:xfrm>
            <a:off x="3648075" y="4257675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1" name="Oval 171"/>
          <p:cNvSpPr>
            <a:spLocks noChangeArrowheads="1"/>
          </p:cNvSpPr>
          <p:nvPr/>
        </p:nvSpPr>
        <p:spPr bwMode="auto">
          <a:xfrm>
            <a:off x="4792662" y="333216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3" name="Oval 173"/>
          <p:cNvSpPr>
            <a:spLocks noChangeArrowheads="1"/>
          </p:cNvSpPr>
          <p:nvPr/>
        </p:nvSpPr>
        <p:spPr bwMode="auto">
          <a:xfrm>
            <a:off x="2879725" y="4422775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27746" y="399141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98" name="Text Box 178" descr="Parchment"/>
          <p:cNvSpPr txBox="1">
            <a:spLocks noChangeArrowheads="1"/>
          </p:cNvSpPr>
          <p:nvPr/>
        </p:nvSpPr>
        <p:spPr bwMode="auto">
          <a:xfrm>
            <a:off x="5735637" y="4948237"/>
            <a:ext cx="3267075" cy="923330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953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525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097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669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241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81300" indent="-495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38500" indent="-495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95700" indent="-495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52900" indent="-495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There is another way to improve our line, involving </a:t>
            </a: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residuals</a:t>
            </a:r>
          </a:p>
        </p:txBody>
      </p:sp>
      <p:sp>
        <p:nvSpPr>
          <p:cNvPr id="30896" name="Text Box 176" descr="Parchment"/>
          <p:cNvSpPr txBox="1">
            <a:spLocks noChangeArrowheads="1"/>
          </p:cNvSpPr>
          <p:nvPr/>
        </p:nvSpPr>
        <p:spPr bwMode="auto">
          <a:xfrm>
            <a:off x="5726391" y="2611585"/>
            <a:ext cx="3267075" cy="1477328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Inaccuracies  occur because we only have one point to draw the line through and the line of best fit is then drawn ‘by eye’ .</a:t>
            </a:r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721073" y="5529261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0" name="Oval 174"/>
          <p:cNvSpPr>
            <a:spLocks noChangeArrowheads="1"/>
          </p:cNvSpPr>
          <p:nvPr/>
        </p:nvSpPr>
        <p:spPr bwMode="auto">
          <a:xfrm>
            <a:off x="3860426" y="4079409"/>
            <a:ext cx="69850" cy="69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201" name="Text Box 202"/>
          <p:cNvSpPr txBox="1">
            <a:spLocks noChangeArrowheads="1"/>
          </p:cNvSpPr>
          <p:nvPr/>
        </p:nvSpPr>
        <p:spPr bwMode="auto">
          <a:xfrm>
            <a:off x="3836426" y="607982"/>
            <a:ext cx="33819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Mean Point (8.6, 79.6)</a:t>
            </a:r>
          </a:p>
        </p:txBody>
      </p:sp>
      <p:sp>
        <p:nvSpPr>
          <p:cNvPr id="2" name="Rectangle 1"/>
          <p:cNvSpPr/>
          <p:nvPr/>
        </p:nvSpPr>
        <p:spPr>
          <a:xfrm>
            <a:off x="94766" y="519439"/>
            <a:ext cx="3384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dirty="0">
                <a:solidFill>
                  <a:srgbClr val="000000"/>
                </a:solidFill>
                <a:latin typeface="StarSymbol" pitchFamily="2" charset="0"/>
              </a:rPr>
              <a:t>Find the mean point</a:t>
            </a:r>
            <a:endParaRPr lang="en-GB" sz="2800" dirty="0">
              <a:solidFill>
                <a:srgbClr val="000000"/>
              </a:solidFill>
              <a:latin typeface="StarSymbol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5190" y="1843132"/>
            <a:ext cx="4846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dirty="0">
                <a:solidFill>
                  <a:srgbClr val="000000"/>
                </a:solidFill>
                <a:latin typeface="StarSymbol" pitchFamily="2" charset="0"/>
              </a:rPr>
              <a:t>And draw the line of best fit. </a:t>
            </a:r>
          </a:p>
        </p:txBody>
      </p:sp>
      <p:sp>
        <p:nvSpPr>
          <p:cNvPr id="188" name="Text Box 126" descr="Parchment"/>
          <p:cNvSpPr txBox="1">
            <a:spLocks noChangeArrowheads="1"/>
          </p:cNvSpPr>
          <p:nvPr/>
        </p:nvSpPr>
        <p:spPr bwMode="auto">
          <a:xfrm>
            <a:off x="80963" y="93662"/>
            <a:ext cx="8812211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dirty="0">
                <a:solidFill>
                  <a:srgbClr val="000000"/>
                </a:solidFill>
                <a:latin typeface="StarSymbol" pitchFamily="2" charset="0"/>
              </a:rPr>
              <a:t>We construct the scatter diagram to illustrate the data, </a:t>
            </a:r>
          </a:p>
        </p:txBody>
      </p:sp>
      <p:sp>
        <p:nvSpPr>
          <p:cNvPr id="178" name="Rectangle 177">
            <a:hlinkClick r:id="rId6"/>
            <a:extLst>
              <a:ext uri="{FF2B5EF4-FFF2-40B4-BE49-F238E27FC236}">
                <a16:creationId xmlns:a16="http://schemas.microsoft.com/office/drawing/2014/main" id="{123354EB-316D-40CA-91D2-893088B06F5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Rectangle 178">
            <a:hlinkClick r:id="rId6"/>
            <a:extLst>
              <a:ext uri="{FF2B5EF4-FFF2-40B4-BE49-F238E27FC236}">
                <a16:creationId xmlns:a16="http://schemas.microsoft.com/office/drawing/2014/main" id="{FF1D5436-E7CD-4FDC-946D-CE46ADCA19C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808339"/>
      </p:ext>
    </p:extLst>
  </p:cSld>
  <p:clrMapOvr>
    <a:masterClrMapping/>
  </p:clrMapOvr>
  <p:transition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08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97" grpId="0" animBg="1"/>
      <p:bldP spid="30884" grpId="0" animBg="1"/>
      <p:bldP spid="30885" grpId="0" animBg="1"/>
      <p:bldP spid="30886" grpId="0" animBg="1"/>
      <p:bldP spid="30887" grpId="0" animBg="1"/>
      <p:bldP spid="30888" grpId="0" animBg="1"/>
      <p:bldP spid="30889" grpId="0" animBg="1"/>
      <p:bldP spid="30890" grpId="0" animBg="1"/>
      <p:bldP spid="30891" grpId="0" animBg="1"/>
      <p:bldP spid="30893" grpId="0" animBg="1"/>
      <p:bldP spid="30894" grpId="0" animBg="1"/>
      <p:bldP spid="30898" grpId="0" animBg="1"/>
      <p:bldP spid="30896" grpId="0" animBg="1"/>
      <p:bldP spid="200" grpId="0" animBg="1"/>
      <p:bldP spid="201" grpId="0" autoUpdateAnimBg="0"/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0052" y="114250"/>
            <a:ext cx="7772400" cy="752475"/>
          </a:xfrm>
        </p:spPr>
        <p:txBody>
          <a:bodyPr/>
          <a:lstStyle/>
          <a:p>
            <a:r>
              <a:rPr lang="en-GB" altLang="en-US" sz="4000" dirty="0">
                <a:solidFill>
                  <a:srgbClr val="000000"/>
                </a:solidFill>
                <a:latin typeface="StarSymbol" pitchFamily="2" charset="0"/>
              </a:rPr>
              <a:t>Residuals</a:t>
            </a:r>
            <a:endParaRPr lang="en-GB" altLang="en-US" sz="3200" dirty="0">
              <a:solidFill>
                <a:srgbClr val="000000"/>
              </a:solidFill>
              <a:latin typeface="StarSymbol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2093" y="735649"/>
            <a:ext cx="88839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A </a:t>
            </a:r>
            <a:r>
              <a:rPr lang="en-GB" altLang="en-US" sz="2400" dirty="0">
                <a:solidFill>
                  <a:srgbClr val="FF0000"/>
                </a:solidFill>
                <a:latin typeface="+mn-lt"/>
              </a:rPr>
              <a:t>residual</a:t>
            </a:r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 is the vertical distance between observed y-value and the </a:t>
            </a:r>
            <a:r>
              <a:rPr lang="en-GB" altLang="en-US" sz="2400" dirty="0">
                <a:solidFill>
                  <a:srgbClr val="00B0F0"/>
                </a:solidFill>
                <a:latin typeface="+mn-lt"/>
              </a:rPr>
              <a:t>predicted y-value </a:t>
            </a:r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using the line of regression.</a:t>
            </a:r>
          </a:p>
        </p:txBody>
      </p:sp>
      <p:sp>
        <p:nvSpPr>
          <p:cNvPr id="3" name="Rectangle 2"/>
          <p:cNvSpPr/>
          <p:nvPr/>
        </p:nvSpPr>
        <p:spPr>
          <a:xfrm>
            <a:off x="201636" y="1518897"/>
            <a:ext cx="86188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Residuals are shown by a vertical line from the line of regression.</a:t>
            </a:r>
          </a:p>
        </p:txBody>
      </p:sp>
      <p:sp>
        <p:nvSpPr>
          <p:cNvPr id="26" name="Freeform 144"/>
          <p:cNvSpPr>
            <a:spLocks/>
          </p:cNvSpPr>
          <p:nvPr/>
        </p:nvSpPr>
        <p:spPr bwMode="auto">
          <a:xfrm>
            <a:off x="2555776" y="2780928"/>
            <a:ext cx="3552291" cy="2915692"/>
          </a:xfrm>
          <a:custGeom>
            <a:avLst/>
            <a:gdLst>
              <a:gd name="T0" fmla="*/ 0 w 2088"/>
              <a:gd name="T1" fmla="*/ 1728 h 1728"/>
              <a:gd name="T2" fmla="*/ 2088 w 2088"/>
              <a:gd name="T3" fmla="*/ 0 h 17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88" h="1728">
                <a:moveTo>
                  <a:pt x="0" y="1728"/>
                </a:moveTo>
                <a:lnTo>
                  <a:pt x="2088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7" name="Group 164"/>
          <p:cNvGrpSpPr>
            <a:grpSpLocks/>
          </p:cNvGrpSpPr>
          <p:nvPr/>
        </p:nvGrpSpPr>
        <p:grpSpPr bwMode="auto">
          <a:xfrm>
            <a:off x="3542667" y="3301628"/>
            <a:ext cx="1924050" cy="1879600"/>
            <a:chOff x="2044" y="2164"/>
            <a:chExt cx="1212" cy="1184"/>
          </a:xfrm>
        </p:grpSpPr>
        <p:sp>
          <p:nvSpPr>
            <p:cNvPr id="28" name="Line 147"/>
            <p:cNvSpPr>
              <a:spLocks noChangeShapeType="1"/>
            </p:cNvSpPr>
            <p:nvPr/>
          </p:nvSpPr>
          <p:spPr bwMode="auto">
            <a:xfrm flipV="1">
              <a:off x="2968" y="2406"/>
              <a:ext cx="0" cy="2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Line 148"/>
            <p:cNvSpPr>
              <a:spLocks noChangeShapeType="1"/>
            </p:cNvSpPr>
            <p:nvPr/>
          </p:nvSpPr>
          <p:spPr bwMode="auto">
            <a:xfrm flipV="1">
              <a:off x="3256" y="2164"/>
              <a:ext cx="0" cy="2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Line 149"/>
            <p:cNvSpPr>
              <a:spLocks noChangeShapeType="1"/>
            </p:cNvSpPr>
            <p:nvPr/>
          </p:nvSpPr>
          <p:spPr bwMode="auto">
            <a:xfrm flipV="1">
              <a:off x="2740" y="2590"/>
              <a:ext cx="0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Line 150"/>
            <p:cNvSpPr>
              <a:spLocks noChangeShapeType="1"/>
            </p:cNvSpPr>
            <p:nvPr/>
          </p:nvSpPr>
          <p:spPr bwMode="auto">
            <a:xfrm flipV="1">
              <a:off x="2668" y="2658"/>
              <a:ext cx="0" cy="3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Line 156"/>
            <p:cNvSpPr>
              <a:spLocks noChangeShapeType="1"/>
            </p:cNvSpPr>
            <p:nvPr/>
          </p:nvSpPr>
          <p:spPr bwMode="auto">
            <a:xfrm flipV="1">
              <a:off x="2368" y="2904"/>
              <a:ext cx="0" cy="1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Line 159"/>
            <p:cNvSpPr>
              <a:spLocks noChangeShapeType="1"/>
            </p:cNvSpPr>
            <p:nvPr/>
          </p:nvSpPr>
          <p:spPr bwMode="auto">
            <a:xfrm flipV="1">
              <a:off x="2044" y="3170"/>
              <a:ext cx="0" cy="1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4" name="Group 163"/>
          <p:cNvGrpSpPr>
            <a:grpSpLocks/>
          </p:cNvGrpSpPr>
          <p:nvPr/>
        </p:nvGrpSpPr>
        <p:grpSpPr bwMode="auto">
          <a:xfrm>
            <a:off x="3009267" y="3263528"/>
            <a:ext cx="2251075" cy="2079625"/>
            <a:chOff x="1708" y="2140"/>
            <a:chExt cx="1418" cy="1310"/>
          </a:xfrm>
        </p:grpSpPr>
        <p:sp>
          <p:nvSpPr>
            <p:cNvPr id="35" name="Line 145"/>
            <p:cNvSpPr>
              <a:spLocks noChangeShapeType="1"/>
            </p:cNvSpPr>
            <p:nvPr/>
          </p:nvSpPr>
          <p:spPr bwMode="auto">
            <a:xfrm>
              <a:off x="3126" y="2140"/>
              <a:ext cx="0" cy="13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146"/>
            <p:cNvSpPr>
              <a:spLocks noChangeShapeType="1"/>
            </p:cNvSpPr>
            <p:nvPr/>
          </p:nvSpPr>
          <p:spPr bwMode="auto">
            <a:xfrm>
              <a:off x="2874" y="2338"/>
              <a:ext cx="0" cy="1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Line 151"/>
            <p:cNvSpPr>
              <a:spLocks noChangeShapeType="1"/>
            </p:cNvSpPr>
            <p:nvPr/>
          </p:nvSpPr>
          <p:spPr bwMode="auto">
            <a:xfrm>
              <a:off x="2418" y="2494"/>
              <a:ext cx="0" cy="36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Line 154"/>
            <p:cNvSpPr>
              <a:spLocks noChangeShapeType="1"/>
            </p:cNvSpPr>
            <p:nvPr/>
          </p:nvSpPr>
          <p:spPr bwMode="auto">
            <a:xfrm>
              <a:off x="2298" y="2826"/>
              <a:ext cx="0" cy="1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Line 157"/>
            <p:cNvSpPr>
              <a:spLocks noChangeShapeType="1"/>
            </p:cNvSpPr>
            <p:nvPr/>
          </p:nvSpPr>
          <p:spPr bwMode="auto">
            <a:xfrm>
              <a:off x="1926" y="2886"/>
              <a:ext cx="0" cy="3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158"/>
            <p:cNvSpPr>
              <a:spLocks noChangeShapeType="1"/>
            </p:cNvSpPr>
            <p:nvPr/>
          </p:nvSpPr>
          <p:spPr bwMode="auto">
            <a:xfrm>
              <a:off x="1708" y="3238"/>
              <a:ext cx="0" cy="2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" name="Oval 130"/>
          <p:cNvSpPr>
            <a:spLocks noChangeArrowheads="1"/>
          </p:cNvSpPr>
          <p:nvPr/>
        </p:nvSpPr>
        <p:spPr bwMode="auto">
          <a:xfrm>
            <a:off x="4012567" y="47240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Oval 131"/>
          <p:cNvSpPr>
            <a:spLocks noChangeArrowheads="1"/>
          </p:cNvSpPr>
          <p:nvPr/>
        </p:nvSpPr>
        <p:spPr bwMode="auto">
          <a:xfrm>
            <a:off x="4488817" y="45335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Oval 132"/>
          <p:cNvSpPr>
            <a:spLocks noChangeArrowheads="1"/>
          </p:cNvSpPr>
          <p:nvPr/>
        </p:nvSpPr>
        <p:spPr bwMode="auto">
          <a:xfrm>
            <a:off x="4965067" y="40191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Oval 133"/>
          <p:cNvSpPr>
            <a:spLocks noChangeArrowheads="1"/>
          </p:cNvSpPr>
          <p:nvPr/>
        </p:nvSpPr>
        <p:spPr bwMode="auto">
          <a:xfrm>
            <a:off x="4088767" y="37715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Oval 134"/>
          <p:cNvSpPr>
            <a:spLocks noChangeArrowheads="1"/>
          </p:cNvSpPr>
          <p:nvPr/>
        </p:nvSpPr>
        <p:spPr bwMode="auto">
          <a:xfrm>
            <a:off x="3307717" y="44001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Oval 135"/>
          <p:cNvSpPr>
            <a:spLocks noChangeArrowheads="1"/>
          </p:cNvSpPr>
          <p:nvPr/>
        </p:nvSpPr>
        <p:spPr bwMode="auto">
          <a:xfrm>
            <a:off x="3498217" y="51431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Oval 136"/>
          <p:cNvSpPr>
            <a:spLocks noChangeArrowheads="1"/>
          </p:cNvSpPr>
          <p:nvPr/>
        </p:nvSpPr>
        <p:spPr bwMode="auto">
          <a:xfrm>
            <a:off x="3898267" y="43049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Oval 137"/>
          <p:cNvSpPr>
            <a:spLocks noChangeArrowheads="1"/>
          </p:cNvSpPr>
          <p:nvPr/>
        </p:nvSpPr>
        <p:spPr bwMode="auto">
          <a:xfrm>
            <a:off x="4603117" y="40763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Oval 139"/>
          <p:cNvSpPr>
            <a:spLocks noChangeArrowheads="1"/>
          </p:cNvSpPr>
          <p:nvPr/>
        </p:nvSpPr>
        <p:spPr bwMode="auto">
          <a:xfrm>
            <a:off x="5212717" y="32190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Oval 140"/>
          <p:cNvSpPr>
            <a:spLocks noChangeArrowheads="1"/>
          </p:cNvSpPr>
          <p:nvPr/>
        </p:nvSpPr>
        <p:spPr bwMode="auto">
          <a:xfrm>
            <a:off x="2964817" y="49526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" name="Oval 141"/>
          <p:cNvSpPr>
            <a:spLocks noChangeArrowheads="1"/>
          </p:cNvSpPr>
          <p:nvPr/>
        </p:nvSpPr>
        <p:spPr bwMode="auto">
          <a:xfrm>
            <a:off x="5422267" y="36381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Oval 142"/>
          <p:cNvSpPr>
            <a:spLocks noChangeArrowheads="1"/>
          </p:cNvSpPr>
          <p:nvPr/>
        </p:nvSpPr>
        <p:spPr bwMode="auto">
          <a:xfrm>
            <a:off x="4812667" y="35238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Line 124"/>
          <p:cNvSpPr>
            <a:spLocks noChangeShapeType="1"/>
          </p:cNvSpPr>
          <p:nvPr/>
        </p:nvSpPr>
        <p:spPr bwMode="auto">
          <a:xfrm>
            <a:off x="2693355" y="5999832"/>
            <a:ext cx="38274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Line 125"/>
          <p:cNvSpPr>
            <a:spLocks noChangeShapeType="1"/>
          </p:cNvSpPr>
          <p:nvPr/>
        </p:nvSpPr>
        <p:spPr bwMode="auto">
          <a:xfrm>
            <a:off x="2693355" y="2569244"/>
            <a:ext cx="0" cy="3443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Oval 174"/>
          <p:cNvSpPr>
            <a:spLocks noChangeArrowheads="1"/>
          </p:cNvSpPr>
          <p:nvPr/>
        </p:nvSpPr>
        <p:spPr bwMode="auto">
          <a:xfrm>
            <a:off x="2974342" y="5302399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9646" y="4164619"/>
            <a:ext cx="25298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StarSymbol" pitchFamily="2" charset="0"/>
              </a:rPr>
              <a:t>Actual data point</a:t>
            </a:r>
            <a:endParaRPr lang="en-GB" sz="2400" dirty="0"/>
          </a:p>
        </p:txBody>
      </p:sp>
      <p:cxnSp>
        <p:nvCxnSpPr>
          <p:cNvPr id="8" name="Straight Arrow Connector 7"/>
          <p:cNvCxnSpPr>
            <a:stCxn id="4" idx="3"/>
            <a:endCxn id="50" idx="2"/>
          </p:cNvCxnSpPr>
          <p:nvPr/>
        </p:nvCxnSpPr>
        <p:spPr>
          <a:xfrm>
            <a:off x="2609483" y="4395452"/>
            <a:ext cx="355334" cy="6048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1721326" y="4490029"/>
            <a:ext cx="724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StarSymbol" pitchFamily="2" charset="0"/>
              </a:rPr>
              <a:t>(x</a:t>
            </a:r>
            <a:r>
              <a:rPr lang="en-GB" altLang="en-US" sz="2400" baseline="-25000" dirty="0">
                <a:latin typeface="StarSymbol" pitchFamily="2" charset="0"/>
              </a:rPr>
              <a:t>i</a:t>
            </a:r>
            <a:r>
              <a:rPr lang="en-GB" altLang="en-US" sz="2400" dirty="0">
                <a:latin typeface="StarSymbol" pitchFamily="2" charset="0"/>
              </a:rPr>
              <a:t>, </a:t>
            </a:r>
            <a:r>
              <a:rPr lang="en-GB" altLang="en-US" sz="2400" dirty="0" err="1">
                <a:latin typeface="StarSymbol" pitchFamily="2" charset="0"/>
              </a:rPr>
              <a:t>y</a:t>
            </a:r>
            <a:r>
              <a:rPr lang="en-GB" altLang="en-US" sz="2400" baseline="-25000" dirty="0" err="1">
                <a:latin typeface="StarSymbol" pitchFamily="2" charset="0"/>
              </a:rPr>
              <a:t>i</a:t>
            </a:r>
            <a:r>
              <a:rPr lang="en-GB" altLang="en-US" sz="2400" dirty="0">
                <a:latin typeface="StarSymbol" pitchFamily="2" charset="0"/>
              </a:rPr>
              <a:t>)</a:t>
            </a:r>
            <a:endParaRPr lang="en-GB" sz="2400" dirty="0"/>
          </a:p>
        </p:txBody>
      </p:sp>
      <p:sp>
        <p:nvSpPr>
          <p:cNvPr id="60" name="Rectangle 59"/>
          <p:cNvSpPr/>
          <p:nvPr/>
        </p:nvSpPr>
        <p:spPr>
          <a:xfrm>
            <a:off x="260052" y="5592545"/>
            <a:ext cx="29876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B0F0"/>
                </a:solidFill>
                <a:latin typeface="StarSymbol" pitchFamily="2" charset="0"/>
              </a:rPr>
              <a:t>Predicted data point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349238" y="6036493"/>
            <a:ext cx="8114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B0F0"/>
                </a:solidFill>
                <a:latin typeface="StarSymbol" pitchFamily="2" charset="0"/>
              </a:rPr>
              <a:t>(</a:t>
            </a:r>
            <a:r>
              <a:rPr lang="en-GB" altLang="en-US" sz="2400" dirty="0" err="1">
                <a:solidFill>
                  <a:srgbClr val="00B0F0"/>
                </a:solidFill>
                <a:latin typeface="StarSymbol" pitchFamily="2" charset="0"/>
              </a:rPr>
              <a:t>x</a:t>
            </a:r>
            <a:r>
              <a:rPr lang="en-GB" altLang="en-US" sz="2400" baseline="-25000" dirty="0" err="1">
                <a:solidFill>
                  <a:srgbClr val="00B0F0"/>
                </a:solidFill>
                <a:latin typeface="StarSymbol" pitchFamily="2" charset="0"/>
              </a:rPr>
              <a:t>p</a:t>
            </a:r>
            <a:r>
              <a:rPr lang="en-GB" altLang="en-US" sz="2400" dirty="0">
                <a:solidFill>
                  <a:srgbClr val="00B0F0"/>
                </a:solidFill>
                <a:latin typeface="StarSymbol" pitchFamily="2" charset="0"/>
              </a:rPr>
              <a:t>, </a:t>
            </a:r>
            <a:r>
              <a:rPr lang="en-GB" altLang="en-US" sz="2400" dirty="0" err="1">
                <a:solidFill>
                  <a:srgbClr val="00B0F0"/>
                </a:solidFill>
                <a:latin typeface="StarSymbol" pitchFamily="2" charset="0"/>
              </a:rPr>
              <a:t>y</a:t>
            </a:r>
            <a:r>
              <a:rPr lang="en-GB" altLang="en-US" sz="2400" baseline="-25000" dirty="0" err="1">
                <a:solidFill>
                  <a:srgbClr val="00B0F0"/>
                </a:solidFill>
                <a:latin typeface="StarSymbol" pitchFamily="2" charset="0"/>
              </a:rPr>
              <a:t>p</a:t>
            </a:r>
            <a:r>
              <a:rPr lang="en-GB" altLang="en-US" sz="2400" dirty="0">
                <a:solidFill>
                  <a:srgbClr val="00B0F0"/>
                </a:solidFill>
                <a:latin typeface="StarSymbol" pitchFamily="2" charset="0"/>
              </a:rPr>
              <a:t>)</a:t>
            </a:r>
            <a:endParaRPr lang="en-GB" sz="2400" dirty="0">
              <a:solidFill>
                <a:srgbClr val="00B0F0"/>
              </a:solidFill>
            </a:endParaRPr>
          </a:p>
        </p:txBody>
      </p:sp>
      <p:cxnSp>
        <p:nvCxnSpPr>
          <p:cNvPr id="56" name="Straight Arrow Connector 55"/>
          <p:cNvCxnSpPr>
            <a:stCxn id="60" idx="3"/>
          </p:cNvCxnSpPr>
          <p:nvPr/>
        </p:nvCxnSpPr>
        <p:spPr>
          <a:xfrm flipH="1" flipV="1">
            <a:off x="3020062" y="5393840"/>
            <a:ext cx="227614" cy="429538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290010" y="4916110"/>
            <a:ext cx="1332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latin typeface="StarSymbol" pitchFamily="2" charset="0"/>
              </a:rPr>
              <a:t>Residual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234578" y="5185269"/>
            <a:ext cx="692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 err="1">
                <a:solidFill>
                  <a:srgbClr val="FF0000"/>
                </a:solidFill>
                <a:latin typeface="StarSymbol" pitchFamily="2" charset="0"/>
              </a:rPr>
              <a:t>y</a:t>
            </a:r>
            <a:r>
              <a:rPr lang="en-GB" altLang="en-US" sz="2400" baseline="-25000" dirty="0" err="1">
                <a:solidFill>
                  <a:srgbClr val="FF0000"/>
                </a:solidFill>
                <a:latin typeface="StarSymbol" pitchFamily="2" charset="0"/>
              </a:rPr>
              <a:t>i</a:t>
            </a:r>
            <a:r>
              <a:rPr lang="en-GB" altLang="en-US" sz="2400" dirty="0">
                <a:solidFill>
                  <a:srgbClr val="FF0000"/>
                </a:solidFill>
                <a:latin typeface="StarSymbol" pitchFamily="2" charset="0"/>
              </a:rPr>
              <a:t> - </a:t>
            </a:r>
            <a:r>
              <a:rPr lang="en-GB" altLang="en-US" sz="2400" dirty="0" err="1">
                <a:solidFill>
                  <a:srgbClr val="FF0000"/>
                </a:solidFill>
                <a:latin typeface="StarSymbol" pitchFamily="2" charset="0"/>
              </a:rPr>
              <a:t>y</a:t>
            </a:r>
            <a:r>
              <a:rPr lang="en-GB" altLang="en-US" sz="2400" baseline="-25000" dirty="0" err="1">
                <a:solidFill>
                  <a:srgbClr val="FF0000"/>
                </a:solidFill>
                <a:latin typeface="StarSymbol" pitchFamily="2" charset="0"/>
              </a:rPr>
              <a:t>p</a:t>
            </a:r>
            <a:endParaRPr lang="en-GB" sz="2400" dirty="0">
              <a:solidFill>
                <a:srgbClr val="FF0000"/>
              </a:solidFill>
            </a:endParaRPr>
          </a:p>
        </p:txBody>
      </p:sp>
      <p:cxnSp>
        <p:nvCxnSpPr>
          <p:cNvPr id="58" name="Straight Arrow Connector 57"/>
          <p:cNvCxnSpPr>
            <a:stCxn id="64" idx="3"/>
          </p:cNvCxnSpPr>
          <p:nvPr/>
        </p:nvCxnSpPr>
        <p:spPr>
          <a:xfrm>
            <a:off x="1622110" y="5146943"/>
            <a:ext cx="1352232" cy="160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174"/>
          <p:cNvSpPr>
            <a:spLocks noChangeArrowheads="1"/>
          </p:cNvSpPr>
          <p:nvPr/>
        </p:nvSpPr>
        <p:spPr bwMode="auto">
          <a:xfrm>
            <a:off x="5089527" y="3546366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249383" y="4611043"/>
            <a:ext cx="18934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StarSymbol" pitchFamily="2" charset="0"/>
              </a:rPr>
              <a:t>Negative Residual</a:t>
            </a:r>
            <a:endParaRPr lang="en-GB" sz="2400" dirty="0"/>
          </a:p>
        </p:txBody>
      </p:sp>
      <p:sp>
        <p:nvSpPr>
          <p:cNvPr id="70" name="Rectangle 69"/>
          <p:cNvSpPr/>
          <p:nvPr/>
        </p:nvSpPr>
        <p:spPr>
          <a:xfrm>
            <a:off x="5577745" y="3866990"/>
            <a:ext cx="1497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B0F0"/>
                </a:solidFill>
                <a:latin typeface="StarSymbol" pitchFamily="2" charset="0"/>
              </a:rPr>
              <a:t>Zero Residual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247676" y="2803149"/>
            <a:ext cx="17892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latin typeface="StarSymbol" pitchFamily="2" charset="0"/>
              </a:rPr>
              <a:t>Positive Residual</a:t>
            </a:r>
            <a:endParaRPr lang="en-GB" sz="2400" dirty="0">
              <a:solidFill>
                <a:srgbClr val="FF0000"/>
              </a:solidFill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4184017" y="3263528"/>
            <a:ext cx="463550" cy="7556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69" idx="1"/>
          </p:cNvCxnSpPr>
          <p:nvPr/>
        </p:nvCxnSpPr>
        <p:spPr>
          <a:xfrm flipH="1" flipV="1">
            <a:off x="4533267" y="4366840"/>
            <a:ext cx="716116" cy="4750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70" idx="1"/>
          </p:cNvCxnSpPr>
          <p:nvPr/>
        </p:nvCxnSpPr>
        <p:spPr>
          <a:xfrm flipH="1" flipV="1">
            <a:off x="5198428" y="3685554"/>
            <a:ext cx="379317" cy="412269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21"/>
          <p:cNvSpPr txBox="1">
            <a:spLocks noChangeArrowheads="1"/>
          </p:cNvSpPr>
          <p:nvPr/>
        </p:nvSpPr>
        <p:spPr bwMode="auto">
          <a:xfrm>
            <a:off x="6326508" y="6033068"/>
            <a:ext cx="52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82" name="Text Box 21"/>
          <p:cNvSpPr txBox="1">
            <a:spLocks noChangeArrowheads="1"/>
          </p:cNvSpPr>
          <p:nvPr/>
        </p:nvSpPr>
        <p:spPr bwMode="auto">
          <a:xfrm>
            <a:off x="2334279" y="2471731"/>
            <a:ext cx="52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774980" y="3136900"/>
            <a:ext cx="19837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the point is above the graph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592666" y="4187343"/>
            <a:ext cx="25270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If the graph pass through the data point</a:t>
            </a:r>
            <a:endParaRPr lang="en-GB" sz="1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220297" y="5005560"/>
            <a:ext cx="27671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>
                <a:latin typeface="Comic Sans MS" panose="030F0702030302020204" pitchFamily="66" charset="0"/>
              </a:rPr>
              <a:t>If the point is below the graph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2" name="Oval 139"/>
          <p:cNvSpPr>
            <a:spLocks noChangeArrowheads="1"/>
          </p:cNvSpPr>
          <p:nvPr/>
        </p:nvSpPr>
        <p:spPr bwMode="auto">
          <a:xfrm>
            <a:off x="5076056" y="3549774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Rectangle 56">
            <a:hlinkClick r:id="rId5"/>
            <a:extLst>
              <a:ext uri="{FF2B5EF4-FFF2-40B4-BE49-F238E27FC236}">
                <a16:creationId xmlns:a16="http://schemas.microsoft.com/office/drawing/2014/main" id="{5748C44B-45E4-404F-A2C1-973C163ACA7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>
            <a:hlinkClick r:id="rId5"/>
            <a:extLst>
              <a:ext uri="{FF2B5EF4-FFF2-40B4-BE49-F238E27FC236}">
                <a16:creationId xmlns:a16="http://schemas.microsoft.com/office/drawing/2014/main" id="{70DB5D4B-4761-46E5-AE13-817C591027C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55" grpId="0" animBg="1"/>
      <p:bldP spid="4" grpId="0"/>
      <p:bldP spid="59" grpId="0"/>
      <p:bldP spid="60" grpId="0"/>
      <p:bldP spid="61" grpId="0"/>
      <p:bldP spid="64" grpId="0"/>
      <p:bldP spid="65" grpId="0"/>
      <p:bldP spid="68" grpId="0" animBg="1"/>
      <p:bldP spid="69" grpId="0"/>
      <p:bldP spid="70" grpId="0"/>
      <p:bldP spid="71" grpId="0"/>
      <p:bldP spid="83" grpId="0"/>
      <p:bldP spid="84" grpId="0"/>
      <p:bldP spid="86" grpId="0"/>
      <p:bldP spid="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4506"/>
            <a:ext cx="8892480" cy="739552"/>
          </a:xfrm>
        </p:spPr>
        <p:txBody>
          <a:bodyPr>
            <a:normAutofit/>
          </a:bodyPr>
          <a:lstStyle/>
          <a:p>
            <a:r>
              <a:rPr lang="en-GB" altLang="en-US" sz="3200" dirty="0">
                <a:solidFill>
                  <a:srgbClr val="000000"/>
                </a:solidFill>
                <a:latin typeface="+mn-lt"/>
              </a:rPr>
              <a:t>The equation of the Regression line of </a:t>
            </a:r>
            <a:r>
              <a:rPr lang="en-GB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3200" dirty="0">
                <a:solidFill>
                  <a:srgbClr val="000000"/>
                </a:solidFill>
                <a:latin typeface="+mn-lt"/>
              </a:rPr>
              <a:t> on </a:t>
            </a:r>
            <a:r>
              <a:rPr lang="en-GB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504" y="787725"/>
            <a:ext cx="87776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The least squares regression line is the one that has the smallest possible value for the sum of the squares of the residuals.</a:t>
            </a:r>
          </a:p>
        </p:txBody>
      </p:sp>
      <p:sp>
        <p:nvSpPr>
          <p:cNvPr id="10" name="Freeform 144"/>
          <p:cNvSpPr>
            <a:spLocks/>
          </p:cNvSpPr>
          <p:nvPr/>
        </p:nvSpPr>
        <p:spPr bwMode="auto">
          <a:xfrm>
            <a:off x="2555776" y="2780928"/>
            <a:ext cx="3552291" cy="2915692"/>
          </a:xfrm>
          <a:custGeom>
            <a:avLst/>
            <a:gdLst>
              <a:gd name="T0" fmla="*/ 0 w 2088"/>
              <a:gd name="T1" fmla="*/ 1728 h 1728"/>
              <a:gd name="T2" fmla="*/ 2088 w 2088"/>
              <a:gd name="T3" fmla="*/ 0 h 17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88" h="1728">
                <a:moveTo>
                  <a:pt x="0" y="1728"/>
                </a:moveTo>
                <a:lnTo>
                  <a:pt x="2088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" name="Group 164"/>
          <p:cNvGrpSpPr>
            <a:grpSpLocks/>
          </p:cNvGrpSpPr>
          <p:nvPr/>
        </p:nvGrpSpPr>
        <p:grpSpPr bwMode="auto">
          <a:xfrm>
            <a:off x="3542667" y="3301628"/>
            <a:ext cx="1924050" cy="1879600"/>
            <a:chOff x="2044" y="2164"/>
            <a:chExt cx="1212" cy="1184"/>
          </a:xfrm>
        </p:grpSpPr>
        <p:sp>
          <p:nvSpPr>
            <p:cNvPr id="12" name="Line 147"/>
            <p:cNvSpPr>
              <a:spLocks noChangeShapeType="1"/>
            </p:cNvSpPr>
            <p:nvPr/>
          </p:nvSpPr>
          <p:spPr bwMode="auto">
            <a:xfrm flipV="1">
              <a:off x="2968" y="2406"/>
              <a:ext cx="0" cy="2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Line 148"/>
            <p:cNvSpPr>
              <a:spLocks noChangeShapeType="1"/>
            </p:cNvSpPr>
            <p:nvPr/>
          </p:nvSpPr>
          <p:spPr bwMode="auto">
            <a:xfrm flipV="1">
              <a:off x="3256" y="2164"/>
              <a:ext cx="0" cy="2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149"/>
            <p:cNvSpPr>
              <a:spLocks noChangeShapeType="1"/>
            </p:cNvSpPr>
            <p:nvPr/>
          </p:nvSpPr>
          <p:spPr bwMode="auto">
            <a:xfrm flipV="1">
              <a:off x="2740" y="2590"/>
              <a:ext cx="0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Line 150"/>
            <p:cNvSpPr>
              <a:spLocks noChangeShapeType="1"/>
            </p:cNvSpPr>
            <p:nvPr/>
          </p:nvSpPr>
          <p:spPr bwMode="auto">
            <a:xfrm flipV="1">
              <a:off x="2668" y="2658"/>
              <a:ext cx="0" cy="3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Line 156"/>
            <p:cNvSpPr>
              <a:spLocks noChangeShapeType="1"/>
            </p:cNvSpPr>
            <p:nvPr/>
          </p:nvSpPr>
          <p:spPr bwMode="auto">
            <a:xfrm flipV="1">
              <a:off x="2368" y="2904"/>
              <a:ext cx="0" cy="1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159"/>
            <p:cNvSpPr>
              <a:spLocks noChangeShapeType="1"/>
            </p:cNvSpPr>
            <p:nvPr/>
          </p:nvSpPr>
          <p:spPr bwMode="auto">
            <a:xfrm flipV="1">
              <a:off x="2044" y="3170"/>
              <a:ext cx="0" cy="1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" name="Group 163"/>
          <p:cNvGrpSpPr>
            <a:grpSpLocks/>
          </p:cNvGrpSpPr>
          <p:nvPr/>
        </p:nvGrpSpPr>
        <p:grpSpPr bwMode="auto">
          <a:xfrm>
            <a:off x="3009267" y="3263528"/>
            <a:ext cx="2251075" cy="2079625"/>
            <a:chOff x="1708" y="2140"/>
            <a:chExt cx="1418" cy="1310"/>
          </a:xfrm>
        </p:grpSpPr>
        <p:sp>
          <p:nvSpPr>
            <p:cNvPr id="19" name="Line 145"/>
            <p:cNvSpPr>
              <a:spLocks noChangeShapeType="1"/>
            </p:cNvSpPr>
            <p:nvPr/>
          </p:nvSpPr>
          <p:spPr bwMode="auto">
            <a:xfrm>
              <a:off x="3126" y="2140"/>
              <a:ext cx="0" cy="13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Line 146"/>
            <p:cNvSpPr>
              <a:spLocks noChangeShapeType="1"/>
            </p:cNvSpPr>
            <p:nvPr/>
          </p:nvSpPr>
          <p:spPr bwMode="auto">
            <a:xfrm>
              <a:off x="2874" y="2338"/>
              <a:ext cx="0" cy="1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151"/>
            <p:cNvSpPr>
              <a:spLocks noChangeShapeType="1"/>
            </p:cNvSpPr>
            <p:nvPr/>
          </p:nvSpPr>
          <p:spPr bwMode="auto">
            <a:xfrm>
              <a:off x="2418" y="2494"/>
              <a:ext cx="0" cy="36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Line 154"/>
            <p:cNvSpPr>
              <a:spLocks noChangeShapeType="1"/>
            </p:cNvSpPr>
            <p:nvPr/>
          </p:nvSpPr>
          <p:spPr bwMode="auto">
            <a:xfrm>
              <a:off x="2298" y="2826"/>
              <a:ext cx="0" cy="1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Line 157"/>
            <p:cNvSpPr>
              <a:spLocks noChangeShapeType="1"/>
            </p:cNvSpPr>
            <p:nvPr/>
          </p:nvSpPr>
          <p:spPr bwMode="auto">
            <a:xfrm>
              <a:off x="1926" y="2886"/>
              <a:ext cx="0" cy="3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Line 158"/>
            <p:cNvSpPr>
              <a:spLocks noChangeShapeType="1"/>
            </p:cNvSpPr>
            <p:nvPr/>
          </p:nvSpPr>
          <p:spPr bwMode="auto">
            <a:xfrm>
              <a:off x="1708" y="3238"/>
              <a:ext cx="0" cy="2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5" name="Oval 130"/>
          <p:cNvSpPr>
            <a:spLocks noChangeArrowheads="1"/>
          </p:cNvSpPr>
          <p:nvPr/>
        </p:nvSpPr>
        <p:spPr bwMode="auto">
          <a:xfrm>
            <a:off x="4012567" y="47240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Oval 131"/>
          <p:cNvSpPr>
            <a:spLocks noChangeArrowheads="1"/>
          </p:cNvSpPr>
          <p:nvPr/>
        </p:nvSpPr>
        <p:spPr bwMode="auto">
          <a:xfrm>
            <a:off x="4488817" y="45335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Oval 132"/>
          <p:cNvSpPr>
            <a:spLocks noChangeArrowheads="1"/>
          </p:cNvSpPr>
          <p:nvPr/>
        </p:nvSpPr>
        <p:spPr bwMode="auto">
          <a:xfrm>
            <a:off x="4965067" y="40191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Oval 133"/>
          <p:cNvSpPr>
            <a:spLocks noChangeArrowheads="1"/>
          </p:cNvSpPr>
          <p:nvPr/>
        </p:nvSpPr>
        <p:spPr bwMode="auto">
          <a:xfrm>
            <a:off x="4088767" y="37715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Oval 134"/>
          <p:cNvSpPr>
            <a:spLocks noChangeArrowheads="1"/>
          </p:cNvSpPr>
          <p:nvPr/>
        </p:nvSpPr>
        <p:spPr bwMode="auto">
          <a:xfrm>
            <a:off x="3307717" y="44001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Oval 135"/>
          <p:cNvSpPr>
            <a:spLocks noChangeArrowheads="1"/>
          </p:cNvSpPr>
          <p:nvPr/>
        </p:nvSpPr>
        <p:spPr bwMode="auto">
          <a:xfrm>
            <a:off x="3498217" y="51431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Oval 136"/>
          <p:cNvSpPr>
            <a:spLocks noChangeArrowheads="1"/>
          </p:cNvSpPr>
          <p:nvPr/>
        </p:nvSpPr>
        <p:spPr bwMode="auto">
          <a:xfrm>
            <a:off x="3898267" y="43049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Oval 137"/>
          <p:cNvSpPr>
            <a:spLocks noChangeArrowheads="1"/>
          </p:cNvSpPr>
          <p:nvPr/>
        </p:nvSpPr>
        <p:spPr bwMode="auto">
          <a:xfrm>
            <a:off x="4603117" y="40763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Oval 139"/>
          <p:cNvSpPr>
            <a:spLocks noChangeArrowheads="1"/>
          </p:cNvSpPr>
          <p:nvPr/>
        </p:nvSpPr>
        <p:spPr bwMode="auto">
          <a:xfrm>
            <a:off x="5212717" y="32190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Oval 140"/>
          <p:cNvSpPr>
            <a:spLocks noChangeArrowheads="1"/>
          </p:cNvSpPr>
          <p:nvPr/>
        </p:nvSpPr>
        <p:spPr bwMode="auto">
          <a:xfrm>
            <a:off x="2964817" y="495262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Oval 141"/>
          <p:cNvSpPr>
            <a:spLocks noChangeArrowheads="1"/>
          </p:cNvSpPr>
          <p:nvPr/>
        </p:nvSpPr>
        <p:spPr bwMode="auto">
          <a:xfrm>
            <a:off x="5422267" y="36381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Oval 142"/>
          <p:cNvSpPr>
            <a:spLocks noChangeArrowheads="1"/>
          </p:cNvSpPr>
          <p:nvPr/>
        </p:nvSpPr>
        <p:spPr bwMode="auto">
          <a:xfrm>
            <a:off x="4812667" y="3523878"/>
            <a:ext cx="9525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Line 124"/>
          <p:cNvSpPr>
            <a:spLocks noChangeShapeType="1"/>
          </p:cNvSpPr>
          <p:nvPr/>
        </p:nvSpPr>
        <p:spPr bwMode="auto">
          <a:xfrm>
            <a:off x="2693355" y="5999832"/>
            <a:ext cx="38274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Line 125"/>
          <p:cNvSpPr>
            <a:spLocks noChangeShapeType="1"/>
          </p:cNvSpPr>
          <p:nvPr/>
        </p:nvSpPr>
        <p:spPr bwMode="auto">
          <a:xfrm>
            <a:off x="2693355" y="2569244"/>
            <a:ext cx="0" cy="3443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Oval 174"/>
          <p:cNvSpPr>
            <a:spLocks noChangeArrowheads="1"/>
          </p:cNvSpPr>
          <p:nvPr/>
        </p:nvSpPr>
        <p:spPr bwMode="auto">
          <a:xfrm>
            <a:off x="2974342" y="5302399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43" name="Oval 174"/>
          <p:cNvSpPr>
            <a:spLocks noChangeArrowheads="1"/>
          </p:cNvSpPr>
          <p:nvPr/>
        </p:nvSpPr>
        <p:spPr bwMode="auto">
          <a:xfrm>
            <a:off x="3309622" y="4994220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519753" y="4817045"/>
            <a:ext cx="295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StarSymbol" pitchFamily="2" charset="0"/>
              </a:rPr>
              <a:t>g</a:t>
            </a:r>
            <a:endParaRPr lang="en-GB" sz="2400" dirty="0"/>
          </a:p>
        </p:txBody>
      </p:sp>
      <p:sp>
        <p:nvSpPr>
          <p:cNvPr id="46" name="Rectangle 45"/>
          <p:cNvSpPr/>
          <p:nvPr/>
        </p:nvSpPr>
        <p:spPr>
          <a:xfrm>
            <a:off x="2760843" y="4924620"/>
            <a:ext cx="295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latin typeface="StarSymbol" pitchFamily="2" charset="0"/>
              </a:rPr>
              <a:t>a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0" name="Text Box 21"/>
          <p:cNvSpPr txBox="1">
            <a:spLocks noChangeArrowheads="1"/>
          </p:cNvSpPr>
          <p:nvPr/>
        </p:nvSpPr>
        <p:spPr bwMode="auto">
          <a:xfrm>
            <a:off x="6326508" y="6033068"/>
            <a:ext cx="52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51" name="Text Box 21"/>
          <p:cNvSpPr txBox="1">
            <a:spLocks noChangeArrowheads="1"/>
          </p:cNvSpPr>
          <p:nvPr/>
        </p:nvSpPr>
        <p:spPr bwMode="auto">
          <a:xfrm>
            <a:off x="2334279" y="2471731"/>
            <a:ext cx="52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52" name="Oval 174"/>
          <p:cNvSpPr>
            <a:spLocks noChangeArrowheads="1"/>
          </p:cNvSpPr>
          <p:nvPr/>
        </p:nvSpPr>
        <p:spPr bwMode="auto">
          <a:xfrm>
            <a:off x="3496209" y="4841667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53" name="Oval 174"/>
          <p:cNvSpPr>
            <a:spLocks noChangeArrowheads="1"/>
          </p:cNvSpPr>
          <p:nvPr/>
        </p:nvSpPr>
        <p:spPr bwMode="auto">
          <a:xfrm>
            <a:off x="3896997" y="4516383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54" name="Oval 174"/>
          <p:cNvSpPr>
            <a:spLocks noChangeArrowheads="1"/>
          </p:cNvSpPr>
          <p:nvPr/>
        </p:nvSpPr>
        <p:spPr bwMode="auto">
          <a:xfrm>
            <a:off x="4011297" y="4417959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55" name="Oval 174"/>
          <p:cNvSpPr>
            <a:spLocks noChangeArrowheads="1"/>
          </p:cNvSpPr>
          <p:nvPr/>
        </p:nvSpPr>
        <p:spPr bwMode="auto">
          <a:xfrm>
            <a:off x="4097022" y="4356363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56" name="Oval 174"/>
          <p:cNvSpPr>
            <a:spLocks noChangeArrowheads="1"/>
          </p:cNvSpPr>
          <p:nvPr/>
        </p:nvSpPr>
        <p:spPr bwMode="auto">
          <a:xfrm>
            <a:off x="4488817" y="4027434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57" name="Oval 174"/>
          <p:cNvSpPr>
            <a:spLocks noChangeArrowheads="1"/>
          </p:cNvSpPr>
          <p:nvPr/>
        </p:nvSpPr>
        <p:spPr bwMode="auto">
          <a:xfrm>
            <a:off x="4608600" y="3923928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58" name="Oval 174"/>
          <p:cNvSpPr>
            <a:spLocks noChangeArrowheads="1"/>
          </p:cNvSpPr>
          <p:nvPr/>
        </p:nvSpPr>
        <p:spPr bwMode="auto">
          <a:xfrm>
            <a:off x="4816477" y="3760733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59" name="Oval 174"/>
          <p:cNvSpPr>
            <a:spLocks noChangeArrowheads="1"/>
          </p:cNvSpPr>
          <p:nvPr/>
        </p:nvSpPr>
        <p:spPr bwMode="auto">
          <a:xfrm>
            <a:off x="4964775" y="3640083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60" name="Oval 174"/>
          <p:cNvSpPr>
            <a:spLocks noChangeArrowheads="1"/>
          </p:cNvSpPr>
          <p:nvPr/>
        </p:nvSpPr>
        <p:spPr bwMode="auto">
          <a:xfrm>
            <a:off x="5226370" y="3432438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61" name="Oval 174"/>
          <p:cNvSpPr>
            <a:spLocks noChangeArrowheads="1"/>
          </p:cNvSpPr>
          <p:nvPr/>
        </p:nvSpPr>
        <p:spPr bwMode="auto">
          <a:xfrm>
            <a:off x="5420997" y="3255908"/>
            <a:ext cx="91440" cy="9144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105787" y="4495428"/>
            <a:ext cx="308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latin typeface="StarSymbol" pitchFamily="2" charset="0"/>
              </a:rPr>
              <a:t>b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690492" y="4226495"/>
            <a:ext cx="282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latin typeface="StarSymbol" pitchFamily="2" charset="0"/>
              </a:rPr>
              <a:t>c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887349" y="3865637"/>
            <a:ext cx="308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latin typeface="StarSymbol" pitchFamily="2" charset="0"/>
              </a:rPr>
              <a:t>d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567469" y="3454970"/>
            <a:ext cx="295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latin typeface="StarSymbol" pitchFamily="2" charset="0"/>
              </a:rPr>
              <a:t>e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016014" y="3185829"/>
            <a:ext cx="2551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latin typeface="StarSymbol" pitchFamily="2" charset="0"/>
              </a:rPr>
              <a:t>f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049780" y="4366746"/>
            <a:ext cx="3113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StarSymbol" pitchFamily="2" charset="0"/>
              </a:rPr>
              <a:t>h</a:t>
            </a:r>
            <a:endParaRPr lang="en-GB" sz="2400" dirty="0"/>
          </a:p>
        </p:txBody>
      </p:sp>
      <p:sp>
        <p:nvSpPr>
          <p:cNvPr id="69" name="Rectangle 68"/>
          <p:cNvSpPr/>
          <p:nvPr/>
        </p:nvSpPr>
        <p:spPr>
          <a:xfrm>
            <a:off x="4323499" y="4123953"/>
            <a:ext cx="2423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 err="1">
                <a:latin typeface="StarSymbol" pitchFamily="2" charset="0"/>
              </a:rPr>
              <a:t>i</a:t>
            </a:r>
            <a:endParaRPr lang="en-GB" sz="2400" dirty="0"/>
          </a:p>
        </p:txBody>
      </p:sp>
      <p:sp>
        <p:nvSpPr>
          <p:cNvPr id="70" name="Rectangle 69"/>
          <p:cNvSpPr/>
          <p:nvPr/>
        </p:nvSpPr>
        <p:spPr>
          <a:xfrm>
            <a:off x="4632938" y="3893120"/>
            <a:ext cx="2423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StarSymbol" pitchFamily="2" charset="0"/>
              </a:rPr>
              <a:t>j</a:t>
            </a:r>
            <a:endParaRPr lang="en-GB" sz="2400" dirty="0"/>
          </a:p>
        </p:txBody>
      </p:sp>
      <p:sp>
        <p:nvSpPr>
          <p:cNvPr id="71" name="Rectangle 70"/>
          <p:cNvSpPr/>
          <p:nvPr/>
        </p:nvSpPr>
        <p:spPr>
          <a:xfrm>
            <a:off x="4977344" y="3564012"/>
            <a:ext cx="295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StarSymbol" pitchFamily="2" charset="0"/>
              </a:rPr>
              <a:t>k</a:t>
            </a:r>
            <a:endParaRPr lang="en-GB" sz="2400" dirty="0"/>
          </a:p>
        </p:txBody>
      </p:sp>
      <p:sp>
        <p:nvSpPr>
          <p:cNvPr id="72" name="Rectangle 71"/>
          <p:cNvSpPr/>
          <p:nvPr/>
        </p:nvSpPr>
        <p:spPr>
          <a:xfrm>
            <a:off x="5430108" y="3232655"/>
            <a:ext cx="2423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StarSymbol" pitchFamily="2" charset="0"/>
              </a:rPr>
              <a:t>l</a:t>
            </a:r>
            <a:endParaRPr lang="en-GB" sz="2400" dirty="0"/>
          </a:p>
        </p:txBody>
      </p:sp>
      <p:sp>
        <p:nvSpPr>
          <p:cNvPr id="73" name="Rectangle 72"/>
          <p:cNvSpPr/>
          <p:nvPr/>
        </p:nvSpPr>
        <p:spPr>
          <a:xfrm>
            <a:off x="1674347" y="1529811"/>
            <a:ext cx="48917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+mn-lt"/>
              </a:rPr>
              <a:t>In the diagram we aim to make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00754" y="1891570"/>
            <a:ext cx="80915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a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b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c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d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e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f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g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h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i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j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k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 + l</a:t>
            </a:r>
            <a:r>
              <a:rPr lang="en-GB" altLang="en-US" sz="2400" baseline="30000" dirty="0">
                <a:solidFill>
                  <a:srgbClr val="000000"/>
                </a:solidFill>
                <a:latin typeface="StarSymbol" pitchFamily="2" charset="0"/>
              </a:rPr>
              <a:t>2</a:t>
            </a:r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.</a:t>
            </a:r>
          </a:p>
        </p:txBody>
      </p:sp>
      <p:sp>
        <p:nvSpPr>
          <p:cNvPr id="75" name="Rectangle 74"/>
          <p:cNvSpPr/>
          <p:nvPr/>
        </p:nvSpPr>
        <p:spPr>
          <a:xfrm>
            <a:off x="205426" y="2231419"/>
            <a:ext cx="46331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  <a:latin typeface="StarSymbol" pitchFamily="2" charset="0"/>
              </a:rPr>
              <a:t>As close to zero as possible</a:t>
            </a:r>
          </a:p>
        </p:txBody>
      </p:sp>
      <p:sp>
        <p:nvSpPr>
          <p:cNvPr id="67" name="Rectangle 66">
            <a:hlinkClick r:id="rId3"/>
            <a:extLst>
              <a:ext uri="{FF2B5EF4-FFF2-40B4-BE49-F238E27FC236}">
                <a16:creationId xmlns:a16="http://schemas.microsoft.com/office/drawing/2014/main" id="{0545E778-EAAF-4DA1-84D1-AEC1DB15F7D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>
            <a:hlinkClick r:id="rId3"/>
            <a:extLst>
              <a:ext uri="{FF2B5EF4-FFF2-40B4-BE49-F238E27FC236}">
                <a16:creationId xmlns:a16="http://schemas.microsoft.com/office/drawing/2014/main" id="{1BF1178D-0278-483B-A4C3-F91C3A6EC43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3" grpId="0" animBg="1"/>
      <p:bldP spid="44" grpId="0"/>
      <p:bldP spid="46" grpId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/>
      <p:bldP spid="63" grpId="0"/>
      <p:bldP spid="64" grpId="0"/>
      <p:bldP spid="65" grpId="0"/>
      <p:bldP spid="66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764704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+mn-lt"/>
              </a:rPr>
              <a:t>The derivation of the formula for the Linear Least Square Regression Line is a classic optimization problem, but its derivation is not part of this course.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4506"/>
            <a:ext cx="8892480" cy="739552"/>
          </a:xfrm>
        </p:spPr>
        <p:txBody>
          <a:bodyPr>
            <a:noAutofit/>
          </a:bodyPr>
          <a:lstStyle/>
          <a:p>
            <a:r>
              <a:rPr lang="en-GB" altLang="en-US" sz="3200" dirty="0">
                <a:solidFill>
                  <a:srgbClr val="000000"/>
                </a:solidFill>
                <a:latin typeface="+mn-lt"/>
              </a:rPr>
              <a:t>The equation of the Regression line of y on x</a:t>
            </a:r>
          </a:p>
        </p:txBody>
      </p:sp>
      <p:sp>
        <p:nvSpPr>
          <p:cNvPr id="7" name="Rectangle 6"/>
          <p:cNvSpPr/>
          <p:nvPr/>
        </p:nvSpPr>
        <p:spPr>
          <a:xfrm>
            <a:off x="281971" y="2368381"/>
            <a:ext cx="86105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+mn-lt"/>
              </a:rPr>
              <a:t>The formula for finding the gradient (</a:t>
            </a:r>
            <a:r>
              <a:rPr lang="en-GB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GB" sz="2400" dirty="0">
                <a:solidFill>
                  <a:srgbClr val="000000"/>
                </a:solidFill>
                <a:latin typeface="+mn-lt"/>
              </a:rPr>
              <a:t>) of the regression line is: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55576" y="3218892"/>
                <a:ext cx="1132361" cy="5747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218892"/>
                <a:ext cx="1132361" cy="5747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837833" y="3257919"/>
            <a:ext cx="1512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+mn-lt"/>
              </a:rPr>
              <a:t>, where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84031" y="3189766"/>
                <a:ext cx="3078087" cy="7506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−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nary>
                            </m:e>
                          </m:d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nary>
                            </m:e>
                          </m:d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031" y="3189766"/>
                <a:ext cx="3078087" cy="75065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275856" y="3963666"/>
                <a:ext cx="2811154" cy="7709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e>
                                  </m:d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3963666"/>
                <a:ext cx="2811154" cy="7709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323528" y="4695527"/>
            <a:ext cx="7704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+mn-lt"/>
              </a:rPr>
              <a:t>The equation of the regression line is: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887937" y="5230952"/>
                <a:ext cx="3078792" cy="5947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− 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𝑥𝑦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acc>
                          <m:accPr>
                            <m:chr m:val="̅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937" y="5230952"/>
                <a:ext cx="3078792" cy="594715"/>
              </a:xfrm>
              <a:prstGeom prst="rect">
                <a:avLst/>
              </a:prstGeom>
              <a:blipFill rotWithShape="0">
                <a:blip r:embed="rId5" cstate="print"/>
                <a:stretch>
                  <a:fillRect l="-1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307271" y="1907776"/>
            <a:ext cx="86105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+mn-lt"/>
              </a:rPr>
              <a:t>A rather complicated formula emerges:</a:t>
            </a:r>
          </a:p>
        </p:txBody>
      </p:sp>
      <p:sp>
        <p:nvSpPr>
          <p:cNvPr id="15" name="Rectangle 14">
            <a:hlinkClick r:id="rId6"/>
            <a:extLst>
              <a:ext uri="{FF2B5EF4-FFF2-40B4-BE49-F238E27FC236}">
                <a16:creationId xmlns:a16="http://schemas.microsoft.com/office/drawing/2014/main" id="{08EEB33C-C8A5-4FF3-8753-D38209B9592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6"/>
            <a:extLst>
              <a:ext uri="{FF2B5EF4-FFF2-40B4-BE49-F238E27FC236}">
                <a16:creationId xmlns:a16="http://schemas.microsoft.com/office/drawing/2014/main" id="{2011E43B-2BC3-4F37-A1BC-4BEF485F214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98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  <p:bldP spid="9" grpId="0"/>
      <p:bldP spid="10" grpId="0" animBg="1"/>
      <p:bldP spid="11" grpId="0" animBg="1"/>
      <p:bldP spid="12" grpId="0"/>
      <p:bldP spid="13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920161" cy="6456363"/>
            <a:chOff x="461" y="109"/>
            <a:chExt cx="5619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619" cy="4067"/>
              <a:chOff x="461" y="109"/>
              <a:chExt cx="5619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619" cy="4067"/>
                <a:chOff x="461" y="109"/>
                <a:chExt cx="5619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619" cy="4067"/>
                  <a:chOff x="461" y="109"/>
                  <a:chExt cx="5619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619" cy="4067"/>
                    <a:chOff x="461" y="109"/>
                    <a:chExt cx="5619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619" cy="4067"/>
                      <a:chOff x="461" y="109"/>
                      <a:chExt cx="5619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619" cy="4067"/>
                        <a:chOff x="461" y="109"/>
                        <a:chExt cx="5619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619" cy="4067"/>
                          <a:chOff x="461" y="109"/>
                          <a:chExt cx="5619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619" cy="4067"/>
                            <a:chOff x="461" y="109"/>
                            <a:chExt cx="5619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619" cy="4067"/>
                              <a:chOff x="461" y="109"/>
                              <a:chExt cx="5619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584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425253" y="1916835"/>
          <a:ext cx="3107187" cy="40679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58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597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xy</a:t>
                      </a:r>
                      <a:endPara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i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i="1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97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597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597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597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49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49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49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49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49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749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90" name="Rectangle 147"/>
          <p:cNvSpPr>
            <a:spLocks noChangeArrowheads="1"/>
          </p:cNvSpPr>
          <p:nvPr/>
        </p:nvSpPr>
        <p:spPr bwMode="auto">
          <a:xfrm>
            <a:off x="5430389" y="2312194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91" name="Rectangle 147"/>
          <p:cNvSpPr>
            <a:spLocks noChangeArrowheads="1"/>
          </p:cNvSpPr>
          <p:nvPr/>
        </p:nvSpPr>
        <p:spPr bwMode="auto">
          <a:xfrm>
            <a:off x="5430388" y="2672309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92" name="Rectangle 147"/>
          <p:cNvSpPr>
            <a:spLocks noChangeArrowheads="1"/>
          </p:cNvSpPr>
          <p:nvPr/>
        </p:nvSpPr>
        <p:spPr bwMode="auto">
          <a:xfrm>
            <a:off x="5430388" y="3032424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93" name="Rectangle 147"/>
          <p:cNvSpPr>
            <a:spLocks noChangeArrowheads="1"/>
          </p:cNvSpPr>
          <p:nvPr/>
        </p:nvSpPr>
        <p:spPr bwMode="auto">
          <a:xfrm>
            <a:off x="5430388" y="3428999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94" name="Rectangle 147"/>
          <p:cNvSpPr>
            <a:spLocks noChangeArrowheads="1"/>
          </p:cNvSpPr>
          <p:nvPr/>
        </p:nvSpPr>
        <p:spPr bwMode="auto">
          <a:xfrm>
            <a:off x="5431864" y="3801969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95" name="Rectangle 147"/>
          <p:cNvSpPr>
            <a:spLocks noChangeArrowheads="1"/>
          </p:cNvSpPr>
          <p:nvPr/>
        </p:nvSpPr>
        <p:spPr bwMode="auto">
          <a:xfrm>
            <a:off x="5445697" y="4166790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96" name="Rectangle 147"/>
          <p:cNvSpPr>
            <a:spLocks noChangeArrowheads="1"/>
          </p:cNvSpPr>
          <p:nvPr/>
        </p:nvSpPr>
        <p:spPr bwMode="auto">
          <a:xfrm>
            <a:off x="5454557" y="4506421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97" name="Rectangle 147"/>
          <p:cNvSpPr>
            <a:spLocks noChangeArrowheads="1"/>
          </p:cNvSpPr>
          <p:nvPr/>
        </p:nvSpPr>
        <p:spPr bwMode="auto">
          <a:xfrm>
            <a:off x="5472718" y="4892278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198" name="Rectangle 147"/>
          <p:cNvSpPr>
            <a:spLocks noChangeArrowheads="1"/>
          </p:cNvSpPr>
          <p:nvPr/>
        </p:nvSpPr>
        <p:spPr bwMode="auto">
          <a:xfrm>
            <a:off x="5431514" y="5245404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99" name="Rectangle 147"/>
          <p:cNvSpPr>
            <a:spLocks noChangeArrowheads="1"/>
          </p:cNvSpPr>
          <p:nvPr/>
        </p:nvSpPr>
        <p:spPr bwMode="auto">
          <a:xfrm>
            <a:off x="5443158" y="5599400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02" name="Rectangle 147"/>
          <p:cNvSpPr>
            <a:spLocks noChangeArrowheads="1"/>
          </p:cNvSpPr>
          <p:nvPr/>
        </p:nvSpPr>
        <p:spPr bwMode="auto">
          <a:xfrm>
            <a:off x="7737560" y="2330848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25</a:t>
            </a:r>
          </a:p>
        </p:txBody>
      </p:sp>
      <p:sp>
        <p:nvSpPr>
          <p:cNvPr id="203" name="Rectangle 147"/>
          <p:cNvSpPr>
            <a:spLocks noChangeArrowheads="1"/>
          </p:cNvSpPr>
          <p:nvPr/>
        </p:nvSpPr>
        <p:spPr bwMode="auto">
          <a:xfrm>
            <a:off x="7737559" y="2690963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144</a:t>
            </a:r>
          </a:p>
        </p:txBody>
      </p:sp>
      <p:sp>
        <p:nvSpPr>
          <p:cNvPr id="204" name="Rectangle 147"/>
          <p:cNvSpPr>
            <a:spLocks noChangeArrowheads="1"/>
          </p:cNvSpPr>
          <p:nvPr/>
        </p:nvSpPr>
        <p:spPr bwMode="auto">
          <a:xfrm>
            <a:off x="7737559" y="3051078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49</a:t>
            </a:r>
          </a:p>
        </p:txBody>
      </p:sp>
      <p:sp>
        <p:nvSpPr>
          <p:cNvPr id="205" name="Rectangle 147"/>
          <p:cNvSpPr>
            <a:spLocks noChangeArrowheads="1"/>
          </p:cNvSpPr>
          <p:nvPr/>
        </p:nvSpPr>
        <p:spPr bwMode="auto">
          <a:xfrm>
            <a:off x="7737559" y="3447653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100</a:t>
            </a:r>
          </a:p>
        </p:txBody>
      </p:sp>
      <p:sp>
        <p:nvSpPr>
          <p:cNvPr id="206" name="Rectangle 147"/>
          <p:cNvSpPr>
            <a:spLocks noChangeArrowheads="1"/>
          </p:cNvSpPr>
          <p:nvPr/>
        </p:nvSpPr>
        <p:spPr bwMode="auto">
          <a:xfrm>
            <a:off x="7739035" y="3820623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100</a:t>
            </a:r>
          </a:p>
        </p:txBody>
      </p:sp>
      <p:sp>
        <p:nvSpPr>
          <p:cNvPr id="207" name="Rectangle 147"/>
          <p:cNvSpPr>
            <a:spLocks noChangeArrowheads="1"/>
          </p:cNvSpPr>
          <p:nvPr/>
        </p:nvSpPr>
        <p:spPr bwMode="auto">
          <a:xfrm>
            <a:off x="7752868" y="4185444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81</a:t>
            </a:r>
          </a:p>
        </p:txBody>
      </p:sp>
      <p:sp>
        <p:nvSpPr>
          <p:cNvPr id="208" name="Rectangle 147"/>
          <p:cNvSpPr>
            <a:spLocks noChangeArrowheads="1"/>
          </p:cNvSpPr>
          <p:nvPr/>
        </p:nvSpPr>
        <p:spPr bwMode="auto">
          <a:xfrm>
            <a:off x="7761728" y="4525075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64</a:t>
            </a:r>
          </a:p>
        </p:txBody>
      </p:sp>
      <p:sp>
        <p:nvSpPr>
          <p:cNvPr id="209" name="Rectangle 147"/>
          <p:cNvSpPr>
            <a:spLocks noChangeArrowheads="1"/>
          </p:cNvSpPr>
          <p:nvPr/>
        </p:nvSpPr>
        <p:spPr bwMode="auto">
          <a:xfrm>
            <a:off x="7779889" y="4910932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121</a:t>
            </a:r>
          </a:p>
        </p:txBody>
      </p:sp>
      <p:sp>
        <p:nvSpPr>
          <p:cNvPr id="210" name="Rectangle 147"/>
          <p:cNvSpPr>
            <a:spLocks noChangeArrowheads="1"/>
          </p:cNvSpPr>
          <p:nvPr/>
        </p:nvSpPr>
        <p:spPr bwMode="auto">
          <a:xfrm>
            <a:off x="7738685" y="5264058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36</a:t>
            </a:r>
          </a:p>
        </p:txBody>
      </p:sp>
      <p:sp>
        <p:nvSpPr>
          <p:cNvPr id="211" name="Rectangle 147"/>
          <p:cNvSpPr>
            <a:spLocks noChangeArrowheads="1"/>
          </p:cNvSpPr>
          <p:nvPr/>
        </p:nvSpPr>
        <p:spPr bwMode="auto">
          <a:xfrm>
            <a:off x="7750329" y="5618054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64</a:t>
            </a:r>
          </a:p>
        </p:txBody>
      </p:sp>
      <p:sp>
        <p:nvSpPr>
          <p:cNvPr id="212" name="Rectangle 147"/>
          <p:cNvSpPr>
            <a:spLocks noChangeArrowheads="1"/>
          </p:cNvSpPr>
          <p:nvPr/>
        </p:nvSpPr>
        <p:spPr bwMode="auto">
          <a:xfrm>
            <a:off x="7036669" y="2350325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325</a:t>
            </a:r>
          </a:p>
        </p:txBody>
      </p:sp>
      <p:sp>
        <p:nvSpPr>
          <p:cNvPr id="213" name="Rectangle 147"/>
          <p:cNvSpPr>
            <a:spLocks noChangeArrowheads="1"/>
          </p:cNvSpPr>
          <p:nvPr/>
        </p:nvSpPr>
        <p:spPr bwMode="auto">
          <a:xfrm>
            <a:off x="7036668" y="2710440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1164</a:t>
            </a:r>
          </a:p>
        </p:txBody>
      </p:sp>
      <p:sp>
        <p:nvSpPr>
          <p:cNvPr id="214" name="Rectangle 147"/>
          <p:cNvSpPr>
            <a:spLocks noChangeArrowheads="1"/>
          </p:cNvSpPr>
          <p:nvPr/>
        </p:nvSpPr>
        <p:spPr bwMode="auto">
          <a:xfrm>
            <a:off x="7036668" y="3070555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476</a:t>
            </a:r>
          </a:p>
        </p:txBody>
      </p:sp>
      <p:sp>
        <p:nvSpPr>
          <p:cNvPr id="215" name="Rectangle 147"/>
          <p:cNvSpPr>
            <a:spLocks noChangeArrowheads="1"/>
          </p:cNvSpPr>
          <p:nvPr/>
        </p:nvSpPr>
        <p:spPr bwMode="auto">
          <a:xfrm>
            <a:off x="7036668" y="3467130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920</a:t>
            </a:r>
          </a:p>
        </p:txBody>
      </p:sp>
      <p:sp>
        <p:nvSpPr>
          <p:cNvPr id="216" name="Rectangle 147"/>
          <p:cNvSpPr>
            <a:spLocks noChangeArrowheads="1"/>
          </p:cNvSpPr>
          <p:nvPr/>
        </p:nvSpPr>
        <p:spPr bwMode="auto">
          <a:xfrm>
            <a:off x="7038144" y="3840100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780</a:t>
            </a:r>
          </a:p>
        </p:txBody>
      </p:sp>
      <p:sp>
        <p:nvSpPr>
          <p:cNvPr id="217" name="Rectangle 147"/>
          <p:cNvSpPr>
            <a:spLocks noChangeArrowheads="1"/>
          </p:cNvSpPr>
          <p:nvPr/>
        </p:nvSpPr>
        <p:spPr bwMode="auto">
          <a:xfrm>
            <a:off x="7051977" y="4204921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702</a:t>
            </a:r>
          </a:p>
        </p:txBody>
      </p:sp>
      <p:sp>
        <p:nvSpPr>
          <p:cNvPr id="218" name="Rectangle 147"/>
          <p:cNvSpPr>
            <a:spLocks noChangeArrowheads="1"/>
          </p:cNvSpPr>
          <p:nvPr/>
        </p:nvSpPr>
        <p:spPr bwMode="auto">
          <a:xfrm>
            <a:off x="7060837" y="4544552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608</a:t>
            </a:r>
          </a:p>
        </p:txBody>
      </p:sp>
      <p:sp>
        <p:nvSpPr>
          <p:cNvPr id="219" name="Rectangle 147"/>
          <p:cNvSpPr>
            <a:spLocks noChangeArrowheads="1"/>
          </p:cNvSpPr>
          <p:nvPr/>
        </p:nvSpPr>
        <p:spPr bwMode="auto">
          <a:xfrm>
            <a:off x="7078998" y="4930409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968</a:t>
            </a:r>
          </a:p>
        </p:txBody>
      </p:sp>
      <p:sp>
        <p:nvSpPr>
          <p:cNvPr id="220" name="Rectangle 147"/>
          <p:cNvSpPr>
            <a:spLocks noChangeArrowheads="1"/>
          </p:cNvSpPr>
          <p:nvPr/>
        </p:nvSpPr>
        <p:spPr bwMode="auto">
          <a:xfrm>
            <a:off x="7037794" y="5283535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444</a:t>
            </a:r>
          </a:p>
        </p:txBody>
      </p:sp>
      <p:sp>
        <p:nvSpPr>
          <p:cNvPr id="221" name="Rectangle 147"/>
          <p:cNvSpPr>
            <a:spLocks noChangeArrowheads="1"/>
          </p:cNvSpPr>
          <p:nvPr/>
        </p:nvSpPr>
        <p:spPr bwMode="auto">
          <a:xfrm>
            <a:off x="7049438" y="5637531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640</a:t>
            </a:r>
          </a:p>
        </p:txBody>
      </p:sp>
      <p:sp>
        <p:nvSpPr>
          <p:cNvPr id="222" name="Rectangle 147"/>
          <p:cNvSpPr>
            <a:spLocks noChangeArrowheads="1"/>
          </p:cNvSpPr>
          <p:nvPr/>
        </p:nvSpPr>
        <p:spPr bwMode="auto">
          <a:xfrm>
            <a:off x="6197222" y="2305767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65</a:t>
            </a:r>
          </a:p>
        </p:txBody>
      </p:sp>
      <p:sp>
        <p:nvSpPr>
          <p:cNvPr id="223" name="Rectangle 147"/>
          <p:cNvSpPr>
            <a:spLocks noChangeArrowheads="1"/>
          </p:cNvSpPr>
          <p:nvPr/>
        </p:nvSpPr>
        <p:spPr bwMode="auto">
          <a:xfrm>
            <a:off x="6197221" y="2665882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97</a:t>
            </a:r>
          </a:p>
        </p:txBody>
      </p:sp>
      <p:sp>
        <p:nvSpPr>
          <p:cNvPr id="224" name="Rectangle 147"/>
          <p:cNvSpPr>
            <a:spLocks noChangeArrowheads="1"/>
          </p:cNvSpPr>
          <p:nvPr/>
        </p:nvSpPr>
        <p:spPr bwMode="auto">
          <a:xfrm>
            <a:off x="6197221" y="3025997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68</a:t>
            </a:r>
          </a:p>
        </p:txBody>
      </p:sp>
      <p:sp>
        <p:nvSpPr>
          <p:cNvPr id="225" name="Rectangle 147"/>
          <p:cNvSpPr>
            <a:spLocks noChangeArrowheads="1"/>
          </p:cNvSpPr>
          <p:nvPr/>
        </p:nvSpPr>
        <p:spPr bwMode="auto">
          <a:xfrm>
            <a:off x="6197221" y="3422572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92</a:t>
            </a:r>
          </a:p>
        </p:txBody>
      </p:sp>
      <p:sp>
        <p:nvSpPr>
          <p:cNvPr id="226" name="Rectangle 147"/>
          <p:cNvSpPr>
            <a:spLocks noChangeArrowheads="1"/>
          </p:cNvSpPr>
          <p:nvPr/>
        </p:nvSpPr>
        <p:spPr bwMode="auto">
          <a:xfrm>
            <a:off x="6198697" y="3795542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78</a:t>
            </a:r>
          </a:p>
        </p:txBody>
      </p:sp>
      <p:sp>
        <p:nvSpPr>
          <p:cNvPr id="227" name="Rectangle 147"/>
          <p:cNvSpPr>
            <a:spLocks noChangeArrowheads="1"/>
          </p:cNvSpPr>
          <p:nvPr/>
        </p:nvSpPr>
        <p:spPr bwMode="auto">
          <a:xfrm>
            <a:off x="6212530" y="4160363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78</a:t>
            </a:r>
          </a:p>
        </p:txBody>
      </p:sp>
      <p:sp>
        <p:nvSpPr>
          <p:cNvPr id="228" name="Rectangle 147"/>
          <p:cNvSpPr>
            <a:spLocks noChangeArrowheads="1"/>
          </p:cNvSpPr>
          <p:nvPr/>
        </p:nvSpPr>
        <p:spPr bwMode="auto">
          <a:xfrm>
            <a:off x="6221390" y="4499994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76</a:t>
            </a:r>
          </a:p>
        </p:txBody>
      </p:sp>
      <p:sp>
        <p:nvSpPr>
          <p:cNvPr id="229" name="Rectangle 147"/>
          <p:cNvSpPr>
            <a:spLocks noChangeArrowheads="1"/>
          </p:cNvSpPr>
          <p:nvPr/>
        </p:nvSpPr>
        <p:spPr bwMode="auto">
          <a:xfrm>
            <a:off x="6239551" y="4885851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88</a:t>
            </a:r>
          </a:p>
        </p:txBody>
      </p:sp>
      <p:sp>
        <p:nvSpPr>
          <p:cNvPr id="230" name="Rectangle 147"/>
          <p:cNvSpPr>
            <a:spLocks noChangeArrowheads="1"/>
          </p:cNvSpPr>
          <p:nvPr/>
        </p:nvSpPr>
        <p:spPr bwMode="auto">
          <a:xfrm>
            <a:off x="6198347" y="5238977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74</a:t>
            </a:r>
          </a:p>
        </p:txBody>
      </p:sp>
      <p:sp>
        <p:nvSpPr>
          <p:cNvPr id="231" name="Rectangle 147"/>
          <p:cNvSpPr>
            <a:spLocks noChangeArrowheads="1"/>
          </p:cNvSpPr>
          <p:nvPr/>
        </p:nvSpPr>
        <p:spPr bwMode="auto">
          <a:xfrm>
            <a:off x="6209991" y="5592973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80</a:t>
            </a:r>
          </a:p>
        </p:txBody>
      </p:sp>
      <p:sp>
        <p:nvSpPr>
          <p:cNvPr id="232" name="Rectangle 147"/>
          <p:cNvSpPr>
            <a:spLocks noChangeArrowheads="1"/>
          </p:cNvSpPr>
          <p:nvPr/>
        </p:nvSpPr>
        <p:spPr bwMode="auto">
          <a:xfrm>
            <a:off x="5422274" y="6040885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86</a:t>
            </a:r>
          </a:p>
        </p:txBody>
      </p:sp>
      <p:sp>
        <p:nvSpPr>
          <p:cNvPr id="233" name="Rectangle 147"/>
          <p:cNvSpPr>
            <a:spLocks noChangeArrowheads="1"/>
          </p:cNvSpPr>
          <p:nvPr/>
        </p:nvSpPr>
        <p:spPr bwMode="auto">
          <a:xfrm>
            <a:off x="7729445" y="6021288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784</a:t>
            </a:r>
          </a:p>
        </p:txBody>
      </p:sp>
      <p:sp>
        <p:nvSpPr>
          <p:cNvPr id="234" name="Rectangle 147"/>
          <p:cNvSpPr>
            <a:spLocks noChangeArrowheads="1"/>
          </p:cNvSpPr>
          <p:nvPr/>
        </p:nvSpPr>
        <p:spPr bwMode="auto">
          <a:xfrm>
            <a:off x="7028554" y="6021288"/>
            <a:ext cx="82259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7027</a:t>
            </a:r>
          </a:p>
        </p:txBody>
      </p:sp>
      <p:sp>
        <p:nvSpPr>
          <p:cNvPr id="235" name="Rectangle 147"/>
          <p:cNvSpPr>
            <a:spLocks noChangeArrowheads="1"/>
          </p:cNvSpPr>
          <p:nvPr/>
        </p:nvSpPr>
        <p:spPr bwMode="auto">
          <a:xfrm>
            <a:off x="6189107" y="6034458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796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6" name="Rectangle 235"/>
              <p:cNvSpPr/>
              <p:nvPr/>
            </p:nvSpPr>
            <p:spPr>
              <a:xfrm>
                <a:off x="208270" y="1875393"/>
                <a:ext cx="507810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000000"/>
                    </a:solidFill>
                    <a:latin typeface="+mn-lt"/>
                  </a:rPr>
                  <a:t>We need to find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GB" altLang="en-US" sz="2000" dirty="0">
                    <a:solidFill>
                      <a:srgbClr val="000000"/>
                    </a:solidFill>
                    <a:latin typeface="+mn-lt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GB" altLang="en-US" sz="2000" dirty="0">
                    <a:solidFill>
                      <a:srgbClr val="000000"/>
                    </a:solidFill>
                    <a:latin typeface="+mn-lt"/>
                  </a:rPr>
                  <a:t>, </a:t>
                </a:r>
                <a:r>
                  <a:rPr lang="en-GB" altLang="en-US" sz="2000" dirty="0" err="1">
                    <a:solidFill>
                      <a:srgbClr val="000000"/>
                    </a:solidFill>
                    <a:latin typeface="Symbol" panose="05050102010706020507" pitchFamily="18" charset="2"/>
                  </a:rPr>
                  <a:t>S</a:t>
                </a:r>
                <a:r>
                  <a:rPr lang="en-GB" altLang="en-US" sz="2000" i="1" dirty="0" err="1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xy</a:t>
                </a:r>
                <a:r>
                  <a:rPr lang="en-GB" altLang="en-US" sz="2000" dirty="0">
                    <a:solidFill>
                      <a:srgbClr val="000000"/>
                    </a:solidFill>
                    <a:latin typeface="+mn-lt"/>
                  </a:rPr>
                  <a:t> and </a:t>
                </a:r>
                <a:r>
                  <a:rPr lang="en-GB" altLang="en-US" sz="2000" dirty="0">
                    <a:solidFill>
                      <a:srgbClr val="000000"/>
                    </a:solidFill>
                    <a:latin typeface="Symbol" panose="05050102010706020507" pitchFamily="18" charset="2"/>
                  </a:rPr>
                  <a:t>S</a:t>
                </a:r>
                <a:r>
                  <a:rPr lang="en-GB" altLang="en-US" sz="2000" i="1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altLang="en-US" sz="2000" baseline="30000" dirty="0">
                    <a:solidFill>
                      <a:srgbClr val="000000"/>
                    </a:solidFill>
                    <a:latin typeface="+mn-lt"/>
                  </a:rPr>
                  <a:t>2</a:t>
                </a:r>
              </a:p>
            </p:txBody>
          </p:sp>
        </mc:Choice>
        <mc:Fallback xmlns="">
          <p:sp>
            <p:nvSpPr>
              <p:cNvPr id="236" name="Rectangle 2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70" y="1875393"/>
                <a:ext cx="5078103" cy="400110"/>
              </a:xfrm>
              <a:prstGeom prst="rect">
                <a:avLst/>
              </a:prstGeom>
              <a:blipFill>
                <a:blip r:embed="rId4"/>
                <a:stretch>
                  <a:fillRect l="-1200" t="-10769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7" name="TextBox 236"/>
              <p:cNvSpPr txBox="1"/>
              <p:nvPr/>
            </p:nvSpPr>
            <p:spPr>
              <a:xfrm>
                <a:off x="5700062" y="418137"/>
                <a:ext cx="2832378" cy="545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− </m:t>
                    </m:r>
                    <m:acc>
                      <m:accPr>
                        <m:chr m:val="̅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𝑥𝑦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GB" sz="2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sz="2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d>
                      <m:dPr>
                        <m:ctrlPr>
                          <a:rPr lang="en-GB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237" name="TextBox 2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0062" y="418137"/>
                <a:ext cx="2832378" cy="54521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8" name="Rectangle 237">
            <a:hlinkClick r:id="rId6"/>
            <a:extLst>
              <a:ext uri="{FF2B5EF4-FFF2-40B4-BE49-F238E27FC236}">
                <a16:creationId xmlns:a16="http://schemas.microsoft.com/office/drawing/2014/main" id="{6957997E-D10B-471D-9A5A-7C24EF57D7B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9" name="Rectangle 238">
            <a:hlinkClick r:id="rId6"/>
            <a:extLst>
              <a:ext uri="{FF2B5EF4-FFF2-40B4-BE49-F238E27FC236}">
                <a16:creationId xmlns:a16="http://schemas.microsoft.com/office/drawing/2014/main" id="{A4D6412D-866B-4CBF-8ADC-341ECC92EC0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247555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/>
      <p:bldP spid="191" grpId="0"/>
      <p:bldP spid="192" grpId="0"/>
      <p:bldP spid="193" grpId="0"/>
      <p:bldP spid="194" grpId="0"/>
      <p:bldP spid="195" grpId="0"/>
      <p:bldP spid="196" grpId="0"/>
      <p:bldP spid="197" grpId="0"/>
      <p:bldP spid="198" grpId="0"/>
      <p:bldP spid="199" grpId="0"/>
      <p:bldP spid="202" grpId="0"/>
      <p:bldP spid="203" grpId="0"/>
      <p:bldP spid="204" grpId="0"/>
      <p:bldP spid="205" grpId="0"/>
      <p:bldP spid="206" grpId="0"/>
      <p:bldP spid="207" grpId="0"/>
      <p:bldP spid="208" grpId="0"/>
      <p:bldP spid="209" grpId="0"/>
      <p:bldP spid="210" grpId="0"/>
      <p:bldP spid="211" grpId="0"/>
      <p:bldP spid="212" grpId="0"/>
      <p:bldP spid="213" grpId="0"/>
      <p:bldP spid="214" grpId="0"/>
      <p:bldP spid="215" grpId="0"/>
      <p:bldP spid="216" grpId="0"/>
      <p:bldP spid="217" grpId="0"/>
      <p:bldP spid="218" grpId="0"/>
      <p:bldP spid="219" grpId="0"/>
      <p:bldP spid="220" grpId="0"/>
      <p:bldP spid="221" grpId="0"/>
      <p:bldP spid="222" grpId="0"/>
      <p:bldP spid="223" grpId="0"/>
      <p:bldP spid="224" grpId="0"/>
      <p:bldP spid="225" grpId="0"/>
      <p:bldP spid="226" grpId="0"/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4" grpId="0"/>
      <p:bldP spid="235" grpId="0"/>
      <p:bldP spid="2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920161" cy="6456363"/>
            <a:chOff x="461" y="109"/>
            <a:chExt cx="5619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619" cy="4067"/>
              <a:chOff x="461" y="109"/>
              <a:chExt cx="5619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619" cy="4067"/>
                <a:chOff x="461" y="109"/>
                <a:chExt cx="5619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619" cy="4067"/>
                  <a:chOff x="461" y="109"/>
                  <a:chExt cx="5619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619" cy="4067"/>
                    <a:chOff x="461" y="109"/>
                    <a:chExt cx="5619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619" cy="4067"/>
                      <a:chOff x="461" y="109"/>
                      <a:chExt cx="5619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619" cy="4067"/>
                        <a:chOff x="461" y="109"/>
                        <a:chExt cx="5619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619" cy="4067"/>
                          <a:chOff x="461" y="109"/>
                          <a:chExt cx="5619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619" cy="4067"/>
                            <a:chOff x="461" y="109"/>
                            <a:chExt cx="5619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619" cy="4067"/>
                              <a:chOff x="461" y="109"/>
                              <a:chExt cx="5619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584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425253" y="1916835"/>
          <a:ext cx="3107187" cy="7451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58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597">
                <a:tc>
                  <a:txBody>
                    <a:bodyPr/>
                    <a:lstStyle/>
                    <a:p>
                      <a:pPr algn="ctr"/>
                      <a:r>
                        <a:rPr lang="en-US" i="0" dirty="0" err="1"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err="1"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xy</a:t>
                      </a:r>
                      <a:endPara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i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i="1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97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2" name="Rectangle 147"/>
          <p:cNvSpPr>
            <a:spLocks noChangeArrowheads="1"/>
          </p:cNvSpPr>
          <p:nvPr/>
        </p:nvSpPr>
        <p:spPr bwMode="auto">
          <a:xfrm>
            <a:off x="5354636" y="2277269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86</a:t>
            </a:r>
          </a:p>
        </p:txBody>
      </p:sp>
      <p:sp>
        <p:nvSpPr>
          <p:cNvPr id="233" name="Rectangle 147"/>
          <p:cNvSpPr>
            <a:spLocks noChangeArrowheads="1"/>
          </p:cNvSpPr>
          <p:nvPr/>
        </p:nvSpPr>
        <p:spPr bwMode="auto">
          <a:xfrm>
            <a:off x="7771078" y="2289431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784</a:t>
            </a:r>
          </a:p>
        </p:txBody>
      </p:sp>
      <p:sp>
        <p:nvSpPr>
          <p:cNvPr id="234" name="Rectangle 147"/>
          <p:cNvSpPr>
            <a:spLocks noChangeArrowheads="1"/>
          </p:cNvSpPr>
          <p:nvPr/>
        </p:nvSpPr>
        <p:spPr bwMode="auto">
          <a:xfrm>
            <a:off x="6910384" y="2289432"/>
            <a:ext cx="82259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7027</a:t>
            </a:r>
          </a:p>
        </p:txBody>
      </p:sp>
      <p:sp>
        <p:nvSpPr>
          <p:cNvPr id="235" name="Rectangle 147"/>
          <p:cNvSpPr>
            <a:spLocks noChangeArrowheads="1"/>
          </p:cNvSpPr>
          <p:nvPr/>
        </p:nvSpPr>
        <p:spPr bwMode="auto">
          <a:xfrm>
            <a:off x="6132510" y="2277269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796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208270" y="1875393"/>
            <a:ext cx="50781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need to find </a:t>
            </a:r>
            <a:r>
              <a:rPr lang="en-GB" altLang="en-US" sz="2000" dirty="0" err="1">
                <a:solidFill>
                  <a:srgbClr val="000000"/>
                </a:solidFill>
                <a:latin typeface="Symbol" panose="05050102010706020507" pitchFamily="18" charset="2"/>
              </a:rPr>
              <a:t>S</a:t>
            </a:r>
            <a:r>
              <a:rPr lang="en-GB" altLang="en-US" sz="20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xy</a:t>
            </a: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 and </a:t>
            </a:r>
            <a:r>
              <a:rPr lang="en-GB" altLang="en-US" sz="2000" dirty="0">
                <a:solidFill>
                  <a:srgbClr val="000000"/>
                </a:solidFill>
                <a:latin typeface="Symbol" panose="05050102010706020507" pitchFamily="18" charset="2"/>
              </a:rPr>
              <a:t>S</a:t>
            </a:r>
            <a:r>
              <a:rPr lang="en-GB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GB" altLang="en-US" sz="2000" baseline="30000" dirty="0">
                <a:solidFill>
                  <a:srgbClr val="000000"/>
                </a:solidFill>
                <a:latin typeface="+mn-lt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7" name="TextBox 236"/>
              <p:cNvSpPr txBox="1"/>
              <p:nvPr/>
            </p:nvSpPr>
            <p:spPr>
              <a:xfrm>
                <a:off x="5700062" y="418137"/>
                <a:ext cx="2832378" cy="545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− </m:t>
                    </m:r>
                    <m:acc>
                      <m:accPr>
                        <m:chr m:val="̅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𝑥𝑦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GB" sz="2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sz="2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d>
                      <m:dPr>
                        <m:ctrlPr>
                          <a:rPr lang="en-GB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237" name="TextBox 2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0062" y="418137"/>
                <a:ext cx="2832378" cy="54521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640B464F-8D81-47C4-A6D0-159EE8D56709}"/>
                  </a:ext>
                </a:extLst>
              </p:cNvPr>
              <p:cNvSpPr txBox="1"/>
              <p:nvPr/>
            </p:nvSpPr>
            <p:spPr>
              <a:xfrm>
                <a:off x="5354636" y="2811751"/>
                <a:ext cx="2851806" cy="682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𝑥𝑦</m:t>
                          </m:r>
                        </m:e>
                      </m:nary>
                      <m:r>
                        <a:rPr lang="en-US" sz="18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 − 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8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nary>
                            </m:e>
                          </m:d>
                          <m:d>
                            <m:dPr>
                              <m:ctrlPr>
                                <a:rPr lang="en-US" sz="1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8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nary>
                            </m:e>
                          </m:d>
                        </m:num>
                        <m:den>
                          <m: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640B464F-8D81-47C4-A6D0-159EE8D567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636" y="2811751"/>
                <a:ext cx="2851806" cy="6823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9" name="TextBox 238">
                <a:extLst>
                  <a:ext uri="{FF2B5EF4-FFF2-40B4-BE49-F238E27FC236}">
                    <a16:creationId xmlns:a16="http://schemas.microsoft.com/office/drawing/2014/main" id="{C5CC5935-18DE-43FB-948E-D376986277E8}"/>
                  </a:ext>
                </a:extLst>
              </p:cNvPr>
              <p:cNvSpPr txBox="1"/>
              <p:nvPr/>
            </p:nvSpPr>
            <p:spPr>
              <a:xfrm>
                <a:off x="5425253" y="3457920"/>
                <a:ext cx="2606867" cy="537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=7027 − 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86</m:t>
                              </m:r>
                            </m:e>
                          </m:d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796</m:t>
                              </m:r>
                            </m:e>
                          </m: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39" name="TextBox 238">
                <a:extLst>
                  <a:ext uri="{FF2B5EF4-FFF2-40B4-BE49-F238E27FC236}">
                    <a16:creationId xmlns:a16="http://schemas.microsoft.com/office/drawing/2014/main" id="{C5CC5935-18DE-43FB-948E-D37698627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253" y="3457920"/>
                <a:ext cx="2606867" cy="5375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0" name="TextBox 239">
                <a:extLst>
                  <a:ext uri="{FF2B5EF4-FFF2-40B4-BE49-F238E27FC236}">
                    <a16:creationId xmlns:a16="http://schemas.microsoft.com/office/drawing/2014/main" id="{A4A369BC-6025-4A83-9D34-6604BD8C0CCA}"/>
                  </a:ext>
                </a:extLst>
              </p:cNvPr>
              <p:cNvSpPr txBox="1"/>
              <p:nvPr/>
            </p:nvSpPr>
            <p:spPr>
              <a:xfrm>
                <a:off x="5468278" y="4094853"/>
                <a:ext cx="1252266" cy="298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=181.4</m:t>
                      </m:r>
                    </m:oMath>
                  </m:oMathPara>
                </a14:m>
                <a:endParaRPr lang="en-GB" sz="18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40" name="TextBox 239">
                <a:extLst>
                  <a:ext uri="{FF2B5EF4-FFF2-40B4-BE49-F238E27FC236}">
                    <a16:creationId xmlns:a16="http://schemas.microsoft.com/office/drawing/2014/main" id="{A4A369BC-6025-4A83-9D34-6604BD8C0C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8278" y="4094853"/>
                <a:ext cx="1252266" cy="298928"/>
              </a:xfrm>
              <a:prstGeom prst="rect">
                <a:avLst/>
              </a:prstGeom>
              <a:blipFill>
                <a:blip r:embed="rId7"/>
                <a:stretch>
                  <a:fillRect l="-3415" r="-4390" b="-20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1" name="TextBox 240">
                <a:extLst>
                  <a:ext uri="{FF2B5EF4-FFF2-40B4-BE49-F238E27FC236}">
                    <a16:creationId xmlns:a16="http://schemas.microsoft.com/office/drawing/2014/main" id="{2D020EC2-F3B3-4BE6-A0ED-C396C05D8198}"/>
                  </a:ext>
                </a:extLst>
              </p:cNvPr>
              <p:cNvSpPr txBox="1"/>
              <p:nvPr/>
            </p:nvSpPr>
            <p:spPr>
              <a:xfrm>
                <a:off x="5354636" y="4477851"/>
                <a:ext cx="2531975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800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800" i="1" smtClean="0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80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solidFill>
                            <a:srgbClr val="CC00CC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1800" b="0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1800" b="0" i="1" smtClean="0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  <m:t> − </m:t>
                          </m:r>
                          <m:f>
                            <m:fPr>
                              <m:ctrlPr>
                                <a:rPr lang="en-US" sz="1800" b="0" i="1" smtClean="0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800" b="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b="0" i="1" smtClean="0">
                                          <a:solidFill>
                                            <a:srgbClr val="CC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800" b="0" i="1" smtClean="0">
                                              <a:solidFill>
                                                <a:srgbClr val="CC00C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800" b="0" i="1" smtClean="0">
                                              <a:solidFill>
                                                <a:srgbClr val="CC00C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e>
                                  </m:d>
                                </m:e>
                                <m:sup>
                                  <m:r>
                                    <a:rPr lang="en-US" sz="1800" b="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800" b="0" i="1" smtClean="0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800" dirty="0">
                  <a:solidFill>
                    <a:srgbClr val="CC00CC"/>
                  </a:solidFill>
                </a:endParaRPr>
              </a:p>
            </p:txBody>
          </p:sp>
        </mc:Choice>
        <mc:Fallback xmlns="">
          <p:sp>
            <p:nvSpPr>
              <p:cNvPr id="241" name="TextBox 240">
                <a:extLst>
                  <a:ext uri="{FF2B5EF4-FFF2-40B4-BE49-F238E27FC236}">
                    <a16:creationId xmlns:a16="http://schemas.microsoft.com/office/drawing/2014/main" id="{2D020EC2-F3B3-4BE6-A0ED-C396C05D81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636" y="4477851"/>
                <a:ext cx="2531975" cy="69390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2" name="TextBox 241">
                <a:extLst>
                  <a:ext uri="{FF2B5EF4-FFF2-40B4-BE49-F238E27FC236}">
                    <a16:creationId xmlns:a16="http://schemas.microsoft.com/office/drawing/2014/main" id="{96667265-0E9E-468A-B230-DE3D5ECD31E2}"/>
                  </a:ext>
                </a:extLst>
              </p:cNvPr>
              <p:cNvSpPr txBox="1"/>
              <p:nvPr/>
            </p:nvSpPr>
            <p:spPr>
              <a:xfrm>
                <a:off x="5354636" y="5171759"/>
                <a:ext cx="205652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=784−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7396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42" name="TextBox 241">
                <a:extLst>
                  <a:ext uri="{FF2B5EF4-FFF2-40B4-BE49-F238E27FC236}">
                    <a16:creationId xmlns:a16="http://schemas.microsoft.com/office/drawing/2014/main" id="{96667265-0E9E-468A-B230-DE3D5ECD3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636" y="5171759"/>
                <a:ext cx="2056525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3" name="TextBox 242">
                <a:extLst>
                  <a:ext uri="{FF2B5EF4-FFF2-40B4-BE49-F238E27FC236}">
                    <a16:creationId xmlns:a16="http://schemas.microsoft.com/office/drawing/2014/main" id="{271D3714-1656-48C1-884D-B1859D9AA305}"/>
                  </a:ext>
                </a:extLst>
              </p:cNvPr>
              <p:cNvSpPr txBox="1"/>
              <p:nvPr/>
            </p:nvSpPr>
            <p:spPr>
              <a:xfrm>
                <a:off x="5404607" y="5865667"/>
                <a:ext cx="13159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800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800" i="1" smtClean="0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80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solidFill>
                            <a:srgbClr val="CC00CC"/>
                          </a:solidFill>
                          <a:latin typeface="Cambria Math" panose="02040503050406030204" pitchFamily="18" charset="0"/>
                        </a:rPr>
                        <m:t>=44.4</m:t>
                      </m:r>
                    </m:oMath>
                  </m:oMathPara>
                </a14:m>
                <a:endParaRPr lang="en-GB" sz="1800" dirty="0">
                  <a:solidFill>
                    <a:srgbClr val="CC00CC"/>
                  </a:solidFill>
                </a:endParaRPr>
              </a:p>
            </p:txBody>
          </p:sp>
        </mc:Choice>
        <mc:Fallback xmlns="">
          <p:sp>
            <p:nvSpPr>
              <p:cNvPr id="243" name="TextBox 242">
                <a:extLst>
                  <a:ext uri="{FF2B5EF4-FFF2-40B4-BE49-F238E27FC236}">
                    <a16:creationId xmlns:a16="http://schemas.microsoft.com/office/drawing/2014/main" id="{271D3714-1656-48C1-884D-B1859D9AA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607" y="5865667"/>
                <a:ext cx="1315937" cy="276999"/>
              </a:xfrm>
              <a:prstGeom prst="rect">
                <a:avLst/>
              </a:prstGeom>
              <a:blipFill>
                <a:blip r:embed="rId10"/>
                <a:stretch>
                  <a:fillRect t="-2174" r="-4186" b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4" name="Rectangle 193">
            <a:hlinkClick r:id="rId11"/>
            <a:extLst>
              <a:ext uri="{FF2B5EF4-FFF2-40B4-BE49-F238E27FC236}">
                <a16:creationId xmlns:a16="http://schemas.microsoft.com/office/drawing/2014/main" id="{5FA1E237-9EDF-4282-AF8C-9F92E3B23D3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" name="Rectangle 194">
            <a:hlinkClick r:id="rId11"/>
            <a:extLst>
              <a:ext uri="{FF2B5EF4-FFF2-40B4-BE49-F238E27FC236}">
                <a16:creationId xmlns:a16="http://schemas.microsoft.com/office/drawing/2014/main" id="{6F2BDDAC-4396-4840-992A-9F1FC04F0F2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640659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0"/>
      <p:bldP spid="239" grpId="0" animBg="1"/>
      <p:bldP spid="240" grpId="0"/>
      <p:bldP spid="241" grpId="0"/>
      <p:bldP spid="242" grpId="0" animBg="1"/>
      <p:bldP spid="2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5" name="Group 175"/>
          <p:cNvGrpSpPr>
            <a:grpSpLocks/>
          </p:cNvGrpSpPr>
          <p:nvPr/>
        </p:nvGrpSpPr>
        <p:grpSpPr bwMode="auto">
          <a:xfrm>
            <a:off x="174624" y="23812"/>
            <a:ext cx="8920161" cy="6456363"/>
            <a:chOff x="461" y="109"/>
            <a:chExt cx="5619" cy="4067"/>
          </a:xfrm>
        </p:grpSpPr>
        <p:grpSp>
          <p:nvGrpSpPr>
            <p:cNvPr id="30722" name="Group 2"/>
            <p:cNvGrpSpPr>
              <a:grpSpLocks/>
            </p:cNvGrpSpPr>
            <p:nvPr/>
          </p:nvGrpSpPr>
          <p:grpSpPr bwMode="auto">
            <a:xfrm>
              <a:off x="461" y="109"/>
              <a:ext cx="5619" cy="4067"/>
              <a:chOff x="461" y="109"/>
              <a:chExt cx="5619" cy="4067"/>
            </a:xfrm>
          </p:grpSpPr>
          <p:grpSp>
            <p:nvGrpSpPr>
              <p:cNvPr id="30723" name="Group 3"/>
              <p:cNvGrpSpPr>
                <a:grpSpLocks/>
              </p:cNvGrpSpPr>
              <p:nvPr/>
            </p:nvGrpSpPr>
            <p:grpSpPr bwMode="auto">
              <a:xfrm>
                <a:off x="461" y="109"/>
                <a:ext cx="5619" cy="4067"/>
                <a:chOff x="461" y="109"/>
                <a:chExt cx="5619" cy="4067"/>
              </a:xfrm>
            </p:grpSpPr>
            <p:grpSp>
              <p:nvGrpSpPr>
                <p:cNvPr id="30724" name="Group 4"/>
                <p:cNvGrpSpPr>
                  <a:grpSpLocks/>
                </p:cNvGrpSpPr>
                <p:nvPr/>
              </p:nvGrpSpPr>
              <p:grpSpPr bwMode="auto">
                <a:xfrm>
                  <a:off x="461" y="109"/>
                  <a:ext cx="5619" cy="4067"/>
                  <a:chOff x="461" y="109"/>
                  <a:chExt cx="5619" cy="4067"/>
                </a:xfrm>
              </p:grpSpPr>
              <p:grpSp>
                <p:nvGrpSpPr>
                  <p:cNvPr id="30725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461" y="109"/>
                    <a:ext cx="5619" cy="4067"/>
                    <a:chOff x="461" y="109"/>
                    <a:chExt cx="5619" cy="4067"/>
                  </a:xfrm>
                </p:grpSpPr>
                <p:grpSp>
                  <p:nvGrpSpPr>
                    <p:cNvPr id="30726" name="Group 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1" y="109"/>
                      <a:ext cx="5619" cy="4067"/>
                      <a:chOff x="461" y="109"/>
                      <a:chExt cx="5619" cy="4067"/>
                    </a:xfrm>
                  </p:grpSpPr>
                  <p:grpSp>
                    <p:nvGrpSpPr>
                      <p:cNvPr id="30727" name="Group 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1" y="109"/>
                        <a:ext cx="5619" cy="4067"/>
                        <a:chOff x="461" y="109"/>
                        <a:chExt cx="5619" cy="4067"/>
                      </a:xfrm>
                    </p:grpSpPr>
                    <p:grpSp>
                      <p:nvGrpSpPr>
                        <p:cNvPr id="30728" name="Group 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1" y="109"/>
                          <a:ext cx="5619" cy="4067"/>
                          <a:chOff x="461" y="109"/>
                          <a:chExt cx="5619" cy="4067"/>
                        </a:xfrm>
                      </p:grpSpPr>
                      <p:grpSp>
                        <p:nvGrpSpPr>
                          <p:cNvPr id="30729" name="Group 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61" y="109"/>
                            <a:ext cx="5619" cy="4067"/>
                            <a:chOff x="461" y="109"/>
                            <a:chExt cx="5619" cy="4067"/>
                          </a:xfrm>
                        </p:grpSpPr>
                        <p:grpSp>
                          <p:nvGrpSpPr>
                            <p:cNvPr id="30730" name="Group 1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461" y="109"/>
                              <a:ext cx="5619" cy="4067"/>
                              <a:chOff x="461" y="109"/>
                              <a:chExt cx="5619" cy="4067"/>
                            </a:xfrm>
                          </p:grpSpPr>
                          <p:grpSp>
                            <p:nvGrpSpPr>
                              <p:cNvPr id="30731" name="Group 11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77" y="1487"/>
                                <a:ext cx="3204" cy="2689"/>
                                <a:chOff x="405" y="1470"/>
                                <a:chExt cx="3204" cy="2689"/>
                              </a:xfrm>
                            </p:grpSpPr>
                            <p:sp>
                              <p:nvSpPr>
                                <p:cNvPr id="30732" name="Text Box 1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131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4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395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659" y="3747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5" name="Text Box 1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69" y="3751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25" y="3743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365" y="3739"/>
                                  <a:ext cx="264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8" name="Text Box 1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6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3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809" y="375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11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033" y="374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12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1" name="Text Box 2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81" y="374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latin typeface="Comic Sans MS" panose="030F0702030302020204" pitchFamily="66" charset="0"/>
                                    </a:rPr>
                                    <a:t>13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731" y="3909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 dirty="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Shoe Size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37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4" name="Text Box 2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3125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65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3" y="28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" y="2657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75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3" y="239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8" name="Text Box 2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9" y="2169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85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4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1" y="1933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75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5" y="1681"/>
                                  <a:ext cx="328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95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0751" name="Group 31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017" y="1574"/>
                                  <a:ext cx="2411" cy="2169"/>
                                  <a:chOff x="1349" y="1496"/>
                                  <a:chExt cx="2411" cy="2169"/>
                                </a:xfrm>
                              </p:grpSpPr>
                              <p:sp>
                                <p:nvSpPr>
                                  <p:cNvPr id="30752" name="Rectangle 3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3" name="Rectangle 3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4" name="Rectangle 3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5" name="Rectangle 3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6" name="Rectangle 3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424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7" name="Rectangle 3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8" name="Rectangle 3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59" name="Rectangle 3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0" name="Rectangle 4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1" name="Rectangle 4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424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2" name="Rectangle 4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3" name="Rectangle 4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4" name="Rectangle 4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5" name="Rectangle 4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6" name="Rectangle 4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3183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7" name="Rectangle 4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8" name="Rectangle 4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69" name="Rectangle 4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0" name="Rectangle 5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1" name="Rectangle 5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3183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2" name="Rectangle 5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3" name="Rectangle 5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4" name="Rectangle 5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5" name="Rectangle 5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6" name="Rectangle 5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942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7" name="Rectangle 5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8" name="Rectangle 5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79" name="Rectangle 5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0" name="Rectangle 6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1" name="Rectangle 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942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2" name="Rectangle 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3" name="Rectangle 6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4" name="Rectangle 6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5" name="Rectangle 6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6" name="Rectangle 6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700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7" name="Rectangle 6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8" name="Rectangle 6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89" name="Rectangle 6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0" name="Rectangle 7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1" name="Rectangle 7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700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2" name="Rectangle 7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3" name="Rectangle 7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4" name="Rectangle 7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5" name="Rectangle 7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6" name="Rectangle 7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460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7" name="Rectangle 7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8" name="Rectangle 7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799" name="Rectangle 7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0" name="Rectangle 8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1" name="Rectangle 8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460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2" name="Rectangle 8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3" name="Rectangle 8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4" name="Rectangle 8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5" name="Rectangle 8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6" name="Rectangle 8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2219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7" name="Rectangle 8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8" name="Rectangle 8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09" name="Rectangle 8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0" name="Rectangle 9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1" name="Rectangle 9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2219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2" name="Rectangle 9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3" name="Rectangle 9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4" name="Rectangle 9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5" name="Rectangle 9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6" name="Rectangle 9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977"/>
                                    <a:ext cx="242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7" name="Rectangle 9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8" name="Rectangle 9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19" name="Rectangle 9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0" name="Rectangle 10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1" name="Rectangle 10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977"/>
                                    <a:ext cx="241" cy="24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2" name="Rectangle 10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3" name="Rectangle 10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4" name="Rectangle 10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5" name="Rectangle 10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6" name="Rectangle 10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737"/>
                                    <a:ext cx="242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7" name="Rectangle 10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8" name="Rectangle 10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29" name="Rectangle 10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0" name="Rectangle 11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1" name="Rectangle 11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737"/>
                                    <a:ext cx="241" cy="24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2" name="Rectangle 11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34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3" name="Rectangle 113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590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4" name="Rectangle 114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831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5" name="Rectangle 115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072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6" name="Rectangle 116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313" y="1496"/>
                                    <a:ext cx="242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7" name="Rectangle 11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555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8" name="Rectangle 11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796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39" name="Rectangle 119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037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0" name="Rectangle 120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278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  <p:sp>
                                <p:nvSpPr>
                                  <p:cNvPr id="30841" name="Rectangle 12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3519" y="1496"/>
                                    <a:ext cx="241" cy="241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C0C0C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chemeClr val="accent1"/>
                                        </a:solidFill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chemeClr val="bg2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  <p:txBody>
                                  <a:bodyPr wrap="none" anchor="ctr"/>
                                  <a:lstStyle/>
                                  <a:p>
                                    <a:endParaRPr lang="en-GB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30842" name="Text Box 1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47" y="1470"/>
                                  <a:ext cx="449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latin typeface="Comic Sans MS" panose="030F0702030302020204" pitchFamily="66" charset="0"/>
                                    </a:rPr>
                                    <a:t>100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3" name="Text Box 1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-5400000">
                                  <a:off x="42" y="2600"/>
                                  <a:ext cx="976" cy="25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>
                                  <a:spAutoFit/>
                                </a:bodyPr>
                                <a:lstStyle/>
                                <a:p>
                                  <a:pPr algn="ctr">
                                    <a:spcBef>
                                      <a:spcPct val="50000"/>
                                    </a:spcBef>
                                  </a:pPr>
                                  <a:r>
                                    <a:rPr lang="en-GB" altLang="en-US" sz="2000">
                                      <a:solidFill>
                                        <a:schemeClr val="accent2"/>
                                      </a:solidFill>
                                      <a:latin typeface="Comic Sans MS" panose="030F0702030302020204" pitchFamily="66" charset="0"/>
                                    </a:rPr>
                                    <a:t>Mass (kg)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30844" name="Line 124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3743"/>
                                  <a:ext cx="2411" cy="0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  <p:sp>
                              <p:nvSpPr>
                                <p:cNvPr id="30845" name="Line 125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1017" y="1582"/>
                                  <a:ext cx="0" cy="2169"/>
                                </a:xfrm>
                                <a:prstGeom prst="line">
                                  <a:avLst/>
                                </a:prstGeom>
                                <a:noFill/>
                                <a:ln w="28575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noFill/>
                                    </a14:hiddenFill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/>
                                <a:lstStyle/>
                                <a:p>
                                  <a:endParaRPr lang="en-GB"/>
                                </a:p>
                              </p:txBody>
                            </p:sp>
                          </p:grpSp>
                          <p:sp>
                            <p:nvSpPr>
                              <p:cNvPr id="30846" name="Text Box 126" descr="Parchment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96" y="109"/>
                                <a:ext cx="5584" cy="601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>
                                  <a:spcBef>
                                    <a:spcPct val="50000"/>
                                  </a:spcBef>
                                </a:pPr>
                                <a:r>
                                  <a:rPr lang="en-GB" altLang="en-US" sz="2800" dirty="0">
                                    <a:solidFill>
                                      <a:srgbClr val="000000"/>
                                    </a:solidFill>
                                    <a:latin typeface="+mn-lt"/>
                                  </a:rPr>
                                  <a:t>Use the least square regression formula to find the equation of the regression line</a:t>
                                </a:r>
                              </a:p>
                            </p:txBody>
                          </p:sp>
                          <p:sp>
                            <p:nvSpPr>
                              <p:cNvPr id="30847" name="Rectangle 12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80</a:t>
                                </a:r>
                              </a:p>
                            </p:txBody>
                          </p:sp>
                          <p:sp>
                            <p:nvSpPr>
                              <p:cNvPr id="30848" name="Rectangle 12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74</a:t>
                                </a:r>
                              </a:p>
                            </p:txBody>
                          </p:sp>
                          <p:sp>
                            <p:nvSpPr>
                              <p:cNvPr id="30849" name="Rectangle 12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88</a:t>
                                </a:r>
                              </a:p>
                            </p:txBody>
                          </p:sp>
                          <p:sp>
                            <p:nvSpPr>
                              <p:cNvPr id="30850" name="Rectangle 13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76</a:t>
                                </a:r>
                              </a:p>
                            </p:txBody>
                          </p:sp>
                          <p:sp>
                            <p:nvSpPr>
                              <p:cNvPr id="30851" name="Rectangle 13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2" name="Rectangle 13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960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78</a:t>
                                </a:r>
                              </a:p>
                            </p:txBody>
                          </p:sp>
                          <p:sp>
                            <p:nvSpPr>
                              <p:cNvPr id="30853" name="Rectangle 13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92</a:t>
                                </a:r>
                              </a:p>
                            </p:txBody>
                          </p:sp>
                          <p:sp>
                            <p:nvSpPr>
                              <p:cNvPr id="30854" name="Rectangle 13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68</a:t>
                                </a:r>
                              </a:p>
                            </p:txBody>
                          </p:sp>
                          <p:sp>
                            <p:nvSpPr>
                              <p:cNvPr id="30855" name="Rectangle 13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97</a:t>
                                </a:r>
                              </a:p>
                            </p:txBody>
                          </p:sp>
                          <p:sp>
                            <p:nvSpPr>
                              <p:cNvPr id="30856" name="Rectangle 13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65</a:t>
                                </a:r>
                              </a:p>
                            </p:txBody>
                          </p:sp>
                          <p:sp>
                            <p:nvSpPr>
                              <p:cNvPr id="30857" name="Rectangle 13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960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Mass</a:t>
                                </a:r>
                              </a:p>
                            </p:txBody>
                          </p:sp>
                          <p:sp>
                            <p:nvSpPr>
                              <p:cNvPr id="30858" name="Rectangle 13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59" name="Rectangle 13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30860" name="Rectangle 140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11</a:t>
                                </a:r>
                              </a:p>
                            </p:txBody>
                          </p:sp>
                          <p:sp>
                            <p:nvSpPr>
                              <p:cNvPr id="30861" name="Rectangle 141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30862" name="Rectangle 142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9</a:t>
                                </a:r>
                              </a:p>
                            </p:txBody>
                          </p:sp>
                          <p:sp>
                            <p:nvSpPr>
                              <p:cNvPr id="30863" name="Rectangle 143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467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4" name="Rectangle 14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10</a:t>
                                </a:r>
                              </a:p>
                            </p:txBody>
                          </p:sp>
                          <p:sp>
                            <p:nvSpPr>
                              <p:cNvPr id="30865" name="Rectangle 14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7</a:t>
                                </a:r>
                              </a:p>
                            </p:txBody>
                          </p:sp>
                          <p:sp>
                            <p:nvSpPr>
                              <p:cNvPr id="30866" name="Rectangle 14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>
                                    <a:latin typeface="Comic Sans MS" panose="030F0702030302020204" pitchFamily="66" charset="0"/>
                                  </a:rPr>
                                  <a:t>12</a:t>
                                </a:r>
                              </a:p>
                            </p:txBody>
                          </p:sp>
                          <p:sp>
                            <p:nvSpPr>
                              <p:cNvPr id="30867" name="Rectangle 14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 algn="ctr">
                                  <a:buFontTx/>
                                  <a:buNone/>
                                </a:pPr>
                                <a:r>
                                  <a:rPr lang="en-GB" altLang="en-US" sz="2000" dirty="0">
                                    <a:latin typeface="Comic Sans MS" panose="030F0702030302020204" pitchFamily="66" charset="0"/>
                                  </a:rPr>
                                  <a:t>5</a:t>
                                </a:r>
                              </a:p>
                            </p:txBody>
                          </p:sp>
                          <p:sp>
                            <p:nvSpPr>
                              <p:cNvPr id="30868" name="Rectangle 14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466" cy="24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har char="•"/>
                                  <a:defRPr sz="28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1pPr>
                                <a:lvl2pPr>
                                  <a:spcBef>
                                    <a:spcPct val="20000"/>
                                  </a:spcBef>
                                  <a:buChar char="–"/>
                                  <a:defRPr sz="24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2pPr>
                                <a:lvl3pPr>
                                  <a:spcBef>
                                    <a:spcPct val="20000"/>
                                  </a:spcBef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3pPr>
                                <a:lvl4pPr>
                                  <a:spcBef>
                                    <a:spcPct val="20000"/>
                                  </a:spcBef>
                                  <a:buChar char="–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4pPr>
                                <a:lvl5pPr>
                                  <a:spcBef>
                                    <a:spcPct val="20000"/>
                                  </a:spcBef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5pPr>
                                <a:lvl6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6pPr>
                                <a:lvl7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7pPr>
                                <a:lvl8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8pPr>
                                <a:lvl9pPr fontAlgn="base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har char="»"/>
                                  <a:defRPr>
                                    <a:solidFill>
                                      <a:schemeClr val="tx1"/>
                                    </a:solidFill>
                                    <a:latin typeface="Times New Roman" panose="02020603050405020304" pitchFamily="18" charset="0"/>
                                  </a:defRPr>
                                </a:lvl9pPr>
                              </a:lstStyle>
                              <a:p>
                                <a:pPr>
                                  <a:buFontTx/>
                                  <a:buNone/>
                                </a:pPr>
                                <a:r>
                                  <a:rPr lang="en-GB" altLang="en-US" sz="1800" dirty="0">
                                    <a:solidFill>
                                      <a:schemeClr val="accent2"/>
                                    </a:solidFill>
                                    <a:latin typeface="Comic Sans MS" panose="030F0702030302020204" pitchFamily="66" charset="0"/>
                                  </a:rPr>
                                  <a:t>Size</a:t>
                                </a:r>
                              </a:p>
                            </p:txBody>
                          </p:sp>
                          <p:sp>
                            <p:nvSpPr>
                              <p:cNvPr id="30869" name="Line 14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0" name="Line 15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75" y="960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1" name="Line 15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1209"/>
                                <a:ext cx="5127" cy="0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2" name="Line 15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3" name="Line 15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927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4" name="Line 15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393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5" name="Line 15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859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6" name="Line 15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325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7" name="Line 15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791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8" name="Line 15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25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79" name="Line 15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724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0" name="Line 16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190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1" name="Line 16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4656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2" name="Line 16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122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  <p:sp>
                            <p:nvSpPr>
                              <p:cNvPr id="30883" name="Line 1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5588" y="711"/>
                                <a:ext cx="0" cy="498"/>
                              </a:xfrm>
                              <a:prstGeom prst="line">
                                <a:avLst/>
                              </a:prstGeom>
                              <a:noFill/>
                              <a:ln w="28575" cap="sq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GB"/>
                              </a:p>
                            </p:txBody>
                          </p:sp>
                        </p:grpSp>
                        <p:sp>
                          <p:nvSpPr>
                            <p:cNvPr id="3088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548" y="3261"/>
                              <a:ext cx="44" cy="44"/>
                            </a:xfrm>
                            <a:prstGeom prst="ellipse">
                              <a:avLst/>
                            </a:prstGeom>
                            <a:solidFill>
                              <a:schemeClr val="tx1"/>
                            </a:solidFill>
                            <a:ln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30885" name="Oval 1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240" y="1711"/>
                            <a:ext cx="44" cy="44"/>
                          </a:xfrm>
                          <a:prstGeom prst="ellipse">
                            <a:avLst/>
                          </a:prstGeom>
                          <a:solidFill>
                            <a:schemeClr val="tx1"/>
                          </a:solidFill>
                          <a:ln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30886" name="Oval 1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32" y="3097"/>
                          <a:ext cx="44" cy="44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30887" name="Oval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945"/>
                        <a:ext cx="44" cy="44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30888" name="Oval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614"/>
                      <a:ext cx="44" cy="4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088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2514" y="2612"/>
                    <a:ext cx="44" cy="4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0890" name="Oval 170"/>
                <p:cNvSpPr>
                  <a:spLocks noChangeArrowheads="1"/>
                </p:cNvSpPr>
                <p:nvPr/>
              </p:nvSpPr>
              <p:spPr bwMode="auto">
                <a:xfrm>
                  <a:off x="2274" y="2717"/>
                  <a:ext cx="44" cy="4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0891" name="Oval 171"/>
              <p:cNvSpPr>
                <a:spLocks noChangeArrowheads="1"/>
              </p:cNvSpPr>
              <p:nvPr/>
            </p:nvSpPr>
            <p:spPr bwMode="auto">
              <a:xfrm>
                <a:off x="2995" y="2134"/>
                <a:ext cx="44" cy="4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93" name="Oval 173"/>
            <p:cNvSpPr>
              <a:spLocks noChangeArrowheads="1"/>
            </p:cNvSpPr>
            <p:nvPr/>
          </p:nvSpPr>
          <p:spPr bwMode="auto">
            <a:xfrm>
              <a:off x="1790" y="2821"/>
              <a:ext cx="44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94" name="Oval 174"/>
          <p:cNvSpPr>
            <a:spLocks noChangeArrowheads="1"/>
          </p:cNvSpPr>
          <p:nvPr/>
        </p:nvSpPr>
        <p:spPr bwMode="auto">
          <a:xfrm>
            <a:off x="3600450" y="40211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914" name="Group 194"/>
          <p:cNvGrpSpPr>
            <a:grpSpLocks/>
          </p:cNvGrpSpPr>
          <p:nvPr/>
        </p:nvGrpSpPr>
        <p:grpSpPr bwMode="auto">
          <a:xfrm>
            <a:off x="1115616" y="5432867"/>
            <a:ext cx="446087" cy="446087"/>
            <a:chOff x="854" y="3609"/>
            <a:chExt cx="281" cy="281"/>
          </a:xfrm>
        </p:grpSpPr>
        <p:grpSp>
          <p:nvGrpSpPr>
            <p:cNvPr id="30915" name="Group 195"/>
            <p:cNvGrpSpPr>
              <a:grpSpLocks/>
            </p:cNvGrpSpPr>
            <p:nvPr/>
          </p:nvGrpSpPr>
          <p:grpSpPr bwMode="auto">
            <a:xfrm>
              <a:off x="891" y="3616"/>
              <a:ext cx="244" cy="274"/>
              <a:chOff x="891" y="3616"/>
              <a:chExt cx="244" cy="274"/>
            </a:xfrm>
          </p:grpSpPr>
          <p:sp>
            <p:nvSpPr>
              <p:cNvPr id="30916" name="Line 196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7" name="Freeform 197"/>
              <p:cNvSpPr>
                <a:spLocks/>
              </p:cNvSpPr>
              <p:nvPr/>
            </p:nvSpPr>
            <p:spPr bwMode="auto">
              <a:xfrm>
                <a:off x="892" y="3806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8" name="Line 198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19" name="Freeform 199"/>
            <p:cNvSpPr>
              <a:spLocks/>
            </p:cNvSpPr>
            <p:nvPr/>
          </p:nvSpPr>
          <p:spPr bwMode="auto">
            <a:xfrm rot="5400000">
              <a:off x="774" y="3689"/>
              <a:ext cx="243" cy="84"/>
            </a:xfrm>
            <a:custGeom>
              <a:avLst/>
              <a:gdLst>
                <a:gd name="T0" fmla="*/ 0 w 243"/>
                <a:gd name="T1" fmla="*/ 48 h 84"/>
                <a:gd name="T2" fmla="*/ 97 w 243"/>
                <a:gd name="T3" fmla="*/ 48 h 84"/>
                <a:gd name="T4" fmla="*/ 120 w 243"/>
                <a:gd name="T5" fmla="*/ 0 h 84"/>
                <a:gd name="T6" fmla="*/ 154 w 243"/>
                <a:gd name="T7" fmla="*/ 84 h 84"/>
                <a:gd name="T8" fmla="*/ 175 w 243"/>
                <a:gd name="T9" fmla="*/ 44 h 84"/>
                <a:gd name="T10" fmla="*/ 243 w 243"/>
                <a:gd name="T11" fmla="*/ 4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84">
                  <a:moveTo>
                    <a:pt x="0" y="48"/>
                  </a:moveTo>
                  <a:lnTo>
                    <a:pt x="97" y="48"/>
                  </a:lnTo>
                  <a:lnTo>
                    <a:pt x="120" y="0"/>
                  </a:lnTo>
                  <a:lnTo>
                    <a:pt x="154" y="84"/>
                  </a:lnTo>
                  <a:lnTo>
                    <a:pt x="175" y="44"/>
                  </a:lnTo>
                  <a:lnTo>
                    <a:pt x="243" y="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425253" y="1916835"/>
          <a:ext cx="3107187" cy="7451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58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597">
                <a:tc>
                  <a:txBody>
                    <a:bodyPr/>
                    <a:lstStyle/>
                    <a:p>
                      <a:pPr algn="ctr"/>
                      <a:r>
                        <a:rPr lang="en-US" i="0" dirty="0" err="1"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err="1"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xy</a:t>
                      </a:r>
                      <a:endPara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i="1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i="1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97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2" name="Rectangle 147"/>
          <p:cNvSpPr>
            <a:spLocks noChangeArrowheads="1"/>
          </p:cNvSpPr>
          <p:nvPr/>
        </p:nvSpPr>
        <p:spPr bwMode="auto">
          <a:xfrm>
            <a:off x="5354636" y="2277269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86</a:t>
            </a:r>
          </a:p>
        </p:txBody>
      </p:sp>
      <p:sp>
        <p:nvSpPr>
          <p:cNvPr id="233" name="Rectangle 147"/>
          <p:cNvSpPr>
            <a:spLocks noChangeArrowheads="1"/>
          </p:cNvSpPr>
          <p:nvPr/>
        </p:nvSpPr>
        <p:spPr bwMode="auto">
          <a:xfrm>
            <a:off x="7771078" y="2289431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784</a:t>
            </a:r>
          </a:p>
        </p:txBody>
      </p:sp>
      <p:sp>
        <p:nvSpPr>
          <p:cNvPr id="234" name="Rectangle 147"/>
          <p:cNvSpPr>
            <a:spLocks noChangeArrowheads="1"/>
          </p:cNvSpPr>
          <p:nvPr/>
        </p:nvSpPr>
        <p:spPr bwMode="auto">
          <a:xfrm>
            <a:off x="6910384" y="2289432"/>
            <a:ext cx="82259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7027</a:t>
            </a:r>
          </a:p>
        </p:txBody>
      </p:sp>
      <p:sp>
        <p:nvSpPr>
          <p:cNvPr id="235" name="Rectangle 147"/>
          <p:cNvSpPr>
            <a:spLocks noChangeArrowheads="1"/>
          </p:cNvSpPr>
          <p:nvPr/>
        </p:nvSpPr>
        <p:spPr bwMode="auto">
          <a:xfrm>
            <a:off x="6132510" y="2277269"/>
            <a:ext cx="739775" cy="32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796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208270" y="1875393"/>
            <a:ext cx="50781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We need to find </a:t>
            </a:r>
            <a:r>
              <a:rPr lang="en-GB" altLang="en-US" sz="2000" dirty="0" err="1">
                <a:solidFill>
                  <a:srgbClr val="000000"/>
                </a:solidFill>
                <a:latin typeface="Symbol" panose="05050102010706020507" pitchFamily="18" charset="2"/>
              </a:rPr>
              <a:t>S</a:t>
            </a:r>
            <a:r>
              <a:rPr lang="en-GB" altLang="en-US" sz="20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xy</a:t>
            </a: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 and </a:t>
            </a:r>
            <a:r>
              <a:rPr lang="en-GB" altLang="en-US" sz="2000" dirty="0">
                <a:solidFill>
                  <a:srgbClr val="000000"/>
                </a:solidFill>
                <a:latin typeface="Symbol" panose="05050102010706020507" pitchFamily="18" charset="2"/>
              </a:rPr>
              <a:t>S</a:t>
            </a:r>
            <a:r>
              <a:rPr lang="en-GB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GB" altLang="en-US" sz="2000" baseline="30000" dirty="0">
                <a:solidFill>
                  <a:srgbClr val="000000"/>
                </a:solidFill>
                <a:latin typeface="+mn-lt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7" name="TextBox 236"/>
              <p:cNvSpPr txBox="1"/>
              <p:nvPr/>
            </p:nvSpPr>
            <p:spPr>
              <a:xfrm>
                <a:off x="5700062" y="418137"/>
                <a:ext cx="2832378" cy="545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− </m:t>
                    </m:r>
                    <m:acc>
                      <m:accPr>
                        <m:chr m:val="̅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𝑥𝑦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GB" sz="2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sz="2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d>
                      <m:dPr>
                        <m:ctrlPr>
                          <a:rPr lang="en-GB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acc>
                          <m:accPr>
                            <m:chr m:val="̅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237" name="TextBox 2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0062" y="418137"/>
                <a:ext cx="2832378" cy="54521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0" name="TextBox 239">
                <a:extLst>
                  <a:ext uri="{FF2B5EF4-FFF2-40B4-BE49-F238E27FC236}">
                    <a16:creationId xmlns:a16="http://schemas.microsoft.com/office/drawing/2014/main" id="{A4A369BC-6025-4A83-9D34-6604BD8C0CCA}"/>
                  </a:ext>
                </a:extLst>
              </p:cNvPr>
              <p:cNvSpPr txBox="1"/>
              <p:nvPr/>
            </p:nvSpPr>
            <p:spPr>
              <a:xfrm>
                <a:off x="5425253" y="2812882"/>
                <a:ext cx="1252266" cy="298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=181.4</m:t>
                      </m:r>
                    </m:oMath>
                  </m:oMathPara>
                </a14:m>
                <a:endParaRPr lang="en-GB" sz="18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40" name="TextBox 239">
                <a:extLst>
                  <a:ext uri="{FF2B5EF4-FFF2-40B4-BE49-F238E27FC236}">
                    <a16:creationId xmlns:a16="http://schemas.microsoft.com/office/drawing/2014/main" id="{A4A369BC-6025-4A83-9D34-6604BD8C0C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253" y="2812882"/>
                <a:ext cx="1252266" cy="298928"/>
              </a:xfrm>
              <a:prstGeom prst="rect">
                <a:avLst/>
              </a:prstGeom>
              <a:blipFill>
                <a:blip r:embed="rId5"/>
                <a:stretch>
                  <a:fillRect l="-3902" r="-3902" b="-20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3" name="TextBox 242">
                <a:extLst>
                  <a:ext uri="{FF2B5EF4-FFF2-40B4-BE49-F238E27FC236}">
                    <a16:creationId xmlns:a16="http://schemas.microsoft.com/office/drawing/2014/main" id="{271D3714-1656-48C1-884D-B1859D9AA305}"/>
                  </a:ext>
                </a:extLst>
              </p:cNvPr>
              <p:cNvSpPr txBox="1"/>
              <p:nvPr/>
            </p:nvSpPr>
            <p:spPr>
              <a:xfrm>
                <a:off x="7285878" y="2799962"/>
                <a:ext cx="13159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800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800" i="1" smtClean="0">
                                  <a:solidFill>
                                    <a:srgbClr val="CC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180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CC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solidFill>
                                <a:srgbClr val="CC00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solidFill>
                            <a:srgbClr val="CC00CC"/>
                          </a:solidFill>
                          <a:latin typeface="Cambria Math" panose="02040503050406030204" pitchFamily="18" charset="0"/>
                        </a:rPr>
                        <m:t>=44.4</m:t>
                      </m:r>
                    </m:oMath>
                  </m:oMathPara>
                </a14:m>
                <a:endParaRPr lang="en-GB" sz="1800" dirty="0">
                  <a:solidFill>
                    <a:srgbClr val="CC00CC"/>
                  </a:solidFill>
                </a:endParaRPr>
              </a:p>
            </p:txBody>
          </p:sp>
        </mc:Choice>
        <mc:Fallback xmlns="">
          <p:sp>
            <p:nvSpPr>
              <p:cNvPr id="243" name="TextBox 242">
                <a:extLst>
                  <a:ext uri="{FF2B5EF4-FFF2-40B4-BE49-F238E27FC236}">
                    <a16:creationId xmlns:a16="http://schemas.microsoft.com/office/drawing/2014/main" id="{271D3714-1656-48C1-884D-B1859D9AA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5878" y="2799962"/>
                <a:ext cx="1315937" cy="276999"/>
              </a:xfrm>
              <a:prstGeom prst="rect">
                <a:avLst/>
              </a:prstGeom>
              <a:blipFill>
                <a:blip r:embed="rId6"/>
                <a:stretch>
                  <a:fillRect t="-2174" r="-4167" b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0B023FD9-26E7-4ADD-857A-C8ED59C7BDE1}"/>
                  </a:ext>
                </a:extLst>
              </p:cNvPr>
              <p:cNvSpPr txBox="1"/>
              <p:nvPr/>
            </p:nvSpPr>
            <p:spPr>
              <a:xfrm>
                <a:off x="5638977" y="3161339"/>
                <a:ext cx="2334935" cy="4458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− </m:t>
                    </m:r>
                    <m:acc>
                      <m:accPr>
                        <m:chr m:val="̅"/>
                        <m:ctrlP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180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𝑥𝑦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GB" sz="1800" i="1" smtClean="0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1800" i="1" smtClean="0">
                                    <a:solidFill>
                                      <a:srgbClr val="CC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sz="1800" i="1" smtClean="0">
                                        <a:solidFill>
                                          <a:srgbClr val="CC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rgbClr val="CC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rgbClr val="CC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1800" b="0" i="1" smtClean="0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d>
                      <m:d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acc>
                          <m:accPr>
                            <m:chr m:val="̅"/>
                            <m:ctrlP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d>
                  </m:oMath>
                </a14:m>
                <a:r>
                  <a:rPr lang="en-GB" sz="1800" dirty="0"/>
                  <a:t> </a:t>
                </a:r>
              </a:p>
            </p:txBody>
          </p:sp>
        </mc:Choice>
        <mc:Fallback xmlns=""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0B023FD9-26E7-4ADD-857A-C8ED59C7BD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977" y="3161339"/>
                <a:ext cx="2334935" cy="445891"/>
              </a:xfrm>
              <a:prstGeom prst="rect">
                <a:avLst/>
              </a:prstGeom>
              <a:blipFill>
                <a:blip r:embed="rId7"/>
                <a:stretch>
                  <a:fillRect l="-3655" r="-7833" b="-82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67337595-F506-4C40-BC54-7223014DDE3D}"/>
                  </a:ext>
                </a:extLst>
              </p:cNvPr>
              <p:cNvSpPr txBox="1"/>
              <p:nvPr/>
            </p:nvSpPr>
            <p:spPr>
              <a:xfrm>
                <a:off x="5428936" y="4394549"/>
                <a:ext cx="2722477" cy="3917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−79.6= </m:t>
                    </m:r>
                    <m:f>
                      <m:f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8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81.4</m:t>
                        </m:r>
                      </m:num>
                      <m:den>
                        <m:r>
                          <a:rPr lang="en-US" sz="1800" i="1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800" b="0" i="1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</a:rPr>
                          <m:t>4.4</m:t>
                        </m:r>
                      </m:den>
                    </m:f>
                    <m:d>
                      <m:d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−8.6</m:t>
                        </m:r>
                      </m:e>
                    </m:d>
                  </m:oMath>
                </a14:m>
                <a:r>
                  <a:rPr lang="en-GB" sz="1800" dirty="0"/>
                  <a:t> </a:t>
                </a:r>
              </a:p>
            </p:txBody>
          </p:sp>
        </mc:Choice>
        <mc:Fallback xmlns=""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67337595-F506-4C40-BC54-7223014DDE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8936" y="4394549"/>
                <a:ext cx="2722477" cy="391710"/>
              </a:xfrm>
              <a:prstGeom prst="rect">
                <a:avLst/>
              </a:prstGeom>
              <a:blipFill>
                <a:blip r:embed="rId8"/>
                <a:stretch>
                  <a:fillRect l="-3139" b="-14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9E5EDD1E-296C-4D22-A915-9D7A060EEC01}"/>
                  </a:ext>
                </a:extLst>
              </p:cNvPr>
              <p:cNvSpPr txBox="1"/>
              <p:nvPr/>
            </p:nvSpPr>
            <p:spPr>
              <a:xfrm>
                <a:off x="5318156" y="5006833"/>
                <a:ext cx="27040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−79.6=</m:t>
                      </m:r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4.09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 −35.14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9E5EDD1E-296C-4D22-A915-9D7A060EEC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8156" y="5006833"/>
                <a:ext cx="2704010" cy="276999"/>
              </a:xfrm>
              <a:prstGeom prst="rect">
                <a:avLst/>
              </a:prstGeom>
              <a:blipFill>
                <a:blip r:embed="rId9"/>
                <a:stretch>
                  <a:fillRect l="-1577" r="-1802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7" name="TextBox 196">
                <a:extLst>
                  <a:ext uri="{FF2B5EF4-FFF2-40B4-BE49-F238E27FC236}">
                    <a16:creationId xmlns:a16="http://schemas.microsoft.com/office/drawing/2014/main" id="{46705580-FEA6-46D4-AF8B-CF2CCB360C2B}"/>
                  </a:ext>
                </a:extLst>
              </p:cNvPr>
              <p:cNvSpPr txBox="1"/>
              <p:nvPr/>
            </p:nvSpPr>
            <p:spPr>
              <a:xfrm>
                <a:off x="5554598" y="5491816"/>
                <a:ext cx="233730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4.09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+44.5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7" name="TextBox 196">
                <a:extLst>
                  <a:ext uri="{FF2B5EF4-FFF2-40B4-BE49-F238E27FC236}">
                    <a16:creationId xmlns:a16="http://schemas.microsoft.com/office/drawing/2014/main" id="{46705580-FEA6-46D4-AF8B-CF2CCB360C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4598" y="5491816"/>
                <a:ext cx="2337307" cy="369332"/>
              </a:xfrm>
              <a:prstGeom prst="rect">
                <a:avLst/>
              </a:prstGeom>
              <a:blipFill>
                <a:blip r:embed="rId10"/>
                <a:stretch>
                  <a:fillRect l="-2604" r="-2865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8" name="Rounded Rectangle 1">
            <a:extLst>
              <a:ext uri="{FF2B5EF4-FFF2-40B4-BE49-F238E27FC236}">
                <a16:creationId xmlns:a16="http://schemas.microsoft.com/office/drawing/2014/main" id="{78D3FAAA-3284-43E0-A20A-6259AEAB5417}"/>
              </a:ext>
            </a:extLst>
          </p:cNvPr>
          <p:cNvSpPr/>
          <p:nvPr/>
        </p:nvSpPr>
        <p:spPr>
          <a:xfrm>
            <a:off x="5484991" y="5425222"/>
            <a:ext cx="2383189" cy="50947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9" name="TextBox 198">
                <a:extLst>
                  <a:ext uri="{FF2B5EF4-FFF2-40B4-BE49-F238E27FC236}">
                    <a16:creationId xmlns:a16="http://schemas.microsoft.com/office/drawing/2014/main" id="{15DC3485-A9B1-4C55-BC54-224F1121DAFD}"/>
                  </a:ext>
                </a:extLst>
              </p:cNvPr>
              <p:cNvSpPr txBox="1"/>
              <p:nvPr/>
            </p:nvSpPr>
            <p:spPr>
              <a:xfrm>
                <a:off x="5335240" y="3746191"/>
                <a:ext cx="79727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199" name="TextBox 198">
                <a:extLst>
                  <a:ext uri="{FF2B5EF4-FFF2-40B4-BE49-F238E27FC236}">
                    <a16:creationId xmlns:a16="http://schemas.microsoft.com/office/drawing/2014/main" id="{15DC3485-A9B1-4C55-BC54-224F1121DA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5240" y="3746191"/>
                <a:ext cx="797270" cy="5203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0" name="TextBox 199">
                <a:extLst>
                  <a:ext uri="{FF2B5EF4-FFF2-40B4-BE49-F238E27FC236}">
                    <a16:creationId xmlns:a16="http://schemas.microsoft.com/office/drawing/2014/main" id="{EF9CA5ED-680D-4CC6-9A43-6EF81511489A}"/>
                  </a:ext>
                </a:extLst>
              </p:cNvPr>
              <p:cNvSpPr txBox="1"/>
              <p:nvPr/>
            </p:nvSpPr>
            <p:spPr>
              <a:xfrm>
                <a:off x="6019388" y="3875087"/>
                <a:ext cx="85289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=8.6</m:t>
                      </m:r>
                    </m:oMath>
                  </m:oMathPara>
                </a14:m>
                <a:endParaRPr lang="en-GB" sz="1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0" name="TextBox 199">
                <a:extLst>
                  <a:ext uri="{FF2B5EF4-FFF2-40B4-BE49-F238E27FC236}">
                    <a16:creationId xmlns:a16="http://schemas.microsoft.com/office/drawing/2014/main" id="{EF9CA5ED-680D-4CC6-9A43-6EF8151148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388" y="3875087"/>
                <a:ext cx="852897" cy="276999"/>
              </a:xfrm>
              <a:prstGeom prst="rect">
                <a:avLst/>
              </a:prstGeom>
              <a:blipFill>
                <a:blip r:embed="rId12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1" name="TextBox 200">
                <a:extLst>
                  <a:ext uri="{FF2B5EF4-FFF2-40B4-BE49-F238E27FC236}">
                    <a16:creationId xmlns:a16="http://schemas.microsoft.com/office/drawing/2014/main" id="{A092408D-496E-44E3-AC98-4BC51C141CB1}"/>
                  </a:ext>
                </a:extLst>
              </p:cNvPr>
              <p:cNvSpPr txBox="1"/>
              <p:nvPr/>
            </p:nvSpPr>
            <p:spPr>
              <a:xfrm>
                <a:off x="8237933" y="3813989"/>
                <a:ext cx="7277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=79.6</m:t>
                      </m:r>
                    </m:oMath>
                  </m:oMathPara>
                </a14:m>
                <a:endParaRPr lang="en-GB" sz="1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01" name="TextBox 200">
                <a:extLst>
                  <a:ext uri="{FF2B5EF4-FFF2-40B4-BE49-F238E27FC236}">
                    <a16:creationId xmlns:a16="http://schemas.microsoft.com/office/drawing/2014/main" id="{A092408D-496E-44E3-AC98-4BC51C141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933" y="3813989"/>
                <a:ext cx="727763" cy="276999"/>
              </a:xfrm>
              <a:prstGeom prst="rect">
                <a:avLst/>
              </a:prstGeom>
              <a:blipFill>
                <a:blip r:embed="rId13"/>
                <a:stretch>
                  <a:fillRect l="-2500" r="-750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3" name="TextBox 202">
                <a:extLst>
                  <a:ext uri="{FF2B5EF4-FFF2-40B4-BE49-F238E27FC236}">
                    <a16:creationId xmlns:a16="http://schemas.microsoft.com/office/drawing/2014/main" id="{D561CA4D-A4CD-46A1-9F71-BB8051F6C1C6}"/>
                  </a:ext>
                </a:extLst>
              </p:cNvPr>
              <p:cNvSpPr txBox="1"/>
              <p:nvPr/>
            </p:nvSpPr>
            <p:spPr>
              <a:xfrm>
                <a:off x="7237985" y="3715136"/>
                <a:ext cx="92890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796</m:t>
                          </m:r>
                        </m:num>
                        <m:den>
                          <m: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03" name="TextBox 202">
                <a:extLst>
                  <a:ext uri="{FF2B5EF4-FFF2-40B4-BE49-F238E27FC236}">
                    <a16:creationId xmlns:a16="http://schemas.microsoft.com/office/drawing/2014/main" id="{D561CA4D-A4CD-46A1-9F71-BB8051F6C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7985" y="3715136"/>
                <a:ext cx="928909" cy="5203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4" name="Rectangle 203">
            <a:extLst>
              <a:ext uri="{FF2B5EF4-FFF2-40B4-BE49-F238E27FC236}">
                <a16:creationId xmlns:a16="http://schemas.microsoft.com/office/drawing/2014/main" id="{C42FB288-324A-46CB-891F-A0167654D67A}"/>
              </a:ext>
            </a:extLst>
          </p:cNvPr>
          <p:cNvSpPr/>
          <p:nvPr/>
        </p:nvSpPr>
        <p:spPr>
          <a:xfrm>
            <a:off x="3521073" y="6085920"/>
            <a:ext cx="56373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000000"/>
                </a:solidFill>
                <a:latin typeface="+mn-lt"/>
              </a:rPr>
              <a:t>You should use your GDC to find the equation of the regression line in examinations</a:t>
            </a:r>
          </a:p>
        </p:txBody>
      </p:sp>
      <p:sp>
        <p:nvSpPr>
          <p:cNvPr id="202" name="Rectangle 201">
            <a:hlinkClick r:id="rId15"/>
            <a:extLst>
              <a:ext uri="{FF2B5EF4-FFF2-40B4-BE49-F238E27FC236}">
                <a16:creationId xmlns:a16="http://schemas.microsoft.com/office/drawing/2014/main" id="{51F7ED98-A744-4B79-A738-780A53CB3D8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" name="Rectangle 204">
            <a:hlinkClick r:id="rId15"/>
            <a:extLst>
              <a:ext uri="{FF2B5EF4-FFF2-40B4-BE49-F238E27FC236}">
                <a16:creationId xmlns:a16="http://schemas.microsoft.com/office/drawing/2014/main" id="{93AFFB5D-E0E9-4C27-98A1-24472FC9182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037719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" grpId="0"/>
      <p:bldP spid="195" grpId="0"/>
      <p:bldP spid="196" grpId="0" animBg="1"/>
      <p:bldP spid="197" grpId="0" animBg="1"/>
      <p:bldP spid="198" grpId="0" animBg="1"/>
      <p:bldP spid="199" grpId="0"/>
      <p:bldP spid="200" grpId="0"/>
      <p:bldP spid="201" grpId="0"/>
      <p:bldP spid="203" grpId="0"/>
      <p:bldP spid="20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92</TotalTime>
  <Words>1572</Words>
  <Application>Microsoft Office PowerPoint</Application>
  <PresentationFormat>On-screen Show (4:3)</PresentationFormat>
  <Paragraphs>722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Arial Narrow</vt:lpstr>
      <vt:lpstr>Calibri</vt:lpstr>
      <vt:lpstr>Cambria Math</vt:lpstr>
      <vt:lpstr>Comic Sans MS</vt:lpstr>
      <vt:lpstr>StarSymbol</vt:lpstr>
      <vt:lpstr>Symbol</vt:lpstr>
      <vt:lpstr>Times New Roman</vt:lpstr>
      <vt:lpstr>Wingdings 2</vt:lpstr>
      <vt:lpstr>Theme1</vt:lpstr>
      <vt:lpstr>Equation of the regression line</vt:lpstr>
      <vt:lpstr>The least squares regression line</vt:lpstr>
      <vt:lpstr>PowerPoint Presentation</vt:lpstr>
      <vt:lpstr>Residuals</vt:lpstr>
      <vt:lpstr>The equation of the Regression line of y on x</vt:lpstr>
      <vt:lpstr>The equation of the Regression line of y on 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10</cp:revision>
  <dcterms:created xsi:type="dcterms:W3CDTF">2020-04-07T12:22:47Z</dcterms:created>
  <dcterms:modified xsi:type="dcterms:W3CDTF">2023-07-30T17:21:43Z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