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0" r:id="rId3"/>
    <p:sldId id="258" r:id="rId4"/>
    <p:sldId id="259" r:id="rId5"/>
    <p:sldId id="260" r:id="rId6"/>
    <p:sldId id="261" r:id="rId7"/>
    <p:sldId id="262" r:id="rId8"/>
    <p:sldId id="291" r:id="rId9"/>
    <p:sldId id="292" r:id="rId10"/>
    <p:sldId id="293" r:id="rId11"/>
    <p:sldId id="257" r:id="rId12"/>
    <p:sldId id="263" r:id="rId13"/>
    <p:sldId id="26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9" r:id="rId24"/>
    <p:sldId id="284" r:id="rId25"/>
    <p:sldId id="285" r:id="rId26"/>
    <p:sldId id="286" r:id="rId27"/>
    <p:sldId id="287" r:id="rId28"/>
    <p:sldId id="315" r:id="rId2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A521D-A341-4FBE-BD1C-01CC803CDE3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810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5FCA5-5E1A-43A5-B070-1599E365D769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33A6D3-8656-4DB9-8B0F-C1788402738B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83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40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Scatter diagrams and line of best fit, by eye.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draw scatter diagrams and the line of best fit </a:t>
            </a:r>
            <a:r>
              <a:rPr lang="en-US"/>
              <a:t>by eye.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FEB74DC-C10A-406A-927F-88094DCD32B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A590FD59-AEA0-4B76-9E20-CA07B58EA7D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42863"/>
            <a:ext cx="6884988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Plotting 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620688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scatter graphs to find out if there is any relationship or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correlation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between two set of data.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25450" y="1412776"/>
            <a:ext cx="8293100" cy="914400"/>
            <a:chOff x="221" y="1200"/>
            <a:chExt cx="5224" cy="576"/>
          </a:xfrm>
        </p:grpSpPr>
        <p:sp>
          <p:nvSpPr>
            <p:cNvPr id="442380" name="Rectangle 12"/>
            <p:cNvSpPr>
              <a:spLocks noChangeArrowheads="1"/>
            </p:cNvSpPr>
            <p:nvPr/>
          </p:nvSpPr>
          <p:spPr bwMode="auto">
            <a:xfrm>
              <a:off x="221" y="1200"/>
              <a:ext cx="1747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Hours watching TV</a:t>
              </a: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42381" name="Rectangle 13"/>
            <p:cNvSpPr>
              <a:spLocks noChangeArrowheads="1"/>
            </p:cNvSpPr>
            <p:nvPr/>
          </p:nvSpPr>
          <p:spPr bwMode="auto">
            <a:xfrm>
              <a:off x="221" y="1488"/>
              <a:ext cx="1747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Hours doing homework</a:t>
              </a: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970" y="1200"/>
              <a:ext cx="3475" cy="576"/>
              <a:chOff x="1517" y="1200"/>
              <a:chExt cx="4291" cy="576"/>
            </a:xfrm>
          </p:grpSpPr>
          <p:sp>
            <p:nvSpPr>
              <p:cNvPr id="442383" name="Rectangle 15"/>
              <p:cNvSpPr>
                <a:spLocks noChangeArrowheads="1"/>
              </p:cNvSpPr>
              <p:nvPr/>
            </p:nvSpPr>
            <p:spPr bwMode="auto">
              <a:xfrm>
                <a:off x="151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4" name="Rectangle 16"/>
              <p:cNvSpPr>
                <a:spLocks noChangeArrowheads="1"/>
              </p:cNvSpPr>
              <p:nvPr/>
            </p:nvSpPr>
            <p:spPr bwMode="auto">
              <a:xfrm>
                <a:off x="151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5" name="Rectangle 17"/>
              <p:cNvSpPr>
                <a:spLocks noChangeArrowheads="1"/>
              </p:cNvSpPr>
              <p:nvPr/>
            </p:nvSpPr>
            <p:spPr bwMode="auto">
              <a:xfrm>
                <a:off x="194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6" name="Rectangle 18"/>
              <p:cNvSpPr>
                <a:spLocks noChangeArrowheads="1"/>
              </p:cNvSpPr>
              <p:nvPr/>
            </p:nvSpPr>
            <p:spPr bwMode="auto">
              <a:xfrm>
                <a:off x="194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7" name="Rectangle 19"/>
              <p:cNvSpPr>
                <a:spLocks noChangeArrowheads="1"/>
              </p:cNvSpPr>
              <p:nvPr/>
            </p:nvSpPr>
            <p:spPr bwMode="auto">
              <a:xfrm>
                <a:off x="238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8" name="Rectangle 20"/>
              <p:cNvSpPr>
                <a:spLocks noChangeArrowheads="1"/>
              </p:cNvSpPr>
              <p:nvPr/>
            </p:nvSpPr>
            <p:spPr bwMode="auto">
              <a:xfrm>
                <a:off x="238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9" name="Rectangle 21"/>
              <p:cNvSpPr>
                <a:spLocks noChangeArrowheads="1"/>
              </p:cNvSpPr>
              <p:nvPr/>
            </p:nvSpPr>
            <p:spPr bwMode="auto">
              <a:xfrm>
                <a:off x="2813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0" name="Rectangle 22"/>
              <p:cNvSpPr>
                <a:spLocks noChangeArrowheads="1"/>
              </p:cNvSpPr>
              <p:nvPr/>
            </p:nvSpPr>
            <p:spPr bwMode="auto">
              <a:xfrm>
                <a:off x="2813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1" name="Rectangle 23"/>
              <p:cNvSpPr>
                <a:spLocks noChangeArrowheads="1"/>
              </p:cNvSpPr>
              <p:nvPr/>
            </p:nvSpPr>
            <p:spPr bwMode="auto">
              <a:xfrm>
                <a:off x="3245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2" name="Rectangle 24"/>
              <p:cNvSpPr>
                <a:spLocks noChangeArrowheads="1"/>
              </p:cNvSpPr>
              <p:nvPr/>
            </p:nvSpPr>
            <p:spPr bwMode="auto">
              <a:xfrm>
                <a:off x="3245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3" name="Rectangle 25"/>
              <p:cNvSpPr>
                <a:spLocks noChangeArrowheads="1"/>
              </p:cNvSpPr>
              <p:nvPr/>
            </p:nvSpPr>
            <p:spPr bwMode="auto">
              <a:xfrm>
                <a:off x="367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4" name="Rectangle 26"/>
              <p:cNvSpPr>
                <a:spLocks noChangeArrowheads="1"/>
              </p:cNvSpPr>
              <p:nvPr/>
            </p:nvSpPr>
            <p:spPr bwMode="auto">
              <a:xfrm>
                <a:off x="367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5" name="Rectangle 27"/>
              <p:cNvSpPr>
                <a:spLocks noChangeArrowheads="1"/>
              </p:cNvSpPr>
              <p:nvPr/>
            </p:nvSpPr>
            <p:spPr bwMode="auto">
              <a:xfrm>
                <a:off x="410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6" name="Rectangle 28"/>
              <p:cNvSpPr>
                <a:spLocks noChangeArrowheads="1"/>
              </p:cNvSpPr>
              <p:nvPr/>
            </p:nvSpPr>
            <p:spPr bwMode="auto">
              <a:xfrm>
                <a:off x="410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7" name="Rectangle 29"/>
              <p:cNvSpPr>
                <a:spLocks noChangeArrowheads="1"/>
              </p:cNvSpPr>
              <p:nvPr/>
            </p:nvSpPr>
            <p:spPr bwMode="auto">
              <a:xfrm>
                <a:off x="454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8" name="Rectangle 30"/>
              <p:cNvSpPr>
                <a:spLocks noChangeArrowheads="1"/>
              </p:cNvSpPr>
              <p:nvPr/>
            </p:nvSpPr>
            <p:spPr bwMode="auto">
              <a:xfrm>
                <a:off x="454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9" name="Rectangle 31"/>
              <p:cNvSpPr>
                <a:spLocks noChangeArrowheads="1"/>
              </p:cNvSpPr>
              <p:nvPr/>
            </p:nvSpPr>
            <p:spPr bwMode="auto">
              <a:xfrm>
                <a:off x="4944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400" name="Rectangle 32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401" name="Rectangle 33"/>
              <p:cNvSpPr>
                <a:spLocks noChangeArrowheads="1"/>
              </p:cNvSpPr>
              <p:nvPr/>
            </p:nvSpPr>
            <p:spPr bwMode="auto">
              <a:xfrm>
                <a:off x="5376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402" name="Rectangle 34"/>
              <p:cNvSpPr>
                <a:spLocks noChangeArrowheads="1"/>
              </p:cNvSpPr>
              <p:nvPr/>
            </p:nvSpPr>
            <p:spPr bwMode="auto">
              <a:xfrm>
                <a:off x="5376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68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2217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Hours watching TV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0" name="Text Box 24"/>
          <p:cNvSpPr txBox="1">
            <a:spLocks noChangeArrowheads="1"/>
          </p:cNvSpPr>
          <p:nvPr/>
        </p:nvSpPr>
        <p:spPr bwMode="auto">
          <a:xfrm rot="16200000">
            <a:off x="-522043" y="4331351"/>
            <a:ext cx="26068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Hours doing homework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1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2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55490" y="432491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51731" y="333790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10931" y="575824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15322" y="614832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034315" y="383518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7183" y="33443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528179" y="529033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573459" y="432491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93366" y="431222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726255" y="576747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55576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0.5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05004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1.5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78156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2.5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90513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3.5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915978" y="2421206"/>
            <a:ext cx="4083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can we deduce from this graph?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988769" y="3652149"/>
            <a:ext cx="4119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Describe the correlation between the number of hours watching TV and the number of hours doing homework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12890" y="3097756"/>
            <a:ext cx="380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correlation between the two variables.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94022" y="5410976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strong, negative linear correlation between the variables.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3225390" y="1365201"/>
            <a:ext cx="492781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76675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349695" y="1366824"/>
            <a:ext cx="514204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891097" y="1366824"/>
            <a:ext cx="493227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5419613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5988312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559847" y="1366824"/>
            <a:ext cx="523341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7109829" y="1366824"/>
            <a:ext cx="47130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759709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8158935" y="1369096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7" name="Rectangle 106">
            <a:hlinkClick r:id="rId4"/>
            <a:extLst>
              <a:ext uri="{FF2B5EF4-FFF2-40B4-BE49-F238E27FC236}">
                <a16:creationId xmlns:a16="http://schemas.microsoft.com/office/drawing/2014/main" id="{FDEE2FEF-C16B-4635-9A8D-A086C8C9E26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hlinkClick r:id="rId4"/>
            <a:extLst>
              <a:ext uri="{FF2B5EF4-FFF2-40B4-BE49-F238E27FC236}">
                <a16:creationId xmlns:a16="http://schemas.microsoft.com/office/drawing/2014/main" id="{8875F144-896D-45B0-9708-EB0B8976D64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5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0" grpId="0"/>
      <p:bldP spid="91" grpId="0"/>
      <p:bldP spid="92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3" grpId="0"/>
      <p:bldP spid="104" grpId="0"/>
      <p:bldP spid="61" grpId="0"/>
      <p:bldP spid="62" grpId="0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87" grpId="0" animBg="1"/>
      <p:bldP spid="87" grpId="1" animBg="1"/>
      <p:bldP spid="93" grpId="0" animBg="1"/>
      <p:bldP spid="93" grpId="1" animBg="1"/>
      <p:bldP spid="101" grpId="0" animBg="1"/>
      <p:bldP spid="101" grpId="1" animBg="1"/>
      <p:bldP spid="102" grpId="0" animBg="1"/>
      <p:bldP spid="102" grpId="1" animBg="1"/>
      <p:bldP spid="105" grpId="0" animBg="1"/>
      <p:bldP spid="105" grpId="1" animBg="1"/>
      <p:bldP spid="106" grpId="0" animBg="1"/>
      <p:bldP spid="10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65212" y="152400"/>
            <a:ext cx="6781800" cy="533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Line of best fit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03312" y="1967120"/>
            <a:ext cx="8820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line of best fit can then be used to make predictions.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11163" y="2484016"/>
            <a:ext cx="758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To draw the line of best fit by eye: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411162" y="3972445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Draw a line that will balance the number of points above the line and the number of points bellow the line</a:t>
            </a: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411163" y="305710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11163" y="534945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line must pass through the mean point</a:t>
            </a: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11162" y="3115527"/>
            <a:ext cx="7444859" cy="97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Calculate the mean point, finding the mean of the x-values and the mean of the y-values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79512" y="776163"/>
            <a:ext cx="88204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anose="030F0702030302020204" pitchFamily="66" charset="0"/>
              </a:rPr>
              <a:t>A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 line of best fit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(trend line) is drawn on a scatter diagram to find the direction of an association between two variables and to show the trend.  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47604995-21F6-4BE7-B774-E2471B48668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76F38BCA-9240-4036-B8E8-EB04907A7AE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9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44"/>
          <p:cNvSpPr>
            <a:spLocks/>
          </p:cNvSpPr>
          <p:nvPr/>
        </p:nvSpPr>
        <p:spPr bwMode="auto">
          <a:xfrm>
            <a:off x="5193739" y="2178878"/>
            <a:ext cx="3314700" cy="2743200"/>
          </a:xfrm>
          <a:custGeom>
            <a:avLst/>
            <a:gdLst>
              <a:gd name="T0" fmla="*/ 0 w 2088"/>
              <a:gd name="T1" fmla="*/ 1728 h 1728"/>
              <a:gd name="T2" fmla="*/ 2088 w 2088"/>
              <a:gd name="T3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8" h="1728">
                <a:moveTo>
                  <a:pt x="0" y="1728"/>
                </a:moveTo>
                <a:lnTo>
                  <a:pt x="208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64"/>
          <p:cNvGrpSpPr>
            <a:grpSpLocks/>
          </p:cNvGrpSpPr>
          <p:nvPr/>
        </p:nvGrpSpPr>
        <p:grpSpPr bwMode="auto">
          <a:xfrm>
            <a:off x="5943039" y="2699578"/>
            <a:ext cx="1924050" cy="1879600"/>
            <a:chOff x="2044" y="2164"/>
            <a:chExt cx="1212" cy="1184"/>
          </a:xfrm>
        </p:grpSpPr>
        <p:sp>
          <p:nvSpPr>
            <p:cNvPr id="12" name="Line 147"/>
            <p:cNvSpPr>
              <a:spLocks noChangeShapeType="1"/>
            </p:cNvSpPr>
            <p:nvPr/>
          </p:nvSpPr>
          <p:spPr bwMode="auto">
            <a:xfrm flipV="1">
              <a:off x="2968" y="2406"/>
              <a:ext cx="0" cy="23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48"/>
            <p:cNvSpPr>
              <a:spLocks noChangeShapeType="1"/>
            </p:cNvSpPr>
            <p:nvPr/>
          </p:nvSpPr>
          <p:spPr bwMode="auto">
            <a:xfrm flipV="1">
              <a:off x="3256" y="2164"/>
              <a:ext cx="0" cy="23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49"/>
            <p:cNvSpPr>
              <a:spLocks noChangeShapeType="1"/>
            </p:cNvSpPr>
            <p:nvPr/>
          </p:nvSpPr>
          <p:spPr bwMode="auto">
            <a:xfrm flipV="1">
              <a:off x="2740" y="2590"/>
              <a:ext cx="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50"/>
            <p:cNvSpPr>
              <a:spLocks noChangeShapeType="1"/>
            </p:cNvSpPr>
            <p:nvPr/>
          </p:nvSpPr>
          <p:spPr bwMode="auto">
            <a:xfrm flipV="1">
              <a:off x="2668" y="2658"/>
              <a:ext cx="0" cy="312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56"/>
            <p:cNvSpPr>
              <a:spLocks noChangeShapeType="1"/>
            </p:cNvSpPr>
            <p:nvPr/>
          </p:nvSpPr>
          <p:spPr bwMode="auto">
            <a:xfrm flipV="1">
              <a:off x="2368" y="2904"/>
              <a:ext cx="0" cy="18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159"/>
            <p:cNvSpPr>
              <a:spLocks noChangeShapeType="1"/>
            </p:cNvSpPr>
            <p:nvPr/>
          </p:nvSpPr>
          <p:spPr bwMode="auto">
            <a:xfrm flipV="1">
              <a:off x="2044" y="3170"/>
              <a:ext cx="0" cy="17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" name="Group 163"/>
          <p:cNvGrpSpPr>
            <a:grpSpLocks/>
          </p:cNvGrpSpPr>
          <p:nvPr/>
        </p:nvGrpSpPr>
        <p:grpSpPr bwMode="auto">
          <a:xfrm>
            <a:off x="5409639" y="2661478"/>
            <a:ext cx="2251075" cy="2079625"/>
            <a:chOff x="1708" y="2140"/>
            <a:chExt cx="1418" cy="1310"/>
          </a:xfrm>
        </p:grpSpPr>
        <p:sp>
          <p:nvSpPr>
            <p:cNvPr id="20" name="Line 145"/>
            <p:cNvSpPr>
              <a:spLocks noChangeShapeType="1"/>
            </p:cNvSpPr>
            <p:nvPr/>
          </p:nvSpPr>
          <p:spPr bwMode="auto">
            <a:xfrm>
              <a:off x="3126" y="2140"/>
              <a:ext cx="0" cy="1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146"/>
            <p:cNvSpPr>
              <a:spLocks noChangeShapeType="1"/>
            </p:cNvSpPr>
            <p:nvPr/>
          </p:nvSpPr>
          <p:spPr bwMode="auto">
            <a:xfrm>
              <a:off x="2874" y="2338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151"/>
            <p:cNvSpPr>
              <a:spLocks noChangeShapeType="1"/>
            </p:cNvSpPr>
            <p:nvPr/>
          </p:nvSpPr>
          <p:spPr bwMode="auto">
            <a:xfrm>
              <a:off x="2418" y="2494"/>
              <a:ext cx="0" cy="3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154"/>
            <p:cNvSpPr>
              <a:spLocks noChangeShapeType="1"/>
            </p:cNvSpPr>
            <p:nvPr/>
          </p:nvSpPr>
          <p:spPr bwMode="auto">
            <a:xfrm>
              <a:off x="2298" y="2826"/>
              <a:ext cx="0" cy="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157"/>
            <p:cNvSpPr>
              <a:spLocks noChangeShapeType="1"/>
            </p:cNvSpPr>
            <p:nvPr/>
          </p:nvSpPr>
          <p:spPr bwMode="auto">
            <a:xfrm>
              <a:off x="1926" y="2886"/>
              <a:ext cx="0" cy="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158"/>
            <p:cNvSpPr>
              <a:spLocks noChangeShapeType="1"/>
            </p:cNvSpPr>
            <p:nvPr/>
          </p:nvSpPr>
          <p:spPr bwMode="auto">
            <a:xfrm>
              <a:off x="1708" y="3238"/>
              <a:ext cx="0" cy="2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" name="Group 143"/>
          <p:cNvGrpSpPr>
            <a:grpSpLocks/>
          </p:cNvGrpSpPr>
          <p:nvPr/>
        </p:nvGrpSpPr>
        <p:grpSpPr bwMode="auto">
          <a:xfrm>
            <a:off x="5365189" y="2617028"/>
            <a:ext cx="2552700" cy="2019300"/>
            <a:chOff x="1380" y="2184"/>
            <a:chExt cx="1608" cy="1272"/>
          </a:xfrm>
        </p:grpSpPr>
        <p:sp>
          <p:nvSpPr>
            <p:cNvPr id="43" name="Oval 130"/>
            <p:cNvSpPr>
              <a:spLocks noChangeArrowheads="1"/>
            </p:cNvSpPr>
            <p:nvPr/>
          </p:nvSpPr>
          <p:spPr bwMode="auto">
            <a:xfrm>
              <a:off x="2040" y="3132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" name="Oval 131"/>
            <p:cNvSpPr>
              <a:spLocks noChangeArrowheads="1"/>
            </p:cNvSpPr>
            <p:nvPr/>
          </p:nvSpPr>
          <p:spPr bwMode="auto">
            <a:xfrm>
              <a:off x="2340" y="3012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Oval 132"/>
            <p:cNvSpPr>
              <a:spLocks noChangeArrowheads="1"/>
            </p:cNvSpPr>
            <p:nvPr/>
          </p:nvSpPr>
          <p:spPr bwMode="auto">
            <a:xfrm>
              <a:off x="2640" y="268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Oval 133"/>
            <p:cNvSpPr>
              <a:spLocks noChangeArrowheads="1"/>
            </p:cNvSpPr>
            <p:nvPr/>
          </p:nvSpPr>
          <p:spPr bwMode="auto">
            <a:xfrm>
              <a:off x="2088" y="2532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Oval 134"/>
            <p:cNvSpPr>
              <a:spLocks noChangeArrowheads="1"/>
            </p:cNvSpPr>
            <p:nvPr/>
          </p:nvSpPr>
          <p:spPr bwMode="auto">
            <a:xfrm>
              <a:off x="1596" y="292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Oval 135"/>
            <p:cNvSpPr>
              <a:spLocks noChangeArrowheads="1"/>
            </p:cNvSpPr>
            <p:nvPr/>
          </p:nvSpPr>
          <p:spPr bwMode="auto">
            <a:xfrm>
              <a:off x="1716" y="3396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Oval 136"/>
            <p:cNvSpPr>
              <a:spLocks noChangeArrowheads="1"/>
            </p:cNvSpPr>
            <p:nvPr/>
          </p:nvSpPr>
          <p:spPr bwMode="auto">
            <a:xfrm>
              <a:off x="1968" y="286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" name="Oval 137"/>
            <p:cNvSpPr>
              <a:spLocks noChangeArrowheads="1"/>
            </p:cNvSpPr>
            <p:nvPr/>
          </p:nvSpPr>
          <p:spPr bwMode="auto">
            <a:xfrm>
              <a:off x="2412" y="2724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" name="Oval 139"/>
            <p:cNvSpPr>
              <a:spLocks noChangeArrowheads="1"/>
            </p:cNvSpPr>
            <p:nvPr/>
          </p:nvSpPr>
          <p:spPr bwMode="auto">
            <a:xfrm>
              <a:off x="2796" y="2184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Oval 140"/>
            <p:cNvSpPr>
              <a:spLocks noChangeArrowheads="1"/>
            </p:cNvSpPr>
            <p:nvPr/>
          </p:nvSpPr>
          <p:spPr bwMode="auto">
            <a:xfrm>
              <a:off x="1380" y="3276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Oval 141"/>
            <p:cNvSpPr>
              <a:spLocks noChangeArrowheads="1"/>
            </p:cNvSpPr>
            <p:nvPr/>
          </p:nvSpPr>
          <p:spPr bwMode="auto">
            <a:xfrm>
              <a:off x="2928" y="244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" name="Oval 142"/>
            <p:cNvSpPr>
              <a:spLocks noChangeArrowheads="1"/>
            </p:cNvSpPr>
            <p:nvPr/>
          </p:nvSpPr>
          <p:spPr bwMode="auto">
            <a:xfrm>
              <a:off x="2544" y="2376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184499" y="68946"/>
            <a:ext cx="61686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Drawing a Line of Best Fit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70435" y="848578"/>
            <a:ext cx="8374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A </a:t>
            </a:r>
            <a:r>
              <a:rPr lang="en-GB" alt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line of best fit</a:t>
            </a:r>
            <a:r>
              <a:rPr lang="en-GB" altLang="en-US" sz="2400" dirty="0">
                <a:latin typeface="Comic Sans MS" panose="030F0702030302020204" pitchFamily="66" charset="0"/>
              </a:rPr>
              <a:t> can be drawn to data that shows a correlation. </a:t>
            </a:r>
            <a:endParaRPr lang="en-GB" sz="2400" dirty="0"/>
          </a:p>
        </p:txBody>
      </p:sp>
      <p:sp>
        <p:nvSpPr>
          <p:cNvPr id="74" name="Rectangle 73"/>
          <p:cNvSpPr/>
          <p:nvPr/>
        </p:nvSpPr>
        <p:spPr>
          <a:xfrm>
            <a:off x="270435" y="1650305"/>
            <a:ext cx="47867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</a:rPr>
              <a:t>The stronger the correlation between the data, the easier it is to draw the line. </a:t>
            </a:r>
            <a:endParaRPr lang="en-GB" sz="2000" dirty="0"/>
          </a:p>
        </p:txBody>
      </p:sp>
      <p:sp>
        <p:nvSpPr>
          <p:cNvPr id="75" name="Rectangle 74"/>
          <p:cNvSpPr/>
          <p:nvPr/>
        </p:nvSpPr>
        <p:spPr>
          <a:xfrm>
            <a:off x="265041" y="3655521"/>
            <a:ext cx="48629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line can be drawn 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by eye</a:t>
            </a:r>
            <a:r>
              <a:rPr lang="en-GB" altLang="en-US" sz="2000" dirty="0">
                <a:latin typeface="Comic Sans MS" panose="030F0702030302020204" pitchFamily="66" charset="0"/>
              </a:rPr>
              <a:t> and should have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roughly</a:t>
            </a:r>
            <a:r>
              <a:rPr lang="en-GB" altLang="en-US" sz="2000" dirty="0">
                <a:latin typeface="Comic Sans MS" panose="030F0702030302020204" pitchFamily="66" charset="0"/>
              </a:rPr>
              <a:t> the 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same number</a:t>
            </a:r>
            <a:r>
              <a:rPr lang="en-GB" altLang="en-US" sz="2000" dirty="0">
                <a:latin typeface="Comic Sans MS" panose="030F0702030302020204" pitchFamily="66" charset="0"/>
              </a:rPr>
              <a:t> of data points on either side.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72348" y="4847996"/>
            <a:ext cx="4921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sum </a:t>
            </a:r>
            <a:r>
              <a:rPr lang="en-GB" altLang="en-US" sz="2000" dirty="0">
                <a:latin typeface="Comic Sans MS" panose="030F0702030302020204" pitchFamily="66" charset="0"/>
              </a:rPr>
              <a:t>of the 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vertical</a:t>
            </a:r>
            <a:r>
              <a:rPr lang="en-GB" altLang="en-US" sz="2000" dirty="0">
                <a:latin typeface="Comic Sans MS" panose="030F0702030302020204" pitchFamily="66" charset="0"/>
              </a:rPr>
              <a:t> distances above the line should be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roughly</a:t>
            </a:r>
            <a:r>
              <a:rPr lang="en-GB" altLang="en-US" sz="2000" dirty="0">
                <a:latin typeface="Comic Sans MS" panose="030F0702030302020204" pitchFamily="66" charset="0"/>
              </a:rPr>
              <a:t> the same as those below.</a:t>
            </a:r>
          </a:p>
        </p:txBody>
      </p:sp>
      <p:sp>
        <p:nvSpPr>
          <p:cNvPr id="77" name="Line 2157"/>
          <p:cNvSpPr>
            <a:spLocks noChangeShapeType="1"/>
          </p:cNvSpPr>
          <p:nvPr/>
        </p:nvSpPr>
        <p:spPr bwMode="auto">
          <a:xfrm>
            <a:off x="5223270" y="5309138"/>
            <a:ext cx="38274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Line 2114"/>
          <p:cNvSpPr>
            <a:spLocks noChangeShapeType="1"/>
          </p:cNvSpPr>
          <p:nvPr/>
        </p:nvSpPr>
        <p:spPr bwMode="auto">
          <a:xfrm>
            <a:off x="5223270" y="1878550"/>
            <a:ext cx="0" cy="3443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Freeform 2218"/>
          <p:cNvSpPr>
            <a:spLocks/>
          </p:cNvSpPr>
          <p:nvPr/>
        </p:nvSpPr>
        <p:spPr bwMode="auto">
          <a:xfrm>
            <a:off x="5216757" y="5235289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Freeform 2220"/>
          <p:cNvSpPr>
            <a:spLocks/>
          </p:cNvSpPr>
          <p:nvPr/>
        </p:nvSpPr>
        <p:spPr bwMode="auto">
          <a:xfrm rot="5400000">
            <a:off x="5042879" y="5062998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Oval 139"/>
          <p:cNvSpPr>
            <a:spLocks noChangeArrowheads="1"/>
          </p:cNvSpPr>
          <p:nvPr/>
        </p:nvSpPr>
        <p:spPr bwMode="auto">
          <a:xfrm>
            <a:off x="6710549" y="3560271"/>
            <a:ext cx="95250" cy="95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272347" y="2849534"/>
                <a:ext cx="4786779" cy="7351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altLang="en-US" sz="2000" dirty="0">
                    <a:latin typeface="Comic Sans MS" panose="030F0702030302020204" pitchFamily="66" charset="0"/>
                  </a:rPr>
                  <a:t>The line of best fit should pass trough the mean point </a:t>
                </a:r>
                <a14:m>
                  <m:oMath xmlns:m="http://schemas.openxmlformats.org/officeDocument/2006/math">
                    <m:r>
                      <a:rPr lang="en-US" alt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GB" alt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alt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en-US" sz="2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altLang="en-US" sz="2000" dirty="0">
                    <a:latin typeface="Comic Sans MS" panose="030F0702030302020204" pitchFamily="66" charset="0"/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47" y="2849534"/>
                <a:ext cx="4786779" cy="735138"/>
              </a:xfrm>
              <a:prstGeom prst="rect">
                <a:avLst/>
              </a:prstGeom>
              <a:blipFill rotWithShape="0">
                <a:blip r:embed="rId4"/>
                <a:stretch>
                  <a:fillRect l="-1401" t="-4132" r="-229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6620896" y="3565837"/>
                <a:ext cx="7967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0" i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altLang="en-US" dirty="0">
                    <a:latin typeface="Comic Sans MS" panose="030F0702030302020204" pitchFamily="66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896" y="3565837"/>
                <a:ext cx="79675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290" r="-9924"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>
            <a:hlinkClick r:id="rId6"/>
            <a:extLst>
              <a:ext uri="{FF2B5EF4-FFF2-40B4-BE49-F238E27FC236}">
                <a16:creationId xmlns:a16="http://schemas.microsoft.com/office/drawing/2014/main" id="{0DF2ED8B-126C-4982-96FC-AE8D3831DE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6"/>
            <a:extLst>
              <a:ext uri="{FF2B5EF4-FFF2-40B4-BE49-F238E27FC236}">
                <a16:creationId xmlns:a16="http://schemas.microsoft.com/office/drawing/2014/main" id="{4D5E4FBF-7D54-4BBC-96C1-0E74A331589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3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4" grpId="0"/>
      <p:bldP spid="75" grpId="0"/>
      <p:bldP spid="76" grpId="0"/>
      <p:bldP spid="81" grpId="0" animBg="1"/>
      <p:bldP spid="82" grpId="0"/>
      <p:bldP spid="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1396159" y="112086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4" name="Rectangle 153">
            <a:hlinkClick r:id="rId5"/>
            <a:extLst>
              <a:ext uri="{FF2B5EF4-FFF2-40B4-BE49-F238E27FC236}">
                <a16:creationId xmlns:a16="http://schemas.microsoft.com/office/drawing/2014/main" id="{DDFA4077-8EA8-4C42-8596-3C72FEAEFE3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ectangle 154">
            <a:hlinkClick r:id="rId5"/>
            <a:extLst>
              <a:ext uri="{FF2B5EF4-FFF2-40B4-BE49-F238E27FC236}">
                <a16:creationId xmlns:a16="http://schemas.microsoft.com/office/drawing/2014/main" id="{BD4E2651-A810-4F50-B17E-23C6720D330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5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3" grpId="0" animBg="1"/>
      <p:bldP spid="93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2149568" y="110349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154">
            <a:hlinkClick r:id="rId4"/>
            <a:extLst>
              <a:ext uri="{FF2B5EF4-FFF2-40B4-BE49-F238E27FC236}">
                <a16:creationId xmlns:a16="http://schemas.microsoft.com/office/drawing/2014/main" id="{5681BAA7-4226-45A8-989C-08D03114230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Rectangle 156">
            <a:hlinkClick r:id="rId4"/>
            <a:extLst>
              <a:ext uri="{FF2B5EF4-FFF2-40B4-BE49-F238E27FC236}">
                <a16:creationId xmlns:a16="http://schemas.microsoft.com/office/drawing/2014/main" id="{B47335A7-150D-4C24-A931-A878F61998C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88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2889996" y="1094002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157">
            <a:hlinkClick r:id="rId4"/>
            <a:extLst>
              <a:ext uri="{FF2B5EF4-FFF2-40B4-BE49-F238E27FC236}">
                <a16:creationId xmlns:a16="http://schemas.microsoft.com/office/drawing/2014/main" id="{949F78A3-903E-4545-9B98-4475CC484B7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Rectangle 158">
            <a:hlinkClick r:id="rId4"/>
            <a:extLst>
              <a:ext uri="{FF2B5EF4-FFF2-40B4-BE49-F238E27FC236}">
                <a16:creationId xmlns:a16="http://schemas.microsoft.com/office/drawing/2014/main" id="{40B95DE5-49A3-4F0D-B584-1B912379B94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3621834" y="111283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158">
            <a:hlinkClick r:id="rId4"/>
            <a:extLst>
              <a:ext uri="{FF2B5EF4-FFF2-40B4-BE49-F238E27FC236}">
                <a16:creationId xmlns:a16="http://schemas.microsoft.com/office/drawing/2014/main" id="{A306ED11-2794-4218-83DE-3355AA6A412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ectangle 159">
            <a:hlinkClick r:id="rId4"/>
            <a:extLst>
              <a:ext uri="{FF2B5EF4-FFF2-40B4-BE49-F238E27FC236}">
                <a16:creationId xmlns:a16="http://schemas.microsoft.com/office/drawing/2014/main" id="{34BC4E44-43DD-4B89-8359-698C3337F4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17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4369546" y="111283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159">
            <a:hlinkClick r:id="rId4"/>
            <a:extLst>
              <a:ext uri="{FF2B5EF4-FFF2-40B4-BE49-F238E27FC236}">
                <a16:creationId xmlns:a16="http://schemas.microsoft.com/office/drawing/2014/main" id="{63F6F31B-3929-4072-9BD0-93D70E43126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>
            <a:hlinkClick r:id="rId4"/>
            <a:extLst>
              <a:ext uri="{FF2B5EF4-FFF2-40B4-BE49-F238E27FC236}">
                <a16:creationId xmlns:a16="http://schemas.microsoft.com/office/drawing/2014/main" id="{CAC1506B-C844-41BB-985B-8DF0C448352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55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5099795" y="110349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160">
            <a:hlinkClick r:id="rId4"/>
            <a:extLst>
              <a:ext uri="{FF2B5EF4-FFF2-40B4-BE49-F238E27FC236}">
                <a16:creationId xmlns:a16="http://schemas.microsoft.com/office/drawing/2014/main" id="{9D7D70E3-0029-49D8-B1C9-25710475226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Rectangle 161">
            <a:hlinkClick r:id="rId4"/>
            <a:extLst>
              <a:ext uri="{FF2B5EF4-FFF2-40B4-BE49-F238E27FC236}">
                <a16:creationId xmlns:a16="http://schemas.microsoft.com/office/drawing/2014/main" id="{C4DE2119-D7B9-42FE-9033-7A2FB87F7A7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1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data.</a:t>
                </a:r>
                <a:endPara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5841222" y="1076878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161">
            <a:hlinkClick r:id="rId4"/>
            <a:extLst>
              <a:ext uri="{FF2B5EF4-FFF2-40B4-BE49-F238E27FC236}">
                <a16:creationId xmlns:a16="http://schemas.microsoft.com/office/drawing/2014/main" id="{FF8D7A23-B233-4F85-8FF3-09F00C1B40B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Rectangle 162">
            <a:hlinkClick r:id="rId4"/>
            <a:extLst>
              <a:ext uri="{FF2B5EF4-FFF2-40B4-BE49-F238E27FC236}">
                <a16:creationId xmlns:a16="http://schemas.microsoft.com/office/drawing/2014/main" id="{A8431E7B-D208-47B1-A95A-86E348CC746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0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0" y="152400"/>
            <a:ext cx="6781800" cy="533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Scatter graphs and correlation</a:t>
            </a:r>
            <a:endParaRPr kumimoji="0" lang="en-GB" sz="2800" b="1" i="0" u="none" strike="noStrike" kern="1200" cap="none" spc="0" normalizeH="0" baseline="0" noProof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03312" y="1967120"/>
            <a:ext cx="8820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relationship between two variables is called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correlation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11163" y="2484016"/>
            <a:ext cx="23604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example, 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411163" y="4203278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If you revise longer, will you get better marks?</a:t>
            </a:r>
            <a:endParaRPr lang="en-GB" sz="24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411163" y="4776366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Do second-hand car get cheaper with age?</a:t>
            </a:r>
            <a:endParaRPr lang="en-GB" sz="24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411163" y="305710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Do tall people weigh more than short people?</a:t>
            </a: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11163" y="534945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Is more electricity used in cold weather?</a:t>
            </a:r>
            <a:endParaRPr lang="en-GB" sz="24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11163" y="3630191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If there is more rain, will it be colder?</a:t>
            </a:r>
            <a:endParaRPr lang="en-GB" sz="24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79512" y="776163"/>
            <a:ext cx="88204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Scatter graphs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(scatter plots) are used to investigate the possible relationship between two variables that both relate to the same ‘event’. 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E0C3DA1E-E908-46FF-99A1-06803AABD71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6908DE5-FA53-4A79-8A7B-53F1C4C1D7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6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6571836" y="1098736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162">
            <a:hlinkClick r:id="rId4"/>
            <a:extLst>
              <a:ext uri="{FF2B5EF4-FFF2-40B4-BE49-F238E27FC236}">
                <a16:creationId xmlns:a16="http://schemas.microsoft.com/office/drawing/2014/main" id="{ACB9F2F5-0528-4122-B43F-655CA2EEF85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Rectangle 163">
            <a:hlinkClick r:id="rId4"/>
            <a:extLst>
              <a:ext uri="{FF2B5EF4-FFF2-40B4-BE49-F238E27FC236}">
                <a16:creationId xmlns:a16="http://schemas.microsoft.com/office/drawing/2014/main" id="{3B82B7AD-4502-4268-A92F-589B398663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1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7315945" y="1089624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163">
            <a:hlinkClick r:id="rId4"/>
            <a:extLst>
              <a:ext uri="{FF2B5EF4-FFF2-40B4-BE49-F238E27FC236}">
                <a16:creationId xmlns:a16="http://schemas.microsoft.com/office/drawing/2014/main" id="{CD60069B-63AD-40E0-BB54-0FF7CB8BE23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Rectangle 164">
            <a:hlinkClick r:id="rId4"/>
            <a:extLst>
              <a:ext uri="{FF2B5EF4-FFF2-40B4-BE49-F238E27FC236}">
                <a16:creationId xmlns:a16="http://schemas.microsoft.com/office/drawing/2014/main" id="{E9F9BD85-957E-4CE3-9265-467F3637F3B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1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8039101" y="111375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164">
            <a:hlinkClick r:id="rId4"/>
            <a:extLst>
              <a:ext uri="{FF2B5EF4-FFF2-40B4-BE49-F238E27FC236}">
                <a16:creationId xmlns:a16="http://schemas.microsoft.com/office/drawing/2014/main" id="{473003D6-AF47-4971-A713-1358204A887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Rectangle 165">
            <a:hlinkClick r:id="rId4"/>
            <a:extLst>
              <a:ext uri="{FF2B5EF4-FFF2-40B4-BE49-F238E27FC236}">
                <a16:creationId xmlns:a16="http://schemas.microsoft.com/office/drawing/2014/main" id="{CB16725E-3E43-4392-BB87-2A9DC99406D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12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197596" y="1114611"/>
            <a:ext cx="8597898" cy="5232400"/>
            <a:chOff x="116" y="880"/>
            <a:chExt cx="5416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116" y="880"/>
              <a:ext cx="5416" cy="3296"/>
              <a:chOff x="116" y="880"/>
              <a:chExt cx="5416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125" y="1132"/>
                <a:ext cx="850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 </a:t>
                </a:r>
                <a:r>
                  <a:rPr lang="en-GB" altLang="en-US" sz="18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altLang="en-US" sz="1800" i="1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altLang="en-US" sz="18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116" y="913"/>
                <a:ext cx="101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 </a:t>
                </a:r>
                <a:r>
                  <a:rPr lang="en-GB" altLang="en-US" sz="16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altLang="en-US" sz="1600" i="1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altLang="en-US" sz="16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155" y="880"/>
                <a:ext cx="535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147" y="1125"/>
                <a:ext cx="535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163" y="1378"/>
                <a:ext cx="535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147" y="881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7" name="Text Box 593"/>
          <p:cNvSpPr txBox="1">
            <a:spLocks noChangeArrowheads="1"/>
          </p:cNvSpPr>
          <p:nvPr/>
        </p:nvSpPr>
        <p:spPr bwMode="auto">
          <a:xfrm>
            <a:off x="5738019" y="3712073"/>
            <a:ext cx="3238500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If you have a calculator you can find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1800" dirty="0">
                <a:latin typeface="Comic Sans MS" panose="030F0702030302020204" pitchFamily="66" charset="0"/>
              </a:rPr>
              <a:t> of each set of data.</a:t>
            </a:r>
            <a:endParaRPr lang="en-GB" altLang="en-US" sz="1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77374" y="4948143"/>
                <a:ext cx="3388363" cy="349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40+79+60+65+30+73+56+67+45+85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374" y="4948143"/>
                <a:ext cx="3388363" cy="349455"/>
              </a:xfrm>
              <a:prstGeom prst="rect">
                <a:avLst/>
              </a:prstGeom>
              <a:blipFill rotWithShape="0">
                <a:blip r:embed="rId4"/>
                <a:stretch>
                  <a:fillRect l="-540" t="-3509" r="-899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/>
              <p:cNvSpPr txBox="1"/>
              <p:nvPr/>
            </p:nvSpPr>
            <p:spPr>
              <a:xfrm>
                <a:off x="5690344" y="5800340"/>
                <a:ext cx="3388363" cy="3506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448+91+7+71+50+85+65+75+60+95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344" y="5800340"/>
                <a:ext cx="3388363" cy="350673"/>
              </a:xfrm>
              <a:prstGeom prst="rect">
                <a:avLst/>
              </a:prstGeom>
              <a:blipFill rotWithShape="0">
                <a:blip r:embed="rId5"/>
                <a:stretch>
                  <a:fillRect l="-540" t="-1724" r="-899" b="-13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678913" y="4610375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 of x-values</a:t>
            </a:r>
            <a:endParaRPr lang="en-GB" sz="1800" dirty="0"/>
          </a:p>
        </p:txBody>
      </p:sp>
      <p:sp>
        <p:nvSpPr>
          <p:cNvPr id="169" name="Rectangle 168"/>
          <p:cNvSpPr/>
          <p:nvPr/>
        </p:nvSpPr>
        <p:spPr>
          <a:xfrm>
            <a:off x="5678913" y="5438493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 of y-values</a:t>
            </a:r>
            <a:endParaRPr lang="en-GB" sz="1800" dirty="0"/>
          </a:p>
        </p:txBody>
      </p:sp>
      <p:sp>
        <p:nvSpPr>
          <p:cNvPr id="171" name="Rectangle 170">
            <a:hlinkClick r:id="rId6"/>
            <a:extLst>
              <a:ext uri="{FF2B5EF4-FFF2-40B4-BE49-F238E27FC236}">
                <a16:creationId xmlns:a16="http://schemas.microsoft.com/office/drawing/2014/main" id="{BB85C50A-59A5-4C4B-82E5-429DF863365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Rectangle 171">
            <a:hlinkClick r:id="rId6"/>
            <a:extLst>
              <a:ext uri="{FF2B5EF4-FFF2-40B4-BE49-F238E27FC236}">
                <a16:creationId xmlns:a16="http://schemas.microsoft.com/office/drawing/2014/main" id="{1B18197A-5692-4CCC-9F60-DC42C6A685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01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utoUpdateAnimBg="0"/>
      <p:bldP spid="2" grpId="0"/>
      <p:bldP spid="168" grpId="0"/>
      <p:bldP spid="3" grpId="0"/>
      <p:bldP spid="1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7" name="Text Box 593"/>
          <p:cNvSpPr txBox="1">
            <a:spLocks noChangeArrowheads="1"/>
          </p:cNvSpPr>
          <p:nvPr/>
        </p:nvSpPr>
        <p:spPr bwMode="auto">
          <a:xfrm>
            <a:off x="5737598" y="3713021"/>
            <a:ext cx="3238500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If you have a calculator you can find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1800" dirty="0">
                <a:latin typeface="Comic Sans MS" panose="030F0702030302020204" pitchFamily="66" charset="0"/>
              </a:rPr>
              <a:t> of each set of data.</a:t>
            </a:r>
            <a:endParaRPr lang="en-GB" altLang="en-US" sz="1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17321" y="5193276"/>
            <a:ext cx="3526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Plot this point to help you draw the line of best fit. Ideally all lines of best fit should pass through it. </a:t>
            </a:r>
            <a:endParaRPr lang="en-GB" sz="1800" dirty="0"/>
          </a:p>
        </p:txBody>
      </p:sp>
      <p:sp>
        <p:nvSpPr>
          <p:cNvPr id="3" name="Rectangle 2"/>
          <p:cNvSpPr/>
          <p:nvPr/>
        </p:nvSpPr>
        <p:spPr>
          <a:xfrm>
            <a:off x="5601819" y="4905561"/>
            <a:ext cx="2432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In this case: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(60, 71)</a:t>
            </a:r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5769721" y="4623363"/>
            <a:ext cx="2587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(mean of x, mean of y)</a:t>
            </a:r>
            <a:endParaRPr lang="en-GB" sz="1800" dirty="0"/>
          </a:p>
        </p:txBody>
      </p:sp>
      <p:sp>
        <p:nvSpPr>
          <p:cNvPr id="168" name="Rectangle 167">
            <a:hlinkClick r:id="rId4"/>
            <a:extLst>
              <a:ext uri="{FF2B5EF4-FFF2-40B4-BE49-F238E27FC236}">
                <a16:creationId xmlns:a16="http://schemas.microsoft.com/office/drawing/2014/main" id="{6766AE33-8517-42DF-A685-9DEB3DF247F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Rectangle 168">
            <a:hlinkClick r:id="rId4"/>
            <a:extLst>
              <a:ext uri="{FF2B5EF4-FFF2-40B4-BE49-F238E27FC236}">
                <a16:creationId xmlns:a16="http://schemas.microsoft.com/office/drawing/2014/main" id="{FE14BBE5-4C13-4E47-AAA7-B0D17D4437F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9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8" name="Line 371"/>
          <p:cNvSpPr>
            <a:spLocks noChangeShapeType="1"/>
          </p:cNvSpPr>
          <p:nvPr/>
        </p:nvSpPr>
        <p:spPr bwMode="auto">
          <a:xfrm flipV="1">
            <a:off x="1894260" y="2608729"/>
            <a:ext cx="3000469" cy="2688944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5847930" y="3429320"/>
            <a:ext cx="3128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Positive, strong correlation</a:t>
            </a:r>
            <a:endParaRPr lang="en-GB" sz="1800" dirty="0"/>
          </a:p>
        </p:txBody>
      </p:sp>
      <p:sp>
        <p:nvSpPr>
          <p:cNvPr id="169" name="Text Box 593"/>
          <p:cNvSpPr txBox="1">
            <a:spLocks noChangeArrowheads="1"/>
          </p:cNvSpPr>
          <p:nvPr/>
        </p:nvSpPr>
        <p:spPr bwMode="auto">
          <a:xfrm>
            <a:off x="5737598" y="3713021"/>
            <a:ext cx="3238500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If you have a calculator you can find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1800" dirty="0">
                <a:latin typeface="Comic Sans MS" panose="030F0702030302020204" pitchFamily="66" charset="0"/>
              </a:rPr>
              <a:t> of each set of data.</a:t>
            </a:r>
            <a:endParaRPr lang="en-GB" altLang="en-US" sz="1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5643171" y="5217241"/>
            <a:ext cx="3526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Plot this point to help you draw the line of best fit. Ideally all lines of best fit should pass through it. </a:t>
            </a:r>
            <a:endParaRPr lang="en-GB" sz="1800" dirty="0"/>
          </a:p>
        </p:txBody>
      </p:sp>
      <p:sp>
        <p:nvSpPr>
          <p:cNvPr id="172" name="Rectangle 171"/>
          <p:cNvSpPr/>
          <p:nvPr/>
        </p:nvSpPr>
        <p:spPr>
          <a:xfrm>
            <a:off x="5639995" y="4897253"/>
            <a:ext cx="2432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In this case: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(60, 71)</a:t>
            </a:r>
            <a:endParaRPr lang="en-GB" sz="1800" dirty="0"/>
          </a:p>
        </p:txBody>
      </p:sp>
      <p:sp>
        <p:nvSpPr>
          <p:cNvPr id="173" name="Rectangle 172"/>
          <p:cNvSpPr/>
          <p:nvPr/>
        </p:nvSpPr>
        <p:spPr>
          <a:xfrm>
            <a:off x="5769721" y="4623363"/>
            <a:ext cx="2587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(mean of x, mean of y)</a:t>
            </a:r>
            <a:endParaRPr lang="en-GB" sz="1800" dirty="0"/>
          </a:p>
        </p:txBody>
      </p:sp>
      <p:sp>
        <p:nvSpPr>
          <p:cNvPr id="174" name="Rectangle 173">
            <a:hlinkClick r:id="rId4"/>
            <a:extLst>
              <a:ext uri="{FF2B5EF4-FFF2-40B4-BE49-F238E27FC236}">
                <a16:creationId xmlns:a16="http://schemas.microsoft.com/office/drawing/2014/main" id="{8C726DF0-4C50-4C1A-93AE-2F271527338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Rectangle 174">
            <a:hlinkClick r:id="rId4"/>
            <a:extLst>
              <a:ext uri="{FF2B5EF4-FFF2-40B4-BE49-F238E27FC236}">
                <a16:creationId xmlns:a16="http://schemas.microsoft.com/office/drawing/2014/main" id="{8D5BF106-3B84-4001-8CA9-17E799E0B8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74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9" name="Text Box 178" descr="Parchment"/>
          <p:cNvSpPr txBox="1">
            <a:spLocks noChangeArrowheads="1"/>
          </p:cNvSpPr>
          <p:nvPr/>
        </p:nvSpPr>
        <p:spPr bwMode="auto">
          <a:xfrm>
            <a:off x="5667375" y="3749675"/>
            <a:ext cx="3337719" cy="147732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953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525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097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669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241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813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85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57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529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1800" dirty="0">
                <a:latin typeface="Comic Sans MS" panose="030F0702030302020204" pitchFamily="66" charset="0"/>
              </a:rPr>
              <a:t> Estimate the marks for a student who was absent for the Maths test but scored 70 in the Science test. </a:t>
            </a:r>
          </a:p>
        </p:txBody>
      </p:sp>
      <p:sp>
        <p:nvSpPr>
          <p:cNvPr id="171" name="Line 179"/>
          <p:cNvSpPr>
            <a:spLocks noChangeShapeType="1"/>
          </p:cNvSpPr>
          <p:nvPr/>
        </p:nvSpPr>
        <p:spPr bwMode="auto">
          <a:xfrm flipH="1" flipV="1">
            <a:off x="4025059" y="3396179"/>
            <a:ext cx="17462" cy="22431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3" name="Line 180"/>
          <p:cNvSpPr>
            <a:spLocks noChangeShapeType="1"/>
          </p:cNvSpPr>
          <p:nvPr/>
        </p:nvSpPr>
        <p:spPr bwMode="auto">
          <a:xfrm flipH="1">
            <a:off x="1751758" y="3392532"/>
            <a:ext cx="2263823" cy="1050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" name="Text Box 181"/>
          <p:cNvSpPr txBox="1">
            <a:spLocks noChangeArrowheads="1"/>
          </p:cNvSpPr>
          <p:nvPr/>
        </p:nvSpPr>
        <p:spPr bwMode="auto">
          <a:xfrm>
            <a:off x="1922383" y="2941905"/>
            <a:ext cx="641421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FFCC"/>
                </a:solidFill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172" name="Line 371"/>
          <p:cNvSpPr>
            <a:spLocks noChangeShapeType="1"/>
          </p:cNvSpPr>
          <p:nvPr/>
        </p:nvSpPr>
        <p:spPr bwMode="auto">
          <a:xfrm flipV="1">
            <a:off x="1894260" y="2608729"/>
            <a:ext cx="3000469" cy="2688944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5" name="Rectangle 174">
            <a:hlinkClick r:id="rId5"/>
            <a:extLst>
              <a:ext uri="{FF2B5EF4-FFF2-40B4-BE49-F238E27FC236}">
                <a16:creationId xmlns:a16="http://schemas.microsoft.com/office/drawing/2014/main" id="{C9B4AC58-2D2A-465A-8EFB-64ED6B60AA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Rectangle 175">
            <a:hlinkClick r:id="rId5"/>
            <a:extLst>
              <a:ext uri="{FF2B5EF4-FFF2-40B4-BE49-F238E27FC236}">
                <a16:creationId xmlns:a16="http://schemas.microsoft.com/office/drawing/2014/main" id="{3B4C8999-9BB4-4F33-A6EB-BB6C728DDE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2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build="p" animBg="1" autoUpdateAnimBg="0"/>
      <p:bldP spid="171" grpId="0" animBg="1"/>
      <p:bldP spid="173" grpId="0" animBg="1"/>
      <p:bldP spid="17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416498" y="2101282"/>
            <a:ext cx="8567785" cy="36933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(d</a:t>
            </a:r>
            <a:r>
              <a:rPr lang="en-GB" altLang="en-US" sz="1800" dirty="0">
                <a:latin typeface="Comic Sans MS" panose="030F0702030302020204" pitchFamily="66" charset="0"/>
              </a:rPr>
              <a:t>) Calculate the equation of the line of best fit.</a:t>
            </a:r>
          </a:p>
        </p:txBody>
      </p:sp>
      <p:sp>
        <p:nvSpPr>
          <p:cNvPr id="175" name="Line 371"/>
          <p:cNvSpPr>
            <a:spLocks noChangeShapeType="1"/>
          </p:cNvSpPr>
          <p:nvPr/>
        </p:nvSpPr>
        <p:spPr bwMode="auto">
          <a:xfrm flipV="1">
            <a:off x="1894260" y="2608729"/>
            <a:ext cx="3000469" cy="2688944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738019" y="2574097"/>
            <a:ext cx="3267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Using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 point </a:t>
            </a:r>
            <a:r>
              <a:rPr lang="en-GB" altLang="en-US" sz="1800" dirty="0">
                <a:latin typeface="Comic Sans MS" panose="030F0702030302020204" pitchFamily="66" charset="0"/>
              </a:rPr>
              <a:t>and the last point, we have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738019" y="3191363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(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1</a:t>
            </a:r>
            <a:r>
              <a:rPr lang="en-GB" altLang="en-US" sz="1800" i="1" dirty="0">
                <a:cs typeface="Times New Roman" panose="02020603050405020304" pitchFamily="18" charset="0"/>
              </a:rPr>
              <a:t>, y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1</a:t>
            </a:r>
            <a:r>
              <a:rPr lang="en-GB" altLang="en-US" sz="1800" dirty="0">
                <a:latin typeface="Comic Sans MS" panose="030F0702030302020204" pitchFamily="66" charset="0"/>
              </a:rPr>
              <a:t>) =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(60, 71)</a:t>
            </a:r>
            <a:r>
              <a:rPr lang="en-GB" altLang="en-US" sz="1800" dirty="0">
                <a:latin typeface="Comic Sans MS" panose="030F0702030302020204" pitchFamily="66" charset="0"/>
              </a:rPr>
              <a:t>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5738019" y="3592801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(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2</a:t>
            </a:r>
            <a:r>
              <a:rPr lang="en-GB" altLang="en-US" sz="1800" i="1" dirty="0">
                <a:cs typeface="Times New Roman" panose="02020603050405020304" pitchFamily="18" charset="0"/>
              </a:rPr>
              <a:t>, y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2</a:t>
            </a:r>
            <a:r>
              <a:rPr lang="en-GB" altLang="en-US" sz="1800" dirty="0">
                <a:latin typeface="Comic Sans MS" panose="030F0702030302020204" pitchFamily="66" charset="0"/>
              </a:rPr>
              <a:t>) =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(85, 95)</a:t>
            </a:r>
            <a:r>
              <a:rPr lang="en-GB" altLang="en-US" sz="1800" dirty="0">
                <a:latin typeface="Comic Sans MS" panose="030F0702030302020204" pitchFamily="66" charset="0"/>
              </a:rPr>
              <a:t>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44197" y="3962400"/>
                <a:ext cx="1340880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95−71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85−60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197" y="3962400"/>
                <a:ext cx="1340880" cy="5241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8" name="Rectangle 2163"/>
          <p:cNvSpPr>
            <a:spLocks noChangeArrowheads="1"/>
          </p:cNvSpPr>
          <p:nvPr/>
        </p:nvSpPr>
        <p:spPr bwMode="auto">
          <a:xfrm>
            <a:off x="7089690" y="4038599"/>
            <a:ext cx="106772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= 0.96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5717208" y="4583668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The equation of the line is: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696487" y="5269468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i="1" dirty="0">
                <a:cs typeface="Times New Roman" panose="02020603050405020304" pitchFamily="18" charset="0"/>
              </a:rPr>
              <a:t> y – </a:t>
            </a:r>
            <a:r>
              <a:rPr lang="en-GB" altLang="en-US" sz="1800" dirty="0">
                <a:latin typeface="Comic Sans MS" panose="030F0702030302020204" pitchFamily="66" charset="0"/>
              </a:rPr>
              <a:t>71 = 0.96(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latin typeface="Comic Sans MS" panose="030F0702030302020204" pitchFamily="66" charset="0"/>
              </a:rPr>
              <a:t> </a:t>
            </a:r>
            <a:r>
              <a:rPr lang="en-GB" altLang="en-US" sz="1800" dirty="0">
                <a:cs typeface="Times New Roman" panose="02020603050405020304" pitchFamily="18" charset="0"/>
              </a:rPr>
              <a:t>–</a:t>
            </a:r>
            <a:r>
              <a:rPr lang="en-GB" altLang="en-US" sz="1800" dirty="0">
                <a:latin typeface="Comic Sans MS" panose="030F0702030302020204" pitchFamily="66" charset="0"/>
              </a:rPr>
              <a:t> 60)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206283" y="5650468"/>
            <a:ext cx="2647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i="1" dirty="0">
                <a:cs typeface="Times New Roman" panose="02020603050405020304" pitchFamily="18" charset="0"/>
              </a:rPr>
              <a:t> y </a:t>
            </a:r>
            <a:r>
              <a:rPr lang="en-GB" altLang="en-US" sz="1800" dirty="0">
                <a:latin typeface="Comic Sans MS" panose="030F0702030302020204" pitchFamily="66" charset="0"/>
              </a:rPr>
              <a:t>= 0.96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latin typeface="Comic Sans MS" panose="030F0702030302020204" pitchFamily="66" charset="0"/>
              </a:rPr>
              <a:t> + 13.4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453684" y="2652898"/>
            <a:ext cx="350837" cy="360363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/>
          <p:cNvSpPr/>
          <p:nvPr/>
        </p:nvSpPr>
        <p:spPr>
          <a:xfrm>
            <a:off x="3488349" y="3455380"/>
            <a:ext cx="350837" cy="360363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Rectangle 182"/>
          <p:cNvSpPr/>
          <p:nvPr/>
        </p:nvSpPr>
        <p:spPr>
          <a:xfrm>
            <a:off x="4519994" y="6039750"/>
            <a:ext cx="4090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A Line of best fit is also called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regression line.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70FED7ED-1C5B-4AF2-822B-CC324CDA4A91}"/>
                  </a:ext>
                </a:extLst>
              </p:cNvPr>
              <p:cNvSpPr/>
              <p:nvPr/>
            </p:nvSpPr>
            <p:spPr>
              <a:xfrm>
                <a:off x="5696486" y="4900494"/>
                <a:ext cx="32670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altLang="en-US" sz="1800" i="1" dirty="0">
                    <a:cs typeface="Times New Roman" panose="02020603050405020304" pitchFamily="18" charset="0"/>
                  </a:rPr>
                  <a:t> y –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GB" altLang="en-US" sz="1800" dirty="0">
                    <a:latin typeface="Comic Sans MS" panose="030F0702030302020204" pitchFamily="66" charset="0"/>
                  </a:rPr>
                  <a:t> = </a:t>
                </a:r>
                <a:r>
                  <a:rPr lang="en-GB" altLang="en-US" sz="1800" i="1" dirty="0">
                    <a:cs typeface="Times New Roman" panose="02020603050405020304" pitchFamily="18" charset="0"/>
                  </a:rPr>
                  <a:t>m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(</a:t>
                </a:r>
                <a:r>
                  <a:rPr lang="en-GB" altLang="en-US" sz="1800" i="1" dirty="0">
                    <a:cs typeface="Times New Roman" panose="02020603050405020304" pitchFamily="18" charset="0"/>
                  </a:rPr>
                  <a:t>x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</a:rPr>
                  <a:t>–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altLang="en-US" sz="1800" dirty="0">
                    <a:latin typeface="Comic Sans MS" panose="030F0702030302020204" pitchFamily="66" charset="0"/>
                  </a:rPr>
                  <a:t>) </a:t>
                </a: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70FED7ED-1C5B-4AF2-822B-CC324CDA4A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486" y="4900494"/>
                <a:ext cx="3267075" cy="369332"/>
              </a:xfrm>
              <a:prstGeom prst="rect">
                <a:avLst/>
              </a:prstGeom>
              <a:blipFill>
                <a:blip r:embed="rId4"/>
                <a:stretch>
                  <a:fillRect t="-10000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16A4CD8B-D7AE-4F62-9D4A-5FF20A4A39F2}"/>
              </a:ext>
            </a:extLst>
          </p:cNvPr>
          <p:cNvSpPr/>
          <p:nvPr/>
        </p:nvSpPr>
        <p:spPr>
          <a:xfrm>
            <a:off x="8309563" y="3465192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000000"/>
                </a:solidFill>
              </a:rPr>
              <a:t> </a:t>
            </a:r>
            <a:endParaRPr lang="en-GB" sz="1800" dirty="0"/>
          </a:p>
        </p:txBody>
      </p:sp>
      <p:sp>
        <p:nvSpPr>
          <p:cNvPr id="185" name="Rectangle 184">
            <a:hlinkClick r:id="rId5"/>
            <a:extLst>
              <a:ext uri="{FF2B5EF4-FFF2-40B4-BE49-F238E27FC236}">
                <a16:creationId xmlns:a16="http://schemas.microsoft.com/office/drawing/2014/main" id="{5DF3743F-A693-437B-9E32-35E13FFDCFC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5"/>
            <a:extLst>
              <a:ext uri="{FF2B5EF4-FFF2-40B4-BE49-F238E27FC236}">
                <a16:creationId xmlns:a16="http://schemas.microsoft.com/office/drawing/2014/main" id="{CEDD9DB9-82C9-4EC6-A97B-546C1DDEFE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13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6" grpId="0"/>
      <p:bldP spid="177" grpId="0"/>
      <p:bldP spid="4" grpId="0"/>
      <p:bldP spid="178" grpId="0"/>
      <p:bldP spid="179" grpId="0"/>
      <p:bldP spid="180" grpId="0"/>
      <p:bldP spid="181" grpId="0"/>
      <p:bldP spid="5" grpId="0" animBg="1"/>
      <p:bldP spid="182" grpId="0" animBg="1"/>
      <p:bldP spid="183" grpId="0"/>
      <p:bldP spid="1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8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904653" y="1214540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0" y="152400"/>
            <a:ext cx="6781800" cy="533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Scatter graphs and correlation</a:t>
            </a:r>
            <a:endParaRPr kumimoji="0" lang="en-GB" sz="2800" b="1" i="0" u="none" strike="noStrike" kern="1200" cap="none" spc="0" normalizeH="0" baseline="0" noProof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003962" y="2343509"/>
            <a:ext cx="388851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To draw a scatter diagram plot the (x, y) values from the data table as dots on a graph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251519" y="743376"/>
            <a:ext cx="8488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independent variable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should be on the horizontal axis. (x)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1449615" y="6043358"/>
            <a:ext cx="247491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Independent variable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 rot="16200000">
            <a:off x="-526598" y="4015346"/>
            <a:ext cx="2259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Dependent variable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889819" y="2040409"/>
            <a:ext cx="0" cy="39319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 rot="5400000" flipV="1">
            <a:off x="2609884" y="4240357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4990270" y="4514856"/>
            <a:ext cx="3749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pattern formed by the dots give us some indication of the correlation.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52329" y="1933255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y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280832" y="598217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x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27745" y="596898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0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251518" y="1595282"/>
            <a:ext cx="848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dependent variable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should be on the vertical axis. (y)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38009" y="467612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03950" y="436563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4742" y="487519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723169" y="442254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723169" y="407068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188691" y="410792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96545" y="385988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84558" y="437201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170639" y="361780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497691" y="387252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243825" y="312128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63811" y="35442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684662" y="290783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37946" y="315868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958038" y="289066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132253" y="243086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44280" y="290783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44280" y="244616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610400" y="204568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6" name="Rectangle 65">
            <a:hlinkClick r:id="rId3"/>
            <a:extLst>
              <a:ext uri="{FF2B5EF4-FFF2-40B4-BE49-F238E27FC236}">
                <a16:creationId xmlns:a16="http://schemas.microsoft.com/office/drawing/2014/main" id="{2ECA34EC-3853-49D7-BB0B-3BAD35A0B6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hlinkClick r:id="rId3"/>
            <a:extLst>
              <a:ext uri="{FF2B5EF4-FFF2-40B4-BE49-F238E27FC236}">
                <a16:creationId xmlns:a16="http://schemas.microsoft.com/office/drawing/2014/main" id="{AA38C414-9D16-43D2-9D47-76083920310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2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2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Correlation.</a:t>
            </a:r>
          </a:p>
        </p:txBody>
      </p:sp>
      <p:sp>
        <p:nvSpPr>
          <p:cNvPr id="3" name="Text Box 41"/>
          <p:cNvSpPr txBox="1">
            <a:spLocks noChangeArrowheads="1"/>
          </p:cNvSpPr>
          <p:nvPr/>
        </p:nvSpPr>
        <p:spPr bwMode="auto">
          <a:xfrm>
            <a:off x="288131" y="2060848"/>
            <a:ext cx="84248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There are several characteristics we consider when describing the correlation between two variables:</a:t>
            </a:r>
          </a:p>
        </p:txBody>
      </p:sp>
      <p:sp>
        <p:nvSpPr>
          <p:cNvPr id="4" name="Text Box 4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3275856" y="3356992"/>
            <a:ext cx="2016225" cy="52322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Direction.</a:t>
            </a:r>
          </a:p>
        </p:txBody>
      </p:sp>
      <p:sp>
        <p:nvSpPr>
          <p:cNvPr id="5" name="Text Box 4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275855" y="4516276"/>
            <a:ext cx="1944216" cy="52322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Linearity. </a:t>
            </a:r>
          </a:p>
        </p:txBody>
      </p:sp>
      <p:sp>
        <p:nvSpPr>
          <p:cNvPr id="6" name="Text Box 4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275855" y="5658682"/>
            <a:ext cx="2016225" cy="52322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Strength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2413" y="1113772"/>
            <a:ext cx="84963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Refers to the relationship or association between two variables</a:t>
            </a:r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E8324411-F98B-4DB2-8549-E6918A9A9A8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3F1DA327-8C7E-4D5F-B5FA-0216F4B4C5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30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9387" y="404619"/>
            <a:ext cx="37759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Negative Correlation:-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297557" y="906289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97557" y="2274714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13457" y="97772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29357" y="140952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89720" y="1338089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234182" y="1769889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665982" y="1914351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026345" y="1985789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387" y="2353653"/>
            <a:ext cx="7488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Positive Correlation:-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322262" y="2959480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22262" y="4327905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825500" y="368020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66725" y="404056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1258887" y="396754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1401762" y="346430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1617662" y="3032505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2122487" y="295948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745481" y="1589891"/>
            <a:ext cx="62191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When the independent variable increases, the dependent variable decreases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2790823" y="3440312"/>
            <a:ext cx="61229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An increase in the independent variable means that the dependant variable generally increases.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179387" y="4360981"/>
            <a:ext cx="2520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No correlation:-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325437" y="4920472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325437" y="6288897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1269900" y="525049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469900" y="6001560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1262062" y="5928535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1981200" y="607299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828675" y="4991910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2125662" y="492047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738013" y="5886225"/>
            <a:ext cx="61551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No apparent link between the variables.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124680" y="-53209"/>
            <a:ext cx="21916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Direction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2771775" y="781625"/>
            <a:ext cx="5905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a generally downward trend, we say that the correlation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negative.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768599" y="2651231"/>
            <a:ext cx="63043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a generally upward trend, we say that the correlation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positive.</a:t>
            </a:r>
          </a:p>
        </p:txBody>
      </p:sp>
      <p:sp>
        <p:nvSpPr>
          <p:cNvPr id="35" name="Text Box 2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745481" y="4634574"/>
            <a:ext cx="61245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randomly scattered points, with no upward or downward trend, we say there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no correlation.</a:t>
            </a: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538162" y="5373273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7" name="Oval 29"/>
          <p:cNvSpPr>
            <a:spLocks noChangeArrowheads="1"/>
          </p:cNvSpPr>
          <p:nvPr/>
        </p:nvSpPr>
        <p:spPr bwMode="auto">
          <a:xfrm>
            <a:off x="920539" y="5860028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8" name="Oval 29"/>
          <p:cNvSpPr>
            <a:spLocks noChangeArrowheads="1"/>
          </p:cNvSpPr>
          <p:nvPr/>
        </p:nvSpPr>
        <p:spPr bwMode="auto">
          <a:xfrm>
            <a:off x="1715641" y="5075852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9" name="Oval 29"/>
          <p:cNvSpPr>
            <a:spLocks noChangeArrowheads="1"/>
          </p:cNvSpPr>
          <p:nvPr/>
        </p:nvSpPr>
        <p:spPr bwMode="auto">
          <a:xfrm>
            <a:off x="1549608" y="558758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0" name="Oval 29"/>
          <p:cNvSpPr>
            <a:spLocks noChangeArrowheads="1"/>
          </p:cNvSpPr>
          <p:nvPr/>
        </p:nvSpPr>
        <p:spPr bwMode="auto">
          <a:xfrm>
            <a:off x="1945481" y="5484334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111023FC-56E6-46EB-AF63-4F33FD834FF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05F340CF-F15F-45DD-AC10-60788941AB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3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97557" y="1113697"/>
            <a:ext cx="835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We determine whether the points follow a linear trend.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755650" y="1659885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755650" y="3028310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475706" y="177259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100535" y="263540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015729" y="1949393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388211" y="266636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837531" y="2082780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400301" y="202519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755650" y="4292823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755650" y="5661248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1583531" y="475796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1316774" y="527707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1741488" y="5429473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1835150" y="479764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Oval 18"/>
          <p:cNvSpPr>
            <a:spLocks noChangeArrowheads="1"/>
          </p:cNvSpPr>
          <p:nvPr/>
        </p:nvSpPr>
        <p:spPr bwMode="auto">
          <a:xfrm>
            <a:off x="2051050" y="4365848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2555875" y="429282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3347244" y="2381979"/>
            <a:ext cx="50403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Approximately form a straight line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05117" y="28176"/>
            <a:ext cx="21499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Linearity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384550" y="1859734"/>
            <a:ext cx="5040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These points are roughly linear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2" name="Text Box 2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379364" y="4398203"/>
            <a:ext cx="52716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These points do not follow a linear trend</a:t>
            </a:r>
            <a:endParaRPr lang="en-GB" altLang="en-US" sz="24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val 15"/>
          <p:cNvSpPr>
            <a:spLocks noChangeArrowheads="1"/>
          </p:cNvSpPr>
          <p:nvPr/>
        </p:nvSpPr>
        <p:spPr bwMode="auto">
          <a:xfrm>
            <a:off x="1469174" y="542947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1316774" y="506990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Oval 15"/>
          <p:cNvSpPr>
            <a:spLocks noChangeArrowheads="1"/>
          </p:cNvSpPr>
          <p:nvPr/>
        </p:nvSpPr>
        <p:spPr bwMode="auto">
          <a:xfrm>
            <a:off x="1471497" y="5004816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Oval 15"/>
          <p:cNvSpPr>
            <a:spLocks noChangeArrowheads="1"/>
          </p:cNvSpPr>
          <p:nvPr/>
        </p:nvSpPr>
        <p:spPr bwMode="auto">
          <a:xfrm>
            <a:off x="1842819" y="450220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2220760" y="453871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Oval 7"/>
          <p:cNvSpPr>
            <a:spLocks noChangeArrowheads="1"/>
          </p:cNvSpPr>
          <p:nvPr/>
        </p:nvSpPr>
        <p:spPr bwMode="auto">
          <a:xfrm>
            <a:off x="1457723" y="2389340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9" name="Oval 7"/>
          <p:cNvSpPr>
            <a:spLocks noChangeArrowheads="1"/>
          </p:cNvSpPr>
          <p:nvPr/>
        </p:nvSpPr>
        <p:spPr bwMode="auto">
          <a:xfrm>
            <a:off x="1852613" y="239648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0" name="Oval 7"/>
          <p:cNvSpPr>
            <a:spLocks noChangeArrowheads="1"/>
          </p:cNvSpPr>
          <p:nvPr/>
        </p:nvSpPr>
        <p:spPr bwMode="auto">
          <a:xfrm>
            <a:off x="1662112" y="260722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935831" y="288826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2" name="Oval 7"/>
          <p:cNvSpPr>
            <a:spLocks noChangeArrowheads="1"/>
          </p:cNvSpPr>
          <p:nvPr/>
        </p:nvSpPr>
        <p:spPr bwMode="auto">
          <a:xfrm>
            <a:off x="1547813" y="209168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935831" y="1659885"/>
            <a:ext cx="1691482" cy="1299817"/>
          </a:xfrm>
          <a:prstGeom prst="line">
            <a:avLst/>
          </a:prstGeom>
          <a:noFill/>
          <a:ln w="22225" cap="flat" cmpd="sng" algn="ctr">
            <a:solidFill>
              <a:srgbClr val="FF0000"/>
            </a:solidFill>
            <a:prstDash val="solid"/>
            <a:miter lim="800000"/>
            <a:tailEnd type="stealth"/>
          </a:ln>
          <a:effectLst/>
        </p:spPr>
      </p:cxnSp>
      <p:sp>
        <p:nvSpPr>
          <p:cNvPr id="34" name="Freeform 33"/>
          <p:cNvSpPr/>
          <p:nvPr/>
        </p:nvSpPr>
        <p:spPr>
          <a:xfrm>
            <a:off x="1475496" y="4200524"/>
            <a:ext cx="967668" cy="1300169"/>
          </a:xfrm>
          <a:custGeom>
            <a:avLst/>
            <a:gdLst>
              <a:gd name="connsiteX0" fmla="*/ 335708 w 1064371"/>
              <a:gd name="connsiteY0" fmla="*/ 1300163 h 1300338"/>
              <a:gd name="connsiteX1" fmla="*/ 35671 w 1064371"/>
              <a:gd name="connsiteY1" fmla="*/ 1085850 h 1300338"/>
              <a:gd name="connsiteX2" fmla="*/ 1064371 w 1064371"/>
              <a:gd name="connsiteY2" fmla="*/ 0 h 1300338"/>
              <a:gd name="connsiteX0" fmla="*/ 239005 w 967668"/>
              <a:gd name="connsiteY0" fmla="*/ 1300163 h 1300169"/>
              <a:gd name="connsiteX1" fmla="*/ 53268 w 967668"/>
              <a:gd name="connsiteY1" fmla="*/ 928688 h 1300169"/>
              <a:gd name="connsiteX2" fmla="*/ 967668 w 967668"/>
              <a:gd name="connsiteY2" fmla="*/ 0 h 130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7668" h="1300169">
                <a:moveTo>
                  <a:pt x="239005" y="1300163"/>
                </a:moveTo>
                <a:cubicBezTo>
                  <a:pt x="28264" y="1301353"/>
                  <a:pt x="-68176" y="1145382"/>
                  <a:pt x="53268" y="928688"/>
                </a:cubicBezTo>
                <a:cubicBezTo>
                  <a:pt x="174712" y="711994"/>
                  <a:pt x="514040" y="434578"/>
                  <a:pt x="967668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stealt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E10BB8A6-2D42-46BC-8F4B-0FDD846A756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5AE38B-07C3-46BF-9075-20047FCEE39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4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850" y="831338"/>
            <a:ext cx="85686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strength of correlation is usually described as either strong, moderate or weak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297557" y="4220815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97557" y="5589240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13457" y="42922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29357" y="47240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89720" y="465261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234182" y="508441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665982" y="522887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026345" y="530031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3563937" y="1767467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3563937" y="3135892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4067175" y="248819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3708400" y="284855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4500562" y="2775529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4643437" y="227229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Oval 18"/>
          <p:cNvSpPr>
            <a:spLocks noChangeArrowheads="1"/>
          </p:cNvSpPr>
          <p:nvPr/>
        </p:nvSpPr>
        <p:spPr bwMode="auto">
          <a:xfrm>
            <a:off x="4859337" y="1840492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5364162" y="176746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250082" y="5934199"/>
            <a:ext cx="25937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Strong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negative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74194" y="24150"/>
            <a:ext cx="2169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Strength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V="1">
            <a:off x="6678932" y="1776051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6678932" y="3144476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7182170" y="2496776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6823395" y="2857138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Oval 16"/>
          <p:cNvSpPr>
            <a:spLocks noChangeArrowheads="1"/>
          </p:cNvSpPr>
          <p:nvPr/>
        </p:nvSpPr>
        <p:spPr bwMode="auto">
          <a:xfrm>
            <a:off x="7615557" y="2784113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Oval 17"/>
          <p:cNvSpPr>
            <a:spLocks noChangeArrowheads="1"/>
          </p:cNvSpPr>
          <p:nvPr/>
        </p:nvSpPr>
        <p:spPr bwMode="auto">
          <a:xfrm>
            <a:off x="7758432" y="228087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Oval 18"/>
          <p:cNvSpPr>
            <a:spLocks noChangeArrowheads="1"/>
          </p:cNvSpPr>
          <p:nvPr/>
        </p:nvSpPr>
        <p:spPr bwMode="auto">
          <a:xfrm>
            <a:off x="7974332" y="1849076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Oval 19"/>
          <p:cNvSpPr>
            <a:spLocks noChangeArrowheads="1"/>
          </p:cNvSpPr>
          <p:nvPr/>
        </p:nvSpPr>
        <p:spPr bwMode="auto">
          <a:xfrm>
            <a:off x="8479157" y="177605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9" name="Line 3"/>
          <p:cNvSpPr>
            <a:spLocks noChangeShapeType="1"/>
          </p:cNvSpPr>
          <p:nvPr/>
        </p:nvSpPr>
        <p:spPr bwMode="auto">
          <a:xfrm flipV="1">
            <a:off x="3586856" y="4210945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3586856" y="5579370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3802756" y="42823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2" name="Oval 6"/>
          <p:cNvSpPr>
            <a:spLocks noChangeArrowheads="1"/>
          </p:cNvSpPr>
          <p:nvPr/>
        </p:nvSpPr>
        <p:spPr bwMode="auto">
          <a:xfrm>
            <a:off x="4018656" y="47141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3" name="Oval 7"/>
          <p:cNvSpPr>
            <a:spLocks noChangeArrowheads="1"/>
          </p:cNvSpPr>
          <p:nvPr/>
        </p:nvSpPr>
        <p:spPr bwMode="auto">
          <a:xfrm>
            <a:off x="4394892" y="437321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4380506" y="508459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5" name="Oval 9"/>
          <p:cNvSpPr>
            <a:spLocks noChangeArrowheads="1"/>
          </p:cNvSpPr>
          <p:nvPr/>
        </p:nvSpPr>
        <p:spPr bwMode="auto">
          <a:xfrm>
            <a:off x="4955281" y="521900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6" name="Oval 10"/>
          <p:cNvSpPr>
            <a:spLocks noChangeArrowheads="1"/>
          </p:cNvSpPr>
          <p:nvPr/>
        </p:nvSpPr>
        <p:spPr bwMode="auto">
          <a:xfrm>
            <a:off x="5315644" y="529044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flipV="1">
            <a:off x="6678932" y="4220791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6678932" y="5589216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9" name="Oval 5"/>
          <p:cNvSpPr>
            <a:spLocks noChangeArrowheads="1"/>
          </p:cNvSpPr>
          <p:nvPr/>
        </p:nvSpPr>
        <p:spPr bwMode="auto">
          <a:xfrm>
            <a:off x="6894832" y="429222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0" name="Oval 6"/>
          <p:cNvSpPr>
            <a:spLocks noChangeArrowheads="1"/>
          </p:cNvSpPr>
          <p:nvPr/>
        </p:nvSpPr>
        <p:spPr bwMode="auto">
          <a:xfrm>
            <a:off x="7110732" y="472402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1" name="Oval 7"/>
          <p:cNvSpPr>
            <a:spLocks noChangeArrowheads="1"/>
          </p:cNvSpPr>
          <p:nvPr/>
        </p:nvSpPr>
        <p:spPr bwMode="auto">
          <a:xfrm>
            <a:off x="7314175" y="440972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7615557" y="508439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8047357" y="5228853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4" name="Oval 10"/>
          <p:cNvSpPr>
            <a:spLocks noChangeArrowheads="1"/>
          </p:cNvSpPr>
          <p:nvPr/>
        </p:nvSpPr>
        <p:spPr bwMode="auto">
          <a:xfrm>
            <a:off x="8407720" y="530029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 flipV="1">
            <a:off x="287338" y="1758838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>
            <a:off x="287338" y="3127263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7" name="Oval 14"/>
          <p:cNvSpPr>
            <a:spLocks noChangeArrowheads="1"/>
          </p:cNvSpPr>
          <p:nvPr/>
        </p:nvSpPr>
        <p:spPr bwMode="auto">
          <a:xfrm>
            <a:off x="790576" y="247956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8" name="Oval 15"/>
          <p:cNvSpPr>
            <a:spLocks noChangeArrowheads="1"/>
          </p:cNvSpPr>
          <p:nvPr/>
        </p:nvSpPr>
        <p:spPr bwMode="auto">
          <a:xfrm>
            <a:off x="431801" y="283992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1267620" y="2481150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1366838" y="226366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1" name="Oval 18"/>
          <p:cNvSpPr>
            <a:spLocks noChangeArrowheads="1"/>
          </p:cNvSpPr>
          <p:nvPr/>
        </p:nvSpPr>
        <p:spPr bwMode="auto">
          <a:xfrm>
            <a:off x="741264" y="2803612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2" name="Oval 19"/>
          <p:cNvSpPr>
            <a:spLocks noChangeArrowheads="1"/>
          </p:cNvSpPr>
          <p:nvPr/>
        </p:nvSpPr>
        <p:spPr bwMode="auto">
          <a:xfrm>
            <a:off x="2087563" y="17588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3" name="Oval 14"/>
          <p:cNvSpPr>
            <a:spLocks noChangeArrowheads="1"/>
          </p:cNvSpPr>
          <p:nvPr/>
        </p:nvSpPr>
        <p:spPr bwMode="auto">
          <a:xfrm>
            <a:off x="942976" y="263196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4" name="Oval 16"/>
          <p:cNvSpPr>
            <a:spLocks noChangeArrowheads="1"/>
          </p:cNvSpPr>
          <p:nvPr/>
        </p:nvSpPr>
        <p:spPr bwMode="auto">
          <a:xfrm>
            <a:off x="1674020" y="227636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5" name="Oval 17"/>
          <p:cNvSpPr>
            <a:spLocks noChangeArrowheads="1"/>
          </p:cNvSpPr>
          <p:nvPr/>
        </p:nvSpPr>
        <p:spPr bwMode="auto">
          <a:xfrm>
            <a:off x="1519238" y="241606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6" name="Oval 18"/>
          <p:cNvSpPr>
            <a:spLocks noChangeArrowheads="1"/>
          </p:cNvSpPr>
          <p:nvPr/>
        </p:nvSpPr>
        <p:spPr bwMode="auto">
          <a:xfrm>
            <a:off x="1735138" y="1984263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2239963" y="19112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8" name="Oval 14"/>
          <p:cNvSpPr>
            <a:spLocks noChangeArrowheads="1"/>
          </p:cNvSpPr>
          <p:nvPr/>
        </p:nvSpPr>
        <p:spPr bwMode="auto">
          <a:xfrm>
            <a:off x="1042194" y="240574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1442245" y="2086884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0" name="Oval 17"/>
          <p:cNvSpPr>
            <a:spLocks noChangeArrowheads="1"/>
          </p:cNvSpPr>
          <p:nvPr/>
        </p:nvSpPr>
        <p:spPr bwMode="auto">
          <a:xfrm>
            <a:off x="1986756" y="19112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1" name="Oval 18"/>
          <p:cNvSpPr>
            <a:spLocks noChangeArrowheads="1"/>
          </p:cNvSpPr>
          <p:nvPr/>
        </p:nvSpPr>
        <p:spPr bwMode="auto">
          <a:xfrm>
            <a:off x="1887538" y="2136663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2" name="Oval 19"/>
          <p:cNvSpPr>
            <a:spLocks noChangeArrowheads="1"/>
          </p:cNvSpPr>
          <p:nvPr/>
        </p:nvSpPr>
        <p:spPr bwMode="auto">
          <a:xfrm>
            <a:off x="763488" y="265074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3" name="Oval 14"/>
          <p:cNvSpPr>
            <a:spLocks noChangeArrowheads="1"/>
          </p:cNvSpPr>
          <p:nvPr/>
        </p:nvSpPr>
        <p:spPr bwMode="auto">
          <a:xfrm>
            <a:off x="4219575" y="264059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4" name="Oval 15"/>
          <p:cNvSpPr>
            <a:spLocks noChangeArrowheads="1"/>
          </p:cNvSpPr>
          <p:nvPr/>
        </p:nvSpPr>
        <p:spPr bwMode="auto">
          <a:xfrm>
            <a:off x="3860800" y="300095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5" name="Oval 16"/>
          <p:cNvSpPr>
            <a:spLocks noChangeArrowheads="1"/>
          </p:cNvSpPr>
          <p:nvPr/>
        </p:nvSpPr>
        <p:spPr bwMode="auto">
          <a:xfrm>
            <a:off x="4607718" y="251605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6" name="Oval 17"/>
          <p:cNvSpPr>
            <a:spLocks noChangeArrowheads="1"/>
          </p:cNvSpPr>
          <p:nvPr/>
        </p:nvSpPr>
        <p:spPr bwMode="auto">
          <a:xfrm>
            <a:off x="4795837" y="242469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7" name="Oval 18"/>
          <p:cNvSpPr>
            <a:spLocks noChangeArrowheads="1"/>
          </p:cNvSpPr>
          <p:nvPr/>
        </p:nvSpPr>
        <p:spPr bwMode="auto">
          <a:xfrm>
            <a:off x="4911565" y="2077948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8" name="Oval 19"/>
          <p:cNvSpPr>
            <a:spLocks noChangeArrowheads="1"/>
          </p:cNvSpPr>
          <p:nvPr/>
        </p:nvSpPr>
        <p:spPr bwMode="auto">
          <a:xfrm>
            <a:off x="5516562" y="191986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9" name="Oval 14"/>
          <p:cNvSpPr>
            <a:spLocks noChangeArrowheads="1"/>
          </p:cNvSpPr>
          <p:nvPr/>
        </p:nvSpPr>
        <p:spPr bwMode="auto">
          <a:xfrm>
            <a:off x="4371975" y="279299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0" name="Oval 15"/>
          <p:cNvSpPr>
            <a:spLocks noChangeArrowheads="1"/>
          </p:cNvSpPr>
          <p:nvPr/>
        </p:nvSpPr>
        <p:spPr bwMode="auto">
          <a:xfrm>
            <a:off x="3828950" y="247956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1" name="Oval 16"/>
          <p:cNvSpPr>
            <a:spLocks noChangeArrowheads="1"/>
          </p:cNvSpPr>
          <p:nvPr/>
        </p:nvSpPr>
        <p:spPr bwMode="auto">
          <a:xfrm>
            <a:off x="4307581" y="2209438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2" name="Oval 17"/>
          <p:cNvSpPr>
            <a:spLocks noChangeArrowheads="1"/>
          </p:cNvSpPr>
          <p:nvPr/>
        </p:nvSpPr>
        <p:spPr bwMode="auto">
          <a:xfrm>
            <a:off x="4606765" y="181348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3" name="Oval 18"/>
          <p:cNvSpPr>
            <a:spLocks noChangeArrowheads="1"/>
          </p:cNvSpPr>
          <p:nvPr/>
        </p:nvSpPr>
        <p:spPr bwMode="auto">
          <a:xfrm>
            <a:off x="5321299" y="2262767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4" name="Oval 19"/>
          <p:cNvSpPr>
            <a:spLocks noChangeArrowheads="1"/>
          </p:cNvSpPr>
          <p:nvPr/>
        </p:nvSpPr>
        <p:spPr bwMode="auto">
          <a:xfrm>
            <a:off x="5279925" y="157245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5" name="Oval 14"/>
          <p:cNvSpPr>
            <a:spLocks noChangeArrowheads="1"/>
          </p:cNvSpPr>
          <p:nvPr/>
        </p:nvSpPr>
        <p:spPr bwMode="auto">
          <a:xfrm>
            <a:off x="7217889" y="2063388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6" name="Oval 15"/>
          <p:cNvSpPr>
            <a:spLocks noChangeArrowheads="1"/>
          </p:cNvSpPr>
          <p:nvPr/>
        </p:nvSpPr>
        <p:spPr bwMode="auto">
          <a:xfrm>
            <a:off x="6859114" y="2423750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7" name="Oval 16"/>
          <p:cNvSpPr>
            <a:spLocks noChangeArrowheads="1"/>
          </p:cNvSpPr>
          <p:nvPr/>
        </p:nvSpPr>
        <p:spPr bwMode="auto">
          <a:xfrm>
            <a:off x="7651276" y="2350725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8" name="Oval 17"/>
          <p:cNvSpPr>
            <a:spLocks noChangeArrowheads="1"/>
          </p:cNvSpPr>
          <p:nvPr/>
        </p:nvSpPr>
        <p:spPr bwMode="auto">
          <a:xfrm>
            <a:off x="7794151" y="184748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9" name="Oval 18"/>
          <p:cNvSpPr>
            <a:spLocks noChangeArrowheads="1"/>
          </p:cNvSpPr>
          <p:nvPr/>
        </p:nvSpPr>
        <p:spPr bwMode="auto">
          <a:xfrm>
            <a:off x="7579838" y="2045109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0" name="Oval 19"/>
          <p:cNvSpPr>
            <a:spLocks noChangeArrowheads="1"/>
          </p:cNvSpPr>
          <p:nvPr/>
        </p:nvSpPr>
        <p:spPr bwMode="auto">
          <a:xfrm>
            <a:off x="7217888" y="272692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1" name="Oval 14"/>
          <p:cNvSpPr>
            <a:spLocks noChangeArrowheads="1"/>
          </p:cNvSpPr>
          <p:nvPr/>
        </p:nvSpPr>
        <p:spPr bwMode="auto">
          <a:xfrm>
            <a:off x="7902895" y="2548619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2" name="Oval 15"/>
          <p:cNvSpPr>
            <a:spLocks noChangeArrowheads="1"/>
          </p:cNvSpPr>
          <p:nvPr/>
        </p:nvSpPr>
        <p:spPr bwMode="auto">
          <a:xfrm>
            <a:off x="7544120" y="290898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3" name="Oval 16"/>
          <p:cNvSpPr>
            <a:spLocks noChangeArrowheads="1"/>
          </p:cNvSpPr>
          <p:nvPr/>
        </p:nvSpPr>
        <p:spPr bwMode="auto">
          <a:xfrm>
            <a:off x="8241351" y="2172925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4" name="Oval 17"/>
          <p:cNvSpPr>
            <a:spLocks noChangeArrowheads="1"/>
          </p:cNvSpPr>
          <p:nvPr/>
        </p:nvSpPr>
        <p:spPr bwMode="auto">
          <a:xfrm>
            <a:off x="8479157" y="2332719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5" name="Oval 18"/>
          <p:cNvSpPr>
            <a:spLocks noChangeArrowheads="1"/>
          </p:cNvSpPr>
          <p:nvPr/>
        </p:nvSpPr>
        <p:spPr bwMode="auto">
          <a:xfrm>
            <a:off x="8695057" y="1900919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6" name="Oval 19"/>
          <p:cNvSpPr>
            <a:spLocks noChangeArrowheads="1"/>
          </p:cNvSpPr>
          <p:nvPr/>
        </p:nvSpPr>
        <p:spPr bwMode="auto">
          <a:xfrm>
            <a:off x="7469507" y="177605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824210" y="431897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8" name="Oval 6"/>
          <p:cNvSpPr>
            <a:spLocks noChangeArrowheads="1"/>
          </p:cNvSpPr>
          <p:nvPr/>
        </p:nvSpPr>
        <p:spPr bwMode="auto">
          <a:xfrm>
            <a:off x="867891" y="453645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1097657" y="492155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0" name="Oval 8"/>
          <p:cNvSpPr>
            <a:spLocks noChangeArrowheads="1"/>
          </p:cNvSpPr>
          <p:nvPr/>
        </p:nvSpPr>
        <p:spPr bwMode="auto">
          <a:xfrm>
            <a:off x="1372716" y="489682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1" name="Oval 9"/>
          <p:cNvSpPr>
            <a:spLocks noChangeArrowheads="1"/>
          </p:cNvSpPr>
          <p:nvPr/>
        </p:nvSpPr>
        <p:spPr bwMode="auto">
          <a:xfrm>
            <a:off x="1804516" y="504128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2" name="Oval 10"/>
          <p:cNvSpPr>
            <a:spLocks noChangeArrowheads="1"/>
          </p:cNvSpPr>
          <p:nvPr/>
        </p:nvSpPr>
        <p:spPr bwMode="auto">
          <a:xfrm>
            <a:off x="1422301" y="514248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3" name="Oval 5"/>
          <p:cNvSpPr>
            <a:spLocks noChangeArrowheads="1"/>
          </p:cNvSpPr>
          <p:nvPr/>
        </p:nvSpPr>
        <p:spPr bwMode="auto">
          <a:xfrm>
            <a:off x="665857" y="44446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4" name="Oval 6"/>
          <p:cNvSpPr>
            <a:spLocks noChangeArrowheads="1"/>
          </p:cNvSpPr>
          <p:nvPr/>
        </p:nvSpPr>
        <p:spPr bwMode="auto">
          <a:xfrm>
            <a:off x="881757" y="48764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5" name="Oval 7"/>
          <p:cNvSpPr>
            <a:spLocks noChangeArrowheads="1"/>
          </p:cNvSpPr>
          <p:nvPr/>
        </p:nvSpPr>
        <p:spPr bwMode="auto">
          <a:xfrm>
            <a:off x="1242120" y="480501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6" name="Oval 8"/>
          <p:cNvSpPr>
            <a:spLocks noChangeArrowheads="1"/>
          </p:cNvSpPr>
          <p:nvPr/>
        </p:nvSpPr>
        <p:spPr bwMode="auto">
          <a:xfrm>
            <a:off x="1386582" y="523681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7" name="Oval 9"/>
          <p:cNvSpPr>
            <a:spLocks noChangeArrowheads="1"/>
          </p:cNvSpPr>
          <p:nvPr/>
        </p:nvSpPr>
        <p:spPr bwMode="auto">
          <a:xfrm>
            <a:off x="1818382" y="538127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8" name="Oval 10"/>
          <p:cNvSpPr>
            <a:spLocks noChangeArrowheads="1"/>
          </p:cNvSpPr>
          <p:nvPr/>
        </p:nvSpPr>
        <p:spPr bwMode="auto">
          <a:xfrm>
            <a:off x="1863206" y="519633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4113532" y="420707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0" name="Oval 6"/>
          <p:cNvSpPr>
            <a:spLocks noChangeArrowheads="1"/>
          </p:cNvSpPr>
          <p:nvPr/>
        </p:nvSpPr>
        <p:spPr bwMode="auto">
          <a:xfrm>
            <a:off x="4329432" y="463887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1" name="Oval 7"/>
          <p:cNvSpPr>
            <a:spLocks noChangeArrowheads="1"/>
          </p:cNvSpPr>
          <p:nvPr/>
        </p:nvSpPr>
        <p:spPr bwMode="auto">
          <a:xfrm>
            <a:off x="4689795" y="4567438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2" name="Oval 8"/>
          <p:cNvSpPr>
            <a:spLocks noChangeArrowheads="1"/>
          </p:cNvSpPr>
          <p:nvPr/>
        </p:nvSpPr>
        <p:spPr bwMode="auto">
          <a:xfrm>
            <a:off x="4834257" y="49992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3" name="Oval 9"/>
          <p:cNvSpPr>
            <a:spLocks noChangeArrowheads="1"/>
          </p:cNvSpPr>
          <p:nvPr/>
        </p:nvSpPr>
        <p:spPr bwMode="auto">
          <a:xfrm>
            <a:off x="5266057" y="5143700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4" name="Oval 10"/>
          <p:cNvSpPr>
            <a:spLocks noChangeArrowheads="1"/>
          </p:cNvSpPr>
          <p:nvPr/>
        </p:nvSpPr>
        <p:spPr bwMode="auto">
          <a:xfrm>
            <a:off x="5143400" y="4901160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5" name="Oval 5"/>
          <p:cNvSpPr>
            <a:spLocks noChangeArrowheads="1"/>
          </p:cNvSpPr>
          <p:nvPr/>
        </p:nvSpPr>
        <p:spPr bwMode="auto">
          <a:xfrm>
            <a:off x="3955156" y="44347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6" name="Oval 6"/>
          <p:cNvSpPr>
            <a:spLocks noChangeArrowheads="1"/>
          </p:cNvSpPr>
          <p:nvPr/>
        </p:nvSpPr>
        <p:spPr bwMode="auto">
          <a:xfrm>
            <a:off x="4171056" y="48665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7" name="Oval 7"/>
          <p:cNvSpPr>
            <a:spLocks noChangeArrowheads="1"/>
          </p:cNvSpPr>
          <p:nvPr/>
        </p:nvSpPr>
        <p:spPr bwMode="auto">
          <a:xfrm>
            <a:off x="4531419" y="479514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8" name="Oval 8"/>
          <p:cNvSpPr>
            <a:spLocks noChangeArrowheads="1"/>
          </p:cNvSpPr>
          <p:nvPr/>
        </p:nvSpPr>
        <p:spPr bwMode="auto">
          <a:xfrm>
            <a:off x="4675881" y="522694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9" name="Oval 9"/>
          <p:cNvSpPr>
            <a:spLocks noChangeArrowheads="1"/>
          </p:cNvSpPr>
          <p:nvPr/>
        </p:nvSpPr>
        <p:spPr bwMode="auto">
          <a:xfrm>
            <a:off x="5107681" y="537140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0" name="Oval 10"/>
          <p:cNvSpPr>
            <a:spLocks noChangeArrowheads="1"/>
          </p:cNvSpPr>
          <p:nvPr/>
        </p:nvSpPr>
        <p:spPr bwMode="auto">
          <a:xfrm>
            <a:off x="5586026" y="528543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1" name="Oval 5"/>
          <p:cNvSpPr>
            <a:spLocks noChangeArrowheads="1"/>
          </p:cNvSpPr>
          <p:nvPr/>
        </p:nvSpPr>
        <p:spPr bwMode="auto">
          <a:xfrm>
            <a:off x="7469827" y="408551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2" name="Oval 6"/>
          <p:cNvSpPr>
            <a:spLocks noChangeArrowheads="1"/>
          </p:cNvSpPr>
          <p:nvPr/>
        </p:nvSpPr>
        <p:spPr bwMode="auto">
          <a:xfrm>
            <a:off x="7685727" y="451731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3" name="Oval 7"/>
          <p:cNvSpPr>
            <a:spLocks noChangeArrowheads="1"/>
          </p:cNvSpPr>
          <p:nvPr/>
        </p:nvSpPr>
        <p:spPr bwMode="auto">
          <a:xfrm>
            <a:off x="8046090" y="4445873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4" name="Oval 8"/>
          <p:cNvSpPr>
            <a:spLocks noChangeArrowheads="1"/>
          </p:cNvSpPr>
          <p:nvPr/>
        </p:nvSpPr>
        <p:spPr bwMode="auto">
          <a:xfrm>
            <a:off x="8190552" y="487767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5" name="Oval 9"/>
          <p:cNvSpPr>
            <a:spLocks noChangeArrowheads="1"/>
          </p:cNvSpPr>
          <p:nvPr/>
        </p:nvSpPr>
        <p:spPr bwMode="auto">
          <a:xfrm>
            <a:off x="8622352" y="5022135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6" name="Oval 10"/>
          <p:cNvSpPr>
            <a:spLocks noChangeArrowheads="1"/>
          </p:cNvSpPr>
          <p:nvPr/>
        </p:nvSpPr>
        <p:spPr bwMode="auto">
          <a:xfrm>
            <a:off x="7919087" y="486464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6730843" y="438688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8" name="Oval 6"/>
          <p:cNvSpPr>
            <a:spLocks noChangeArrowheads="1"/>
          </p:cNvSpPr>
          <p:nvPr/>
        </p:nvSpPr>
        <p:spPr bwMode="auto">
          <a:xfrm>
            <a:off x="6946743" y="481868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9" name="Oval 7"/>
          <p:cNvSpPr>
            <a:spLocks noChangeArrowheads="1"/>
          </p:cNvSpPr>
          <p:nvPr/>
        </p:nvSpPr>
        <p:spPr bwMode="auto">
          <a:xfrm>
            <a:off x="7307106" y="474724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0" name="Oval 8"/>
          <p:cNvSpPr>
            <a:spLocks noChangeArrowheads="1"/>
          </p:cNvSpPr>
          <p:nvPr/>
        </p:nvSpPr>
        <p:spPr bwMode="auto">
          <a:xfrm>
            <a:off x="7451568" y="517904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1" name="Oval 9"/>
          <p:cNvSpPr>
            <a:spLocks noChangeArrowheads="1"/>
          </p:cNvSpPr>
          <p:nvPr/>
        </p:nvSpPr>
        <p:spPr bwMode="auto">
          <a:xfrm>
            <a:off x="7883368" y="5323509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2" name="Oval 10"/>
          <p:cNvSpPr>
            <a:spLocks noChangeArrowheads="1"/>
          </p:cNvSpPr>
          <p:nvPr/>
        </p:nvSpPr>
        <p:spPr bwMode="auto">
          <a:xfrm>
            <a:off x="8243731" y="539494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3" name="Text Box 22"/>
          <p:cNvSpPr txBox="1">
            <a:spLocks noChangeArrowheads="1"/>
          </p:cNvSpPr>
          <p:nvPr/>
        </p:nvSpPr>
        <p:spPr bwMode="auto">
          <a:xfrm>
            <a:off x="218333" y="3325839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Strong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positive</a:t>
            </a:r>
          </a:p>
        </p:txBody>
      </p:sp>
      <p:sp>
        <p:nvSpPr>
          <p:cNvPr id="124" name="Text Box 22"/>
          <p:cNvSpPr txBox="1">
            <a:spLocks noChangeArrowheads="1"/>
          </p:cNvSpPr>
          <p:nvPr/>
        </p:nvSpPr>
        <p:spPr bwMode="auto">
          <a:xfrm>
            <a:off x="3419872" y="3327375"/>
            <a:ext cx="2908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Moderate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positive</a:t>
            </a:r>
          </a:p>
        </p:txBody>
      </p:sp>
      <p:sp>
        <p:nvSpPr>
          <p:cNvPr id="125" name="Text Box 22"/>
          <p:cNvSpPr txBox="1">
            <a:spLocks noChangeArrowheads="1"/>
          </p:cNvSpPr>
          <p:nvPr/>
        </p:nvSpPr>
        <p:spPr bwMode="auto">
          <a:xfrm>
            <a:off x="6605957" y="3327374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Weak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positive</a:t>
            </a:r>
          </a:p>
        </p:txBody>
      </p:sp>
      <p:sp>
        <p:nvSpPr>
          <p:cNvPr id="126" name="Text Box 22"/>
          <p:cNvSpPr txBox="1">
            <a:spLocks noChangeArrowheads="1"/>
          </p:cNvSpPr>
          <p:nvPr/>
        </p:nvSpPr>
        <p:spPr bwMode="auto">
          <a:xfrm>
            <a:off x="3419872" y="5929512"/>
            <a:ext cx="2880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Moderate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negative</a:t>
            </a:r>
          </a:p>
        </p:txBody>
      </p:sp>
      <p:sp>
        <p:nvSpPr>
          <p:cNvPr id="127" name="Text Box 2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516091" y="5929512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Weak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negative</a:t>
            </a:r>
          </a:p>
        </p:txBody>
      </p:sp>
      <p:sp>
        <p:nvSpPr>
          <p:cNvPr id="128" name="Rectangle 127">
            <a:hlinkClick r:id="rId3"/>
            <a:extLst>
              <a:ext uri="{FF2B5EF4-FFF2-40B4-BE49-F238E27FC236}">
                <a16:creationId xmlns:a16="http://schemas.microsoft.com/office/drawing/2014/main" id="{EB474139-15BC-42B6-81D7-08AAAB42837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ectangle 128">
            <a:hlinkClick r:id="rId3"/>
            <a:extLst>
              <a:ext uri="{FF2B5EF4-FFF2-40B4-BE49-F238E27FC236}">
                <a16:creationId xmlns:a16="http://schemas.microsoft.com/office/drawing/2014/main" id="{8C2F3623-219E-40A7-A276-32FAC8C3A24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/>
      <p:bldP spid="124" grpId="0"/>
      <p:bldP spid="125" grpId="0"/>
      <p:bldP spid="126" grpId="0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8" name="Rectangle 12"/>
          <p:cNvSpPr>
            <a:spLocks noChangeArrowheads="1"/>
          </p:cNvSpPr>
          <p:nvPr/>
        </p:nvSpPr>
        <p:spPr bwMode="auto">
          <a:xfrm>
            <a:off x="350838" y="1355056"/>
            <a:ext cx="2057400" cy="457200"/>
          </a:xfrm>
          <a:prstGeom prst="rect">
            <a:avLst/>
          </a:prstGeom>
          <a:solidFill>
            <a:srgbClr val="FFB37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Hand span (cm)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49" name="Rectangle 13"/>
          <p:cNvSpPr>
            <a:spLocks noChangeArrowheads="1"/>
          </p:cNvSpPr>
          <p:nvPr/>
        </p:nvSpPr>
        <p:spPr bwMode="auto">
          <a:xfrm>
            <a:off x="350838" y="1812256"/>
            <a:ext cx="2057400" cy="457200"/>
          </a:xfrm>
          <a:prstGeom prst="rect">
            <a:avLst/>
          </a:prstGeom>
          <a:solidFill>
            <a:srgbClr val="FFB37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Foot length (cm)</a:t>
            </a: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0" name="Rectangle 14"/>
          <p:cNvSpPr>
            <a:spLocks noChangeArrowheads="1"/>
          </p:cNvSpPr>
          <p:nvPr/>
        </p:nvSpPr>
        <p:spPr bwMode="auto">
          <a:xfrm>
            <a:off x="240823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1" name="Rectangle 15"/>
          <p:cNvSpPr>
            <a:spLocks noChangeArrowheads="1"/>
          </p:cNvSpPr>
          <p:nvPr/>
        </p:nvSpPr>
        <p:spPr bwMode="auto">
          <a:xfrm>
            <a:off x="240823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24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2" name="Rectangle 16"/>
          <p:cNvSpPr>
            <a:spLocks noChangeArrowheads="1"/>
          </p:cNvSpPr>
          <p:nvPr/>
        </p:nvSpPr>
        <p:spPr bwMode="auto">
          <a:xfrm>
            <a:off x="303212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3" name="Rectangle 17"/>
          <p:cNvSpPr>
            <a:spLocks noChangeArrowheads="1"/>
          </p:cNvSpPr>
          <p:nvPr/>
        </p:nvSpPr>
        <p:spPr bwMode="auto">
          <a:xfrm>
            <a:off x="303212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4" name="Rectangle 18"/>
          <p:cNvSpPr>
            <a:spLocks noChangeArrowheads="1"/>
          </p:cNvSpPr>
          <p:nvPr/>
        </p:nvSpPr>
        <p:spPr bwMode="auto">
          <a:xfrm>
            <a:off x="3657600" y="13550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5" name="Rectangle 19"/>
          <p:cNvSpPr>
            <a:spLocks noChangeArrowheads="1"/>
          </p:cNvSpPr>
          <p:nvPr/>
        </p:nvSpPr>
        <p:spPr bwMode="auto">
          <a:xfrm>
            <a:off x="3657600" y="18122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28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6" name="Rectangle 20"/>
          <p:cNvSpPr>
            <a:spLocks noChangeArrowheads="1"/>
          </p:cNvSpPr>
          <p:nvPr/>
        </p:nvSpPr>
        <p:spPr bwMode="auto">
          <a:xfrm>
            <a:off x="428148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7" name="Rectangle 21"/>
          <p:cNvSpPr>
            <a:spLocks noChangeArrowheads="1"/>
          </p:cNvSpPr>
          <p:nvPr/>
        </p:nvSpPr>
        <p:spPr bwMode="auto">
          <a:xfrm>
            <a:off x="428148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8" name="Rectangle 22"/>
          <p:cNvSpPr>
            <a:spLocks noChangeArrowheads="1"/>
          </p:cNvSpPr>
          <p:nvPr/>
        </p:nvSpPr>
        <p:spPr bwMode="auto">
          <a:xfrm>
            <a:off x="490537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9" name="Rectangle 23"/>
          <p:cNvSpPr>
            <a:spLocks noChangeArrowheads="1"/>
          </p:cNvSpPr>
          <p:nvPr/>
        </p:nvSpPr>
        <p:spPr bwMode="auto">
          <a:xfrm>
            <a:off x="490537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0" name="Rectangle 24"/>
          <p:cNvSpPr>
            <a:spLocks noChangeArrowheads="1"/>
          </p:cNvSpPr>
          <p:nvPr/>
        </p:nvSpPr>
        <p:spPr bwMode="auto">
          <a:xfrm>
            <a:off x="5530850" y="13550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1" name="Rectangle 25"/>
          <p:cNvSpPr>
            <a:spLocks noChangeArrowheads="1"/>
          </p:cNvSpPr>
          <p:nvPr/>
        </p:nvSpPr>
        <p:spPr bwMode="auto">
          <a:xfrm>
            <a:off x="5530850" y="18122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26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2" name="Rectangle 26"/>
          <p:cNvSpPr>
            <a:spLocks noChangeArrowheads="1"/>
          </p:cNvSpPr>
          <p:nvPr/>
        </p:nvSpPr>
        <p:spPr bwMode="auto">
          <a:xfrm>
            <a:off x="615473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19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3" name="Rectangle 27"/>
          <p:cNvSpPr>
            <a:spLocks noChangeArrowheads="1"/>
          </p:cNvSpPr>
          <p:nvPr/>
        </p:nvSpPr>
        <p:spPr bwMode="auto">
          <a:xfrm>
            <a:off x="615473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4" name="Rectangle 28"/>
          <p:cNvSpPr>
            <a:spLocks noChangeArrowheads="1"/>
          </p:cNvSpPr>
          <p:nvPr/>
        </p:nvSpPr>
        <p:spPr bwMode="auto">
          <a:xfrm>
            <a:off x="677862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17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5" name="Rectangle 29"/>
          <p:cNvSpPr>
            <a:spLocks noChangeArrowheads="1"/>
          </p:cNvSpPr>
          <p:nvPr/>
        </p:nvSpPr>
        <p:spPr bwMode="auto">
          <a:xfrm>
            <a:off x="677862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6" name="Rectangle 30"/>
          <p:cNvSpPr>
            <a:spLocks noChangeArrowheads="1"/>
          </p:cNvSpPr>
          <p:nvPr/>
        </p:nvSpPr>
        <p:spPr bwMode="auto">
          <a:xfrm>
            <a:off x="7361238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7" name="Rectangle 31"/>
          <p:cNvSpPr>
            <a:spLocks noChangeArrowheads="1"/>
          </p:cNvSpPr>
          <p:nvPr/>
        </p:nvSpPr>
        <p:spPr bwMode="auto">
          <a:xfrm>
            <a:off x="7361238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27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8" name="Rectangle 32"/>
          <p:cNvSpPr>
            <a:spLocks noChangeArrowheads="1"/>
          </p:cNvSpPr>
          <p:nvPr/>
        </p:nvSpPr>
        <p:spPr bwMode="auto">
          <a:xfrm>
            <a:off x="7986713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9" name="Rectangle 33"/>
          <p:cNvSpPr>
            <a:spLocks noChangeArrowheads="1"/>
          </p:cNvSpPr>
          <p:nvPr/>
        </p:nvSpPr>
        <p:spPr bwMode="auto">
          <a:xfrm>
            <a:off x="7986713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23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57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593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38100"/>
            <a:ext cx="42672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5947" name="Text Box 11"/>
          <p:cNvSpPr txBox="1">
            <a:spLocks noChangeArrowheads="1"/>
          </p:cNvSpPr>
          <p:nvPr/>
        </p:nvSpPr>
        <p:spPr bwMode="auto">
          <a:xfrm>
            <a:off x="381000" y="54868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scatter graphs to find out if there is any relationship or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correlation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between two sets of data.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1877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Hand spam (cm)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 rot="16200000">
            <a:off x="-196636" y="4331351"/>
            <a:ext cx="1955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Foot length (cm)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63301" y="577050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050383" y="529236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047208" y="577142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521707" y="529633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10931" y="431547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012284" y="481319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98775" y="383518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994622" y="290687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454739" y="333790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994622" y="23946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369809" y="6281388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19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17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73156" y="238617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28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83440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78807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78807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78807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27</a:t>
            </a:r>
          </a:p>
        </p:txBody>
      </p:sp>
      <p:sp>
        <p:nvSpPr>
          <p:cNvPr id="99" name="Freeform 2218"/>
          <p:cNvSpPr>
            <a:spLocks/>
          </p:cNvSpPr>
          <p:nvPr/>
        </p:nvSpPr>
        <p:spPr bwMode="auto">
          <a:xfrm>
            <a:off x="1204653" y="6226956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0" name="Freeform 2220"/>
          <p:cNvSpPr>
            <a:spLocks/>
          </p:cNvSpPr>
          <p:nvPr/>
        </p:nvSpPr>
        <p:spPr bwMode="auto">
          <a:xfrm rot="5400000">
            <a:off x="1021056" y="6046431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37909" y="2394673"/>
            <a:ext cx="3806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can we deduce from this graph?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218112" y="3854795"/>
            <a:ext cx="3810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Describe the correlation between hand spam and foot length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166939" y="3169152"/>
            <a:ext cx="380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correlation between the hand spam and the foot length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166938" y="5123083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strong, positive linear correlation between the hand spam and the foot length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435948" y="1324257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3072985" y="1324257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3682586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4306473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929764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53816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177107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6775938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394160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8032175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4" name="Rectangle 103">
            <a:hlinkClick r:id="rId4"/>
            <a:extLst>
              <a:ext uri="{FF2B5EF4-FFF2-40B4-BE49-F238E27FC236}">
                <a16:creationId xmlns:a16="http://schemas.microsoft.com/office/drawing/2014/main" id="{BEF51336-5DB9-41C7-A364-4D77A6768E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hlinkClick r:id="rId4"/>
            <a:extLst>
              <a:ext uri="{FF2B5EF4-FFF2-40B4-BE49-F238E27FC236}">
                <a16:creationId xmlns:a16="http://schemas.microsoft.com/office/drawing/2014/main" id="{6C5A4248-EA31-4493-BBB9-4A31B981739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2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5" grpId="0"/>
      <p:bldP spid="67" grpId="0"/>
      <p:bldP spid="68" grpId="0"/>
      <p:bldP spid="70" grpId="0"/>
      <p:bldP spid="74" grpId="0"/>
      <p:bldP spid="76" grpId="0"/>
      <p:bldP spid="78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4" grpId="0"/>
      <p:bldP spid="102" grpId="0"/>
      <p:bldP spid="66" grpId="0"/>
      <p:bldP spid="69" grpId="0"/>
      <p:bldP spid="2" grpId="0" animBg="1"/>
      <p:bldP spid="2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5" grpId="0" animBg="1"/>
      <p:bldP spid="75" grpId="1" animBg="1"/>
      <p:bldP spid="77" grpId="0" animBg="1"/>
      <p:bldP spid="77" grpId="1" animBg="1"/>
      <p:bldP spid="79" grpId="0" animBg="1"/>
      <p:bldP spid="79" grpId="1" animBg="1"/>
      <p:bldP spid="80" grpId="0" animBg="1"/>
      <p:bldP spid="80" grpId="1" animBg="1"/>
      <p:bldP spid="101" grpId="0" animBg="1"/>
      <p:bldP spid="101" grpId="1" animBg="1"/>
      <p:bldP spid="103" grpId="0" animBg="1"/>
      <p:bldP spid="10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115888"/>
            <a:ext cx="6916738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Plotting 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81000" y="620688"/>
            <a:ext cx="84394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table shows the temperature on 10 days and the number of ice creams a shop sold. Plot the scatter graph.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19100" y="1412776"/>
            <a:ext cx="8305800" cy="914400"/>
            <a:chOff x="144" y="1200"/>
            <a:chExt cx="5232" cy="576"/>
          </a:xfrm>
        </p:grpSpPr>
        <p:sp>
          <p:nvSpPr>
            <p:cNvPr id="444428" name="Rectangle 12"/>
            <p:cNvSpPr>
              <a:spLocks noChangeArrowheads="1"/>
            </p:cNvSpPr>
            <p:nvPr/>
          </p:nvSpPr>
          <p:spPr bwMode="auto">
            <a:xfrm>
              <a:off x="144" y="1200"/>
              <a:ext cx="1373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Temperature (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charset="0"/>
                </a:rPr>
                <a:t>°C)</a:t>
              </a: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44429" name="Rectangle 13"/>
            <p:cNvSpPr>
              <a:spLocks noChangeArrowheads="1"/>
            </p:cNvSpPr>
            <p:nvPr/>
          </p:nvSpPr>
          <p:spPr bwMode="auto">
            <a:xfrm>
              <a:off x="144" y="1488"/>
              <a:ext cx="1373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Ice creams sold</a:t>
              </a: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17" y="1200"/>
              <a:ext cx="3859" cy="576"/>
              <a:chOff x="1517" y="1200"/>
              <a:chExt cx="4291" cy="576"/>
            </a:xfrm>
          </p:grpSpPr>
          <p:sp>
            <p:nvSpPr>
              <p:cNvPr id="444431" name="Rectangle 15"/>
              <p:cNvSpPr>
                <a:spLocks noChangeArrowheads="1"/>
              </p:cNvSpPr>
              <p:nvPr/>
            </p:nvSpPr>
            <p:spPr bwMode="auto">
              <a:xfrm>
                <a:off x="151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14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2" name="Rectangle 16"/>
              <p:cNvSpPr>
                <a:spLocks noChangeArrowheads="1"/>
              </p:cNvSpPr>
              <p:nvPr/>
            </p:nvSpPr>
            <p:spPr bwMode="auto">
              <a:xfrm>
                <a:off x="151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3" name="Rectangle 17"/>
              <p:cNvSpPr>
                <a:spLocks noChangeArrowheads="1"/>
              </p:cNvSpPr>
              <p:nvPr/>
            </p:nvSpPr>
            <p:spPr bwMode="auto">
              <a:xfrm>
                <a:off x="194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16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4" name="Rectangle 18"/>
              <p:cNvSpPr>
                <a:spLocks noChangeArrowheads="1"/>
              </p:cNvSpPr>
              <p:nvPr/>
            </p:nvSpPr>
            <p:spPr bwMode="auto">
              <a:xfrm>
                <a:off x="194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14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5" name="Rectangle 19"/>
              <p:cNvSpPr>
                <a:spLocks noChangeArrowheads="1"/>
              </p:cNvSpPr>
              <p:nvPr/>
            </p:nvSpPr>
            <p:spPr bwMode="auto">
              <a:xfrm>
                <a:off x="238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6" name="Rectangle 20"/>
              <p:cNvSpPr>
                <a:spLocks noChangeArrowheads="1"/>
              </p:cNvSpPr>
              <p:nvPr/>
            </p:nvSpPr>
            <p:spPr bwMode="auto">
              <a:xfrm>
                <a:off x="238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7" name="Rectangle 21"/>
              <p:cNvSpPr>
                <a:spLocks noChangeArrowheads="1"/>
              </p:cNvSpPr>
              <p:nvPr/>
            </p:nvSpPr>
            <p:spPr bwMode="auto">
              <a:xfrm>
                <a:off x="2813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19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8" name="Rectangle 22"/>
              <p:cNvSpPr>
                <a:spLocks noChangeArrowheads="1"/>
              </p:cNvSpPr>
              <p:nvPr/>
            </p:nvSpPr>
            <p:spPr bwMode="auto">
              <a:xfrm>
                <a:off x="2813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9" name="Rectangle 23"/>
              <p:cNvSpPr>
                <a:spLocks noChangeArrowheads="1"/>
              </p:cNvSpPr>
              <p:nvPr/>
            </p:nvSpPr>
            <p:spPr bwMode="auto">
              <a:xfrm>
                <a:off x="3245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0" name="Rectangle 24"/>
              <p:cNvSpPr>
                <a:spLocks noChangeArrowheads="1"/>
              </p:cNvSpPr>
              <p:nvPr/>
            </p:nvSpPr>
            <p:spPr bwMode="auto">
              <a:xfrm>
                <a:off x="3245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19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1" name="Rectangle 25"/>
              <p:cNvSpPr>
                <a:spLocks noChangeArrowheads="1"/>
              </p:cNvSpPr>
              <p:nvPr/>
            </p:nvSpPr>
            <p:spPr bwMode="auto">
              <a:xfrm>
                <a:off x="367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21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2" name="Rectangle 26"/>
              <p:cNvSpPr>
                <a:spLocks noChangeArrowheads="1"/>
              </p:cNvSpPr>
              <p:nvPr/>
            </p:nvSpPr>
            <p:spPr bwMode="auto">
              <a:xfrm>
                <a:off x="367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3" name="Rectangle 27"/>
              <p:cNvSpPr>
                <a:spLocks noChangeArrowheads="1"/>
              </p:cNvSpPr>
              <p:nvPr/>
            </p:nvSpPr>
            <p:spPr bwMode="auto">
              <a:xfrm>
                <a:off x="410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4" name="Rectangle 28"/>
              <p:cNvSpPr>
                <a:spLocks noChangeArrowheads="1"/>
              </p:cNvSpPr>
              <p:nvPr/>
            </p:nvSpPr>
            <p:spPr bwMode="auto">
              <a:xfrm>
                <a:off x="410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5" name="Rectangle 29"/>
              <p:cNvSpPr>
                <a:spLocks noChangeArrowheads="1"/>
              </p:cNvSpPr>
              <p:nvPr/>
            </p:nvSpPr>
            <p:spPr bwMode="auto">
              <a:xfrm>
                <a:off x="454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6" name="Rectangle 30"/>
              <p:cNvSpPr>
                <a:spLocks noChangeArrowheads="1"/>
              </p:cNvSpPr>
              <p:nvPr/>
            </p:nvSpPr>
            <p:spPr bwMode="auto">
              <a:xfrm>
                <a:off x="454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7" name="Rectangle 31"/>
              <p:cNvSpPr>
                <a:spLocks noChangeArrowheads="1"/>
              </p:cNvSpPr>
              <p:nvPr/>
            </p:nvSpPr>
            <p:spPr bwMode="auto">
              <a:xfrm>
                <a:off x="4944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18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8" name="Rectangle 32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16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9" name="Rectangle 33"/>
              <p:cNvSpPr>
                <a:spLocks noChangeArrowheads="1"/>
              </p:cNvSpPr>
              <p:nvPr/>
            </p:nvSpPr>
            <p:spPr bwMode="auto">
              <a:xfrm>
                <a:off x="5376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18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50" name="Rectangle 34"/>
              <p:cNvSpPr>
                <a:spLocks noChangeArrowheads="1"/>
              </p:cNvSpPr>
              <p:nvPr/>
            </p:nvSpPr>
            <p:spPr bwMode="auto">
              <a:xfrm>
                <a:off x="5376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19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34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20649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Temperature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charset="0"/>
              </a:rPr>
              <a:t>°C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 rot="16200000">
            <a:off x="-165374" y="4331351"/>
            <a:ext cx="1893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Ice creams sold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64358" y="52848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48040" y="489593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52145" y="418895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92817" y="43305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14836" y="43750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33490" y="418269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22123" y="439364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489324" y="478622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03689" y="336850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12571" y="474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69809" y="6281388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73156" y="238617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83440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78807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8807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8807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35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Freeform 2218"/>
          <p:cNvSpPr>
            <a:spLocks/>
          </p:cNvSpPr>
          <p:nvPr/>
        </p:nvSpPr>
        <p:spPr bwMode="auto">
          <a:xfrm>
            <a:off x="1204653" y="6226956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Freeform 2220"/>
          <p:cNvSpPr>
            <a:spLocks/>
          </p:cNvSpPr>
          <p:nvPr/>
        </p:nvSpPr>
        <p:spPr bwMode="auto">
          <a:xfrm rot="5400000">
            <a:off x="1021056" y="6046431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12890" y="2349360"/>
            <a:ext cx="4083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can we deduce from this graph?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024749" y="3901361"/>
            <a:ext cx="4119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Describe the correlation between Temperature and the number of Ice creams sold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012890" y="3097756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correlation between the Temperature and the number of ice creams sold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094022" y="5410976"/>
            <a:ext cx="3806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strong, positive linear correlation between the Temperature and the number of ice creams sold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2616063" y="1365201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3225390" y="1365201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383499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4458878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082169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570622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329512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6928343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754656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814301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3" name="Rectangle 82">
            <a:hlinkClick r:id="rId4"/>
            <a:extLst>
              <a:ext uri="{FF2B5EF4-FFF2-40B4-BE49-F238E27FC236}">
                <a16:creationId xmlns:a16="http://schemas.microsoft.com/office/drawing/2014/main" id="{67B4EC0E-2FB1-451C-B661-67D25A54447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hlinkClick r:id="rId4"/>
            <a:extLst>
              <a:ext uri="{FF2B5EF4-FFF2-40B4-BE49-F238E27FC236}">
                <a16:creationId xmlns:a16="http://schemas.microsoft.com/office/drawing/2014/main" id="{2EF7FDBB-4566-4309-831D-2282BC16D1D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6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9" grpId="0"/>
      <p:bldP spid="70" grpId="0"/>
      <p:bldP spid="71" grpId="0"/>
      <p:bldP spid="72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24</TotalTime>
  <Words>2497</Words>
  <Application>Microsoft Office PowerPoint</Application>
  <PresentationFormat>On-screen Show (4:3)</PresentationFormat>
  <Paragraphs>940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Scatter diagrams and line of best fit, by eye.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Scatter graphs</vt:lpstr>
      <vt:lpstr>Plotting scatter graphs</vt:lpstr>
      <vt:lpstr>Plotting scatter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</cp:revision>
  <dcterms:created xsi:type="dcterms:W3CDTF">2020-04-08T07:56:38Z</dcterms:created>
  <dcterms:modified xsi:type="dcterms:W3CDTF">2023-07-30T16:41:53Z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