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0"/>
  </p:notesMasterIdLst>
  <p:sldIdLst>
    <p:sldId id="256" r:id="rId2"/>
    <p:sldId id="271" r:id="rId3"/>
    <p:sldId id="304" r:id="rId4"/>
    <p:sldId id="306" r:id="rId5"/>
    <p:sldId id="317" r:id="rId6"/>
    <p:sldId id="305" r:id="rId7"/>
    <p:sldId id="307" r:id="rId8"/>
    <p:sldId id="272" r:id="rId9"/>
    <p:sldId id="308" r:id="rId10"/>
    <p:sldId id="303" r:id="rId11"/>
    <p:sldId id="309" r:id="rId12"/>
    <p:sldId id="310" r:id="rId13"/>
    <p:sldId id="311" r:id="rId14"/>
    <p:sldId id="312" r:id="rId15"/>
    <p:sldId id="313" r:id="rId16"/>
    <p:sldId id="314" r:id="rId17"/>
    <p:sldId id="315" r:id="rId18"/>
    <p:sldId id="316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9EE2"/>
    <a:srgbClr val="B7DA70"/>
    <a:srgbClr val="A9D355"/>
    <a:srgbClr val="96C733"/>
    <a:srgbClr val="6F9526"/>
    <a:srgbClr val="FF6600"/>
    <a:srgbClr val="FFFFCC"/>
    <a:srgbClr val="0100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750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24300C-1D14-445A-9D9D-39C2A4EAA819}" type="datetimeFigureOut">
              <a:rPr lang="en-GB" smtClean="0"/>
              <a:pPr/>
              <a:t>30/07/2023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D5B982-10B9-466B-9B7C-7ADCCCDB1F6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7133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2031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l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 dirty="0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www.mathssupport.org</a:t>
            </a:r>
            <a:endParaRPr lang="en-GB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2608A71D-9D80-4B83-BB05-49E9C2C2F1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6 Rectángulo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pic>
        <p:nvPicPr>
          <p:cNvPr id="15" name="Picture 14" descr="A close up of a cage&#10;&#10;Description automatically generated">
            <a:extLst>
              <a:ext uri="{FF2B5EF4-FFF2-40B4-BE49-F238E27FC236}">
                <a16:creationId xmlns:a16="http://schemas.microsoft.com/office/drawing/2014/main" id="{8DB13122-E156-4F56-B01E-886703548E04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77954" y="6117152"/>
            <a:ext cx="1003623" cy="644806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381E29B0-30D1-4948-A8C7-EDC20D5B8B65}"/>
              </a:ext>
            </a:extLst>
          </p:cNvPr>
          <p:cNvSpPr/>
          <p:nvPr/>
        </p:nvSpPr>
        <p:spPr>
          <a:xfrm>
            <a:off x="762000" y="6475511"/>
            <a:ext cx="29730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www.mathssupport.org</a:t>
            </a:r>
          </a:p>
        </p:txBody>
      </p:sp>
      <p:pic>
        <p:nvPicPr>
          <p:cNvPr id="16" name="Picture 15" descr="A close up of a cage&#10;&#10;Description automatically generated">
            <a:extLst>
              <a:ext uri="{FF2B5EF4-FFF2-40B4-BE49-F238E27FC236}">
                <a16:creationId xmlns:a16="http://schemas.microsoft.com/office/drawing/2014/main" id="{A42B323B-0172-44B3-A8DF-DCD10DB471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77954" y="6117152"/>
            <a:ext cx="1003623" cy="644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57380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www.mathssupport.org</a:t>
            </a:r>
            <a:endParaRPr lang="en-GB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8A71D-9D80-4B83-BB05-49E9C2C2F11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A close up of a cage&#10;&#10;Description automatically generated">
            <a:extLst>
              <a:ext uri="{FF2B5EF4-FFF2-40B4-BE49-F238E27FC236}">
                <a16:creationId xmlns:a16="http://schemas.microsoft.com/office/drawing/2014/main" id="{248FBF11-5D93-4D9C-8C41-1724A65EFC3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77954" y="6117152"/>
            <a:ext cx="1003623" cy="644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9312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www.mathssupport.org</a:t>
            </a:r>
            <a:endParaRPr lang="en-GB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8A71D-9D80-4B83-BB05-49E9C2C2F11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A close up of a cage&#10;&#10;Description automatically generated">
            <a:extLst>
              <a:ext uri="{FF2B5EF4-FFF2-40B4-BE49-F238E27FC236}">
                <a16:creationId xmlns:a16="http://schemas.microsoft.com/office/drawing/2014/main" id="{5C16DBA2-C863-4E7C-BBC7-4DABB8227D0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77954" y="6117152"/>
            <a:ext cx="1003623" cy="644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68117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Diapositiva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350"/>
          </a:p>
        </p:txBody>
      </p:sp>
      <p:sp useBgFill="1">
        <p:nvSpPr>
          <p:cNvPr id="13" name="12 Rectángulo redondeado"/>
          <p:cNvSpPr/>
          <p:nvPr/>
        </p:nvSpPr>
        <p:spPr>
          <a:xfrm>
            <a:off x="65313" y="69757"/>
            <a:ext cx="9013372" cy="6692201"/>
          </a:xfrm>
          <a:prstGeom prst="roundRect">
            <a:avLst>
              <a:gd name="adj" fmla="val 1410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1950">
                <a:solidFill>
                  <a:schemeClr val="tx2"/>
                </a:solidFill>
              </a:defRPr>
            </a:lvl1pPr>
            <a:lvl2pPr marL="342900" indent="0" algn="ctr">
              <a:buNone/>
            </a:lvl2pPr>
            <a:lvl3pPr marL="685800" indent="0" algn="ctr">
              <a:buNone/>
            </a:lvl3pPr>
            <a:lvl4pPr marL="1028700" indent="0" algn="ctr">
              <a:buNone/>
            </a:lvl4pPr>
            <a:lvl5pPr marL="1371600" indent="0" algn="ctr">
              <a:buNone/>
            </a:lvl5pPr>
            <a:lvl6pPr marL="1714500" indent="0" algn="ctr">
              <a:buNone/>
            </a:lvl6pPr>
            <a:lvl7pPr marL="2057400" indent="0" algn="ctr">
              <a:buNone/>
            </a:lvl7pPr>
            <a:lvl8pPr marL="2400300" indent="0" algn="ctr">
              <a:buNone/>
            </a:lvl8pPr>
            <a:lvl9pPr marL="274320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 dirty="0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98086"/>
            <a:ext cx="1828800" cy="207818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www.mathssupport.org</a:t>
            </a:r>
            <a:endParaRPr lang="en-GB" dirty="0"/>
          </a:p>
        </p:txBody>
      </p:sp>
      <p:sp>
        <p:nvSpPr>
          <p:cNvPr id="7" name="6 Rectángulo"/>
          <p:cNvSpPr/>
          <p:nvPr/>
        </p:nvSpPr>
        <p:spPr>
          <a:xfrm>
            <a:off x="62932" y="1449305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/>
          </a:p>
        </p:txBody>
      </p:sp>
      <p:sp>
        <p:nvSpPr>
          <p:cNvPr id="10" name="9 Rectángulo"/>
          <p:cNvSpPr/>
          <p:nvPr/>
        </p:nvSpPr>
        <p:spPr>
          <a:xfrm>
            <a:off x="62932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/>
          </a:p>
        </p:txBody>
      </p:sp>
      <p:sp>
        <p:nvSpPr>
          <p:cNvPr id="11" name="10 Rectángulo"/>
          <p:cNvSpPr/>
          <p:nvPr/>
        </p:nvSpPr>
        <p:spPr>
          <a:xfrm>
            <a:off x="62932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1505932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pic>
        <p:nvPicPr>
          <p:cNvPr id="3" name="Picture 2" descr="A close up of a cage&#10;&#10;Description automatically generated">
            <a:extLst>
              <a:ext uri="{FF2B5EF4-FFF2-40B4-BE49-F238E27FC236}">
                <a16:creationId xmlns:a16="http://schemas.microsoft.com/office/drawing/2014/main" id="{0D075517-0C4E-4FFA-B9AE-AB862B5E4A8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77954" y="6117152"/>
            <a:ext cx="1003623" cy="644806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563C2F7D-6F78-4ED2-AFF9-6232EE6E4FB4}"/>
              </a:ext>
            </a:extLst>
          </p:cNvPr>
          <p:cNvSpPr txBox="1"/>
          <p:nvPr userDrawn="1"/>
        </p:nvSpPr>
        <p:spPr>
          <a:xfrm>
            <a:off x="5582392" y="406926"/>
            <a:ext cx="27293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12 March 2020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17706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www.mathssupport.org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8A71D-9D80-4B83-BB05-49E9C2C2F11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B5AE6F4-D447-4198-AB9D-8450669138EB}"/>
              </a:ext>
            </a:extLst>
          </p:cNvPr>
          <p:cNvSpPr/>
          <p:nvPr/>
        </p:nvSpPr>
        <p:spPr>
          <a:xfrm>
            <a:off x="762000" y="6475511"/>
            <a:ext cx="29730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www.mathssupport.org</a:t>
            </a:r>
          </a:p>
        </p:txBody>
      </p:sp>
      <p:sp>
        <p:nvSpPr>
          <p:cNvPr id="10" name="16 Marcador de pie de página">
            <a:extLst>
              <a:ext uri="{FF2B5EF4-FFF2-40B4-BE49-F238E27FC236}">
                <a16:creationId xmlns:a16="http://schemas.microsoft.com/office/drawing/2014/main" id="{E640CF06-C59C-409C-8B9A-C313A7661622}"/>
              </a:ext>
            </a:extLst>
          </p:cNvPr>
          <p:cNvSpPr txBox="1">
            <a:spLocks/>
          </p:cNvSpPr>
          <p:nvPr userDrawn="1"/>
        </p:nvSpPr>
        <p:spPr>
          <a:xfrm>
            <a:off x="457200" y="6498086"/>
            <a:ext cx="1828800" cy="207818"/>
          </a:xfrm>
          <a:prstGeom prst="rect">
            <a:avLst/>
          </a:prstGeom>
        </p:spPr>
        <p:txBody>
          <a:bodyPr anchor="ctr" anchorCtr="0"/>
          <a:lstStyle>
            <a:defPPr>
              <a:defRPr lang="en-US"/>
            </a:defPPr>
            <a:lvl1pPr marL="0" algn="l" defTabSz="914400" rtl="0" eaLnBrk="1" latinLnBrk="0" hangingPunct="1">
              <a:defRPr kumimoji="0"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www.mathssupport.org</a:t>
            </a:r>
            <a:endParaRPr lang="en-GB" dirty="0"/>
          </a:p>
        </p:txBody>
      </p:sp>
      <p:pic>
        <p:nvPicPr>
          <p:cNvPr id="11" name="Picture 10" descr="A close up of a cage&#10;&#10;Description automatically generated">
            <a:extLst>
              <a:ext uri="{FF2B5EF4-FFF2-40B4-BE49-F238E27FC236}">
                <a16:creationId xmlns:a16="http://schemas.microsoft.com/office/drawing/2014/main" id="{592D0B48-0B99-4420-A314-908AC5DE50B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77954" y="6117152"/>
            <a:ext cx="1003623" cy="644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653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2238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5465332" y="6201849"/>
            <a:ext cx="2476500" cy="47625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en-US"/>
              <a:t>www.mathssupport.org</a:t>
            </a:r>
            <a:endParaRPr lang="en-GB" dirty="0"/>
          </a:p>
        </p:txBody>
      </p:sp>
      <p:sp>
        <p:nvSpPr>
          <p:cNvPr id="7" name="6 Rectángulo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608A71D-9D80-4B83-BB05-49E9C2C2F11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 descr="A close up of a cage&#10;&#10;Description automatically generated">
            <a:extLst>
              <a:ext uri="{FF2B5EF4-FFF2-40B4-BE49-F238E27FC236}">
                <a16:creationId xmlns:a16="http://schemas.microsoft.com/office/drawing/2014/main" id="{AD73ABF7-01E0-40C9-AF32-E6F006527797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77954" y="6117152"/>
            <a:ext cx="1003623" cy="644806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F119D081-AE8D-41C7-90E9-AD0A0DFB1489}"/>
              </a:ext>
            </a:extLst>
          </p:cNvPr>
          <p:cNvSpPr/>
          <p:nvPr/>
        </p:nvSpPr>
        <p:spPr>
          <a:xfrm>
            <a:off x="762000" y="6475511"/>
            <a:ext cx="29730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www.mathssupport.org</a:t>
            </a:r>
          </a:p>
        </p:txBody>
      </p:sp>
      <p:pic>
        <p:nvPicPr>
          <p:cNvPr id="14" name="Picture 13" descr="A close up of a cage&#10;&#10;Description automatically generated">
            <a:extLst>
              <a:ext uri="{FF2B5EF4-FFF2-40B4-BE49-F238E27FC236}">
                <a16:creationId xmlns:a16="http://schemas.microsoft.com/office/drawing/2014/main" id="{60F374E3-7E70-41AB-B791-6ED306B466B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77954" y="6117152"/>
            <a:ext cx="1003623" cy="644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25854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www.mathssupport.org</a:t>
            </a:r>
            <a:endParaRPr lang="en-GB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8A71D-9D80-4B83-BB05-49E9C2C2F1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94A031-9F30-44BA-A1B1-4B67D3D312BF}"/>
              </a:ext>
            </a:extLst>
          </p:cNvPr>
          <p:cNvSpPr/>
          <p:nvPr/>
        </p:nvSpPr>
        <p:spPr>
          <a:xfrm>
            <a:off x="762000" y="6475511"/>
            <a:ext cx="29730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www.mathssupport.org</a:t>
            </a:r>
          </a:p>
        </p:txBody>
      </p:sp>
      <p:pic>
        <p:nvPicPr>
          <p:cNvPr id="10" name="Picture 9" descr="A close up of a cage&#10;&#10;Description automatically generated">
            <a:extLst>
              <a:ext uri="{FF2B5EF4-FFF2-40B4-BE49-F238E27FC236}">
                <a16:creationId xmlns:a16="http://schemas.microsoft.com/office/drawing/2014/main" id="{A08969C8-190C-44D5-A0F2-C0C86AEED4C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77954" y="6117152"/>
            <a:ext cx="1003623" cy="644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3273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www.mathssupport.org</a:t>
            </a:r>
            <a:endParaRPr lang="en-GB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8A71D-9D80-4B83-BB05-49E9C2C2F1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pic>
        <p:nvPicPr>
          <p:cNvPr id="10" name="Picture 9" descr="A close up of a cage&#10;&#10;Description automatically generated">
            <a:extLst>
              <a:ext uri="{FF2B5EF4-FFF2-40B4-BE49-F238E27FC236}">
                <a16:creationId xmlns:a16="http://schemas.microsoft.com/office/drawing/2014/main" id="{DFBA4E38-B50E-472F-8200-A1CE1244B8C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77954" y="6117152"/>
            <a:ext cx="1003623" cy="644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8954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www.mathssupport.org</a:t>
            </a:r>
            <a:endParaRPr lang="en-GB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8A71D-9D80-4B83-BB05-49E9C2C2F11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5" descr="A close up of a cage&#10;&#10;Description automatically generated">
            <a:extLst>
              <a:ext uri="{FF2B5EF4-FFF2-40B4-BE49-F238E27FC236}">
                <a16:creationId xmlns:a16="http://schemas.microsoft.com/office/drawing/2014/main" id="{DB016358-0FBC-463F-811F-D8DDC319DFE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77954" y="6117152"/>
            <a:ext cx="1003623" cy="644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2060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www.mathssupport.org</a:t>
            </a:r>
            <a:endParaRPr lang="en-GB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8A71D-9D80-4B83-BB05-49E9C2C2F11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5" name="Picture 4" descr="A close up of a cage&#10;&#10;Description automatically generated">
            <a:extLst>
              <a:ext uri="{FF2B5EF4-FFF2-40B4-BE49-F238E27FC236}">
                <a16:creationId xmlns:a16="http://schemas.microsoft.com/office/drawing/2014/main" id="{24BD6373-54C2-45BC-BA05-FA6E45FCCD5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77954" y="6117152"/>
            <a:ext cx="1003623" cy="644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4087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www.mathssupport.org</a:t>
            </a:r>
            <a:endParaRPr lang="en-GB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8A71D-9D80-4B83-BB05-49E9C2C2F1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3C17ECA-20B4-4577-A86F-8A0DAADAFDE5}"/>
              </a:ext>
            </a:extLst>
          </p:cNvPr>
          <p:cNvSpPr/>
          <p:nvPr/>
        </p:nvSpPr>
        <p:spPr>
          <a:xfrm>
            <a:off x="762000" y="6475511"/>
            <a:ext cx="29730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www.mathssupport.org</a:t>
            </a:r>
          </a:p>
        </p:txBody>
      </p:sp>
      <p:pic>
        <p:nvPicPr>
          <p:cNvPr id="13" name="Picture 12" descr="A close up of a cage&#10;&#10;Description automatically generated">
            <a:extLst>
              <a:ext uri="{FF2B5EF4-FFF2-40B4-BE49-F238E27FC236}">
                <a16:creationId xmlns:a16="http://schemas.microsoft.com/office/drawing/2014/main" id="{07F33F96-8D57-42BF-B70E-D971D220FB4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77954" y="6117152"/>
            <a:ext cx="1003623" cy="644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0049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en-US"/>
              <a:t>www.mathssupport.org</a:t>
            </a:r>
            <a:endParaRPr lang="en-GB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608A71D-9D80-4B83-BB05-49E9C2C2F1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10 Rectángulo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pic>
        <p:nvPicPr>
          <p:cNvPr id="14" name="Picture 13" descr="A close up of a cage&#10;&#10;Description automatically generated">
            <a:extLst>
              <a:ext uri="{FF2B5EF4-FFF2-40B4-BE49-F238E27FC236}">
                <a16:creationId xmlns:a16="http://schemas.microsoft.com/office/drawing/2014/main" id="{C9110321-C3AC-48BD-8967-215222B2090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77954" y="6117152"/>
            <a:ext cx="1003623" cy="644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1405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2238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7/30/2023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/>
              <a:t>www.mathssupport.org</a:t>
            </a:r>
            <a:endParaRPr lang="en-GB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pic>
        <p:nvPicPr>
          <p:cNvPr id="10" name="Picture 9" descr="A close up of a cage&#10;&#10;Description automatically generated">
            <a:extLst>
              <a:ext uri="{FF2B5EF4-FFF2-40B4-BE49-F238E27FC236}">
                <a16:creationId xmlns:a16="http://schemas.microsoft.com/office/drawing/2014/main" id="{3947B0CA-B858-4459-ACB0-3F8573129FFC}"/>
              </a:ext>
            </a:extLst>
          </p:cNvPr>
          <p:cNvPicPr>
            <a:picLocks noChangeAspect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77954" y="6117152"/>
            <a:ext cx="1003623" cy="644806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72BF179C-024A-4D64-BCFA-43374F974387}"/>
              </a:ext>
            </a:extLst>
          </p:cNvPr>
          <p:cNvSpPr/>
          <p:nvPr/>
        </p:nvSpPr>
        <p:spPr>
          <a:xfrm>
            <a:off x="762000" y="6475511"/>
            <a:ext cx="29730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www.mathssupport.org</a:t>
            </a:r>
          </a:p>
        </p:txBody>
      </p:sp>
      <p:pic>
        <p:nvPicPr>
          <p:cNvPr id="12" name="Picture 11" descr="A close up of a cage&#10;&#10;Description automatically generated">
            <a:extLst>
              <a:ext uri="{FF2B5EF4-FFF2-40B4-BE49-F238E27FC236}">
                <a16:creationId xmlns:a16="http://schemas.microsoft.com/office/drawing/2014/main" id="{75BE89FE-89CA-4B47-85B4-6CA1275E7597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77954" y="6117152"/>
            <a:ext cx="1003623" cy="644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8134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61" r:id="rId12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thssupport.org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13" Type="http://schemas.openxmlformats.org/officeDocument/2006/relationships/image" Target="../media/image55.png"/><Relationship Id="rId18" Type="http://schemas.openxmlformats.org/officeDocument/2006/relationships/image" Target="../media/image59.png"/><Relationship Id="rId3" Type="http://schemas.openxmlformats.org/officeDocument/2006/relationships/image" Target="../media/image49.png"/><Relationship Id="rId7" Type="http://schemas.openxmlformats.org/officeDocument/2006/relationships/image" Target="../media/image280.png"/><Relationship Id="rId12" Type="http://schemas.openxmlformats.org/officeDocument/2006/relationships/image" Target="../media/image54.png"/><Relationship Id="rId17" Type="http://schemas.openxmlformats.org/officeDocument/2006/relationships/image" Target="../media/image58.png"/><Relationship Id="rId2" Type="http://schemas.openxmlformats.org/officeDocument/2006/relationships/image" Target="../media/image48.png"/><Relationship Id="rId16" Type="http://schemas.openxmlformats.org/officeDocument/2006/relationships/image" Target="../media/image57.png"/><Relationship Id="rId20" Type="http://schemas.openxmlformats.org/officeDocument/2006/relationships/image" Target="../media/image61.png"/><Relationship Id="rId1" Type="http://schemas.openxmlformats.org/officeDocument/2006/relationships/slideLayout" Target="../slideLayouts/slideLayout7.xml"/><Relationship Id="rId11" Type="http://schemas.openxmlformats.org/officeDocument/2006/relationships/image" Target="../media/image53.png"/><Relationship Id="rId15" Type="http://schemas.openxmlformats.org/officeDocument/2006/relationships/image" Target="../media/image530.png"/><Relationship Id="rId10" Type="http://schemas.openxmlformats.org/officeDocument/2006/relationships/image" Target="../media/image52.png"/><Relationship Id="rId19" Type="http://schemas.openxmlformats.org/officeDocument/2006/relationships/hyperlink" Target="http://www.mathssupport.org/" TargetMode="External"/><Relationship Id="rId4" Type="http://schemas.openxmlformats.org/officeDocument/2006/relationships/image" Target="../media/image370.png"/><Relationship Id="rId9" Type="http://schemas.openxmlformats.org/officeDocument/2006/relationships/image" Target="../media/image51.png"/><Relationship Id="rId14" Type="http://schemas.openxmlformats.org/officeDocument/2006/relationships/image" Target="../media/image5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png"/><Relationship Id="rId2" Type="http://schemas.openxmlformats.org/officeDocument/2006/relationships/hyperlink" Target="http://www.mathssupport.org/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png"/><Relationship Id="rId2" Type="http://schemas.openxmlformats.org/officeDocument/2006/relationships/hyperlink" Target="http://www.mathssupport.org/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png"/><Relationship Id="rId2" Type="http://schemas.openxmlformats.org/officeDocument/2006/relationships/hyperlink" Target="http://www.mathssupport.org/" TargetMode="Externa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6.png"/><Relationship Id="rId2" Type="http://schemas.openxmlformats.org/officeDocument/2006/relationships/hyperlink" Target="http://www.mathssupport.org/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8.png"/><Relationship Id="rId2" Type="http://schemas.openxmlformats.org/officeDocument/2006/relationships/hyperlink" Target="http://www.mathssupport.org/" TargetMode="Externa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9.png"/><Relationship Id="rId2" Type="http://schemas.openxmlformats.org/officeDocument/2006/relationships/hyperlink" Target="http://www.mathssupport.org/" TargetMode="Externa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hssupport.org/" TargetMode="External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2.jpg"/><Relationship Id="rId2" Type="http://schemas.openxmlformats.org/officeDocument/2006/relationships/hyperlink" Target="https://www.mathssupport.org/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mathssupport.org/" TargetMode="External"/><Relationship Id="rId4" Type="http://schemas.openxmlformats.org/officeDocument/2006/relationships/hyperlink" Target="mailto:info@mathssupport.or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mathssupport.org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thssupport.org/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18" Type="http://schemas.openxmlformats.org/officeDocument/2006/relationships/image" Target="../media/image17.png"/><Relationship Id="rId3" Type="http://schemas.openxmlformats.org/officeDocument/2006/relationships/image" Target="../media/image5.png"/><Relationship Id="rId21" Type="http://schemas.openxmlformats.org/officeDocument/2006/relationships/image" Target="../media/image22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17" Type="http://schemas.openxmlformats.org/officeDocument/2006/relationships/image" Target="../media/image18.png"/><Relationship Id="rId25" Type="http://schemas.openxmlformats.org/officeDocument/2006/relationships/image" Target="../media/image24.png"/><Relationship Id="rId2" Type="http://schemas.openxmlformats.org/officeDocument/2006/relationships/image" Target="../media/image4.png"/><Relationship Id="rId20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24" Type="http://schemas.openxmlformats.org/officeDocument/2006/relationships/image" Target="../media/image23.png"/><Relationship Id="rId5" Type="http://schemas.openxmlformats.org/officeDocument/2006/relationships/image" Target="../media/image60.png"/><Relationship Id="rId15" Type="http://schemas.openxmlformats.org/officeDocument/2006/relationships/image" Target="../media/image16.png"/><Relationship Id="rId23" Type="http://schemas.openxmlformats.org/officeDocument/2006/relationships/hyperlink" Target="http://www.mathssupport.org/" TargetMode="External"/><Relationship Id="rId10" Type="http://schemas.openxmlformats.org/officeDocument/2006/relationships/image" Target="../media/image11.png"/><Relationship Id="rId19" Type="http://schemas.openxmlformats.org/officeDocument/2006/relationships/image" Target="../media/image19.png"/><Relationship Id="rId4" Type="http://schemas.openxmlformats.org/officeDocument/2006/relationships/image" Target="../media/image6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Relationship Id="rId22" Type="http://schemas.openxmlformats.org/officeDocument/2006/relationships/image" Target="../media/image2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6.png"/><Relationship Id="rId7" Type="http://schemas.openxmlformats.org/officeDocument/2006/relationships/image" Target="../media/image29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8.png"/><Relationship Id="rId11" Type="http://schemas.openxmlformats.org/officeDocument/2006/relationships/image" Target="../media/image33.png"/><Relationship Id="rId5" Type="http://schemas.openxmlformats.org/officeDocument/2006/relationships/hyperlink" Target="http://www.mathssupport.org/" TargetMode="External"/><Relationship Id="rId10" Type="http://schemas.openxmlformats.org/officeDocument/2006/relationships/image" Target="../media/image32.png"/><Relationship Id="rId4" Type="http://schemas.openxmlformats.org/officeDocument/2006/relationships/image" Target="../media/image27.png"/><Relationship Id="rId9" Type="http://schemas.openxmlformats.org/officeDocument/2006/relationships/image" Target="../media/image3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13" Type="http://schemas.openxmlformats.org/officeDocument/2006/relationships/hyperlink" Target="http://www.mathssupport.org/" TargetMode="External"/><Relationship Id="rId7" Type="http://schemas.openxmlformats.org/officeDocument/2006/relationships/image" Target="../media/image36.png"/><Relationship Id="rId12" Type="http://schemas.openxmlformats.org/officeDocument/2006/relationships/image" Target="../media/image4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5.png"/><Relationship Id="rId11" Type="http://schemas.openxmlformats.org/officeDocument/2006/relationships/image" Target="../media/image40.png"/><Relationship Id="rId5" Type="http://schemas.openxmlformats.org/officeDocument/2006/relationships/image" Target="../media/image34.png"/><Relationship Id="rId10" Type="http://schemas.openxmlformats.org/officeDocument/2006/relationships/image" Target="../media/image39.png"/><Relationship Id="rId4" Type="http://schemas.openxmlformats.org/officeDocument/2006/relationships/image" Target="../media/image1.png"/><Relationship Id="rId9" Type="http://schemas.openxmlformats.org/officeDocument/2006/relationships/image" Target="../media/image38.png"/><Relationship Id="rId14" Type="http://schemas.openxmlformats.org/officeDocument/2006/relationships/image" Target="../media/image4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thssupport.org/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0.png"/><Relationship Id="rId3" Type="http://schemas.openxmlformats.org/officeDocument/2006/relationships/image" Target="../media/image371.png"/><Relationship Id="rId12" Type="http://schemas.openxmlformats.org/officeDocument/2006/relationships/hyperlink" Target="http://www.mathssupport.org/" TargetMode="External"/><Relationship Id="rId2" Type="http://schemas.openxmlformats.org/officeDocument/2006/relationships/image" Target="../media/image361.png"/><Relationship Id="rId1" Type="http://schemas.openxmlformats.org/officeDocument/2006/relationships/slideLayout" Target="../slideLayouts/slideLayout7.xml"/><Relationship Id="rId11" Type="http://schemas.openxmlformats.org/officeDocument/2006/relationships/image" Target="../media/image400.png"/><Relationship Id="rId5" Type="http://schemas.openxmlformats.org/officeDocument/2006/relationships/image" Target="../media/image3.wmf"/><Relationship Id="rId10" Type="http://schemas.openxmlformats.org/officeDocument/2006/relationships/image" Target="../media/image390.png"/><Relationship Id="rId4" Type="http://schemas.openxmlformats.org/officeDocument/2006/relationships/oleObject" Target="../embeddings/oleObject1.bin"/><Relationship Id="rId9" Type="http://schemas.openxmlformats.org/officeDocument/2006/relationships/image" Target="../media/image36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3" Type="http://schemas.openxmlformats.org/officeDocument/2006/relationships/image" Target="../media/image4.wmf"/><Relationship Id="rId7" Type="http://schemas.openxmlformats.org/officeDocument/2006/relationships/image" Target="../media/image45.png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4.png"/><Relationship Id="rId5" Type="http://schemas.openxmlformats.org/officeDocument/2006/relationships/image" Target="../media/image43.png"/><Relationship Id="rId10" Type="http://schemas.openxmlformats.org/officeDocument/2006/relationships/hyperlink" Target="http://www.mathssupport.org/" TargetMode="External"/><Relationship Id="rId4" Type="http://schemas.openxmlformats.org/officeDocument/2006/relationships/image" Target="../media/image420.png"/><Relationship Id="rId9" Type="http://schemas.openxmlformats.org/officeDocument/2006/relationships/image" Target="../media/image4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9E88E9C3-09E9-41E3-B4DD-F2FFB22B6D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463550" indent="-463550" algn="l"/>
            <a:r>
              <a:rPr lang="en-US" dirty="0"/>
              <a:t>LO: To understand and calculate Variance and </a:t>
            </a:r>
            <a:r>
              <a:rPr lang="en-US"/>
              <a:t>standard deviation.</a:t>
            </a: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4363FC0-A2DE-44DF-9D25-5A2B2EAD99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7772400" cy="1470025"/>
          </a:xfrm>
        </p:spPr>
        <p:txBody>
          <a:bodyPr>
            <a:noAutofit/>
          </a:bodyPr>
          <a:lstStyle/>
          <a:p>
            <a:r>
              <a:rPr lang="en-GB" sz="4400" dirty="0">
                <a:ln>
                  <a:solidFill>
                    <a:schemeClr val="tx1"/>
                  </a:solidFill>
                </a:ln>
                <a:latin typeface="Comic Sans MS" panose="030F0702030302020204" pitchFamily="66" charset="0"/>
              </a:rPr>
              <a:t>Variance and </a:t>
            </a:r>
            <a:br>
              <a:rPr lang="en-GB" sz="4400" dirty="0">
                <a:ln>
                  <a:solidFill>
                    <a:schemeClr val="tx1"/>
                  </a:solidFill>
                </a:ln>
                <a:latin typeface="Comic Sans MS" panose="030F0702030302020204" pitchFamily="66" charset="0"/>
              </a:rPr>
            </a:br>
            <a:r>
              <a:rPr lang="en-GB" sz="4400" dirty="0">
                <a:ln>
                  <a:solidFill>
                    <a:schemeClr val="tx1"/>
                  </a:solidFill>
                </a:ln>
                <a:latin typeface="Comic Sans MS" panose="030F0702030302020204" pitchFamily="66" charset="0"/>
              </a:rPr>
              <a:t>Standard deviation</a:t>
            </a:r>
            <a:endParaRPr lang="en-GB" sz="4400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4" name="Rectangle 3">
            <a:hlinkClick r:id="rId2"/>
            <a:extLst>
              <a:ext uri="{FF2B5EF4-FFF2-40B4-BE49-F238E27FC236}">
                <a16:creationId xmlns:a16="http://schemas.microsoft.com/office/drawing/2014/main" id="{C04D2445-E930-456A-A44F-B874CB8ACCFD}"/>
              </a:ext>
            </a:extLst>
          </p:cNvPr>
          <p:cNvSpPr/>
          <p:nvPr/>
        </p:nvSpPr>
        <p:spPr>
          <a:xfrm>
            <a:off x="8077200" y="6096000"/>
            <a:ext cx="9906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hlinkClick r:id="rId2"/>
            <a:extLst>
              <a:ext uri="{FF2B5EF4-FFF2-40B4-BE49-F238E27FC236}">
                <a16:creationId xmlns:a16="http://schemas.microsoft.com/office/drawing/2014/main" id="{3B0C37DA-7F28-477F-856F-58AD68BC8352}"/>
              </a:ext>
            </a:extLst>
          </p:cNvPr>
          <p:cNvSpPr/>
          <p:nvPr/>
        </p:nvSpPr>
        <p:spPr>
          <a:xfrm>
            <a:off x="800100" y="6553200"/>
            <a:ext cx="17145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27 Marcador de fecha">
            <a:extLst>
              <a:ext uri="{FF2B5EF4-FFF2-40B4-BE49-F238E27FC236}">
                <a16:creationId xmlns:a16="http://schemas.microsoft.com/office/drawing/2014/main" id="{C259DC5E-61D0-4C8F-BB94-3A094C739550}"/>
              </a:ext>
            </a:extLst>
          </p:cNvPr>
          <p:cNvSpPr txBox="1">
            <a:spLocks/>
          </p:cNvSpPr>
          <p:nvPr/>
        </p:nvSpPr>
        <p:spPr>
          <a:xfrm>
            <a:off x="5915891" y="243379"/>
            <a:ext cx="2770909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fld id="{BC5FDF6F-438B-4719-B23F-CF9DE862B1F0}" type="datetime3">
              <a:rPr lang="en-US" smtClean="0"/>
              <a:pPr/>
              <a:t>30 July 2023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13736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3" name="Text Box 3"/>
          <p:cNvSpPr txBox="1">
            <a:spLocks noChangeArrowheads="1"/>
          </p:cNvSpPr>
          <p:nvPr/>
        </p:nvSpPr>
        <p:spPr bwMode="auto">
          <a:xfrm>
            <a:off x="349842" y="238875"/>
            <a:ext cx="842486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b="1" u="sng" dirty="0">
                <a:latin typeface="+mn-lt"/>
              </a:rPr>
              <a:t>Example.</a:t>
            </a:r>
            <a:r>
              <a:rPr lang="en-GB" sz="2000" dirty="0">
                <a:latin typeface="+mn-lt"/>
              </a:rPr>
              <a:t>	Consider the following grouped frequency distribution</a:t>
            </a:r>
          </a:p>
        </p:txBody>
      </p:sp>
      <p:graphicFrame>
        <p:nvGraphicFramePr>
          <p:cNvPr id="189509" name="Group 6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4916507"/>
              </p:ext>
            </p:extLst>
          </p:nvPr>
        </p:nvGraphicFramePr>
        <p:xfrm>
          <a:off x="383676" y="728909"/>
          <a:ext cx="6601687" cy="2560320"/>
        </p:xfrm>
        <a:graphic>
          <a:graphicData uri="http://schemas.openxmlformats.org/drawingml/2006/table">
            <a:tbl>
              <a:tblPr/>
              <a:tblGrid>
                <a:gridCol w="17051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40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88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34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2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11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 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 </a:t>
                      </a:r>
                      <a:r>
                        <a:rPr kumimoji="0" lang="en-GB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x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 &lt; 100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 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 </a:t>
                      </a:r>
                      <a:r>
                        <a:rPr kumimoji="0" lang="en-GB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x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 &lt; 200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11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 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 </a:t>
                      </a:r>
                      <a:r>
                        <a:rPr kumimoji="0" lang="en-GB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x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 &lt; 400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 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 </a:t>
                      </a:r>
                      <a:r>
                        <a:rPr kumimoji="0" lang="en-GB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x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 &lt; 600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 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 </a:t>
                      </a:r>
                      <a:r>
                        <a:rPr kumimoji="0" lang="en-GB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x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 &lt; 1000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11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TOTAL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89510" name="Text Box 70"/>
          <p:cNvSpPr txBox="1">
            <a:spLocks noChangeArrowheads="1"/>
          </p:cNvSpPr>
          <p:nvPr/>
        </p:nvSpPr>
        <p:spPr bwMode="auto">
          <a:xfrm>
            <a:off x="241286" y="3369186"/>
            <a:ext cx="8724764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dirty="0">
                <a:latin typeface="+mn-lt"/>
                <a:ea typeface="Cambria Math" panose="02040503050406030204" pitchFamily="18" charset="0"/>
              </a:rPr>
              <a:t>If we have a population summarised in a grouped frequency distribution, then work out the mid points.</a:t>
            </a:r>
          </a:p>
        </p:txBody>
      </p:sp>
      <p:sp>
        <p:nvSpPr>
          <p:cNvPr id="7" name="Rectangle 6"/>
          <p:cNvSpPr/>
          <p:nvPr/>
        </p:nvSpPr>
        <p:spPr>
          <a:xfrm>
            <a:off x="2593544" y="779082"/>
            <a:ext cx="9291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8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MP </a:t>
            </a:r>
            <a:r>
              <a:rPr lang="en-GB" sz="1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GB" sz="18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800" i="1" baseline="-25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sz="1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</p:txBody>
      </p:sp>
      <p:sp>
        <p:nvSpPr>
          <p:cNvPr id="8" name="Rectangle 7"/>
          <p:cNvSpPr/>
          <p:nvPr/>
        </p:nvSpPr>
        <p:spPr>
          <a:xfrm>
            <a:off x="2833925" y="1097280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800" dirty="0"/>
              <a:t>50</a:t>
            </a:r>
          </a:p>
        </p:txBody>
      </p:sp>
      <p:sp>
        <p:nvSpPr>
          <p:cNvPr id="9" name="Rectangle 8"/>
          <p:cNvSpPr/>
          <p:nvPr/>
        </p:nvSpPr>
        <p:spPr>
          <a:xfrm>
            <a:off x="2746654" y="1463040"/>
            <a:ext cx="5309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800" dirty="0"/>
              <a:t>150</a:t>
            </a:r>
          </a:p>
        </p:txBody>
      </p:sp>
      <p:sp>
        <p:nvSpPr>
          <p:cNvPr id="10" name="Rectangle 9"/>
          <p:cNvSpPr/>
          <p:nvPr/>
        </p:nvSpPr>
        <p:spPr>
          <a:xfrm>
            <a:off x="2746654" y="1828800"/>
            <a:ext cx="5309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800" dirty="0"/>
              <a:t>300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746654" y="2197173"/>
            <a:ext cx="5309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800" dirty="0"/>
              <a:t>500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743200" y="2560320"/>
            <a:ext cx="5309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800" dirty="0"/>
              <a:t>800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606486" y="747783"/>
            <a:ext cx="5100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8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 x</a:t>
            </a:r>
            <a:r>
              <a:rPr lang="en-GB" sz="1800" i="1" baseline="-25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sz="1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766765" y="1097280"/>
            <a:ext cx="5309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1800" dirty="0"/>
              <a:t>400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1349" y="1463040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1800" dirty="0"/>
              <a:t>1650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651349" y="1828800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1800" dirty="0"/>
              <a:t>7200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651349" y="2194560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1800" dirty="0"/>
              <a:t>7500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474720" y="2560320"/>
            <a:ext cx="8229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1800" dirty="0"/>
              <a:t>11 200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495866" y="2926080"/>
            <a:ext cx="8194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800" dirty="0"/>
              <a:t>27 950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134355" y="295569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800" dirty="0"/>
              <a:t>72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/>
              <p:cNvSpPr/>
              <p:nvPr/>
            </p:nvSpPr>
            <p:spPr>
              <a:xfrm>
                <a:off x="7231876" y="1878550"/>
                <a:ext cx="43819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</m:oMath>
                  </m:oMathPara>
                </a14:m>
                <a:endParaRPr lang="en-GB" dirty="0">
                  <a:latin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2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1876" y="1878550"/>
                <a:ext cx="438197" cy="461665"/>
              </a:xfrm>
              <a:prstGeom prst="rect">
                <a:avLst/>
              </a:prstGeom>
              <a:blipFill>
                <a:blip r:embed="rId2"/>
                <a:stretch>
                  <a:fillRect b="-1052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Rectangle 21"/>
          <p:cNvSpPr/>
          <p:nvPr/>
        </p:nvSpPr>
        <p:spPr>
          <a:xfrm>
            <a:off x="7617467" y="1886619"/>
            <a:ext cx="301686" cy="49158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dirty="0"/>
              <a:t>=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831921" y="1772816"/>
            <a:ext cx="8899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/>
              <a:t>27 950</a:t>
            </a:r>
          </a:p>
        </p:txBody>
      </p:sp>
      <p:sp>
        <p:nvSpPr>
          <p:cNvPr id="24" name="Rectangle 23"/>
          <p:cNvSpPr/>
          <p:nvPr/>
        </p:nvSpPr>
        <p:spPr>
          <a:xfrm>
            <a:off x="8056340" y="2109440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/>
              <a:t>72</a:t>
            </a:r>
          </a:p>
        </p:txBody>
      </p:sp>
      <p:cxnSp>
        <p:nvCxnSpPr>
          <p:cNvPr id="25" name="Straight Connector 24"/>
          <p:cNvCxnSpPr/>
          <p:nvPr/>
        </p:nvCxnSpPr>
        <p:spPr>
          <a:xfrm>
            <a:off x="7919398" y="2109440"/>
            <a:ext cx="731520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7257382" y="2352931"/>
                <a:ext cx="43819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</m:oMath>
                  </m:oMathPara>
                </a14:m>
                <a:endParaRPr lang="en-GB" dirty="0">
                  <a:latin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57382" y="2352931"/>
                <a:ext cx="438197" cy="461665"/>
              </a:xfrm>
              <a:prstGeom prst="rect">
                <a:avLst/>
              </a:prstGeom>
              <a:blipFill>
                <a:blip r:embed="rId3"/>
                <a:stretch>
                  <a:fillRect b="-1052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Rectangle 26"/>
          <p:cNvSpPr/>
          <p:nvPr/>
        </p:nvSpPr>
        <p:spPr>
          <a:xfrm>
            <a:off x="7644925" y="2431447"/>
            <a:ext cx="301686" cy="49158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dirty="0"/>
              <a:t>=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913439" y="2458573"/>
            <a:ext cx="7617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/>
              <a:t>388.2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786823" y="763921"/>
            <a:ext cx="4651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8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800" i="1" baseline="-25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sz="1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baseline="30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803493" y="1097280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1800" dirty="0"/>
              <a:t>2500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630369" y="1463040"/>
            <a:ext cx="8194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1800" dirty="0"/>
              <a:t>22 500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630369" y="1828800"/>
            <a:ext cx="8194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1800" dirty="0"/>
              <a:t>90 000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517136" y="2194560"/>
            <a:ext cx="9326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1800" dirty="0"/>
              <a:t>250 000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517136" y="2560320"/>
            <a:ext cx="9348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1800" dirty="0"/>
              <a:t>640 000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029401" y="1097280"/>
            <a:ext cx="8194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1800" dirty="0"/>
              <a:t>20 000</a:t>
            </a:r>
          </a:p>
        </p:txBody>
      </p:sp>
      <p:sp>
        <p:nvSpPr>
          <p:cNvPr id="36" name="Rectangle 35"/>
          <p:cNvSpPr/>
          <p:nvPr/>
        </p:nvSpPr>
        <p:spPr>
          <a:xfrm>
            <a:off x="5899491" y="782518"/>
            <a:ext cx="5293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8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 x</a:t>
            </a:r>
            <a:r>
              <a:rPr lang="en-GB" sz="1800" i="1" baseline="-25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sz="1800" baseline="30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913985" y="1462870"/>
            <a:ext cx="9348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1800" dirty="0"/>
              <a:t>247 500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740860" y="1828800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1800" dirty="0"/>
              <a:t>2 160 000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740860" y="2194560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1800" dirty="0"/>
              <a:t>3 750 000</a:t>
            </a:r>
          </a:p>
        </p:txBody>
      </p:sp>
      <p:sp>
        <p:nvSpPr>
          <p:cNvPr id="40" name="Rectangle 39"/>
          <p:cNvSpPr/>
          <p:nvPr/>
        </p:nvSpPr>
        <p:spPr>
          <a:xfrm>
            <a:off x="5740860" y="2560320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1800" dirty="0"/>
              <a:t>8 960 000</a:t>
            </a:r>
          </a:p>
        </p:txBody>
      </p:sp>
      <p:sp>
        <p:nvSpPr>
          <p:cNvPr id="41" name="Rectangle 40"/>
          <p:cNvSpPr/>
          <p:nvPr/>
        </p:nvSpPr>
        <p:spPr>
          <a:xfrm>
            <a:off x="5623560" y="2926080"/>
            <a:ext cx="12234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1800" dirty="0"/>
              <a:t>15 137 500</a:t>
            </a:r>
          </a:p>
        </p:txBody>
      </p:sp>
      <p:grpSp>
        <p:nvGrpSpPr>
          <p:cNvPr id="42" name="Group 41"/>
          <p:cNvGrpSpPr/>
          <p:nvPr/>
        </p:nvGrpSpPr>
        <p:grpSpPr>
          <a:xfrm>
            <a:off x="2156649" y="4515024"/>
            <a:ext cx="1736230" cy="1016341"/>
            <a:chOff x="2917900" y="5090451"/>
            <a:chExt cx="1736230" cy="101634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TextBox 42"/>
                <p:cNvSpPr txBox="1"/>
                <p:nvPr/>
              </p:nvSpPr>
              <p:spPr>
                <a:xfrm>
                  <a:off x="2917900" y="5769840"/>
                  <a:ext cx="1736230" cy="336952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                   </m:t>
                          </m:r>
                        </m:num>
                        <m:den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</m:oMath>
                  </a14:m>
                  <a:r>
                    <a:rPr lang="en-GB" sz="1800" dirty="0"/>
                    <a:t> </a:t>
                  </a:r>
                </a:p>
              </p:txBody>
            </p:sp>
          </mc:Choice>
          <mc:Fallback xmlns="">
            <p:sp>
              <p:nvSpPr>
                <p:cNvPr id="43" name="TextBox 4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17900" y="5769840"/>
                  <a:ext cx="1736230" cy="336952"/>
                </a:xfrm>
                <a:prstGeom prst="rect">
                  <a:avLst/>
                </a:prstGeom>
                <a:blipFill>
                  <a:blip r:embed="rId4"/>
                  <a:stretch>
                    <a:fillRect l="-351" b="-1250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Rectangle 43"/>
                <p:cNvSpPr/>
                <p:nvPr/>
              </p:nvSpPr>
              <p:spPr>
                <a:xfrm>
                  <a:off x="2939258" y="5090451"/>
                  <a:ext cx="1006686" cy="87690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chr m:val="∑"/>
                            <m:ctrlPr>
                              <a:rPr lang="en-GB" sz="180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sz="18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  <m:e>
                            <m:sSubSup>
                              <m:sSubSupPr>
                                <m:ctrlPr>
                                  <a:rPr lang="en-GB" sz="1800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sSub>
                                  <m:sSubPr>
                                    <m:ctrlPr>
                                      <a:rPr lang="en-GB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i="1"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en-US" sz="1800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n-US" sz="18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18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  <m:sup>
                                <m:r>
                                  <a:rPr lang="en-US" sz="18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bSup>
                          </m:e>
                        </m:nary>
                      </m:oMath>
                    </m:oMathPara>
                  </a14:m>
                  <a:endParaRPr lang="en-GB" sz="1800" dirty="0"/>
                </a:p>
              </p:txBody>
            </p:sp>
          </mc:Choice>
          <mc:Fallback xmlns="">
            <p:sp>
              <p:nvSpPr>
                <p:cNvPr id="17" name="Rectangle 1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39258" y="5090451"/>
                  <a:ext cx="1006686" cy="876907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6917784" y="4314869"/>
                <a:ext cx="1886221" cy="133684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eqArr>
                            <m:eqArrPr>
                              <m:ctrlPr>
                                <a:rPr lang="en-US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eqArrPr>
                            <m:e>
                              <m:nary>
                                <m:naryPr>
                                  <m:chr m:val="∑"/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en-US" sz="1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𝑘</m:t>
                                  </m:r>
                                </m:sup>
                                <m:e>
                                  <m:sSub>
                                    <m:sSubPr>
                                      <m:ctrlPr>
                                        <a:rPr lang="en-US" sz="1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US" sz="1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sSubSup>
                                    <m:sSubSupPr>
                                      <m:ctrlPr>
                                        <a:rPr lang="en-US" sz="180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sz="1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1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  <m:sup>
                                      <m:r>
                                        <a:rPr lang="en-US" sz="1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bSup>
                                </m:e>
                              </m:nary>
                            </m:e>
                            <m:e>
                              <m:f>
                                <m:f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1800" b="0" i="1">
                                      <a:latin typeface="Cambria Math" panose="02040503050406030204" pitchFamily="18" charset="0"/>
                                    </a:rPr>
                                    <m:t>   </m:t>
                                  </m:r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1800" b="0" i="1">
                                      <a:latin typeface="Cambria Math" panose="02040503050406030204" pitchFamily="18" charset="0"/>
                                    </a:rPr>
                                    <m:t>             </m:t>
                                  </m:r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  </m:t>
                                  </m:r>
                                </m:num>
                                <m:den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den>
                              </m:f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 −</m:t>
                              </m:r>
                              <m:sSup>
                                <m:sSupPr>
                                  <m:ctrlPr>
                                    <a:rPr lang="en-US" sz="1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p>
                                  <m:r>
                                    <a:rPr lang="en-US" sz="1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eqArr>
                        </m:e>
                      </m:rad>
                    </m:oMath>
                  </m:oMathPara>
                </a14:m>
                <a:endParaRPr lang="en-GB" sz="1800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7784" y="4314869"/>
                <a:ext cx="1886221" cy="133684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Rectangle 45"/>
              <p:cNvSpPr/>
              <p:nvPr/>
            </p:nvSpPr>
            <p:spPr>
              <a:xfrm>
                <a:off x="1378028" y="5153506"/>
                <a:ext cx="79778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46" name="Rectangle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8028" y="5153506"/>
                <a:ext cx="797782" cy="40011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2757753" y="5194413"/>
                <a:ext cx="1078253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1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  <m:sup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800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7753" y="5194413"/>
                <a:ext cx="1078253" cy="276999"/>
              </a:xfrm>
              <a:prstGeom prst="rect">
                <a:avLst/>
              </a:prstGeom>
              <a:blipFill>
                <a:blip r:embed="rId10"/>
                <a:stretch>
                  <a:fillRect t="-2174" b="-2391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Rectangle 47"/>
              <p:cNvSpPr/>
              <p:nvPr/>
            </p:nvSpPr>
            <p:spPr>
              <a:xfrm>
                <a:off x="6265401" y="5197511"/>
                <a:ext cx="66935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𝜎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48" name="Rectangle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5401" y="5197511"/>
                <a:ext cx="669350" cy="40011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Rectangle 48"/>
          <p:cNvSpPr/>
          <p:nvPr/>
        </p:nvSpPr>
        <p:spPr>
          <a:xfrm>
            <a:off x="7140360" y="686991"/>
            <a:ext cx="203154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+mn-lt"/>
                <a:ea typeface="Cambria Math" panose="02040503050406030204" pitchFamily="18" charset="0"/>
              </a:rPr>
              <a:t>To calculate the mean, we need </a:t>
            </a:r>
            <a:r>
              <a:rPr lang="en-US" sz="2000" i="1" dirty="0" err="1"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fx</a:t>
            </a:r>
            <a:r>
              <a:rPr lang="en-US" sz="2000" baseline="-25000" dirty="0" err="1"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i</a:t>
            </a:r>
            <a:endParaRPr lang="en-GB" sz="2000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596896" y="694944"/>
            <a:ext cx="848608" cy="268603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 50"/>
          <p:cNvSpPr/>
          <p:nvPr/>
        </p:nvSpPr>
        <p:spPr>
          <a:xfrm>
            <a:off x="3429000" y="649224"/>
            <a:ext cx="1041370" cy="268603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Rectangle 51"/>
          <p:cNvSpPr/>
          <p:nvPr/>
        </p:nvSpPr>
        <p:spPr>
          <a:xfrm>
            <a:off x="4480560" y="685800"/>
            <a:ext cx="1065188" cy="268603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 52"/>
          <p:cNvSpPr/>
          <p:nvPr/>
        </p:nvSpPr>
        <p:spPr>
          <a:xfrm>
            <a:off x="5550408" y="649224"/>
            <a:ext cx="1451603" cy="268603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/>
          <p:cNvSpPr/>
          <p:nvPr/>
        </p:nvSpPr>
        <p:spPr>
          <a:xfrm>
            <a:off x="205299" y="3994699"/>
            <a:ext cx="279114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dirty="0">
                <a:latin typeface="+mn-lt"/>
                <a:ea typeface="Cambria Math" panose="02040503050406030204" pitchFamily="18" charset="0"/>
              </a:rPr>
              <a:t>Using the formula for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54"/>
              <p:cNvSpPr/>
              <p:nvPr/>
            </p:nvSpPr>
            <p:spPr>
              <a:xfrm>
                <a:off x="7212055" y="2860676"/>
                <a:ext cx="518091" cy="4531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b="0" i="0" baseline="3000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GB" baseline="30000" dirty="0">
                  <a:latin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55" name="Rectangle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2055" y="2860676"/>
                <a:ext cx="518091" cy="453137"/>
              </a:xfrm>
              <a:prstGeom prst="rect">
                <a:avLst/>
              </a:prstGeom>
              <a:blipFill>
                <a:blip r:embed="rId12"/>
                <a:stretch>
                  <a:fillRect b="-1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Rectangle 55"/>
          <p:cNvSpPr/>
          <p:nvPr/>
        </p:nvSpPr>
        <p:spPr>
          <a:xfrm>
            <a:off x="7673447" y="2911673"/>
            <a:ext cx="301686" cy="49158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dirty="0"/>
              <a:t>=</a:t>
            </a:r>
          </a:p>
        </p:txBody>
      </p:sp>
      <p:sp>
        <p:nvSpPr>
          <p:cNvPr id="57" name="Rectangle 56"/>
          <p:cNvSpPr/>
          <p:nvPr/>
        </p:nvSpPr>
        <p:spPr>
          <a:xfrm>
            <a:off x="7863341" y="2937624"/>
            <a:ext cx="121058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/>
              <a:t>150 694.9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8" name="Rectangle 57"/>
              <p:cNvSpPr/>
              <p:nvPr/>
            </p:nvSpPr>
            <p:spPr>
              <a:xfrm>
                <a:off x="1365203" y="5714281"/>
                <a:ext cx="81060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58" name="Rectangle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5203" y="5714281"/>
                <a:ext cx="810607" cy="40011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9504" name="TextBox 189503"/>
              <p:cNvSpPr txBox="1"/>
              <p:nvPr/>
            </p:nvSpPr>
            <p:spPr>
              <a:xfrm>
                <a:off x="2098175" y="5607221"/>
                <a:ext cx="1186222" cy="52501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15 137 500</m:t>
                          </m:r>
                        </m:num>
                        <m:den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72</m:t>
                          </m:r>
                        </m:den>
                      </m:f>
                    </m:oMath>
                  </m:oMathPara>
                </a14:m>
                <a:endParaRPr lang="en-GB" sz="1800" dirty="0"/>
              </a:p>
            </p:txBody>
          </p:sp>
        </mc:Choice>
        <mc:Fallback xmlns="">
          <p:sp>
            <p:nvSpPr>
              <p:cNvPr id="189504" name="TextBox 18950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8175" y="5607221"/>
                <a:ext cx="1186222" cy="525016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Rectangle 61"/>
              <p:cNvSpPr/>
              <p:nvPr/>
            </p:nvSpPr>
            <p:spPr>
              <a:xfrm>
                <a:off x="1365204" y="6167996"/>
                <a:ext cx="81060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62" name="Rectangle 6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5204" y="6167996"/>
                <a:ext cx="810607" cy="400110"/>
              </a:xfrm>
              <a:prstGeom prst="rect">
                <a:avLst/>
              </a:prstGeom>
              <a:blipFill rotWithShape="0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Rectangle 62"/>
          <p:cNvSpPr/>
          <p:nvPr/>
        </p:nvSpPr>
        <p:spPr>
          <a:xfrm>
            <a:off x="2132939" y="6198774"/>
            <a:ext cx="12105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/>
              <a:t>59 548.16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Rectangle 63"/>
              <p:cNvSpPr/>
              <p:nvPr/>
            </p:nvSpPr>
            <p:spPr>
              <a:xfrm>
                <a:off x="6281342" y="5829721"/>
                <a:ext cx="66935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𝜎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64" name="Rectangle 6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1342" y="5829721"/>
                <a:ext cx="669350" cy="400110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9505" name="TextBox 189504"/>
              <p:cNvSpPr txBox="1"/>
              <p:nvPr/>
            </p:nvSpPr>
            <p:spPr>
              <a:xfrm>
                <a:off x="6852324" y="5789156"/>
                <a:ext cx="606548" cy="35766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8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18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p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GB" sz="1800" dirty="0"/>
              </a:p>
            </p:txBody>
          </p:sp>
        </mc:Choice>
        <mc:Fallback xmlns="">
          <p:sp>
            <p:nvSpPr>
              <p:cNvPr id="189505" name="TextBox 18950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2324" y="5789156"/>
                <a:ext cx="606548" cy="357662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Rectangle 65"/>
              <p:cNvSpPr/>
              <p:nvPr/>
            </p:nvSpPr>
            <p:spPr>
              <a:xfrm>
                <a:off x="6268518" y="6224423"/>
                <a:ext cx="68217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𝜎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66" name="Rectangle 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8518" y="6224423"/>
                <a:ext cx="682174" cy="400110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7" name="Rectangle 66"/>
          <p:cNvSpPr/>
          <p:nvPr/>
        </p:nvSpPr>
        <p:spPr>
          <a:xfrm>
            <a:off x="6909484" y="6219015"/>
            <a:ext cx="8899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/>
              <a:t>244.02</a:t>
            </a:r>
          </a:p>
        </p:txBody>
      </p:sp>
      <p:sp>
        <p:nvSpPr>
          <p:cNvPr id="65" name="Rectangle 64">
            <a:hlinkClick r:id="rId19"/>
            <a:extLst>
              <a:ext uri="{FF2B5EF4-FFF2-40B4-BE49-F238E27FC236}">
                <a16:creationId xmlns:a16="http://schemas.microsoft.com/office/drawing/2014/main" id="{8445BBEB-EE0D-4CB9-82DB-D81B68F8CA6D}"/>
              </a:ext>
            </a:extLst>
          </p:cNvPr>
          <p:cNvSpPr/>
          <p:nvPr/>
        </p:nvSpPr>
        <p:spPr>
          <a:xfrm>
            <a:off x="8077200" y="6096000"/>
            <a:ext cx="9906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Rectangle 67">
            <a:hlinkClick r:id="rId19"/>
            <a:extLst>
              <a:ext uri="{FF2B5EF4-FFF2-40B4-BE49-F238E27FC236}">
                <a16:creationId xmlns:a16="http://schemas.microsoft.com/office/drawing/2014/main" id="{6C95DC0B-E1CD-4AAE-A74B-407C481E91EC}"/>
              </a:ext>
            </a:extLst>
          </p:cNvPr>
          <p:cNvSpPr/>
          <p:nvPr/>
        </p:nvSpPr>
        <p:spPr>
          <a:xfrm>
            <a:off x="800100" y="6553200"/>
            <a:ext cx="17145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CBF8276-4684-54B2-9533-A00B30637BBD}"/>
              </a:ext>
            </a:extLst>
          </p:cNvPr>
          <p:cNvSpPr/>
          <p:nvPr/>
        </p:nvSpPr>
        <p:spPr>
          <a:xfrm>
            <a:off x="960313" y="4347320"/>
            <a:ext cx="12811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dirty="0">
                <a:latin typeface="+mn-lt"/>
                <a:ea typeface="Cambria Math" panose="02040503050406030204" pitchFamily="18" charset="0"/>
              </a:rPr>
              <a:t>Variance</a:t>
            </a:r>
            <a:r>
              <a:rPr lang="en-GB" sz="2000" dirty="0">
                <a:ea typeface="Cambria Math" panose="02040503050406030204" pitchFamily="18" charset="0"/>
              </a:rPr>
              <a:t> </a:t>
            </a:r>
            <a:endParaRPr lang="en-GB" sz="20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03C8812-EBCA-4BB4-4A59-49C3A6C78FDC}"/>
              </a:ext>
            </a:extLst>
          </p:cNvPr>
          <p:cNvSpPr/>
          <p:nvPr/>
        </p:nvSpPr>
        <p:spPr>
          <a:xfrm>
            <a:off x="4541432" y="4340855"/>
            <a:ext cx="254108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dirty="0">
                <a:latin typeface="+mn-lt"/>
                <a:ea typeface="Cambria Math" panose="02040503050406030204" pitchFamily="18" charset="0"/>
              </a:rPr>
              <a:t>Standard deviation </a:t>
            </a:r>
            <a:endParaRPr lang="en-GB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DEBA8D3-A2A4-1357-5E80-2B106F8CF70B}"/>
                  </a:ext>
                </a:extLst>
              </p:cNvPr>
              <p:cNvSpPr txBox="1"/>
              <p:nvPr/>
            </p:nvSpPr>
            <p:spPr>
              <a:xfrm>
                <a:off x="3334373" y="5731697"/>
                <a:ext cx="122790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−150 694.9</m:t>
                      </m:r>
                    </m:oMath>
                  </m:oMathPara>
                </a14:m>
                <a:endParaRPr lang="en-GB" sz="1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DEBA8D3-A2A4-1357-5E80-2B106F8CF7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4373" y="5731697"/>
                <a:ext cx="1227900" cy="276999"/>
              </a:xfrm>
              <a:prstGeom prst="rect">
                <a:avLst/>
              </a:prstGeom>
              <a:blipFill>
                <a:blip r:embed="rId20"/>
                <a:stretch>
                  <a:fillRect l="-498" r="-4478" b="-86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9510" grpId="0"/>
      <p:bldP spid="8" grpId="0"/>
      <p:bldP spid="9" grpId="0"/>
      <p:bldP spid="10" grpId="0"/>
      <p:bldP spid="11" grpId="0"/>
      <p:bldP spid="12" grpId="0"/>
      <p:bldP spid="14" grpId="0"/>
      <p:bldP spid="15" grpId="0"/>
      <p:bldP spid="16" grpId="0"/>
      <p:bldP spid="17" grpId="0"/>
      <p:bldP spid="18" grpId="0"/>
      <p:bldP spid="19" grpId="0"/>
      <p:bldP spid="21" grpId="0"/>
      <p:bldP spid="22" grpId="0"/>
      <p:bldP spid="23" grpId="0"/>
      <p:bldP spid="24" grpId="0"/>
      <p:bldP spid="26" grpId="0"/>
      <p:bldP spid="27" grpId="0"/>
      <p:bldP spid="28" grpId="0"/>
      <p:bldP spid="30" grpId="0"/>
      <p:bldP spid="31" grpId="0"/>
      <p:bldP spid="32" grpId="0"/>
      <p:bldP spid="33" grpId="0"/>
      <p:bldP spid="34" grpId="0"/>
      <p:bldP spid="35" grpId="0"/>
      <p:bldP spid="37" grpId="0"/>
      <p:bldP spid="38" grpId="0"/>
      <p:bldP spid="39" grpId="0"/>
      <p:bldP spid="40" grpId="0"/>
      <p:bldP spid="41" grpId="0"/>
      <p:bldP spid="45" grpId="0"/>
      <p:bldP spid="46" grpId="0"/>
      <p:bldP spid="47" grpId="0"/>
      <p:bldP spid="48" grpId="0"/>
      <p:bldP spid="2" grpId="0" animBg="1"/>
      <p:bldP spid="51" grpId="0" animBg="1"/>
      <p:bldP spid="52" grpId="0" animBg="1"/>
      <p:bldP spid="53" grpId="0" animBg="1"/>
      <p:bldP spid="3" grpId="0"/>
      <p:bldP spid="55" grpId="0"/>
      <p:bldP spid="56" grpId="0"/>
      <p:bldP spid="57" grpId="0"/>
      <p:bldP spid="58" grpId="0"/>
      <p:bldP spid="189504" grpId="0"/>
      <p:bldP spid="62" grpId="0"/>
      <p:bldP spid="63" grpId="0"/>
      <p:bldP spid="64" grpId="0"/>
      <p:bldP spid="189505" grpId="0"/>
      <p:bldP spid="66" grpId="0"/>
      <p:bldP spid="67" grpId="0"/>
      <p:bldP spid="4" grpId="0"/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3" name="Text Box 3"/>
          <p:cNvSpPr txBox="1">
            <a:spLocks noChangeArrowheads="1"/>
          </p:cNvSpPr>
          <p:nvPr/>
        </p:nvSpPr>
        <p:spPr bwMode="auto">
          <a:xfrm>
            <a:off x="349842" y="238875"/>
            <a:ext cx="842486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b="1" u="sng" dirty="0"/>
              <a:t>Example.</a:t>
            </a:r>
            <a:r>
              <a:rPr lang="en-GB" sz="2000" dirty="0"/>
              <a:t>	</a:t>
            </a:r>
            <a:r>
              <a:rPr lang="en-GB" sz="2000" dirty="0">
                <a:latin typeface="+mn-lt"/>
              </a:rPr>
              <a:t>Consider the following grouped frequency distribution</a:t>
            </a:r>
          </a:p>
        </p:txBody>
      </p:sp>
      <p:graphicFrame>
        <p:nvGraphicFramePr>
          <p:cNvPr id="189509" name="Group 6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8185207"/>
              </p:ext>
            </p:extLst>
          </p:nvPr>
        </p:nvGraphicFramePr>
        <p:xfrm>
          <a:off x="373139" y="764704"/>
          <a:ext cx="3048005" cy="2560320"/>
        </p:xfrm>
        <a:graphic>
          <a:graphicData uri="http://schemas.openxmlformats.org/drawingml/2006/table">
            <a:tbl>
              <a:tblPr/>
              <a:tblGrid>
                <a:gridCol w="17051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40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88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2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11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 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 </a:t>
                      </a:r>
                      <a:r>
                        <a:rPr kumimoji="0" lang="en-GB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x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 &lt; 100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 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 </a:t>
                      </a:r>
                      <a:r>
                        <a:rPr kumimoji="0" lang="en-GB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x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 &lt; 200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11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 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 </a:t>
                      </a:r>
                      <a:r>
                        <a:rPr kumimoji="0" lang="en-GB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x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 &lt; 400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 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 </a:t>
                      </a:r>
                      <a:r>
                        <a:rPr kumimoji="0" lang="en-GB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x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 &lt; 600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 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 </a:t>
                      </a:r>
                      <a:r>
                        <a:rPr kumimoji="0" lang="en-GB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x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 &lt; 1000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11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TOTAL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89510" name="Text Box 70"/>
          <p:cNvSpPr txBox="1">
            <a:spLocks noChangeArrowheads="1"/>
          </p:cNvSpPr>
          <p:nvPr/>
        </p:nvSpPr>
        <p:spPr bwMode="auto">
          <a:xfrm>
            <a:off x="241286" y="3369186"/>
            <a:ext cx="3970674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dirty="0">
                <a:latin typeface="+mn-lt"/>
              </a:rPr>
              <a:t>If we are going to use the GDC, then we have to work out the mid points.</a:t>
            </a:r>
          </a:p>
        </p:txBody>
      </p:sp>
      <p:sp>
        <p:nvSpPr>
          <p:cNvPr id="7" name="Rectangle 6"/>
          <p:cNvSpPr/>
          <p:nvPr/>
        </p:nvSpPr>
        <p:spPr>
          <a:xfrm>
            <a:off x="2552892" y="779082"/>
            <a:ext cx="10104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MP </a:t>
            </a:r>
            <a:r>
              <a:rPr lang="en-GB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GB" sz="20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2000" i="1" baseline="-25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</p:txBody>
      </p:sp>
      <p:sp>
        <p:nvSpPr>
          <p:cNvPr id="8" name="Rectangle 7"/>
          <p:cNvSpPr/>
          <p:nvPr/>
        </p:nvSpPr>
        <p:spPr>
          <a:xfrm>
            <a:off x="2868982" y="1097280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dirty="0"/>
              <a:t>50</a:t>
            </a:r>
          </a:p>
        </p:txBody>
      </p:sp>
      <p:sp>
        <p:nvSpPr>
          <p:cNvPr id="9" name="Rectangle 8"/>
          <p:cNvSpPr/>
          <p:nvPr/>
        </p:nvSpPr>
        <p:spPr>
          <a:xfrm>
            <a:off x="2743200" y="1463040"/>
            <a:ext cx="5669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dirty="0"/>
              <a:t>150</a:t>
            </a:r>
          </a:p>
        </p:txBody>
      </p:sp>
      <p:sp>
        <p:nvSpPr>
          <p:cNvPr id="10" name="Rectangle 9"/>
          <p:cNvSpPr/>
          <p:nvPr/>
        </p:nvSpPr>
        <p:spPr>
          <a:xfrm>
            <a:off x="2743200" y="1828800"/>
            <a:ext cx="5669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dirty="0"/>
              <a:t>300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743200" y="2194560"/>
            <a:ext cx="5669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dirty="0"/>
              <a:t>500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743200" y="2560320"/>
            <a:ext cx="5669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dirty="0"/>
              <a:t>800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134355" y="295569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800" dirty="0"/>
              <a:t>72</a:t>
            </a:r>
          </a:p>
        </p:txBody>
      </p:sp>
      <p:sp>
        <p:nvSpPr>
          <p:cNvPr id="2" name="Rectangle 1"/>
          <p:cNvSpPr/>
          <p:nvPr/>
        </p:nvSpPr>
        <p:spPr>
          <a:xfrm>
            <a:off x="2605780" y="685835"/>
            <a:ext cx="848608" cy="268603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5075290" y="825248"/>
            <a:ext cx="12922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Turn on the GDC</a:t>
            </a:r>
          </a:p>
        </p:txBody>
      </p:sp>
      <p:sp>
        <p:nvSpPr>
          <p:cNvPr id="70" name="Rectangle 69"/>
          <p:cNvSpPr/>
          <p:nvPr/>
        </p:nvSpPr>
        <p:spPr>
          <a:xfrm>
            <a:off x="5075290" y="1535492"/>
            <a:ext cx="169009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Click STAT</a:t>
            </a:r>
          </a:p>
        </p:txBody>
      </p:sp>
      <p:sp>
        <p:nvSpPr>
          <p:cNvPr id="18" name="Rectangle 17">
            <a:hlinkClick r:id="rId2"/>
            <a:extLst>
              <a:ext uri="{FF2B5EF4-FFF2-40B4-BE49-F238E27FC236}">
                <a16:creationId xmlns:a16="http://schemas.microsoft.com/office/drawing/2014/main" id="{DED3C1FE-2F89-4555-A2BF-8B803CC885E1}"/>
              </a:ext>
            </a:extLst>
          </p:cNvPr>
          <p:cNvSpPr/>
          <p:nvPr/>
        </p:nvSpPr>
        <p:spPr>
          <a:xfrm>
            <a:off x="8077200" y="6096000"/>
            <a:ext cx="9906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>
            <a:hlinkClick r:id="rId2"/>
            <a:extLst>
              <a:ext uri="{FF2B5EF4-FFF2-40B4-BE49-F238E27FC236}">
                <a16:creationId xmlns:a16="http://schemas.microsoft.com/office/drawing/2014/main" id="{F7298DD9-28E0-42CB-AA26-418477292A6C}"/>
              </a:ext>
            </a:extLst>
          </p:cNvPr>
          <p:cNvSpPr/>
          <p:nvPr/>
        </p:nvSpPr>
        <p:spPr>
          <a:xfrm>
            <a:off x="800100" y="6553200"/>
            <a:ext cx="17145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1504884-4CC9-9D99-E3D5-A8BCB9A3C5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9440" y="1190312"/>
            <a:ext cx="1933845" cy="447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9453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9510" grpId="0"/>
      <p:bldP spid="8" grpId="0"/>
      <p:bldP spid="9" grpId="0"/>
      <p:bldP spid="10" grpId="0"/>
      <p:bldP spid="11" grpId="0"/>
      <p:bldP spid="12" grpId="0"/>
      <p:bldP spid="2" grpId="0" animBg="1"/>
      <p:bldP spid="5" grpId="0"/>
      <p:bldP spid="7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3" name="Text Box 3"/>
          <p:cNvSpPr txBox="1">
            <a:spLocks noChangeArrowheads="1"/>
          </p:cNvSpPr>
          <p:nvPr/>
        </p:nvSpPr>
        <p:spPr bwMode="auto">
          <a:xfrm>
            <a:off x="349842" y="238875"/>
            <a:ext cx="842486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b="1" u="sng" dirty="0"/>
              <a:t>Example.</a:t>
            </a:r>
            <a:r>
              <a:rPr lang="en-GB" sz="2000" dirty="0"/>
              <a:t>	</a:t>
            </a:r>
            <a:r>
              <a:rPr lang="en-GB" sz="2000" dirty="0">
                <a:latin typeface="+mn-lt"/>
              </a:rPr>
              <a:t>Consider the following grouped frequency distribution</a:t>
            </a:r>
          </a:p>
        </p:txBody>
      </p:sp>
      <p:graphicFrame>
        <p:nvGraphicFramePr>
          <p:cNvPr id="189509" name="Group 6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9113397"/>
              </p:ext>
            </p:extLst>
          </p:nvPr>
        </p:nvGraphicFramePr>
        <p:xfrm>
          <a:off x="373139" y="764704"/>
          <a:ext cx="3048005" cy="2560320"/>
        </p:xfrm>
        <a:graphic>
          <a:graphicData uri="http://schemas.openxmlformats.org/drawingml/2006/table">
            <a:tbl>
              <a:tblPr/>
              <a:tblGrid>
                <a:gridCol w="17051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40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88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2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11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 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 </a:t>
                      </a:r>
                      <a:r>
                        <a:rPr kumimoji="0" lang="en-GB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x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 &lt; 100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 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 </a:t>
                      </a:r>
                      <a:r>
                        <a:rPr kumimoji="0" lang="en-GB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x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 &lt; 200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11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 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 </a:t>
                      </a:r>
                      <a:r>
                        <a:rPr kumimoji="0" lang="en-GB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x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 &lt; 400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 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 </a:t>
                      </a:r>
                      <a:r>
                        <a:rPr kumimoji="0" lang="en-GB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x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 &lt; 600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 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 </a:t>
                      </a:r>
                      <a:r>
                        <a:rPr kumimoji="0" lang="en-GB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x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 &lt; 1000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11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TOTAL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89510" name="Text Box 70"/>
          <p:cNvSpPr txBox="1">
            <a:spLocks noChangeArrowheads="1"/>
          </p:cNvSpPr>
          <p:nvPr/>
        </p:nvSpPr>
        <p:spPr bwMode="auto">
          <a:xfrm>
            <a:off x="241286" y="3369186"/>
            <a:ext cx="3970674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dirty="0">
                <a:latin typeface="+mn-lt"/>
              </a:rPr>
              <a:t>If we are going to use the GDC, then we have to work out the mid points.</a:t>
            </a:r>
          </a:p>
        </p:txBody>
      </p:sp>
      <p:sp>
        <p:nvSpPr>
          <p:cNvPr id="7" name="Rectangle 6"/>
          <p:cNvSpPr/>
          <p:nvPr/>
        </p:nvSpPr>
        <p:spPr>
          <a:xfrm>
            <a:off x="2552892" y="779082"/>
            <a:ext cx="10104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MP </a:t>
            </a:r>
            <a:r>
              <a:rPr lang="en-GB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GB" sz="20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2000" i="1" baseline="-25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</p:txBody>
      </p:sp>
      <p:sp>
        <p:nvSpPr>
          <p:cNvPr id="8" name="Rectangle 7"/>
          <p:cNvSpPr/>
          <p:nvPr/>
        </p:nvSpPr>
        <p:spPr>
          <a:xfrm>
            <a:off x="2868982" y="1097280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dirty="0"/>
              <a:t>50</a:t>
            </a:r>
          </a:p>
        </p:txBody>
      </p:sp>
      <p:sp>
        <p:nvSpPr>
          <p:cNvPr id="9" name="Rectangle 8"/>
          <p:cNvSpPr/>
          <p:nvPr/>
        </p:nvSpPr>
        <p:spPr>
          <a:xfrm>
            <a:off x="2743200" y="1463040"/>
            <a:ext cx="5669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dirty="0"/>
              <a:t>150</a:t>
            </a:r>
          </a:p>
        </p:txBody>
      </p:sp>
      <p:sp>
        <p:nvSpPr>
          <p:cNvPr id="10" name="Rectangle 9"/>
          <p:cNvSpPr/>
          <p:nvPr/>
        </p:nvSpPr>
        <p:spPr>
          <a:xfrm>
            <a:off x="2743200" y="1828800"/>
            <a:ext cx="5669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dirty="0"/>
              <a:t>300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743200" y="2194560"/>
            <a:ext cx="5669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dirty="0"/>
              <a:t>500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743200" y="2560320"/>
            <a:ext cx="5669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dirty="0"/>
              <a:t>800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134355" y="295569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800" dirty="0"/>
              <a:t>72</a:t>
            </a:r>
          </a:p>
        </p:txBody>
      </p:sp>
      <p:sp>
        <p:nvSpPr>
          <p:cNvPr id="69" name="Rectangle 68"/>
          <p:cNvSpPr/>
          <p:nvPr/>
        </p:nvSpPr>
        <p:spPr>
          <a:xfrm>
            <a:off x="5081528" y="1840854"/>
            <a:ext cx="10872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Click 1:</a:t>
            </a:r>
          </a:p>
        </p:txBody>
      </p:sp>
      <p:sp>
        <p:nvSpPr>
          <p:cNvPr id="70" name="Rectangle 69"/>
          <p:cNvSpPr/>
          <p:nvPr/>
        </p:nvSpPr>
        <p:spPr>
          <a:xfrm>
            <a:off x="5999090" y="1828800"/>
            <a:ext cx="86311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Edit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361618" y="2200586"/>
            <a:ext cx="241884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Type in the values of MP in list 1 and the values of frequency in list 2</a:t>
            </a:r>
          </a:p>
        </p:txBody>
      </p:sp>
      <p:sp>
        <p:nvSpPr>
          <p:cNvPr id="19" name="Rectangle 18">
            <a:hlinkClick r:id="rId2"/>
            <a:extLst>
              <a:ext uri="{FF2B5EF4-FFF2-40B4-BE49-F238E27FC236}">
                <a16:creationId xmlns:a16="http://schemas.microsoft.com/office/drawing/2014/main" id="{3E855063-C4BF-42DB-9A89-AB5388B11E5A}"/>
              </a:ext>
            </a:extLst>
          </p:cNvPr>
          <p:cNvSpPr/>
          <p:nvPr/>
        </p:nvSpPr>
        <p:spPr>
          <a:xfrm>
            <a:off x="8077200" y="6096000"/>
            <a:ext cx="9906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>
            <a:hlinkClick r:id="rId2"/>
            <a:extLst>
              <a:ext uri="{FF2B5EF4-FFF2-40B4-BE49-F238E27FC236}">
                <a16:creationId xmlns:a16="http://schemas.microsoft.com/office/drawing/2014/main" id="{AC1E3FD7-8DEA-4762-9051-08DB47287FF1}"/>
              </a:ext>
            </a:extLst>
          </p:cNvPr>
          <p:cNvSpPr/>
          <p:nvPr/>
        </p:nvSpPr>
        <p:spPr>
          <a:xfrm>
            <a:off x="800100" y="6553200"/>
            <a:ext cx="17145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9D395E6-7B1F-D498-1F5B-F610C8AFF9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9440" y="1188720"/>
            <a:ext cx="1950138" cy="448056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6BEEEF1D-5C39-7D43-4314-A1A47B3A2378}"/>
              </a:ext>
            </a:extLst>
          </p:cNvPr>
          <p:cNvSpPr/>
          <p:nvPr/>
        </p:nvSpPr>
        <p:spPr>
          <a:xfrm>
            <a:off x="5075290" y="825248"/>
            <a:ext cx="12922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Turn on the GDC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AB7FFE3-4F72-7365-564F-54F9E8DA7978}"/>
              </a:ext>
            </a:extLst>
          </p:cNvPr>
          <p:cNvSpPr/>
          <p:nvPr/>
        </p:nvSpPr>
        <p:spPr>
          <a:xfrm>
            <a:off x="5075290" y="1535492"/>
            <a:ext cx="169009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Click STAT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F540823F-BC77-9CFF-1B32-E59A082007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49440" y="1188720"/>
            <a:ext cx="1947652" cy="4480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4954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/>
      <p:bldP spid="70" grpId="0"/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3" name="Text Box 3"/>
          <p:cNvSpPr txBox="1">
            <a:spLocks noChangeArrowheads="1"/>
          </p:cNvSpPr>
          <p:nvPr/>
        </p:nvSpPr>
        <p:spPr bwMode="auto">
          <a:xfrm>
            <a:off x="349842" y="238875"/>
            <a:ext cx="842486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b="1" u="sng" dirty="0"/>
              <a:t>Example.</a:t>
            </a:r>
            <a:r>
              <a:rPr lang="en-GB" sz="2000" dirty="0"/>
              <a:t>	</a:t>
            </a:r>
            <a:r>
              <a:rPr lang="en-GB" sz="2000" dirty="0">
                <a:latin typeface="+mn-lt"/>
              </a:rPr>
              <a:t>Consider the following grouped frequency distribution</a:t>
            </a:r>
          </a:p>
        </p:txBody>
      </p:sp>
      <p:graphicFrame>
        <p:nvGraphicFramePr>
          <p:cNvPr id="189509" name="Group 6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7180562"/>
              </p:ext>
            </p:extLst>
          </p:nvPr>
        </p:nvGraphicFramePr>
        <p:xfrm>
          <a:off x="373139" y="764704"/>
          <a:ext cx="3048005" cy="2560320"/>
        </p:xfrm>
        <a:graphic>
          <a:graphicData uri="http://schemas.openxmlformats.org/drawingml/2006/table">
            <a:tbl>
              <a:tblPr/>
              <a:tblGrid>
                <a:gridCol w="17051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40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88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2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11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 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 </a:t>
                      </a:r>
                      <a:r>
                        <a:rPr kumimoji="0" lang="en-GB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x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 &lt; 100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 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 </a:t>
                      </a:r>
                      <a:r>
                        <a:rPr kumimoji="0" lang="en-GB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x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 &lt; 200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11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 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 </a:t>
                      </a:r>
                      <a:r>
                        <a:rPr kumimoji="0" lang="en-GB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x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 &lt; 400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 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 </a:t>
                      </a:r>
                      <a:r>
                        <a:rPr kumimoji="0" lang="en-GB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x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 &lt; 600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 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 </a:t>
                      </a:r>
                      <a:r>
                        <a:rPr kumimoji="0" lang="en-GB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x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 &lt; 1000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11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TOTAL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89510" name="Text Box 70"/>
          <p:cNvSpPr txBox="1">
            <a:spLocks noChangeArrowheads="1"/>
          </p:cNvSpPr>
          <p:nvPr/>
        </p:nvSpPr>
        <p:spPr bwMode="auto">
          <a:xfrm>
            <a:off x="241286" y="3369186"/>
            <a:ext cx="3970674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dirty="0">
                <a:latin typeface="+mn-lt"/>
              </a:rPr>
              <a:t>If we are going to use the GDC, then we have to work out the mid points.</a:t>
            </a:r>
          </a:p>
        </p:txBody>
      </p:sp>
      <p:sp>
        <p:nvSpPr>
          <p:cNvPr id="7" name="Rectangle 6"/>
          <p:cNvSpPr/>
          <p:nvPr/>
        </p:nvSpPr>
        <p:spPr>
          <a:xfrm>
            <a:off x="2552892" y="779082"/>
            <a:ext cx="10104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MP </a:t>
            </a:r>
            <a:r>
              <a:rPr lang="en-GB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GB" sz="20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2000" i="1" baseline="-25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</p:txBody>
      </p:sp>
      <p:sp>
        <p:nvSpPr>
          <p:cNvPr id="8" name="Rectangle 7"/>
          <p:cNvSpPr/>
          <p:nvPr/>
        </p:nvSpPr>
        <p:spPr>
          <a:xfrm>
            <a:off x="2868982" y="1097280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dirty="0"/>
              <a:t>50</a:t>
            </a:r>
          </a:p>
        </p:txBody>
      </p:sp>
      <p:sp>
        <p:nvSpPr>
          <p:cNvPr id="9" name="Rectangle 8"/>
          <p:cNvSpPr/>
          <p:nvPr/>
        </p:nvSpPr>
        <p:spPr>
          <a:xfrm>
            <a:off x="2743200" y="1463040"/>
            <a:ext cx="5669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dirty="0"/>
              <a:t>150</a:t>
            </a:r>
          </a:p>
        </p:txBody>
      </p:sp>
      <p:sp>
        <p:nvSpPr>
          <p:cNvPr id="10" name="Rectangle 9"/>
          <p:cNvSpPr/>
          <p:nvPr/>
        </p:nvSpPr>
        <p:spPr>
          <a:xfrm>
            <a:off x="2743200" y="1828800"/>
            <a:ext cx="5669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dirty="0"/>
              <a:t>300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743200" y="2194560"/>
            <a:ext cx="5669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dirty="0"/>
              <a:t>500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743200" y="2560320"/>
            <a:ext cx="5669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dirty="0"/>
              <a:t>800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134355" y="295569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800" dirty="0"/>
              <a:t>72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974961" y="3471601"/>
            <a:ext cx="103791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Click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649864" y="3497203"/>
            <a:ext cx="103791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STAT</a:t>
            </a:r>
          </a:p>
        </p:txBody>
      </p:sp>
      <p:sp>
        <p:nvSpPr>
          <p:cNvPr id="22" name="Rectangle 21">
            <a:hlinkClick r:id="rId2"/>
            <a:extLst>
              <a:ext uri="{FF2B5EF4-FFF2-40B4-BE49-F238E27FC236}">
                <a16:creationId xmlns:a16="http://schemas.microsoft.com/office/drawing/2014/main" id="{E21EA243-C017-481D-AB22-2B0410194203}"/>
              </a:ext>
            </a:extLst>
          </p:cNvPr>
          <p:cNvSpPr/>
          <p:nvPr/>
        </p:nvSpPr>
        <p:spPr>
          <a:xfrm>
            <a:off x="8077200" y="6096000"/>
            <a:ext cx="9906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>
            <a:hlinkClick r:id="rId2"/>
            <a:extLst>
              <a:ext uri="{FF2B5EF4-FFF2-40B4-BE49-F238E27FC236}">
                <a16:creationId xmlns:a16="http://schemas.microsoft.com/office/drawing/2014/main" id="{2EB51BE5-1F96-45F1-B8DF-DCC01FB3F62B}"/>
              </a:ext>
            </a:extLst>
          </p:cNvPr>
          <p:cNvSpPr/>
          <p:nvPr/>
        </p:nvSpPr>
        <p:spPr>
          <a:xfrm>
            <a:off x="800100" y="6553200"/>
            <a:ext cx="17145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BCE8B6D-6D05-2A9C-9CCF-9583B2C25B12}"/>
              </a:ext>
            </a:extLst>
          </p:cNvPr>
          <p:cNvSpPr/>
          <p:nvPr/>
        </p:nvSpPr>
        <p:spPr>
          <a:xfrm>
            <a:off x="5081528" y="1840854"/>
            <a:ext cx="10872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Click 1: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F79B543-E176-EB77-C4D2-0C472CDACB6B}"/>
              </a:ext>
            </a:extLst>
          </p:cNvPr>
          <p:cNvSpPr/>
          <p:nvPr/>
        </p:nvSpPr>
        <p:spPr>
          <a:xfrm>
            <a:off x="5999090" y="1828800"/>
            <a:ext cx="86311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Edit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C24F3CA-4790-ACA1-330B-4B182CC07745}"/>
              </a:ext>
            </a:extLst>
          </p:cNvPr>
          <p:cNvSpPr/>
          <p:nvPr/>
        </p:nvSpPr>
        <p:spPr>
          <a:xfrm>
            <a:off x="4361618" y="2200586"/>
            <a:ext cx="241884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Type in the values of MP in list 1 and the values of frequency in list 2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9737AF0-6D98-82CE-8A3A-338F29406650}"/>
              </a:ext>
            </a:extLst>
          </p:cNvPr>
          <p:cNvSpPr/>
          <p:nvPr/>
        </p:nvSpPr>
        <p:spPr>
          <a:xfrm>
            <a:off x="5075290" y="825248"/>
            <a:ext cx="12922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Turn on the GDC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F484441-71F2-511E-3BE4-E329F7675E65}"/>
              </a:ext>
            </a:extLst>
          </p:cNvPr>
          <p:cNvSpPr/>
          <p:nvPr/>
        </p:nvSpPr>
        <p:spPr>
          <a:xfrm>
            <a:off x="5075290" y="1535492"/>
            <a:ext cx="169009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Click STAT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EB87295D-0CB8-849F-17C8-CE5DDE7573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9440" y="1188720"/>
            <a:ext cx="1920240" cy="4480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784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3" name="Text Box 3"/>
          <p:cNvSpPr txBox="1">
            <a:spLocks noChangeArrowheads="1"/>
          </p:cNvSpPr>
          <p:nvPr/>
        </p:nvSpPr>
        <p:spPr bwMode="auto">
          <a:xfrm>
            <a:off x="349842" y="238875"/>
            <a:ext cx="842486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b="1" u="sng" dirty="0"/>
              <a:t>Example.</a:t>
            </a:r>
            <a:r>
              <a:rPr lang="en-GB" sz="2000" dirty="0"/>
              <a:t>	</a:t>
            </a:r>
            <a:r>
              <a:rPr lang="en-GB" sz="2000" dirty="0">
                <a:latin typeface="+mn-lt"/>
              </a:rPr>
              <a:t>Consider the following grouped frequency distribution</a:t>
            </a:r>
          </a:p>
        </p:txBody>
      </p:sp>
      <p:graphicFrame>
        <p:nvGraphicFramePr>
          <p:cNvPr id="189509" name="Group 6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0638971"/>
              </p:ext>
            </p:extLst>
          </p:nvPr>
        </p:nvGraphicFramePr>
        <p:xfrm>
          <a:off x="373139" y="764704"/>
          <a:ext cx="3048005" cy="2560320"/>
        </p:xfrm>
        <a:graphic>
          <a:graphicData uri="http://schemas.openxmlformats.org/drawingml/2006/table">
            <a:tbl>
              <a:tblPr/>
              <a:tblGrid>
                <a:gridCol w="17051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40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88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2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11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 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 </a:t>
                      </a:r>
                      <a:r>
                        <a:rPr kumimoji="0" lang="en-GB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x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 &lt; 100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 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 </a:t>
                      </a:r>
                      <a:r>
                        <a:rPr kumimoji="0" lang="en-GB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x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 &lt; 200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11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 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 </a:t>
                      </a:r>
                      <a:r>
                        <a:rPr kumimoji="0" lang="en-GB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x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 &lt; 400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 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 </a:t>
                      </a:r>
                      <a:r>
                        <a:rPr kumimoji="0" lang="en-GB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x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 &lt; 600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 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 </a:t>
                      </a:r>
                      <a:r>
                        <a:rPr kumimoji="0" lang="en-GB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x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 &lt; 1000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11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TOTAL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89510" name="Text Box 70"/>
          <p:cNvSpPr txBox="1">
            <a:spLocks noChangeArrowheads="1"/>
          </p:cNvSpPr>
          <p:nvPr/>
        </p:nvSpPr>
        <p:spPr bwMode="auto">
          <a:xfrm>
            <a:off x="241286" y="3369186"/>
            <a:ext cx="3970674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dirty="0">
                <a:latin typeface="+mn-lt"/>
              </a:rPr>
              <a:t>If we are going to use the GDC, then we have to work out the mid points.</a:t>
            </a:r>
          </a:p>
        </p:txBody>
      </p:sp>
      <p:sp>
        <p:nvSpPr>
          <p:cNvPr id="7" name="Rectangle 6"/>
          <p:cNvSpPr/>
          <p:nvPr/>
        </p:nvSpPr>
        <p:spPr>
          <a:xfrm>
            <a:off x="2552892" y="779082"/>
            <a:ext cx="10104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MP </a:t>
            </a:r>
            <a:r>
              <a:rPr lang="en-GB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GB" sz="20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2000" i="1" baseline="-25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</p:txBody>
      </p:sp>
      <p:sp>
        <p:nvSpPr>
          <p:cNvPr id="8" name="Rectangle 7"/>
          <p:cNvSpPr/>
          <p:nvPr/>
        </p:nvSpPr>
        <p:spPr>
          <a:xfrm>
            <a:off x="2868982" y="1097280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dirty="0"/>
              <a:t>50</a:t>
            </a:r>
          </a:p>
        </p:txBody>
      </p:sp>
      <p:sp>
        <p:nvSpPr>
          <p:cNvPr id="9" name="Rectangle 8"/>
          <p:cNvSpPr/>
          <p:nvPr/>
        </p:nvSpPr>
        <p:spPr>
          <a:xfrm>
            <a:off x="2743200" y="1463040"/>
            <a:ext cx="5669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dirty="0"/>
              <a:t>150</a:t>
            </a:r>
          </a:p>
        </p:txBody>
      </p:sp>
      <p:sp>
        <p:nvSpPr>
          <p:cNvPr id="10" name="Rectangle 9"/>
          <p:cNvSpPr/>
          <p:nvPr/>
        </p:nvSpPr>
        <p:spPr>
          <a:xfrm>
            <a:off x="2743200" y="1828800"/>
            <a:ext cx="5669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dirty="0"/>
              <a:t>300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743200" y="2194560"/>
            <a:ext cx="5669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dirty="0"/>
              <a:t>500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743200" y="2560320"/>
            <a:ext cx="5669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dirty="0"/>
              <a:t>800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134355" y="295569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800" dirty="0"/>
              <a:t>72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264855" y="3858910"/>
            <a:ext cx="153696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Move right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854715" y="3871711"/>
            <a:ext cx="103791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CALC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088284" y="4271821"/>
            <a:ext cx="103791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Click 1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002527" y="4271821"/>
            <a:ext cx="184783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1:1Var-Stats</a:t>
            </a:r>
          </a:p>
        </p:txBody>
      </p:sp>
      <p:sp>
        <p:nvSpPr>
          <p:cNvPr id="24" name="Rectangle 23">
            <a:hlinkClick r:id="rId2"/>
            <a:extLst>
              <a:ext uri="{FF2B5EF4-FFF2-40B4-BE49-F238E27FC236}">
                <a16:creationId xmlns:a16="http://schemas.microsoft.com/office/drawing/2014/main" id="{BA5330CD-8137-455B-B617-936F95AD97C3}"/>
              </a:ext>
            </a:extLst>
          </p:cNvPr>
          <p:cNvSpPr/>
          <p:nvPr/>
        </p:nvSpPr>
        <p:spPr>
          <a:xfrm>
            <a:off x="8077200" y="6096000"/>
            <a:ext cx="9906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hlinkClick r:id="rId2"/>
            <a:extLst>
              <a:ext uri="{FF2B5EF4-FFF2-40B4-BE49-F238E27FC236}">
                <a16:creationId xmlns:a16="http://schemas.microsoft.com/office/drawing/2014/main" id="{B626D4F9-131B-4742-B60B-DF74FC80EE61}"/>
              </a:ext>
            </a:extLst>
          </p:cNvPr>
          <p:cNvSpPr/>
          <p:nvPr/>
        </p:nvSpPr>
        <p:spPr>
          <a:xfrm>
            <a:off x="800100" y="6553200"/>
            <a:ext cx="17145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915C171-B52E-6A2C-3C69-DE3BD23EAA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92634" y="1185549"/>
            <a:ext cx="1933845" cy="4486901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A46F5113-8AF3-1BD1-4A69-DDF4543EDA4D}"/>
              </a:ext>
            </a:extLst>
          </p:cNvPr>
          <p:cNvSpPr/>
          <p:nvPr/>
        </p:nvSpPr>
        <p:spPr>
          <a:xfrm>
            <a:off x="4974961" y="3471601"/>
            <a:ext cx="103791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Click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572C711-DC2F-AA34-3767-1E4E8B527BBA}"/>
              </a:ext>
            </a:extLst>
          </p:cNvPr>
          <p:cNvSpPr/>
          <p:nvPr/>
        </p:nvSpPr>
        <p:spPr>
          <a:xfrm>
            <a:off x="5649864" y="3497203"/>
            <a:ext cx="103791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STAT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674D82F-DDA6-6250-0DFB-DAA6DCEEE820}"/>
              </a:ext>
            </a:extLst>
          </p:cNvPr>
          <p:cNvSpPr/>
          <p:nvPr/>
        </p:nvSpPr>
        <p:spPr>
          <a:xfrm>
            <a:off x="5081528" y="1840854"/>
            <a:ext cx="10872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Click 1: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517ED62-A909-2DE4-0CAE-EECE722C6A57}"/>
              </a:ext>
            </a:extLst>
          </p:cNvPr>
          <p:cNvSpPr/>
          <p:nvPr/>
        </p:nvSpPr>
        <p:spPr>
          <a:xfrm>
            <a:off x="5999090" y="1828800"/>
            <a:ext cx="86311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Edit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C444E5E-B1B0-B840-1E2D-D8E7AC11AD62}"/>
              </a:ext>
            </a:extLst>
          </p:cNvPr>
          <p:cNvSpPr/>
          <p:nvPr/>
        </p:nvSpPr>
        <p:spPr>
          <a:xfrm>
            <a:off x="4361618" y="2200586"/>
            <a:ext cx="241884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Type in the values of MP in list 1 and the values of frequency in list 2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B105423-3EF4-9DDD-FCB3-756054A6B547}"/>
              </a:ext>
            </a:extLst>
          </p:cNvPr>
          <p:cNvSpPr/>
          <p:nvPr/>
        </p:nvSpPr>
        <p:spPr>
          <a:xfrm>
            <a:off x="5075290" y="825248"/>
            <a:ext cx="12922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Turn on the GDC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65519F4-24E2-6A0D-E2A4-C3064205ECD9}"/>
              </a:ext>
            </a:extLst>
          </p:cNvPr>
          <p:cNvSpPr/>
          <p:nvPr/>
        </p:nvSpPr>
        <p:spPr>
          <a:xfrm>
            <a:off x="5075290" y="1535492"/>
            <a:ext cx="169009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Click STAT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B02C33AB-57A9-550C-FD7A-61EF05E095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49440" y="1191890"/>
            <a:ext cx="1921620" cy="4480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794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/>
      <p:bldP spid="22" grpId="0"/>
      <p:bldP spid="2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3" name="Text Box 3"/>
          <p:cNvSpPr txBox="1">
            <a:spLocks noChangeArrowheads="1"/>
          </p:cNvSpPr>
          <p:nvPr/>
        </p:nvSpPr>
        <p:spPr bwMode="auto">
          <a:xfrm>
            <a:off x="349842" y="238875"/>
            <a:ext cx="842486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b="1" u="sng" dirty="0">
                <a:latin typeface="+mn-lt"/>
              </a:rPr>
              <a:t>Example.</a:t>
            </a:r>
            <a:r>
              <a:rPr lang="en-GB" sz="2000" dirty="0">
                <a:latin typeface="+mn-lt"/>
              </a:rPr>
              <a:t>	Consider the following grouped frequency distribution</a:t>
            </a:r>
          </a:p>
        </p:txBody>
      </p:sp>
      <p:graphicFrame>
        <p:nvGraphicFramePr>
          <p:cNvPr id="189509" name="Group 6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4538613"/>
              </p:ext>
            </p:extLst>
          </p:nvPr>
        </p:nvGraphicFramePr>
        <p:xfrm>
          <a:off x="373139" y="764704"/>
          <a:ext cx="3048005" cy="2560320"/>
        </p:xfrm>
        <a:graphic>
          <a:graphicData uri="http://schemas.openxmlformats.org/drawingml/2006/table">
            <a:tbl>
              <a:tblPr/>
              <a:tblGrid>
                <a:gridCol w="17051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40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88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2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11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 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 </a:t>
                      </a:r>
                      <a:r>
                        <a:rPr kumimoji="0" lang="en-GB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x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 &lt; 100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 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 </a:t>
                      </a:r>
                      <a:r>
                        <a:rPr kumimoji="0" lang="en-GB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x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 &lt; 200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11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 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 </a:t>
                      </a:r>
                      <a:r>
                        <a:rPr kumimoji="0" lang="en-GB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x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 &lt; 400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 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 </a:t>
                      </a:r>
                      <a:r>
                        <a:rPr kumimoji="0" lang="en-GB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x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 &lt; 600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 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 </a:t>
                      </a:r>
                      <a:r>
                        <a:rPr kumimoji="0" lang="en-GB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x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 &lt; 1000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11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TOTAL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89510" name="Text Box 70"/>
          <p:cNvSpPr txBox="1">
            <a:spLocks noChangeArrowheads="1"/>
          </p:cNvSpPr>
          <p:nvPr/>
        </p:nvSpPr>
        <p:spPr bwMode="auto">
          <a:xfrm>
            <a:off x="241286" y="3369186"/>
            <a:ext cx="3970674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dirty="0">
                <a:latin typeface="+mn-lt"/>
              </a:rPr>
              <a:t>If we are going to use the GDC, then we have to work out the mid points.</a:t>
            </a:r>
          </a:p>
        </p:txBody>
      </p:sp>
      <p:sp>
        <p:nvSpPr>
          <p:cNvPr id="7" name="Rectangle 6"/>
          <p:cNvSpPr/>
          <p:nvPr/>
        </p:nvSpPr>
        <p:spPr>
          <a:xfrm>
            <a:off x="2552892" y="779082"/>
            <a:ext cx="10104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MP </a:t>
            </a:r>
            <a:r>
              <a:rPr lang="en-GB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GB" sz="20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2000" i="1" baseline="-25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</p:txBody>
      </p:sp>
      <p:sp>
        <p:nvSpPr>
          <p:cNvPr id="8" name="Rectangle 7"/>
          <p:cNvSpPr/>
          <p:nvPr/>
        </p:nvSpPr>
        <p:spPr>
          <a:xfrm>
            <a:off x="2868982" y="1097280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dirty="0"/>
              <a:t>50</a:t>
            </a:r>
          </a:p>
        </p:txBody>
      </p:sp>
      <p:sp>
        <p:nvSpPr>
          <p:cNvPr id="9" name="Rectangle 8"/>
          <p:cNvSpPr/>
          <p:nvPr/>
        </p:nvSpPr>
        <p:spPr>
          <a:xfrm>
            <a:off x="2743200" y="1463040"/>
            <a:ext cx="5669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dirty="0"/>
              <a:t>150</a:t>
            </a:r>
          </a:p>
        </p:txBody>
      </p:sp>
      <p:sp>
        <p:nvSpPr>
          <p:cNvPr id="10" name="Rectangle 9"/>
          <p:cNvSpPr/>
          <p:nvPr/>
        </p:nvSpPr>
        <p:spPr>
          <a:xfrm>
            <a:off x="2743200" y="1828800"/>
            <a:ext cx="5669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dirty="0"/>
              <a:t>300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743200" y="2194560"/>
            <a:ext cx="5669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dirty="0"/>
              <a:t>500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743200" y="2560320"/>
            <a:ext cx="5669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dirty="0"/>
              <a:t>800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134355" y="295569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800" dirty="0"/>
              <a:t>72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172702" y="4648234"/>
            <a:ext cx="7875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List: 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172702" y="5039055"/>
            <a:ext cx="132844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 err="1">
                <a:latin typeface="+mn-lt"/>
              </a:rPr>
              <a:t>FreqList</a:t>
            </a:r>
            <a:r>
              <a:rPr lang="en-GB" sz="2000" dirty="0">
                <a:latin typeface="+mn-lt"/>
              </a:rPr>
              <a:t>: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392731" y="5050175"/>
            <a:ext cx="97484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2nd</a:t>
            </a:r>
          </a:p>
        </p:txBody>
      </p:sp>
      <p:sp>
        <p:nvSpPr>
          <p:cNvPr id="27" name="Rectangle 26">
            <a:hlinkClick r:id="rId2"/>
            <a:extLst>
              <a:ext uri="{FF2B5EF4-FFF2-40B4-BE49-F238E27FC236}">
                <a16:creationId xmlns:a16="http://schemas.microsoft.com/office/drawing/2014/main" id="{59FD9419-5316-4DE2-996E-F67ACB07A33A}"/>
              </a:ext>
            </a:extLst>
          </p:cNvPr>
          <p:cNvSpPr/>
          <p:nvPr/>
        </p:nvSpPr>
        <p:spPr>
          <a:xfrm>
            <a:off x="8077200" y="6096000"/>
            <a:ext cx="9906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>
            <a:hlinkClick r:id="rId2"/>
            <a:extLst>
              <a:ext uri="{FF2B5EF4-FFF2-40B4-BE49-F238E27FC236}">
                <a16:creationId xmlns:a16="http://schemas.microsoft.com/office/drawing/2014/main" id="{FC554EBC-2A82-4B59-9FD1-CD0F32BEC7C7}"/>
              </a:ext>
            </a:extLst>
          </p:cNvPr>
          <p:cNvSpPr/>
          <p:nvPr/>
        </p:nvSpPr>
        <p:spPr>
          <a:xfrm>
            <a:off x="800100" y="6553200"/>
            <a:ext cx="17145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B2F6D20-4989-2DE0-B462-13DB7E4EBB84}"/>
              </a:ext>
            </a:extLst>
          </p:cNvPr>
          <p:cNvSpPr/>
          <p:nvPr/>
        </p:nvSpPr>
        <p:spPr>
          <a:xfrm>
            <a:off x="4264855" y="3858910"/>
            <a:ext cx="153696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Move right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8890D0D-A21F-4E7F-9FAA-F425A8A0171F}"/>
              </a:ext>
            </a:extLst>
          </p:cNvPr>
          <p:cNvSpPr/>
          <p:nvPr/>
        </p:nvSpPr>
        <p:spPr>
          <a:xfrm>
            <a:off x="5854715" y="3871711"/>
            <a:ext cx="103791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CALC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3AD8566-E276-E35E-3483-B068C8514ACC}"/>
              </a:ext>
            </a:extLst>
          </p:cNvPr>
          <p:cNvSpPr/>
          <p:nvPr/>
        </p:nvSpPr>
        <p:spPr>
          <a:xfrm>
            <a:off x="4088284" y="4271821"/>
            <a:ext cx="103791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Click 1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48B4177-D640-E90D-D0B2-FC9680F5BB7D}"/>
              </a:ext>
            </a:extLst>
          </p:cNvPr>
          <p:cNvSpPr/>
          <p:nvPr/>
        </p:nvSpPr>
        <p:spPr>
          <a:xfrm>
            <a:off x="5002527" y="4271821"/>
            <a:ext cx="184783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1:1Var-Stats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AA47114-05F1-4030-F85C-FF725C8D026E}"/>
              </a:ext>
            </a:extLst>
          </p:cNvPr>
          <p:cNvSpPr/>
          <p:nvPr/>
        </p:nvSpPr>
        <p:spPr>
          <a:xfrm>
            <a:off x="4974961" y="3471601"/>
            <a:ext cx="103791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Click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ECE4D0A-B7F6-B236-81B2-54D97DBCBD16}"/>
              </a:ext>
            </a:extLst>
          </p:cNvPr>
          <p:cNvSpPr/>
          <p:nvPr/>
        </p:nvSpPr>
        <p:spPr>
          <a:xfrm>
            <a:off x="5649864" y="3497203"/>
            <a:ext cx="103791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STAT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118F0F5-BC08-E223-285B-4477DEAC4CE1}"/>
              </a:ext>
            </a:extLst>
          </p:cNvPr>
          <p:cNvSpPr/>
          <p:nvPr/>
        </p:nvSpPr>
        <p:spPr>
          <a:xfrm>
            <a:off x="5081528" y="1840854"/>
            <a:ext cx="10872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Click 1: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8379DAB-EF57-CBE7-E907-209A4EF8AB5B}"/>
              </a:ext>
            </a:extLst>
          </p:cNvPr>
          <p:cNvSpPr/>
          <p:nvPr/>
        </p:nvSpPr>
        <p:spPr>
          <a:xfrm>
            <a:off x="5999090" y="1828800"/>
            <a:ext cx="86311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Edit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9268C07-B034-85D2-25DE-A3B1552D18CD}"/>
              </a:ext>
            </a:extLst>
          </p:cNvPr>
          <p:cNvSpPr/>
          <p:nvPr/>
        </p:nvSpPr>
        <p:spPr>
          <a:xfrm>
            <a:off x="4361618" y="2200586"/>
            <a:ext cx="241884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Type in the values of MP in list 1 and the values of frequency in list 2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FB07A7E7-EEDF-F729-6787-E7F00FE4BCE9}"/>
              </a:ext>
            </a:extLst>
          </p:cNvPr>
          <p:cNvSpPr/>
          <p:nvPr/>
        </p:nvSpPr>
        <p:spPr>
          <a:xfrm>
            <a:off x="5075290" y="825248"/>
            <a:ext cx="12922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Turn on the GDC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64EBA7AD-0F0E-C152-7FFB-D08A3441AFFA}"/>
              </a:ext>
            </a:extLst>
          </p:cNvPr>
          <p:cNvSpPr/>
          <p:nvPr/>
        </p:nvSpPr>
        <p:spPr>
          <a:xfrm>
            <a:off x="5075290" y="1535492"/>
            <a:ext cx="169009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Click STAT</a:t>
            </a: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2349A2ED-11C5-1EA5-0E28-D6DB2B580C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9440" y="1188720"/>
            <a:ext cx="1953064" cy="4480560"/>
          </a:xfrm>
          <a:prstGeom prst="rect">
            <a:avLst/>
          </a:prstGeom>
        </p:spPr>
      </p:pic>
      <p:sp>
        <p:nvSpPr>
          <p:cNvPr id="36" name="Rectangle 35">
            <a:extLst>
              <a:ext uri="{FF2B5EF4-FFF2-40B4-BE49-F238E27FC236}">
                <a16:creationId xmlns:a16="http://schemas.microsoft.com/office/drawing/2014/main" id="{CDB63276-F8D5-E5F0-7EEB-D8CA94717DD6}"/>
              </a:ext>
            </a:extLst>
          </p:cNvPr>
          <p:cNvSpPr/>
          <p:nvPr/>
        </p:nvSpPr>
        <p:spPr>
          <a:xfrm>
            <a:off x="4906781" y="4638945"/>
            <a:ext cx="7875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L1 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12A75AD-D28E-1C59-D890-81063C445DBD}"/>
              </a:ext>
            </a:extLst>
          </p:cNvPr>
          <p:cNvSpPr/>
          <p:nvPr/>
        </p:nvSpPr>
        <p:spPr>
          <a:xfrm>
            <a:off x="6062808" y="5039055"/>
            <a:ext cx="7875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L2 </a:t>
            </a:r>
          </a:p>
        </p:txBody>
      </p:sp>
    </p:spTree>
    <p:extLst>
      <p:ext uri="{BB962C8B-B14F-4D97-AF65-F5344CB8AC3E}">
        <p14:creationId xmlns:p14="http://schemas.microsoft.com/office/powerpoint/2010/main" val="539856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  <p:bldP spid="36" grpId="0"/>
      <p:bldP spid="3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3" name="Text Box 3"/>
          <p:cNvSpPr txBox="1">
            <a:spLocks noChangeArrowheads="1"/>
          </p:cNvSpPr>
          <p:nvPr/>
        </p:nvSpPr>
        <p:spPr bwMode="auto">
          <a:xfrm>
            <a:off x="349842" y="238875"/>
            <a:ext cx="842486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b="1" u="sng" dirty="0">
                <a:latin typeface="+mn-lt"/>
              </a:rPr>
              <a:t>Example.</a:t>
            </a:r>
            <a:r>
              <a:rPr lang="en-GB" sz="2000" dirty="0">
                <a:latin typeface="+mn-lt"/>
              </a:rPr>
              <a:t>	Consider the following grouped frequency distribution</a:t>
            </a:r>
          </a:p>
        </p:txBody>
      </p:sp>
      <p:graphicFrame>
        <p:nvGraphicFramePr>
          <p:cNvPr id="189509" name="Group 6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1954003"/>
              </p:ext>
            </p:extLst>
          </p:nvPr>
        </p:nvGraphicFramePr>
        <p:xfrm>
          <a:off x="373139" y="764704"/>
          <a:ext cx="3048005" cy="2560320"/>
        </p:xfrm>
        <a:graphic>
          <a:graphicData uri="http://schemas.openxmlformats.org/drawingml/2006/table">
            <a:tbl>
              <a:tblPr/>
              <a:tblGrid>
                <a:gridCol w="17051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40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88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2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11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 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 </a:t>
                      </a:r>
                      <a:r>
                        <a:rPr kumimoji="0" lang="en-GB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x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 &lt; 100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 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 </a:t>
                      </a:r>
                      <a:r>
                        <a:rPr kumimoji="0" lang="en-GB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x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 &lt; 200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11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 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 </a:t>
                      </a:r>
                      <a:r>
                        <a:rPr kumimoji="0" lang="en-GB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x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 &lt; 400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 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 </a:t>
                      </a:r>
                      <a:r>
                        <a:rPr kumimoji="0" lang="en-GB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x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 &lt; 600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 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 </a:t>
                      </a:r>
                      <a:r>
                        <a:rPr kumimoji="0" lang="en-GB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x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 &lt; 1000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11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TOTAL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89510" name="Text Box 70"/>
          <p:cNvSpPr txBox="1">
            <a:spLocks noChangeArrowheads="1"/>
          </p:cNvSpPr>
          <p:nvPr/>
        </p:nvSpPr>
        <p:spPr bwMode="auto">
          <a:xfrm>
            <a:off x="241286" y="3369186"/>
            <a:ext cx="3970674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dirty="0">
                <a:latin typeface="+mn-lt"/>
              </a:rPr>
              <a:t>If we are going to use the GDC, then we have to work out the mid points.</a:t>
            </a:r>
          </a:p>
        </p:txBody>
      </p:sp>
      <p:sp>
        <p:nvSpPr>
          <p:cNvPr id="7" name="Rectangle 6"/>
          <p:cNvSpPr/>
          <p:nvPr/>
        </p:nvSpPr>
        <p:spPr>
          <a:xfrm>
            <a:off x="2552892" y="779082"/>
            <a:ext cx="10104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MP </a:t>
            </a:r>
            <a:r>
              <a:rPr lang="en-GB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GB" sz="20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2000" i="1" baseline="-25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</p:txBody>
      </p:sp>
      <p:sp>
        <p:nvSpPr>
          <p:cNvPr id="8" name="Rectangle 7"/>
          <p:cNvSpPr/>
          <p:nvPr/>
        </p:nvSpPr>
        <p:spPr>
          <a:xfrm>
            <a:off x="2868982" y="1097280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dirty="0"/>
              <a:t>50</a:t>
            </a:r>
          </a:p>
        </p:txBody>
      </p:sp>
      <p:sp>
        <p:nvSpPr>
          <p:cNvPr id="9" name="Rectangle 8"/>
          <p:cNvSpPr/>
          <p:nvPr/>
        </p:nvSpPr>
        <p:spPr>
          <a:xfrm>
            <a:off x="2743200" y="1463040"/>
            <a:ext cx="5669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dirty="0"/>
              <a:t>150</a:t>
            </a:r>
          </a:p>
        </p:txBody>
      </p:sp>
      <p:sp>
        <p:nvSpPr>
          <p:cNvPr id="10" name="Rectangle 9"/>
          <p:cNvSpPr/>
          <p:nvPr/>
        </p:nvSpPr>
        <p:spPr>
          <a:xfrm>
            <a:off x="2743200" y="1828800"/>
            <a:ext cx="5669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dirty="0"/>
              <a:t>300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743200" y="2194560"/>
            <a:ext cx="5669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dirty="0"/>
              <a:t>500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743200" y="2560320"/>
            <a:ext cx="5669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dirty="0"/>
              <a:t>800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134355" y="295569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800" dirty="0"/>
              <a:t>72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192028" y="5501711"/>
            <a:ext cx="258843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Scroll down to calculate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543848" y="5806289"/>
            <a:ext cx="103791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enter</a:t>
            </a:r>
          </a:p>
        </p:txBody>
      </p:sp>
      <p:sp>
        <p:nvSpPr>
          <p:cNvPr id="29" name="Rectangle 28">
            <a:hlinkClick r:id="rId2"/>
            <a:extLst>
              <a:ext uri="{FF2B5EF4-FFF2-40B4-BE49-F238E27FC236}">
                <a16:creationId xmlns:a16="http://schemas.microsoft.com/office/drawing/2014/main" id="{D611CEA1-D93A-48AC-B3D9-70F5B705CB7E}"/>
              </a:ext>
            </a:extLst>
          </p:cNvPr>
          <p:cNvSpPr/>
          <p:nvPr/>
        </p:nvSpPr>
        <p:spPr>
          <a:xfrm>
            <a:off x="8077200" y="6096000"/>
            <a:ext cx="9906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>
            <a:hlinkClick r:id="rId2"/>
            <a:extLst>
              <a:ext uri="{FF2B5EF4-FFF2-40B4-BE49-F238E27FC236}">
                <a16:creationId xmlns:a16="http://schemas.microsoft.com/office/drawing/2014/main" id="{537A1442-DE71-492A-8198-DF0DEC5EB97B}"/>
              </a:ext>
            </a:extLst>
          </p:cNvPr>
          <p:cNvSpPr/>
          <p:nvPr/>
        </p:nvSpPr>
        <p:spPr>
          <a:xfrm>
            <a:off x="800100" y="6553200"/>
            <a:ext cx="17145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45275FD-CD29-7A1B-FA6A-4B803B8B06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9440" y="1188720"/>
            <a:ext cx="1924319" cy="447737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6BFE7815-4FE7-93EB-296E-4B7974CC9901}"/>
              </a:ext>
            </a:extLst>
          </p:cNvPr>
          <p:cNvSpPr/>
          <p:nvPr/>
        </p:nvSpPr>
        <p:spPr>
          <a:xfrm>
            <a:off x="4172702" y="4648234"/>
            <a:ext cx="7875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List: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C70DE2E-7FA3-8315-B431-E222901D0A84}"/>
              </a:ext>
            </a:extLst>
          </p:cNvPr>
          <p:cNvSpPr/>
          <p:nvPr/>
        </p:nvSpPr>
        <p:spPr>
          <a:xfrm>
            <a:off x="4172702" y="5039055"/>
            <a:ext cx="132844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 err="1">
                <a:latin typeface="+mn-lt"/>
              </a:rPr>
              <a:t>FreqList</a:t>
            </a:r>
            <a:r>
              <a:rPr lang="en-GB" sz="2000" dirty="0">
                <a:latin typeface="+mn-lt"/>
              </a:rPr>
              <a:t>: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69D24A7-3E45-B6B0-4A0E-3A72C866BF0A}"/>
              </a:ext>
            </a:extLst>
          </p:cNvPr>
          <p:cNvSpPr/>
          <p:nvPr/>
        </p:nvSpPr>
        <p:spPr>
          <a:xfrm>
            <a:off x="5392731" y="5050175"/>
            <a:ext cx="97484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2nd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4684C7D-4D57-E851-4753-541A770BF0DF}"/>
              </a:ext>
            </a:extLst>
          </p:cNvPr>
          <p:cNvSpPr/>
          <p:nvPr/>
        </p:nvSpPr>
        <p:spPr>
          <a:xfrm>
            <a:off x="4264855" y="3858910"/>
            <a:ext cx="153696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Move right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7C3A0AB-326A-7713-F364-AD3C0FD0DB03}"/>
              </a:ext>
            </a:extLst>
          </p:cNvPr>
          <p:cNvSpPr/>
          <p:nvPr/>
        </p:nvSpPr>
        <p:spPr>
          <a:xfrm>
            <a:off x="5854715" y="3871711"/>
            <a:ext cx="103791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CALC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6B5733C-970E-AB5F-1814-F715EBD1829D}"/>
              </a:ext>
            </a:extLst>
          </p:cNvPr>
          <p:cNvSpPr/>
          <p:nvPr/>
        </p:nvSpPr>
        <p:spPr>
          <a:xfrm>
            <a:off x="4088284" y="4271821"/>
            <a:ext cx="103791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Click 1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DD153CE-E564-CE20-BFEC-C8D6B07AD72C}"/>
              </a:ext>
            </a:extLst>
          </p:cNvPr>
          <p:cNvSpPr/>
          <p:nvPr/>
        </p:nvSpPr>
        <p:spPr>
          <a:xfrm>
            <a:off x="5002527" y="4271821"/>
            <a:ext cx="184783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1:1Var-Stats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EDFA0AD-16FB-44C7-E2AC-DCDA9176C92F}"/>
              </a:ext>
            </a:extLst>
          </p:cNvPr>
          <p:cNvSpPr/>
          <p:nvPr/>
        </p:nvSpPr>
        <p:spPr>
          <a:xfrm>
            <a:off x="4974961" y="3471601"/>
            <a:ext cx="103791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Click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0330CC0-24C3-3B52-D0C2-564860791EB5}"/>
              </a:ext>
            </a:extLst>
          </p:cNvPr>
          <p:cNvSpPr/>
          <p:nvPr/>
        </p:nvSpPr>
        <p:spPr>
          <a:xfrm>
            <a:off x="5649864" y="3497203"/>
            <a:ext cx="103791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STAT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62DE9D2-FDA9-7B88-0F5F-D9296369C75C}"/>
              </a:ext>
            </a:extLst>
          </p:cNvPr>
          <p:cNvSpPr/>
          <p:nvPr/>
        </p:nvSpPr>
        <p:spPr>
          <a:xfrm>
            <a:off x="5081528" y="1840854"/>
            <a:ext cx="10872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Click 1: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9335DFE-5AC6-1D0A-A334-02CC3BAAB0F6}"/>
              </a:ext>
            </a:extLst>
          </p:cNvPr>
          <p:cNvSpPr/>
          <p:nvPr/>
        </p:nvSpPr>
        <p:spPr>
          <a:xfrm>
            <a:off x="5999090" y="1828800"/>
            <a:ext cx="86311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Edit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9B1DFD2-1165-56C6-57B5-C8B11034F75A}"/>
              </a:ext>
            </a:extLst>
          </p:cNvPr>
          <p:cNvSpPr/>
          <p:nvPr/>
        </p:nvSpPr>
        <p:spPr>
          <a:xfrm>
            <a:off x="4361618" y="2200586"/>
            <a:ext cx="241884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Type in the values of MP in list 1 and the values of frequency in list 2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EE70B6BB-0D0A-4FF5-8DC7-004EBA0B26F1}"/>
              </a:ext>
            </a:extLst>
          </p:cNvPr>
          <p:cNvSpPr/>
          <p:nvPr/>
        </p:nvSpPr>
        <p:spPr>
          <a:xfrm>
            <a:off x="5075290" y="825248"/>
            <a:ext cx="12922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Turn on the GDC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0DFE2343-BECD-89F2-2750-C7FE8E66E0D2}"/>
              </a:ext>
            </a:extLst>
          </p:cNvPr>
          <p:cNvSpPr/>
          <p:nvPr/>
        </p:nvSpPr>
        <p:spPr>
          <a:xfrm>
            <a:off x="5075290" y="1535492"/>
            <a:ext cx="169009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Click STAT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4D815322-D195-4B3B-1AD1-820F395BD638}"/>
              </a:ext>
            </a:extLst>
          </p:cNvPr>
          <p:cNvSpPr/>
          <p:nvPr/>
        </p:nvSpPr>
        <p:spPr>
          <a:xfrm>
            <a:off x="4906781" y="4638945"/>
            <a:ext cx="7875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L1 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66571A5-5461-61CE-50BA-500C2246BD18}"/>
              </a:ext>
            </a:extLst>
          </p:cNvPr>
          <p:cNvSpPr/>
          <p:nvPr/>
        </p:nvSpPr>
        <p:spPr>
          <a:xfrm>
            <a:off x="6062808" y="5039055"/>
            <a:ext cx="7875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L2 </a:t>
            </a:r>
          </a:p>
        </p:txBody>
      </p:sp>
    </p:spTree>
    <p:extLst>
      <p:ext uri="{BB962C8B-B14F-4D97-AF65-F5344CB8AC3E}">
        <p14:creationId xmlns:p14="http://schemas.microsoft.com/office/powerpoint/2010/main" val="3129068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3" name="Text Box 3"/>
          <p:cNvSpPr txBox="1">
            <a:spLocks noChangeArrowheads="1"/>
          </p:cNvSpPr>
          <p:nvPr/>
        </p:nvSpPr>
        <p:spPr bwMode="auto">
          <a:xfrm>
            <a:off x="349842" y="238875"/>
            <a:ext cx="842486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b="1" u="sng" dirty="0">
                <a:latin typeface="+mn-lt"/>
              </a:rPr>
              <a:t>Example.</a:t>
            </a:r>
            <a:r>
              <a:rPr lang="en-GB" sz="2000" dirty="0">
                <a:latin typeface="+mn-lt"/>
              </a:rPr>
              <a:t>	Consider the following grouped frequency distribution</a:t>
            </a:r>
          </a:p>
        </p:txBody>
      </p:sp>
      <p:graphicFrame>
        <p:nvGraphicFramePr>
          <p:cNvPr id="189509" name="Group 6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2854353"/>
              </p:ext>
            </p:extLst>
          </p:nvPr>
        </p:nvGraphicFramePr>
        <p:xfrm>
          <a:off x="373139" y="764704"/>
          <a:ext cx="3048005" cy="2560320"/>
        </p:xfrm>
        <a:graphic>
          <a:graphicData uri="http://schemas.openxmlformats.org/drawingml/2006/table">
            <a:tbl>
              <a:tblPr/>
              <a:tblGrid>
                <a:gridCol w="17051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40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88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2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11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 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 </a:t>
                      </a:r>
                      <a:r>
                        <a:rPr kumimoji="0" lang="en-GB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x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 &lt; 100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 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 </a:t>
                      </a:r>
                      <a:r>
                        <a:rPr kumimoji="0" lang="en-GB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x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 &lt; 200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11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 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 </a:t>
                      </a:r>
                      <a:r>
                        <a:rPr kumimoji="0" lang="en-GB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x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 &lt; 400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 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 </a:t>
                      </a:r>
                      <a:r>
                        <a:rPr kumimoji="0" lang="en-GB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x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 &lt; 600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 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 </a:t>
                      </a:r>
                      <a:r>
                        <a:rPr kumimoji="0" lang="en-GB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x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 &lt; 1000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11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TOTAL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89510" name="Text Box 70"/>
          <p:cNvSpPr txBox="1">
            <a:spLocks noChangeArrowheads="1"/>
          </p:cNvSpPr>
          <p:nvPr/>
        </p:nvSpPr>
        <p:spPr bwMode="auto">
          <a:xfrm>
            <a:off x="241286" y="3369186"/>
            <a:ext cx="3970674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dirty="0">
                <a:latin typeface="+mn-lt"/>
              </a:rPr>
              <a:t>If we are going to use the GDC, then we have to work out the mid points.</a:t>
            </a:r>
          </a:p>
        </p:txBody>
      </p:sp>
      <p:sp>
        <p:nvSpPr>
          <p:cNvPr id="7" name="Rectangle 6"/>
          <p:cNvSpPr/>
          <p:nvPr/>
        </p:nvSpPr>
        <p:spPr>
          <a:xfrm>
            <a:off x="2552892" y="779082"/>
            <a:ext cx="10104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MP </a:t>
            </a:r>
            <a:r>
              <a:rPr lang="en-GB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GB" sz="20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2000" i="1" baseline="-25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</p:txBody>
      </p:sp>
      <p:sp>
        <p:nvSpPr>
          <p:cNvPr id="8" name="Rectangle 7"/>
          <p:cNvSpPr/>
          <p:nvPr/>
        </p:nvSpPr>
        <p:spPr>
          <a:xfrm>
            <a:off x="2868982" y="1097280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dirty="0"/>
              <a:t>50</a:t>
            </a:r>
          </a:p>
        </p:txBody>
      </p:sp>
      <p:sp>
        <p:nvSpPr>
          <p:cNvPr id="9" name="Rectangle 8"/>
          <p:cNvSpPr/>
          <p:nvPr/>
        </p:nvSpPr>
        <p:spPr>
          <a:xfrm>
            <a:off x="2743200" y="1463040"/>
            <a:ext cx="5669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dirty="0"/>
              <a:t>150</a:t>
            </a:r>
          </a:p>
        </p:txBody>
      </p:sp>
      <p:sp>
        <p:nvSpPr>
          <p:cNvPr id="10" name="Rectangle 9"/>
          <p:cNvSpPr/>
          <p:nvPr/>
        </p:nvSpPr>
        <p:spPr>
          <a:xfrm>
            <a:off x="2743200" y="1828800"/>
            <a:ext cx="5669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dirty="0"/>
              <a:t>300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743200" y="2194560"/>
            <a:ext cx="5669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dirty="0"/>
              <a:t>500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743200" y="2560320"/>
            <a:ext cx="5669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dirty="0"/>
              <a:t>800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134355" y="295569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800" dirty="0"/>
              <a:t>72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9" name="Rectangle 28"/>
              <p:cNvSpPr/>
              <p:nvPr/>
            </p:nvSpPr>
            <p:spPr>
              <a:xfrm>
                <a:off x="4654945" y="6203727"/>
                <a:ext cx="80708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𝜎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>
          <p:sp>
            <p:nvSpPr>
              <p:cNvPr id="29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4945" y="6203727"/>
                <a:ext cx="807080" cy="40011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Rectangle 29"/>
          <p:cNvSpPr/>
          <p:nvPr/>
        </p:nvSpPr>
        <p:spPr>
          <a:xfrm>
            <a:off x="5484331" y="6234505"/>
            <a:ext cx="9476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dirty="0"/>
              <a:t>244.02</a:t>
            </a:r>
          </a:p>
        </p:txBody>
      </p:sp>
      <p:sp>
        <p:nvSpPr>
          <p:cNvPr id="31" name="Rectangle 30">
            <a:hlinkClick r:id="rId3"/>
            <a:extLst>
              <a:ext uri="{FF2B5EF4-FFF2-40B4-BE49-F238E27FC236}">
                <a16:creationId xmlns:a16="http://schemas.microsoft.com/office/drawing/2014/main" id="{569F686D-3017-43D6-8E5C-25C6AB70487D}"/>
              </a:ext>
            </a:extLst>
          </p:cNvPr>
          <p:cNvSpPr/>
          <p:nvPr/>
        </p:nvSpPr>
        <p:spPr>
          <a:xfrm>
            <a:off x="8077200" y="6096000"/>
            <a:ext cx="9906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>
            <a:hlinkClick r:id="rId3"/>
            <a:extLst>
              <a:ext uri="{FF2B5EF4-FFF2-40B4-BE49-F238E27FC236}">
                <a16:creationId xmlns:a16="http://schemas.microsoft.com/office/drawing/2014/main" id="{78CFB656-DB41-4BBE-B862-D188936C27B9}"/>
              </a:ext>
            </a:extLst>
          </p:cNvPr>
          <p:cNvSpPr/>
          <p:nvPr/>
        </p:nvSpPr>
        <p:spPr>
          <a:xfrm>
            <a:off x="800100" y="6553200"/>
            <a:ext cx="17145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12AEB55-997E-19EE-6768-97669874A00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49440" y="1188720"/>
            <a:ext cx="1933917" cy="448056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BFE405F5-A93F-E85F-E353-1537CBA01E6D}"/>
              </a:ext>
            </a:extLst>
          </p:cNvPr>
          <p:cNvSpPr/>
          <p:nvPr/>
        </p:nvSpPr>
        <p:spPr>
          <a:xfrm>
            <a:off x="4192028" y="5501711"/>
            <a:ext cx="258843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Scroll down to calculate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F9976B4-2B2E-73DF-4DEF-4862D27397AD}"/>
              </a:ext>
            </a:extLst>
          </p:cNvPr>
          <p:cNvSpPr/>
          <p:nvPr/>
        </p:nvSpPr>
        <p:spPr>
          <a:xfrm>
            <a:off x="5543848" y="5806289"/>
            <a:ext cx="103791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enter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72AE589-AEC8-30BC-F105-59BE466DBFCB}"/>
              </a:ext>
            </a:extLst>
          </p:cNvPr>
          <p:cNvSpPr/>
          <p:nvPr/>
        </p:nvSpPr>
        <p:spPr>
          <a:xfrm>
            <a:off x="4172702" y="4648234"/>
            <a:ext cx="7875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List: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F66CAD6-D384-A9C9-4ECA-522EE960B9F0}"/>
              </a:ext>
            </a:extLst>
          </p:cNvPr>
          <p:cNvSpPr/>
          <p:nvPr/>
        </p:nvSpPr>
        <p:spPr>
          <a:xfrm>
            <a:off x="4172702" y="5039055"/>
            <a:ext cx="132844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 err="1">
                <a:latin typeface="+mn-lt"/>
              </a:rPr>
              <a:t>FreqList</a:t>
            </a:r>
            <a:r>
              <a:rPr lang="en-GB" sz="2000" dirty="0">
                <a:latin typeface="+mn-lt"/>
              </a:rPr>
              <a:t>: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2757485-2A0A-64A8-5899-52A8F0AA97FE}"/>
              </a:ext>
            </a:extLst>
          </p:cNvPr>
          <p:cNvSpPr/>
          <p:nvPr/>
        </p:nvSpPr>
        <p:spPr>
          <a:xfrm>
            <a:off x="5392731" y="5050175"/>
            <a:ext cx="97484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2nd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BD0ACDE-789C-A79C-2ADB-C581E7BF296A}"/>
              </a:ext>
            </a:extLst>
          </p:cNvPr>
          <p:cNvSpPr/>
          <p:nvPr/>
        </p:nvSpPr>
        <p:spPr>
          <a:xfrm>
            <a:off x="4264855" y="3858910"/>
            <a:ext cx="153696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Move right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2C57D1F-9711-C3A5-0DF6-6CCAB00EDB51}"/>
              </a:ext>
            </a:extLst>
          </p:cNvPr>
          <p:cNvSpPr/>
          <p:nvPr/>
        </p:nvSpPr>
        <p:spPr>
          <a:xfrm>
            <a:off x="5854715" y="3871711"/>
            <a:ext cx="103791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CALC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036C9750-7F17-C400-007F-0CF85343F7CF}"/>
              </a:ext>
            </a:extLst>
          </p:cNvPr>
          <p:cNvSpPr/>
          <p:nvPr/>
        </p:nvSpPr>
        <p:spPr>
          <a:xfrm>
            <a:off x="4088284" y="4271821"/>
            <a:ext cx="103791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Click 1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7574ED4-BEF2-27D2-56AB-C8B46BD54F40}"/>
              </a:ext>
            </a:extLst>
          </p:cNvPr>
          <p:cNvSpPr/>
          <p:nvPr/>
        </p:nvSpPr>
        <p:spPr>
          <a:xfrm>
            <a:off x="5002527" y="4271821"/>
            <a:ext cx="184783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1:1Var-Stats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4403709D-0984-6436-A3FA-25582281D1BE}"/>
              </a:ext>
            </a:extLst>
          </p:cNvPr>
          <p:cNvSpPr/>
          <p:nvPr/>
        </p:nvSpPr>
        <p:spPr>
          <a:xfrm>
            <a:off x="4974961" y="3471601"/>
            <a:ext cx="103791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Click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6097F349-30E2-883C-A355-F99E75419AD5}"/>
              </a:ext>
            </a:extLst>
          </p:cNvPr>
          <p:cNvSpPr/>
          <p:nvPr/>
        </p:nvSpPr>
        <p:spPr>
          <a:xfrm>
            <a:off x="5649864" y="3497203"/>
            <a:ext cx="103791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STAT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72677151-E75F-6F25-6B1B-6E2FD1DC8406}"/>
              </a:ext>
            </a:extLst>
          </p:cNvPr>
          <p:cNvSpPr/>
          <p:nvPr/>
        </p:nvSpPr>
        <p:spPr>
          <a:xfrm>
            <a:off x="5081528" y="1840854"/>
            <a:ext cx="10872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Click 1: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09F20A2-9DD1-DB77-2DA6-01080C37A82C}"/>
              </a:ext>
            </a:extLst>
          </p:cNvPr>
          <p:cNvSpPr/>
          <p:nvPr/>
        </p:nvSpPr>
        <p:spPr>
          <a:xfrm>
            <a:off x="5999090" y="1828800"/>
            <a:ext cx="86311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Edit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9ECA2755-67CD-A49E-D99C-0470D6F01875}"/>
              </a:ext>
            </a:extLst>
          </p:cNvPr>
          <p:cNvSpPr/>
          <p:nvPr/>
        </p:nvSpPr>
        <p:spPr>
          <a:xfrm>
            <a:off x="4361618" y="2200586"/>
            <a:ext cx="241884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Type in the values of MP in list 1 and the values of frequency in list 2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837EDE7C-AE78-0E70-9058-A196281DAEF8}"/>
              </a:ext>
            </a:extLst>
          </p:cNvPr>
          <p:cNvSpPr/>
          <p:nvPr/>
        </p:nvSpPr>
        <p:spPr>
          <a:xfrm>
            <a:off x="5075290" y="825248"/>
            <a:ext cx="12922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Turn on the GDC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32972962-F259-1D88-855A-596BA9FC29EA}"/>
              </a:ext>
            </a:extLst>
          </p:cNvPr>
          <p:cNvSpPr/>
          <p:nvPr/>
        </p:nvSpPr>
        <p:spPr>
          <a:xfrm>
            <a:off x="5075290" y="1535492"/>
            <a:ext cx="169009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Click STAT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995C6B75-10F6-EC0F-A4A8-29FCD726E9B1}"/>
              </a:ext>
            </a:extLst>
          </p:cNvPr>
          <p:cNvSpPr/>
          <p:nvPr/>
        </p:nvSpPr>
        <p:spPr>
          <a:xfrm>
            <a:off x="4906781" y="4638945"/>
            <a:ext cx="7875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L1 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A4D1ED8-668C-76A4-7F75-55E1A4E7A989}"/>
              </a:ext>
            </a:extLst>
          </p:cNvPr>
          <p:cNvSpPr/>
          <p:nvPr/>
        </p:nvSpPr>
        <p:spPr>
          <a:xfrm>
            <a:off x="6062808" y="5039055"/>
            <a:ext cx="7875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+mn-lt"/>
              </a:rPr>
              <a:t>L2 </a:t>
            </a:r>
          </a:p>
        </p:txBody>
      </p:sp>
    </p:spTree>
    <p:extLst>
      <p:ext uri="{BB962C8B-B14F-4D97-AF65-F5344CB8AC3E}">
        <p14:creationId xmlns:p14="http://schemas.microsoft.com/office/powerpoint/2010/main" val="3321995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a cage&#10;&#10;Description automatically generated">
            <a:hlinkClick r:id="rId2"/>
            <a:extLst>
              <a:ext uri="{FF2B5EF4-FFF2-40B4-BE49-F238E27FC236}">
                <a16:creationId xmlns:a16="http://schemas.microsoft.com/office/drawing/2014/main" id="{F1229F4D-42CD-45F9-A346-0BEB3F4D814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09775" y="762000"/>
            <a:ext cx="5381625" cy="345757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34A3044-064E-4F4F-9A40-DCB022A1AF45}"/>
              </a:ext>
            </a:extLst>
          </p:cNvPr>
          <p:cNvSpPr txBox="1"/>
          <p:nvPr/>
        </p:nvSpPr>
        <p:spPr>
          <a:xfrm>
            <a:off x="1524000" y="205115"/>
            <a:ext cx="64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Thank you for using resources from</a:t>
            </a:r>
            <a:endParaRPr lang="en-GB" sz="2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3C7B91D-FA43-4DDC-AF24-F0D95F8771D8}"/>
              </a:ext>
            </a:extLst>
          </p:cNvPr>
          <p:cNvSpPr txBox="1"/>
          <p:nvPr/>
        </p:nvSpPr>
        <p:spPr>
          <a:xfrm>
            <a:off x="1828800" y="4678740"/>
            <a:ext cx="58150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hlinkClick r:id="rId2"/>
              </a:rPr>
              <a:t>https://www.mathssupport.org</a:t>
            </a:r>
            <a:r>
              <a:rPr lang="en-US" sz="2800" dirty="0"/>
              <a:t> </a:t>
            </a:r>
            <a:endParaRPr lang="en-GB" sz="2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F331B16-2188-481D-902D-B24DB2D19006}"/>
              </a:ext>
            </a:extLst>
          </p:cNvPr>
          <p:cNvSpPr txBox="1"/>
          <p:nvPr/>
        </p:nvSpPr>
        <p:spPr>
          <a:xfrm>
            <a:off x="762000" y="5201960"/>
            <a:ext cx="784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If you have a special request, drop us an email</a:t>
            </a:r>
            <a:endParaRPr lang="en-GB" sz="28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7DDA8DB-4973-4CCB-A3BF-CDF0FC0B875C}"/>
              </a:ext>
            </a:extLst>
          </p:cNvPr>
          <p:cNvSpPr txBox="1"/>
          <p:nvPr/>
        </p:nvSpPr>
        <p:spPr>
          <a:xfrm>
            <a:off x="2286000" y="5725180"/>
            <a:ext cx="4852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hlinkClick r:id="rId4"/>
              </a:rPr>
              <a:t>info@mathssupport.org</a:t>
            </a:r>
            <a:r>
              <a:rPr lang="en-US" sz="2800" dirty="0"/>
              <a:t> </a:t>
            </a:r>
            <a:endParaRPr lang="en-GB" sz="2800" dirty="0"/>
          </a:p>
        </p:txBody>
      </p:sp>
      <p:sp>
        <p:nvSpPr>
          <p:cNvPr id="11" name="Rectangle 10">
            <a:hlinkClick r:id="rId5"/>
            <a:extLst>
              <a:ext uri="{FF2B5EF4-FFF2-40B4-BE49-F238E27FC236}">
                <a16:creationId xmlns:a16="http://schemas.microsoft.com/office/drawing/2014/main" id="{385B5B7E-21DC-4261-B654-DEFEDE6D8129}"/>
              </a:ext>
            </a:extLst>
          </p:cNvPr>
          <p:cNvSpPr/>
          <p:nvPr/>
        </p:nvSpPr>
        <p:spPr>
          <a:xfrm>
            <a:off x="8077200" y="6124136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hlinkClick r:id="rId5"/>
            <a:extLst>
              <a:ext uri="{FF2B5EF4-FFF2-40B4-BE49-F238E27FC236}">
                <a16:creationId xmlns:a16="http://schemas.microsoft.com/office/drawing/2014/main" id="{F35685D4-CF87-4E82-8D62-66EF53CDEA76}"/>
              </a:ext>
            </a:extLst>
          </p:cNvPr>
          <p:cNvSpPr/>
          <p:nvPr/>
        </p:nvSpPr>
        <p:spPr>
          <a:xfrm>
            <a:off x="800100" y="6553200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E8983EF-CE04-4600-8A87-8640EEF47371}"/>
              </a:ext>
            </a:extLst>
          </p:cNvPr>
          <p:cNvSpPr txBox="1"/>
          <p:nvPr/>
        </p:nvSpPr>
        <p:spPr>
          <a:xfrm>
            <a:off x="1524000" y="4155520"/>
            <a:ext cx="64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For more resources visit our website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938697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2" name="Text Box 4"/>
          <p:cNvSpPr txBox="1">
            <a:spLocks noChangeArrowheads="1"/>
          </p:cNvSpPr>
          <p:nvPr/>
        </p:nvSpPr>
        <p:spPr bwMode="auto">
          <a:xfrm>
            <a:off x="250825" y="139667"/>
            <a:ext cx="871378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 b="1" u="sng" dirty="0">
                <a:latin typeface="+mn-lt"/>
              </a:rPr>
              <a:t>Variance.</a:t>
            </a:r>
          </a:p>
        </p:txBody>
      </p:sp>
      <p:sp>
        <p:nvSpPr>
          <p:cNvPr id="2" name="Rectangle 1"/>
          <p:cNvSpPr/>
          <p:nvPr/>
        </p:nvSpPr>
        <p:spPr>
          <a:xfrm>
            <a:off x="431800" y="706344"/>
            <a:ext cx="853281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buClr>
                <a:schemeClr val="accent1"/>
              </a:buClr>
              <a:tabLst>
                <a:tab pos="533400" algn="l"/>
              </a:tabLst>
            </a:pPr>
            <a:r>
              <a:rPr lang="en-GB" dirty="0">
                <a:latin typeface="+mn-lt"/>
              </a:rPr>
              <a:t>The range and interquartile range are good measures of spread, but they are calculated from only two data values.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431799" y="2778495"/>
            <a:ext cx="849709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+mn-lt"/>
              </a:rPr>
              <a:t>The </a:t>
            </a:r>
            <a:r>
              <a:rPr lang="en-US" b="1" dirty="0">
                <a:solidFill>
                  <a:srgbClr val="FF6600"/>
                </a:solidFill>
                <a:latin typeface="+mn-lt"/>
              </a:rPr>
              <a:t>variance</a:t>
            </a:r>
            <a:r>
              <a:rPr lang="en-US" dirty="0">
                <a:latin typeface="+mn-lt"/>
              </a:rPr>
              <a:t> combines all the values in a data set to produce a measure of spread</a:t>
            </a:r>
            <a:endParaRPr lang="en-US" i="1" dirty="0">
              <a:latin typeface="+mn-lt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431800" y="3644261"/>
            <a:ext cx="82804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+mn-lt"/>
              </a:rPr>
              <a:t>The </a:t>
            </a:r>
            <a:r>
              <a:rPr lang="en-US" b="1" dirty="0">
                <a:solidFill>
                  <a:srgbClr val="FF6600"/>
                </a:solidFill>
                <a:latin typeface="+mn-lt"/>
              </a:rPr>
              <a:t>variance</a:t>
            </a:r>
            <a:r>
              <a:rPr lang="en-US" dirty="0">
                <a:latin typeface="+mn-lt"/>
              </a:rPr>
              <a:t> is the arithmetic mean of the squared differences between each value and the mean value.</a:t>
            </a:r>
            <a:endParaRPr lang="en-US" i="1" dirty="0">
              <a:latin typeface="+mn-lt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610504" y="4852207"/>
            <a:ext cx="2514856" cy="1145538"/>
            <a:chOff x="2411760" y="5104367"/>
            <a:chExt cx="2514856" cy="114553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2411760" y="5741689"/>
                  <a:ext cx="2514856" cy="50821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                         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11760" y="5741689"/>
                  <a:ext cx="2514856" cy="508216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 l="-726" b="-13095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Rectangle 3"/>
                <p:cNvSpPr/>
                <p:nvPr/>
              </p:nvSpPr>
              <p:spPr>
                <a:xfrm>
                  <a:off x="3231559" y="5104367"/>
                  <a:ext cx="1451679" cy="87690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chr m:val="∑"/>
                            <m:ctrlPr>
                              <a:rPr lang="en-GB" sz="180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sz="18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  <m:e>
                            <m:sSup>
                              <m:sSupPr>
                                <m:ctrlPr>
                                  <a:rPr lang="en-GB" sz="18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GB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GB" sz="18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sz="1800" b="0" i="1" smtClean="0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r>
                                      <a:rPr lang="en-US" sz="1800" i="1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sz="18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𝜇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en-US" sz="18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nary>
                      </m:oMath>
                    </m:oMathPara>
                  </a14:m>
                  <a:endParaRPr lang="en-GB" sz="1800" dirty="0"/>
                </a:p>
              </p:txBody>
            </p:sp>
          </mc:Choice>
          <mc:Fallback xmlns="">
            <p:sp>
              <p:nvSpPr>
                <p:cNvPr id="4" name="Rectangle 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31559" y="5104367"/>
                  <a:ext cx="1451679" cy="876907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8" name="Rectangle 7"/>
          <p:cNvSpPr/>
          <p:nvPr/>
        </p:nvSpPr>
        <p:spPr>
          <a:xfrm>
            <a:off x="3015452" y="5290660"/>
            <a:ext cx="12362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, </a:t>
            </a:r>
            <a:r>
              <a:rPr lang="en-GB" dirty="0">
                <a:latin typeface="+mn-lt"/>
              </a:rPr>
              <a:t>where</a:t>
            </a:r>
          </a:p>
        </p:txBody>
      </p:sp>
      <p:sp>
        <p:nvSpPr>
          <p:cNvPr id="11" name="Rectangle 10">
            <a:hlinkClick r:id="rId4"/>
            <a:extLst>
              <a:ext uri="{FF2B5EF4-FFF2-40B4-BE49-F238E27FC236}">
                <a16:creationId xmlns:a16="http://schemas.microsoft.com/office/drawing/2014/main" id="{E849B813-CBD8-485A-8041-B97163AB8D0A}"/>
              </a:ext>
            </a:extLst>
          </p:cNvPr>
          <p:cNvSpPr/>
          <p:nvPr/>
        </p:nvSpPr>
        <p:spPr>
          <a:xfrm>
            <a:off x="8077200" y="6096000"/>
            <a:ext cx="9906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hlinkClick r:id="rId4"/>
            <a:extLst>
              <a:ext uri="{FF2B5EF4-FFF2-40B4-BE49-F238E27FC236}">
                <a16:creationId xmlns:a16="http://schemas.microsoft.com/office/drawing/2014/main" id="{F6E77C6E-DD4C-4677-BA83-C275D6A0D725}"/>
              </a:ext>
            </a:extLst>
          </p:cNvPr>
          <p:cNvSpPr/>
          <p:nvPr/>
        </p:nvSpPr>
        <p:spPr>
          <a:xfrm>
            <a:off x="800100" y="6553200"/>
            <a:ext cx="17145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 Box 6">
            <a:extLst>
              <a:ext uri="{FF2B5EF4-FFF2-40B4-BE49-F238E27FC236}">
                <a16:creationId xmlns:a16="http://schemas.microsoft.com/office/drawing/2014/main" id="{4A2ADF72-7D08-2D6A-84BD-2A09C43291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799" y="1630105"/>
            <a:ext cx="8532813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+mn-lt"/>
              </a:rPr>
              <a:t>We need to consider alternative measures of spread or dispersion which take into account all data values of a data set.</a:t>
            </a:r>
            <a:endParaRPr lang="en-US" i="1" dirty="0">
              <a:latin typeface="+mn-lt"/>
            </a:endParaRPr>
          </a:p>
        </p:txBody>
      </p:sp>
      <p:sp>
        <p:nvSpPr>
          <p:cNvPr id="13" name="Text Box 6">
            <a:extLst>
              <a:ext uri="{FF2B5EF4-FFF2-40B4-BE49-F238E27FC236}">
                <a16:creationId xmlns:a16="http://schemas.microsoft.com/office/drawing/2014/main" id="{EE6CCEBB-3B1E-EC44-D5EC-633568D883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1688" y="5297460"/>
            <a:ext cx="453650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>
                <a:latin typeface="Symbol" panose="05050102010706020507" pitchFamily="18" charset="2"/>
              </a:rPr>
              <a:t>m</a:t>
            </a:r>
            <a:r>
              <a:rPr lang="en-GB" dirty="0"/>
              <a:t> </a:t>
            </a:r>
            <a:r>
              <a:rPr lang="en-GB" dirty="0">
                <a:latin typeface="+mn-lt"/>
              </a:rPr>
              <a:t>is the population mean.</a:t>
            </a:r>
            <a:endParaRPr lang="el-GR" dirty="0">
              <a:latin typeface="+mn-lt"/>
            </a:endParaRPr>
          </a:p>
        </p:txBody>
      </p:sp>
      <p:sp>
        <p:nvSpPr>
          <p:cNvPr id="14" name="Text Box 6">
            <a:extLst>
              <a:ext uri="{FF2B5EF4-FFF2-40B4-BE49-F238E27FC236}">
                <a16:creationId xmlns:a16="http://schemas.microsoft.com/office/drawing/2014/main" id="{28DC3DF0-1F4C-8DA5-2B16-9E5C3404F6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7924" y="5750330"/>
            <a:ext cx="467096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233363" indent="-233363">
              <a:spcBef>
                <a:spcPct val="50000"/>
              </a:spcBef>
            </a:pPr>
            <a:r>
              <a:rPr lang="en-GB" i="1" dirty="0">
                <a:cs typeface="Times New Roman" panose="02020603050405020304" pitchFamily="18" charset="0"/>
              </a:rPr>
              <a:t>n</a:t>
            </a:r>
            <a:r>
              <a:rPr lang="en-GB" dirty="0"/>
              <a:t> </a:t>
            </a:r>
            <a:r>
              <a:rPr lang="en-GB" dirty="0">
                <a:latin typeface="+mn-lt"/>
              </a:rPr>
              <a:t>is the number of data values.</a:t>
            </a:r>
          </a:p>
        </p:txBody>
      </p:sp>
      <p:sp>
        <p:nvSpPr>
          <p:cNvPr id="15" name="Text Box 6">
            <a:extLst>
              <a:ext uri="{FF2B5EF4-FFF2-40B4-BE49-F238E27FC236}">
                <a16:creationId xmlns:a16="http://schemas.microsoft.com/office/drawing/2014/main" id="{AC31980C-DC6B-A041-254E-4A3744BF7E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799" y="4494491"/>
            <a:ext cx="828039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>
                <a:latin typeface="+mn-lt"/>
              </a:rPr>
              <a:t>The population variance of a data set {</a:t>
            </a:r>
            <a:r>
              <a:rPr lang="en-GB" i="1" dirty="0">
                <a:cs typeface="Times New Roman" panose="02020603050405020304" pitchFamily="18" charset="0"/>
              </a:rPr>
              <a:t>x</a:t>
            </a:r>
            <a:r>
              <a:rPr lang="en-GB" baseline="-25000" dirty="0">
                <a:cs typeface="Times New Roman" panose="02020603050405020304" pitchFamily="18" charset="0"/>
              </a:rPr>
              <a:t>1</a:t>
            </a:r>
            <a:r>
              <a:rPr lang="en-GB" dirty="0">
                <a:cs typeface="Times New Roman" panose="02020603050405020304" pitchFamily="18" charset="0"/>
              </a:rPr>
              <a:t>, </a:t>
            </a:r>
            <a:r>
              <a:rPr lang="en-GB" i="1" dirty="0">
                <a:cs typeface="Times New Roman" panose="02020603050405020304" pitchFamily="18" charset="0"/>
              </a:rPr>
              <a:t>x</a:t>
            </a:r>
            <a:r>
              <a:rPr lang="en-GB" baseline="-25000" dirty="0">
                <a:cs typeface="Times New Roman" panose="02020603050405020304" pitchFamily="18" charset="0"/>
              </a:rPr>
              <a:t>2</a:t>
            </a:r>
            <a:r>
              <a:rPr lang="en-GB" dirty="0">
                <a:cs typeface="Times New Roman" panose="02020603050405020304" pitchFamily="18" charset="0"/>
              </a:rPr>
              <a:t>, </a:t>
            </a:r>
            <a:r>
              <a:rPr lang="en-GB" i="1" dirty="0">
                <a:cs typeface="Times New Roman" panose="02020603050405020304" pitchFamily="18" charset="0"/>
              </a:rPr>
              <a:t>x</a:t>
            </a:r>
            <a:r>
              <a:rPr lang="en-GB" baseline="-25000" dirty="0">
                <a:cs typeface="Times New Roman" panose="02020603050405020304" pitchFamily="18" charset="0"/>
              </a:rPr>
              <a:t>3</a:t>
            </a:r>
            <a:r>
              <a:rPr lang="en-GB" dirty="0">
                <a:cs typeface="Times New Roman" panose="02020603050405020304" pitchFamily="18" charset="0"/>
              </a:rPr>
              <a:t>, … </a:t>
            </a:r>
            <a:r>
              <a:rPr lang="en-GB" i="1" dirty="0" err="1">
                <a:cs typeface="Times New Roman" panose="02020603050405020304" pitchFamily="18" charset="0"/>
              </a:rPr>
              <a:t>x</a:t>
            </a:r>
            <a:r>
              <a:rPr lang="en-GB" i="1" baseline="-25000" dirty="0" err="1">
                <a:cs typeface="Times New Roman" panose="02020603050405020304" pitchFamily="18" charset="0"/>
              </a:rPr>
              <a:t>n</a:t>
            </a:r>
            <a:r>
              <a:rPr lang="en-GB" dirty="0">
                <a:latin typeface="+mn-lt"/>
              </a:rPr>
              <a:t>} is</a:t>
            </a:r>
            <a:endParaRPr lang="el-GR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0" grpId="0"/>
      <p:bldP spid="13" grpId="0"/>
      <p:bldP spid="14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2" name="Text Box 4"/>
          <p:cNvSpPr txBox="1">
            <a:spLocks noChangeArrowheads="1"/>
          </p:cNvSpPr>
          <p:nvPr/>
        </p:nvSpPr>
        <p:spPr bwMode="auto">
          <a:xfrm>
            <a:off x="330993" y="119482"/>
            <a:ext cx="871378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 b="1" u="sng" dirty="0">
                <a:latin typeface="+mn-lt"/>
              </a:rPr>
              <a:t>Variance.</a:t>
            </a:r>
          </a:p>
        </p:txBody>
      </p:sp>
      <p:sp>
        <p:nvSpPr>
          <p:cNvPr id="2" name="Rectangle 1"/>
          <p:cNvSpPr/>
          <p:nvPr/>
        </p:nvSpPr>
        <p:spPr>
          <a:xfrm>
            <a:off x="935620" y="2069941"/>
            <a:ext cx="777657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v"/>
              <a:tabLst>
                <a:tab pos="533400" algn="l"/>
              </a:tabLst>
            </a:pPr>
            <a:r>
              <a:rPr lang="en-GB" dirty="0">
                <a:latin typeface="+mn-lt"/>
              </a:rPr>
              <a:t> squaring makes each term positive so that values above the mean do not cancel values below the mean</a:t>
            </a:r>
          </a:p>
        </p:txBody>
      </p:sp>
      <p:sp>
        <p:nvSpPr>
          <p:cNvPr id="6" name="Rectangle 5"/>
          <p:cNvSpPr/>
          <p:nvPr/>
        </p:nvSpPr>
        <p:spPr>
          <a:xfrm>
            <a:off x="683710" y="1007085"/>
            <a:ext cx="777657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buClr>
                <a:schemeClr val="accent1"/>
              </a:buClr>
              <a:tabLst>
                <a:tab pos="533400" algn="l"/>
              </a:tabLst>
            </a:pPr>
            <a:r>
              <a:rPr lang="en-GB" dirty="0">
                <a:latin typeface="+mn-lt"/>
              </a:rPr>
              <a:t>Squaring the difference between each value and the mean value has at least three advantages:</a:t>
            </a:r>
          </a:p>
        </p:txBody>
      </p:sp>
      <p:sp>
        <p:nvSpPr>
          <p:cNvPr id="7" name="Rectangle 6"/>
          <p:cNvSpPr/>
          <p:nvPr/>
        </p:nvSpPr>
        <p:spPr>
          <a:xfrm>
            <a:off x="935619" y="3339713"/>
            <a:ext cx="777657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v"/>
              <a:tabLst>
                <a:tab pos="533400" algn="l"/>
              </a:tabLst>
            </a:pPr>
            <a:r>
              <a:rPr lang="en-GB" dirty="0">
                <a:latin typeface="+mn-lt"/>
              </a:rPr>
              <a:t> squaring adds more weighting to the larger differences. </a:t>
            </a:r>
          </a:p>
        </p:txBody>
      </p:sp>
      <p:sp>
        <p:nvSpPr>
          <p:cNvPr id="8" name="Rectangle 7"/>
          <p:cNvSpPr/>
          <p:nvPr/>
        </p:nvSpPr>
        <p:spPr>
          <a:xfrm>
            <a:off x="935619" y="4325531"/>
            <a:ext cx="777657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v"/>
              <a:tabLst>
                <a:tab pos="533400" algn="l"/>
              </a:tabLst>
            </a:pPr>
            <a:r>
              <a:rPr lang="en-GB" dirty="0">
                <a:latin typeface="+mn-lt"/>
              </a:rPr>
              <a:t> The mathematics is relatively manageable when using this measure in subsequent statistical calculations.</a:t>
            </a:r>
          </a:p>
        </p:txBody>
      </p:sp>
      <p:sp>
        <p:nvSpPr>
          <p:cNvPr id="9" name="Rectangle 8">
            <a:hlinkClick r:id="rId2"/>
            <a:extLst>
              <a:ext uri="{FF2B5EF4-FFF2-40B4-BE49-F238E27FC236}">
                <a16:creationId xmlns:a16="http://schemas.microsoft.com/office/drawing/2014/main" id="{7E819CF3-0B4E-4EE5-B09A-8D977B51660F}"/>
              </a:ext>
            </a:extLst>
          </p:cNvPr>
          <p:cNvSpPr/>
          <p:nvPr/>
        </p:nvSpPr>
        <p:spPr>
          <a:xfrm>
            <a:off x="8077200" y="6096000"/>
            <a:ext cx="9906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hlinkClick r:id="rId2"/>
            <a:extLst>
              <a:ext uri="{FF2B5EF4-FFF2-40B4-BE49-F238E27FC236}">
                <a16:creationId xmlns:a16="http://schemas.microsoft.com/office/drawing/2014/main" id="{F1BF14D4-CC66-40BF-A74E-739C35C8514C}"/>
              </a:ext>
            </a:extLst>
          </p:cNvPr>
          <p:cNvSpPr/>
          <p:nvPr/>
        </p:nvSpPr>
        <p:spPr>
          <a:xfrm>
            <a:off x="800100" y="6553200"/>
            <a:ext cx="17145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5490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42">
            <a:extLst>
              <a:ext uri="{FF2B5EF4-FFF2-40B4-BE49-F238E27FC236}">
                <a16:creationId xmlns:a16="http://schemas.microsoft.com/office/drawing/2014/main" id="{1122FA68-14A1-12C6-BEA6-EAC011ACE77C}"/>
              </a:ext>
            </a:extLst>
          </p:cNvPr>
          <p:cNvSpPr/>
          <p:nvPr/>
        </p:nvSpPr>
        <p:spPr>
          <a:xfrm>
            <a:off x="5649105" y="5525429"/>
            <a:ext cx="2204891" cy="1187230"/>
          </a:xfrm>
          <a:prstGeom prst="rect">
            <a:avLst/>
          </a:prstGeom>
          <a:solidFill>
            <a:srgbClr val="FFFFCC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A2CAAAB-B8D5-47B8-97F1-BF4A15741D72}"/>
              </a:ext>
            </a:extLst>
          </p:cNvPr>
          <p:cNvSpPr/>
          <p:nvPr/>
        </p:nvSpPr>
        <p:spPr>
          <a:xfrm>
            <a:off x="2164432" y="5517241"/>
            <a:ext cx="2026749" cy="1187230"/>
          </a:xfrm>
          <a:prstGeom prst="rect">
            <a:avLst/>
          </a:prstGeom>
          <a:solidFill>
            <a:srgbClr val="FFFFCC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5652" name="Text Box 4"/>
          <p:cNvSpPr txBox="1">
            <a:spLocks noChangeArrowheads="1"/>
          </p:cNvSpPr>
          <p:nvPr/>
        </p:nvSpPr>
        <p:spPr bwMode="auto">
          <a:xfrm>
            <a:off x="277194" y="98239"/>
            <a:ext cx="871378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 b="1" u="sng" dirty="0">
                <a:latin typeface="+mn-lt"/>
              </a:rPr>
              <a:t>Variance.</a:t>
            </a:r>
          </a:p>
        </p:txBody>
      </p:sp>
      <p:sp>
        <p:nvSpPr>
          <p:cNvPr id="2" name="Rectangle 1"/>
          <p:cNvSpPr/>
          <p:nvPr/>
        </p:nvSpPr>
        <p:spPr>
          <a:xfrm>
            <a:off x="586993" y="595800"/>
            <a:ext cx="777657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buClr>
                <a:schemeClr val="accent1"/>
              </a:buClr>
              <a:tabLst>
                <a:tab pos="533400" algn="l"/>
              </a:tabLst>
            </a:pPr>
            <a:r>
              <a:rPr lang="en-GB" dirty="0">
                <a:latin typeface="+mn-lt"/>
              </a:rPr>
              <a:t>We can do some algebraic manipulation to deduce a simplified form of this formula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451214" y="1371288"/>
            <a:ext cx="2017228" cy="1075289"/>
            <a:chOff x="2411760" y="5047466"/>
            <a:chExt cx="2017228" cy="107528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2411760" y="5741689"/>
                  <a:ext cx="1896993" cy="3810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GB" sz="18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1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p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                         </m:t>
                            </m:r>
                          </m:num>
                          <m:den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</m:oMath>
                    </m:oMathPara>
                  </a14:m>
                  <a:endParaRPr lang="en-GB" sz="18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11760" y="5741689"/>
                  <a:ext cx="1896993" cy="381066"/>
                </a:xfrm>
                <a:prstGeom prst="rect">
                  <a:avLst/>
                </a:prstGeom>
                <a:blipFill>
                  <a:blip r:embed="rId2"/>
                  <a:stretch>
                    <a:fillRect l="-1286" b="-14286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Rectangle 3"/>
                <p:cNvSpPr/>
                <p:nvPr/>
              </p:nvSpPr>
              <p:spPr>
                <a:xfrm>
                  <a:off x="2966088" y="5047466"/>
                  <a:ext cx="1462900" cy="87690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chr m:val="∑"/>
                            <m:ctrlPr>
                              <a:rPr lang="en-GB" sz="180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sz="18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  <m:e>
                            <m:sSup>
                              <m:sSupPr>
                                <m:ctrlPr>
                                  <a:rPr lang="en-GB" sz="18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GB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GB" sz="18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sz="1800" b="0" i="1" smtClean="0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r>
                                      <a:rPr lang="en-US" sz="1800" i="1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sz="18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𝜇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en-US" sz="18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nary>
                      </m:oMath>
                    </m:oMathPara>
                  </a14:m>
                  <a:endParaRPr lang="en-GB" sz="1800" dirty="0"/>
                </a:p>
              </p:txBody>
            </p:sp>
          </mc:Choice>
          <mc:Fallback xmlns="">
            <p:sp>
              <p:nvSpPr>
                <p:cNvPr id="4" name="Rectangle 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66088" y="5047466"/>
                  <a:ext cx="1462900" cy="876907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1" name="Group 10"/>
          <p:cNvGrpSpPr/>
          <p:nvPr/>
        </p:nvGrpSpPr>
        <p:grpSpPr>
          <a:xfrm>
            <a:off x="2493058" y="1384780"/>
            <a:ext cx="2752356" cy="1016969"/>
            <a:chOff x="2605234" y="5102675"/>
            <a:chExt cx="2752356" cy="101696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2605234" y="5782692"/>
                  <a:ext cx="2752356" cy="336952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                                            </m:t>
                          </m:r>
                        </m:num>
                        <m:den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</m:oMath>
                  </a14:m>
                  <a:r>
                    <a:rPr lang="en-GB" sz="1800" dirty="0"/>
                    <a:t> </a:t>
                  </a:r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05234" y="5782692"/>
                  <a:ext cx="2752356" cy="336952"/>
                </a:xfrm>
                <a:prstGeom prst="rect">
                  <a:avLst/>
                </a:prstGeom>
                <a:blipFill>
                  <a:blip r:embed="rId4"/>
                  <a:stretch>
                    <a:fillRect l="-1996" b="-1250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Rectangle 12"/>
                <p:cNvSpPr/>
                <p:nvPr/>
              </p:nvSpPr>
              <p:spPr>
                <a:xfrm>
                  <a:off x="2851968" y="5102675"/>
                  <a:ext cx="2258888" cy="87690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chr m:val="∑"/>
                            <m:ctrlPr>
                              <a:rPr lang="en-GB" sz="180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sz="18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  <m:e>
                            <m:d>
                              <m:dPr>
                                <m:ctrlPr>
                                  <a:rPr lang="en-GB" sz="18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Sup>
                                  <m:sSubSupPr>
                                    <m:ctrlPr>
                                      <a:rPr lang="en-GB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18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1800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  <m:sup>
                                    <m:r>
                                      <a:rPr lang="en-US" sz="18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bSup>
                                <m:r>
                                  <a:rPr lang="en-US" sz="1800" i="1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  <m:sSub>
                                  <m:sSubPr>
                                    <m:ctrlPr>
                                      <a:rPr lang="en-US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1800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n-US" sz="18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𝜇</m:t>
                                </m:r>
                                <m:r>
                                  <a:rPr lang="en-US" sz="1800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p>
                                  <m:sSupPr>
                                    <m:ctrlPr>
                                      <a:rPr lang="en-US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8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𝜇</m:t>
                                    </m:r>
                                  </m:e>
                                  <m:sup>
                                    <m:r>
                                      <a:rPr lang="en-US" sz="18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d>
                          </m:e>
                        </m:nary>
                      </m:oMath>
                    </m:oMathPara>
                  </a14:m>
                  <a:endParaRPr lang="en-GB" sz="1800" dirty="0"/>
                </a:p>
              </p:txBody>
            </p:sp>
          </mc:Choice>
          <mc:Fallback xmlns="">
            <p:sp>
              <p:nvSpPr>
                <p:cNvPr id="13" name="Rectangle 1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51968" y="5102675"/>
                  <a:ext cx="2258888" cy="876907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" name="Rectangle 9"/>
          <p:cNvSpPr/>
          <p:nvPr/>
        </p:nvSpPr>
        <p:spPr>
          <a:xfrm>
            <a:off x="6188587" y="1767413"/>
            <a:ext cx="258637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FF6600"/>
                </a:solidFill>
                <a:latin typeface="+mn-lt"/>
              </a:rPr>
              <a:t>Expanding the square of the difference</a:t>
            </a:r>
            <a:endParaRPr lang="en-GB" sz="1800" dirty="0">
              <a:latin typeface="+mn-lt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214723" y="2826956"/>
            <a:ext cx="258637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FF6600"/>
                </a:solidFill>
                <a:latin typeface="+mn-lt"/>
              </a:rPr>
              <a:t>Using distributive properties.</a:t>
            </a:r>
            <a:endParaRPr lang="en-GB" sz="1800" dirty="0">
              <a:latin typeface="+mn-lt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2562136" y="2415720"/>
            <a:ext cx="1376178" cy="1015972"/>
            <a:chOff x="2605234" y="5103672"/>
            <a:chExt cx="1376178" cy="101597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2605234" y="5782692"/>
                  <a:ext cx="1376178" cy="336952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                 </m:t>
                          </m:r>
                        </m:num>
                        <m:den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</m:oMath>
                  </a14:m>
                  <a:r>
                    <a:rPr lang="en-GB" sz="1800" dirty="0"/>
                    <a:t> </a:t>
                  </a:r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05234" y="5782692"/>
                  <a:ext cx="1376178" cy="336952"/>
                </a:xfrm>
                <a:prstGeom prst="rect">
                  <a:avLst/>
                </a:prstGeom>
                <a:blipFill>
                  <a:blip r:embed="rId6"/>
                  <a:stretch>
                    <a:fillRect l="-3540" b="-1250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Rectangle 17"/>
                <p:cNvSpPr/>
                <p:nvPr/>
              </p:nvSpPr>
              <p:spPr>
                <a:xfrm>
                  <a:off x="2947241" y="5103672"/>
                  <a:ext cx="841449" cy="87690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chr m:val="∑"/>
                            <m:ctrlPr>
                              <a:rPr lang="en-GB" sz="180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sz="18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  <m:e>
                            <m:sSubSup>
                              <m:sSubSupPr>
                                <m:ctrlPr>
                                  <a:rPr lang="en-GB" sz="1800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sz="18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18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  <m:sup>
                                <m:r>
                                  <a:rPr lang="en-US" sz="18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bSup>
                          </m:e>
                        </m:nary>
                      </m:oMath>
                    </m:oMathPara>
                  </a14:m>
                  <a:endParaRPr lang="en-GB" sz="1800" dirty="0"/>
                </a:p>
              </p:txBody>
            </p:sp>
          </mc:Choice>
          <mc:Fallback xmlns="">
            <p:sp>
              <p:nvSpPr>
                <p:cNvPr id="18" name="Rectangle 1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47241" y="5103672"/>
                  <a:ext cx="841449" cy="876907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9" name="Group 18"/>
          <p:cNvGrpSpPr/>
          <p:nvPr/>
        </p:nvGrpSpPr>
        <p:grpSpPr>
          <a:xfrm>
            <a:off x="3596466" y="2402149"/>
            <a:ext cx="1296239" cy="1015972"/>
            <a:chOff x="2544290" y="5101980"/>
            <a:chExt cx="1296239" cy="101597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2544290" y="5781000"/>
                  <a:ext cx="1235295" cy="336952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US" sz="1800" i="1">
                          <a:latin typeface="Cambria Math" panose="02040503050406030204" pitchFamily="18" charset="0"/>
                        </a:rPr>
                        <m:t>−2</m:t>
                      </m:r>
                      <m:r>
                        <a:rPr lang="en-US" sz="1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f>
                        <m:fPr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              </m:t>
                          </m:r>
                        </m:num>
                        <m:den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</m:oMath>
                  </a14:m>
                  <a:r>
                    <a:rPr lang="en-GB" sz="1800" dirty="0"/>
                    <a:t> </a:t>
                  </a:r>
                </a:p>
              </p:txBody>
            </p:sp>
          </mc:Choice>
          <mc:Fallback xmlns=""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44290" y="5781000"/>
                  <a:ext cx="1235295" cy="336952"/>
                </a:xfrm>
                <a:prstGeom prst="rect">
                  <a:avLst/>
                </a:prstGeom>
                <a:blipFill>
                  <a:blip r:embed="rId8"/>
                  <a:stretch>
                    <a:fillRect l="-3448" b="-14545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Rectangle 20"/>
                <p:cNvSpPr/>
                <p:nvPr/>
              </p:nvSpPr>
              <p:spPr>
                <a:xfrm>
                  <a:off x="3046657" y="5101980"/>
                  <a:ext cx="793872" cy="87690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chr m:val="∑"/>
                            <m:ctrlPr>
                              <a:rPr lang="en-GB" sz="180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sz="18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  <m:e>
                            <m:sSub>
                              <m:sSubPr>
                                <m:ctrlPr>
                                  <a:rPr lang="en-US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8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18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oMath>
                    </m:oMathPara>
                  </a14:m>
                  <a:endParaRPr lang="en-GB" sz="1800" dirty="0"/>
                </a:p>
              </p:txBody>
            </p:sp>
          </mc:Choice>
          <mc:Fallback xmlns="">
            <p:sp>
              <p:nvSpPr>
                <p:cNvPr id="21" name="Rectangle 2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46657" y="5101980"/>
                  <a:ext cx="793872" cy="876907"/>
                </a:xfrm>
                <a:prstGeom prst="rect">
                  <a:avLst/>
                </a:prstGeom>
                <a:blipFill rotWithShape="0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3" name="Group 22"/>
          <p:cNvGrpSpPr/>
          <p:nvPr/>
        </p:nvGrpSpPr>
        <p:grpSpPr>
          <a:xfrm>
            <a:off x="4812409" y="2402047"/>
            <a:ext cx="2752356" cy="1009014"/>
            <a:chOff x="2605234" y="5116144"/>
            <a:chExt cx="2752356" cy="100901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/>
                <p:cNvSpPr txBox="1"/>
                <p:nvPr/>
              </p:nvSpPr>
              <p:spPr>
                <a:xfrm>
                  <a:off x="2605234" y="5782692"/>
                  <a:ext cx="2752356" cy="342466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  <m:sup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f>
                        <m:fPr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           </m:t>
                          </m:r>
                        </m:num>
                        <m:den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</m:oMath>
                  </a14:m>
                  <a:r>
                    <a:rPr lang="en-GB" sz="1800" dirty="0"/>
                    <a:t> </a:t>
                  </a:r>
                </a:p>
              </p:txBody>
            </p:sp>
          </mc:Choice>
          <mc:Fallback xmlns=""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05234" y="5782692"/>
                  <a:ext cx="2752356" cy="342466"/>
                </a:xfrm>
                <a:prstGeom prst="rect">
                  <a:avLst/>
                </a:prstGeom>
                <a:blipFill>
                  <a:blip r:embed="rId10"/>
                  <a:stretch>
                    <a:fillRect l="-2655" b="-12281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Rectangle 24"/>
                <p:cNvSpPr/>
                <p:nvPr/>
              </p:nvSpPr>
              <p:spPr>
                <a:xfrm>
                  <a:off x="3104228" y="5116144"/>
                  <a:ext cx="726289" cy="87690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chr m:val="∑"/>
                            <m:ctrlPr>
                              <a:rPr lang="en-GB" sz="180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sz="18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  <m:e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nary>
                      </m:oMath>
                    </m:oMathPara>
                  </a14:m>
                  <a:endParaRPr lang="en-GB" sz="1800" dirty="0"/>
                </a:p>
              </p:txBody>
            </p:sp>
          </mc:Choice>
          <mc:Fallback xmlns="">
            <p:sp>
              <p:nvSpPr>
                <p:cNvPr id="25" name="Rectangle 2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04228" y="5116144"/>
                  <a:ext cx="726289" cy="876907"/>
                </a:xfrm>
                <a:prstGeom prst="rect">
                  <a:avLst/>
                </a:prstGeom>
                <a:blipFill rotWithShape="0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6" name="Group 25"/>
          <p:cNvGrpSpPr/>
          <p:nvPr/>
        </p:nvGrpSpPr>
        <p:grpSpPr>
          <a:xfrm>
            <a:off x="2519867" y="3433427"/>
            <a:ext cx="1376178" cy="1015972"/>
            <a:chOff x="2605234" y="5103672"/>
            <a:chExt cx="1376178" cy="101597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TextBox 26"/>
                <p:cNvSpPr txBox="1"/>
                <p:nvPr/>
              </p:nvSpPr>
              <p:spPr>
                <a:xfrm>
                  <a:off x="2605234" y="5782692"/>
                  <a:ext cx="1376178" cy="336952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                 </m:t>
                          </m:r>
                        </m:num>
                        <m:den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</m:oMath>
                  </a14:m>
                  <a:r>
                    <a:rPr lang="en-GB" sz="1800" dirty="0"/>
                    <a:t> </a:t>
                  </a:r>
                </a:p>
              </p:txBody>
            </p:sp>
          </mc:Choice>
          <mc:Fallback xmlns="">
            <p:sp>
              <p:nvSpPr>
                <p:cNvPr id="27" name="TextBox 2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05234" y="5782692"/>
                  <a:ext cx="1376178" cy="336952"/>
                </a:xfrm>
                <a:prstGeom prst="rect">
                  <a:avLst/>
                </a:prstGeom>
                <a:blipFill>
                  <a:blip r:embed="rId12"/>
                  <a:stretch>
                    <a:fillRect l="-3540" b="-1272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Rectangle 27"/>
                <p:cNvSpPr/>
                <p:nvPr/>
              </p:nvSpPr>
              <p:spPr>
                <a:xfrm>
                  <a:off x="2947241" y="5103672"/>
                  <a:ext cx="841449" cy="87690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chr m:val="∑"/>
                            <m:ctrlPr>
                              <a:rPr lang="en-GB" sz="180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sz="18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  <m:e>
                            <m:sSubSup>
                              <m:sSubSupPr>
                                <m:ctrlPr>
                                  <a:rPr lang="en-GB" sz="1800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sz="18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18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  <m:sup>
                                <m:r>
                                  <a:rPr lang="en-US" sz="18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bSup>
                          </m:e>
                        </m:nary>
                      </m:oMath>
                    </m:oMathPara>
                  </a14:m>
                  <a:endParaRPr lang="en-GB" sz="1800" dirty="0"/>
                </a:p>
              </p:txBody>
            </p:sp>
          </mc:Choice>
          <mc:Fallback xmlns="">
            <p:sp>
              <p:nvSpPr>
                <p:cNvPr id="28" name="Rectangle 2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47241" y="5103672"/>
                  <a:ext cx="841449" cy="876907"/>
                </a:xfrm>
                <a:prstGeom prst="rect">
                  <a:avLst/>
                </a:prstGeom>
                <a:blipFill rotWithShape="0"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3433216" y="4084975"/>
                <a:ext cx="1078253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i="1">
                          <a:latin typeface="Cambria Math" panose="02040503050406030204" pitchFamily="18" charset="0"/>
                        </a:rPr>
                        <m:t>−2</m:t>
                      </m:r>
                      <m:r>
                        <a:rPr lang="en-US" sz="1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d>
                        <m:dPr>
                          <m:ctrlPr>
                            <a:rPr lang="en-US" sz="1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</m:d>
                    </m:oMath>
                  </m:oMathPara>
                </a14:m>
                <a:endParaRPr lang="en-GB" sz="18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3216" y="4084975"/>
                <a:ext cx="1078253" cy="276999"/>
              </a:xfrm>
              <a:prstGeom prst="rect">
                <a:avLst/>
              </a:prstGeom>
              <a:blipFill>
                <a:blip r:embed="rId14"/>
                <a:stretch>
                  <a:fillRect b="-2391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4467387" y="4053754"/>
                <a:ext cx="1376178" cy="37061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p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f>
                      <m:f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    </m:t>
                        </m:r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    </m:t>
                        </m:r>
                      </m:num>
                      <m:den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en-GB" sz="1800" dirty="0"/>
                  <a:t> </a:t>
                </a: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7387" y="4053754"/>
                <a:ext cx="1376178" cy="370614"/>
              </a:xfrm>
              <a:prstGeom prst="rect">
                <a:avLst/>
              </a:prstGeom>
              <a:blipFill>
                <a:blip r:embed="rId15"/>
                <a:stretch>
                  <a:fillRect l="-5752" b="-98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Rectangle 30"/>
          <p:cNvSpPr/>
          <p:nvPr/>
        </p:nvSpPr>
        <p:spPr>
          <a:xfrm>
            <a:off x="6197221" y="3647654"/>
            <a:ext cx="278656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FF6600"/>
                </a:solidFill>
                <a:latin typeface="+mn-lt"/>
              </a:rPr>
              <a:t>Using the definition of mean and simplifying the third sum</a:t>
            </a:r>
            <a:endParaRPr lang="en-GB" sz="1800" dirty="0">
              <a:latin typeface="+mn-lt"/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2514600" y="4445041"/>
            <a:ext cx="1376178" cy="1015972"/>
            <a:chOff x="2605234" y="5103672"/>
            <a:chExt cx="1376178" cy="101597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TextBox 32"/>
                <p:cNvSpPr txBox="1"/>
                <p:nvPr/>
              </p:nvSpPr>
              <p:spPr>
                <a:xfrm>
                  <a:off x="2605234" y="5782692"/>
                  <a:ext cx="1376178" cy="336952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                 </m:t>
                          </m:r>
                        </m:num>
                        <m:den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</m:oMath>
                  </a14:m>
                  <a:r>
                    <a:rPr lang="en-GB" sz="1800" dirty="0"/>
                    <a:t> </a:t>
                  </a:r>
                </a:p>
              </p:txBody>
            </p:sp>
          </mc:Choice>
          <mc:Fallback xmlns="">
            <p:sp>
              <p:nvSpPr>
                <p:cNvPr id="33" name="TextBox 3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05234" y="5782692"/>
                  <a:ext cx="1376178" cy="336952"/>
                </a:xfrm>
                <a:prstGeom prst="rect">
                  <a:avLst/>
                </a:prstGeom>
                <a:blipFill>
                  <a:blip r:embed="rId12"/>
                  <a:stretch>
                    <a:fillRect l="-3540" b="-1272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Rectangle 33"/>
                <p:cNvSpPr/>
                <p:nvPr/>
              </p:nvSpPr>
              <p:spPr>
                <a:xfrm>
                  <a:off x="2947241" y="5103672"/>
                  <a:ext cx="841449" cy="87690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chr m:val="∑"/>
                            <m:ctrlPr>
                              <a:rPr lang="en-GB" sz="180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sz="18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  <m:e>
                            <m:sSubSup>
                              <m:sSubSupPr>
                                <m:ctrlPr>
                                  <a:rPr lang="en-GB" sz="1800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sz="18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18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  <m:sup>
                                <m:r>
                                  <a:rPr lang="en-US" sz="18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bSup>
                          </m:e>
                        </m:nary>
                      </m:oMath>
                    </m:oMathPara>
                  </a14:m>
                  <a:endParaRPr lang="en-GB" sz="1800" dirty="0"/>
                </a:p>
              </p:txBody>
            </p:sp>
          </mc:Choice>
          <mc:Fallback xmlns="">
            <p:sp>
              <p:nvSpPr>
                <p:cNvPr id="34" name="Rectangle 3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47241" y="5103672"/>
                  <a:ext cx="841449" cy="876907"/>
                </a:xfrm>
                <a:prstGeom prst="rect">
                  <a:avLst/>
                </a:prstGeom>
                <a:blipFill rotWithShape="0">
                  <a:blip r:embed="rId1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3284792" y="5115843"/>
                <a:ext cx="1078253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i="1" smtClean="0">
                          <a:latin typeface="Cambria Math" panose="02040503050406030204" pitchFamily="18" charset="0"/>
                        </a:rPr>
                        <m:t>−2</m:t>
                      </m:r>
                      <m:sSup>
                        <m:sSupPr>
                          <m:ctrlPr>
                            <a:rPr lang="en-US" sz="1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  <m:sup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8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4792" y="5115843"/>
                <a:ext cx="1078253" cy="276999"/>
              </a:xfrm>
              <a:prstGeom prst="rect">
                <a:avLst/>
              </a:prstGeom>
              <a:blipFill>
                <a:blip r:embed="rId18"/>
                <a:stretch>
                  <a:fillRect t="-2174" b="-2391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4025706" y="5100083"/>
                <a:ext cx="786703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  <m:sup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8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5706" y="5100083"/>
                <a:ext cx="786703" cy="276999"/>
              </a:xfrm>
              <a:prstGeom prst="rect">
                <a:avLst/>
              </a:prstGeom>
              <a:blipFill>
                <a:blip r:embed="rId19"/>
                <a:stretch>
                  <a:fillRect t="-2222" b="-244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7" name="Group 36"/>
          <p:cNvGrpSpPr/>
          <p:nvPr/>
        </p:nvGrpSpPr>
        <p:grpSpPr>
          <a:xfrm>
            <a:off x="2255465" y="5504020"/>
            <a:ext cx="1736230" cy="1034707"/>
            <a:chOff x="2605234" y="5090451"/>
            <a:chExt cx="1736230" cy="103470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TextBox 37"/>
                <p:cNvSpPr txBox="1"/>
                <p:nvPr/>
              </p:nvSpPr>
              <p:spPr>
                <a:xfrm>
                  <a:off x="2605234" y="5782692"/>
                  <a:ext cx="1736230" cy="342466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14:m>
                    <m:oMath xmlns:m="http://schemas.openxmlformats.org/officeDocument/2006/math">
                      <m:sSup>
                        <m:sSupPr>
                          <m:ctrlPr>
                            <a:rPr lang="en-GB" sz="1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p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                 </m:t>
                          </m:r>
                        </m:num>
                        <m:den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</m:oMath>
                  </a14:m>
                  <a:r>
                    <a:rPr lang="en-GB" sz="1800" dirty="0"/>
                    <a:t> </a:t>
                  </a:r>
                </a:p>
              </p:txBody>
            </p:sp>
          </mc:Choice>
          <mc:Fallback xmlns="">
            <p:sp>
              <p:nvSpPr>
                <p:cNvPr id="38" name="TextBox 3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05234" y="5782692"/>
                  <a:ext cx="1736230" cy="342466"/>
                </a:xfrm>
                <a:prstGeom prst="rect">
                  <a:avLst/>
                </a:prstGeom>
                <a:blipFill>
                  <a:blip r:embed="rId20"/>
                  <a:stretch>
                    <a:fillRect l="-3509" b="-1250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Rectangle 38"/>
                <p:cNvSpPr/>
                <p:nvPr/>
              </p:nvSpPr>
              <p:spPr>
                <a:xfrm>
                  <a:off x="3280843" y="5090451"/>
                  <a:ext cx="841449" cy="87690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chr m:val="∑"/>
                            <m:ctrlPr>
                              <a:rPr lang="en-GB" sz="180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sz="18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  <m:e>
                            <m:sSubSup>
                              <m:sSubSupPr>
                                <m:ctrlPr>
                                  <a:rPr lang="en-GB" sz="1800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sz="18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18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  <m:sup>
                                <m:r>
                                  <a:rPr lang="en-US" sz="18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bSup>
                          </m:e>
                        </m:nary>
                      </m:oMath>
                    </m:oMathPara>
                  </a14:m>
                  <a:endParaRPr lang="en-GB" sz="1800" dirty="0"/>
                </a:p>
              </p:txBody>
            </p:sp>
          </mc:Choice>
          <mc:Fallback xmlns="">
            <p:sp>
              <p:nvSpPr>
                <p:cNvPr id="39" name="Rectangle 3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80843" y="5090451"/>
                  <a:ext cx="841449" cy="876907"/>
                </a:xfrm>
                <a:prstGeom prst="rect">
                  <a:avLst/>
                </a:prstGeom>
                <a:blipFill rotWithShape="0">
                  <a:blip r:embed="rId2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3233396" y="6169314"/>
                <a:ext cx="1078253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1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  <m:sup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8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3396" y="6169314"/>
                <a:ext cx="1078253" cy="276999"/>
              </a:xfrm>
              <a:prstGeom prst="rect">
                <a:avLst/>
              </a:prstGeom>
              <a:blipFill>
                <a:blip r:embed="rId22"/>
                <a:stretch>
                  <a:fillRect t="-2222" b="-2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Rectangle 40">
            <a:hlinkClick r:id="rId23"/>
            <a:extLst>
              <a:ext uri="{FF2B5EF4-FFF2-40B4-BE49-F238E27FC236}">
                <a16:creationId xmlns:a16="http://schemas.microsoft.com/office/drawing/2014/main" id="{61A095FC-B754-4F7A-B9B9-9DFF22FB8D33}"/>
              </a:ext>
            </a:extLst>
          </p:cNvPr>
          <p:cNvSpPr/>
          <p:nvPr/>
        </p:nvSpPr>
        <p:spPr>
          <a:xfrm>
            <a:off x="8077200" y="6096000"/>
            <a:ext cx="9906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41">
            <a:hlinkClick r:id="rId23"/>
            <a:extLst>
              <a:ext uri="{FF2B5EF4-FFF2-40B4-BE49-F238E27FC236}">
                <a16:creationId xmlns:a16="http://schemas.microsoft.com/office/drawing/2014/main" id="{E239F29B-6425-4C76-9E68-CF0260806105}"/>
              </a:ext>
            </a:extLst>
          </p:cNvPr>
          <p:cNvSpPr/>
          <p:nvPr/>
        </p:nvSpPr>
        <p:spPr>
          <a:xfrm>
            <a:off x="800100" y="6553200"/>
            <a:ext cx="17145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25B831B3-E722-DC9F-1354-876ABE6A91C4}"/>
              </a:ext>
            </a:extLst>
          </p:cNvPr>
          <p:cNvGrpSpPr/>
          <p:nvPr/>
        </p:nvGrpSpPr>
        <p:grpSpPr>
          <a:xfrm>
            <a:off x="5648245" y="5491811"/>
            <a:ext cx="2271478" cy="1018388"/>
            <a:chOff x="2411760" y="5104367"/>
            <a:chExt cx="2271478" cy="101838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5380EC4B-851A-0F5B-8E3E-60E54F34304F}"/>
                    </a:ext>
                  </a:extLst>
                </p:cNvPr>
                <p:cNvSpPr txBox="1"/>
                <p:nvPr/>
              </p:nvSpPr>
              <p:spPr>
                <a:xfrm>
                  <a:off x="2411760" y="5741689"/>
                  <a:ext cx="1896993" cy="3810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GB" sz="18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1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p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                         </m:t>
                            </m:r>
                          </m:num>
                          <m:den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</m:oMath>
                    </m:oMathPara>
                  </a14:m>
                  <a:endParaRPr lang="en-GB" sz="1800" dirty="0"/>
                </a:p>
              </p:txBody>
            </p:sp>
          </mc:Choice>
          <mc:Fallback xmlns=""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5380EC4B-851A-0F5B-8E3E-60E54F34304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11760" y="5741689"/>
                  <a:ext cx="1896993" cy="381066"/>
                </a:xfrm>
                <a:prstGeom prst="rect">
                  <a:avLst/>
                </a:prstGeom>
                <a:blipFill>
                  <a:blip r:embed="rId24"/>
                  <a:stretch>
                    <a:fillRect l="-1286" b="-14286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5D32250D-88E2-879E-76E4-21EA8C3DD23D}"/>
                    </a:ext>
                  </a:extLst>
                </p:cNvPr>
                <p:cNvSpPr/>
                <p:nvPr/>
              </p:nvSpPr>
              <p:spPr>
                <a:xfrm>
                  <a:off x="3231559" y="5104367"/>
                  <a:ext cx="1451679" cy="87690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chr m:val="∑"/>
                            <m:ctrlPr>
                              <a:rPr lang="en-GB" sz="180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sz="18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  <m:e>
                            <m:sSup>
                              <m:sSupPr>
                                <m:ctrlPr>
                                  <a:rPr lang="en-GB" sz="18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GB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GB" sz="18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sz="1800" b="0" i="1" smtClean="0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r>
                                      <a:rPr lang="en-US" sz="1800" i="1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sz="18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𝜇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en-US" sz="18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nary>
                      </m:oMath>
                    </m:oMathPara>
                  </a14:m>
                  <a:endParaRPr lang="en-GB" sz="1800" dirty="0"/>
                </a:p>
              </p:txBody>
            </p:sp>
          </mc:Choice>
          <mc:Fallback xmlns=""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5D32250D-88E2-879E-76E4-21EA8C3DD23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31559" y="5104367"/>
                  <a:ext cx="1451679" cy="876907"/>
                </a:xfrm>
                <a:prstGeom prst="rect">
                  <a:avLst/>
                </a:prstGeom>
                <a:blipFill>
                  <a:blip r:embed="rId2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75BCA086-01FA-0CCA-D1AC-B744AFEE094D}"/>
              </a:ext>
            </a:extLst>
          </p:cNvPr>
          <p:cNvSpPr txBox="1"/>
          <p:nvPr/>
        </p:nvSpPr>
        <p:spPr>
          <a:xfrm>
            <a:off x="4611762" y="5984648"/>
            <a:ext cx="84824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latin typeface="+mn-lt"/>
              </a:rPr>
              <a:t>or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016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6" grpId="0" animBg="1"/>
      <p:bldP spid="10" grpId="0"/>
      <p:bldP spid="15" grpId="0"/>
      <p:bldP spid="29" grpId="0"/>
      <p:bldP spid="30" grpId="0"/>
      <p:bldP spid="31" grpId="0"/>
      <p:bldP spid="35" grpId="0"/>
      <p:bldP spid="36" grpId="0"/>
      <p:bldP spid="40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AD69F0-D9BE-A0BD-1646-BF530B2E05CE}"/>
              </a:ext>
            </a:extLst>
          </p:cNvPr>
          <p:cNvSpPr/>
          <p:nvPr/>
        </p:nvSpPr>
        <p:spPr>
          <a:xfrm>
            <a:off x="4862037" y="4637069"/>
            <a:ext cx="2204891" cy="159279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C88E308-B68B-14A1-449E-0C2EF60D2FEF}"/>
              </a:ext>
            </a:extLst>
          </p:cNvPr>
          <p:cNvSpPr/>
          <p:nvPr/>
        </p:nvSpPr>
        <p:spPr>
          <a:xfrm>
            <a:off x="1064364" y="4773180"/>
            <a:ext cx="2766986" cy="15251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1122FA68-14A1-12C6-BEA6-EAC011ACE77C}"/>
              </a:ext>
            </a:extLst>
          </p:cNvPr>
          <p:cNvSpPr/>
          <p:nvPr/>
        </p:nvSpPr>
        <p:spPr>
          <a:xfrm>
            <a:off x="4862037" y="1352479"/>
            <a:ext cx="2204891" cy="1187230"/>
          </a:xfrm>
          <a:prstGeom prst="rect">
            <a:avLst/>
          </a:prstGeom>
          <a:solidFill>
            <a:srgbClr val="FFFFCC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A2CAAAB-B8D5-47B8-97F1-BF4A15741D72}"/>
              </a:ext>
            </a:extLst>
          </p:cNvPr>
          <p:cNvSpPr/>
          <p:nvPr/>
        </p:nvSpPr>
        <p:spPr>
          <a:xfrm>
            <a:off x="1644671" y="1353593"/>
            <a:ext cx="2026749" cy="1187230"/>
          </a:xfrm>
          <a:prstGeom prst="rect">
            <a:avLst/>
          </a:prstGeom>
          <a:solidFill>
            <a:srgbClr val="FFFFCC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5652" name="Text Box 4"/>
          <p:cNvSpPr txBox="1">
            <a:spLocks noChangeArrowheads="1"/>
          </p:cNvSpPr>
          <p:nvPr/>
        </p:nvSpPr>
        <p:spPr bwMode="auto">
          <a:xfrm>
            <a:off x="277194" y="98239"/>
            <a:ext cx="871378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 b="1" u="sng" dirty="0">
                <a:latin typeface="+mn-lt"/>
              </a:rPr>
              <a:t>Variance.</a:t>
            </a:r>
          </a:p>
        </p:txBody>
      </p:sp>
      <p:sp>
        <p:nvSpPr>
          <p:cNvPr id="2" name="Rectangle 1"/>
          <p:cNvSpPr/>
          <p:nvPr/>
        </p:nvSpPr>
        <p:spPr>
          <a:xfrm>
            <a:off x="629727" y="709002"/>
            <a:ext cx="777657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buClr>
                <a:schemeClr val="accent1"/>
              </a:buClr>
              <a:tabLst>
                <a:tab pos="533400" algn="l"/>
              </a:tabLst>
            </a:pPr>
            <a:r>
              <a:rPr lang="en-GB" dirty="0">
                <a:latin typeface="+mn-lt"/>
              </a:rPr>
              <a:t>The formula of the </a:t>
            </a:r>
            <a:r>
              <a:rPr lang="en-GB" b="1" dirty="0">
                <a:solidFill>
                  <a:srgbClr val="FF6600"/>
                </a:solidFill>
                <a:latin typeface="+mn-lt"/>
              </a:rPr>
              <a:t>variance</a:t>
            </a:r>
            <a:r>
              <a:rPr lang="en-GB" dirty="0">
                <a:latin typeface="+mn-lt"/>
              </a:rPr>
              <a:t> of a simple data set is</a:t>
            </a:r>
          </a:p>
        </p:txBody>
      </p:sp>
      <p:grpSp>
        <p:nvGrpSpPr>
          <p:cNvPr id="37" name="Group 36"/>
          <p:cNvGrpSpPr/>
          <p:nvPr/>
        </p:nvGrpSpPr>
        <p:grpSpPr>
          <a:xfrm>
            <a:off x="1735704" y="1340372"/>
            <a:ext cx="1736230" cy="1034707"/>
            <a:chOff x="2605234" y="5090451"/>
            <a:chExt cx="1736230" cy="103470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TextBox 37"/>
                <p:cNvSpPr txBox="1"/>
                <p:nvPr/>
              </p:nvSpPr>
              <p:spPr>
                <a:xfrm>
                  <a:off x="2605234" y="5782692"/>
                  <a:ext cx="1736230" cy="342466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14:m>
                    <m:oMath xmlns:m="http://schemas.openxmlformats.org/officeDocument/2006/math">
                      <m:sSup>
                        <m:sSupPr>
                          <m:ctrlPr>
                            <a:rPr lang="en-GB" sz="1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p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                 </m:t>
                          </m:r>
                        </m:num>
                        <m:den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</m:oMath>
                  </a14:m>
                  <a:r>
                    <a:rPr lang="en-GB" sz="1800" dirty="0"/>
                    <a:t> </a:t>
                  </a:r>
                </a:p>
              </p:txBody>
            </p:sp>
          </mc:Choice>
          <mc:Fallback xmlns="">
            <p:sp>
              <p:nvSpPr>
                <p:cNvPr id="38" name="TextBox 3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05234" y="5782692"/>
                  <a:ext cx="1736230" cy="342466"/>
                </a:xfrm>
                <a:prstGeom prst="rect">
                  <a:avLst/>
                </a:prstGeom>
                <a:blipFill>
                  <a:blip r:embed="rId2"/>
                  <a:stretch>
                    <a:fillRect l="-3509" b="-1250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Rectangle 38"/>
                <p:cNvSpPr/>
                <p:nvPr/>
              </p:nvSpPr>
              <p:spPr>
                <a:xfrm>
                  <a:off x="3280843" y="5090451"/>
                  <a:ext cx="841449" cy="87690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chr m:val="∑"/>
                            <m:ctrlPr>
                              <a:rPr lang="en-GB" sz="180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sz="18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  <m:e>
                            <m:sSubSup>
                              <m:sSubSupPr>
                                <m:ctrlPr>
                                  <a:rPr lang="en-GB" sz="1800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sz="18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18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  <m:sup>
                                <m:r>
                                  <a:rPr lang="en-US" sz="18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bSup>
                          </m:e>
                        </m:nary>
                      </m:oMath>
                    </m:oMathPara>
                  </a14:m>
                  <a:endParaRPr lang="en-GB" sz="1800" dirty="0"/>
                </a:p>
              </p:txBody>
            </p:sp>
          </mc:Choice>
          <mc:Fallback xmlns="">
            <p:sp>
              <p:nvSpPr>
                <p:cNvPr id="39" name="Rectangle 3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80843" y="5090451"/>
                  <a:ext cx="841449" cy="876907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2750946" y="2033413"/>
                <a:ext cx="1078253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1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  <m:sup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8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0946" y="2033413"/>
                <a:ext cx="1078253" cy="276999"/>
              </a:xfrm>
              <a:prstGeom prst="rect">
                <a:avLst/>
              </a:prstGeom>
              <a:blipFill>
                <a:blip r:embed="rId4"/>
                <a:stretch>
                  <a:fillRect t="-2222" b="-244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Rectangle 40">
            <a:hlinkClick r:id="rId5"/>
            <a:extLst>
              <a:ext uri="{FF2B5EF4-FFF2-40B4-BE49-F238E27FC236}">
                <a16:creationId xmlns:a16="http://schemas.microsoft.com/office/drawing/2014/main" id="{61A095FC-B754-4F7A-B9B9-9DFF22FB8D33}"/>
              </a:ext>
            </a:extLst>
          </p:cNvPr>
          <p:cNvSpPr/>
          <p:nvPr/>
        </p:nvSpPr>
        <p:spPr>
          <a:xfrm>
            <a:off x="8077200" y="6096000"/>
            <a:ext cx="9906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41">
            <a:hlinkClick r:id="rId5"/>
            <a:extLst>
              <a:ext uri="{FF2B5EF4-FFF2-40B4-BE49-F238E27FC236}">
                <a16:creationId xmlns:a16="http://schemas.microsoft.com/office/drawing/2014/main" id="{E239F29B-6425-4C76-9E68-CF0260806105}"/>
              </a:ext>
            </a:extLst>
          </p:cNvPr>
          <p:cNvSpPr/>
          <p:nvPr/>
        </p:nvSpPr>
        <p:spPr>
          <a:xfrm>
            <a:off x="800100" y="6553200"/>
            <a:ext cx="17145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25B831B3-E722-DC9F-1354-876ABE6A91C4}"/>
              </a:ext>
            </a:extLst>
          </p:cNvPr>
          <p:cNvGrpSpPr/>
          <p:nvPr/>
        </p:nvGrpSpPr>
        <p:grpSpPr>
          <a:xfrm>
            <a:off x="4915298" y="1378880"/>
            <a:ext cx="1973955" cy="1049702"/>
            <a:chOff x="2411760" y="5073053"/>
            <a:chExt cx="1973955" cy="104970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5380EC4B-851A-0F5B-8E3E-60E54F34304F}"/>
                    </a:ext>
                  </a:extLst>
                </p:cNvPr>
                <p:cNvSpPr txBox="1"/>
                <p:nvPr/>
              </p:nvSpPr>
              <p:spPr>
                <a:xfrm>
                  <a:off x="2411760" y="5741689"/>
                  <a:ext cx="1896993" cy="3810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GB" sz="18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1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p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                         </m:t>
                            </m:r>
                          </m:num>
                          <m:den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</m:oMath>
                    </m:oMathPara>
                  </a14:m>
                  <a:endParaRPr lang="en-GB" sz="1800" dirty="0"/>
                </a:p>
              </p:txBody>
            </p:sp>
          </mc:Choice>
          <mc:Fallback xmlns=""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5380EC4B-851A-0F5B-8E3E-60E54F34304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11760" y="5741689"/>
                  <a:ext cx="1896993" cy="381066"/>
                </a:xfrm>
                <a:prstGeom prst="rect">
                  <a:avLst/>
                </a:prstGeom>
                <a:blipFill>
                  <a:blip r:embed="rId6"/>
                  <a:stretch>
                    <a:fillRect l="-1286" b="-14286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5D32250D-88E2-879E-76E4-21EA8C3DD23D}"/>
                    </a:ext>
                  </a:extLst>
                </p:cNvPr>
                <p:cNvSpPr/>
                <p:nvPr/>
              </p:nvSpPr>
              <p:spPr>
                <a:xfrm>
                  <a:off x="2934036" y="5073053"/>
                  <a:ext cx="1451679" cy="87690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chr m:val="∑"/>
                            <m:ctrlPr>
                              <a:rPr lang="en-GB" sz="180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sz="18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  <m:e>
                            <m:sSup>
                              <m:sSupPr>
                                <m:ctrlPr>
                                  <a:rPr lang="en-GB" sz="18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GB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GB" sz="18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sz="1800" b="0" i="1" smtClean="0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r>
                                      <a:rPr lang="en-US" sz="1800" i="1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sz="18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𝜇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en-US" sz="18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nary>
                      </m:oMath>
                    </m:oMathPara>
                  </a14:m>
                  <a:endParaRPr lang="en-GB" sz="1800" dirty="0"/>
                </a:p>
              </p:txBody>
            </p:sp>
          </mc:Choice>
          <mc:Fallback xmlns=""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5D32250D-88E2-879E-76E4-21EA8C3DD23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34036" y="5073053"/>
                  <a:ext cx="1451679" cy="876907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75BCA086-01FA-0CCA-D1AC-B744AFEE094D}"/>
              </a:ext>
            </a:extLst>
          </p:cNvPr>
          <p:cNvSpPr txBox="1"/>
          <p:nvPr/>
        </p:nvSpPr>
        <p:spPr>
          <a:xfrm>
            <a:off x="4026143" y="1885279"/>
            <a:ext cx="84824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latin typeface="+mn-lt"/>
              </a:rPr>
              <a:t>or</a:t>
            </a:r>
            <a:endParaRPr lang="en-GB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2FB84DC-BD0D-E687-BDA0-70D231CA28D0}"/>
              </a:ext>
            </a:extLst>
          </p:cNvPr>
          <p:cNvSpPr/>
          <p:nvPr/>
        </p:nvSpPr>
        <p:spPr>
          <a:xfrm>
            <a:off x="745798" y="2807310"/>
            <a:ext cx="777657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buClr>
                <a:schemeClr val="accent1"/>
              </a:buClr>
              <a:tabLst>
                <a:tab pos="533400" algn="l"/>
              </a:tabLst>
            </a:pPr>
            <a:r>
              <a:rPr lang="en-GB" dirty="0">
                <a:latin typeface="+mn-lt"/>
              </a:rPr>
              <a:t>The </a:t>
            </a:r>
            <a:r>
              <a:rPr lang="en-GB" b="1" dirty="0">
                <a:solidFill>
                  <a:srgbClr val="FF6600"/>
                </a:solidFill>
                <a:latin typeface="+mn-lt"/>
              </a:rPr>
              <a:t>standard deviation</a:t>
            </a:r>
            <a:r>
              <a:rPr lang="en-GB" dirty="0">
                <a:latin typeface="+mn-lt"/>
              </a:rPr>
              <a:t> is the square root of the variance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48A9A829-E3E5-5B73-D899-C4C7C688E0EF}"/>
              </a:ext>
            </a:extLst>
          </p:cNvPr>
          <p:cNvSpPr/>
          <p:nvPr/>
        </p:nvSpPr>
        <p:spPr>
          <a:xfrm>
            <a:off x="683710" y="3854727"/>
            <a:ext cx="777657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buClr>
                <a:schemeClr val="accent1"/>
              </a:buClr>
              <a:tabLst>
                <a:tab pos="533400" algn="l"/>
              </a:tabLst>
            </a:pPr>
            <a:r>
              <a:rPr lang="en-GB" dirty="0">
                <a:latin typeface="+mn-lt"/>
              </a:rPr>
              <a:t>The formula of the standard deviation of a simple data set 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3D233059-B4EA-24D0-9FD2-5DDC9DE75B91}"/>
                  </a:ext>
                </a:extLst>
              </p:cNvPr>
              <p:cNvSpPr txBox="1"/>
              <p:nvPr/>
            </p:nvSpPr>
            <p:spPr>
              <a:xfrm>
                <a:off x="1170014" y="5685658"/>
                <a:ext cx="43524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𝜎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1800" dirty="0"/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3D233059-B4EA-24D0-9FD2-5DDC9DE75B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0014" y="5685658"/>
                <a:ext cx="435247" cy="276999"/>
              </a:xfrm>
              <a:prstGeom prst="rect">
                <a:avLst/>
              </a:prstGeom>
              <a:blipFill>
                <a:blip r:embed="rId8"/>
                <a:stretch>
                  <a:fillRect l="-7042" r="-4225" b="-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84005681-BC71-600A-E8AC-BC6649C00F25}"/>
                  </a:ext>
                </a:extLst>
              </p:cNvPr>
              <p:cNvSpPr txBox="1"/>
              <p:nvPr/>
            </p:nvSpPr>
            <p:spPr>
              <a:xfrm>
                <a:off x="1710910" y="4857810"/>
                <a:ext cx="2028889" cy="133684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eqArr>
                            <m:eqArrPr>
                              <m:ctrlPr>
                                <a:rPr lang="en-US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eqArrPr>
                            <m:e>
                              <m:nary>
                                <m:naryPr>
                                  <m:chr m:val="∑"/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en-US" sz="1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sz="1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𝑘</m:t>
                                  </m:r>
                                </m:sup>
                                <m:e>
                                  <m:sSubSup>
                                    <m:sSubSupPr>
                                      <m:ctrlPr>
                                        <a:rPr lang="en-US" sz="1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sz="1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1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  <m:sup>
                                      <m:r>
                                        <a:rPr lang="en-US" sz="1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bSup>
                                </m:e>
                              </m:nary>
                            </m:e>
                            <m:e>
                              <m:f>
                                <m:f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                         </m:t>
                                  </m:r>
                                </m:num>
                                <m:den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den>
                              </m:f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1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p>
                                  <m:r>
                                    <a:rPr lang="en-US" sz="1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eqArr>
                        </m:e>
                      </m:rad>
                    </m:oMath>
                  </m:oMathPara>
                </a14:m>
                <a:endParaRPr lang="en-GB" sz="1800" dirty="0"/>
              </a:p>
            </p:txBody>
          </p:sp>
        </mc:Choice>
        <mc:Fallback xmlns="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84005681-BC71-600A-E8AC-BC6649C00F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0910" y="4857810"/>
                <a:ext cx="2028889" cy="133684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CAFD3D15-1A24-1C26-F80F-9A76C2B330A7}"/>
                  </a:ext>
                </a:extLst>
              </p:cNvPr>
              <p:cNvSpPr txBox="1"/>
              <p:nvPr/>
            </p:nvSpPr>
            <p:spPr>
              <a:xfrm>
                <a:off x="5392800" y="4775490"/>
                <a:ext cx="1512978" cy="133684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eqArr>
                            <m:eqArrPr>
                              <m:ctrlPr>
                                <a:rPr lang="en-US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eqArrPr>
                            <m:e>
                              <m:nary>
                                <m:naryPr>
                                  <m:chr m:val="∑"/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en-US" sz="1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𝑘</m:t>
                                  </m:r>
                                </m:sup>
                                <m:e>
                                  <m:sSup>
                                    <m:sSupPr>
                                      <m:ctrlPr>
                                        <a:rPr lang="en-US" sz="1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sz="18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sz="18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18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18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18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r>
                                            <a:rPr lang="en-US" sz="18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𝜇</m:t>
                                          </m:r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sz="1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nary>
                            </m:e>
                            <m:e>
                              <m:f>
                                <m:f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                         </m:t>
                                  </m:r>
                                </m:num>
                                <m:den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den>
                              </m:f>
                            </m:e>
                          </m:eqArr>
                        </m:e>
                      </m:rad>
                    </m:oMath>
                  </m:oMathPara>
                </a14:m>
                <a:endParaRPr lang="en-GB" sz="1800" dirty="0"/>
              </a:p>
            </p:txBody>
          </p:sp>
        </mc:Choice>
        <mc:Fallback xmlns="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CAFD3D15-1A24-1C26-F80F-9A76C2B330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2800" y="4775490"/>
                <a:ext cx="1512978" cy="133684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TextBox 49">
            <a:extLst>
              <a:ext uri="{FF2B5EF4-FFF2-40B4-BE49-F238E27FC236}">
                <a16:creationId xmlns:a16="http://schemas.microsoft.com/office/drawing/2014/main" id="{6A757E79-18A5-A850-6A99-F73ED65694BF}"/>
              </a:ext>
            </a:extLst>
          </p:cNvPr>
          <p:cNvSpPr txBox="1"/>
          <p:nvPr/>
        </p:nvSpPr>
        <p:spPr>
          <a:xfrm>
            <a:off x="4270358" y="5593637"/>
            <a:ext cx="84824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latin typeface="+mn-lt"/>
              </a:rPr>
              <a:t>or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75C4C38-25A3-F538-537A-AABAAEE05573}"/>
                  </a:ext>
                </a:extLst>
              </p:cNvPr>
              <p:cNvSpPr txBox="1"/>
              <p:nvPr/>
            </p:nvSpPr>
            <p:spPr>
              <a:xfrm>
                <a:off x="4970867" y="5685657"/>
                <a:ext cx="43524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𝜎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1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75C4C38-25A3-F538-537A-AABAAEE055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0867" y="5685657"/>
                <a:ext cx="435247" cy="276999"/>
              </a:xfrm>
              <a:prstGeom prst="rect">
                <a:avLst/>
              </a:prstGeom>
              <a:blipFill>
                <a:blip r:embed="rId11"/>
                <a:stretch>
                  <a:fillRect l="-6944" r="-4167" b="-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73129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43" grpId="0" animBg="1"/>
      <p:bldP spid="6" grpId="0" animBg="1"/>
      <p:bldP spid="40" grpId="0"/>
      <p:bldP spid="22" grpId="0"/>
      <p:bldP spid="14" grpId="0"/>
      <p:bldP spid="44" grpId="0"/>
      <p:bldP spid="45" grpId="0"/>
      <p:bldP spid="46" grpId="0"/>
      <p:bldP spid="49" grpId="0"/>
      <p:bldP spid="50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40613307-1867-4BE4-832C-7DBF1B181D71}"/>
              </a:ext>
            </a:extLst>
          </p:cNvPr>
          <p:cNvSpPr/>
          <p:nvPr/>
        </p:nvSpPr>
        <p:spPr>
          <a:xfrm>
            <a:off x="1463523" y="3174847"/>
            <a:ext cx="2687811" cy="1488388"/>
          </a:xfrm>
          <a:prstGeom prst="rect">
            <a:avLst/>
          </a:prstGeom>
          <a:solidFill>
            <a:srgbClr val="C59EE2"/>
          </a:solid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A2C9D97-B595-DC6B-F2AF-5BCA60C3F42A}"/>
              </a:ext>
            </a:extLst>
          </p:cNvPr>
          <p:cNvSpPr/>
          <p:nvPr/>
        </p:nvSpPr>
        <p:spPr>
          <a:xfrm>
            <a:off x="5028932" y="3181804"/>
            <a:ext cx="2863052" cy="1481431"/>
          </a:xfrm>
          <a:prstGeom prst="rect">
            <a:avLst/>
          </a:prstGeom>
          <a:solidFill>
            <a:srgbClr val="C59EE2"/>
          </a:solid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3547339-4F40-3B94-D7F5-38C298C55FCF}"/>
              </a:ext>
            </a:extLst>
          </p:cNvPr>
          <p:cNvSpPr/>
          <p:nvPr/>
        </p:nvSpPr>
        <p:spPr>
          <a:xfrm>
            <a:off x="1549509" y="1277970"/>
            <a:ext cx="2687811" cy="1311241"/>
          </a:xfrm>
          <a:prstGeom prst="rect">
            <a:avLst/>
          </a:prstGeom>
          <a:solidFill>
            <a:srgbClr val="B7DA70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5114918" y="1284927"/>
            <a:ext cx="2863052" cy="1311241"/>
          </a:xfrm>
          <a:prstGeom prst="rect">
            <a:avLst/>
          </a:prstGeom>
          <a:solidFill>
            <a:srgbClr val="B7DA70"/>
          </a:solidFill>
          <a:ln w="38100">
            <a:solidFill>
              <a:srgbClr val="6F95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5652" name="Text Box 4"/>
          <p:cNvSpPr txBox="1">
            <a:spLocks noChangeArrowheads="1"/>
          </p:cNvSpPr>
          <p:nvPr/>
        </p:nvSpPr>
        <p:spPr bwMode="auto">
          <a:xfrm>
            <a:off x="215106" y="175424"/>
            <a:ext cx="871378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 b="1" u="sng" dirty="0">
                <a:latin typeface="+mn-lt"/>
              </a:rPr>
              <a:t>Standard Deviation.</a:t>
            </a:r>
          </a:p>
        </p:txBody>
      </p:sp>
      <p:sp>
        <p:nvSpPr>
          <p:cNvPr id="155654" name="Text Box 6"/>
          <p:cNvSpPr txBox="1">
            <a:spLocks noChangeArrowheads="1"/>
          </p:cNvSpPr>
          <p:nvPr/>
        </p:nvSpPr>
        <p:spPr bwMode="auto">
          <a:xfrm>
            <a:off x="2197719" y="5253394"/>
            <a:ext cx="416741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200" i="1" dirty="0">
                <a:cs typeface="Times New Roman" panose="02020603050405020304" pitchFamily="18" charset="0"/>
              </a:rPr>
              <a:t>x</a:t>
            </a:r>
            <a:r>
              <a:rPr lang="en-GB" sz="2200" i="1" baseline="-25000" dirty="0">
                <a:cs typeface="Times New Roman" panose="02020603050405020304" pitchFamily="18" charset="0"/>
              </a:rPr>
              <a:t>i</a:t>
            </a:r>
            <a:r>
              <a:rPr lang="en-GB" sz="2200" dirty="0"/>
              <a:t> </a:t>
            </a:r>
            <a:r>
              <a:rPr lang="en-GB" sz="2200" dirty="0">
                <a:latin typeface="+mn-lt"/>
              </a:rPr>
              <a:t>is </a:t>
            </a:r>
            <a:r>
              <a:rPr lang="en-US" sz="2200" dirty="0">
                <a:latin typeface="+mn-lt"/>
              </a:rPr>
              <a:t>every individual datum</a:t>
            </a: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22117" y="5663569"/>
            <a:ext cx="2494589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200" dirty="0">
                <a:latin typeface="Symbol" panose="05050102010706020507" pitchFamily="18" charset="2"/>
              </a:rPr>
              <a:t>m</a:t>
            </a:r>
            <a:r>
              <a:rPr lang="en-GB" sz="2200" dirty="0"/>
              <a:t> </a:t>
            </a:r>
            <a:r>
              <a:rPr lang="en-GB" sz="2200" dirty="0">
                <a:latin typeface="+mn-lt"/>
              </a:rPr>
              <a:t>is the mean.</a:t>
            </a:r>
            <a:endParaRPr lang="el-GR" sz="2200" dirty="0">
              <a:latin typeface="+mn-lt"/>
            </a:endParaRP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2186926" y="6046054"/>
            <a:ext cx="4677345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200" i="1" dirty="0">
                <a:cs typeface="Times New Roman" panose="02020603050405020304" pitchFamily="18" charset="0"/>
              </a:rPr>
              <a:t>n</a:t>
            </a:r>
            <a:r>
              <a:rPr lang="en-GB" sz="2200" dirty="0"/>
              <a:t> </a:t>
            </a:r>
            <a:r>
              <a:rPr lang="en-GB" sz="2200" dirty="0">
                <a:latin typeface="+mn-lt"/>
              </a:rPr>
              <a:t>is the number of data values.</a:t>
            </a:r>
          </a:p>
        </p:txBody>
      </p:sp>
      <p:sp>
        <p:nvSpPr>
          <p:cNvPr id="7" name="Rectangle 6"/>
          <p:cNvSpPr/>
          <p:nvPr/>
        </p:nvSpPr>
        <p:spPr>
          <a:xfrm>
            <a:off x="370761" y="2705586"/>
            <a:ext cx="839592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200" dirty="0">
                <a:latin typeface="+mn-lt"/>
              </a:rPr>
              <a:t>The Standard deviation </a:t>
            </a:r>
            <a:r>
              <a:rPr lang="en-GB" sz="2200" dirty="0"/>
              <a:t>(</a:t>
            </a:r>
            <a:r>
              <a:rPr lang="en-GB" sz="2200" i="1" dirty="0">
                <a:latin typeface="Symbol" panose="05050102010706020507" pitchFamily="18" charset="2"/>
              </a:rPr>
              <a:t>s</a:t>
            </a:r>
            <a:r>
              <a:rPr lang="en-GB" sz="2200" dirty="0"/>
              <a:t>) </a:t>
            </a:r>
            <a:r>
              <a:rPr lang="en-GB" sz="2200" dirty="0">
                <a:latin typeface="+mn-lt"/>
              </a:rPr>
              <a:t>is the square root of the variance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5377128" y="1350792"/>
            <a:ext cx="2514856" cy="1201293"/>
            <a:chOff x="2411760" y="5048612"/>
            <a:chExt cx="2514856" cy="120129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2411760" y="5741689"/>
                  <a:ext cx="2514856" cy="50821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                         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11760" y="5741689"/>
                  <a:ext cx="2514856" cy="508216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 l="-726" b="-13095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Rectangle 13"/>
                <p:cNvSpPr/>
                <p:nvPr/>
              </p:nvSpPr>
              <p:spPr>
                <a:xfrm>
                  <a:off x="3215776" y="5048612"/>
                  <a:ext cx="1666610" cy="87690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chr m:val="∑"/>
                            <m:ctrlPr>
                              <a:rPr lang="en-GB" sz="180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sz="18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  <m:e>
                            <m:sSup>
                              <m:sSupPr>
                                <m:ctrlPr>
                                  <a:rPr lang="en-GB" sz="18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sSub>
                                  <m:sSubPr>
                                    <m:ctrlPr>
                                      <a:rPr lang="en-GB" sz="1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b="0" i="1" smtClean="0"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en-US" sz="1800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en-GB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GB" sz="18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sz="1800" b="0" i="1" smtClean="0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r>
                                      <a:rPr lang="en-US" sz="1800" i="1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sz="18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𝜇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en-US" sz="18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nary>
                      </m:oMath>
                    </m:oMathPara>
                  </a14:m>
                  <a:endParaRPr lang="en-GB" sz="1800" dirty="0"/>
                </a:p>
              </p:txBody>
            </p:sp>
          </mc:Choice>
          <mc:Fallback xmlns="">
            <p:sp>
              <p:nvSpPr>
                <p:cNvPr id="14" name="Rectangle 1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15776" y="5048612"/>
                  <a:ext cx="1666610" cy="876907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5" name="Group 14"/>
          <p:cNvGrpSpPr/>
          <p:nvPr/>
        </p:nvGrpSpPr>
        <p:grpSpPr>
          <a:xfrm>
            <a:off x="1778056" y="1330872"/>
            <a:ext cx="1736230" cy="1149608"/>
            <a:chOff x="2605234" y="5089747"/>
            <a:chExt cx="1736230" cy="114960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2605234" y="5782692"/>
                  <a:ext cx="1736230" cy="456663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14:m>
                    <m:oMath xmlns:m="http://schemas.openxmlformats.org/officeDocument/2006/math"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                  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</m:oMath>
                  </a14:m>
                  <a:r>
                    <a:rPr lang="en-GB" sz="1800" dirty="0"/>
                    <a:t> </a:t>
                  </a:r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05234" y="5782692"/>
                  <a:ext cx="1736230" cy="456663"/>
                </a:xfrm>
                <a:prstGeom prst="rect">
                  <a:avLst/>
                </a:prstGeom>
                <a:blipFill>
                  <a:blip r:embed="rId6"/>
                  <a:stretch>
                    <a:fillRect l="-4577" b="-10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Rectangle 16"/>
                <p:cNvSpPr/>
                <p:nvPr/>
              </p:nvSpPr>
              <p:spPr>
                <a:xfrm>
                  <a:off x="3254285" y="5089747"/>
                  <a:ext cx="1006686" cy="87690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chr m:val="∑"/>
                            <m:ctrlPr>
                              <a:rPr lang="en-GB" sz="180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sz="18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  <m:e>
                            <m:sSubSup>
                              <m:sSubSupPr>
                                <m:ctrlPr>
                                  <a:rPr lang="en-GB" sz="1800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sSub>
                                  <m:sSubPr>
                                    <m:ctrlPr>
                                      <a:rPr lang="en-GB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i="1"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en-US" sz="1800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n-US" sz="18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18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  <m:sup>
                                <m:r>
                                  <a:rPr lang="en-US" sz="18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bSup>
                          </m:e>
                        </m:nary>
                      </m:oMath>
                    </m:oMathPara>
                  </a14:m>
                  <a:endParaRPr lang="en-GB" sz="1800" dirty="0"/>
                </a:p>
              </p:txBody>
            </p:sp>
          </mc:Choice>
          <mc:Fallback xmlns="">
            <p:sp>
              <p:nvSpPr>
                <p:cNvPr id="17" name="Rectangle 1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54285" y="5089747"/>
                  <a:ext cx="1006686" cy="876907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309183" y="2013839"/>
                <a:ext cx="1078253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9183" y="2013839"/>
                <a:ext cx="1078253" cy="369332"/>
              </a:xfrm>
              <a:prstGeom prst="rect">
                <a:avLst/>
              </a:prstGeom>
              <a:blipFill>
                <a:blip r:embed="rId8"/>
                <a:stretch>
                  <a:fillRect b="-24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5741734" y="3240974"/>
                <a:ext cx="1654812" cy="133684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eqArr>
                            <m:eqArrPr>
                              <m:ctrlPr>
                                <a:rPr lang="en-US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eqArrPr>
                            <m:e>
                              <m:nary>
                                <m:naryPr>
                                  <m:chr m:val="∑"/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en-US" sz="1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𝑘</m:t>
                                  </m:r>
                                </m:sup>
                                <m:e>
                                  <m:sSub>
                                    <m:sSubPr>
                                      <m:ctrlPr>
                                        <a:rPr lang="en-US" sz="1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US" sz="1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sSup>
                                    <m:sSupPr>
                                      <m:ctrlPr>
                                        <a:rPr lang="en-US" sz="1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sz="18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sz="18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18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18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18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r>
                                            <a:rPr lang="en-US" sz="18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𝜇</m:t>
                                          </m:r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sz="1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nary>
                            </m:e>
                            <m:e>
                              <m:f>
                                <m:f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                         </m:t>
                                  </m:r>
                                </m:num>
                                <m:den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den>
                              </m:f>
                            </m:e>
                          </m:eqArr>
                        </m:e>
                      </m:rad>
                    </m:oMath>
                  </m:oMathPara>
                </a14:m>
                <a:endParaRPr lang="en-GB" sz="18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1734" y="3240974"/>
                <a:ext cx="1654812" cy="133684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1407083" y="4031380"/>
                <a:ext cx="77777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𝜎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7083" y="4031380"/>
                <a:ext cx="777777" cy="46166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2128420" y="3269355"/>
                <a:ext cx="1886221" cy="133684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eqArr>
                            <m:eqArrPr>
                              <m:ctrlPr>
                                <a:rPr lang="en-US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eqArrPr>
                            <m:e>
                              <m:nary>
                                <m:naryPr>
                                  <m:chr m:val="∑"/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en-US" sz="1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𝑘</m:t>
                                  </m:r>
                                </m:sup>
                                <m:e>
                                  <m:sSub>
                                    <m:sSubPr>
                                      <m:ctrlPr>
                                        <a:rPr lang="en-US" sz="1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US" sz="1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sSubSup>
                                    <m:sSubSupPr>
                                      <m:ctrlPr>
                                        <a:rPr lang="en-US" sz="180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sz="1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1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  <m:sup>
                                      <m:r>
                                        <a:rPr lang="en-US" sz="1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bSup>
                                </m:e>
                              </m:nary>
                            </m:e>
                            <m:e>
                              <m:f>
                                <m:f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1800" b="0" i="1">
                                      <a:latin typeface="Cambria Math" panose="02040503050406030204" pitchFamily="18" charset="0"/>
                                    </a:rPr>
                                    <m:t>   </m:t>
                                  </m:r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1800" b="0" i="1">
                                      <a:latin typeface="Cambria Math" panose="02040503050406030204" pitchFamily="18" charset="0"/>
                                    </a:rPr>
                                    <m:t>             </m:t>
                                  </m:r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  </m:t>
                                  </m:r>
                                </m:num>
                                <m:den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den>
                              </m:f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 −</m:t>
                              </m:r>
                              <m:sSup>
                                <m:sSupPr>
                                  <m:ctrlPr>
                                    <a:rPr lang="en-US" sz="1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p>
                                  <m:r>
                                    <a:rPr lang="en-US" sz="1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eqArr>
                        </m:e>
                      </m:rad>
                    </m:oMath>
                  </m:oMathPara>
                </a14:m>
                <a:endParaRPr lang="en-GB" sz="18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8420" y="3269355"/>
                <a:ext cx="1886221" cy="1336841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/>
              <p:cNvSpPr/>
              <p:nvPr/>
            </p:nvSpPr>
            <p:spPr>
              <a:xfrm>
                <a:off x="4291093" y="3946139"/>
                <a:ext cx="397365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dirty="0">
                          <a:latin typeface="+mn-lt"/>
                        </a:rPr>
                        <m:t>or</m:t>
                      </m:r>
                    </m:oMath>
                  </m:oMathPara>
                </a14:m>
                <a:endParaRPr lang="en-GB" dirty="0">
                  <a:latin typeface="+mn-lt"/>
                </a:endParaRPr>
              </a:p>
            </p:txBody>
          </p:sp>
        </mc:Choice>
        <mc:Fallback xmlns=""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1093" y="3946139"/>
                <a:ext cx="397365" cy="461665"/>
              </a:xfrm>
              <a:prstGeom prst="rect">
                <a:avLst/>
              </a:prstGeom>
              <a:blipFill>
                <a:blip r:embed="rId12"/>
                <a:stretch>
                  <a:fillRect r="-2153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 Box 6"/>
          <p:cNvSpPr txBox="1">
            <a:spLocks noChangeArrowheads="1"/>
          </p:cNvSpPr>
          <p:nvPr/>
        </p:nvSpPr>
        <p:spPr bwMode="auto">
          <a:xfrm>
            <a:off x="2186925" y="4812529"/>
            <a:ext cx="4677345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200" i="1" dirty="0">
                <a:cs typeface="Times New Roman" panose="02020603050405020304" pitchFamily="18" charset="0"/>
              </a:rPr>
              <a:t>f</a:t>
            </a:r>
            <a:r>
              <a:rPr lang="en-GB" sz="2200" i="1" baseline="-25000" dirty="0">
                <a:cs typeface="Times New Roman" panose="02020603050405020304" pitchFamily="18" charset="0"/>
              </a:rPr>
              <a:t>i</a:t>
            </a:r>
            <a:r>
              <a:rPr lang="en-GB" sz="2200" dirty="0"/>
              <a:t> </a:t>
            </a:r>
            <a:r>
              <a:rPr lang="en-GB" sz="2200" dirty="0">
                <a:latin typeface="+mn-lt"/>
              </a:rPr>
              <a:t>is </a:t>
            </a:r>
            <a:r>
              <a:rPr lang="en-US" sz="2200" dirty="0">
                <a:latin typeface="+mn-lt"/>
              </a:rPr>
              <a:t>every individual frequency</a:t>
            </a:r>
          </a:p>
        </p:txBody>
      </p:sp>
      <p:sp>
        <p:nvSpPr>
          <p:cNvPr id="20" name="Rectangle 19">
            <a:hlinkClick r:id="rId13"/>
            <a:extLst>
              <a:ext uri="{FF2B5EF4-FFF2-40B4-BE49-F238E27FC236}">
                <a16:creationId xmlns:a16="http://schemas.microsoft.com/office/drawing/2014/main" id="{3D6DDEF2-B211-476E-AA6D-951D5F914FA2}"/>
              </a:ext>
            </a:extLst>
          </p:cNvPr>
          <p:cNvSpPr/>
          <p:nvPr/>
        </p:nvSpPr>
        <p:spPr>
          <a:xfrm>
            <a:off x="8077200" y="6096000"/>
            <a:ext cx="9906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>
            <a:hlinkClick r:id="rId13"/>
            <a:extLst>
              <a:ext uri="{FF2B5EF4-FFF2-40B4-BE49-F238E27FC236}">
                <a16:creationId xmlns:a16="http://schemas.microsoft.com/office/drawing/2014/main" id="{9B577A07-E134-46AD-88D4-92B288CB9657}"/>
              </a:ext>
            </a:extLst>
          </p:cNvPr>
          <p:cNvSpPr/>
          <p:nvPr/>
        </p:nvSpPr>
        <p:spPr>
          <a:xfrm>
            <a:off x="800100" y="6553200"/>
            <a:ext cx="17145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DCEAAA6-4A59-440F-0FCB-C4FCBB81D1C7}"/>
              </a:ext>
            </a:extLst>
          </p:cNvPr>
          <p:cNvSpPr/>
          <p:nvPr/>
        </p:nvSpPr>
        <p:spPr>
          <a:xfrm>
            <a:off x="370761" y="668345"/>
            <a:ext cx="855813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buClr>
                <a:schemeClr val="accent1"/>
              </a:buClr>
              <a:tabLst>
                <a:tab pos="533400" algn="l"/>
              </a:tabLst>
            </a:pPr>
            <a:r>
              <a:rPr lang="en-GB" dirty="0">
                <a:latin typeface="+mn-lt"/>
              </a:rPr>
              <a:t>The formula of the </a:t>
            </a:r>
            <a:r>
              <a:rPr lang="en-GB" b="1" dirty="0">
                <a:solidFill>
                  <a:srgbClr val="FF6600"/>
                </a:solidFill>
                <a:latin typeface="+mn-lt"/>
              </a:rPr>
              <a:t>variance</a:t>
            </a:r>
            <a:r>
              <a:rPr lang="en-GB" dirty="0">
                <a:latin typeface="+mn-lt"/>
              </a:rPr>
              <a:t> of a grouped frequency data set is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69A71C5-3DA1-551F-AF15-AA3A36B22864}"/>
              </a:ext>
            </a:extLst>
          </p:cNvPr>
          <p:cNvSpPr/>
          <p:nvPr/>
        </p:nvSpPr>
        <p:spPr>
          <a:xfrm>
            <a:off x="600650" y="4797139"/>
            <a:ext cx="10567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+mn-lt"/>
              </a:rPr>
              <a:t>where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422C86-4E92-3442-B1DA-9D3E9EFB681E}"/>
              </a:ext>
            </a:extLst>
          </p:cNvPr>
          <p:cNvSpPr txBox="1"/>
          <p:nvPr/>
        </p:nvSpPr>
        <p:spPr>
          <a:xfrm>
            <a:off x="4419893" y="1854792"/>
            <a:ext cx="84824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latin typeface="+mn-lt"/>
              </a:rPr>
              <a:t>or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0409D60C-2EAE-0226-BFB0-943CE47A24E8}"/>
                  </a:ext>
                </a:extLst>
              </p:cNvPr>
              <p:cNvSpPr/>
              <p:nvPr/>
            </p:nvSpPr>
            <p:spPr>
              <a:xfrm>
                <a:off x="5114918" y="4004662"/>
                <a:ext cx="77777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𝜎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0409D60C-2EAE-0226-BFB0-943CE47A24E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4918" y="4004662"/>
                <a:ext cx="777777" cy="461665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34331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556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3" grpId="0" animBg="1"/>
      <p:bldP spid="5" grpId="0" animBg="1"/>
      <p:bldP spid="4" grpId="0" animBg="1"/>
      <p:bldP spid="7" grpId="0"/>
      <p:bldP spid="18" grpId="0"/>
      <p:bldP spid="22" grpId="0"/>
      <p:bldP spid="8" grpId="0"/>
      <p:bldP spid="24" grpId="0"/>
      <p:bldP spid="25" grpId="0"/>
      <p:bldP spid="3" grpId="0"/>
      <p:bldP spid="6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2" name="Text Box 4"/>
          <p:cNvSpPr txBox="1">
            <a:spLocks noChangeArrowheads="1"/>
          </p:cNvSpPr>
          <p:nvPr/>
        </p:nvSpPr>
        <p:spPr bwMode="auto">
          <a:xfrm>
            <a:off x="250825" y="260350"/>
            <a:ext cx="871378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 b="1" u="sng" dirty="0">
                <a:latin typeface="+mn-lt"/>
              </a:rPr>
              <a:t>Standard Deviation.</a:t>
            </a:r>
          </a:p>
        </p:txBody>
      </p:sp>
      <p:sp>
        <p:nvSpPr>
          <p:cNvPr id="2" name="Rectangle 1"/>
          <p:cNvSpPr/>
          <p:nvPr/>
        </p:nvSpPr>
        <p:spPr>
          <a:xfrm>
            <a:off x="539552" y="1052736"/>
            <a:ext cx="777657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4500" indent="-444500">
              <a:spcBef>
                <a:spcPct val="20000"/>
              </a:spcBef>
              <a:buClr>
                <a:schemeClr val="accent1"/>
              </a:buClr>
              <a:tabLst>
                <a:tab pos="533400" algn="l"/>
              </a:tabLst>
            </a:pPr>
            <a:r>
              <a:rPr lang="en-GB" sz="2400" dirty="0">
                <a:latin typeface="+mn-lt"/>
              </a:rPr>
              <a:t>The Standard deviation of a distribution is</a:t>
            </a:r>
          </a:p>
        </p:txBody>
      </p:sp>
      <p:sp>
        <p:nvSpPr>
          <p:cNvPr id="4" name="Rectangle 3"/>
          <p:cNvSpPr/>
          <p:nvPr/>
        </p:nvSpPr>
        <p:spPr>
          <a:xfrm>
            <a:off x="1737394" y="1513846"/>
            <a:ext cx="36455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v"/>
              <a:tabLst>
                <a:tab pos="533400" algn="l"/>
              </a:tabLst>
            </a:pPr>
            <a:r>
              <a:rPr lang="en-GB" sz="2400" dirty="0">
                <a:latin typeface="+mn-lt"/>
              </a:rPr>
              <a:t> a measure of spread</a:t>
            </a:r>
          </a:p>
        </p:txBody>
      </p:sp>
      <p:sp>
        <p:nvSpPr>
          <p:cNvPr id="8" name="Rectangle 7"/>
          <p:cNvSpPr/>
          <p:nvPr/>
        </p:nvSpPr>
        <p:spPr>
          <a:xfrm>
            <a:off x="1737394" y="2021122"/>
            <a:ext cx="672303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v"/>
              <a:tabLst>
                <a:tab pos="533400" algn="l"/>
              </a:tabLst>
            </a:pPr>
            <a:r>
              <a:rPr lang="en-GB" sz="2400" dirty="0">
                <a:latin typeface="+mn-lt"/>
              </a:rPr>
              <a:t>affected by the size of each data value</a:t>
            </a:r>
          </a:p>
        </p:txBody>
      </p:sp>
      <p:sp>
        <p:nvSpPr>
          <p:cNvPr id="9" name="Rectangle 8"/>
          <p:cNvSpPr/>
          <p:nvPr/>
        </p:nvSpPr>
        <p:spPr>
          <a:xfrm>
            <a:off x="1737393" y="2574009"/>
            <a:ext cx="657873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v"/>
              <a:tabLst>
                <a:tab pos="533400" algn="l"/>
              </a:tabLst>
            </a:pPr>
            <a:r>
              <a:rPr lang="en-GB" sz="2400" dirty="0">
                <a:latin typeface="+mn-lt"/>
              </a:rPr>
              <a:t>a commonly calculated and used statistic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39552" y="3169109"/>
            <a:ext cx="777657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buClr>
                <a:schemeClr val="accent1"/>
              </a:buClr>
              <a:tabLst>
                <a:tab pos="533400" algn="l"/>
              </a:tabLst>
            </a:pPr>
            <a:r>
              <a:rPr lang="en-GB" sz="2400" dirty="0">
                <a:latin typeface="+mn-lt"/>
              </a:rPr>
              <a:t>The Standard deviation shows how much variation there is from the mean.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39552" y="4270929"/>
            <a:ext cx="777657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buClr>
                <a:schemeClr val="accent1"/>
              </a:buClr>
              <a:tabLst>
                <a:tab pos="533400" algn="l"/>
              </a:tabLst>
            </a:pPr>
            <a:r>
              <a:rPr lang="en-GB" sz="2400" dirty="0">
                <a:latin typeface="+mn-lt"/>
              </a:rPr>
              <a:t>Although you will usually calculate the Standard deviation on the GDC we will see some examples to shows how to calculate the standard deviation step by step using the formula.</a:t>
            </a:r>
          </a:p>
        </p:txBody>
      </p:sp>
      <p:sp>
        <p:nvSpPr>
          <p:cNvPr id="10" name="Rectangle 9">
            <a:hlinkClick r:id="rId2"/>
            <a:extLst>
              <a:ext uri="{FF2B5EF4-FFF2-40B4-BE49-F238E27FC236}">
                <a16:creationId xmlns:a16="http://schemas.microsoft.com/office/drawing/2014/main" id="{243E8F83-3BEA-4568-B279-E50107BCEB24}"/>
              </a:ext>
            </a:extLst>
          </p:cNvPr>
          <p:cNvSpPr/>
          <p:nvPr/>
        </p:nvSpPr>
        <p:spPr>
          <a:xfrm>
            <a:off x="8077200" y="6096000"/>
            <a:ext cx="9906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hlinkClick r:id="rId2"/>
            <a:extLst>
              <a:ext uri="{FF2B5EF4-FFF2-40B4-BE49-F238E27FC236}">
                <a16:creationId xmlns:a16="http://schemas.microsoft.com/office/drawing/2014/main" id="{DA74C8DA-004A-455B-844E-DB53E42D1731}"/>
              </a:ext>
            </a:extLst>
          </p:cNvPr>
          <p:cNvSpPr/>
          <p:nvPr/>
        </p:nvSpPr>
        <p:spPr>
          <a:xfrm>
            <a:off x="800100" y="6553200"/>
            <a:ext cx="17145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8210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8" grpId="0"/>
      <p:bldP spid="9" grpId="0"/>
      <p:bldP spid="14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6" name="Text Box 4"/>
          <p:cNvSpPr txBox="1">
            <a:spLocks noChangeArrowheads="1"/>
          </p:cNvSpPr>
          <p:nvPr/>
        </p:nvSpPr>
        <p:spPr bwMode="auto">
          <a:xfrm>
            <a:off x="469537" y="149939"/>
            <a:ext cx="8642350" cy="969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ts val="1200"/>
              </a:spcBef>
            </a:pPr>
            <a:r>
              <a:rPr lang="en-GB" dirty="0">
                <a:latin typeface="+mn-lt"/>
              </a:rPr>
              <a:t>All of the exam marks from a group of students:</a:t>
            </a:r>
          </a:p>
          <a:p>
            <a:pPr>
              <a:spcBef>
                <a:spcPts val="600"/>
              </a:spcBef>
            </a:pPr>
            <a:r>
              <a:rPr lang="en-GB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2800" dirty="0"/>
              <a:t>	1	3	4	5	8	9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6678" name="Object 6"/>
              <p:cNvSpPr txBox="1"/>
              <p:nvPr/>
            </p:nvSpPr>
            <p:spPr bwMode="auto">
              <a:xfrm>
                <a:off x="3260812" y="5719256"/>
                <a:ext cx="5503282" cy="485775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GB" i="0">
                          <a:solidFill>
                            <a:srgbClr val="000000"/>
                          </a:solidFill>
                          <a:latin typeface="+mn-lt"/>
                        </a:rPr>
                        <m:t>Standard</m:t>
                      </m:r>
                      <m:r>
                        <m:rPr>
                          <m:nor/>
                        </m:rPr>
                        <a:rPr lang="en-GB" i="0">
                          <a:solidFill>
                            <a:srgbClr val="000000"/>
                          </a:solidFill>
                          <a:latin typeface="+mn-lt"/>
                        </a:rPr>
                        <m:t> </m:t>
                      </m:r>
                      <m:r>
                        <m:rPr>
                          <m:nor/>
                        </m:rPr>
                        <a:rPr lang="en-GB" i="0">
                          <a:solidFill>
                            <a:srgbClr val="000000"/>
                          </a:solidFill>
                          <a:latin typeface="+mn-lt"/>
                        </a:rPr>
                        <m:t>deviation</m:t>
                      </m:r>
                      <m:r>
                        <m:rPr>
                          <m:nor/>
                        </m:rPr>
                        <a:rPr lang="en-GB" i="0">
                          <a:solidFill>
                            <a:srgbClr val="000000"/>
                          </a:solidFill>
                          <a:latin typeface="+mn-lt"/>
                        </a:rPr>
                        <m:t> </m:t>
                      </m:r>
                      <m:r>
                        <a:rPr lang="en-GB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ad>
                        <m:radPr>
                          <m:degHide m:val="on"/>
                          <m:ctrlPr>
                            <a:rPr lang="en-GB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m:rPr>
                              <m:nor/>
                            </m:rPr>
                            <a:rPr lang="en-GB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7.67</m:t>
                          </m:r>
                        </m:e>
                      </m:rad>
                      <m:r>
                        <a:rPr lang="en-GB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=2.77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6678" name="Object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60812" y="5719256"/>
                <a:ext cx="5503282" cy="48577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4932040" y="2400240"/>
          <a:ext cx="3888432" cy="267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Score (</a:t>
                      </a:r>
                      <a:r>
                        <a:rPr lang="en-GB" sz="2400" i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GB" sz="24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400" baseline="300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140550" y="3043378"/>
            <a:ext cx="28857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>
                <a:latin typeface="+mn-lt"/>
              </a:rPr>
              <a:t>Calculate the mean</a:t>
            </a:r>
          </a:p>
        </p:txBody>
      </p:sp>
      <p:sp>
        <p:nvSpPr>
          <p:cNvPr id="4" name="Rectangle 3"/>
          <p:cNvSpPr/>
          <p:nvPr/>
        </p:nvSpPr>
        <p:spPr>
          <a:xfrm>
            <a:off x="1214819" y="3513617"/>
            <a:ext cx="23042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/>
              <a:t>1 + 3 + 4 + 5 + 8 + 9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142811" y="3874847"/>
            <a:ext cx="2376264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047629" y="3871945"/>
            <a:ext cx="3129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/>
              <a:t>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345597" y="3528798"/>
                <a:ext cx="481222" cy="69640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</m:oMath>
                  </m:oMathPara>
                </a14:m>
                <a:endParaRPr lang="en-GB" sz="2800" dirty="0">
                  <a:latin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597" y="3528798"/>
                <a:ext cx="481222" cy="69640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13"/>
          <p:cNvSpPr/>
          <p:nvPr/>
        </p:nvSpPr>
        <p:spPr>
          <a:xfrm>
            <a:off x="791669" y="3657633"/>
            <a:ext cx="301686" cy="49158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dirty="0"/>
              <a:t>=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555678" y="3631211"/>
            <a:ext cx="301686" cy="49158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dirty="0"/>
              <a:t>=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40461" y="3617197"/>
            <a:ext cx="3129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/>
              <a:t>5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150145" y="2847042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>
                <a:cs typeface="Times New Roman" panose="02020603050405020304" pitchFamily="18" charset="0"/>
              </a:rPr>
              <a:t>–</a:t>
            </a:r>
            <a:r>
              <a:rPr lang="en-GB" sz="2000" dirty="0"/>
              <a:t>4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192857" y="3243449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>
                <a:cs typeface="Times New Roman" panose="02020603050405020304" pitchFamily="18" charset="0"/>
              </a:rPr>
              <a:t>–</a:t>
            </a:r>
            <a:r>
              <a:rPr lang="en-GB" sz="2000" dirty="0"/>
              <a:t>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192857" y="3587464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>
                <a:cs typeface="Times New Roman" panose="02020603050405020304" pitchFamily="18" charset="0"/>
              </a:rPr>
              <a:t>–</a:t>
            </a:r>
            <a:r>
              <a:rPr lang="en-GB" sz="2000" dirty="0"/>
              <a:t>1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245067" y="3986716"/>
            <a:ext cx="3129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/>
              <a:t>0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236160" y="4371386"/>
            <a:ext cx="3129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/>
              <a:t>3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243507" y="4726817"/>
            <a:ext cx="3129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/>
              <a:t>4</a:t>
            </a:r>
          </a:p>
        </p:txBody>
      </p:sp>
      <p:sp>
        <p:nvSpPr>
          <p:cNvPr id="23" name="Rectangle 22"/>
          <p:cNvSpPr/>
          <p:nvPr/>
        </p:nvSpPr>
        <p:spPr>
          <a:xfrm>
            <a:off x="8040015" y="2860268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/>
              <a:t>16</a:t>
            </a:r>
          </a:p>
        </p:txBody>
      </p:sp>
      <p:sp>
        <p:nvSpPr>
          <p:cNvPr id="24" name="Rectangle 23"/>
          <p:cNvSpPr/>
          <p:nvPr/>
        </p:nvSpPr>
        <p:spPr>
          <a:xfrm>
            <a:off x="8104137" y="3270250"/>
            <a:ext cx="3129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/>
              <a:t>4</a:t>
            </a:r>
          </a:p>
        </p:txBody>
      </p:sp>
      <p:sp>
        <p:nvSpPr>
          <p:cNvPr id="25" name="Rectangle 24"/>
          <p:cNvSpPr/>
          <p:nvPr/>
        </p:nvSpPr>
        <p:spPr>
          <a:xfrm>
            <a:off x="8104136" y="3644597"/>
            <a:ext cx="3129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/>
              <a:t>1</a:t>
            </a:r>
          </a:p>
        </p:txBody>
      </p:sp>
      <p:sp>
        <p:nvSpPr>
          <p:cNvPr id="26" name="Rectangle 25"/>
          <p:cNvSpPr/>
          <p:nvPr/>
        </p:nvSpPr>
        <p:spPr>
          <a:xfrm>
            <a:off x="8104136" y="4013929"/>
            <a:ext cx="3129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/>
              <a:t>0</a:t>
            </a:r>
          </a:p>
        </p:txBody>
      </p:sp>
      <p:sp>
        <p:nvSpPr>
          <p:cNvPr id="27" name="Rectangle 26"/>
          <p:cNvSpPr/>
          <p:nvPr/>
        </p:nvSpPr>
        <p:spPr>
          <a:xfrm>
            <a:off x="8111483" y="4383261"/>
            <a:ext cx="3129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/>
              <a:t>9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040016" y="4752593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/>
              <a:t>16</a:t>
            </a:r>
          </a:p>
        </p:txBody>
      </p:sp>
      <p:graphicFrame>
        <p:nvGraphicFramePr>
          <p:cNvPr id="3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95315"/>
              </p:ext>
            </p:extLst>
          </p:nvPr>
        </p:nvGraphicFramePr>
        <p:xfrm>
          <a:off x="2037649" y="5582678"/>
          <a:ext cx="938212" cy="912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57200" imgH="444240" progId="Equation.3">
                  <p:embed/>
                </p:oleObj>
              </mc:Choice>
              <mc:Fallback>
                <p:oleObj name="Equation" r:id="rId4" imgW="457200" imgH="444240" progId="Equation.3">
                  <p:embed/>
                  <p:pic>
                    <p:nvPicPr>
                      <p:cNvPr id="3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7649" y="5582678"/>
                        <a:ext cx="938212" cy="912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Rectangle 33"/>
          <p:cNvSpPr/>
          <p:nvPr/>
        </p:nvSpPr>
        <p:spPr>
          <a:xfrm>
            <a:off x="8029697" y="5153404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/>
              <a:t>46</a:t>
            </a:r>
          </a:p>
        </p:txBody>
      </p:sp>
      <p:sp>
        <p:nvSpPr>
          <p:cNvPr id="36" name="Rectangle 35"/>
          <p:cNvSpPr/>
          <p:nvPr/>
        </p:nvSpPr>
        <p:spPr>
          <a:xfrm>
            <a:off x="3811079" y="3540938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/>
              <a:t>30</a:t>
            </a:r>
          </a:p>
        </p:txBody>
      </p:sp>
      <p:sp>
        <p:nvSpPr>
          <p:cNvPr id="5" name="Rectangle 4"/>
          <p:cNvSpPr/>
          <p:nvPr/>
        </p:nvSpPr>
        <p:spPr>
          <a:xfrm>
            <a:off x="234303" y="3145560"/>
            <a:ext cx="9412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800" dirty="0">
                <a:solidFill>
                  <a:srgbClr val="FF6600"/>
                </a:solidFill>
                <a:latin typeface="+mn-lt"/>
              </a:rPr>
              <a:t>Step</a:t>
            </a:r>
            <a:r>
              <a:rPr lang="en-GB" sz="1800" dirty="0">
                <a:solidFill>
                  <a:srgbClr val="FF6600"/>
                </a:solidFill>
              </a:rPr>
              <a:t> 1:</a:t>
            </a:r>
          </a:p>
        </p:txBody>
      </p:sp>
      <p:sp>
        <p:nvSpPr>
          <p:cNvPr id="7" name="Rectangle 6"/>
          <p:cNvSpPr/>
          <p:nvPr/>
        </p:nvSpPr>
        <p:spPr>
          <a:xfrm>
            <a:off x="278948" y="1078853"/>
            <a:ext cx="827306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en-GB" dirty="0">
                <a:latin typeface="+mn-lt"/>
              </a:rPr>
              <a:t>Calculate the variance and standard deviation</a:t>
            </a:r>
          </a:p>
        </p:txBody>
      </p:sp>
      <p:sp>
        <p:nvSpPr>
          <p:cNvPr id="37" name="Rectangle 36"/>
          <p:cNvSpPr/>
          <p:nvPr/>
        </p:nvSpPr>
        <p:spPr>
          <a:xfrm>
            <a:off x="150047" y="4229411"/>
            <a:ext cx="49232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rgbClr val="FF6600"/>
                </a:solidFill>
                <a:latin typeface="+mn-lt"/>
              </a:rPr>
              <a:t>Step 2: Find the difference from the mean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29133" y="4595576"/>
            <a:ext cx="49232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rgbClr val="FF6600"/>
                </a:solidFill>
                <a:latin typeface="+mn-lt"/>
              </a:rPr>
              <a:t>Step 3: Square these differences.</a:t>
            </a:r>
          </a:p>
        </p:txBody>
      </p:sp>
      <p:sp>
        <p:nvSpPr>
          <p:cNvPr id="39" name="Rectangle 38"/>
          <p:cNvSpPr/>
          <p:nvPr/>
        </p:nvSpPr>
        <p:spPr>
          <a:xfrm>
            <a:off x="3871746" y="3867794"/>
            <a:ext cx="3129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/>
              <a:t>6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916744" y="3867794"/>
            <a:ext cx="274320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4184520" y="3626812"/>
            <a:ext cx="301686" cy="49158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dirty="0"/>
              <a:t>=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6596792" y="2359159"/>
                <a:ext cx="75533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GB" sz="2400" i="1" dirty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GB" sz="2400" dirty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14:m>
                  <m:oMath xmlns:m="http://schemas.openxmlformats.org/officeDocument/2006/math">
                    <m:r>
                      <a:rPr lang="en-GB" sz="2400" i="1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</m:oMath>
                </a14:m>
                <a:endParaRPr lang="en-GB" sz="2400" dirty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6792" y="2359159"/>
                <a:ext cx="755336" cy="461665"/>
              </a:xfrm>
              <a:prstGeom prst="rect">
                <a:avLst/>
              </a:prstGeom>
              <a:blipFill rotWithShape="0">
                <a:blip r:embed="rId8"/>
                <a:stretch>
                  <a:fillRect l="-12097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7702370" y="2373491"/>
                <a:ext cx="106311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400" dirty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en-GB" sz="2400" i="1" dirty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GB" sz="2400" dirty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14:m>
                  <m:oMath xmlns:m="http://schemas.openxmlformats.org/officeDocument/2006/math">
                    <m:r>
                      <a:rPr lang="en-GB" sz="2400" i="1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</m:oMath>
                </a14:m>
                <a:r>
                  <a:rPr lang="en-GB" sz="2400" dirty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r>
                  <a:rPr lang="en-GB" sz="2400" baseline="30000" dirty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02370" y="2373491"/>
                <a:ext cx="1063112" cy="461665"/>
              </a:xfrm>
              <a:prstGeom prst="rect">
                <a:avLst/>
              </a:prstGeom>
              <a:blipFill rotWithShape="0">
                <a:blip r:embed="rId9"/>
                <a:stretch>
                  <a:fillRect l="-9195" t="-10526" r="-2299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Rectangle 43"/>
          <p:cNvSpPr/>
          <p:nvPr/>
        </p:nvSpPr>
        <p:spPr>
          <a:xfrm>
            <a:off x="150047" y="4956213"/>
            <a:ext cx="51985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rgbClr val="FF6600"/>
                </a:solidFill>
                <a:latin typeface="+mn-lt"/>
              </a:rPr>
              <a:t>Step 4: add up the square of the differences.</a:t>
            </a:r>
          </a:p>
        </p:txBody>
      </p:sp>
      <p:sp>
        <p:nvSpPr>
          <p:cNvPr id="45" name="Rectangle 44"/>
          <p:cNvSpPr/>
          <p:nvPr/>
        </p:nvSpPr>
        <p:spPr>
          <a:xfrm>
            <a:off x="150047" y="5334629"/>
            <a:ext cx="75535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rgbClr val="FF6600"/>
                </a:solidFill>
                <a:latin typeface="+mn-lt"/>
              </a:rPr>
              <a:t>Step 5: substitute into the formula for standard deviation.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3111551" y="1672831"/>
                <a:ext cx="1524199" cy="133684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eqArr>
                            <m:eqArrPr>
                              <m:ctrlPr>
                                <a:rPr lang="en-US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eqArrPr>
                            <m:e>
                              <m:nary>
                                <m:naryPr>
                                  <m:chr m:val="∑"/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en-US" sz="1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𝑘</m:t>
                                  </m:r>
                                </m:sup>
                                <m:e>
                                  <m:sSup>
                                    <m:sSupPr>
                                      <m:ctrlPr>
                                        <a:rPr lang="en-US" sz="1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sz="18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sz="18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18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18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18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r>
                                            <a:rPr lang="en-US" sz="18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𝜇</m:t>
                                          </m:r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sz="1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nary>
                            </m:e>
                            <m:e>
                              <m:f>
                                <m:f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                         </m:t>
                                  </m:r>
                                </m:num>
                                <m:den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den>
                              </m:f>
                            </m:e>
                          </m:eqArr>
                        </m:e>
                      </m:rad>
                    </m:oMath>
                  </m:oMathPara>
                </a14:m>
                <a:endParaRPr lang="en-GB" sz="1800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1551" y="1672831"/>
                <a:ext cx="1524199" cy="133684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Rectangle 46"/>
              <p:cNvSpPr/>
              <p:nvPr/>
            </p:nvSpPr>
            <p:spPr>
              <a:xfrm>
                <a:off x="2198084" y="2477332"/>
                <a:ext cx="77777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𝜎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47" name="Rectangle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8084" y="2477332"/>
                <a:ext cx="777777" cy="46166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Rectangle 49"/>
          <p:cNvSpPr/>
          <p:nvPr/>
        </p:nvSpPr>
        <p:spPr>
          <a:xfrm>
            <a:off x="206073" y="1544310"/>
            <a:ext cx="36675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en-GB" dirty="0">
                <a:latin typeface="+mn-lt"/>
              </a:rPr>
              <a:t>Using this formula</a:t>
            </a:r>
          </a:p>
        </p:txBody>
      </p:sp>
      <p:sp>
        <p:nvSpPr>
          <p:cNvPr id="51" name="Rectangle 50"/>
          <p:cNvSpPr/>
          <p:nvPr/>
        </p:nvSpPr>
        <p:spPr>
          <a:xfrm>
            <a:off x="6345512" y="2866047"/>
            <a:ext cx="9060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– 5 =</a:t>
            </a:r>
          </a:p>
        </p:txBody>
      </p:sp>
      <p:sp>
        <p:nvSpPr>
          <p:cNvPr id="52" name="Rectangle 51"/>
          <p:cNvSpPr/>
          <p:nvPr/>
        </p:nvSpPr>
        <p:spPr>
          <a:xfrm>
            <a:off x="6383436" y="3246548"/>
            <a:ext cx="9060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– 5 =</a:t>
            </a:r>
          </a:p>
        </p:txBody>
      </p:sp>
      <p:sp>
        <p:nvSpPr>
          <p:cNvPr id="53" name="Rectangle 52"/>
          <p:cNvSpPr/>
          <p:nvPr/>
        </p:nvSpPr>
        <p:spPr>
          <a:xfrm>
            <a:off x="6374998" y="3612781"/>
            <a:ext cx="9060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– 5 =</a:t>
            </a:r>
          </a:p>
        </p:txBody>
      </p:sp>
      <p:sp>
        <p:nvSpPr>
          <p:cNvPr id="54" name="Rectangle 53"/>
          <p:cNvSpPr/>
          <p:nvPr/>
        </p:nvSpPr>
        <p:spPr>
          <a:xfrm>
            <a:off x="6385868" y="3993282"/>
            <a:ext cx="9060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– 5 =</a:t>
            </a:r>
          </a:p>
        </p:txBody>
      </p:sp>
      <p:sp>
        <p:nvSpPr>
          <p:cNvPr id="55" name="Rectangle 54"/>
          <p:cNvSpPr/>
          <p:nvPr/>
        </p:nvSpPr>
        <p:spPr>
          <a:xfrm>
            <a:off x="6383436" y="4362302"/>
            <a:ext cx="9060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– 5 =</a:t>
            </a:r>
          </a:p>
        </p:txBody>
      </p:sp>
      <p:sp>
        <p:nvSpPr>
          <p:cNvPr id="56" name="Rectangle 55"/>
          <p:cNvSpPr/>
          <p:nvPr/>
        </p:nvSpPr>
        <p:spPr>
          <a:xfrm>
            <a:off x="6406960" y="4756158"/>
            <a:ext cx="9060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– 5 =</a:t>
            </a:r>
          </a:p>
        </p:txBody>
      </p:sp>
      <p:sp>
        <p:nvSpPr>
          <p:cNvPr id="48" name="Rectangle 47">
            <a:hlinkClick r:id="rId12"/>
            <a:extLst>
              <a:ext uri="{FF2B5EF4-FFF2-40B4-BE49-F238E27FC236}">
                <a16:creationId xmlns:a16="http://schemas.microsoft.com/office/drawing/2014/main" id="{A1E36A3B-BAE5-46F8-83D3-086286935672}"/>
              </a:ext>
            </a:extLst>
          </p:cNvPr>
          <p:cNvSpPr/>
          <p:nvPr/>
        </p:nvSpPr>
        <p:spPr>
          <a:xfrm>
            <a:off x="8077200" y="6096000"/>
            <a:ext cx="9906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 48">
            <a:hlinkClick r:id="rId12"/>
            <a:extLst>
              <a:ext uri="{FF2B5EF4-FFF2-40B4-BE49-F238E27FC236}">
                <a16:creationId xmlns:a16="http://schemas.microsoft.com/office/drawing/2014/main" id="{A87B59C5-1A43-4F57-8C0F-E00E6F02712B}"/>
              </a:ext>
            </a:extLst>
          </p:cNvPr>
          <p:cNvSpPr/>
          <p:nvPr/>
        </p:nvSpPr>
        <p:spPr>
          <a:xfrm>
            <a:off x="800100" y="6553200"/>
            <a:ext cx="17145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7FE9B42D-36C3-0C44-52C7-137AB9E304CF}"/>
              </a:ext>
            </a:extLst>
          </p:cNvPr>
          <p:cNvSpPr/>
          <p:nvPr/>
        </p:nvSpPr>
        <p:spPr>
          <a:xfrm>
            <a:off x="8077200" y="2885911"/>
            <a:ext cx="347189" cy="2186409"/>
          </a:xfrm>
          <a:prstGeom prst="round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678" grpId="0"/>
      <p:bldP spid="3" grpId="0"/>
      <p:bldP spid="4" grpId="0"/>
      <p:bldP spid="9" grpId="0"/>
      <p:bldP spid="10" grpId="0"/>
      <p:bldP spid="14" grpId="0"/>
      <p:bldP spid="15" grpId="0"/>
      <p:bldP spid="11" grpId="0"/>
      <p:bldP spid="12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34" grpId="0"/>
      <p:bldP spid="36" grpId="0"/>
      <p:bldP spid="5" grpId="0"/>
      <p:bldP spid="37" grpId="0"/>
      <p:bldP spid="38" grpId="0"/>
      <p:bldP spid="39" grpId="0"/>
      <p:bldP spid="41" grpId="0"/>
      <p:bldP spid="16" grpId="0"/>
      <p:bldP spid="17" grpId="0"/>
      <p:bldP spid="44" grpId="0"/>
      <p:bldP spid="45" grpId="0"/>
      <p:bldP spid="46" grpId="0"/>
      <p:bldP spid="47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2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6" name="Text Box 4"/>
          <p:cNvSpPr txBox="1">
            <a:spLocks noChangeArrowheads="1"/>
          </p:cNvSpPr>
          <p:nvPr/>
        </p:nvSpPr>
        <p:spPr bwMode="auto">
          <a:xfrm>
            <a:off x="469537" y="149939"/>
            <a:ext cx="8642350" cy="1046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ts val="1200"/>
              </a:spcBef>
            </a:pPr>
            <a:r>
              <a:rPr lang="en-GB" dirty="0">
                <a:latin typeface="+mn-lt"/>
              </a:rPr>
              <a:t>All of the exam marks from a group of students:</a:t>
            </a:r>
          </a:p>
          <a:p>
            <a:pPr>
              <a:spcBef>
                <a:spcPts val="1200"/>
              </a:spcBef>
            </a:pPr>
            <a:r>
              <a:rPr lang="en-GB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2800" dirty="0"/>
              <a:t>	1	3	4	5	8	9</a:t>
            </a:r>
          </a:p>
        </p:txBody>
      </p:sp>
      <p:graphicFrame>
        <p:nvGraphicFramePr>
          <p:cNvPr id="1566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5691420"/>
              </p:ext>
            </p:extLst>
          </p:nvPr>
        </p:nvGraphicFramePr>
        <p:xfrm>
          <a:off x="3880082" y="5822917"/>
          <a:ext cx="4116387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33360" imgH="228600" progId="Equation.3">
                  <p:embed/>
                </p:oleObj>
              </mc:Choice>
              <mc:Fallback>
                <p:oleObj name="Equation" r:id="rId2" imgW="2133360" imgH="228600" progId="Equation.3">
                  <p:embed/>
                  <p:pic>
                    <p:nvPicPr>
                      <p:cNvPr id="15667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0082" y="5822917"/>
                        <a:ext cx="4116387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5835498" y="2359583"/>
          <a:ext cx="2736304" cy="267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Score (</a:t>
                      </a:r>
                      <a:r>
                        <a:rPr lang="en-GB" sz="2400" i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GB" sz="24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137615" y="3154616"/>
            <a:ext cx="28857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>
                <a:latin typeface="+mn-lt"/>
              </a:rPr>
              <a:t>Calculate the mean</a:t>
            </a:r>
          </a:p>
        </p:txBody>
      </p:sp>
      <p:sp>
        <p:nvSpPr>
          <p:cNvPr id="4" name="Rectangle 3"/>
          <p:cNvSpPr/>
          <p:nvPr/>
        </p:nvSpPr>
        <p:spPr>
          <a:xfrm>
            <a:off x="1331169" y="3527515"/>
            <a:ext cx="23042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/>
              <a:t>1 + 3 + 4 + 5 + 8 + 9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259161" y="3888745"/>
            <a:ext cx="2376264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163979" y="3885843"/>
            <a:ext cx="3129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/>
              <a:t>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461947" y="3542696"/>
                <a:ext cx="481222" cy="69640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</m:oMath>
                  </m:oMathPara>
                </a14:m>
                <a:endParaRPr lang="en-GB" sz="2800" dirty="0">
                  <a:latin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947" y="3542696"/>
                <a:ext cx="481222" cy="69640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13"/>
          <p:cNvSpPr/>
          <p:nvPr/>
        </p:nvSpPr>
        <p:spPr>
          <a:xfrm>
            <a:off x="908019" y="3671531"/>
            <a:ext cx="301686" cy="49158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dirty="0"/>
              <a:t>=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72028" y="3645109"/>
            <a:ext cx="301686" cy="49158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dirty="0"/>
              <a:t>=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49186" y="3681146"/>
            <a:ext cx="3129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/>
              <a:t>5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45287" y="2834345"/>
            <a:ext cx="3129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/>
              <a:t>1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745289" y="3244327"/>
            <a:ext cx="3129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/>
              <a:t>9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681169" y="3618674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/>
              <a:t>16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681168" y="3988006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/>
              <a:t>25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688515" y="4357338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/>
              <a:t>64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681168" y="4726670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/>
              <a:t>81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624394" y="5139447"/>
            <a:ext cx="5693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/>
              <a:t>196</a:t>
            </a:r>
          </a:p>
        </p:txBody>
      </p:sp>
      <p:sp>
        <p:nvSpPr>
          <p:cNvPr id="36" name="Rectangle 35"/>
          <p:cNvSpPr/>
          <p:nvPr/>
        </p:nvSpPr>
        <p:spPr>
          <a:xfrm>
            <a:off x="3927429" y="3554836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/>
              <a:t>30</a:t>
            </a:r>
          </a:p>
        </p:txBody>
      </p:sp>
      <p:sp>
        <p:nvSpPr>
          <p:cNvPr id="5" name="Rectangle 4"/>
          <p:cNvSpPr/>
          <p:nvPr/>
        </p:nvSpPr>
        <p:spPr>
          <a:xfrm>
            <a:off x="238917" y="3227212"/>
            <a:ext cx="9460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800" dirty="0">
                <a:solidFill>
                  <a:srgbClr val="FF6600"/>
                </a:solidFill>
                <a:latin typeface="+mn-lt"/>
              </a:rPr>
              <a:t>Step 1:</a:t>
            </a:r>
          </a:p>
        </p:txBody>
      </p:sp>
      <p:sp>
        <p:nvSpPr>
          <p:cNvPr id="7" name="Rectangle 6"/>
          <p:cNvSpPr/>
          <p:nvPr/>
        </p:nvSpPr>
        <p:spPr>
          <a:xfrm>
            <a:off x="320977" y="1178413"/>
            <a:ext cx="827306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en-GB" dirty="0">
                <a:latin typeface="+mn-lt"/>
              </a:rPr>
              <a:t>Calculate the variance and standard deviation</a:t>
            </a:r>
          </a:p>
        </p:txBody>
      </p:sp>
      <p:sp>
        <p:nvSpPr>
          <p:cNvPr id="37" name="Rectangle 36"/>
          <p:cNvSpPr/>
          <p:nvPr/>
        </p:nvSpPr>
        <p:spPr>
          <a:xfrm>
            <a:off x="237165" y="4172582"/>
            <a:ext cx="49232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rgbClr val="FF6600"/>
                </a:solidFill>
                <a:latin typeface="+mn-lt"/>
              </a:rPr>
              <a:t>Step 2: Find the square of each </a:t>
            </a:r>
            <a:r>
              <a:rPr lang="en-GB" sz="1800" b="1" i="1" dirty="0">
                <a:solidFill>
                  <a:srgbClr val="FF6600"/>
                </a:solidFill>
                <a:cs typeface="Times New Roman" panose="02020603050405020304" pitchFamily="18" charset="0"/>
              </a:rPr>
              <a:t>x</a:t>
            </a:r>
            <a:r>
              <a:rPr lang="en-GB" sz="1800" b="1" i="1" dirty="0">
                <a:solidFill>
                  <a:srgbClr val="FF6600"/>
                </a:solidFill>
                <a:latin typeface="+mn-lt"/>
                <a:cs typeface="Times New Roman" panose="02020603050405020304" pitchFamily="18" charset="0"/>
              </a:rPr>
              <a:t> value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211582" y="4877894"/>
            <a:ext cx="49232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rgbClr val="FF6600"/>
                </a:solidFill>
                <a:latin typeface="+mn-lt"/>
              </a:rPr>
              <a:t>Step 4: Square the mean.</a:t>
            </a:r>
          </a:p>
        </p:txBody>
      </p:sp>
      <p:sp>
        <p:nvSpPr>
          <p:cNvPr id="39" name="Rectangle 38"/>
          <p:cNvSpPr/>
          <p:nvPr/>
        </p:nvSpPr>
        <p:spPr>
          <a:xfrm>
            <a:off x="3988096" y="3881692"/>
            <a:ext cx="3129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/>
              <a:t>6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4033094" y="3881692"/>
            <a:ext cx="274320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4274389" y="3681146"/>
            <a:ext cx="301686" cy="49158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dirty="0"/>
              <a:t>=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627690" y="2318502"/>
            <a:ext cx="5004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2400" baseline="30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GB" sz="2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4" name="Rectangle 43"/>
          <p:cNvSpPr/>
          <p:nvPr/>
        </p:nvSpPr>
        <p:spPr>
          <a:xfrm>
            <a:off x="204235" y="4521320"/>
            <a:ext cx="37035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rgbClr val="FF6600"/>
                </a:solidFill>
                <a:latin typeface="+mn-lt"/>
              </a:rPr>
              <a:t>Step 3: add up this column.</a:t>
            </a:r>
          </a:p>
        </p:txBody>
      </p:sp>
      <p:sp>
        <p:nvSpPr>
          <p:cNvPr id="45" name="Rectangle 44"/>
          <p:cNvSpPr/>
          <p:nvPr/>
        </p:nvSpPr>
        <p:spPr>
          <a:xfrm>
            <a:off x="178487" y="5221157"/>
            <a:ext cx="67428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rgbClr val="FF6600"/>
                </a:solidFill>
                <a:latin typeface="+mn-lt"/>
              </a:rPr>
              <a:t>Step 5: substitute into the formula for standard deviation.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Rectangle 46"/>
              <p:cNvSpPr/>
              <p:nvPr/>
            </p:nvSpPr>
            <p:spPr>
              <a:xfrm>
                <a:off x="2655014" y="2532177"/>
                <a:ext cx="77777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𝜎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47" name="Rectangle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5014" y="2532177"/>
                <a:ext cx="777777" cy="4616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Rectangle 49"/>
          <p:cNvSpPr/>
          <p:nvPr/>
        </p:nvSpPr>
        <p:spPr>
          <a:xfrm>
            <a:off x="355763" y="1672489"/>
            <a:ext cx="36675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en-GB" dirty="0">
                <a:latin typeface="+mn-lt"/>
              </a:rPr>
              <a:t>Using this formula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3428535" y="1811560"/>
                <a:ext cx="1886221" cy="133684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eqArr>
                            <m:eqArrPr>
                              <m:ctrlPr>
                                <a:rPr lang="en-US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eqArrPr>
                            <m:e>
                              <m:nary>
                                <m:naryPr>
                                  <m:chr m:val="∑"/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en-US" sz="1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𝑘</m:t>
                                  </m:r>
                                </m:sup>
                                <m:e>
                                  <m:sSubSup>
                                    <m:sSubSupPr>
                                      <m:ctrlPr>
                                        <a:rPr lang="en-US" sz="180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sz="1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1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  <m:sup>
                                      <m:r>
                                        <a:rPr lang="en-US" sz="1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bSup>
                                </m:e>
                              </m:nary>
                            </m:e>
                            <m:e>
                              <m:f>
                                <m:f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1800" b="0" i="1">
                                      <a:latin typeface="Cambria Math" panose="02040503050406030204" pitchFamily="18" charset="0"/>
                                    </a:rPr>
                                    <m:t>   </m:t>
                                  </m:r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1800" b="0" i="1">
                                      <a:latin typeface="Cambria Math" panose="02040503050406030204" pitchFamily="18" charset="0"/>
                                    </a:rPr>
                                    <m:t>             </m:t>
                                  </m:r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  </m:t>
                                  </m:r>
                                </m:num>
                                <m:den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den>
                              </m:f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 −</m:t>
                              </m:r>
                              <m:sSup>
                                <m:sSupPr>
                                  <m:ctrlPr>
                                    <a:rPr lang="en-US" sz="1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p>
                                  <m:r>
                                    <a:rPr lang="en-US" sz="1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eqArr>
                        </m:e>
                      </m:rad>
                    </m:oMath>
                  </m:oMathPara>
                </a14:m>
                <a:endParaRPr lang="en-GB" sz="1800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8535" y="1811560"/>
                <a:ext cx="1886221" cy="133684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Rectangle 48"/>
              <p:cNvSpPr/>
              <p:nvPr/>
            </p:nvSpPr>
            <p:spPr>
              <a:xfrm>
                <a:off x="3635421" y="4724947"/>
                <a:ext cx="654645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  <m:r>
                            <m:rPr>
                              <m:nor/>
                            </m:rPr>
                            <a:rPr lang="en-GB" dirty="0">
                              <a:latin typeface="Symbol" panose="05050102010706020507" pitchFamily="18" charset="2"/>
                            </a:rPr>
                            <m:t> </m:t>
                          </m:r>
                        </m:e>
                        <m:sup>
                          <m:r>
                            <a:rPr lang="en-US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dirty="0">
                  <a:latin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49" name="Rectangle 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5421" y="4724947"/>
                <a:ext cx="654645" cy="461665"/>
              </a:xfrm>
              <a:prstGeom prst="rect">
                <a:avLst/>
              </a:prstGeom>
              <a:blipFill>
                <a:blip r:embed="rId7"/>
                <a:stretch>
                  <a:fillRect b="-1052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Rectangle 56"/>
          <p:cNvSpPr/>
          <p:nvPr/>
        </p:nvSpPr>
        <p:spPr>
          <a:xfrm>
            <a:off x="4358172" y="4780105"/>
            <a:ext cx="4924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dirty="0"/>
              <a:t>25</a:t>
            </a:r>
          </a:p>
        </p:txBody>
      </p:sp>
      <p:sp>
        <p:nvSpPr>
          <p:cNvPr id="58" name="Rectangle 57"/>
          <p:cNvSpPr/>
          <p:nvPr/>
        </p:nvSpPr>
        <p:spPr>
          <a:xfrm>
            <a:off x="4064298" y="4795991"/>
            <a:ext cx="35779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dirty="0"/>
              <a:t>=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473052" y="5603800"/>
                <a:ext cx="1162369" cy="8183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8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GB" sz="18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196</m:t>
                              </m:r>
                            </m:num>
                            <m:den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den>
                          </m:f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−25</m:t>
                          </m:r>
                        </m:e>
                      </m:rad>
                    </m:oMath>
                  </m:oMathPara>
                </a14:m>
                <a:endParaRPr lang="en-GB" sz="18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3052" y="5603800"/>
                <a:ext cx="1162369" cy="81836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Rectangle 58"/>
              <p:cNvSpPr/>
              <p:nvPr/>
            </p:nvSpPr>
            <p:spPr>
              <a:xfrm>
                <a:off x="1656092" y="5931193"/>
                <a:ext cx="77777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𝜎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59" name="Rectangle 5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6092" y="5931193"/>
                <a:ext cx="777777" cy="46166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Rectangle 41">
            <a:hlinkClick r:id="rId10"/>
            <a:extLst>
              <a:ext uri="{FF2B5EF4-FFF2-40B4-BE49-F238E27FC236}">
                <a16:creationId xmlns:a16="http://schemas.microsoft.com/office/drawing/2014/main" id="{E1459EA0-7828-478C-BEE0-281C3C20F734}"/>
              </a:ext>
            </a:extLst>
          </p:cNvPr>
          <p:cNvSpPr/>
          <p:nvPr/>
        </p:nvSpPr>
        <p:spPr>
          <a:xfrm>
            <a:off x="8077200" y="6096000"/>
            <a:ext cx="9906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ectangle 42">
            <a:hlinkClick r:id="rId10"/>
            <a:extLst>
              <a:ext uri="{FF2B5EF4-FFF2-40B4-BE49-F238E27FC236}">
                <a16:creationId xmlns:a16="http://schemas.microsoft.com/office/drawing/2014/main" id="{BDBD368A-D7BE-43D5-91C4-1082314CF561}"/>
              </a:ext>
            </a:extLst>
          </p:cNvPr>
          <p:cNvSpPr/>
          <p:nvPr/>
        </p:nvSpPr>
        <p:spPr>
          <a:xfrm>
            <a:off x="800100" y="6553200"/>
            <a:ext cx="17145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BC762EFA-7687-88A2-A310-FDCCC9AE4BA3}"/>
              </a:ext>
            </a:extLst>
          </p:cNvPr>
          <p:cNvSpPr/>
          <p:nvPr/>
        </p:nvSpPr>
        <p:spPr>
          <a:xfrm>
            <a:off x="7728145" y="2869994"/>
            <a:ext cx="347189" cy="2186409"/>
          </a:xfrm>
          <a:prstGeom prst="round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5177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9" grpId="0"/>
      <p:bldP spid="10" grpId="0"/>
      <p:bldP spid="14" grpId="0"/>
      <p:bldP spid="15" grpId="0"/>
      <p:bldP spid="11" grpId="0"/>
      <p:bldP spid="12" grpId="0"/>
      <p:bldP spid="18" grpId="0"/>
      <p:bldP spid="19" grpId="0"/>
      <p:bldP spid="20" grpId="0"/>
      <p:bldP spid="21" grpId="0"/>
      <p:bldP spid="22" grpId="0"/>
      <p:bldP spid="34" grpId="0"/>
      <p:bldP spid="36" grpId="0"/>
      <p:bldP spid="5" grpId="0"/>
      <p:bldP spid="37" grpId="0"/>
      <p:bldP spid="38" grpId="0"/>
      <p:bldP spid="39" grpId="0"/>
      <p:bldP spid="41" grpId="0"/>
      <p:bldP spid="16" grpId="0"/>
      <p:bldP spid="44" grpId="0"/>
      <p:bldP spid="45" grpId="0"/>
      <p:bldP spid="47" grpId="0"/>
      <p:bldP spid="50" grpId="0"/>
      <p:bldP spid="48" grpId="0"/>
      <p:bldP spid="49" grpId="0"/>
      <p:bldP spid="57" grpId="0"/>
      <p:bldP spid="58" grpId="0"/>
      <p:bldP spid="6" grpId="0"/>
      <p:bldP spid="59" grpId="0"/>
      <p:bldP spid="13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Personalizado 1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Equida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366886FE-CDF7-48B4-A8F2-45D19DE436E0}" vid="{373654BB-9A06-437F-ADB5-89B4FE0E016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4_IBAA</Template>
  <TotalTime>1429</TotalTime>
  <Words>1693</Words>
  <Application>Microsoft Office PowerPoint</Application>
  <PresentationFormat>On-screen Show (4:3)</PresentationFormat>
  <Paragraphs>489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7" baseType="lpstr">
      <vt:lpstr>Calibri</vt:lpstr>
      <vt:lpstr>Cambria Math</vt:lpstr>
      <vt:lpstr>Comic Sans MS</vt:lpstr>
      <vt:lpstr>Symbol</vt:lpstr>
      <vt:lpstr>Times New Roman</vt:lpstr>
      <vt:lpstr>Wingdings</vt:lpstr>
      <vt:lpstr>Wingdings 2</vt:lpstr>
      <vt:lpstr>Theme1</vt:lpstr>
      <vt:lpstr>Equation</vt:lpstr>
      <vt:lpstr>Variance and  Standard deviation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Variance  and  Standard deviation</dc:title>
  <dc:creator>Mathssupport</dc:creator>
  <cp:lastModifiedBy>Orlando Hurtado</cp:lastModifiedBy>
  <cp:revision>18</cp:revision>
  <dcterms:created xsi:type="dcterms:W3CDTF">2020-03-14T13:06:44Z</dcterms:created>
  <dcterms:modified xsi:type="dcterms:W3CDTF">2023-07-30T13:55:29Z</dcterms:modified>
</cp:coreProperties>
</file>