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8" r:id="rId3"/>
    <p:sldId id="260" r:id="rId4"/>
    <p:sldId id="262" r:id="rId5"/>
    <p:sldId id="280" r:id="rId6"/>
    <p:sldId id="281" r:id="rId7"/>
    <p:sldId id="270" r:id="rId8"/>
    <p:sldId id="279" r:id="rId9"/>
    <p:sldId id="282" r:id="rId10"/>
    <p:sldId id="283" r:id="rId11"/>
    <p:sldId id="276" r:id="rId12"/>
    <p:sldId id="284" r:id="rId13"/>
    <p:sldId id="277" r:id="rId14"/>
    <p:sldId id="316" r:id="rId15"/>
    <p:sldId id="317" r:id="rId16"/>
    <p:sldId id="318" r:id="rId17"/>
    <p:sldId id="319" r:id="rId18"/>
    <p:sldId id="315" r:id="rId19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147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4A304B6-5E35-41FB-B543-07DB9B78257F}" type="slidenum">
              <a:rPr lang="en-GB" sz="1200" b="0">
                <a:latin typeface="Times New Roman" panose="02020603050405020304" pitchFamily="18" charset="0"/>
              </a:rPr>
              <a:pPr/>
              <a:t>2</a:t>
            </a:fld>
            <a:endParaRPr lang="en-GB" sz="1200" b="0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8213" y="738188"/>
            <a:ext cx="4926012" cy="3694112"/>
          </a:xfrm>
          <a:solidFill>
            <a:srgbClr val="FFFFFF"/>
          </a:solidFill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3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F34BA31-F9BD-4D54-891D-47F6745C2843}" type="slidenum">
              <a:rPr lang="en-GB" sz="1200" b="0">
                <a:latin typeface="Times New Roman" panose="02020603050405020304" pitchFamily="18" charset="0"/>
              </a:rPr>
              <a:pPr/>
              <a:t>3</a:t>
            </a:fld>
            <a:endParaRPr lang="en-GB" sz="1200" b="0">
              <a:latin typeface="Times New Roman" panose="02020603050405020304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GB"/>
              <a:t>There could be two or more events that are equally the most popular; or all events could be equally popular.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829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8698EE2-C3D1-44DA-A39D-653B801D1FAA}" type="slidenum">
              <a:rPr lang="en-GB" sz="1200" b="0">
                <a:latin typeface="Times New Roman" panose="02020603050405020304" pitchFamily="18" charset="0"/>
              </a:rPr>
              <a:pPr/>
              <a:t>4</a:t>
            </a:fld>
            <a:endParaRPr lang="en-GB" sz="1200" b="0">
              <a:latin typeface="Times New Roman" panose="02020603050405020304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GB"/>
              <a:t>These questions could be discussed in pairs.</a:t>
            </a:r>
          </a:p>
          <a:p>
            <a:r>
              <a:rPr lang="en-GB"/>
              <a:t>A possible reason for the outlier is that the Year 11s were on study leave; or that it was half term; or the coach/ teacher was absent.</a:t>
            </a:r>
          </a:p>
          <a:p>
            <a:r>
              <a:rPr lang="en-GB"/>
              <a:t>It would be sensible to put the results into a tally chart if the data set were very large.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2409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362A3B6-9BAE-4901-937C-2B35FEF84B01}" type="slidenum">
              <a:rPr lang="en-GB" sz="1200" b="0">
                <a:latin typeface="Times New Roman" panose="02020603050405020304" pitchFamily="18" charset="0"/>
              </a:rPr>
              <a:pPr/>
              <a:t>7</a:t>
            </a:fld>
            <a:endParaRPr lang="en-GB" sz="1200" b="0">
              <a:latin typeface="Times New Roman" panose="02020603050405020304" pitchFamily="18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531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362A3B6-9BAE-4901-937C-2B35FEF84B01}" type="slidenum">
              <a:rPr lang="en-GB" sz="1200" b="0">
                <a:latin typeface="Times New Roman" panose="02020603050405020304" pitchFamily="18" charset="0"/>
              </a:rPr>
              <a:pPr/>
              <a:t>8</a:t>
            </a:fld>
            <a:endParaRPr lang="en-GB" sz="1200" b="0">
              <a:latin typeface="Times New Roman" panose="02020603050405020304" pitchFamily="18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817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5C920BF-1900-40A1-8AFF-19A16D474B04}" type="slidenum">
              <a:rPr lang="en-GB" sz="1200" b="0">
                <a:latin typeface="Times New Roman" panose="02020603050405020304" pitchFamily="18" charset="0"/>
              </a:rPr>
              <a:pPr/>
              <a:t>11</a:t>
            </a:fld>
            <a:endParaRPr lang="en-GB" sz="1200" b="0">
              <a:latin typeface="Times New Roman" panose="02020603050405020304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GB"/>
              <a:t>The median is not affected by the value of the outlier.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1774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5C920BF-1900-40A1-8AFF-19A16D474B04}" type="slidenum">
              <a:rPr lang="en-GB" sz="1200" b="0">
                <a:latin typeface="Times New Roman" panose="02020603050405020304" pitchFamily="18" charset="0"/>
              </a:rPr>
              <a:pPr/>
              <a:t>12</a:t>
            </a:fld>
            <a:endParaRPr lang="en-GB" sz="1200" b="0">
              <a:latin typeface="Times New Roman" panose="02020603050405020304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GB"/>
              <a:t>The median is not affected by the value of the outlier.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665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FA07C3A-1A54-4E76-A1C0-5B02652174B5}" type="slidenum">
              <a:rPr lang="en-GB" sz="1200" b="0">
                <a:latin typeface="Times New Roman" panose="02020603050405020304" pitchFamily="18" charset="0"/>
              </a:rPr>
              <a:pPr/>
              <a:t>13</a:t>
            </a:fld>
            <a:endParaRPr lang="en-GB" sz="1200" b="0">
              <a:latin typeface="Times New Roman" panose="02020603050405020304" pitchFamily="18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GB"/>
              <a:t>Pupils should first predict whether there will be one or two middle numbers. They should see a connection between the fact that an odd number divided by 2 will always give an answer ending in .5 so that there will be two medians. Remind pupils that these numbers are not the medians - they are just the positions of the medians in the list.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557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30 July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7/30/2023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5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US" dirty="0"/>
              <a:t>Measures of central tendency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88975" indent="-688975"/>
            <a:r>
              <a:rPr lang="en-US" dirty="0"/>
              <a:t>LO: To calculate the Mean, Median and Mode of a set of data.</a:t>
            </a:r>
            <a:endParaRPr lang="en-GB" dirty="0"/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F1307E61-2FFD-4B26-AC2B-16994D5BBC84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FBE63AFA-F6F2-40EE-B5D1-E5C2E4FE600D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A160F636-2ABB-0861-9EA9-FBD634A7C9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30 July 2023</a:t>
            </a:fld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09A9432-1A9E-4FCA-9769-0FFE4CF1E32E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0"/>
            <a:ext cx="2743200" cy="752270"/>
          </a:xfrm>
          <a:prstGeom prst="rect">
            <a:avLst/>
          </a:prstGeom>
          <a:noFill/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/>
              <a:t>The mean</a:t>
            </a:r>
            <a:endParaRPr lang="en-US" sz="3600" dirty="0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EDD856B5-7A00-4950-B330-C851A41A6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799" y="629528"/>
            <a:ext cx="81534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If the data set is presented with a grouped frequency table where the data is presented in classes.</a:t>
            </a:r>
          </a:p>
        </p:txBody>
      </p:sp>
      <p:sp>
        <p:nvSpPr>
          <p:cNvPr id="36" name="Rectangle 6">
            <a:extLst>
              <a:ext uri="{FF2B5EF4-FFF2-40B4-BE49-F238E27FC236}">
                <a16:creationId xmlns:a16="http://schemas.microsoft.com/office/drawing/2014/main" id="{E784C3B6-53B4-4749-A989-D85EC9A8A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858" y="3533064"/>
            <a:ext cx="85451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0" dirty="0">
                <a:solidFill>
                  <a:srgbClr val="010066"/>
                </a:solidFill>
              </a:rPr>
              <a:t>The ages of students who exercise in the gym after school are in the table.</a:t>
            </a:r>
          </a:p>
        </p:txBody>
      </p:sp>
      <p:sp>
        <p:nvSpPr>
          <p:cNvPr id="38" name="Rectangle 6">
            <a:extLst>
              <a:ext uri="{FF2B5EF4-FFF2-40B4-BE49-F238E27FC236}">
                <a16:creationId xmlns:a16="http://schemas.microsoft.com/office/drawing/2014/main" id="{C6B66566-DBB5-428E-9B99-E0BB6D317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486" y="1336506"/>
            <a:ext cx="815340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To calculate the mean we have to assume that the data is equally spread out in each of the classes, and use the mid-interval value of each class as the representative value for that class.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8C50ED28-E4DD-47A0-A5FA-70FEC67B17E5}"/>
              </a:ext>
            </a:extLst>
          </p:cNvPr>
          <p:cNvGrpSpPr/>
          <p:nvPr/>
        </p:nvGrpSpPr>
        <p:grpSpPr>
          <a:xfrm>
            <a:off x="5851659" y="4031629"/>
            <a:ext cx="606256" cy="461665"/>
            <a:chOff x="2695849" y="5704803"/>
            <a:chExt cx="606256" cy="461665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EFA827A6-A9CD-49EF-8819-801097D8CECE}"/>
                </a:ext>
              </a:extLst>
            </p:cNvPr>
            <p:cNvSpPr/>
            <p:nvPr/>
          </p:nvSpPr>
          <p:spPr>
            <a:xfrm>
              <a:off x="2695849" y="5704803"/>
              <a:ext cx="60625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 =</a:t>
              </a:r>
              <a:endParaRPr lang="en-GB" sz="2400" dirty="0"/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DC986B49-4955-494E-8C23-B6D9ECD873F8}"/>
                </a:ext>
              </a:extLst>
            </p:cNvPr>
            <p:cNvCxnSpPr/>
            <p:nvPr/>
          </p:nvCxnSpPr>
          <p:spPr>
            <a:xfrm>
              <a:off x="2785928" y="5853164"/>
              <a:ext cx="168869" cy="0"/>
            </a:xfrm>
            <a:prstGeom prst="line">
              <a:avLst/>
            </a:prstGeom>
            <a:ln w="2222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Rectangle 6">
            <a:extLst>
              <a:ext uri="{FF2B5EF4-FFF2-40B4-BE49-F238E27FC236}">
                <a16:creationId xmlns:a16="http://schemas.microsoft.com/office/drawing/2014/main" id="{A6700353-029B-4D6D-B3DA-ADC4E2828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172" y="2818907"/>
            <a:ext cx="81534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Because of this assumption, we can only find an estimate of the mean</a:t>
            </a:r>
          </a:p>
        </p:txBody>
      </p:sp>
      <p:sp>
        <p:nvSpPr>
          <p:cNvPr id="50" name="Rectangle 48">
            <a:extLst>
              <a:ext uri="{FF2B5EF4-FFF2-40B4-BE49-F238E27FC236}">
                <a16:creationId xmlns:a16="http://schemas.microsoft.com/office/drawing/2014/main" id="{41EE3A61-A77B-4CB8-98DA-BDA1010954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1658" y="5737824"/>
            <a:ext cx="329233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0" dirty="0">
                <a:solidFill>
                  <a:srgbClr val="010066"/>
                </a:solidFill>
              </a:rPr>
              <a:t>The mean of the ages is 15.8 correct to 3 sf</a:t>
            </a:r>
            <a:endParaRPr lang="en-US" sz="1800" b="0" dirty="0">
              <a:solidFill>
                <a:srgbClr val="010066"/>
              </a:solidFill>
            </a:endParaRPr>
          </a:p>
        </p:txBody>
      </p:sp>
      <p:sp>
        <p:nvSpPr>
          <p:cNvPr id="51" name="Text Box 24">
            <a:extLst>
              <a:ext uri="{FF2B5EF4-FFF2-40B4-BE49-F238E27FC236}">
                <a16:creationId xmlns:a16="http://schemas.microsoft.com/office/drawing/2014/main" id="{0B16ECCC-48FB-4667-AAA6-E3C6318B6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2152" y="4682534"/>
            <a:ext cx="6463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  <a:latin typeface="Symbol" panose="05050102010706020507" pitchFamily="18" charset="2"/>
              </a:rPr>
              <a:t>473</a:t>
            </a:r>
            <a:endParaRPr lang="en-GB" b="0" baseline="-25000" dirty="0">
              <a:solidFill>
                <a:srgbClr val="010066"/>
              </a:solidFill>
            </a:endParaRPr>
          </a:p>
        </p:txBody>
      </p:sp>
      <p:sp>
        <p:nvSpPr>
          <p:cNvPr id="52" name="Line 25">
            <a:extLst>
              <a:ext uri="{FF2B5EF4-FFF2-40B4-BE49-F238E27FC236}">
                <a16:creationId xmlns:a16="http://schemas.microsoft.com/office/drawing/2014/main" id="{FD256CA4-0EFE-43EF-B506-3430EACC7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464540" y="5075632"/>
            <a:ext cx="54292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53" name="Text Box 26">
            <a:extLst>
              <a:ext uri="{FF2B5EF4-FFF2-40B4-BE49-F238E27FC236}">
                <a16:creationId xmlns:a16="http://schemas.microsoft.com/office/drawing/2014/main" id="{640ABC24-5544-4D09-AE1E-E0EE0A2C6A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5159" y="5024937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  <a:latin typeface="Symbol" panose="05050102010706020507" pitchFamily="18" charset="2"/>
              </a:rPr>
              <a:t>30</a:t>
            </a:r>
            <a:endParaRPr lang="en-GB" b="0" baseline="-25000" dirty="0">
              <a:solidFill>
                <a:srgbClr val="010066"/>
              </a:solidFill>
            </a:endParaRP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13FC7F64-526E-4213-82D7-653B79D9731A}"/>
              </a:ext>
            </a:extLst>
          </p:cNvPr>
          <p:cNvGrpSpPr/>
          <p:nvPr/>
        </p:nvGrpSpPr>
        <p:grpSpPr>
          <a:xfrm>
            <a:off x="5812126" y="4843976"/>
            <a:ext cx="606256" cy="461665"/>
            <a:chOff x="2695849" y="5704803"/>
            <a:chExt cx="606256" cy="461665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2E6FC74F-B636-454B-A68E-929225DD1B16}"/>
                </a:ext>
              </a:extLst>
            </p:cNvPr>
            <p:cNvSpPr/>
            <p:nvPr/>
          </p:nvSpPr>
          <p:spPr>
            <a:xfrm>
              <a:off x="2695849" y="5704803"/>
              <a:ext cx="60625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 =</a:t>
              </a:r>
              <a:endParaRPr lang="en-GB" sz="2400" dirty="0"/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C7DEE50B-7E9C-4BB3-B69B-C55CA636CCA5}"/>
                </a:ext>
              </a:extLst>
            </p:cNvPr>
            <p:cNvCxnSpPr/>
            <p:nvPr/>
          </p:nvCxnSpPr>
          <p:spPr>
            <a:xfrm>
              <a:off x="2785928" y="5853164"/>
              <a:ext cx="168869" cy="0"/>
            </a:xfrm>
            <a:prstGeom prst="line">
              <a:avLst/>
            </a:prstGeom>
            <a:ln w="2222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 Box 24">
            <a:extLst>
              <a:ext uri="{FF2B5EF4-FFF2-40B4-BE49-F238E27FC236}">
                <a16:creationId xmlns:a16="http://schemas.microsoft.com/office/drawing/2014/main" id="{8E7291FD-1564-44D6-9785-2368A5C05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5348" y="5404691"/>
            <a:ext cx="723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  <a:latin typeface="Symbol" panose="05050102010706020507" pitchFamily="18" charset="2"/>
              </a:rPr>
              <a:t>15.8</a:t>
            </a:r>
            <a:endParaRPr lang="en-GB" b="0" baseline="-25000" dirty="0">
              <a:solidFill>
                <a:srgbClr val="010066"/>
              </a:solidFill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13D3B9E-27D2-414E-B0AE-FE776C666FDB}"/>
              </a:ext>
            </a:extLst>
          </p:cNvPr>
          <p:cNvGrpSpPr/>
          <p:nvPr/>
        </p:nvGrpSpPr>
        <p:grpSpPr>
          <a:xfrm>
            <a:off x="5851659" y="5383215"/>
            <a:ext cx="566181" cy="461665"/>
            <a:chOff x="2695849" y="5704803"/>
            <a:chExt cx="566181" cy="461665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D00F5A06-E8A3-495A-8617-1976661B97E9}"/>
                </a:ext>
              </a:extLst>
            </p:cNvPr>
            <p:cNvSpPr/>
            <p:nvPr/>
          </p:nvSpPr>
          <p:spPr>
            <a:xfrm>
              <a:off x="2695849" y="5704803"/>
              <a:ext cx="56618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 ≈</a:t>
              </a:r>
              <a:endParaRPr lang="en-GB" sz="2400" dirty="0"/>
            </a:p>
          </p:txBody>
        </p: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EECBA27B-3D8F-442F-B618-FF958D4E9663}"/>
                </a:ext>
              </a:extLst>
            </p:cNvPr>
            <p:cNvCxnSpPr/>
            <p:nvPr/>
          </p:nvCxnSpPr>
          <p:spPr>
            <a:xfrm>
              <a:off x="2785928" y="5853164"/>
              <a:ext cx="168869" cy="0"/>
            </a:xfrm>
            <a:prstGeom prst="line">
              <a:avLst/>
            </a:prstGeom>
            <a:ln w="2222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Line 25">
            <a:extLst>
              <a:ext uri="{FF2B5EF4-FFF2-40B4-BE49-F238E27FC236}">
                <a16:creationId xmlns:a16="http://schemas.microsoft.com/office/drawing/2014/main" id="{4E129AB2-4CDC-4984-881C-443FB649840F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9096" y="4212431"/>
            <a:ext cx="0" cy="2340769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 dirty="0"/>
          </a:p>
        </p:txBody>
      </p:sp>
      <p:sp>
        <p:nvSpPr>
          <p:cNvPr id="62" name="Line 25">
            <a:extLst>
              <a:ext uri="{FF2B5EF4-FFF2-40B4-BE49-F238E27FC236}">
                <a16:creationId xmlns:a16="http://schemas.microsoft.com/office/drawing/2014/main" id="{2509ECEC-65BB-4E68-A318-0049F24816E0}"/>
              </a:ext>
            </a:extLst>
          </p:cNvPr>
          <p:cNvSpPr>
            <a:spLocks noChangeShapeType="1"/>
          </p:cNvSpPr>
          <p:nvPr/>
        </p:nvSpPr>
        <p:spPr bwMode="auto">
          <a:xfrm>
            <a:off x="5618952" y="4198861"/>
            <a:ext cx="0" cy="2340769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 dirty="0"/>
          </a:p>
        </p:txBody>
      </p:sp>
      <p:sp>
        <p:nvSpPr>
          <p:cNvPr id="64" name="Rectangle 17">
            <a:extLst>
              <a:ext uri="{FF2B5EF4-FFF2-40B4-BE49-F238E27FC236}">
                <a16:creationId xmlns:a16="http://schemas.microsoft.com/office/drawing/2014/main" id="{D33F306C-0E8A-4DE0-80C8-AB40EBE00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5956" y="3919970"/>
            <a:ext cx="652005" cy="61555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m</a:t>
            </a:r>
            <a:endParaRPr lang="en-US" sz="1725" b="0" dirty="0"/>
          </a:p>
        </p:txBody>
      </p:sp>
      <p:sp>
        <p:nvSpPr>
          <p:cNvPr id="65" name="Line 37">
            <a:extLst>
              <a:ext uri="{FF2B5EF4-FFF2-40B4-BE49-F238E27FC236}">
                <a16:creationId xmlns:a16="http://schemas.microsoft.com/office/drawing/2014/main" id="{4EB0AA57-53BC-4986-A1CA-26CC8B58EAB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6553200"/>
            <a:ext cx="484584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66" name="Rectangle 6">
            <a:extLst>
              <a:ext uri="{FF2B5EF4-FFF2-40B4-BE49-F238E27FC236}">
                <a16:creationId xmlns:a16="http://schemas.microsoft.com/office/drawing/2014/main" id="{CD40DC11-ABEE-4D33-A70E-61ECFFC45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3742" y="4546003"/>
            <a:ext cx="677328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13.5</a:t>
            </a:r>
            <a:endParaRPr lang="en-US" sz="1725" b="0" dirty="0">
              <a:solidFill>
                <a:srgbClr val="FF6600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309E902-9579-4543-A904-0AFA3DA8D0A1}"/>
              </a:ext>
            </a:extLst>
          </p:cNvPr>
          <p:cNvGrpSpPr/>
          <p:nvPr/>
        </p:nvGrpSpPr>
        <p:grpSpPr>
          <a:xfrm>
            <a:off x="756800" y="3930451"/>
            <a:ext cx="4860132" cy="2626860"/>
            <a:chOff x="756800" y="3930451"/>
            <a:chExt cx="4860132" cy="2626860"/>
          </a:xfrm>
        </p:grpSpPr>
        <p:grpSp>
          <p:nvGrpSpPr>
            <p:cNvPr id="4" name="Group 44">
              <a:extLst>
                <a:ext uri="{FF2B5EF4-FFF2-40B4-BE49-F238E27FC236}">
                  <a16:creationId xmlns:a16="http://schemas.microsoft.com/office/drawing/2014/main" id="{87070115-B937-4B1E-BE90-9E7C1B22C3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56800" y="3933174"/>
              <a:ext cx="4860132" cy="2624137"/>
              <a:chOff x="84" y="672"/>
              <a:chExt cx="4082" cy="2204"/>
            </a:xfrm>
          </p:grpSpPr>
          <p:sp>
            <p:nvSpPr>
              <p:cNvPr id="5" name="Rectangle 38">
                <a:extLst>
                  <a:ext uri="{FF2B5EF4-FFF2-40B4-BE49-F238E27FC236}">
                    <a16:creationId xmlns:a16="http://schemas.microsoft.com/office/drawing/2014/main" id="{5D9B04F6-6FF1-4953-A54A-215BE1FACA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0" y="2337"/>
                <a:ext cx="1126" cy="2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lang="en-GB" sz="1725" b="0" dirty="0">
                    <a:solidFill>
                      <a:srgbClr val="FF6600"/>
                    </a:solidFill>
                  </a:rPr>
                  <a:t>     4</a:t>
                </a:r>
                <a:endParaRPr lang="en-US" sz="1725" b="0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6" name="Rectangle 36">
                <a:extLst>
                  <a:ext uri="{FF2B5EF4-FFF2-40B4-BE49-F238E27FC236}">
                    <a16:creationId xmlns:a16="http://schemas.microsoft.com/office/drawing/2014/main" id="{FCAC4DDA-19F1-497A-A865-326C98A4DB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" y="2337"/>
                <a:ext cx="1274" cy="2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lang="en-GB" sz="1725" b="0" dirty="0">
                    <a:solidFill>
                      <a:srgbClr val="FF6600"/>
                    </a:solidFill>
                  </a:rPr>
                  <a:t>17 &lt; </a:t>
                </a:r>
                <a:r>
                  <a:rPr lang="en-GB" sz="1725" b="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sz="1725" b="0" dirty="0">
                    <a:solidFill>
                      <a:srgbClr val="FF6600"/>
                    </a:solidFill>
                  </a:rPr>
                  <a:t> </a:t>
                </a:r>
                <a:r>
                  <a:rPr lang="en-GB" sz="1725" b="0" dirty="0">
                    <a:solidFill>
                      <a:srgbClr val="FF66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≤ 18</a:t>
                </a:r>
                <a:endParaRPr lang="en-US" sz="1725" b="0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9" name="Rectangle 6">
                <a:extLst>
                  <a:ext uri="{FF2B5EF4-FFF2-40B4-BE49-F238E27FC236}">
                    <a16:creationId xmlns:a16="http://schemas.microsoft.com/office/drawing/2014/main" id="{C321C8C9-19FE-4AB7-8908-A3FDB74EFB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0" y="2050"/>
                <a:ext cx="1126" cy="2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lang="en-GB" sz="1725" b="0" dirty="0">
                    <a:solidFill>
                      <a:srgbClr val="FF6600"/>
                    </a:solidFill>
                  </a:rPr>
                  <a:t>   10</a:t>
                </a:r>
                <a:endParaRPr lang="en-US" sz="1725" b="0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910777B4-9DF3-4107-BC5D-DAD5CA6744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" y="2050"/>
                <a:ext cx="1274" cy="2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lang="en-GB" sz="1725" b="0" dirty="0">
                    <a:solidFill>
                      <a:srgbClr val="FF6600"/>
                    </a:solidFill>
                  </a:rPr>
                  <a:t>16 &lt; </a:t>
                </a:r>
                <a:r>
                  <a:rPr lang="en-GB" sz="1725" b="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sz="1725" b="0" dirty="0">
                    <a:solidFill>
                      <a:srgbClr val="FF6600"/>
                    </a:solidFill>
                  </a:rPr>
                  <a:t> </a:t>
                </a:r>
                <a:r>
                  <a:rPr lang="en-GB" sz="1725" b="0" dirty="0">
                    <a:solidFill>
                      <a:srgbClr val="FF66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≤ 17</a:t>
                </a:r>
                <a:endParaRPr lang="en-US" sz="1725" b="0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13" name="Rectangle 10">
                <a:extLst>
                  <a:ext uri="{FF2B5EF4-FFF2-40B4-BE49-F238E27FC236}">
                    <a16:creationId xmlns:a16="http://schemas.microsoft.com/office/drawing/2014/main" id="{B4A7B679-3516-41CE-AAA9-D4F18A25FD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" y="1476"/>
                <a:ext cx="1274" cy="2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lang="en-GB" sz="1725" b="0" dirty="0">
                    <a:solidFill>
                      <a:srgbClr val="FF6600"/>
                    </a:solidFill>
                  </a:rPr>
                  <a:t>14 &lt; </a:t>
                </a:r>
                <a:r>
                  <a:rPr lang="en-GB" sz="1725" b="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sz="1725" b="0" dirty="0">
                    <a:solidFill>
                      <a:srgbClr val="FF6600"/>
                    </a:solidFill>
                  </a:rPr>
                  <a:t> </a:t>
                </a:r>
                <a:r>
                  <a:rPr lang="en-GB" sz="1725" b="0" dirty="0">
                    <a:solidFill>
                      <a:srgbClr val="FF66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≤ 15</a:t>
                </a:r>
                <a:endParaRPr lang="en-US" sz="1725" b="0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14" name="Rectangle 11">
                <a:extLst>
                  <a:ext uri="{FF2B5EF4-FFF2-40B4-BE49-F238E27FC236}">
                    <a16:creationId xmlns:a16="http://schemas.microsoft.com/office/drawing/2014/main" id="{22809126-2035-4CD4-B81B-9EA497D3A4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" y="1189"/>
                <a:ext cx="1274" cy="2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lang="en-GB" sz="1725" b="0" dirty="0">
                    <a:solidFill>
                      <a:srgbClr val="FF6600"/>
                    </a:solidFill>
                  </a:rPr>
                  <a:t>13 &lt; </a:t>
                </a:r>
                <a:r>
                  <a:rPr lang="en-GB" sz="1725" b="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sz="1725" b="0" dirty="0">
                    <a:solidFill>
                      <a:srgbClr val="FF6600"/>
                    </a:solidFill>
                  </a:rPr>
                  <a:t> </a:t>
                </a:r>
                <a:r>
                  <a:rPr lang="en-GB" sz="1725" b="0" dirty="0">
                    <a:solidFill>
                      <a:srgbClr val="FF66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≤ 14</a:t>
                </a:r>
                <a:endParaRPr lang="en-US" sz="1725" b="0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15" name="Rectangle 12">
                <a:extLst>
                  <a:ext uri="{FF2B5EF4-FFF2-40B4-BE49-F238E27FC236}">
                    <a16:creationId xmlns:a16="http://schemas.microsoft.com/office/drawing/2014/main" id="{2B86973A-4579-4361-89EC-2F726A523C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" y="672"/>
                <a:ext cx="1274" cy="51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ts val="0"/>
                  </a:spcBef>
                </a:pPr>
                <a:r>
                  <a:rPr lang="en-GB" sz="1725" b="0" dirty="0"/>
                  <a:t>Age </a:t>
                </a:r>
              </a:p>
              <a:p>
                <a:pPr algn="ctr" eaLnBrk="1" hangingPunct="1">
                  <a:spcBef>
                    <a:spcPts val="0"/>
                  </a:spcBef>
                </a:pPr>
                <a:r>
                  <a:rPr lang="en-GB" sz="1725" b="0" dirty="0"/>
                  <a:t>(</a:t>
                </a:r>
                <a:r>
                  <a:rPr lang="en-GB" sz="1725" b="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sz="1725" b="0" dirty="0"/>
                  <a:t>, years)</a:t>
                </a:r>
                <a:endParaRPr lang="en-US" sz="1725" b="0" dirty="0"/>
              </a:p>
            </p:txBody>
          </p:sp>
          <p:sp>
            <p:nvSpPr>
              <p:cNvPr id="18" name="Rectangle 15">
                <a:extLst>
                  <a:ext uri="{FF2B5EF4-FFF2-40B4-BE49-F238E27FC236}">
                    <a16:creationId xmlns:a16="http://schemas.microsoft.com/office/drawing/2014/main" id="{A1E67277-12E1-4C7A-BD35-8A1489ED3E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0" y="1476"/>
                <a:ext cx="1126" cy="2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lang="en-GB" sz="1725" b="0" dirty="0">
                    <a:solidFill>
                      <a:srgbClr val="FF6600"/>
                    </a:solidFill>
                  </a:rPr>
                  <a:t>    6</a:t>
                </a:r>
                <a:endParaRPr lang="en-US" sz="1725" b="0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19" name="Rectangle 16">
                <a:extLst>
                  <a:ext uri="{FF2B5EF4-FFF2-40B4-BE49-F238E27FC236}">
                    <a16:creationId xmlns:a16="http://schemas.microsoft.com/office/drawing/2014/main" id="{5522C927-5C97-49DC-A5C9-54491483BB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0" y="1189"/>
                <a:ext cx="1126" cy="2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lang="en-GB" sz="1725" b="0" dirty="0">
                    <a:solidFill>
                      <a:srgbClr val="FF6600"/>
                    </a:solidFill>
                  </a:rPr>
                  <a:t>    2</a:t>
                </a:r>
                <a:endParaRPr lang="en-US" sz="1725" b="0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20" name="Rectangle 17">
                <a:extLst>
                  <a:ext uri="{FF2B5EF4-FFF2-40B4-BE49-F238E27FC236}">
                    <a16:creationId xmlns:a16="http://schemas.microsoft.com/office/drawing/2014/main" id="{261E6D5A-1FC7-4BC6-BB82-63E10DC299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0" y="672"/>
                <a:ext cx="1126" cy="51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lang="en-GB" sz="1725" b="0" dirty="0"/>
                  <a:t>Frequency ( </a:t>
                </a:r>
                <a:r>
                  <a:rPr lang="en-GB" sz="1725" b="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</a:t>
                </a:r>
                <a:r>
                  <a:rPr lang="en-GB" sz="1725" b="0" dirty="0"/>
                  <a:t>)</a:t>
                </a:r>
                <a:endParaRPr lang="en-US" sz="1725" b="0" dirty="0"/>
              </a:p>
            </p:txBody>
          </p:sp>
          <p:sp>
            <p:nvSpPr>
              <p:cNvPr id="21" name="Line 18">
                <a:extLst>
                  <a:ext uri="{FF2B5EF4-FFF2-40B4-BE49-F238E27FC236}">
                    <a16:creationId xmlns:a16="http://schemas.microsoft.com/office/drawing/2014/main" id="{2B5E9230-C1CB-4B63-BFC6-1E952B37D7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" y="672"/>
                <a:ext cx="2400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22" name="Line 19">
                <a:extLst>
                  <a:ext uri="{FF2B5EF4-FFF2-40B4-BE49-F238E27FC236}">
                    <a16:creationId xmlns:a16="http://schemas.microsoft.com/office/drawing/2014/main" id="{F9580F41-407F-4F3D-A182-F1D6630802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" y="1189"/>
                <a:ext cx="24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23" name="Line 20">
                <a:extLst>
                  <a:ext uri="{FF2B5EF4-FFF2-40B4-BE49-F238E27FC236}">
                    <a16:creationId xmlns:a16="http://schemas.microsoft.com/office/drawing/2014/main" id="{AAE540E0-0F88-44C2-B237-A8D8C967D8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" y="1476"/>
                <a:ext cx="407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24" name="Line 21">
                <a:extLst>
                  <a:ext uri="{FF2B5EF4-FFF2-40B4-BE49-F238E27FC236}">
                    <a16:creationId xmlns:a16="http://schemas.microsoft.com/office/drawing/2014/main" id="{58531773-9F66-4367-9797-3781956547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" y="1763"/>
                <a:ext cx="407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25" name="Line 22">
                <a:extLst>
                  <a:ext uri="{FF2B5EF4-FFF2-40B4-BE49-F238E27FC236}">
                    <a16:creationId xmlns:a16="http://schemas.microsoft.com/office/drawing/2014/main" id="{B9517971-F594-43D3-AD0F-05E738FB8D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" y="2050"/>
                <a:ext cx="407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27" name="Line 24">
                <a:extLst>
                  <a:ext uri="{FF2B5EF4-FFF2-40B4-BE49-F238E27FC236}">
                    <a16:creationId xmlns:a16="http://schemas.microsoft.com/office/drawing/2014/main" id="{D3BB864E-B28A-4C71-9314-5ED80EDAE0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" y="672"/>
                <a:ext cx="0" cy="220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28" name="Line 25">
                <a:extLst>
                  <a:ext uri="{FF2B5EF4-FFF2-40B4-BE49-F238E27FC236}">
                    <a16:creationId xmlns:a16="http://schemas.microsoft.com/office/drawing/2014/main" id="{C51A0FFE-9AB3-481A-82A4-B05A666F4A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6" y="672"/>
                <a:ext cx="0" cy="220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 dirty="0"/>
              </a:p>
            </p:txBody>
          </p:sp>
          <p:sp>
            <p:nvSpPr>
              <p:cNvPr id="29" name="Line 26">
                <a:extLst>
                  <a:ext uri="{FF2B5EF4-FFF2-40B4-BE49-F238E27FC236}">
                    <a16:creationId xmlns:a16="http://schemas.microsoft.com/office/drawing/2014/main" id="{F058883A-72E0-4E8A-B8B2-DCF0E7D4FA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70" y="672"/>
                <a:ext cx="0" cy="220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30" name="Line 27">
                <a:extLst>
                  <a:ext uri="{FF2B5EF4-FFF2-40B4-BE49-F238E27FC236}">
                    <a16:creationId xmlns:a16="http://schemas.microsoft.com/office/drawing/2014/main" id="{F396DB2E-2CCD-423C-98A0-095E0C5191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" y="2337"/>
                <a:ext cx="407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 dirty="0"/>
              </a:p>
            </p:txBody>
          </p:sp>
          <p:sp>
            <p:nvSpPr>
              <p:cNvPr id="32" name="Line 37">
                <a:extLst>
                  <a:ext uri="{FF2B5EF4-FFF2-40B4-BE49-F238E27FC236}">
                    <a16:creationId xmlns:a16="http://schemas.microsoft.com/office/drawing/2014/main" id="{6C0719AE-48DB-4BBF-B956-F1ABF166CC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" y="2624"/>
                <a:ext cx="407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17" name="Rectangle 14">
                <a:extLst>
                  <a:ext uri="{FF2B5EF4-FFF2-40B4-BE49-F238E27FC236}">
                    <a16:creationId xmlns:a16="http://schemas.microsoft.com/office/drawing/2014/main" id="{17E2D796-ECA6-4910-81A8-701E133EC9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0" y="1754"/>
                <a:ext cx="1126" cy="287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lang="en-GB" sz="1725" b="0" dirty="0">
                    <a:solidFill>
                      <a:srgbClr val="FF6600"/>
                    </a:solidFill>
                  </a:rPr>
                  <a:t>    8</a:t>
                </a:r>
                <a:endParaRPr lang="en-US" sz="1725" b="0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12" name="Rectangle 9">
                <a:extLst>
                  <a:ext uri="{FF2B5EF4-FFF2-40B4-BE49-F238E27FC236}">
                    <a16:creationId xmlns:a16="http://schemas.microsoft.com/office/drawing/2014/main" id="{238F5DCB-4D85-48CA-A976-A1C222958E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" y="1762"/>
                <a:ext cx="1212" cy="287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lang="en-GB" sz="1725" b="0" dirty="0">
                    <a:solidFill>
                      <a:srgbClr val="FF6600"/>
                    </a:solidFill>
                  </a:rPr>
                  <a:t>15 &lt; </a:t>
                </a:r>
                <a:r>
                  <a:rPr lang="en-GB" sz="1725" b="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GB" sz="1725" b="0" dirty="0">
                    <a:solidFill>
                      <a:srgbClr val="FF6600"/>
                    </a:solidFill>
                  </a:rPr>
                  <a:t> </a:t>
                </a:r>
                <a:r>
                  <a:rPr lang="en-GB" sz="1725" b="0" dirty="0">
                    <a:solidFill>
                      <a:srgbClr val="FF66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≤ 16</a:t>
                </a:r>
                <a:endParaRPr lang="en-US" sz="1725" b="0" dirty="0">
                  <a:solidFill>
                    <a:srgbClr val="FF6600"/>
                  </a:solidFill>
                </a:endParaRPr>
              </a:p>
            </p:txBody>
          </p:sp>
        </p:grpSp>
        <p:sp>
          <p:nvSpPr>
            <p:cNvPr id="63" name="Rectangle 17">
              <a:extLst>
                <a:ext uri="{FF2B5EF4-FFF2-40B4-BE49-F238E27FC236}">
                  <a16:creationId xmlns:a16="http://schemas.microsoft.com/office/drawing/2014/main" id="{F0A29EF1-3CDD-47C0-B36A-B38D2C8A99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8484" y="3930451"/>
              <a:ext cx="1340644" cy="61555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/>
                <a:t>Mid-interval value ( </a:t>
              </a:r>
              <a:r>
                <a:rPr lang="en-GB" sz="1725" b="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 </a:t>
              </a:r>
              <a:r>
                <a:rPr lang="en-GB" sz="1725" b="0" dirty="0"/>
                <a:t>)</a:t>
              </a:r>
              <a:endParaRPr lang="en-US" sz="1725" b="0" dirty="0"/>
            </a:p>
          </p:txBody>
        </p:sp>
      </p:grpSp>
      <p:sp>
        <p:nvSpPr>
          <p:cNvPr id="67" name="Rectangle 6">
            <a:extLst>
              <a:ext uri="{FF2B5EF4-FFF2-40B4-BE49-F238E27FC236}">
                <a16:creationId xmlns:a16="http://schemas.microsoft.com/office/drawing/2014/main" id="{B0094758-310A-4EB9-96C6-3D8476D46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3329" y="4898801"/>
            <a:ext cx="677328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14.5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68" name="Rectangle 6">
            <a:extLst>
              <a:ext uri="{FF2B5EF4-FFF2-40B4-BE49-F238E27FC236}">
                <a16:creationId xmlns:a16="http://schemas.microsoft.com/office/drawing/2014/main" id="{5C52D95A-34DA-4277-95B1-E8D096B45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4672" y="5224960"/>
            <a:ext cx="677328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15.5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69" name="Rectangle 6">
            <a:extLst>
              <a:ext uri="{FF2B5EF4-FFF2-40B4-BE49-F238E27FC236}">
                <a16:creationId xmlns:a16="http://schemas.microsoft.com/office/drawing/2014/main" id="{B97F192F-48A2-43D7-B9D1-E57DD92BA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0295" y="5555018"/>
            <a:ext cx="677328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16.5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70" name="Rectangle 6">
            <a:extLst>
              <a:ext uri="{FF2B5EF4-FFF2-40B4-BE49-F238E27FC236}">
                <a16:creationId xmlns:a16="http://schemas.microsoft.com/office/drawing/2014/main" id="{360F273D-CE0F-4D54-BF24-67840ABCB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1772" y="5911455"/>
            <a:ext cx="677328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17.5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71" name="Rectangle 6">
            <a:extLst>
              <a:ext uri="{FF2B5EF4-FFF2-40B4-BE49-F238E27FC236}">
                <a16:creationId xmlns:a16="http://schemas.microsoft.com/office/drawing/2014/main" id="{DFD2037A-E4CE-4005-BF35-314BAF3D2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0516" y="4523112"/>
            <a:ext cx="677328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27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72" name="Rectangle 6">
            <a:extLst>
              <a:ext uri="{FF2B5EF4-FFF2-40B4-BE49-F238E27FC236}">
                <a16:creationId xmlns:a16="http://schemas.microsoft.com/office/drawing/2014/main" id="{69122C4A-2609-442A-BEC5-7752584E1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0516" y="4900253"/>
            <a:ext cx="677328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87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73" name="Rectangle 6">
            <a:extLst>
              <a:ext uri="{FF2B5EF4-FFF2-40B4-BE49-F238E27FC236}">
                <a16:creationId xmlns:a16="http://schemas.microsoft.com/office/drawing/2014/main" id="{A2B170C9-838D-44A1-9F7A-7234263DA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536" y="5240656"/>
            <a:ext cx="677328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124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74" name="Rectangle 6">
            <a:extLst>
              <a:ext uri="{FF2B5EF4-FFF2-40B4-BE49-F238E27FC236}">
                <a16:creationId xmlns:a16="http://schemas.microsoft.com/office/drawing/2014/main" id="{9838DE7F-0F52-4005-BD5F-2D74C32C53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536" y="5578699"/>
            <a:ext cx="677328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165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75" name="Rectangle 6">
            <a:extLst>
              <a:ext uri="{FF2B5EF4-FFF2-40B4-BE49-F238E27FC236}">
                <a16:creationId xmlns:a16="http://schemas.microsoft.com/office/drawing/2014/main" id="{81D48514-27B6-4ECC-B267-8A44170D1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4148" y="5915564"/>
            <a:ext cx="677328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70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76" name="Rectangle 6">
            <a:extLst>
              <a:ext uri="{FF2B5EF4-FFF2-40B4-BE49-F238E27FC236}">
                <a16:creationId xmlns:a16="http://schemas.microsoft.com/office/drawing/2014/main" id="{7670B81A-62C8-4C46-B95F-F3C6FDFF0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4198" y="6226256"/>
            <a:ext cx="677328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30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77" name="Rectangle 6">
            <a:extLst>
              <a:ext uri="{FF2B5EF4-FFF2-40B4-BE49-F238E27FC236}">
                <a16:creationId xmlns:a16="http://schemas.microsoft.com/office/drawing/2014/main" id="{5AC33019-CAA1-4A50-8D54-9D3DE5A85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4378" y="6218203"/>
            <a:ext cx="760210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473</a:t>
            </a:r>
            <a:endParaRPr lang="en-US" sz="1725" b="0" dirty="0">
              <a:solidFill>
                <a:srgbClr val="FF6600"/>
              </a:solidFill>
            </a:endParaRPr>
          </a:p>
        </p:txBody>
      </p:sp>
      <p:grpSp>
        <p:nvGrpSpPr>
          <p:cNvPr id="82" name="Group 29">
            <a:extLst>
              <a:ext uri="{FF2B5EF4-FFF2-40B4-BE49-F238E27FC236}">
                <a16:creationId xmlns:a16="http://schemas.microsoft.com/office/drawing/2014/main" id="{BACAF368-DB7E-4273-95FD-588151ECACDF}"/>
              </a:ext>
            </a:extLst>
          </p:cNvPr>
          <p:cNvGrpSpPr>
            <a:grpSpLocks/>
          </p:cNvGrpSpPr>
          <p:nvPr/>
        </p:nvGrpSpPr>
        <p:grpSpPr bwMode="auto">
          <a:xfrm>
            <a:off x="6457159" y="3733876"/>
            <a:ext cx="542925" cy="957109"/>
            <a:chOff x="3312" y="3115"/>
            <a:chExt cx="456" cy="616"/>
          </a:xfrm>
        </p:grpSpPr>
        <p:sp>
          <p:nvSpPr>
            <p:cNvPr id="83" name="Text Box 24">
              <a:extLst>
                <a:ext uri="{FF2B5EF4-FFF2-40B4-BE49-F238E27FC236}">
                  <a16:creationId xmlns:a16="http://schemas.microsoft.com/office/drawing/2014/main" id="{47804F28-5E6C-4D71-8818-20C115539F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4" y="3115"/>
              <a:ext cx="334" cy="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sz="2800" b="0" dirty="0">
                  <a:solidFill>
                    <a:srgbClr val="010066"/>
                  </a:solidFill>
                  <a:latin typeface="Symbol" panose="05050102010706020507" pitchFamily="18" charset="2"/>
                </a:rPr>
                <a:t>S</a:t>
              </a:r>
              <a:endParaRPr lang="en-GB" sz="1800" b="0" baseline="-25000" dirty="0">
                <a:solidFill>
                  <a:srgbClr val="010066"/>
                </a:solidFill>
              </a:endParaRPr>
            </a:p>
          </p:txBody>
        </p:sp>
        <p:sp>
          <p:nvSpPr>
            <p:cNvPr id="84" name="Line 25">
              <a:extLst>
                <a:ext uri="{FF2B5EF4-FFF2-40B4-BE49-F238E27FC236}">
                  <a16:creationId xmlns:a16="http://schemas.microsoft.com/office/drawing/2014/main" id="{C48FC7FD-7B23-4EA0-8D76-18B51907DF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3448"/>
              <a:ext cx="4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85" name="Text Box 26">
              <a:extLst>
                <a:ext uri="{FF2B5EF4-FFF2-40B4-BE49-F238E27FC236}">
                  <a16:creationId xmlns:a16="http://schemas.microsoft.com/office/drawing/2014/main" id="{575FDADC-4E5C-40FE-A14F-AA1AFD0314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3" y="3434"/>
              <a:ext cx="309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0" dirty="0">
                  <a:solidFill>
                    <a:srgbClr val="010066"/>
                  </a:solidFill>
                  <a:latin typeface="Symbol" panose="05050102010706020507" pitchFamily="18" charset="2"/>
                </a:rPr>
                <a:t>S</a:t>
              </a:r>
              <a:endParaRPr lang="en-GB" b="0" baseline="-25000" dirty="0">
                <a:solidFill>
                  <a:srgbClr val="010066"/>
                </a:solidFill>
              </a:endParaRPr>
            </a:p>
          </p:txBody>
        </p:sp>
      </p:grpSp>
      <p:sp>
        <p:nvSpPr>
          <p:cNvPr id="86" name="Rectangle 85">
            <a:extLst>
              <a:ext uri="{FF2B5EF4-FFF2-40B4-BE49-F238E27FC236}">
                <a16:creationId xmlns:a16="http://schemas.microsoft.com/office/drawing/2014/main" id="{63692F11-7DD1-4BA3-ADB6-896258D8DF49}"/>
              </a:ext>
            </a:extLst>
          </p:cNvPr>
          <p:cNvSpPr/>
          <p:nvPr/>
        </p:nvSpPr>
        <p:spPr>
          <a:xfrm>
            <a:off x="6687645" y="3825136"/>
            <a:ext cx="57900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10066"/>
                </a:solidFill>
                <a:cs typeface="Times New Roman" panose="02020603050405020304" pitchFamily="18" charset="0"/>
              </a:rPr>
              <a:t>(</a:t>
            </a:r>
            <a:r>
              <a:rPr lang="en-US" sz="1600" i="1" dirty="0">
                <a:solidFill>
                  <a:srgbClr val="010066"/>
                </a:solidFill>
                <a:cs typeface="Times New Roman" panose="02020603050405020304" pitchFamily="18" charset="0"/>
              </a:rPr>
              <a:t>f m</a:t>
            </a:r>
            <a:r>
              <a:rPr lang="en-US" sz="1600" dirty="0">
                <a:solidFill>
                  <a:srgbClr val="010066"/>
                </a:solidFill>
                <a:cs typeface="Times New Roman" panose="02020603050405020304" pitchFamily="18" charset="0"/>
              </a:rPr>
              <a:t>)</a:t>
            </a:r>
            <a:endParaRPr lang="en-GB" sz="1600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EC089CB-8174-4C00-81EE-46366B1E20DD}"/>
              </a:ext>
            </a:extLst>
          </p:cNvPr>
          <p:cNvSpPr/>
          <p:nvPr/>
        </p:nvSpPr>
        <p:spPr>
          <a:xfrm>
            <a:off x="6709491" y="4257602"/>
            <a:ext cx="4315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10066"/>
                </a:solidFill>
                <a:cs typeface="Times New Roman" panose="02020603050405020304" pitchFamily="18" charset="0"/>
              </a:rPr>
              <a:t>(</a:t>
            </a:r>
            <a:r>
              <a:rPr lang="en-US" sz="1600" i="1" dirty="0">
                <a:solidFill>
                  <a:srgbClr val="010066"/>
                </a:solidFill>
                <a:cs typeface="Times New Roman" panose="02020603050405020304" pitchFamily="18" charset="0"/>
              </a:rPr>
              <a:t>f </a:t>
            </a:r>
            <a:r>
              <a:rPr lang="en-US" sz="1600" dirty="0">
                <a:solidFill>
                  <a:srgbClr val="010066"/>
                </a:solidFill>
                <a:cs typeface="Times New Roman" panose="02020603050405020304" pitchFamily="18" charset="0"/>
              </a:rPr>
              <a:t>)</a:t>
            </a:r>
            <a:endParaRPr lang="en-GB" sz="1600" dirty="0"/>
          </a:p>
        </p:txBody>
      </p:sp>
      <p:sp>
        <p:nvSpPr>
          <p:cNvPr id="88" name="Text Box 26">
            <a:extLst>
              <a:ext uri="{FF2B5EF4-FFF2-40B4-BE49-F238E27FC236}">
                <a16:creationId xmlns:a16="http://schemas.microsoft.com/office/drawing/2014/main" id="{FC4D7F9F-1B9F-41C9-8BC0-DDFA27378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2478" y="6165099"/>
            <a:ext cx="367903" cy="46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  <a:latin typeface="Symbol" panose="05050102010706020507" pitchFamily="18" charset="2"/>
              </a:rPr>
              <a:t>S</a:t>
            </a:r>
            <a:endParaRPr lang="en-GB" b="0" baseline="-25000" dirty="0">
              <a:solidFill>
                <a:srgbClr val="010066"/>
              </a:solidFill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552C4E6-7430-4D9B-873A-FB1B1201B723}"/>
              </a:ext>
            </a:extLst>
          </p:cNvPr>
          <p:cNvSpPr/>
          <p:nvPr/>
        </p:nvSpPr>
        <p:spPr>
          <a:xfrm>
            <a:off x="2426429" y="6218203"/>
            <a:ext cx="59824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10066"/>
                </a:solidFill>
                <a:cs typeface="Times New Roman" panose="02020603050405020304" pitchFamily="18" charset="0"/>
              </a:rPr>
              <a:t>(</a:t>
            </a:r>
            <a:r>
              <a:rPr lang="en-US" sz="1600" i="1" dirty="0">
                <a:solidFill>
                  <a:srgbClr val="010066"/>
                </a:solidFill>
                <a:cs typeface="Times New Roman" panose="02020603050405020304" pitchFamily="18" charset="0"/>
              </a:rPr>
              <a:t>f </a:t>
            </a:r>
            <a:r>
              <a:rPr lang="en-US" sz="1600" dirty="0">
                <a:solidFill>
                  <a:srgbClr val="010066"/>
                </a:solidFill>
                <a:cs typeface="Times New Roman" panose="02020603050405020304" pitchFamily="18" charset="0"/>
              </a:rPr>
              <a:t>) =</a:t>
            </a:r>
            <a:endParaRPr lang="en-GB" sz="1600" dirty="0"/>
          </a:p>
        </p:txBody>
      </p:sp>
      <p:sp>
        <p:nvSpPr>
          <p:cNvPr id="90" name="Text Box 26">
            <a:extLst>
              <a:ext uri="{FF2B5EF4-FFF2-40B4-BE49-F238E27FC236}">
                <a16:creationId xmlns:a16="http://schemas.microsoft.com/office/drawing/2014/main" id="{F6032725-5ED8-4E9E-A7F2-B18652868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2786" y="6168254"/>
            <a:ext cx="367903" cy="46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  <a:latin typeface="Symbol" panose="05050102010706020507" pitchFamily="18" charset="2"/>
              </a:rPr>
              <a:t>S</a:t>
            </a:r>
            <a:endParaRPr lang="en-GB" b="0" baseline="-25000" dirty="0">
              <a:solidFill>
                <a:srgbClr val="010066"/>
              </a:solidFill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1B364FAE-EA05-4BC1-BEDC-2B4C1D9B0948}"/>
              </a:ext>
            </a:extLst>
          </p:cNvPr>
          <p:cNvSpPr/>
          <p:nvPr/>
        </p:nvSpPr>
        <p:spPr>
          <a:xfrm>
            <a:off x="4306737" y="6221358"/>
            <a:ext cx="7457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10066"/>
                </a:solidFill>
                <a:cs typeface="Times New Roman" panose="02020603050405020304" pitchFamily="18" charset="0"/>
              </a:rPr>
              <a:t>(</a:t>
            </a:r>
            <a:r>
              <a:rPr lang="en-US" sz="1600" i="1" dirty="0" err="1">
                <a:solidFill>
                  <a:srgbClr val="010066"/>
                </a:solidFill>
                <a:cs typeface="Times New Roman" panose="02020603050405020304" pitchFamily="18" charset="0"/>
              </a:rPr>
              <a:t>fm</a:t>
            </a:r>
            <a:r>
              <a:rPr lang="en-US" sz="1600" i="1" dirty="0">
                <a:solidFill>
                  <a:srgbClr val="010066"/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10066"/>
                </a:solidFill>
                <a:cs typeface="Times New Roman" panose="02020603050405020304" pitchFamily="18" charset="0"/>
              </a:rPr>
              <a:t>) =</a:t>
            </a:r>
            <a:endParaRPr lang="en-GB" sz="16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8630D3-B9C8-4C84-B88C-1E9D3BC551C7}"/>
              </a:ext>
            </a:extLst>
          </p:cNvPr>
          <p:cNvSpPr/>
          <p:nvPr/>
        </p:nvSpPr>
        <p:spPr>
          <a:xfrm>
            <a:off x="3638483" y="3900971"/>
            <a:ext cx="1344168" cy="23591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D8F3228-5D5E-4E60-A636-73CBD5639C98}"/>
              </a:ext>
            </a:extLst>
          </p:cNvPr>
          <p:cNvSpPr/>
          <p:nvPr/>
        </p:nvSpPr>
        <p:spPr>
          <a:xfrm>
            <a:off x="4991106" y="3905543"/>
            <a:ext cx="667512" cy="23500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B9933513-52D4-4D46-BE72-5EBDE623C5BE}"/>
              </a:ext>
            </a:extLst>
          </p:cNvPr>
          <p:cNvSpPr/>
          <p:nvPr/>
        </p:nvSpPr>
        <p:spPr>
          <a:xfrm>
            <a:off x="733539" y="6276315"/>
            <a:ext cx="2871216" cy="2926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38811E5F-DF07-41B7-9D3C-F4DF594272C3}"/>
              </a:ext>
            </a:extLst>
          </p:cNvPr>
          <p:cNvSpPr/>
          <p:nvPr/>
        </p:nvSpPr>
        <p:spPr>
          <a:xfrm>
            <a:off x="3613843" y="6270387"/>
            <a:ext cx="2011680" cy="2926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1" name="Rectangle 80">
            <a:hlinkClick r:id="rId2"/>
            <a:extLst>
              <a:ext uri="{FF2B5EF4-FFF2-40B4-BE49-F238E27FC236}">
                <a16:creationId xmlns:a16="http://schemas.microsoft.com/office/drawing/2014/main" id="{DDDA8BD6-ECED-4126-B6DE-C9D8B35A8722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Rectangle 91">
            <a:hlinkClick r:id="rId2"/>
            <a:extLst>
              <a:ext uri="{FF2B5EF4-FFF2-40B4-BE49-F238E27FC236}">
                <a16:creationId xmlns:a16="http://schemas.microsoft.com/office/drawing/2014/main" id="{8255AB86-BD07-4872-9BEA-CF3EB381EC8A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499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8" grpId="0"/>
      <p:bldP spid="49" grpId="0"/>
      <p:bldP spid="50" grpId="0"/>
      <p:bldP spid="51" grpId="0"/>
      <p:bldP spid="52" grpId="0" animBg="1"/>
      <p:bldP spid="53" grpId="0"/>
      <p:bldP spid="57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86" grpId="0"/>
      <p:bldP spid="87" grpId="0"/>
      <p:bldP spid="88" grpId="0"/>
      <p:bldP spid="89" grpId="0"/>
      <p:bldP spid="90" grpId="0"/>
      <p:bldP spid="91" grpId="0"/>
      <p:bldP spid="7" grpId="0" animBg="1"/>
      <p:bldP spid="78" grpId="0" animBg="1"/>
      <p:bldP spid="79" grpId="0" animBg="1"/>
      <p:bldP spid="8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528308" y="2878032"/>
            <a:ext cx="8281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6.26	6.28	6.30	6.39	5.38	4.54	10.59	  6.35	  7.01</a:t>
            </a:r>
            <a:endParaRPr lang="en-GB" b="0" dirty="0">
              <a:solidFill>
                <a:srgbClr val="010066"/>
              </a:solidFill>
            </a:endParaRPr>
          </a:p>
        </p:txBody>
      </p:sp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917178" y="685800"/>
            <a:ext cx="7381082" cy="830997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0" dirty="0">
                <a:solidFill>
                  <a:srgbClr val="010066"/>
                </a:solidFill>
                <a:latin typeface="Arial" charset="0"/>
                <a:cs typeface="+mn-cs"/>
              </a:rPr>
              <a:t>The </a:t>
            </a:r>
            <a:r>
              <a:rPr lang="en-US" sz="2400" dirty="0">
                <a:solidFill>
                  <a:srgbClr val="FF6600"/>
                </a:solidFill>
                <a:latin typeface="Arial" charset="0"/>
                <a:cs typeface="+mn-cs"/>
              </a:rPr>
              <a:t>median</a:t>
            </a:r>
            <a:r>
              <a:rPr lang="en-US" sz="2400" b="0" dirty="0">
                <a:solidFill>
                  <a:srgbClr val="010066"/>
                </a:solidFill>
                <a:latin typeface="Arial" charset="0"/>
                <a:cs typeface="+mn-cs"/>
              </a:rPr>
              <a:t> is the </a:t>
            </a:r>
            <a:r>
              <a:rPr lang="en-US" sz="2400" dirty="0">
                <a:solidFill>
                  <a:srgbClr val="FF6600"/>
                </a:solidFill>
                <a:latin typeface="Arial" charset="0"/>
                <a:cs typeface="+mn-cs"/>
              </a:rPr>
              <a:t>middle data value</a:t>
            </a:r>
            <a:r>
              <a:rPr lang="en-US" sz="2400" dirty="0">
                <a:solidFill>
                  <a:srgbClr val="FF0000"/>
                </a:solidFill>
                <a:latin typeface="Arial" charset="0"/>
                <a:cs typeface="+mn-cs"/>
              </a:rPr>
              <a:t> </a:t>
            </a:r>
            <a:r>
              <a:rPr lang="en-US" sz="2400" b="0" dirty="0">
                <a:solidFill>
                  <a:srgbClr val="010066"/>
                </a:solidFill>
                <a:latin typeface="Arial" charset="0"/>
                <a:cs typeface="+mn-cs"/>
              </a:rPr>
              <a:t>when the data values are arranged in order of size.</a:t>
            </a:r>
          </a:p>
        </p:txBody>
      </p:sp>
      <p:sp>
        <p:nvSpPr>
          <p:cNvPr id="35844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304800" y="101600"/>
            <a:ext cx="3657600" cy="533400"/>
          </a:xfrm>
          <a:noFill/>
        </p:spPr>
        <p:txBody>
          <a:bodyPr anchor="ctr">
            <a:normAutofit fontScale="90000"/>
          </a:bodyPr>
          <a:lstStyle/>
          <a:p>
            <a:pPr algn="l" eaLnBrk="1" hangingPunct="1"/>
            <a:r>
              <a:rPr lang="en-GB" dirty="0"/>
              <a:t>The median</a:t>
            </a:r>
            <a:endParaRPr lang="en-US" dirty="0"/>
          </a:p>
        </p:txBody>
      </p:sp>
      <p:sp>
        <p:nvSpPr>
          <p:cNvPr id="84999" name="Rectangle 7"/>
          <p:cNvSpPr>
            <a:spLocks noChangeArrowheads="1"/>
          </p:cNvSpPr>
          <p:nvPr/>
        </p:nvSpPr>
        <p:spPr bwMode="auto">
          <a:xfrm>
            <a:off x="1593526" y="2320857"/>
            <a:ext cx="6248400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b="0" dirty="0">
                <a:solidFill>
                  <a:srgbClr val="010066"/>
                </a:solidFill>
              </a:rPr>
              <a:t>Calculate the median of this set of numbers.</a:t>
            </a:r>
          </a:p>
        </p:txBody>
      </p:sp>
      <p:sp>
        <p:nvSpPr>
          <p:cNvPr id="85001" name="Rectangle 9"/>
          <p:cNvSpPr>
            <a:spLocks noChangeArrowheads="1"/>
          </p:cNvSpPr>
          <p:nvPr/>
        </p:nvSpPr>
        <p:spPr bwMode="auto">
          <a:xfrm>
            <a:off x="8012337" y="4572000"/>
            <a:ext cx="9557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10.59</a:t>
            </a:r>
          </a:p>
        </p:txBody>
      </p:sp>
      <p:sp>
        <p:nvSpPr>
          <p:cNvPr id="85002" name="Oval 10"/>
          <p:cNvSpPr>
            <a:spLocks noChangeArrowheads="1"/>
          </p:cNvSpPr>
          <p:nvPr/>
        </p:nvSpPr>
        <p:spPr bwMode="auto">
          <a:xfrm>
            <a:off x="4252270" y="4500242"/>
            <a:ext cx="838200" cy="609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85003" name="Text Box 11"/>
          <p:cNvSpPr txBox="1">
            <a:spLocks noChangeArrowheads="1"/>
          </p:cNvSpPr>
          <p:nvPr/>
        </p:nvSpPr>
        <p:spPr bwMode="auto">
          <a:xfrm>
            <a:off x="471033" y="3422620"/>
            <a:ext cx="35325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/>
              <a:t>Write the results in order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1A6C5EB1-C953-4DCF-93DC-F0246842A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2" y="4572000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4.54</a:t>
            </a: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06BDA2C2-2F84-4C14-913D-403A0B72A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7948" y="4572000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5.38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C9DF5E6E-AF82-4A56-8AA3-8F19F7E81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3800" y="4572000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6.26</a:t>
            </a:r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0C73C8CF-4F55-41CB-9CFF-BB935B9728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8200" y="4572000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6.28</a:t>
            </a: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0672C36B-CBA3-4F5C-88F2-3D2C73004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2600" y="4572000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6.30</a:t>
            </a: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72E520D5-E357-4508-8813-948F28EACA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1011" y="4572000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6.35</a:t>
            </a:r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3970A1C7-E205-4F41-8F77-15771CA4E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7600" y="4572000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6.39</a:t>
            </a:r>
          </a:p>
        </p:txBody>
      </p:sp>
      <p:sp>
        <p:nvSpPr>
          <p:cNvPr id="18" name="Rectangle 9">
            <a:extLst>
              <a:ext uri="{FF2B5EF4-FFF2-40B4-BE49-F238E27FC236}">
                <a16:creationId xmlns:a16="http://schemas.microsoft.com/office/drawing/2014/main" id="{13D02F05-BA80-456A-8506-611CFF7515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8686" y="4572000"/>
            <a:ext cx="7841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7.01</a:t>
            </a:r>
          </a:p>
        </p:txBody>
      </p:sp>
      <p:sp>
        <p:nvSpPr>
          <p:cNvPr id="19" name="Text Box 11">
            <a:extLst>
              <a:ext uri="{FF2B5EF4-FFF2-40B4-BE49-F238E27FC236}">
                <a16:creationId xmlns:a16="http://schemas.microsoft.com/office/drawing/2014/main" id="{1E6F3742-38AB-429D-9277-E85011997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405" y="5181600"/>
            <a:ext cx="85006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/>
              <a:t>We count from the ends toward the center, the median is the value in the middle position</a:t>
            </a:r>
            <a:endParaRPr lang="en-GB" b="0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EE26FD0-94DC-4266-B948-F6EE08840FDE}"/>
              </a:ext>
            </a:extLst>
          </p:cNvPr>
          <p:cNvCxnSpPr/>
          <p:nvPr/>
        </p:nvCxnSpPr>
        <p:spPr>
          <a:xfrm>
            <a:off x="685800" y="4206240"/>
            <a:ext cx="3318214" cy="0"/>
          </a:xfrm>
          <a:prstGeom prst="straightConnector1">
            <a:avLst/>
          </a:prstGeom>
          <a:ln w="34925">
            <a:solidFill>
              <a:srgbClr val="FF0000">
                <a:alpha val="99000"/>
              </a:srgb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6863794-C2C1-40C9-BFC7-1D48690656A7}"/>
              </a:ext>
            </a:extLst>
          </p:cNvPr>
          <p:cNvCxnSpPr/>
          <p:nvPr/>
        </p:nvCxnSpPr>
        <p:spPr>
          <a:xfrm flipH="1">
            <a:off x="5486400" y="4206240"/>
            <a:ext cx="3323896" cy="0"/>
          </a:xfrm>
          <a:prstGeom prst="straightConnector1">
            <a:avLst/>
          </a:prstGeom>
          <a:ln w="34925">
            <a:solidFill>
              <a:srgbClr val="FF0000">
                <a:alpha val="99000"/>
              </a:srgb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9">
            <a:extLst>
              <a:ext uri="{FF2B5EF4-FFF2-40B4-BE49-F238E27FC236}">
                <a16:creationId xmlns:a16="http://schemas.microsoft.com/office/drawing/2014/main" id="{4A90E116-0472-4CF2-B67A-B490A6DA0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240" y="425196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3651489E-B6BC-42E6-A029-776E732E3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8786" y="425196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6" name="Rectangle 9">
            <a:extLst>
              <a:ext uri="{FF2B5EF4-FFF2-40B4-BE49-F238E27FC236}">
                <a16:creationId xmlns:a16="http://schemas.microsoft.com/office/drawing/2014/main" id="{985965FE-56E9-4156-B45B-51F23F10D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1698" y="425196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D947783E-B1D6-477C-B145-1CEB94E85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9240" y="425196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8" name="Rectangle 9">
            <a:extLst>
              <a:ext uri="{FF2B5EF4-FFF2-40B4-BE49-F238E27FC236}">
                <a16:creationId xmlns:a16="http://schemas.microsoft.com/office/drawing/2014/main" id="{934CAD30-1450-4105-A304-6D7018874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257" y="425196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9" name="Rectangle 9">
            <a:extLst>
              <a:ext uri="{FF2B5EF4-FFF2-40B4-BE49-F238E27FC236}">
                <a16:creationId xmlns:a16="http://schemas.microsoft.com/office/drawing/2014/main" id="{C9D2CE7E-C370-47ED-B4D2-C44B56D69F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6388" y="425196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DBDACF38-FF31-4ADF-88E0-F379A3225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2005" y="425196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1" name="Rectangle 9">
            <a:extLst>
              <a:ext uri="{FF2B5EF4-FFF2-40B4-BE49-F238E27FC236}">
                <a16:creationId xmlns:a16="http://schemas.microsoft.com/office/drawing/2014/main" id="{47E9A42B-6514-493A-A4D8-E992C772C8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9846" y="425196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2" name="Rectangle 9">
            <a:extLst>
              <a:ext uri="{FF2B5EF4-FFF2-40B4-BE49-F238E27FC236}">
                <a16:creationId xmlns:a16="http://schemas.microsoft.com/office/drawing/2014/main" id="{BBABC732-C656-4BFA-A869-A6489638D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1378" y="425196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AE93E06-13BF-43B4-B942-F6ACB888961A}"/>
              </a:ext>
            </a:extLst>
          </p:cNvPr>
          <p:cNvCxnSpPr>
            <a:cxnSpLocks/>
          </p:cNvCxnSpPr>
          <p:nvPr/>
        </p:nvCxnSpPr>
        <p:spPr>
          <a:xfrm flipH="1">
            <a:off x="5213653" y="301752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4B3D6C4-0A89-4F26-826C-97F75EF23D33}"/>
              </a:ext>
            </a:extLst>
          </p:cNvPr>
          <p:cNvCxnSpPr>
            <a:cxnSpLocks/>
          </p:cNvCxnSpPr>
          <p:nvPr/>
        </p:nvCxnSpPr>
        <p:spPr>
          <a:xfrm flipH="1">
            <a:off x="6263696" y="301752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CD32205-1101-46B0-B69B-970D7E81C0C7}"/>
              </a:ext>
            </a:extLst>
          </p:cNvPr>
          <p:cNvCxnSpPr>
            <a:cxnSpLocks/>
          </p:cNvCxnSpPr>
          <p:nvPr/>
        </p:nvCxnSpPr>
        <p:spPr>
          <a:xfrm flipH="1">
            <a:off x="4367087" y="301752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B1B060EE-5E59-4C70-94E9-652573B19A3A}"/>
              </a:ext>
            </a:extLst>
          </p:cNvPr>
          <p:cNvCxnSpPr>
            <a:cxnSpLocks/>
          </p:cNvCxnSpPr>
          <p:nvPr/>
        </p:nvCxnSpPr>
        <p:spPr>
          <a:xfrm flipH="1">
            <a:off x="3461646" y="301752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0C76011-5388-4D3D-8BA6-76501CE3AE9A}"/>
              </a:ext>
            </a:extLst>
          </p:cNvPr>
          <p:cNvCxnSpPr>
            <a:cxnSpLocks/>
          </p:cNvCxnSpPr>
          <p:nvPr/>
        </p:nvCxnSpPr>
        <p:spPr>
          <a:xfrm flipH="1">
            <a:off x="2490574" y="301752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FA5E76F-7237-4586-A91F-DCCC66BC72BE}"/>
              </a:ext>
            </a:extLst>
          </p:cNvPr>
          <p:cNvCxnSpPr>
            <a:cxnSpLocks/>
          </p:cNvCxnSpPr>
          <p:nvPr/>
        </p:nvCxnSpPr>
        <p:spPr>
          <a:xfrm flipH="1">
            <a:off x="1609395" y="301752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DAA946E-9C44-4462-8E02-CF590A1F5B63}"/>
              </a:ext>
            </a:extLst>
          </p:cNvPr>
          <p:cNvCxnSpPr>
            <a:cxnSpLocks/>
          </p:cNvCxnSpPr>
          <p:nvPr/>
        </p:nvCxnSpPr>
        <p:spPr>
          <a:xfrm flipH="1">
            <a:off x="685800" y="301752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57A0666-3677-42D6-B4A6-7CDCACB77CB5}"/>
              </a:ext>
            </a:extLst>
          </p:cNvPr>
          <p:cNvCxnSpPr>
            <a:cxnSpLocks/>
          </p:cNvCxnSpPr>
          <p:nvPr/>
        </p:nvCxnSpPr>
        <p:spPr>
          <a:xfrm flipH="1">
            <a:off x="7290603" y="301752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63E670E-CAB9-4F8A-B781-642FBB3970F4}"/>
              </a:ext>
            </a:extLst>
          </p:cNvPr>
          <p:cNvCxnSpPr>
            <a:cxnSpLocks/>
          </p:cNvCxnSpPr>
          <p:nvPr/>
        </p:nvCxnSpPr>
        <p:spPr>
          <a:xfrm flipH="1">
            <a:off x="8137169" y="301752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 Box 11">
            <a:extLst>
              <a:ext uri="{FF2B5EF4-FFF2-40B4-BE49-F238E27FC236}">
                <a16:creationId xmlns:a16="http://schemas.microsoft.com/office/drawing/2014/main" id="{6CBF1F64-A4A4-4B8A-9B35-089CF92DE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450" y="6037073"/>
            <a:ext cx="37289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/>
              <a:t>And find the middle value</a:t>
            </a:r>
            <a:r>
              <a:rPr lang="en-GB" b="0" dirty="0"/>
              <a:t>:</a:t>
            </a:r>
          </a:p>
        </p:txBody>
      </p:sp>
      <p:sp>
        <p:nvSpPr>
          <p:cNvPr id="45" name="Rectangle 3">
            <a:extLst>
              <a:ext uri="{FF2B5EF4-FFF2-40B4-BE49-F238E27FC236}">
                <a16:creationId xmlns:a16="http://schemas.microsoft.com/office/drawing/2014/main" id="{A4D724EE-8ABF-4D6E-8A54-4C9EF312B2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58731"/>
            <a:ext cx="8281988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0" dirty="0">
                <a:solidFill>
                  <a:srgbClr val="010066"/>
                </a:solidFill>
                <a:cs typeface="Times New Roman" panose="02020603050405020304" pitchFamily="18" charset="0"/>
              </a:rPr>
              <a:t>For an 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odd number </a:t>
            </a:r>
            <a:r>
              <a:rPr lang="en-US" b="0" dirty="0">
                <a:solidFill>
                  <a:srgbClr val="010066"/>
                </a:solidFill>
                <a:cs typeface="Times New Roman" panose="02020603050405020304" pitchFamily="18" charset="0"/>
              </a:rPr>
              <a:t>of data, the media is one of the original data values.</a:t>
            </a:r>
            <a:endParaRPr lang="en-US" b="0" dirty="0">
              <a:solidFill>
                <a:srgbClr val="010066"/>
              </a:solidFill>
            </a:endParaRPr>
          </a:p>
        </p:txBody>
      </p:sp>
      <p:sp>
        <p:nvSpPr>
          <p:cNvPr id="46" name="Rectangle 45">
            <a:hlinkClick r:id="rId3"/>
            <a:extLst>
              <a:ext uri="{FF2B5EF4-FFF2-40B4-BE49-F238E27FC236}">
                <a16:creationId xmlns:a16="http://schemas.microsoft.com/office/drawing/2014/main" id="{7EA2AE89-13A7-4A66-9112-E7754EF161BF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hlinkClick r:id="rId3"/>
            <a:extLst>
              <a:ext uri="{FF2B5EF4-FFF2-40B4-BE49-F238E27FC236}">
                <a16:creationId xmlns:a16="http://schemas.microsoft.com/office/drawing/2014/main" id="{EA48D25A-77F2-4B90-B642-6ADEBADA0D1D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38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85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/>
      <p:bldP spid="84999" grpId="0" animBg="1"/>
      <p:bldP spid="85001" grpId="0"/>
      <p:bldP spid="85002" grpId="0" animBg="1"/>
      <p:bldP spid="85003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44" grpId="0"/>
      <p:bldP spid="4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249609" y="3027267"/>
            <a:ext cx="8763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26	28	30	39	38	54	59	35	41	47</a:t>
            </a:r>
            <a:endParaRPr lang="en-GB" b="0" dirty="0">
              <a:solidFill>
                <a:srgbClr val="010066"/>
              </a:solidFill>
            </a:endParaRPr>
          </a:p>
        </p:txBody>
      </p:sp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917178" y="685800"/>
            <a:ext cx="7381082" cy="830997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0" dirty="0">
                <a:solidFill>
                  <a:srgbClr val="010066"/>
                </a:solidFill>
                <a:latin typeface="Arial" charset="0"/>
                <a:cs typeface="+mn-cs"/>
              </a:rPr>
              <a:t>The </a:t>
            </a:r>
            <a:r>
              <a:rPr lang="en-US" sz="2400" dirty="0">
                <a:solidFill>
                  <a:srgbClr val="FF6600"/>
                </a:solidFill>
                <a:latin typeface="Arial" charset="0"/>
                <a:cs typeface="+mn-cs"/>
              </a:rPr>
              <a:t>median</a:t>
            </a:r>
            <a:r>
              <a:rPr lang="en-US" sz="2400" b="0" dirty="0">
                <a:solidFill>
                  <a:srgbClr val="010066"/>
                </a:solidFill>
                <a:latin typeface="Arial" charset="0"/>
                <a:cs typeface="+mn-cs"/>
              </a:rPr>
              <a:t> is the </a:t>
            </a:r>
            <a:r>
              <a:rPr lang="en-US" sz="2400" dirty="0">
                <a:solidFill>
                  <a:srgbClr val="FF6600"/>
                </a:solidFill>
                <a:latin typeface="Arial" charset="0"/>
                <a:cs typeface="+mn-cs"/>
              </a:rPr>
              <a:t>middle data value</a:t>
            </a:r>
            <a:r>
              <a:rPr lang="en-US" sz="2400" dirty="0">
                <a:solidFill>
                  <a:srgbClr val="FF0000"/>
                </a:solidFill>
                <a:latin typeface="Arial" charset="0"/>
                <a:cs typeface="+mn-cs"/>
              </a:rPr>
              <a:t> </a:t>
            </a:r>
            <a:r>
              <a:rPr lang="en-US" sz="2400" b="0" dirty="0">
                <a:solidFill>
                  <a:srgbClr val="010066"/>
                </a:solidFill>
                <a:latin typeface="Arial" charset="0"/>
                <a:cs typeface="+mn-cs"/>
              </a:rPr>
              <a:t>when the data values are arranged in order of size.</a:t>
            </a:r>
          </a:p>
        </p:txBody>
      </p:sp>
      <p:sp>
        <p:nvSpPr>
          <p:cNvPr id="35844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304800" y="101600"/>
            <a:ext cx="3657600" cy="533400"/>
          </a:xfrm>
          <a:noFill/>
        </p:spPr>
        <p:txBody>
          <a:bodyPr anchor="ctr">
            <a:normAutofit fontScale="90000"/>
          </a:bodyPr>
          <a:lstStyle/>
          <a:p>
            <a:pPr algn="l" eaLnBrk="1" hangingPunct="1"/>
            <a:r>
              <a:rPr lang="en-GB" dirty="0"/>
              <a:t>The median</a:t>
            </a:r>
            <a:endParaRPr lang="en-US" dirty="0"/>
          </a:p>
        </p:txBody>
      </p:sp>
      <p:sp>
        <p:nvSpPr>
          <p:cNvPr id="84999" name="Rectangle 7"/>
          <p:cNvSpPr>
            <a:spLocks noChangeArrowheads="1"/>
          </p:cNvSpPr>
          <p:nvPr/>
        </p:nvSpPr>
        <p:spPr bwMode="auto">
          <a:xfrm>
            <a:off x="1558123" y="2396395"/>
            <a:ext cx="6248400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b="0" dirty="0">
                <a:solidFill>
                  <a:srgbClr val="010066"/>
                </a:solidFill>
              </a:rPr>
              <a:t>Calculate the median of this set of numbers.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E0975F8A-C85E-4F84-B32B-90019D555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389120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54</a:t>
            </a:r>
          </a:p>
        </p:txBody>
      </p:sp>
      <p:sp>
        <p:nvSpPr>
          <p:cNvPr id="12" name="Oval 10">
            <a:extLst>
              <a:ext uri="{FF2B5EF4-FFF2-40B4-BE49-F238E27FC236}">
                <a16:creationId xmlns:a16="http://schemas.microsoft.com/office/drawing/2014/main" id="{906AEB5A-2A67-42F0-B8F2-22C34F119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8502" y="4387180"/>
            <a:ext cx="497694" cy="47662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C5C4BA13-C367-4A75-AC78-161B7AF1B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491" y="4389120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26</a:t>
            </a:r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EBF5C55F-F23D-463A-8F47-BA00B29DE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4389120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28</a:t>
            </a: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6218EA47-EE0D-4DF9-B47B-B62C3DF68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389120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30</a:t>
            </a: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9A64BB05-D6BE-46D0-97FA-28210D52A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389120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35</a:t>
            </a:r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E456E987-3D95-494B-9A84-F83FCCC1E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389120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38</a:t>
            </a:r>
          </a:p>
        </p:txBody>
      </p:sp>
      <p:sp>
        <p:nvSpPr>
          <p:cNvPr id="18" name="Rectangle 9">
            <a:extLst>
              <a:ext uri="{FF2B5EF4-FFF2-40B4-BE49-F238E27FC236}">
                <a16:creationId xmlns:a16="http://schemas.microsoft.com/office/drawing/2014/main" id="{CB8F0BDA-EE4A-4818-905A-E4EF4C637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389120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39</a:t>
            </a: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9FB2DE92-4DC7-4762-A7DB-31FAA7D2CD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389120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41</a:t>
            </a:r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3E124CC1-EE28-4046-92F5-B7ABA51E2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4389120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47</a:t>
            </a:r>
          </a:p>
        </p:txBody>
      </p:sp>
      <p:sp>
        <p:nvSpPr>
          <p:cNvPr id="21" name="Text Box 11">
            <a:extLst>
              <a:ext uri="{FF2B5EF4-FFF2-40B4-BE49-F238E27FC236}">
                <a16:creationId xmlns:a16="http://schemas.microsoft.com/office/drawing/2014/main" id="{6DCD1C39-1FFA-43C1-8DDD-5EBAD04B8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405" y="4994570"/>
            <a:ext cx="85006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/>
              <a:t>We count from the ends toward the center, </a:t>
            </a:r>
            <a:endParaRPr lang="en-GB" b="0" dirty="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EA41021-CAAD-465D-A2A7-9743EC4EB545}"/>
              </a:ext>
            </a:extLst>
          </p:cNvPr>
          <p:cNvCxnSpPr/>
          <p:nvPr/>
        </p:nvCxnSpPr>
        <p:spPr>
          <a:xfrm>
            <a:off x="685800" y="4023360"/>
            <a:ext cx="3318214" cy="0"/>
          </a:xfrm>
          <a:prstGeom prst="straightConnector1">
            <a:avLst/>
          </a:prstGeom>
          <a:ln w="34925">
            <a:solidFill>
              <a:srgbClr val="FF0000">
                <a:alpha val="99000"/>
              </a:srgb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39A997B-FA8B-4A87-B245-DAED6B8C38FA}"/>
              </a:ext>
            </a:extLst>
          </p:cNvPr>
          <p:cNvCxnSpPr/>
          <p:nvPr/>
        </p:nvCxnSpPr>
        <p:spPr>
          <a:xfrm flipH="1">
            <a:off x="5486400" y="4023360"/>
            <a:ext cx="3323896" cy="0"/>
          </a:xfrm>
          <a:prstGeom prst="straightConnector1">
            <a:avLst/>
          </a:prstGeom>
          <a:ln w="34925">
            <a:solidFill>
              <a:srgbClr val="FF0000">
                <a:alpha val="99000"/>
              </a:srgb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9">
            <a:extLst>
              <a:ext uri="{FF2B5EF4-FFF2-40B4-BE49-F238E27FC236}">
                <a16:creationId xmlns:a16="http://schemas.microsoft.com/office/drawing/2014/main" id="{DDADD168-01E7-4D26-8C31-0D46DE486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527" y="411480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8B3819E0-CED8-43F6-9D7B-2FD95FE33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737" y="411480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6" name="Rectangle 9">
            <a:extLst>
              <a:ext uri="{FF2B5EF4-FFF2-40B4-BE49-F238E27FC236}">
                <a16:creationId xmlns:a16="http://schemas.microsoft.com/office/drawing/2014/main" id="{495E4C5E-5947-4649-97B0-D1EA8CF7A7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3070" y="411480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181052A9-181A-4C5A-88DC-D118FF3EC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4573" y="411480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8" name="Rectangle 9">
            <a:extLst>
              <a:ext uri="{FF2B5EF4-FFF2-40B4-BE49-F238E27FC236}">
                <a16:creationId xmlns:a16="http://schemas.microsoft.com/office/drawing/2014/main" id="{EACD3E70-060B-4F39-B5D1-95B814D79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716" y="411480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9" name="Rectangle 9">
            <a:extLst>
              <a:ext uri="{FF2B5EF4-FFF2-40B4-BE49-F238E27FC236}">
                <a16:creationId xmlns:a16="http://schemas.microsoft.com/office/drawing/2014/main" id="{001CB449-2A76-46CD-947C-B4DA948C6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6615" y="411480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0D60B336-47DC-4986-8246-070601293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7089" y="411480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1" name="Rectangle 9">
            <a:extLst>
              <a:ext uri="{FF2B5EF4-FFF2-40B4-BE49-F238E27FC236}">
                <a16:creationId xmlns:a16="http://schemas.microsoft.com/office/drawing/2014/main" id="{AD59ABD4-2157-41C5-997D-AD8E5F01A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9306" y="411480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2" name="Rectangle 9">
            <a:extLst>
              <a:ext uri="{FF2B5EF4-FFF2-40B4-BE49-F238E27FC236}">
                <a16:creationId xmlns:a16="http://schemas.microsoft.com/office/drawing/2014/main" id="{5DAF770C-85FF-4625-9C84-040E0A60D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1581" y="411480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4" name="Rectangle 9">
            <a:extLst>
              <a:ext uri="{FF2B5EF4-FFF2-40B4-BE49-F238E27FC236}">
                <a16:creationId xmlns:a16="http://schemas.microsoft.com/office/drawing/2014/main" id="{71B3CE80-D990-47DA-AF9C-C35B11978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9358" y="4389120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>
                <a:solidFill>
                  <a:srgbClr val="FF6600"/>
                </a:solidFill>
              </a:rPr>
              <a:t>59</a:t>
            </a:r>
          </a:p>
        </p:txBody>
      </p:sp>
      <p:sp>
        <p:nvSpPr>
          <p:cNvPr id="35" name="Rectangle 9">
            <a:extLst>
              <a:ext uri="{FF2B5EF4-FFF2-40B4-BE49-F238E27FC236}">
                <a16:creationId xmlns:a16="http://schemas.microsoft.com/office/drawing/2014/main" id="{F6954D10-21EB-4CEA-8F70-937A92A95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9602" y="4114800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A2AA58F-2D7F-49BE-95A1-F3B419079319}"/>
                  </a:ext>
                </a:extLst>
              </p:cNvPr>
              <p:cNvSpPr txBox="1"/>
              <p:nvPr/>
            </p:nvSpPr>
            <p:spPr>
              <a:xfrm>
                <a:off x="2768947" y="5879783"/>
                <a:ext cx="1122680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38+39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A2AA58F-2D7F-49BE-95A1-F3B4190793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8947" y="5879783"/>
                <a:ext cx="1122680" cy="6914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EB2EAC8-D8AF-464A-BA49-408E6426F68C}"/>
                  </a:ext>
                </a:extLst>
              </p:cNvPr>
              <p:cNvSpPr txBox="1"/>
              <p:nvPr/>
            </p:nvSpPr>
            <p:spPr>
              <a:xfrm>
                <a:off x="4121687" y="5879783"/>
                <a:ext cx="731482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77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EB2EAC8-D8AF-464A-BA49-408E6426F6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1687" y="5879783"/>
                <a:ext cx="731482" cy="6890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8964D425-2199-45AF-B9B5-3EF0A63FA323}"/>
              </a:ext>
            </a:extLst>
          </p:cNvPr>
          <p:cNvSpPr/>
          <p:nvPr/>
        </p:nvSpPr>
        <p:spPr>
          <a:xfrm>
            <a:off x="1383562" y="6028403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Median =</a:t>
            </a:r>
            <a:endParaRPr lang="en-GB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520EE4C-7D6F-4971-9EE0-2D7AE9387910}"/>
              </a:ext>
            </a:extLst>
          </p:cNvPr>
          <p:cNvSpPr/>
          <p:nvPr/>
        </p:nvSpPr>
        <p:spPr>
          <a:xfrm>
            <a:off x="4999728" y="6028403"/>
            <a:ext cx="9733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= 38.5</a:t>
            </a:r>
            <a:endParaRPr lang="en-GB" dirty="0"/>
          </a:p>
        </p:txBody>
      </p:sp>
      <p:sp>
        <p:nvSpPr>
          <p:cNvPr id="41" name="Rectangle 3">
            <a:extLst>
              <a:ext uri="{FF2B5EF4-FFF2-40B4-BE49-F238E27FC236}">
                <a16:creationId xmlns:a16="http://schemas.microsoft.com/office/drawing/2014/main" id="{721D8236-E01E-4BCE-BBCF-6B2D71DE3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562" y="1614806"/>
            <a:ext cx="8068236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b="0" dirty="0">
                <a:solidFill>
                  <a:srgbClr val="010066"/>
                </a:solidFill>
                <a:cs typeface="Times New Roman" panose="02020603050405020304" pitchFamily="18" charset="0"/>
              </a:rPr>
              <a:t>For an 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even number </a:t>
            </a:r>
            <a:r>
              <a:rPr lang="en-US" b="0" dirty="0">
                <a:solidFill>
                  <a:srgbClr val="010066"/>
                </a:solidFill>
                <a:cs typeface="Times New Roman" panose="02020603050405020304" pitchFamily="18" charset="0"/>
              </a:rPr>
              <a:t>of data, the median is the mean of the two middle values and may not be in the original set.</a:t>
            </a:r>
            <a:endParaRPr lang="en-US" b="0" dirty="0">
              <a:solidFill>
                <a:srgbClr val="010066"/>
              </a:solidFill>
            </a:endParaRPr>
          </a:p>
        </p:txBody>
      </p:sp>
      <p:sp>
        <p:nvSpPr>
          <p:cNvPr id="42" name="Oval 10">
            <a:extLst>
              <a:ext uri="{FF2B5EF4-FFF2-40B4-BE49-F238E27FC236}">
                <a16:creationId xmlns:a16="http://schemas.microsoft.com/office/drawing/2014/main" id="{BD38E41D-C9AB-4081-96A7-2DC753022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7894" y="4389120"/>
            <a:ext cx="497694" cy="47662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4523E79-A589-4B71-B7B6-601A0A20414A}"/>
              </a:ext>
            </a:extLst>
          </p:cNvPr>
          <p:cNvCxnSpPr/>
          <p:nvPr/>
        </p:nvCxnSpPr>
        <p:spPr>
          <a:xfrm>
            <a:off x="4717726" y="4299796"/>
            <a:ext cx="0" cy="563523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39D22EE9-920C-4F00-8287-5327831A97DD}"/>
              </a:ext>
            </a:extLst>
          </p:cNvPr>
          <p:cNvCxnSpPr>
            <a:cxnSpLocks/>
          </p:cNvCxnSpPr>
          <p:nvPr/>
        </p:nvCxnSpPr>
        <p:spPr>
          <a:xfrm flipH="1">
            <a:off x="4819326" y="315468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7809E6E-F18D-4B80-AE86-1270B4D3CED5}"/>
              </a:ext>
            </a:extLst>
          </p:cNvPr>
          <p:cNvCxnSpPr>
            <a:cxnSpLocks/>
          </p:cNvCxnSpPr>
          <p:nvPr/>
        </p:nvCxnSpPr>
        <p:spPr>
          <a:xfrm flipH="1">
            <a:off x="5751576" y="315468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14224A7-2EB4-4A50-A40D-8AE4E935F908}"/>
              </a:ext>
            </a:extLst>
          </p:cNvPr>
          <p:cNvCxnSpPr>
            <a:cxnSpLocks/>
          </p:cNvCxnSpPr>
          <p:nvPr/>
        </p:nvCxnSpPr>
        <p:spPr>
          <a:xfrm flipH="1">
            <a:off x="3918659" y="315468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036D21A-F0D0-4808-914A-69E3CD0804D9}"/>
              </a:ext>
            </a:extLst>
          </p:cNvPr>
          <p:cNvCxnSpPr>
            <a:cxnSpLocks/>
          </p:cNvCxnSpPr>
          <p:nvPr/>
        </p:nvCxnSpPr>
        <p:spPr>
          <a:xfrm flipH="1">
            <a:off x="2981923" y="315468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B8A17CA9-F2E3-4DC2-96DE-58886B9D7D8B}"/>
              </a:ext>
            </a:extLst>
          </p:cNvPr>
          <p:cNvCxnSpPr>
            <a:cxnSpLocks/>
          </p:cNvCxnSpPr>
          <p:nvPr/>
        </p:nvCxnSpPr>
        <p:spPr>
          <a:xfrm flipH="1">
            <a:off x="2110078" y="315468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2D5A31B-4859-4224-8309-840FA0876890}"/>
              </a:ext>
            </a:extLst>
          </p:cNvPr>
          <p:cNvCxnSpPr>
            <a:cxnSpLocks/>
          </p:cNvCxnSpPr>
          <p:nvPr/>
        </p:nvCxnSpPr>
        <p:spPr>
          <a:xfrm flipH="1">
            <a:off x="1192421" y="315468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CFCAE8F1-6418-4E12-BF27-0999DF17063A}"/>
              </a:ext>
            </a:extLst>
          </p:cNvPr>
          <p:cNvCxnSpPr>
            <a:cxnSpLocks/>
          </p:cNvCxnSpPr>
          <p:nvPr/>
        </p:nvCxnSpPr>
        <p:spPr>
          <a:xfrm flipH="1">
            <a:off x="304800" y="315468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4298EBA8-95DB-43ED-AC3D-09B44171CA2D}"/>
              </a:ext>
            </a:extLst>
          </p:cNvPr>
          <p:cNvCxnSpPr>
            <a:cxnSpLocks/>
          </p:cNvCxnSpPr>
          <p:nvPr/>
        </p:nvCxnSpPr>
        <p:spPr>
          <a:xfrm flipH="1">
            <a:off x="6656729" y="315468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5F72821A-FBEF-4510-BC36-425B55736C43}"/>
              </a:ext>
            </a:extLst>
          </p:cNvPr>
          <p:cNvCxnSpPr>
            <a:cxnSpLocks/>
          </p:cNvCxnSpPr>
          <p:nvPr/>
        </p:nvCxnSpPr>
        <p:spPr>
          <a:xfrm flipH="1">
            <a:off x="7580609" y="315468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FD108A5-776A-45DE-BB8A-06B8646B90EE}"/>
              </a:ext>
            </a:extLst>
          </p:cNvPr>
          <p:cNvCxnSpPr>
            <a:cxnSpLocks/>
          </p:cNvCxnSpPr>
          <p:nvPr/>
        </p:nvCxnSpPr>
        <p:spPr>
          <a:xfrm flipH="1">
            <a:off x="8482535" y="3154680"/>
            <a:ext cx="492786" cy="210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 Box 11">
            <a:extLst>
              <a:ext uri="{FF2B5EF4-FFF2-40B4-BE49-F238E27FC236}">
                <a16:creationId xmlns:a16="http://schemas.microsoft.com/office/drawing/2014/main" id="{8D0C3DDD-359A-48D0-9148-CA8D3E7E5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995" y="3466563"/>
            <a:ext cx="35325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/>
              <a:t>Write the results in order</a:t>
            </a:r>
          </a:p>
        </p:txBody>
      </p:sp>
      <p:sp>
        <p:nvSpPr>
          <p:cNvPr id="56" name="Text Box 11">
            <a:extLst>
              <a:ext uri="{FF2B5EF4-FFF2-40B4-BE49-F238E27FC236}">
                <a16:creationId xmlns:a16="http://schemas.microsoft.com/office/drawing/2014/main" id="{92BAEA64-93F9-4DB5-90E3-2DF694853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0774" y="4992927"/>
            <a:ext cx="31875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/>
              <a:t>the median is the</a:t>
            </a:r>
            <a:endParaRPr lang="en-GB" b="0" dirty="0"/>
          </a:p>
        </p:txBody>
      </p:sp>
      <p:sp>
        <p:nvSpPr>
          <p:cNvPr id="57" name="Text Box 11">
            <a:extLst>
              <a:ext uri="{FF2B5EF4-FFF2-40B4-BE49-F238E27FC236}">
                <a16:creationId xmlns:a16="http://schemas.microsoft.com/office/drawing/2014/main" id="{1F7D6487-53CF-4B9E-A23C-59A2EF922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128" y="5358041"/>
            <a:ext cx="63042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/>
              <a:t>mean of the two values in the middle position</a:t>
            </a:r>
            <a:endParaRPr lang="en-GB" b="0" dirty="0"/>
          </a:p>
        </p:txBody>
      </p:sp>
      <p:sp>
        <p:nvSpPr>
          <p:cNvPr id="58" name="Rectangle 57">
            <a:hlinkClick r:id="rId5"/>
            <a:extLst>
              <a:ext uri="{FF2B5EF4-FFF2-40B4-BE49-F238E27FC236}">
                <a16:creationId xmlns:a16="http://schemas.microsoft.com/office/drawing/2014/main" id="{DFB770EA-7A6C-4CCC-8C41-05294CEB2501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>
            <a:hlinkClick r:id="rId5"/>
            <a:extLst>
              <a:ext uri="{FF2B5EF4-FFF2-40B4-BE49-F238E27FC236}">
                <a16:creationId xmlns:a16="http://schemas.microsoft.com/office/drawing/2014/main" id="{D2273D9F-360E-4187-A1F7-6E3660F16973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892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/>
      <p:bldP spid="84999" grpId="0" animBg="1"/>
      <p:bldP spid="11" grpId="0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4" grpId="0"/>
      <p:bldP spid="35" grpId="0"/>
      <p:bldP spid="4" grpId="0"/>
      <p:bldP spid="38" grpId="0"/>
      <p:bldP spid="5" grpId="0"/>
      <p:bldP spid="40" grpId="0"/>
      <p:bldP spid="41" grpId="0"/>
      <p:bldP spid="42" grpId="0" animBg="1"/>
      <p:bldP spid="55" grpId="0"/>
      <p:bldP spid="56" grpId="0"/>
      <p:bldP spid="5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1355442" y="1660821"/>
            <a:ext cx="922759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 + 1 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2050812" y="1594775"/>
            <a:ext cx="254054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800" b="0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endParaRPr lang="en-US" sz="4800" b="0" dirty="0">
              <a:solidFill>
                <a:srgbClr val="FF6600"/>
              </a:solidFill>
            </a:endParaRPr>
          </a:p>
        </p:txBody>
      </p:sp>
      <p:sp>
        <p:nvSpPr>
          <p:cNvPr id="39939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304800" y="212053"/>
            <a:ext cx="7224338" cy="533400"/>
          </a:xfrm>
          <a:noFill/>
        </p:spPr>
        <p:txBody>
          <a:bodyPr>
            <a:normAutofit fontScale="90000"/>
          </a:bodyPr>
          <a:lstStyle/>
          <a:p>
            <a:pPr algn="l" eaLnBrk="1" hangingPunct="1"/>
            <a:r>
              <a:rPr lang="en-GB" dirty="0"/>
              <a:t>The median</a:t>
            </a:r>
            <a:endParaRPr lang="en-US" dirty="0"/>
          </a:p>
        </p:txBody>
      </p:sp>
      <p:sp>
        <p:nvSpPr>
          <p:cNvPr id="100358" name="Text Box 6"/>
          <p:cNvSpPr txBox="1">
            <a:spLocks noChangeArrowheads="1"/>
          </p:cNvSpPr>
          <p:nvPr/>
        </p:nvSpPr>
        <p:spPr bwMode="auto">
          <a:xfrm>
            <a:off x="4863351" y="1122727"/>
            <a:ext cx="1016888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 + 1 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00359" name="Text Box 7"/>
          <p:cNvSpPr txBox="1">
            <a:spLocks noChangeArrowheads="1"/>
          </p:cNvSpPr>
          <p:nvPr/>
        </p:nvSpPr>
        <p:spPr bwMode="auto">
          <a:xfrm>
            <a:off x="1045665" y="3583338"/>
            <a:ext cx="7239000" cy="8223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b="0" dirty="0">
                <a:solidFill>
                  <a:srgbClr val="010066"/>
                </a:solidFill>
                <a:cs typeface="Times New Roman" panose="02020603050405020304" pitchFamily="18" charset="0"/>
              </a:rPr>
              <a:t>101 </a:t>
            </a:r>
            <a:r>
              <a:rPr lang="en-US" b="0" dirty="0">
                <a:solidFill>
                  <a:srgbClr val="010066"/>
                </a:solidFill>
                <a:sym typeface="Symbol" panose="05050102010706020507" pitchFamily="18" charset="2"/>
              </a:rPr>
              <a:t>÷</a:t>
            </a:r>
            <a:r>
              <a:rPr lang="en-GB" b="0" dirty="0">
                <a:solidFill>
                  <a:srgbClr val="0100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2 = </a:t>
            </a:r>
            <a:r>
              <a:rPr lang="en-GB" dirty="0">
                <a:solidFill>
                  <a:srgbClr val="FF66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50.5</a:t>
            </a:r>
            <a:r>
              <a:rPr lang="en-GB" baseline="30000" dirty="0">
                <a:solidFill>
                  <a:srgbClr val="FF66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th</a:t>
            </a:r>
            <a:r>
              <a:rPr lang="en-GB" b="0" dirty="0">
                <a:solidFill>
                  <a:srgbClr val="0100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number in the list (halfway between the 50</a:t>
            </a:r>
            <a:r>
              <a:rPr lang="en-GB" b="0" baseline="30000" dirty="0">
                <a:solidFill>
                  <a:srgbClr val="0100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th</a:t>
            </a:r>
            <a:r>
              <a:rPr lang="en-GB" b="0" dirty="0">
                <a:solidFill>
                  <a:srgbClr val="0100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and the 51</a:t>
            </a:r>
            <a:r>
              <a:rPr lang="en-GB" b="0" baseline="30000" dirty="0">
                <a:solidFill>
                  <a:srgbClr val="0100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st</a:t>
            </a:r>
            <a:r>
              <a:rPr lang="en-GB" b="0" dirty="0">
                <a:solidFill>
                  <a:srgbClr val="0100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).</a:t>
            </a:r>
            <a:endParaRPr lang="en-GB" b="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2339975" y="5779340"/>
            <a:ext cx="4487863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b="0" dirty="0">
                <a:solidFill>
                  <a:srgbClr val="010066"/>
                </a:solidFill>
                <a:cs typeface="Times New Roman" panose="02020603050405020304" pitchFamily="18" charset="0"/>
              </a:rPr>
              <a:t>38 </a:t>
            </a:r>
            <a:r>
              <a:rPr lang="en-US" b="0" dirty="0">
                <a:solidFill>
                  <a:srgbClr val="010066"/>
                </a:solidFill>
                <a:sym typeface="Symbol" panose="05050102010706020507" pitchFamily="18" charset="2"/>
              </a:rPr>
              <a:t>÷</a:t>
            </a:r>
            <a:r>
              <a:rPr lang="en-GB" b="0" dirty="0">
                <a:solidFill>
                  <a:srgbClr val="0100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2 = </a:t>
            </a:r>
            <a:r>
              <a:rPr lang="en-GB" dirty="0">
                <a:solidFill>
                  <a:srgbClr val="FF66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19</a:t>
            </a:r>
            <a:r>
              <a:rPr lang="en-GB" baseline="30000" dirty="0">
                <a:solidFill>
                  <a:srgbClr val="FF66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th</a:t>
            </a:r>
            <a:r>
              <a:rPr lang="en-GB" b="0" dirty="0">
                <a:solidFill>
                  <a:srgbClr val="010066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number in the list.</a:t>
            </a:r>
            <a:endParaRPr lang="en-GB" b="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100361" name="Text Box 9"/>
          <p:cNvSpPr txBox="1">
            <a:spLocks noChangeArrowheads="1"/>
          </p:cNvSpPr>
          <p:nvPr/>
        </p:nvSpPr>
        <p:spPr bwMode="auto">
          <a:xfrm>
            <a:off x="639059" y="1297033"/>
            <a:ext cx="42954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/>
              <a:t>If there are n data values, find             </a:t>
            </a:r>
          </a:p>
        </p:txBody>
      </p:sp>
      <p:sp>
        <p:nvSpPr>
          <p:cNvPr id="100362" name="Rectangle 10"/>
          <p:cNvSpPr>
            <a:spLocks noChangeArrowheads="1"/>
          </p:cNvSpPr>
          <p:nvPr/>
        </p:nvSpPr>
        <p:spPr bwMode="auto">
          <a:xfrm>
            <a:off x="871538" y="2776292"/>
            <a:ext cx="7569200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>
                <a:solidFill>
                  <a:srgbClr val="010066"/>
                </a:solidFill>
              </a:rPr>
              <a:t>There are 100 numbers in a list. Where is the median?</a:t>
            </a:r>
          </a:p>
        </p:txBody>
      </p:sp>
      <p:sp>
        <p:nvSpPr>
          <p:cNvPr id="100363" name="Rectangle 11"/>
          <p:cNvSpPr>
            <a:spLocks noChangeArrowheads="1"/>
          </p:cNvSpPr>
          <p:nvPr/>
        </p:nvSpPr>
        <p:spPr bwMode="auto">
          <a:xfrm>
            <a:off x="965496" y="4828585"/>
            <a:ext cx="7399337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There are 37 numbers in a list. Where is the median?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113756" y="1496524"/>
            <a:ext cx="254054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2 </a:t>
            </a:r>
            <a:endParaRPr lang="en-US" dirty="0">
              <a:solidFill>
                <a:srgbClr val="FF6600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934462" y="1543640"/>
            <a:ext cx="709426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5715000" y="1273247"/>
            <a:ext cx="29472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/>
              <a:t>. The median is 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594003" y="1779442"/>
            <a:ext cx="43404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/>
              <a:t>the                    data value</a:t>
            </a: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1605847" y="2034618"/>
            <a:ext cx="254054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2 </a:t>
            </a:r>
            <a:endParaRPr lang="en-US" dirty="0">
              <a:solidFill>
                <a:srgbClr val="FF66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1426553" y="2081734"/>
            <a:ext cx="709426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1172498" y="1590654"/>
            <a:ext cx="254054" cy="83099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800" b="0" dirty="0">
                <a:solidFill>
                  <a:srgbClr val="FF6600"/>
                </a:solidFill>
                <a:cs typeface="Times New Roman" panose="02020603050405020304" pitchFamily="18" charset="0"/>
              </a:rPr>
              <a:t>( </a:t>
            </a:r>
            <a:endParaRPr lang="en-US" sz="4800" b="0" dirty="0">
              <a:solidFill>
                <a:srgbClr val="FF6600"/>
              </a:solidFill>
            </a:endParaRP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2259655" y="1786739"/>
            <a:ext cx="660997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5" name="Rectangle 24">
            <a:hlinkClick r:id="rId3"/>
            <a:extLst>
              <a:ext uri="{FF2B5EF4-FFF2-40B4-BE49-F238E27FC236}">
                <a16:creationId xmlns:a16="http://schemas.microsoft.com/office/drawing/2014/main" id="{1B6B395F-89BD-4A4D-81AB-156120E91155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3"/>
            <a:extLst>
              <a:ext uri="{FF2B5EF4-FFF2-40B4-BE49-F238E27FC236}">
                <a16:creationId xmlns:a16="http://schemas.microsoft.com/office/drawing/2014/main" id="{CCB13EB4-A6E0-45F7-BA9F-F276E0D70E40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515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 autoUpdateAnimBg="0"/>
      <p:bldP spid="24" grpId="0"/>
      <p:bldP spid="100358" grpId="0" animBg="1" autoUpdateAnimBg="0"/>
      <p:bldP spid="100361" grpId="0"/>
      <p:bldP spid="100362" grpId="0" animBg="1"/>
      <p:bldP spid="100363" grpId="0" animBg="1"/>
      <p:bldP spid="13" grpId="0" animBg="1" autoUpdateAnimBg="0"/>
      <p:bldP spid="18" grpId="0"/>
      <p:bldP spid="19" grpId="0"/>
      <p:bldP spid="21" grpId="0" animBg="1" autoUpdateAnimBg="0"/>
      <p:bldP spid="23" grpId="0" animBg="1" autoUpdateAnimBg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8">
            <a:extLst>
              <a:ext uri="{FF2B5EF4-FFF2-40B4-BE49-F238E27FC236}">
                <a16:creationId xmlns:a16="http://schemas.microsoft.com/office/drawing/2014/main" id="{5D9B04F6-6FF1-4953-A54A-215BE1FAC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2556" y="6046752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60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6" name="Rectangle 36">
            <a:extLst>
              <a:ext uri="{FF2B5EF4-FFF2-40B4-BE49-F238E27FC236}">
                <a16:creationId xmlns:a16="http://schemas.microsoft.com/office/drawing/2014/main" id="{FCAC4DDA-19F1-497A-A865-326C98A4D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442" y="6032868"/>
            <a:ext cx="1516856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TOTAL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321C8C9-19FE-4AB7-8908-A3FDB74EFB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801" y="5691087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4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910777B4-9DF3-4107-BC5D-DAD5CA674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55" y="5678314"/>
            <a:ext cx="1516856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[55, 65)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3" name="Rectangle 10">
            <a:extLst>
              <a:ext uri="{FF2B5EF4-FFF2-40B4-BE49-F238E27FC236}">
                <a16:creationId xmlns:a16="http://schemas.microsoft.com/office/drawing/2014/main" id="{B4A7B679-3516-41CE-AAA9-D4F18A25F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744" y="5007670"/>
            <a:ext cx="1516856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[35, 45)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22809126-2035-4CD4-B81B-9EA497D3A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630316"/>
            <a:ext cx="13787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[25, 35)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2B86973A-4579-4361-89EC-2F726A523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56" y="4037634"/>
            <a:ext cx="1351360" cy="61555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GB" sz="1725" b="0" dirty="0"/>
              <a:t>Age </a:t>
            </a:r>
          </a:p>
          <a:p>
            <a:pPr algn="ctr" eaLnBrk="1" hangingPunct="1">
              <a:spcBef>
                <a:spcPts val="0"/>
              </a:spcBef>
            </a:pPr>
            <a:r>
              <a:rPr lang="en-GB" sz="1725" b="0" dirty="0"/>
              <a:t>(</a:t>
            </a:r>
            <a:r>
              <a:rPr lang="en-GB" sz="1725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1725" b="0" dirty="0"/>
              <a:t>, years)</a:t>
            </a:r>
            <a:endParaRPr lang="en-US" sz="1725" b="0" dirty="0"/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A1E67277-12E1-4C7A-BD35-8A1489ED3E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5232" y="5007670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22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9" name="Rectangle 16">
            <a:extLst>
              <a:ext uri="{FF2B5EF4-FFF2-40B4-BE49-F238E27FC236}">
                <a16:creationId xmlns:a16="http://schemas.microsoft.com/office/drawing/2014/main" id="{5522C927-5C97-49DC-A5C9-54491483B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6275" y="4653186"/>
            <a:ext cx="1326356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16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20" name="Rectangle 17">
            <a:extLst>
              <a:ext uri="{FF2B5EF4-FFF2-40B4-BE49-F238E27FC236}">
                <a16:creationId xmlns:a16="http://schemas.microsoft.com/office/drawing/2014/main" id="{261E6D5A-1FC7-4BC6-BB82-63E10DC29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101307"/>
            <a:ext cx="1329928" cy="61555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/>
              <a:t>Frequency</a:t>
            </a:r>
            <a:endParaRPr lang="en-US" sz="1725" b="0" dirty="0"/>
          </a:p>
        </p:txBody>
      </p:sp>
      <p:sp>
        <p:nvSpPr>
          <p:cNvPr id="21" name="Line 18">
            <a:extLst>
              <a:ext uri="{FF2B5EF4-FFF2-40B4-BE49-F238E27FC236}">
                <a16:creationId xmlns:a16="http://schemas.microsoft.com/office/drawing/2014/main" id="{2B5E9230-C1CB-4B63-BFC6-1E952B37D7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4037633"/>
            <a:ext cx="36576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2" name="Line 19">
            <a:extLst>
              <a:ext uri="{FF2B5EF4-FFF2-40B4-BE49-F238E27FC236}">
                <a16:creationId xmlns:a16="http://schemas.microsoft.com/office/drawing/2014/main" id="{F9580F41-407F-4F3D-A182-F1D6630802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4653186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3" name="Line 20">
            <a:extLst>
              <a:ext uri="{FF2B5EF4-FFF2-40B4-BE49-F238E27FC236}">
                <a16:creationId xmlns:a16="http://schemas.microsoft.com/office/drawing/2014/main" id="{AAE540E0-0F88-44C2-B237-A8D8C967D8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4994896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4" name="Line 21">
            <a:extLst>
              <a:ext uri="{FF2B5EF4-FFF2-40B4-BE49-F238E27FC236}">
                <a16:creationId xmlns:a16="http://schemas.microsoft.com/office/drawing/2014/main" id="{58531773-9F66-4367-9797-3781956547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5336605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5" name="Line 22">
            <a:extLst>
              <a:ext uri="{FF2B5EF4-FFF2-40B4-BE49-F238E27FC236}">
                <a16:creationId xmlns:a16="http://schemas.microsoft.com/office/drawing/2014/main" id="{B9517971-F594-43D3-AD0F-05E738FB8D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5678314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7" name="Line 24">
            <a:extLst>
              <a:ext uri="{FF2B5EF4-FFF2-40B4-BE49-F238E27FC236}">
                <a16:creationId xmlns:a16="http://schemas.microsoft.com/office/drawing/2014/main" id="{D3BB864E-B28A-4C71-9314-5ED80EDAE0B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4037633"/>
            <a:ext cx="0" cy="2340769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8" name="Line 25">
            <a:extLst>
              <a:ext uri="{FF2B5EF4-FFF2-40B4-BE49-F238E27FC236}">
                <a16:creationId xmlns:a16="http://schemas.microsoft.com/office/drawing/2014/main" id="{C51A0FFE-9AB3-481A-82A4-B05A666F4A2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4020964"/>
            <a:ext cx="0" cy="2340769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 dirty="0"/>
          </a:p>
        </p:txBody>
      </p:sp>
      <p:sp>
        <p:nvSpPr>
          <p:cNvPr id="29" name="Line 26">
            <a:extLst>
              <a:ext uri="{FF2B5EF4-FFF2-40B4-BE49-F238E27FC236}">
                <a16:creationId xmlns:a16="http://schemas.microsoft.com/office/drawing/2014/main" id="{F058883A-72E0-4E8A-B8B2-DCF0E7D4FA4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4037633"/>
            <a:ext cx="0" cy="234076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0" name="Line 27">
            <a:extLst>
              <a:ext uri="{FF2B5EF4-FFF2-40B4-BE49-F238E27FC236}">
                <a16:creationId xmlns:a16="http://schemas.microsoft.com/office/drawing/2014/main" id="{F396DB2E-2CCD-423C-98A0-095E0C5191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6020024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 dirty="0"/>
          </a:p>
        </p:txBody>
      </p:sp>
      <p:sp>
        <p:nvSpPr>
          <p:cNvPr id="32" name="Line 37">
            <a:extLst>
              <a:ext uri="{FF2B5EF4-FFF2-40B4-BE49-F238E27FC236}">
                <a16:creationId xmlns:a16="http://schemas.microsoft.com/office/drawing/2014/main" id="{6C0719AE-48DB-4BBF-B956-F1ABF166CCA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6361733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17" name="Rectangle 14">
            <a:extLst>
              <a:ext uri="{FF2B5EF4-FFF2-40B4-BE49-F238E27FC236}">
                <a16:creationId xmlns:a16="http://schemas.microsoft.com/office/drawing/2014/main" id="{17E2D796-ECA6-4910-81A8-701E133EC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624" y="5355872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18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238F5DCB-4D85-48CA-A976-A1C222958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604" y="5323832"/>
            <a:ext cx="1443038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[45, 55)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709A9432-1A9E-4FCA-9769-0FFE4CF1E32E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0"/>
            <a:ext cx="2743200" cy="752270"/>
          </a:xfrm>
          <a:prstGeom prst="rect">
            <a:avLst/>
          </a:prstGeom>
          <a:noFill/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/>
              <a:t>The median</a:t>
            </a:r>
            <a:endParaRPr lang="en-US" sz="3600" dirty="0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EDD856B5-7A00-4950-B330-C851A41A6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515" y="585693"/>
            <a:ext cx="81534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If the data set is presented with a grouped frequency table where the data is presented in classes.</a:t>
            </a:r>
          </a:p>
        </p:txBody>
      </p:sp>
      <p:sp>
        <p:nvSpPr>
          <p:cNvPr id="34" name="Rectangle 48">
            <a:extLst>
              <a:ext uri="{FF2B5EF4-FFF2-40B4-BE49-F238E27FC236}">
                <a16:creationId xmlns:a16="http://schemas.microsoft.com/office/drawing/2014/main" id="{B2E41980-C822-4310-ABC5-59E847B9C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2605522"/>
            <a:ext cx="42788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0" dirty="0">
                <a:solidFill>
                  <a:srgbClr val="010066"/>
                </a:solidFill>
              </a:rPr>
              <a:t>Lower limit of the median class</a:t>
            </a:r>
            <a:endParaRPr lang="en-US" sz="2000" b="0" dirty="0">
              <a:solidFill>
                <a:srgbClr val="010066"/>
              </a:solidFill>
            </a:endParaRPr>
          </a:p>
        </p:txBody>
      </p:sp>
      <p:sp>
        <p:nvSpPr>
          <p:cNvPr id="36" name="Rectangle 6">
            <a:extLst>
              <a:ext uri="{FF2B5EF4-FFF2-40B4-BE49-F238E27FC236}">
                <a16:creationId xmlns:a16="http://schemas.microsoft.com/office/drawing/2014/main" id="{E784C3B6-53B4-4749-A989-D85EC9A8A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883" y="2130675"/>
            <a:ext cx="81534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To calculate the median we are going to use this formula:</a:t>
            </a:r>
          </a:p>
        </p:txBody>
      </p:sp>
      <p:sp>
        <p:nvSpPr>
          <p:cNvPr id="38" name="Rectangle 6">
            <a:extLst>
              <a:ext uri="{FF2B5EF4-FFF2-40B4-BE49-F238E27FC236}">
                <a16:creationId xmlns:a16="http://schemas.microsoft.com/office/drawing/2014/main" id="{C6B66566-DBB5-428E-9B99-E0BB6D317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199" y="1367822"/>
            <a:ext cx="81534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The median should be contained in the group that has the middle value.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8">
                <a:extLst>
                  <a:ext uri="{FF2B5EF4-FFF2-40B4-BE49-F238E27FC236}">
                    <a16:creationId xmlns:a16="http://schemas.microsoft.com/office/drawing/2014/main" id="{13F939CF-5259-4B45-8062-861E09F2C8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2570" y="4699651"/>
                <a:ext cx="2822643" cy="6146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b="0" dirty="0">
                    <a:solidFill>
                      <a:srgbClr val="010066"/>
                    </a:solidFill>
                  </a:rPr>
                  <a:t>The median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60+1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b="0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41" name="Rectangle 48">
                <a:extLst>
                  <a:ext uri="{FF2B5EF4-FFF2-40B4-BE49-F238E27FC236}">
                    <a16:creationId xmlns:a16="http://schemas.microsoft.com/office/drawing/2014/main" id="{13F939CF-5259-4B45-8062-861E09F2C8F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12570" y="4699651"/>
                <a:ext cx="2822643" cy="614655"/>
              </a:xfrm>
              <a:prstGeom prst="rect">
                <a:avLst/>
              </a:prstGeom>
              <a:blipFill>
                <a:blip r:embed="rId2"/>
                <a:stretch>
                  <a:fillRect l="-3240" b="-89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41057CC4-5F4C-4743-B127-B85529795EE6}"/>
              </a:ext>
            </a:extLst>
          </p:cNvPr>
          <p:cNvSpPr/>
          <p:nvPr/>
        </p:nvSpPr>
        <p:spPr>
          <a:xfrm>
            <a:off x="312650" y="4958637"/>
            <a:ext cx="3740394" cy="360614"/>
          </a:xfrm>
          <a:prstGeom prst="roundRect">
            <a:avLst/>
          </a:prstGeom>
          <a:noFill/>
          <a:ln w="53975" cmpd="thickThin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48">
            <a:extLst>
              <a:ext uri="{FF2B5EF4-FFF2-40B4-BE49-F238E27FC236}">
                <a16:creationId xmlns:a16="http://schemas.microsoft.com/office/drawing/2014/main" id="{130B09A6-9BF1-4639-8B76-A866674E75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420" y="5300418"/>
            <a:ext cx="398232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To find the median class we calculate the cumulative frequency.</a:t>
            </a:r>
            <a:endParaRPr lang="en-US" b="0" dirty="0">
              <a:solidFill>
                <a:srgbClr val="010066"/>
              </a:solidFill>
            </a:endParaRPr>
          </a:p>
        </p:txBody>
      </p:sp>
      <p:sp>
        <p:nvSpPr>
          <p:cNvPr id="33" name="Rectangle 32">
            <a:hlinkClick r:id="rId3"/>
            <a:extLst>
              <a:ext uri="{FF2B5EF4-FFF2-40B4-BE49-F238E27FC236}">
                <a16:creationId xmlns:a16="http://schemas.microsoft.com/office/drawing/2014/main" id="{2ADFD0FA-39C1-4D63-921A-42001DCEBE74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DC7B281C-0AF6-49EC-8767-AC458FDDA734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290289C-6217-4088-8ED6-27D9BCE05F55}"/>
                  </a:ext>
                </a:extLst>
              </p:cNvPr>
              <p:cNvSpPr txBox="1"/>
              <p:nvPr/>
            </p:nvSpPr>
            <p:spPr>
              <a:xfrm>
                <a:off x="632737" y="2728205"/>
                <a:ext cx="2842509" cy="9626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𝑀𝑒𝑑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290289C-6217-4088-8ED6-27D9BCE05F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37" y="2728205"/>
                <a:ext cx="2842509" cy="9626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48">
            <a:extLst>
              <a:ext uri="{FF2B5EF4-FFF2-40B4-BE49-F238E27FC236}">
                <a16:creationId xmlns:a16="http://schemas.microsoft.com/office/drawing/2014/main" id="{D953983E-8AEF-4241-8D34-30DECC020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1754" y="3322264"/>
            <a:ext cx="427881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b="0" dirty="0">
                <a:solidFill>
                  <a:srgbClr val="010066"/>
                </a:solidFill>
              </a:rPr>
              <a:t>cumulative frequency of the preceding class</a:t>
            </a:r>
          </a:p>
        </p:txBody>
      </p:sp>
      <p:sp>
        <p:nvSpPr>
          <p:cNvPr id="42" name="Rectangle 48">
            <a:extLst>
              <a:ext uri="{FF2B5EF4-FFF2-40B4-BE49-F238E27FC236}">
                <a16:creationId xmlns:a16="http://schemas.microsoft.com/office/drawing/2014/main" id="{2471DFF9-DE1E-4FC2-87E4-15FE2F85A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598" y="3865419"/>
            <a:ext cx="42788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0" dirty="0">
                <a:solidFill>
                  <a:srgbClr val="010066"/>
                </a:solidFill>
              </a:rPr>
              <a:t>Frequency of the median class</a:t>
            </a:r>
            <a:endParaRPr lang="en-US" sz="2000" b="0" dirty="0">
              <a:solidFill>
                <a:srgbClr val="010066"/>
              </a:solidFill>
            </a:endParaRPr>
          </a:p>
        </p:txBody>
      </p:sp>
      <p:sp>
        <p:nvSpPr>
          <p:cNvPr id="43" name="Rectangle 48">
            <a:extLst>
              <a:ext uri="{FF2B5EF4-FFF2-40B4-BE49-F238E27FC236}">
                <a16:creationId xmlns:a16="http://schemas.microsoft.com/office/drawing/2014/main" id="{72E68130-0F31-4A4F-B9A3-F739A57115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8129" y="4261253"/>
            <a:ext cx="42788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0" dirty="0">
                <a:solidFill>
                  <a:srgbClr val="010066"/>
                </a:solidFill>
              </a:rPr>
              <a:t>Class size</a:t>
            </a:r>
            <a:endParaRPr lang="en-US" sz="2000" b="0" dirty="0">
              <a:solidFill>
                <a:srgbClr val="010066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BFB17EC-7206-49F7-B349-973C0F08B601}"/>
              </a:ext>
            </a:extLst>
          </p:cNvPr>
          <p:cNvSpPr/>
          <p:nvPr/>
        </p:nvSpPr>
        <p:spPr>
          <a:xfrm>
            <a:off x="4181410" y="2583538"/>
            <a:ext cx="6108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L</a:t>
            </a:r>
            <a:r>
              <a:rPr lang="en-US" dirty="0"/>
              <a:t> =</a:t>
            </a:r>
            <a:endParaRPr lang="en-GB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B348F58-CF30-4A25-814B-2BBE475863C1}"/>
              </a:ext>
            </a:extLst>
          </p:cNvPr>
          <p:cNvSpPr/>
          <p:nvPr/>
        </p:nvSpPr>
        <p:spPr>
          <a:xfrm>
            <a:off x="4190770" y="3388416"/>
            <a:ext cx="570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c</a:t>
            </a:r>
            <a:r>
              <a:rPr lang="en-US" dirty="0"/>
              <a:t> =</a:t>
            </a:r>
            <a:endParaRPr lang="en-GB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4C5BED7-AAA4-4CF5-9258-30E327D050A6}"/>
              </a:ext>
            </a:extLst>
          </p:cNvPr>
          <p:cNvSpPr/>
          <p:nvPr/>
        </p:nvSpPr>
        <p:spPr>
          <a:xfrm>
            <a:off x="4188490" y="3870475"/>
            <a:ext cx="5196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f</a:t>
            </a:r>
            <a:r>
              <a:rPr lang="en-US" dirty="0"/>
              <a:t> =</a:t>
            </a:r>
            <a:endParaRPr lang="en-GB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0B7E39D-9FFF-4BD9-91D8-A5B9124B4FFB}"/>
              </a:ext>
            </a:extLst>
          </p:cNvPr>
          <p:cNvSpPr/>
          <p:nvPr/>
        </p:nvSpPr>
        <p:spPr>
          <a:xfrm>
            <a:off x="4188490" y="4262735"/>
            <a:ext cx="6108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h</a:t>
            </a:r>
            <a:r>
              <a:rPr lang="en-US" dirty="0"/>
              <a:t> =</a:t>
            </a:r>
            <a:endParaRPr lang="en-GB" dirty="0"/>
          </a:p>
        </p:txBody>
      </p:sp>
      <p:sp>
        <p:nvSpPr>
          <p:cNvPr id="48" name="Rectangle 48">
            <a:extLst>
              <a:ext uri="{FF2B5EF4-FFF2-40B4-BE49-F238E27FC236}">
                <a16:creationId xmlns:a16="http://schemas.microsoft.com/office/drawing/2014/main" id="{2421D04B-5EA2-43BF-BFA2-2079E16657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1760" y="2981805"/>
            <a:ext cx="42788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0" dirty="0">
                <a:solidFill>
                  <a:srgbClr val="010066"/>
                </a:solidFill>
              </a:rPr>
              <a:t>Total number of observations</a:t>
            </a:r>
            <a:endParaRPr lang="en-US" sz="2000" b="0" dirty="0">
              <a:solidFill>
                <a:srgbClr val="010066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5B008ED-2689-4AFB-93C2-7859705B3D93}"/>
              </a:ext>
            </a:extLst>
          </p:cNvPr>
          <p:cNvSpPr/>
          <p:nvPr/>
        </p:nvSpPr>
        <p:spPr>
          <a:xfrm>
            <a:off x="4142570" y="2959821"/>
            <a:ext cx="6108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n</a:t>
            </a:r>
            <a:r>
              <a:rPr lang="en-US" dirty="0"/>
              <a:t> =</a:t>
            </a:r>
            <a:endParaRPr lang="en-GB" dirty="0"/>
          </a:p>
        </p:txBody>
      </p:sp>
      <p:sp>
        <p:nvSpPr>
          <p:cNvPr id="50" name="Line 25">
            <a:extLst>
              <a:ext uri="{FF2B5EF4-FFF2-40B4-BE49-F238E27FC236}">
                <a16:creationId xmlns:a16="http://schemas.microsoft.com/office/drawing/2014/main" id="{74DF7857-8221-4455-89C1-1AE6C7F1113D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3343" y="4016082"/>
            <a:ext cx="0" cy="2340769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 dirty="0"/>
          </a:p>
        </p:txBody>
      </p:sp>
      <p:sp>
        <p:nvSpPr>
          <p:cNvPr id="51" name="Rectangle 17">
            <a:extLst>
              <a:ext uri="{FF2B5EF4-FFF2-40B4-BE49-F238E27FC236}">
                <a16:creationId xmlns:a16="http://schemas.microsoft.com/office/drawing/2014/main" id="{D3C5AFA4-512D-4549-9918-966186803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6405" y="4037633"/>
            <a:ext cx="1329928" cy="61555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/>
              <a:t>Cumulative Frequency</a:t>
            </a:r>
            <a:endParaRPr lang="en-US" sz="1725" b="0" dirty="0"/>
          </a:p>
        </p:txBody>
      </p:sp>
      <p:sp>
        <p:nvSpPr>
          <p:cNvPr id="52" name="Rectangle 38">
            <a:extLst>
              <a:ext uri="{FF2B5EF4-FFF2-40B4-BE49-F238E27FC236}">
                <a16:creationId xmlns:a16="http://schemas.microsoft.com/office/drawing/2014/main" id="{1041C774-7DEB-452D-A49F-D13CF5547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0847" y="4665889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16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53" name="Rectangle 38">
            <a:extLst>
              <a:ext uri="{FF2B5EF4-FFF2-40B4-BE49-F238E27FC236}">
                <a16:creationId xmlns:a16="http://schemas.microsoft.com/office/drawing/2014/main" id="{D5EA2056-DD78-4B85-9F7C-236D7CFF6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9397" y="4958709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38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54" name="Rectangle 38">
            <a:extLst>
              <a:ext uri="{FF2B5EF4-FFF2-40B4-BE49-F238E27FC236}">
                <a16:creationId xmlns:a16="http://schemas.microsoft.com/office/drawing/2014/main" id="{030817D3-AB62-440E-B8A6-D2968969C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6884" y="5323760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56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55" name="Rectangle 38">
            <a:extLst>
              <a:ext uri="{FF2B5EF4-FFF2-40B4-BE49-F238E27FC236}">
                <a16:creationId xmlns:a16="http://schemas.microsoft.com/office/drawing/2014/main" id="{04C3E662-755E-4E95-A9D9-F14E345D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0061" y="5713323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60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21D9C7F-CEC8-4AA4-962F-98AD0005E13B}"/>
              </a:ext>
            </a:extLst>
          </p:cNvPr>
          <p:cNvSpPr/>
          <p:nvPr/>
        </p:nvSpPr>
        <p:spPr>
          <a:xfrm>
            <a:off x="6965297" y="4745783"/>
            <a:ext cx="9733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= 30.5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B0E9B98-D2B1-4B4E-B59A-05DD6515F900}"/>
              </a:ext>
            </a:extLst>
          </p:cNvPr>
          <p:cNvSpPr/>
          <p:nvPr/>
        </p:nvSpPr>
        <p:spPr>
          <a:xfrm>
            <a:off x="2742342" y="3909615"/>
            <a:ext cx="1325092" cy="24927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8D1FF6B-82B6-41CF-924A-C51872D08CFD}"/>
              </a:ext>
            </a:extLst>
          </p:cNvPr>
          <p:cNvSpPr/>
          <p:nvPr/>
        </p:nvSpPr>
        <p:spPr>
          <a:xfrm>
            <a:off x="8398644" y="2603844"/>
            <a:ext cx="4667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35</a:t>
            </a:r>
            <a:endParaRPr lang="en-GB" sz="2200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9A2A684-B449-4C4F-B11E-C171095D6C80}"/>
              </a:ext>
            </a:extLst>
          </p:cNvPr>
          <p:cNvSpPr/>
          <p:nvPr/>
        </p:nvSpPr>
        <p:spPr>
          <a:xfrm>
            <a:off x="8438638" y="2954278"/>
            <a:ext cx="4667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60</a:t>
            </a:r>
            <a:endParaRPr lang="en-GB" sz="2200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320372A-45D8-48D0-A855-FB6C09A36468}"/>
              </a:ext>
            </a:extLst>
          </p:cNvPr>
          <p:cNvSpPr/>
          <p:nvPr/>
        </p:nvSpPr>
        <p:spPr>
          <a:xfrm>
            <a:off x="8438638" y="3361247"/>
            <a:ext cx="4667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16</a:t>
            </a:r>
            <a:endParaRPr lang="en-GB" sz="2200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A5C55CE-5BB9-4437-893E-900A7BA93DAA}"/>
              </a:ext>
            </a:extLst>
          </p:cNvPr>
          <p:cNvSpPr/>
          <p:nvPr/>
        </p:nvSpPr>
        <p:spPr>
          <a:xfrm>
            <a:off x="8438638" y="3864801"/>
            <a:ext cx="4667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22</a:t>
            </a:r>
            <a:endParaRPr lang="en-GB" sz="2200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A633EF6-F80F-4EF1-BCFB-2591767102D4}"/>
              </a:ext>
            </a:extLst>
          </p:cNvPr>
          <p:cNvSpPr/>
          <p:nvPr/>
        </p:nvSpPr>
        <p:spPr>
          <a:xfrm>
            <a:off x="8419425" y="4200667"/>
            <a:ext cx="4667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481835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6" grpId="0"/>
      <p:bldP spid="38" grpId="0"/>
      <p:bldP spid="41" grpId="0"/>
      <p:bldP spid="40" grpId="0" animBg="1"/>
      <p:bldP spid="35" grpId="0"/>
      <p:bldP spid="7" grpId="0"/>
      <p:bldP spid="39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2" grpId="0"/>
      <p:bldP spid="53" grpId="0"/>
      <p:bldP spid="54" grpId="0"/>
      <p:bldP spid="55" grpId="0"/>
      <p:bldP spid="56" grpId="0"/>
      <p:bldP spid="8" grpId="0" animBg="1"/>
      <p:bldP spid="57" grpId="0"/>
      <p:bldP spid="58" grpId="0"/>
      <p:bldP spid="59" grpId="0"/>
      <p:bldP spid="60" grpId="0"/>
      <p:bldP spid="6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8">
            <a:extLst>
              <a:ext uri="{FF2B5EF4-FFF2-40B4-BE49-F238E27FC236}">
                <a16:creationId xmlns:a16="http://schemas.microsoft.com/office/drawing/2014/main" id="{5D9B04F6-6FF1-4953-A54A-215BE1FAC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2556" y="6046752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60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6" name="Rectangle 36">
            <a:extLst>
              <a:ext uri="{FF2B5EF4-FFF2-40B4-BE49-F238E27FC236}">
                <a16:creationId xmlns:a16="http://schemas.microsoft.com/office/drawing/2014/main" id="{FCAC4DDA-19F1-497A-A865-326C98A4D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442" y="6032868"/>
            <a:ext cx="1516856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TOTAL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321C8C9-19FE-4AB7-8908-A3FDB74EFB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801" y="5691087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4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910777B4-9DF3-4107-BC5D-DAD5CA674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55" y="5678314"/>
            <a:ext cx="1516856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[55, 65)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3" name="Rectangle 10">
            <a:extLst>
              <a:ext uri="{FF2B5EF4-FFF2-40B4-BE49-F238E27FC236}">
                <a16:creationId xmlns:a16="http://schemas.microsoft.com/office/drawing/2014/main" id="{B4A7B679-3516-41CE-AAA9-D4F18A25F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744" y="5007670"/>
            <a:ext cx="1516856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[35, 45)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22809126-2035-4CD4-B81B-9EA497D3A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630316"/>
            <a:ext cx="13787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[25, 35)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2B86973A-4579-4361-89EC-2F726A523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56" y="4037634"/>
            <a:ext cx="1351360" cy="61555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GB" sz="1725" b="0" dirty="0"/>
              <a:t>Age </a:t>
            </a:r>
          </a:p>
          <a:p>
            <a:pPr algn="ctr" eaLnBrk="1" hangingPunct="1">
              <a:spcBef>
                <a:spcPts val="0"/>
              </a:spcBef>
            </a:pPr>
            <a:r>
              <a:rPr lang="en-GB" sz="1725" b="0" dirty="0"/>
              <a:t>(</a:t>
            </a:r>
            <a:r>
              <a:rPr lang="en-GB" sz="1725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1725" b="0" dirty="0"/>
              <a:t>, years)</a:t>
            </a:r>
            <a:endParaRPr lang="en-US" sz="1725" b="0" dirty="0"/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A1E67277-12E1-4C7A-BD35-8A1489ED3E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5232" y="5007670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22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9" name="Rectangle 16">
            <a:extLst>
              <a:ext uri="{FF2B5EF4-FFF2-40B4-BE49-F238E27FC236}">
                <a16:creationId xmlns:a16="http://schemas.microsoft.com/office/drawing/2014/main" id="{5522C927-5C97-49DC-A5C9-54491483B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6275" y="4653186"/>
            <a:ext cx="1326356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16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20" name="Rectangle 17">
            <a:extLst>
              <a:ext uri="{FF2B5EF4-FFF2-40B4-BE49-F238E27FC236}">
                <a16:creationId xmlns:a16="http://schemas.microsoft.com/office/drawing/2014/main" id="{261E6D5A-1FC7-4BC6-BB82-63E10DC29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101307"/>
            <a:ext cx="1329928" cy="61555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/>
              <a:t>Frequency</a:t>
            </a:r>
            <a:endParaRPr lang="en-US" sz="1725" b="0" dirty="0"/>
          </a:p>
        </p:txBody>
      </p:sp>
      <p:sp>
        <p:nvSpPr>
          <p:cNvPr id="21" name="Line 18">
            <a:extLst>
              <a:ext uri="{FF2B5EF4-FFF2-40B4-BE49-F238E27FC236}">
                <a16:creationId xmlns:a16="http://schemas.microsoft.com/office/drawing/2014/main" id="{2B5E9230-C1CB-4B63-BFC6-1E952B37D7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4037633"/>
            <a:ext cx="36576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2" name="Line 19">
            <a:extLst>
              <a:ext uri="{FF2B5EF4-FFF2-40B4-BE49-F238E27FC236}">
                <a16:creationId xmlns:a16="http://schemas.microsoft.com/office/drawing/2014/main" id="{F9580F41-407F-4F3D-A182-F1D6630802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4653186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3" name="Line 20">
            <a:extLst>
              <a:ext uri="{FF2B5EF4-FFF2-40B4-BE49-F238E27FC236}">
                <a16:creationId xmlns:a16="http://schemas.microsoft.com/office/drawing/2014/main" id="{AAE540E0-0F88-44C2-B237-A8D8C967D8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4994896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4" name="Line 21">
            <a:extLst>
              <a:ext uri="{FF2B5EF4-FFF2-40B4-BE49-F238E27FC236}">
                <a16:creationId xmlns:a16="http://schemas.microsoft.com/office/drawing/2014/main" id="{58531773-9F66-4367-9797-3781956547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5336605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5" name="Line 22">
            <a:extLst>
              <a:ext uri="{FF2B5EF4-FFF2-40B4-BE49-F238E27FC236}">
                <a16:creationId xmlns:a16="http://schemas.microsoft.com/office/drawing/2014/main" id="{B9517971-F594-43D3-AD0F-05E738FB8D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5678314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7" name="Line 24">
            <a:extLst>
              <a:ext uri="{FF2B5EF4-FFF2-40B4-BE49-F238E27FC236}">
                <a16:creationId xmlns:a16="http://schemas.microsoft.com/office/drawing/2014/main" id="{D3BB864E-B28A-4C71-9314-5ED80EDAE0B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4037633"/>
            <a:ext cx="0" cy="2340769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8" name="Line 25">
            <a:extLst>
              <a:ext uri="{FF2B5EF4-FFF2-40B4-BE49-F238E27FC236}">
                <a16:creationId xmlns:a16="http://schemas.microsoft.com/office/drawing/2014/main" id="{C51A0FFE-9AB3-481A-82A4-B05A666F4A2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4020964"/>
            <a:ext cx="0" cy="2340769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 dirty="0"/>
          </a:p>
        </p:txBody>
      </p:sp>
      <p:sp>
        <p:nvSpPr>
          <p:cNvPr id="29" name="Line 26">
            <a:extLst>
              <a:ext uri="{FF2B5EF4-FFF2-40B4-BE49-F238E27FC236}">
                <a16:creationId xmlns:a16="http://schemas.microsoft.com/office/drawing/2014/main" id="{F058883A-72E0-4E8A-B8B2-DCF0E7D4FA4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4037633"/>
            <a:ext cx="0" cy="234076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0" name="Line 27">
            <a:extLst>
              <a:ext uri="{FF2B5EF4-FFF2-40B4-BE49-F238E27FC236}">
                <a16:creationId xmlns:a16="http://schemas.microsoft.com/office/drawing/2014/main" id="{F396DB2E-2CCD-423C-98A0-095E0C5191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6020024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 dirty="0"/>
          </a:p>
        </p:txBody>
      </p:sp>
      <p:sp>
        <p:nvSpPr>
          <p:cNvPr id="32" name="Line 37">
            <a:extLst>
              <a:ext uri="{FF2B5EF4-FFF2-40B4-BE49-F238E27FC236}">
                <a16:creationId xmlns:a16="http://schemas.microsoft.com/office/drawing/2014/main" id="{6C0719AE-48DB-4BBF-B956-F1ABF166CCA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6361733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17" name="Rectangle 14">
            <a:extLst>
              <a:ext uri="{FF2B5EF4-FFF2-40B4-BE49-F238E27FC236}">
                <a16:creationId xmlns:a16="http://schemas.microsoft.com/office/drawing/2014/main" id="{17E2D796-ECA6-4910-81A8-701E133EC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624" y="5355872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18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238F5DCB-4D85-48CA-A976-A1C222958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604" y="5323832"/>
            <a:ext cx="1443038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[45, 55)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709A9432-1A9E-4FCA-9769-0FFE4CF1E32E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0"/>
            <a:ext cx="2743200" cy="752270"/>
          </a:xfrm>
          <a:prstGeom prst="rect">
            <a:avLst/>
          </a:prstGeom>
          <a:noFill/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/>
              <a:t>The median</a:t>
            </a:r>
            <a:endParaRPr lang="en-US" sz="3600" dirty="0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EDD856B5-7A00-4950-B330-C851A41A6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515" y="585693"/>
            <a:ext cx="81534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If the data set is presented with a grouped frequency table where the data is presented in classes.</a:t>
            </a:r>
          </a:p>
        </p:txBody>
      </p:sp>
      <p:sp>
        <p:nvSpPr>
          <p:cNvPr id="34" name="Rectangle 48">
            <a:extLst>
              <a:ext uri="{FF2B5EF4-FFF2-40B4-BE49-F238E27FC236}">
                <a16:creationId xmlns:a16="http://schemas.microsoft.com/office/drawing/2014/main" id="{B2E41980-C822-4310-ABC5-59E847B9C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2605522"/>
            <a:ext cx="42788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0" dirty="0">
                <a:solidFill>
                  <a:srgbClr val="010066"/>
                </a:solidFill>
              </a:rPr>
              <a:t>Lower limit of the modal class</a:t>
            </a:r>
            <a:endParaRPr lang="en-US" sz="2000" b="0" dirty="0">
              <a:solidFill>
                <a:srgbClr val="010066"/>
              </a:solidFill>
            </a:endParaRPr>
          </a:p>
        </p:txBody>
      </p:sp>
      <p:sp>
        <p:nvSpPr>
          <p:cNvPr id="36" name="Rectangle 6">
            <a:extLst>
              <a:ext uri="{FF2B5EF4-FFF2-40B4-BE49-F238E27FC236}">
                <a16:creationId xmlns:a16="http://schemas.microsoft.com/office/drawing/2014/main" id="{E784C3B6-53B4-4749-A989-D85EC9A8A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883" y="2130675"/>
            <a:ext cx="81534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To calculate the median we are going to use this formula:</a:t>
            </a:r>
          </a:p>
        </p:txBody>
      </p:sp>
      <p:sp>
        <p:nvSpPr>
          <p:cNvPr id="38" name="Rectangle 6">
            <a:extLst>
              <a:ext uri="{FF2B5EF4-FFF2-40B4-BE49-F238E27FC236}">
                <a16:creationId xmlns:a16="http://schemas.microsoft.com/office/drawing/2014/main" id="{C6B66566-DBB5-428E-9B99-E0BB6D317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199" y="1367822"/>
            <a:ext cx="81534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The median should be contained in the group that has the middle value.</a:t>
            </a:r>
          </a:p>
        </p:txBody>
      </p:sp>
      <p:sp>
        <p:nvSpPr>
          <p:cNvPr id="41" name="Rectangle 48">
            <a:extLst>
              <a:ext uri="{FF2B5EF4-FFF2-40B4-BE49-F238E27FC236}">
                <a16:creationId xmlns:a16="http://schemas.microsoft.com/office/drawing/2014/main" id="{13F939CF-5259-4B45-8062-861E09F2C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2571" y="4699651"/>
            <a:ext cx="11106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 =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41057CC4-5F4C-4743-B127-B85529795EE6}"/>
              </a:ext>
            </a:extLst>
          </p:cNvPr>
          <p:cNvSpPr/>
          <p:nvPr/>
        </p:nvSpPr>
        <p:spPr>
          <a:xfrm>
            <a:off x="312650" y="4958637"/>
            <a:ext cx="3740394" cy="360614"/>
          </a:xfrm>
          <a:prstGeom prst="roundRect">
            <a:avLst/>
          </a:prstGeom>
          <a:noFill/>
          <a:ln w="53975" cmpd="thickThin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2"/>
            <a:extLst>
              <a:ext uri="{FF2B5EF4-FFF2-40B4-BE49-F238E27FC236}">
                <a16:creationId xmlns:a16="http://schemas.microsoft.com/office/drawing/2014/main" id="{2ADFD0FA-39C1-4D63-921A-42001DCEBE74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DC7B281C-0AF6-49EC-8767-AC458FDDA734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290289C-6217-4088-8ED6-27D9BCE05F55}"/>
                  </a:ext>
                </a:extLst>
              </p:cNvPr>
              <p:cNvSpPr txBox="1"/>
              <p:nvPr/>
            </p:nvSpPr>
            <p:spPr>
              <a:xfrm>
                <a:off x="632737" y="2728205"/>
                <a:ext cx="2842509" cy="9626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𝑀𝑒𝑑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290289C-6217-4088-8ED6-27D9BCE05F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37" y="2728205"/>
                <a:ext cx="2842509" cy="9626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48">
            <a:extLst>
              <a:ext uri="{FF2B5EF4-FFF2-40B4-BE49-F238E27FC236}">
                <a16:creationId xmlns:a16="http://schemas.microsoft.com/office/drawing/2014/main" id="{D953983E-8AEF-4241-8D34-30DECC020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1754" y="3322264"/>
            <a:ext cx="427881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b="0" dirty="0">
                <a:solidFill>
                  <a:srgbClr val="010066"/>
                </a:solidFill>
              </a:rPr>
              <a:t>cumulative frequency of the preceding class</a:t>
            </a:r>
          </a:p>
        </p:txBody>
      </p:sp>
      <p:sp>
        <p:nvSpPr>
          <p:cNvPr id="42" name="Rectangle 48">
            <a:extLst>
              <a:ext uri="{FF2B5EF4-FFF2-40B4-BE49-F238E27FC236}">
                <a16:creationId xmlns:a16="http://schemas.microsoft.com/office/drawing/2014/main" id="{2471DFF9-DE1E-4FC2-87E4-15FE2F85A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598" y="3865419"/>
            <a:ext cx="42788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0" dirty="0">
                <a:solidFill>
                  <a:srgbClr val="010066"/>
                </a:solidFill>
              </a:rPr>
              <a:t>Frequency of the median class</a:t>
            </a:r>
            <a:endParaRPr lang="en-US" sz="2000" b="0" dirty="0">
              <a:solidFill>
                <a:srgbClr val="010066"/>
              </a:solidFill>
            </a:endParaRPr>
          </a:p>
        </p:txBody>
      </p:sp>
      <p:sp>
        <p:nvSpPr>
          <p:cNvPr id="43" name="Rectangle 48">
            <a:extLst>
              <a:ext uri="{FF2B5EF4-FFF2-40B4-BE49-F238E27FC236}">
                <a16:creationId xmlns:a16="http://schemas.microsoft.com/office/drawing/2014/main" id="{72E68130-0F31-4A4F-B9A3-F739A57115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8129" y="4261253"/>
            <a:ext cx="42788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0" dirty="0">
                <a:solidFill>
                  <a:srgbClr val="010066"/>
                </a:solidFill>
              </a:rPr>
              <a:t>Class size</a:t>
            </a:r>
            <a:endParaRPr lang="en-US" sz="2000" b="0" dirty="0">
              <a:solidFill>
                <a:srgbClr val="010066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BFB17EC-7206-49F7-B349-973C0F08B601}"/>
              </a:ext>
            </a:extLst>
          </p:cNvPr>
          <p:cNvSpPr/>
          <p:nvPr/>
        </p:nvSpPr>
        <p:spPr>
          <a:xfrm>
            <a:off x="4181410" y="2583538"/>
            <a:ext cx="6108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L</a:t>
            </a:r>
            <a:r>
              <a:rPr lang="en-US" dirty="0"/>
              <a:t> =</a:t>
            </a:r>
            <a:endParaRPr lang="en-GB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B348F58-CF30-4A25-814B-2BBE475863C1}"/>
              </a:ext>
            </a:extLst>
          </p:cNvPr>
          <p:cNvSpPr/>
          <p:nvPr/>
        </p:nvSpPr>
        <p:spPr>
          <a:xfrm>
            <a:off x="4190770" y="3388416"/>
            <a:ext cx="570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c</a:t>
            </a:r>
            <a:r>
              <a:rPr lang="en-US" dirty="0"/>
              <a:t> =</a:t>
            </a:r>
            <a:endParaRPr lang="en-GB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4C5BED7-AAA4-4CF5-9258-30E327D050A6}"/>
              </a:ext>
            </a:extLst>
          </p:cNvPr>
          <p:cNvSpPr/>
          <p:nvPr/>
        </p:nvSpPr>
        <p:spPr>
          <a:xfrm>
            <a:off x="4188490" y="3870475"/>
            <a:ext cx="5196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f</a:t>
            </a:r>
            <a:r>
              <a:rPr lang="en-US" dirty="0"/>
              <a:t> =</a:t>
            </a:r>
            <a:endParaRPr lang="en-GB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0B7E39D-9FFF-4BD9-91D8-A5B9124B4FFB}"/>
              </a:ext>
            </a:extLst>
          </p:cNvPr>
          <p:cNvSpPr/>
          <p:nvPr/>
        </p:nvSpPr>
        <p:spPr>
          <a:xfrm>
            <a:off x="4188490" y="4262735"/>
            <a:ext cx="6108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h</a:t>
            </a:r>
            <a:r>
              <a:rPr lang="en-US" dirty="0"/>
              <a:t> =</a:t>
            </a:r>
            <a:endParaRPr lang="en-GB" dirty="0"/>
          </a:p>
        </p:txBody>
      </p:sp>
      <p:sp>
        <p:nvSpPr>
          <p:cNvPr id="48" name="Rectangle 48">
            <a:extLst>
              <a:ext uri="{FF2B5EF4-FFF2-40B4-BE49-F238E27FC236}">
                <a16:creationId xmlns:a16="http://schemas.microsoft.com/office/drawing/2014/main" id="{2421D04B-5EA2-43BF-BFA2-2079E16657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1760" y="2981805"/>
            <a:ext cx="42788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0" dirty="0">
                <a:solidFill>
                  <a:srgbClr val="010066"/>
                </a:solidFill>
              </a:rPr>
              <a:t>Total number of observations</a:t>
            </a:r>
            <a:endParaRPr lang="en-US" sz="2000" b="0" dirty="0">
              <a:solidFill>
                <a:srgbClr val="010066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5B008ED-2689-4AFB-93C2-7859705B3D93}"/>
              </a:ext>
            </a:extLst>
          </p:cNvPr>
          <p:cNvSpPr/>
          <p:nvPr/>
        </p:nvSpPr>
        <p:spPr>
          <a:xfrm>
            <a:off x="4142570" y="2959821"/>
            <a:ext cx="6108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n</a:t>
            </a:r>
            <a:r>
              <a:rPr lang="en-US" dirty="0"/>
              <a:t> =</a:t>
            </a:r>
            <a:endParaRPr lang="en-GB" dirty="0"/>
          </a:p>
        </p:txBody>
      </p:sp>
      <p:sp>
        <p:nvSpPr>
          <p:cNvPr id="50" name="Line 25">
            <a:extLst>
              <a:ext uri="{FF2B5EF4-FFF2-40B4-BE49-F238E27FC236}">
                <a16:creationId xmlns:a16="http://schemas.microsoft.com/office/drawing/2014/main" id="{74DF7857-8221-4455-89C1-1AE6C7F1113D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3343" y="4016082"/>
            <a:ext cx="0" cy="2340769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 dirty="0"/>
          </a:p>
        </p:txBody>
      </p:sp>
      <p:sp>
        <p:nvSpPr>
          <p:cNvPr id="51" name="Rectangle 17">
            <a:extLst>
              <a:ext uri="{FF2B5EF4-FFF2-40B4-BE49-F238E27FC236}">
                <a16:creationId xmlns:a16="http://schemas.microsoft.com/office/drawing/2014/main" id="{D3C5AFA4-512D-4549-9918-966186803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6405" y="4037633"/>
            <a:ext cx="1329928" cy="61555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/>
              <a:t>Cumulative Frequency</a:t>
            </a:r>
            <a:endParaRPr lang="en-US" sz="1725" b="0" dirty="0"/>
          </a:p>
        </p:txBody>
      </p:sp>
      <p:sp>
        <p:nvSpPr>
          <p:cNvPr id="52" name="Rectangle 38">
            <a:extLst>
              <a:ext uri="{FF2B5EF4-FFF2-40B4-BE49-F238E27FC236}">
                <a16:creationId xmlns:a16="http://schemas.microsoft.com/office/drawing/2014/main" id="{1041C774-7DEB-452D-A49F-D13CF5547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0847" y="4665889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16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53" name="Rectangle 38">
            <a:extLst>
              <a:ext uri="{FF2B5EF4-FFF2-40B4-BE49-F238E27FC236}">
                <a16:creationId xmlns:a16="http://schemas.microsoft.com/office/drawing/2014/main" id="{D5EA2056-DD78-4B85-9F7C-236D7CFF6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9397" y="4958709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38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54" name="Rectangle 38">
            <a:extLst>
              <a:ext uri="{FF2B5EF4-FFF2-40B4-BE49-F238E27FC236}">
                <a16:creationId xmlns:a16="http://schemas.microsoft.com/office/drawing/2014/main" id="{030817D3-AB62-440E-B8A6-D2968969C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6884" y="5323760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56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55" name="Rectangle 38">
            <a:extLst>
              <a:ext uri="{FF2B5EF4-FFF2-40B4-BE49-F238E27FC236}">
                <a16:creationId xmlns:a16="http://schemas.microsoft.com/office/drawing/2014/main" id="{04C3E662-755E-4E95-A9D9-F14E345D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0061" y="5713323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60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21D9C7F-CEC8-4AA4-962F-98AD0005E13B}"/>
              </a:ext>
            </a:extLst>
          </p:cNvPr>
          <p:cNvSpPr/>
          <p:nvPr/>
        </p:nvSpPr>
        <p:spPr>
          <a:xfrm>
            <a:off x="5151373" y="4673751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35</a:t>
            </a:r>
            <a:endParaRPr lang="en-GB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8D1FF6B-82B6-41CF-924A-C51872D08CFD}"/>
              </a:ext>
            </a:extLst>
          </p:cNvPr>
          <p:cNvSpPr/>
          <p:nvPr/>
        </p:nvSpPr>
        <p:spPr>
          <a:xfrm>
            <a:off x="8398644" y="2603844"/>
            <a:ext cx="4667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35</a:t>
            </a:r>
            <a:endParaRPr lang="en-GB" sz="2200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9A2A684-B449-4C4F-B11E-C171095D6C80}"/>
              </a:ext>
            </a:extLst>
          </p:cNvPr>
          <p:cNvSpPr/>
          <p:nvPr/>
        </p:nvSpPr>
        <p:spPr>
          <a:xfrm>
            <a:off x="8438638" y="2954278"/>
            <a:ext cx="4667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60</a:t>
            </a:r>
            <a:endParaRPr lang="en-GB" sz="2200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320372A-45D8-48D0-A855-FB6C09A36468}"/>
              </a:ext>
            </a:extLst>
          </p:cNvPr>
          <p:cNvSpPr/>
          <p:nvPr/>
        </p:nvSpPr>
        <p:spPr>
          <a:xfrm>
            <a:off x="8438638" y="3361247"/>
            <a:ext cx="4667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16</a:t>
            </a:r>
            <a:endParaRPr lang="en-GB" sz="2200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A5C55CE-5BB9-4437-893E-900A7BA93DAA}"/>
              </a:ext>
            </a:extLst>
          </p:cNvPr>
          <p:cNvSpPr/>
          <p:nvPr/>
        </p:nvSpPr>
        <p:spPr>
          <a:xfrm>
            <a:off x="8438638" y="3864801"/>
            <a:ext cx="4667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22</a:t>
            </a:r>
            <a:endParaRPr lang="en-GB" sz="2200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A633EF6-F80F-4EF1-BCFB-2591767102D4}"/>
              </a:ext>
            </a:extLst>
          </p:cNvPr>
          <p:cNvSpPr/>
          <p:nvPr/>
        </p:nvSpPr>
        <p:spPr>
          <a:xfrm>
            <a:off x="8419425" y="4200667"/>
            <a:ext cx="4667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10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3D3687F-1D54-48C5-9CF1-3578337A5DA3}"/>
              </a:ext>
            </a:extLst>
          </p:cNvPr>
          <p:cNvSpPr/>
          <p:nvPr/>
        </p:nvSpPr>
        <p:spPr>
          <a:xfrm>
            <a:off x="5597838" y="4670004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+</a:t>
            </a:r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D5991-DBC1-4DE2-8729-EC91D047E17C}"/>
              </a:ext>
            </a:extLst>
          </p:cNvPr>
          <p:cNvCxnSpPr/>
          <p:nvPr/>
        </p:nvCxnSpPr>
        <p:spPr>
          <a:xfrm flipV="1">
            <a:off x="5955628" y="4900836"/>
            <a:ext cx="14340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BA0C34EE-EDF2-4E03-B33D-D5E537B1E131}"/>
              </a:ext>
            </a:extLst>
          </p:cNvPr>
          <p:cNvSpPr/>
          <p:nvPr/>
        </p:nvSpPr>
        <p:spPr>
          <a:xfrm>
            <a:off x="5932825" y="4501255"/>
            <a:ext cx="723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30.5</a:t>
            </a:r>
            <a:endParaRPr lang="en-GB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6A2EB98-CF79-46A1-91C0-ED9797366057}"/>
              </a:ext>
            </a:extLst>
          </p:cNvPr>
          <p:cNvSpPr/>
          <p:nvPr/>
        </p:nvSpPr>
        <p:spPr>
          <a:xfrm>
            <a:off x="6507881" y="4497251"/>
            <a:ext cx="723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– </a:t>
            </a:r>
            <a:r>
              <a:rPr lang="en-US" dirty="0"/>
              <a:t>16</a:t>
            </a:r>
            <a:endParaRPr lang="en-GB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34CFFC3-5D12-4F45-926B-BB089774A884}"/>
              </a:ext>
            </a:extLst>
          </p:cNvPr>
          <p:cNvSpPr/>
          <p:nvPr/>
        </p:nvSpPr>
        <p:spPr>
          <a:xfrm>
            <a:off x="6381871" y="4880238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22</a:t>
            </a:r>
            <a:endParaRPr lang="en-GB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CA5E3F0-564D-405E-B05D-F3FF27D22A34}"/>
              </a:ext>
            </a:extLst>
          </p:cNvPr>
          <p:cNvSpPr/>
          <p:nvPr/>
        </p:nvSpPr>
        <p:spPr>
          <a:xfrm>
            <a:off x="7412515" y="4605910"/>
            <a:ext cx="8023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× 1</a:t>
            </a:r>
            <a:r>
              <a:rPr lang="en-US" dirty="0"/>
              <a:t>0</a:t>
            </a:r>
            <a:endParaRPr lang="en-GB" dirty="0"/>
          </a:p>
        </p:txBody>
      </p:sp>
      <p:sp>
        <p:nvSpPr>
          <p:cNvPr id="67" name="Rectangle 48">
            <a:extLst>
              <a:ext uri="{FF2B5EF4-FFF2-40B4-BE49-F238E27FC236}">
                <a16:creationId xmlns:a16="http://schemas.microsoft.com/office/drawing/2014/main" id="{67088ABA-5348-405A-B893-0CBE71C56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9429" y="5631108"/>
            <a:ext cx="11106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 ≈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EC2B814-53BF-43D7-A140-4B2C48E2A360}"/>
              </a:ext>
            </a:extLst>
          </p:cNvPr>
          <p:cNvSpPr/>
          <p:nvPr/>
        </p:nvSpPr>
        <p:spPr>
          <a:xfrm>
            <a:off x="5299337" y="5631108"/>
            <a:ext cx="723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41.6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8193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56" grpId="0"/>
      <p:bldP spid="62" grpId="0"/>
      <p:bldP spid="63" grpId="0"/>
      <p:bldP spid="64" grpId="0"/>
      <p:bldP spid="65" grpId="0"/>
      <p:bldP spid="66" grpId="0"/>
      <p:bldP spid="67" grpId="0"/>
      <p:bldP spid="6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8">
            <a:extLst>
              <a:ext uri="{FF2B5EF4-FFF2-40B4-BE49-F238E27FC236}">
                <a16:creationId xmlns:a16="http://schemas.microsoft.com/office/drawing/2014/main" id="{5D9B04F6-6FF1-4953-A54A-215BE1FAC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2556" y="6046752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60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6" name="Rectangle 36">
            <a:extLst>
              <a:ext uri="{FF2B5EF4-FFF2-40B4-BE49-F238E27FC236}">
                <a16:creationId xmlns:a16="http://schemas.microsoft.com/office/drawing/2014/main" id="{FCAC4DDA-19F1-497A-A865-326C98A4D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442" y="6032868"/>
            <a:ext cx="1516856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TOTAL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321C8C9-19FE-4AB7-8908-A3FDB74EFB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801" y="5691087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4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910777B4-9DF3-4107-BC5D-DAD5CA674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55" y="5678314"/>
            <a:ext cx="1516856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[55, 65)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3" name="Rectangle 10">
            <a:extLst>
              <a:ext uri="{FF2B5EF4-FFF2-40B4-BE49-F238E27FC236}">
                <a16:creationId xmlns:a16="http://schemas.microsoft.com/office/drawing/2014/main" id="{B4A7B679-3516-41CE-AAA9-D4F18A25F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744" y="5007670"/>
            <a:ext cx="1516856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[35, 45)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22809126-2035-4CD4-B81B-9EA497D3A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630316"/>
            <a:ext cx="13787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[25, 35)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2B86973A-4579-4361-89EC-2F726A523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56" y="4037634"/>
            <a:ext cx="1351360" cy="61555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GB" sz="1725" b="0" dirty="0"/>
              <a:t>Age </a:t>
            </a:r>
          </a:p>
          <a:p>
            <a:pPr algn="ctr" eaLnBrk="1" hangingPunct="1">
              <a:spcBef>
                <a:spcPts val="0"/>
              </a:spcBef>
            </a:pPr>
            <a:r>
              <a:rPr lang="en-GB" sz="1725" b="0" dirty="0"/>
              <a:t>(</a:t>
            </a:r>
            <a:r>
              <a:rPr lang="en-GB" sz="1725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1725" b="0" dirty="0"/>
              <a:t>, years)</a:t>
            </a:r>
            <a:endParaRPr lang="en-US" sz="1725" b="0" dirty="0"/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A1E67277-12E1-4C7A-BD35-8A1489ED3E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5232" y="5007670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22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9" name="Rectangle 16">
            <a:extLst>
              <a:ext uri="{FF2B5EF4-FFF2-40B4-BE49-F238E27FC236}">
                <a16:creationId xmlns:a16="http://schemas.microsoft.com/office/drawing/2014/main" id="{5522C927-5C97-49DC-A5C9-54491483B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6275" y="4653186"/>
            <a:ext cx="1326356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16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20" name="Rectangle 17">
            <a:extLst>
              <a:ext uri="{FF2B5EF4-FFF2-40B4-BE49-F238E27FC236}">
                <a16:creationId xmlns:a16="http://schemas.microsoft.com/office/drawing/2014/main" id="{261E6D5A-1FC7-4BC6-BB82-63E10DC29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101307"/>
            <a:ext cx="1329928" cy="61555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/>
              <a:t>Frequency</a:t>
            </a:r>
            <a:endParaRPr lang="en-US" sz="1725" b="0" dirty="0"/>
          </a:p>
        </p:txBody>
      </p:sp>
      <p:sp>
        <p:nvSpPr>
          <p:cNvPr id="21" name="Line 18">
            <a:extLst>
              <a:ext uri="{FF2B5EF4-FFF2-40B4-BE49-F238E27FC236}">
                <a16:creationId xmlns:a16="http://schemas.microsoft.com/office/drawing/2014/main" id="{2B5E9230-C1CB-4B63-BFC6-1E952B37D7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4037633"/>
            <a:ext cx="36576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2" name="Line 19">
            <a:extLst>
              <a:ext uri="{FF2B5EF4-FFF2-40B4-BE49-F238E27FC236}">
                <a16:creationId xmlns:a16="http://schemas.microsoft.com/office/drawing/2014/main" id="{F9580F41-407F-4F3D-A182-F1D6630802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4653186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3" name="Line 20">
            <a:extLst>
              <a:ext uri="{FF2B5EF4-FFF2-40B4-BE49-F238E27FC236}">
                <a16:creationId xmlns:a16="http://schemas.microsoft.com/office/drawing/2014/main" id="{AAE540E0-0F88-44C2-B237-A8D8C967D8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4994896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4" name="Line 21">
            <a:extLst>
              <a:ext uri="{FF2B5EF4-FFF2-40B4-BE49-F238E27FC236}">
                <a16:creationId xmlns:a16="http://schemas.microsoft.com/office/drawing/2014/main" id="{58531773-9F66-4367-9797-3781956547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5336605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5" name="Line 22">
            <a:extLst>
              <a:ext uri="{FF2B5EF4-FFF2-40B4-BE49-F238E27FC236}">
                <a16:creationId xmlns:a16="http://schemas.microsoft.com/office/drawing/2014/main" id="{B9517971-F594-43D3-AD0F-05E738FB8D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5678314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7" name="Line 24">
            <a:extLst>
              <a:ext uri="{FF2B5EF4-FFF2-40B4-BE49-F238E27FC236}">
                <a16:creationId xmlns:a16="http://schemas.microsoft.com/office/drawing/2014/main" id="{D3BB864E-B28A-4C71-9314-5ED80EDAE0B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4037633"/>
            <a:ext cx="0" cy="2340769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8" name="Line 25">
            <a:extLst>
              <a:ext uri="{FF2B5EF4-FFF2-40B4-BE49-F238E27FC236}">
                <a16:creationId xmlns:a16="http://schemas.microsoft.com/office/drawing/2014/main" id="{C51A0FFE-9AB3-481A-82A4-B05A666F4A2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4020964"/>
            <a:ext cx="0" cy="2340769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 dirty="0"/>
          </a:p>
        </p:txBody>
      </p:sp>
      <p:sp>
        <p:nvSpPr>
          <p:cNvPr id="29" name="Line 26">
            <a:extLst>
              <a:ext uri="{FF2B5EF4-FFF2-40B4-BE49-F238E27FC236}">
                <a16:creationId xmlns:a16="http://schemas.microsoft.com/office/drawing/2014/main" id="{F058883A-72E0-4E8A-B8B2-DCF0E7D4FA4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4037633"/>
            <a:ext cx="0" cy="234076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0" name="Line 27">
            <a:extLst>
              <a:ext uri="{FF2B5EF4-FFF2-40B4-BE49-F238E27FC236}">
                <a16:creationId xmlns:a16="http://schemas.microsoft.com/office/drawing/2014/main" id="{F396DB2E-2CCD-423C-98A0-095E0C5191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6020024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 dirty="0"/>
          </a:p>
        </p:txBody>
      </p:sp>
      <p:sp>
        <p:nvSpPr>
          <p:cNvPr id="32" name="Line 37">
            <a:extLst>
              <a:ext uri="{FF2B5EF4-FFF2-40B4-BE49-F238E27FC236}">
                <a16:creationId xmlns:a16="http://schemas.microsoft.com/office/drawing/2014/main" id="{6C0719AE-48DB-4BBF-B956-F1ABF166CCA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6361733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17" name="Rectangle 14">
            <a:extLst>
              <a:ext uri="{FF2B5EF4-FFF2-40B4-BE49-F238E27FC236}">
                <a16:creationId xmlns:a16="http://schemas.microsoft.com/office/drawing/2014/main" id="{17E2D796-ECA6-4910-81A8-701E133EC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624" y="5355872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18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238F5DCB-4D85-48CA-A976-A1C222958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604" y="5323832"/>
            <a:ext cx="1443038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[45, 55)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709A9432-1A9E-4FCA-9769-0FFE4CF1E32E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0"/>
            <a:ext cx="2743200" cy="752270"/>
          </a:xfrm>
          <a:prstGeom prst="rect">
            <a:avLst/>
          </a:prstGeom>
          <a:noFill/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/>
              <a:t>Percentiles</a:t>
            </a:r>
            <a:endParaRPr lang="en-US" sz="3600" dirty="0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EDD856B5-7A00-4950-B330-C851A41A6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515" y="585693"/>
            <a:ext cx="835891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Each of the 99 intermediate values of a random variable which divide a frequency distribution into 100 such groups.</a:t>
            </a:r>
            <a:r>
              <a:rPr lang="en-GB" b="0" dirty="0">
                <a:solidFill>
                  <a:srgbClr val="010066"/>
                </a:solidFill>
              </a:rPr>
              <a:t>.</a:t>
            </a:r>
          </a:p>
        </p:txBody>
      </p:sp>
      <p:sp>
        <p:nvSpPr>
          <p:cNvPr id="34" name="Rectangle 48">
            <a:extLst>
              <a:ext uri="{FF2B5EF4-FFF2-40B4-BE49-F238E27FC236}">
                <a16:creationId xmlns:a16="http://schemas.microsoft.com/office/drawing/2014/main" id="{B2E41980-C822-4310-ABC5-59E847B9C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4486" y="2026432"/>
            <a:ext cx="42788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0" dirty="0">
                <a:solidFill>
                  <a:srgbClr val="010066"/>
                </a:solidFill>
              </a:rPr>
              <a:t>Lower limit of the Perc. class</a:t>
            </a:r>
            <a:endParaRPr lang="en-US" sz="2000" b="0" dirty="0">
              <a:solidFill>
                <a:srgbClr val="010066"/>
              </a:solidFill>
            </a:endParaRPr>
          </a:p>
        </p:txBody>
      </p:sp>
      <p:sp>
        <p:nvSpPr>
          <p:cNvPr id="36" name="Rectangle 6">
            <a:extLst>
              <a:ext uri="{FF2B5EF4-FFF2-40B4-BE49-F238E27FC236}">
                <a16:creationId xmlns:a16="http://schemas.microsoft.com/office/drawing/2014/main" id="{E784C3B6-53B4-4749-A989-D85EC9A8A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421" y="1525766"/>
            <a:ext cx="83660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To calculate any percentile we are going to use this formula: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8">
                <a:extLst>
                  <a:ext uri="{FF2B5EF4-FFF2-40B4-BE49-F238E27FC236}">
                    <a16:creationId xmlns:a16="http://schemas.microsoft.com/office/drawing/2014/main" id="{13F939CF-5259-4B45-8062-861E09F2C8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33249" y="4588592"/>
                <a:ext cx="4340536" cy="6310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sz="2300" b="0" dirty="0">
                    <a:solidFill>
                      <a:srgbClr val="010066"/>
                    </a:solidFill>
                  </a:rPr>
                  <a:t>The 70</a:t>
                </a:r>
                <a:r>
                  <a:rPr lang="en-GB" sz="2300" b="0" baseline="30000" dirty="0">
                    <a:solidFill>
                      <a:srgbClr val="010066"/>
                    </a:solidFill>
                  </a:rPr>
                  <a:t>th</a:t>
                </a:r>
                <a:r>
                  <a:rPr lang="en-GB" sz="2300" b="0" dirty="0">
                    <a:solidFill>
                      <a:srgbClr val="010066"/>
                    </a:solidFill>
                  </a:rPr>
                  <a:t>  percentile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300" b="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300" b="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70</m:t>
                        </m:r>
                        <m:r>
                          <a:rPr lang="en-US" sz="2300" b="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×(</m:t>
                        </m:r>
                        <m:r>
                          <a:rPr lang="en-US" sz="2300" b="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60+1)</m:t>
                        </m:r>
                      </m:num>
                      <m:den>
                        <m:r>
                          <a:rPr lang="en-US" sz="2300" b="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endParaRPr lang="en-US" sz="2300" b="0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41" name="Rectangle 48">
                <a:extLst>
                  <a:ext uri="{FF2B5EF4-FFF2-40B4-BE49-F238E27FC236}">
                    <a16:creationId xmlns:a16="http://schemas.microsoft.com/office/drawing/2014/main" id="{13F939CF-5259-4B45-8062-861E09F2C8F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33249" y="4588592"/>
                <a:ext cx="4340536" cy="631070"/>
              </a:xfrm>
              <a:prstGeom prst="rect">
                <a:avLst/>
              </a:prstGeom>
              <a:blipFill>
                <a:blip r:embed="rId2"/>
                <a:stretch>
                  <a:fillRect l="-1966" b="-485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41057CC4-5F4C-4743-B127-B85529795EE6}"/>
              </a:ext>
            </a:extLst>
          </p:cNvPr>
          <p:cNvSpPr/>
          <p:nvPr/>
        </p:nvSpPr>
        <p:spPr>
          <a:xfrm>
            <a:off x="371595" y="5296302"/>
            <a:ext cx="3740394" cy="360614"/>
          </a:xfrm>
          <a:prstGeom prst="roundRect">
            <a:avLst/>
          </a:prstGeom>
          <a:noFill/>
          <a:ln w="53975" cmpd="thickThin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48">
            <a:extLst>
              <a:ext uri="{FF2B5EF4-FFF2-40B4-BE49-F238E27FC236}">
                <a16:creationId xmlns:a16="http://schemas.microsoft.com/office/drawing/2014/main" id="{130B09A6-9BF1-4639-8B76-A866674E75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420" y="5300418"/>
            <a:ext cx="398232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To find the percentile class we calculate the cumulative frequency.</a:t>
            </a:r>
            <a:endParaRPr lang="en-US" b="0" dirty="0">
              <a:solidFill>
                <a:srgbClr val="010066"/>
              </a:solidFill>
            </a:endParaRPr>
          </a:p>
        </p:txBody>
      </p:sp>
      <p:sp>
        <p:nvSpPr>
          <p:cNvPr id="33" name="Rectangle 32">
            <a:hlinkClick r:id="rId3"/>
            <a:extLst>
              <a:ext uri="{FF2B5EF4-FFF2-40B4-BE49-F238E27FC236}">
                <a16:creationId xmlns:a16="http://schemas.microsoft.com/office/drawing/2014/main" id="{2ADFD0FA-39C1-4D63-921A-42001DCEBE74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DC7B281C-0AF6-49EC-8767-AC458FDDA734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290289C-6217-4088-8ED6-27D9BCE05F55}"/>
                  </a:ext>
                </a:extLst>
              </p:cNvPr>
              <p:cNvSpPr txBox="1"/>
              <p:nvPr/>
            </p:nvSpPr>
            <p:spPr>
              <a:xfrm>
                <a:off x="605063" y="2095200"/>
                <a:ext cx="3209148" cy="10064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𝑃𝑒𝑟𝑐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𝑃𝑛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290289C-6217-4088-8ED6-27D9BCE05F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063" y="2095200"/>
                <a:ext cx="3209148" cy="10064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48">
            <a:extLst>
              <a:ext uri="{FF2B5EF4-FFF2-40B4-BE49-F238E27FC236}">
                <a16:creationId xmlns:a16="http://schemas.microsoft.com/office/drawing/2014/main" id="{D953983E-8AEF-4241-8D34-30DECC020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5640" y="3093664"/>
            <a:ext cx="427881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b="0" dirty="0">
                <a:solidFill>
                  <a:srgbClr val="010066"/>
                </a:solidFill>
              </a:rPr>
              <a:t>cumulative frequency of the preceding class</a:t>
            </a:r>
          </a:p>
        </p:txBody>
      </p:sp>
      <p:sp>
        <p:nvSpPr>
          <p:cNvPr id="42" name="Rectangle 48">
            <a:extLst>
              <a:ext uri="{FF2B5EF4-FFF2-40B4-BE49-F238E27FC236}">
                <a16:creationId xmlns:a16="http://schemas.microsoft.com/office/drawing/2014/main" id="{2471DFF9-DE1E-4FC2-87E4-15FE2F85A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4484" y="3636819"/>
            <a:ext cx="42788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0" dirty="0">
                <a:solidFill>
                  <a:srgbClr val="010066"/>
                </a:solidFill>
              </a:rPr>
              <a:t>Frequency of the percentile class</a:t>
            </a:r>
            <a:endParaRPr lang="en-US" sz="2000" b="0" dirty="0">
              <a:solidFill>
                <a:srgbClr val="010066"/>
              </a:solidFill>
            </a:endParaRPr>
          </a:p>
        </p:txBody>
      </p:sp>
      <p:sp>
        <p:nvSpPr>
          <p:cNvPr id="43" name="Rectangle 48">
            <a:extLst>
              <a:ext uri="{FF2B5EF4-FFF2-40B4-BE49-F238E27FC236}">
                <a16:creationId xmlns:a16="http://schemas.microsoft.com/office/drawing/2014/main" id="{72E68130-0F31-4A4F-B9A3-F739A57115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2015" y="4032653"/>
            <a:ext cx="42788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0" dirty="0">
                <a:solidFill>
                  <a:srgbClr val="010066"/>
                </a:solidFill>
              </a:rPr>
              <a:t>Class size</a:t>
            </a:r>
            <a:endParaRPr lang="en-US" sz="2000" b="0" dirty="0">
              <a:solidFill>
                <a:srgbClr val="010066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BFB17EC-7206-49F7-B349-973C0F08B601}"/>
              </a:ext>
            </a:extLst>
          </p:cNvPr>
          <p:cNvSpPr/>
          <p:nvPr/>
        </p:nvSpPr>
        <p:spPr>
          <a:xfrm>
            <a:off x="4185296" y="2004448"/>
            <a:ext cx="6108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L</a:t>
            </a:r>
            <a:r>
              <a:rPr lang="en-US" dirty="0"/>
              <a:t> =</a:t>
            </a:r>
            <a:endParaRPr lang="en-GB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B348F58-CF30-4A25-814B-2BBE475863C1}"/>
              </a:ext>
            </a:extLst>
          </p:cNvPr>
          <p:cNvSpPr/>
          <p:nvPr/>
        </p:nvSpPr>
        <p:spPr>
          <a:xfrm>
            <a:off x="4194656" y="3159816"/>
            <a:ext cx="570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c</a:t>
            </a:r>
            <a:r>
              <a:rPr lang="en-US" dirty="0"/>
              <a:t> =</a:t>
            </a:r>
            <a:endParaRPr lang="en-GB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4C5BED7-AAA4-4CF5-9258-30E327D050A6}"/>
              </a:ext>
            </a:extLst>
          </p:cNvPr>
          <p:cNvSpPr/>
          <p:nvPr/>
        </p:nvSpPr>
        <p:spPr>
          <a:xfrm>
            <a:off x="4192376" y="3641875"/>
            <a:ext cx="5196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f</a:t>
            </a:r>
            <a:r>
              <a:rPr lang="en-US" dirty="0"/>
              <a:t> =</a:t>
            </a:r>
            <a:endParaRPr lang="en-GB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0B7E39D-9FFF-4BD9-91D8-A5B9124B4FFB}"/>
              </a:ext>
            </a:extLst>
          </p:cNvPr>
          <p:cNvSpPr/>
          <p:nvPr/>
        </p:nvSpPr>
        <p:spPr>
          <a:xfrm>
            <a:off x="4192376" y="4034135"/>
            <a:ext cx="6108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h</a:t>
            </a:r>
            <a:r>
              <a:rPr lang="en-US" dirty="0"/>
              <a:t> =</a:t>
            </a:r>
            <a:endParaRPr lang="en-GB" dirty="0"/>
          </a:p>
        </p:txBody>
      </p:sp>
      <p:sp>
        <p:nvSpPr>
          <p:cNvPr id="48" name="Rectangle 48">
            <a:extLst>
              <a:ext uri="{FF2B5EF4-FFF2-40B4-BE49-F238E27FC236}">
                <a16:creationId xmlns:a16="http://schemas.microsoft.com/office/drawing/2014/main" id="{2421D04B-5EA2-43BF-BFA2-2079E16657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5646" y="2753205"/>
            <a:ext cx="42788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0" dirty="0">
                <a:solidFill>
                  <a:srgbClr val="010066"/>
                </a:solidFill>
              </a:rPr>
              <a:t>Total number of observations</a:t>
            </a:r>
            <a:endParaRPr lang="en-US" sz="2000" b="0" dirty="0">
              <a:solidFill>
                <a:srgbClr val="010066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5B008ED-2689-4AFB-93C2-7859705B3D93}"/>
              </a:ext>
            </a:extLst>
          </p:cNvPr>
          <p:cNvSpPr/>
          <p:nvPr/>
        </p:nvSpPr>
        <p:spPr>
          <a:xfrm>
            <a:off x="4146456" y="2731221"/>
            <a:ext cx="6108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n</a:t>
            </a:r>
            <a:r>
              <a:rPr lang="en-US" dirty="0"/>
              <a:t> =</a:t>
            </a:r>
            <a:endParaRPr lang="en-GB" dirty="0"/>
          </a:p>
        </p:txBody>
      </p:sp>
      <p:sp>
        <p:nvSpPr>
          <p:cNvPr id="50" name="Line 25">
            <a:extLst>
              <a:ext uri="{FF2B5EF4-FFF2-40B4-BE49-F238E27FC236}">
                <a16:creationId xmlns:a16="http://schemas.microsoft.com/office/drawing/2014/main" id="{74DF7857-8221-4455-89C1-1AE6C7F1113D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3343" y="4016082"/>
            <a:ext cx="0" cy="2340769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 dirty="0"/>
          </a:p>
        </p:txBody>
      </p:sp>
      <p:sp>
        <p:nvSpPr>
          <p:cNvPr id="51" name="Rectangle 17">
            <a:extLst>
              <a:ext uri="{FF2B5EF4-FFF2-40B4-BE49-F238E27FC236}">
                <a16:creationId xmlns:a16="http://schemas.microsoft.com/office/drawing/2014/main" id="{D3C5AFA4-512D-4549-9918-966186803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6405" y="4037633"/>
            <a:ext cx="1329928" cy="61555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/>
              <a:t>Cumulative Frequency</a:t>
            </a:r>
            <a:endParaRPr lang="en-US" sz="1725" b="0" dirty="0"/>
          </a:p>
        </p:txBody>
      </p:sp>
      <p:sp>
        <p:nvSpPr>
          <p:cNvPr id="52" name="Rectangle 38">
            <a:extLst>
              <a:ext uri="{FF2B5EF4-FFF2-40B4-BE49-F238E27FC236}">
                <a16:creationId xmlns:a16="http://schemas.microsoft.com/office/drawing/2014/main" id="{1041C774-7DEB-452D-A49F-D13CF5547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0847" y="4665889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16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53" name="Rectangle 38">
            <a:extLst>
              <a:ext uri="{FF2B5EF4-FFF2-40B4-BE49-F238E27FC236}">
                <a16:creationId xmlns:a16="http://schemas.microsoft.com/office/drawing/2014/main" id="{D5EA2056-DD78-4B85-9F7C-236D7CFF6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9397" y="4958709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38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54" name="Rectangle 38">
            <a:extLst>
              <a:ext uri="{FF2B5EF4-FFF2-40B4-BE49-F238E27FC236}">
                <a16:creationId xmlns:a16="http://schemas.microsoft.com/office/drawing/2014/main" id="{030817D3-AB62-440E-B8A6-D2968969C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6884" y="5323760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56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55" name="Rectangle 38">
            <a:extLst>
              <a:ext uri="{FF2B5EF4-FFF2-40B4-BE49-F238E27FC236}">
                <a16:creationId xmlns:a16="http://schemas.microsoft.com/office/drawing/2014/main" id="{04C3E662-755E-4E95-A9D9-F14E345D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0061" y="5713323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60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21D9C7F-CEC8-4AA4-962F-98AD0005E13B}"/>
              </a:ext>
            </a:extLst>
          </p:cNvPr>
          <p:cNvSpPr/>
          <p:nvPr/>
        </p:nvSpPr>
        <p:spPr>
          <a:xfrm>
            <a:off x="8168336" y="4634928"/>
            <a:ext cx="9733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= 42.7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B0E9B98-D2B1-4B4E-B59A-05DD6515F900}"/>
              </a:ext>
            </a:extLst>
          </p:cNvPr>
          <p:cNvSpPr/>
          <p:nvPr/>
        </p:nvSpPr>
        <p:spPr>
          <a:xfrm>
            <a:off x="2742159" y="3932159"/>
            <a:ext cx="1325092" cy="24927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8D1FF6B-82B6-41CF-924A-C51872D08CFD}"/>
              </a:ext>
            </a:extLst>
          </p:cNvPr>
          <p:cNvSpPr/>
          <p:nvPr/>
        </p:nvSpPr>
        <p:spPr>
          <a:xfrm>
            <a:off x="8402530" y="2024754"/>
            <a:ext cx="4667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45</a:t>
            </a:r>
            <a:endParaRPr lang="en-GB" sz="2200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9A2A684-B449-4C4F-B11E-C171095D6C80}"/>
              </a:ext>
            </a:extLst>
          </p:cNvPr>
          <p:cNvSpPr/>
          <p:nvPr/>
        </p:nvSpPr>
        <p:spPr>
          <a:xfrm>
            <a:off x="8442524" y="2725678"/>
            <a:ext cx="4667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60</a:t>
            </a:r>
            <a:endParaRPr lang="en-GB" sz="2200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320372A-45D8-48D0-A855-FB6C09A36468}"/>
              </a:ext>
            </a:extLst>
          </p:cNvPr>
          <p:cNvSpPr/>
          <p:nvPr/>
        </p:nvSpPr>
        <p:spPr>
          <a:xfrm>
            <a:off x="8442524" y="3132647"/>
            <a:ext cx="4667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38</a:t>
            </a:r>
            <a:endParaRPr lang="en-GB" sz="2200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A5C55CE-5BB9-4437-893E-900A7BA93DAA}"/>
              </a:ext>
            </a:extLst>
          </p:cNvPr>
          <p:cNvSpPr/>
          <p:nvPr/>
        </p:nvSpPr>
        <p:spPr>
          <a:xfrm>
            <a:off x="8553823" y="3621430"/>
            <a:ext cx="4667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18</a:t>
            </a:r>
            <a:endParaRPr lang="en-GB" sz="2200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A633EF6-F80F-4EF1-BCFB-2591767102D4}"/>
              </a:ext>
            </a:extLst>
          </p:cNvPr>
          <p:cNvSpPr/>
          <p:nvPr/>
        </p:nvSpPr>
        <p:spPr>
          <a:xfrm>
            <a:off x="8423311" y="3972067"/>
            <a:ext cx="4667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10</a:t>
            </a:r>
          </a:p>
        </p:txBody>
      </p:sp>
      <p:sp>
        <p:nvSpPr>
          <p:cNvPr id="62" name="Rectangle 48">
            <a:extLst>
              <a:ext uri="{FF2B5EF4-FFF2-40B4-BE49-F238E27FC236}">
                <a16:creationId xmlns:a16="http://schemas.microsoft.com/office/drawing/2014/main" id="{A7752BE1-FB3F-4B57-87A0-3E8F9302B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1936" y="2446102"/>
            <a:ext cx="42788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0" dirty="0">
                <a:solidFill>
                  <a:srgbClr val="010066"/>
                </a:solidFill>
              </a:rPr>
              <a:t>Number of the percentile</a:t>
            </a:r>
            <a:endParaRPr lang="en-US" sz="2000" b="0" dirty="0">
              <a:solidFill>
                <a:srgbClr val="010066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314ED044-FC9D-406E-BD48-C898CAD536CD}"/>
              </a:ext>
            </a:extLst>
          </p:cNvPr>
          <p:cNvSpPr/>
          <p:nvPr/>
        </p:nvSpPr>
        <p:spPr>
          <a:xfrm>
            <a:off x="4212746" y="2424118"/>
            <a:ext cx="622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P</a:t>
            </a:r>
            <a:r>
              <a:rPr lang="en-US" dirty="0"/>
              <a:t> =</a:t>
            </a:r>
            <a:endParaRPr lang="en-GB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47D2630-AC71-4464-A9BC-D6F875F7A2D2}"/>
              </a:ext>
            </a:extLst>
          </p:cNvPr>
          <p:cNvSpPr/>
          <p:nvPr/>
        </p:nvSpPr>
        <p:spPr>
          <a:xfrm>
            <a:off x="8429980" y="2444424"/>
            <a:ext cx="4667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70</a:t>
            </a:r>
            <a:endParaRPr lang="en-GB" sz="2200" dirty="0"/>
          </a:p>
        </p:txBody>
      </p:sp>
      <p:sp>
        <p:nvSpPr>
          <p:cNvPr id="65" name="Rectangle 6">
            <a:extLst>
              <a:ext uri="{FF2B5EF4-FFF2-40B4-BE49-F238E27FC236}">
                <a16:creationId xmlns:a16="http://schemas.microsoft.com/office/drawing/2014/main" id="{1EEA70FE-2430-421E-83AB-06DD0FA583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33" y="3225796"/>
            <a:ext cx="40810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Calculate the 70</a:t>
            </a:r>
            <a:r>
              <a:rPr lang="en-GB" b="0" baseline="30000" dirty="0">
                <a:solidFill>
                  <a:srgbClr val="010066"/>
                </a:solidFill>
              </a:rPr>
              <a:t>th</a:t>
            </a:r>
            <a:r>
              <a:rPr lang="en-GB" b="0" dirty="0">
                <a:solidFill>
                  <a:srgbClr val="010066"/>
                </a:solidFill>
              </a:rPr>
              <a:t>  percentile</a:t>
            </a:r>
          </a:p>
        </p:txBody>
      </p:sp>
    </p:spTree>
    <p:extLst>
      <p:ext uri="{BB962C8B-B14F-4D97-AF65-F5344CB8AC3E}">
        <p14:creationId xmlns:p14="http://schemas.microsoft.com/office/powerpoint/2010/main" val="1942929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6" grpId="0"/>
      <p:bldP spid="41" grpId="0"/>
      <p:bldP spid="40" grpId="0" animBg="1"/>
      <p:bldP spid="35" grpId="0"/>
      <p:bldP spid="7" grpId="0"/>
      <p:bldP spid="39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2" grpId="0"/>
      <p:bldP spid="53" grpId="0"/>
      <p:bldP spid="54" grpId="0"/>
      <p:bldP spid="55" grpId="0"/>
      <p:bldP spid="56" grpId="0"/>
      <p:bldP spid="8" grpId="0" animBg="1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8">
            <a:extLst>
              <a:ext uri="{FF2B5EF4-FFF2-40B4-BE49-F238E27FC236}">
                <a16:creationId xmlns:a16="http://schemas.microsoft.com/office/drawing/2014/main" id="{5D9B04F6-6FF1-4953-A54A-215BE1FAC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2556" y="6046752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60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6" name="Rectangle 36">
            <a:extLst>
              <a:ext uri="{FF2B5EF4-FFF2-40B4-BE49-F238E27FC236}">
                <a16:creationId xmlns:a16="http://schemas.microsoft.com/office/drawing/2014/main" id="{FCAC4DDA-19F1-497A-A865-326C98A4D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442" y="6032868"/>
            <a:ext cx="1516856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TOTAL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321C8C9-19FE-4AB7-8908-A3FDB74EFB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801" y="5691087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4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910777B4-9DF3-4107-BC5D-DAD5CA674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55" y="5678314"/>
            <a:ext cx="1516856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[55, 65)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3" name="Rectangle 10">
            <a:extLst>
              <a:ext uri="{FF2B5EF4-FFF2-40B4-BE49-F238E27FC236}">
                <a16:creationId xmlns:a16="http://schemas.microsoft.com/office/drawing/2014/main" id="{B4A7B679-3516-41CE-AAA9-D4F18A25F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744" y="5007670"/>
            <a:ext cx="1516856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[35, 45)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22809126-2035-4CD4-B81B-9EA497D3A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630316"/>
            <a:ext cx="13787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[25, 35)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2B86973A-4579-4361-89EC-2F726A523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56" y="4037634"/>
            <a:ext cx="1351360" cy="61555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GB" sz="1725" b="0" dirty="0"/>
              <a:t>Age </a:t>
            </a:r>
          </a:p>
          <a:p>
            <a:pPr algn="ctr" eaLnBrk="1" hangingPunct="1">
              <a:spcBef>
                <a:spcPts val="0"/>
              </a:spcBef>
            </a:pPr>
            <a:r>
              <a:rPr lang="en-GB" sz="1725" b="0" dirty="0"/>
              <a:t>(</a:t>
            </a:r>
            <a:r>
              <a:rPr lang="en-GB" sz="1725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1725" b="0" dirty="0"/>
              <a:t>, years)</a:t>
            </a:r>
            <a:endParaRPr lang="en-US" sz="1725" b="0" dirty="0"/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A1E67277-12E1-4C7A-BD35-8A1489ED3E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5232" y="5007670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22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9" name="Rectangle 16">
            <a:extLst>
              <a:ext uri="{FF2B5EF4-FFF2-40B4-BE49-F238E27FC236}">
                <a16:creationId xmlns:a16="http://schemas.microsoft.com/office/drawing/2014/main" id="{5522C927-5C97-49DC-A5C9-54491483B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6275" y="4653186"/>
            <a:ext cx="1326356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16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20" name="Rectangle 17">
            <a:extLst>
              <a:ext uri="{FF2B5EF4-FFF2-40B4-BE49-F238E27FC236}">
                <a16:creationId xmlns:a16="http://schemas.microsoft.com/office/drawing/2014/main" id="{261E6D5A-1FC7-4BC6-BB82-63E10DC29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101307"/>
            <a:ext cx="1329928" cy="61555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/>
              <a:t>Frequency</a:t>
            </a:r>
            <a:endParaRPr lang="en-US" sz="1725" b="0" dirty="0"/>
          </a:p>
        </p:txBody>
      </p:sp>
      <p:sp>
        <p:nvSpPr>
          <p:cNvPr id="21" name="Line 18">
            <a:extLst>
              <a:ext uri="{FF2B5EF4-FFF2-40B4-BE49-F238E27FC236}">
                <a16:creationId xmlns:a16="http://schemas.microsoft.com/office/drawing/2014/main" id="{2B5E9230-C1CB-4B63-BFC6-1E952B37D7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4037633"/>
            <a:ext cx="36576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2" name="Line 19">
            <a:extLst>
              <a:ext uri="{FF2B5EF4-FFF2-40B4-BE49-F238E27FC236}">
                <a16:creationId xmlns:a16="http://schemas.microsoft.com/office/drawing/2014/main" id="{F9580F41-407F-4F3D-A182-F1D6630802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4653186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3" name="Line 20">
            <a:extLst>
              <a:ext uri="{FF2B5EF4-FFF2-40B4-BE49-F238E27FC236}">
                <a16:creationId xmlns:a16="http://schemas.microsoft.com/office/drawing/2014/main" id="{AAE540E0-0F88-44C2-B237-A8D8C967D8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4994896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4" name="Line 21">
            <a:extLst>
              <a:ext uri="{FF2B5EF4-FFF2-40B4-BE49-F238E27FC236}">
                <a16:creationId xmlns:a16="http://schemas.microsoft.com/office/drawing/2014/main" id="{58531773-9F66-4367-9797-3781956547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5336605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5" name="Line 22">
            <a:extLst>
              <a:ext uri="{FF2B5EF4-FFF2-40B4-BE49-F238E27FC236}">
                <a16:creationId xmlns:a16="http://schemas.microsoft.com/office/drawing/2014/main" id="{B9517971-F594-43D3-AD0F-05E738FB8D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5678314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7" name="Line 24">
            <a:extLst>
              <a:ext uri="{FF2B5EF4-FFF2-40B4-BE49-F238E27FC236}">
                <a16:creationId xmlns:a16="http://schemas.microsoft.com/office/drawing/2014/main" id="{D3BB864E-B28A-4C71-9314-5ED80EDAE0B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4037633"/>
            <a:ext cx="0" cy="2340769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28" name="Line 25">
            <a:extLst>
              <a:ext uri="{FF2B5EF4-FFF2-40B4-BE49-F238E27FC236}">
                <a16:creationId xmlns:a16="http://schemas.microsoft.com/office/drawing/2014/main" id="{C51A0FFE-9AB3-481A-82A4-B05A666F4A2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4020964"/>
            <a:ext cx="0" cy="2340769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 dirty="0"/>
          </a:p>
        </p:txBody>
      </p:sp>
      <p:sp>
        <p:nvSpPr>
          <p:cNvPr id="29" name="Line 26">
            <a:extLst>
              <a:ext uri="{FF2B5EF4-FFF2-40B4-BE49-F238E27FC236}">
                <a16:creationId xmlns:a16="http://schemas.microsoft.com/office/drawing/2014/main" id="{F058883A-72E0-4E8A-B8B2-DCF0E7D4FA44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4037633"/>
            <a:ext cx="0" cy="234076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0" name="Line 27">
            <a:extLst>
              <a:ext uri="{FF2B5EF4-FFF2-40B4-BE49-F238E27FC236}">
                <a16:creationId xmlns:a16="http://schemas.microsoft.com/office/drawing/2014/main" id="{F396DB2E-2CCD-423C-98A0-095E0C5191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6020024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 dirty="0"/>
          </a:p>
        </p:txBody>
      </p:sp>
      <p:sp>
        <p:nvSpPr>
          <p:cNvPr id="32" name="Line 37">
            <a:extLst>
              <a:ext uri="{FF2B5EF4-FFF2-40B4-BE49-F238E27FC236}">
                <a16:creationId xmlns:a16="http://schemas.microsoft.com/office/drawing/2014/main" id="{6C0719AE-48DB-4BBF-B956-F1ABF166CCA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595" y="6361733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17" name="Rectangle 14">
            <a:extLst>
              <a:ext uri="{FF2B5EF4-FFF2-40B4-BE49-F238E27FC236}">
                <a16:creationId xmlns:a16="http://schemas.microsoft.com/office/drawing/2014/main" id="{17E2D796-ECA6-4910-81A8-701E133EC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624" y="5355872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18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238F5DCB-4D85-48CA-A976-A1C222958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604" y="5323832"/>
            <a:ext cx="1443038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[45, 55)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709A9432-1A9E-4FCA-9769-0FFE4CF1E32E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0"/>
            <a:ext cx="2743200" cy="752270"/>
          </a:xfrm>
          <a:prstGeom prst="rect">
            <a:avLst/>
          </a:prstGeom>
          <a:noFill/>
        </p:spPr>
        <p:txBody>
          <a:bodyPr bIns="91440" anchor="b" anchorCtr="0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/>
              <a:t>The percentile</a:t>
            </a:r>
            <a:endParaRPr lang="en-US" sz="3600" dirty="0"/>
          </a:p>
        </p:txBody>
      </p:sp>
      <p:sp>
        <p:nvSpPr>
          <p:cNvPr id="41" name="Rectangle 48">
            <a:extLst>
              <a:ext uri="{FF2B5EF4-FFF2-40B4-BE49-F238E27FC236}">
                <a16:creationId xmlns:a16="http://schemas.microsoft.com/office/drawing/2014/main" id="{13F939CF-5259-4B45-8062-861E09F2C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2571" y="4699651"/>
            <a:ext cx="11106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=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41057CC4-5F4C-4743-B127-B85529795EE6}"/>
              </a:ext>
            </a:extLst>
          </p:cNvPr>
          <p:cNvSpPr/>
          <p:nvPr/>
        </p:nvSpPr>
        <p:spPr>
          <a:xfrm>
            <a:off x="309903" y="5324464"/>
            <a:ext cx="3740394" cy="360614"/>
          </a:xfrm>
          <a:prstGeom prst="roundRect">
            <a:avLst/>
          </a:prstGeom>
          <a:noFill/>
          <a:ln w="53975" cmpd="thickThin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2"/>
            <a:extLst>
              <a:ext uri="{FF2B5EF4-FFF2-40B4-BE49-F238E27FC236}">
                <a16:creationId xmlns:a16="http://schemas.microsoft.com/office/drawing/2014/main" id="{2ADFD0FA-39C1-4D63-921A-42001DCEBE74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DC7B281C-0AF6-49EC-8767-AC458FDDA734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Line 25">
            <a:extLst>
              <a:ext uri="{FF2B5EF4-FFF2-40B4-BE49-F238E27FC236}">
                <a16:creationId xmlns:a16="http://schemas.microsoft.com/office/drawing/2014/main" id="{74DF7857-8221-4455-89C1-1AE6C7F1113D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3343" y="4016082"/>
            <a:ext cx="0" cy="2340769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 dirty="0"/>
          </a:p>
        </p:txBody>
      </p:sp>
      <p:sp>
        <p:nvSpPr>
          <p:cNvPr id="51" name="Rectangle 17">
            <a:extLst>
              <a:ext uri="{FF2B5EF4-FFF2-40B4-BE49-F238E27FC236}">
                <a16:creationId xmlns:a16="http://schemas.microsoft.com/office/drawing/2014/main" id="{D3C5AFA4-512D-4549-9918-966186803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6405" y="4037633"/>
            <a:ext cx="1329928" cy="61555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/>
              <a:t>Cumulative Frequency</a:t>
            </a:r>
            <a:endParaRPr lang="en-US" sz="1725" b="0" dirty="0"/>
          </a:p>
        </p:txBody>
      </p:sp>
      <p:sp>
        <p:nvSpPr>
          <p:cNvPr id="52" name="Rectangle 38">
            <a:extLst>
              <a:ext uri="{FF2B5EF4-FFF2-40B4-BE49-F238E27FC236}">
                <a16:creationId xmlns:a16="http://schemas.microsoft.com/office/drawing/2014/main" id="{1041C774-7DEB-452D-A49F-D13CF5547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0847" y="4665889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16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53" name="Rectangle 38">
            <a:extLst>
              <a:ext uri="{FF2B5EF4-FFF2-40B4-BE49-F238E27FC236}">
                <a16:creationId xmlns:a16="http://schemas.microsoft.com/office/drawing/2014/main" id="{D5EA2056-DD78-4B85-9F7C-236D7CFF6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9397" y="4958709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38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54" name="Rectangle 38">
            <a:extLst>
              <a:ext uri="{FF2B5EF4-FFF2-40B4-BE49-F238E27FC236}">
                <a16:creationId xmlns:a16="http://schemas.microsoft.com/office/drawing/2014/main" id="{030817D3-AB62-440E-B8A6-D2968969C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6884" y="5323760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56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55" name="Rectangle 38">
            <a:extLst>
              <a:ext uri="{FF2B5EF4-FFF2-40B4-BE49-F238E27FC236}">
                <a16:creationId xmlns:a16="http://schemas.microsoft.com/office/drawing/2014/main" id="{04C3E662-755E-4E95-A9D9-F14E345DE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0061" y="5713323"/>
            <a:ext cx="1340644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60</a:t>
            </a:r>
            <a:endParaRPr lang="en-US" sz="1725" b="0" dirty="0">
              <a:solidFill>
                <a:srgbClr val="FF6600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21D9C7F-CEC8-4AA4-962F-98AD0005E13B}"/>
              </a:ext>
            </a:extLst>
          </p:cNvPr>
          <p:cNvSpPr/>
          <p:nvPr/>
        </p:nvSpPr>
        <p:spPr>
          <a:xfrm>
            <a:off x="5151373" y="4673751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45</a:t>
            </a:r>
            <a:endParaRPr lang="en-GB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3D3687F-1D54-48C5-9CF1-3578337A5DA3}"/>
              </a:ext>
            </a:extLst>
          </p:cNvPr>
          <p:cNvSpPr/>
          <p:nvPr/>
        </p:nvSpPr>
        <p:spPr>
          <a:xfrm>
            <a:off x="5597838" y="4670004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+</a:t>
            </a:r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D5991-DBC1-4DE2-8729-EC91D047E17C}"/>
              </a:ext>
            </a:extLst>
          </p:cNvPr>
          <p:cNvCxnSpPr/>
          <p:nvPr/>
        </p:nvCxnSpPr>
        <p:spPr>
          <a:xfrm flipV="1">
            <a:off x="5955628" y="4900836"/>
            <a:ext cx="14340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BA0C34EE-EDF2-4E03-B33D-D5E537B1E131}"/>
              </a:ext>
            </a:extLst>
          </p:cNvPr>
          <p:cNvSpPr/>
          <p:nvPr/>
        </p:nvSpPr>
        <p:spPr>
          <a:xfrm>
            <a:off x="5932825" y="4501255"/>
            <a:ext cx="723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42.7</a:t>
            </a:r>
            <a:endParaRPr lang="en-GB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6A2EB98-CF79-46A1-91C0-ED9797366057}"/>
              </a:ext>
            </a:extLst>
          </p:cNvPr>
          <p:cNvSpPr/>
          <p:nvPr/>
        </p:nvSpPr>
        <p:spPr>
          <a:xfrm>
            <a:off x="6507881" y="4497251"/>
            <a:ext cx="723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– </a:t>
            </a:r>
            <a:r>
              <a:rPr lang="en-US" dirty="0"/>
              <a:t>38</a:t>
            </a:r>
            <a:endParaRPr lang="en-GB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34CFFC3-5D12-4F45-926B-BB089774A884}"/>
              </a:ext>
            </a:extLst>
          </p:cNvPr>
          <p:cNvSpPr/>
          <p:nvPr/>
        </p:nvSpPr>
        <p:spPr>
          <a:xfrm>
            <a:off x="6381871" y="4880238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18</a:t>
            </a:r>
            <a:endParaRPr lang="en-GB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CA5E3F0-564D-405E-B05D-F3FF27D22A34}"/>
              </a:ext>
            </a:extLst>
          </p:cNvPr>
          <p:cNvSpPr/>
          <p:nvPr/>
        </p:nvSpPr>
        <p:spPr>
          <a:xfrm>
            <a:off x="7412515" y="4605910"/>
            <a:ext cx="8023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× 1</a:t>
            </a:r>
            <a:r>
              <a:rPr lang="en-US" dirty="0"/>
              <a:t>0</a:t>
            </a:r>
            <a:endParaRPr lang="en-GB" dirty="0"/>
          </a:p>
        </p:txBody>
      </p:sp>
      <p:sp>
        <p:nvSpPr>
          <p:cNvPr id="67" name="Rectangle 48">
            <a:extLst>
              <a:ext uri="{FF2B5EF4-FFF2-40B4-BE49-F238E27FC236}">
                <a16:creationId xmlns:a16="http://schemas.microsoft.com/office/drawing/2014/main" id="{67088ABA-5348-405A-B893-0CBE71C56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9428" y="5631108"/>
            <a:ext cx="16485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70</a:t>
            </a:r>
            <a:r>
              <a:rPr lang="en-US" b="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Perc ≈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EC2B814-53BF-43D7-A140-4B2C48E2A360}"/>
              </a:ext>
            </a:extLst>
          </p:cNvPr>
          <p:cNvSpPr/>
          <p:nvPr/>
        </p:nvSpPr>
        <p:spPr>
          <a:xfrm>
            <a:off x="5784606" y="5606762"/>
            <a:ext cx="723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47.6</a:t>
            </a:r>
            <a:endParaRPr lang="en-GB" dirty="0"/>
          </a:p>
        </p:txBody>
      </p:sp>
      <p:sp>
        <p:nvSpPr>
          <p:cNvPr id="69" name="Rectangle 6">
            <a:extLst>
              <a:ext uri="{FF2B5EF4-FFF2-40B4-BE49-F238E27FC236}">
                <a16:creationId xmlns:a16="http://schemas.microsoft.com/office/drawing/2014/main" id="{9B8D89BC-210E-45DA-8D14-DE50F8A79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515" y="585693"/>
            <a:ext cx="835891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Each of the 99 intermediate values of a random variable which divide a frequency distribution into 100 such groups.</a:t>
            </a:r>
            <a:r>
              <a:rPr lang="en-GB" b="0" dirty="0">
                <a:solidFill>
                  <a:srgbClr val="010066"/>
                </a:solidFill>
              </a:rPr>
              <a:t>.</a:t>
            </a:r>
          </a:p>
        </p:txBody>
      </p:sp>
      <p:sp>
        <p:nvSpPr>
          <p:cNvPr id="70" name="Rectangle 6">
            <a:extLst>
              <a:ext uri="{FF2B5EF4-FFF2-40B4-BE49-F238E27FC236}">
                <a16:creationId xmlns:a16="http://schemas.microsoft.com/office/drawing/2014/main" id="{A4943C30-B81A-48DC-84CD-490744FA59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421" y="1525766"/>
            <a:ext cx="83660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To calculate any percentile we are going to use this formula: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86A655C8-7FD8-47C0-A5A0-C3132AAB8699}"/>
                  </a:ext>
                </a:extLst>
              </p:cNvPr>
              <p:cNvSpPr txBox="1"/>
              <p:nvPr/>
            </p:nvSpPr>
            <p:spPr>
              <a:xfrm>
                <a:off x="605063" y="2095200"/>
                <a:ext cx="3209148" cy="10064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𝑃𝑒𝑟𝑐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𝑃𝑛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86A655C8-7FD8-47C0-A5A0-C3132AAB8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063" y="2095200"/>
                <a:ext cx="3209148" cy="10064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Rectangle 48">
            <a:extLst>
              <a:ext uri="{FF2B5EF4-FFF2-40B4-BE49-F238E27FC236}">
                <a16:creationId xmlns:a16="http://schemas.microsoft.com/office/drawing/2014/main" id="{402C22FA-9620-402B-974D-E045C6517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4486" y="2026432"/>
            <a:ext cx="42788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0" dirty="0">
                <a:solidFill>
                  <a:srgbClr val="010066"/>
                </a:solidFill>
              </a:rPr>
              <a:t>Lower limit of the modal class</a:t>
            </a:r>
            <a:endParaRPr lang="en-US" sz="2000" b="0" dirty="0">
              <a:solidFill>
                <a:srgbClr val="010066"/>
              </a:solidFill>
            </a:endParaRPr>
          </a:p>
        </p:txBody>
      </p:sp>
      <p:sp>
        <p:nvSpPr>
          <p:cNvPr id="73" name="Rectangle 48">
            <a:extLst>
              <a:ext uri="{FF2B5EF4-FFF2-40B4-BE49-F238E27FC236}">
                <a16:creationId xmlns:a16="http://schemas.microsoft.com/office/drawing/2014/main" id="{F25B88C9-CA6E-47AE-A53E-6CD7A7762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5640" y="3093664"/>
            <a:ext cx="427881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b="0" dirty="0">
                <a:solidFill>
                  <a:srgbClr val="010066"/>
                </a:solidFill>
              </a:rPr>
              <a:t>cumulative frequency of the preceding class</a:t>
            </a:r>
          </a:p>
        </p:txBody>
      </p:sp>
      <p:sp>
        <p:nvSpPr>
          <p:cNvPr id="74" name="Rectangle 48">
            <a:extLst>
              <a:ext uri="{FF2B5EF4-FFF2-40B4-BE49-F238E27FC236}">
                <a16:creationId xmlns:a16="http://schemas.microsoft.com/office/drawing/2014/main" id="{44E0FC30-E3D7-4E19-83C6-52C297601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4484" y="3636819"/>
            <a:ext cx="42788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0" dirty="0">
                <a:solidFill>
                  <a:srgbClr val="010066"/>
                </a:solidFill>
              </a:rPr>
              <a:t>Frequency of the percentile class</a:t>
            </a:r>
            <a:endParaRPr lang="en-US" sz="2000" b="0" dirty="0">
              <a:solidFill>
                <a:srgbClr val="010066"/>
              </a:solidFill>
            </a:endParaRPr>
          </a:p>
        </p:txBody>
      </p:sp>
      <p:sp>
        <p:nvSpPr>
          <p:cNvPr id="75" name="Rectangle 48">
            <a:extLst>
              <a:ext uri="{FF2B5EF4-FFF2-40B4-BE49-F238E27FC236}">
                <a16:creationId xmlns:a16="http://schemas.microsoft.com/office/drawing/2014/main" id="{49BD8CA3-4B17-49B3-9070-C7A11D2BCE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2015" y="4032653"/>
            <a:ext cx="42788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0" dirty="0">
                <a:solidFill>
                  <a:srgbClr val="010066"/>
                </a:solidFill>
              </a:rPr>
              <a:t>Class size</a:t>
            </a:r>
            <a:endParaRPr lang="en-US" sz="2000" b="0" dirty="0">
              <a:solidFill>
                <a:srgbClr val="010066"/>
              </a:solidFill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F12B09F-6637-43B3-8033-422030DE8A57}"/>
              </a:ext>
            </a:extLst>
          </p:cNvPr>
          <p:cNvSpPr/>
          <p:nvPr/>
        </p:nvSpPr>
        <p:spPr>
          <a:xfrm>
            <a:off x="4185296" y="2004448"/>
            <a:ext cx="6108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L</a:t>
            </a:r>
            <a:r>
              <a:rPr lang="en-US" dirty="0"/>
              <a:t> =</a:t>
            </a:r>
            <a:endParaRPr lang="en-GB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B2BA113-6B1A-4FBC-B527-D1630453A376}"/>
              </a:ext>
            </a:extLst>
          </p:cNvPr>
          <p:cNvSpPr/>
          <p:nvPr/>
        </p:nvSpPr>
        <p:spPr>
          <a:xfrm>
            <a:off x="4194656" y="3159816"/>
            <a:ext cx="570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c</a:t>
            </a:r>
            <a:r>
              <a:rPr lang="en-US" dirty="0"/>
              <a:t> =</a:t>
            </a:r>
            <a:endParaRPr lang="en-GB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64645EA2-F605-4864-9094-94ABD03B7D33}"/>
              </a:ext>
            </a:extLst>
          </p:cNvPr>
          <p:cNvSpPr/>
          <p:nvPr/>
        </p:nvSpPr>
        <p:spPr>
          <a:xfrm>
            <a:off x="4192376" y="3641875"/>
            <a:ext cx="5196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f</a:t>
            </a:r>
            <a:r>
              <a:rPr lang="en-US" dirty="0"/>
              <a:t> =</a:t>
            </a:r>
            <a:endParaRPr lang="en-GB" dirty="0"/>
          </a:p>
        </p:txBody>
      </p:sp>
      <p:sp>
        <p:nvSpPr>
          <p:cNvPr id="79" name="Rectangle 48">
            <a:extLst>
              <a:ext uri="{FF2B5EF4-FFF2-40B4-BE49-F238E27FC236}">
                <a16:creationId xmlns:a16="http://schemas.microsoft.com/office/drawing/2014/main" id="{E9E7C1B4-3D16-4ACD-BEB2-0AC18AF31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5646" y="2753205"/>
            <a:ext cx="42788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0" dirty="0">
                <a:solidFill>
                  <a:srgbClr val="010066"/>
                </a:solidFill>
              </a:rPr>
              <a:t>Total number of observations</a:t>
            </a:r>
            <a:endParaRPr lang="en-US" sz="2000" b="0" dirty="0">
              <a:solidFill>
                <a:srgbClr val="010066"/>
              </a:solidFill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CDF16BE-E29B-41EA-A53F-D506A3FE55BE}"/>
              </a:ext>
            </a:extLst>
          </p:cNvPr>
          <p:cNvSpPr/>
          <p:nvPr/>
        </p:nvSpPr>
        <p:spPr>
          <a:xfrm>
            <a:off x="4146456" y="2731221"/>
            <a:ext cx="6108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n</a:t>
            </a:r>
            <a:r>
              <a:rPr lang="en-US" dirty="0"/>
              <a:t> =</a:t>
            </a:r>
            <a:endParaRPr lang="en-GB" dirty="0"/>
          </a:p>
        </p:txBody>
      </p:sp>
      <p:sp>
        <p:nvSpPr>
          <p:cNvPr id="86" name="Rectangle 48">
            <a:extLst>
              <a:ext uri="{FF2B5EF4-FFF2-40B4-BE49-F238E27FC236}">
                <a16:creationId xmlns:a16="http://schemas.microsoft.com/office/drawing/2014/main" id="{9A78ACC7-2088-4AEF-97E4-FB5ECB52A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1936" y="2446102"/>
            <a:ext cx="42788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b="0" dirty="0">
                <a:solidFill>
                  <a:srgbClr val="010066"/>
                </a:solidFill>
              </a:rPr>
              <a:t>Number of the percentile</a:t>
            </a:r>
            <a:endParaRPr lang="en-US" sz="2000" b="0" dirty="0">
              <a:solidFill>
                <a:srgbClr val="010066"/>
              </a:solidFill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DACF6404-530D-4B77-84D6-9C6E2EEB0742}"/>
              </a:ext>
            </a:extLst>
          </p:cNvPr>
          <p:cNvSpPr/>
          <p:nvPr/>
        </p:nvSpPr>
        <p:spPr>
          <a:xfrm>
            <a:off x="4212746" y="2424118"/>
            <a:ext cx="622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P</a:t>
            </a:r>
            <a:r>
              <a:rPr lang="en-US" dirty="0"/>
              <a:t> =</a:t>
            </a:r>
            <a:endParaRPr lang="en-GB" dirty="0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0C914D82-CF3A-4D35-BDAD-58FE5E8CC9FF}"/>
              </a:ext>
            </a:extLst>
          </p:cNvPr>
          <p:cNvSpPr/>
          <p:nvPr/>
        </p:nvSpPr>
        <p:spPr>
          <a:xfrm>
            <a:off x="8402530" y="2024754"/>
            <a:ext cx="4667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45</a:t>
            </a:r>
            <a:endParaRPr lang="en-GB" sz="2200" dirty="0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5FF52BA-45A9-4D23-A669-E0B80E212694}"/>
              </a:ext>
            </a:extLst>
          </p:cNvPr>
          <p:cNvSpPr/>
          <p:nvPr/>
        </p:nvSpPr>
        <p:spPr>
          <a:xfrm>
            <a:off x="8442524" y="2725678"/>
            <a:ext cx="4667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60</a:t>
            </a:r>
            <a:endParaRPr lang="en-GB" sz="2200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BE203B6F-E049-477D-ACAD-119CDB7EF180}"/>
              </a:ext>
            </a:extLst>
          </p:cNvPr>
          <p:cNvSpPr/>
          <p:nvPr/>
        </p:nvSpPr>
        <p:spPr>
          <a:xfrm>
            <a:off x="8442524" y="3132647"/>
            <a:ext cx="4667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38</a:t>
            </a:r>
            <a:endParaRPr lang="en-GB" sz="2200" dirty="0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AB3CC917-FDD9-40E7-ACB7-7383E71CFB81}"/>
              </a:ext>
            </a:extLst>
          </p:cNvPr>
          <p:cNvSpPr/>
          <p:nvPr/>
        </p:nvSpPr>
        <p:spPr>
          <a:xfrm>
            <a:off x="8553823" y="3621430"/>
            <a:ext cx="4667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18</a:t>
            </a:r>
            <a:endParaRPr lang="en-GB" sz="2200" dirty="0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67B7AA3F-44D4-4223-A34B-A53C4612EF25}"/>
              </a:ext>
            </a:extLst>
          </p:cNvPr>
          <p:cNvSpPr/>
          <p:nvPr/>
        </p:nvSpPr>
        <p:spPr>
          <a:xfrm>
            <a:off x="8423311" y="3972067"/>
            <a:ext cx="4667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10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948A4CCF-9442-4335-8D07-DE70A8C27540}"/>
              </a:ext>
            </a:extLst>
          </p:cNvPr>
          <p:cNvSpPr/>
          <p:nvPr/>
        </p:nvSpPr>
        <p:spPr>
          <a:xfrm>
            <a:off x="8429980" y="2444424"/>
            <a:ext cx="4667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/>
              <a:t>70</a:t>
            </a:r>
            <a:endParaRPr lang="en-GB" sz="2200" dirty="0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17AF2380-B13A-4A17-BB89-F7D8C5C3B41A}"/>
              </a:ext>
            </a:extLst>
          </p:cNvPr>
          <p:cNvSpPr/>
          <p:nvPr/>
        </p:nvSpPr>
        <p:spPr>
          <a:xfrm>
            <a:off x="4192376" y="4034135"/>
            <a:ext cx="6108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/>
              <a:t>h</a:t>
            </a:r>
            <a:r>
              <a:rPr lang="en-US" dirty="0"/>
              <a:t> =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3034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56" grpId="0"/>
      <p:bldP spid="62" grpId="0"/>
      <p:bldP spid="63" grpId="0"/>
      <p:bldP spid="64" grpId="0"/>
      <p:bldP spid="65" grpId="0"/>
      <p:bldP spid="66" grpId="0"/>
      <p:bldP spid="67" grpId="0"/>
      <p:bldP spid="6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5941" y="167937"/>
            <a:ext cx="7937267" cy="641422"/>
          </a:xfrm>
          <a:noFill/>
        </p:spPr>
        <p:txBody>
          <a:bodyPr>
            <a:normAutofit fontScale="90000"/>
          </a:bodyPr>
          <a:lstStyle/>
          <a:p>
            <a:pPr algn="l"/>
            <a:r>
              <a:rPr lang="en-GB" dirty="0"/>
              <a:t>Measuring the centre of data</a:t>
            </a: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603367" y="953767"/>
            <a:ext cx="793726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/>
              <a:t>To have a better understanding of a data set we need to choose a single value to represent the data, usually this value is located in the middle of the set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165911" name="Text Box 23"/>
          <p:cNvSpPr txBox="1">
            <a:spLocks noChangeArrowheads="1"/>
          </p:cNvSpPr>
          <p:nvPr/>
        </p:nvSpPr>
        <p:spPr bwMode="auto">
          <a:xfrm>
            <a:off x="622124" y="5416359"/>
            <a:ext cx="789762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/>
              <a:t>A </a:t>
            </a:r>
            <a:r>
              <a:rPr lang="en-GB" dirty="0">
                <a:solidFill>
                  <a:srgbClr val="FF6600"/>
                </a:solidFill>
              </a:rPr>
              <a:t>measure of central tendency</a:t>
            </a:r>
            <a:r>
              <a:rPr lang="en-GB" b="0" dirty="0"/>
              <a:t> is a measure that tells us where the middle of a set of data lies.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603366" y="2099202"/>
            <a:ext cx="793726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/>
              <a:t>There are three </a:t>
            </a:r>
            <a:r>
              <a:rPr lang="en-GB" dirty="0">
                <a:solidFill>
                  <a:srgbClr val="FF6600"/>
                </a:solidFill>
              </a:rPr>
              <a:t>statistics</a:t>
            </a:r>
            <a:r>
              <a:rPr lang="en-GB" b="0" dirty="0"/>
              <a:t> that are used to measure the centre of a data set</a:t>
            </a:r>
          </a:p>
        </p:txBody>
      </p:sp>
      <p:sp>
        <p:nvSpPr>
          <p:cNvPr id="24" name="Text Box 23">
            <a:extLst>
              <a:ext uri="{FF2B5EF4-FFF2-40B4-BE49-F238E27FC236}">
                <a16:creationId xmlns:a16="http://schemas.microsoft.com/office/drawing/2014/main" id="{1F9D06B0-5CA3-4AD4-A3B0-82E8A0CFA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367" y="4876456"/>
            <a:ext cx="78976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/>
              <a:t>They are called </a:t>
            </a:r>
            <a:r>
              <a:rPr lang="en-GB" dirty="0">
                <a:solidFill>
                  <a:srgbClr val="FF6600"/>
                </a:solidFill>
              </a:rPr>
              <a:t>measure of central tendency</a:t>
            </a:r>
            <a:r>
              <a:rPr lang="en-GB" b="0" dirty="0"/>
              <a:t>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3F12A79-FB92-4384-8277-3C1A646CD04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2817" t="49661" r="55000" b="41359"/>
          <a:stretch/>
        </p:blipFill>
        <p:spPr>
          <a:xfrm>
            <a:off x="914400" y="2811793"/>
            <a:ext cx="2005157" cy="8309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E539862-34B8-42FC-BCBC-CCEF0565619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1928" t="50291" r="55000" b="40729"/>
          <a:stretch/>
        </p:blipFill>
        <p:spPr>
          <a:xfrm>
            <a:off x="3413207" y="2811793"/>
            <a:ext cx="2206240" cy="85216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B15CE09-B55C-407C-A92F-058F9064689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1928" t="50000" r="51667" b="40298"/>
          <a:stretch/>
        </p:blipFill>
        <p:spPr>
          <a:xfrm>
            <a:off x="6073371" y="2772888"/>
            <a:ext cx="2706917" cy="900119"/>
          </a:xfrm>
          <a:prstGeom prst="rect">
            <a:avLst/>
          </a:prstGeom>
        </p:spPr>
      </p:pic>
      <p:sp>
        <p:nvSpPr>
          <p:cNvPr id="10" name="Star: 12 Points 9">
            <a:extLst>
              <a:ext uri="{FF2B5EF4-FFF2-40B4-BE49-F238E27FC236}">
                <a16:creationId xmlns:a16="http://schemas.microsoft.com/office/drawing/2014/main" id="{E40DBE25-C151-4DD9-B2C3-EBB811BC4AE9}"/>
              </a:ext>
            </a:extLst>
          </p:cNvPr>
          <p:cNvSpPr/>
          <p:nvPr/>
        </p:nvSpPr>
        <p:spPr>
          <a:xfrm>
            <a:off x="622124" y="3687798"/>
            <a:ext cx="2502076" cy="1026102"/>
          </a:xfrm>
          <a:prstGeom prst="star1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10066"/>
                </a:solidFill>
              </a:rPr>
              <a:t>most common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2" name="Star: 12 Points 31">
            <a:extLst>
              <a:ext uri="{FF2B5EF4-FFF2-40B4-BE49-F238E27FC236}">
                <a16:creationId xmlns:a16="http://schemas.microsoft.com/office/drawing/2014/main" id="{4A66C3D9-DB53-4A24-B58F-972FF754976D}"/>
              </a:ext>
            </a:extLst>
          </p:cNvPr>
          <p:cNvSpPr/>
          <p:nvPr/>
        </p:nvSpPr>
        <p:spPr>
          <a:xfrm>
            <a:off x="6175792" y="3587302"/>
            <a:ext cx="2502076" cy="1026102"/>
          </a:xfrm>
          <a:prstGeom prst="star1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10066"/>
                </a:solidFill>
              </a:rPr>
              <a:t>middle value</a:t>
            </a:r>
            <a:endParaRPr lang="en-GB" dirty="0">
              <a:solidFill>
                <a:srgbClr val="010066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F33FDE3-D6CB-440C-A98F-D97C21617AFB}"/>
              </a:ext>
            </a:extLst>
          </p:cNvPr>
          <p:cNvGrpSpPr/>
          <p:nvPr/>
        </p:nvGrpSpPr>
        <p:grpSpPr>
          <a:xfrm>
            <a:off x="3288394" y="3656499"/>
            <a:ext cx="2887398" cy="1026102"/>
            <a:chOff x="3288394" y="3656499"/>
            <a:chExt cx="2887398" cy="1026102"/>
          </a:xfrm>
        </p:grpSpPr>
        <p:sp>
          <p:nvSpPr>
            <p:cNvPr id="33" name="Star: 12 Points 32">
              <a:extLst>
                <a:ext uri="{FF2B5EF4-FFF2-40B4-BE49-F238E27FC236}">
                  <a16:creationId xmlns:a16="http://schemas.microsoft.com/office/drawing/2014/main" id="{7BE392EF-42C2-4B9E-AD4C-0F307F3A3D4C}"/>
                </a:ext>
              </a:extLst>
            </p:cNvPr>
            <p:cNvSpPr/>
            <p:nvPr/>
          </p:nvSpPr>
          <p:spPr>
            <a:xfrm>
              <a:off x="3288394" y="3656499"/>
              <a:ext cx="2887398" cy="1026102"/>
            </a:xfrm>
            <a:prstGeom prst="star12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rgbClr val="010066"/>
                </a:solidFill>
              </a:endParaRPr>
            </a:p>
          </p:txBody>
        </p:sp>
        <p:sp>
          <p:nvSpPr>
            <p:cNvPr id="34" name="Text Box 40">
              <a:extLst>
                <a:ext uri="{FF2B5EF4-FFF2-40B4-BE49-F238E27FC236}">
                  <a16:creationId xmlns:a16="http://schemas.microsoft.com/office/drawing/2014/main" id="{225715CE-8016-4537-A879-9DD5480A67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4371" y="3846275"/>
              <a:ext cx="2095445" cy="6463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GB" sz="1800" dirty="0"/>
                <a:t>sum of values</a:t>
              </a:r>
            </a:p>
            <a:p>
              <a:pPr algn="ctr"/>
              <a:r>
                <a:rPr lang="en-GB" sz="1800" dirty="0"/>
                <a:t>number of values</a:t>
              </a:r>
            </a:p>
          </p:txBody>
        </p:sp>
        <p:sp>
          <p:nvSpPr>
            <p:cNvPr id="35" name="Line 41">
              <a:extLst>
                <a:ext uri="{FF2B5EF4-FFF2-40B4-BE49-F238E27FC236}">
                  <a16:creationId xmlns:a16="http://schemas.microsoft.com/office/drawing/2014/main" id="{3400F832-9F1B-4F64-976F-E032E0D678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1313" y="4180816"/>
              <a:ext cx="1920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</p:grpSp>
      <p:sp>
        <p:nvSpPr>
          <p:cNvPr id="37" name="Rectangle 36">
            <a:hlinkClick r:id="rId6"/>
            <a:extLst>
              <a:ext uri="{FF2B5EF4-FFF2-40B4-BE49-F238E27FC236}">
                <a16:creationId xmlns:a16="http://schemas.microsoft.com/office/drawing/2014/main" id="{4003951E-EE67-4721-BFD2-AA923900AA76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6"/>
            <a:extLst>
              <a:ext uri="{FF2B5EF4-FFF2-40B4-BE49-F238E27FC236}">
                <a16:creationId xmlns:a16="http://schemas.microsoft.com/office/drawing/2014/main" id="{57127E38-4E59-414F-A0FC-794B6D451802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480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mph" presetSubtype="0" repeatCount="300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mph" presetSubtype="0" repeatCount="300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mph" presetSubtype="0" repeatCount="300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911" grpId="0" autoUpdateAnimBg="0"/>
      <p:bldP spid="30" grpId="0"/>
      <p:bldP spid="24" grpId="0" autoUpdateAnimBg="0"/>
      <p:bldP spid="10" grpId="0" animBg="1"/>
      <p:bldP spid="10" grpId="1" animBg="1"/>
      <p:bldP spid="32" grpId="0" animBg="1"/>
      <p:bldP spid="3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381000" y="0"/>
            <a:ext cx="2743200" cy="730113"/>
          </a:xfrm>
          <a:noFill/>
        </p:spPr>
        <p:txBody>
          <a:bodyPr>
            <a:normAutofit fontScale="90000"/>
          </a:bodyPr>
          <a:lstStyle/>
          <a:p>
            <a:pPr algn="l" eaLnBrk="1" hangingPunct="1"/>
            <a:r>
              <a:rPr lang="en-GB" dirty="0"/>
              <a:t>The mode</a:t>
            </a:r>
            <a:endParaRPr lang="en-US" dirty="0"/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730139" y="838200"/>
            <a:ext cx="7839973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srgbClr val="010066"/>
                </a:solidFill>
                <a:latin typeface="Arial" charset="0"/>
              </a:rPr>
              <a:t>The value that occurs most frequently in a set of data is called the </a:t>
            </a:r>
            <a:r>
              <a:rPr lang="en-GB" sz="2400" dirty="0">
                <a:solidFill>
                  <a:srgbClr val="FF6600"/>
                </a:solidFill>
                <a:latin typeface="Arial" charset="0"/>
              </a:rPr>
              <a:t>mode</a:t>
            </a:r>
            <a:r>
              <a:rPr lang="en-GB" sz="2400" dirty="0">
                <a:solidFill>
                  <a:srgbClr val="010066"/>
                </a:solidFill>
                <a:latin typeface="Arial" charset="0"/>
              </a:rPr>
              <a:t>.</a:t>
            </a: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747671" y="2589500"/>
            <a:ext cx="764865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b="0" dirty="0">
                <a:solidFill>
                  <a:srgbClr val="010066"/>
                </a:solidFill>
              </a:rPr>
              <a:t>For grouped numerical data, we talk about a </a:t>
            </a:r>
            <a:r>
              <a:rPr lang="en-GB" dirty="0">
                <a:solidFill>
                  <a:srgbClr val="FF6600"/>
                </a:solidFill>
                <a:latin typeface="Arial" charset="0"/>
                <a:cs typeface="+mn-cs"/>
              </a:rPr>
              <a:t>modal class</a:t>
            </a:r>
            <a:r>
              <a:rPr lang="en-GB" b="0" dirty="0">
                <a:solidFill>
                  <a:srgbClr val="010066"/>
                </a:solidFill>
              </a:rPr>
              <a:t>, which is the class that occurs most frequently.</a:t>
            </a:r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758983" y="3588354"/>
            <a:ext cx="6963766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</a:rPr>
              <a:t>Is it possible to have more than one modal value?</a:t>
            </a:r>
            <a:endParaRPr lang="en-GB" b="0" dirty="0">
              <a:solidFill>
                <a:srgbClr val="010066"/>
              </a:solidFill>
            </a:endParaRPr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766481" y="5569440"/>
            <a:ext cx="5320687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</a:rPr>
              <a:t>Is it possible to have no modal value?</a:t>
            </a:r>
            <a:endParaRPr lang="en-GB" b="0" dirty="0">
              <a:solidFill>
                <a:srgbClr val="010066"/>
              </a:solidFill>
            </a:endParaRP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7883129" y="3588354"/>
            <a:ext cx="6869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</a:rPr>
              <a:t>Yes</a:t>
            </a:r>
            <a:endParaRPr lang="en-GB" b="0" dirty="0">
              <a:solidFill>
                <a:srgbClr val="010066"/>
              </a:solidFill>
            </a:endParaRPr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6198503" y="5571799"/>
            <a:ext cx="6869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</a:rPr>
              <a:t>Yes</a:t>
            </a:r>
            <a:endParaRPr lang="en-GB" b="0" dirty="0">
              <a:solidFill>
                <a:srgbClr val="010066"/>
              </a:solidFill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766481" y="4245135"/>
            <a:ext cx="76486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b="0" dirty="0">
                <a:solidFill>
                  <a:srgbClr val="010066"/>
                </a:solidFill>
              </a:rPr>
              <a:t>If a set of scores has two modes we say it is  </a:t>
            </a:r>
            <a:r>
              <a:rPr lang="en-GB" dirty="0">
                <a:solidFill>
                  <a:srgbClr val="FF6600"/>
                </a:solidFill>
                <a:latin typeface="Arial" charset="0"/>
                <a:cs typeface="+mn-cs"/>
              </a:rPr>
              <a:t>bimodal</a:t>
            </a:r>
            <a:r>
              <a:rPr lang="en-GB" b="0" dirty="0">
                <a:solidFill>
                  <a:srgbClr val="010066"/>
                </a:solidFill>
              </a:rPr>
              <a:t>.</a:t>
            </a: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758982" y="4706800"/>
            <a:ext cx="764865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b="0" dirty="0">
                <a:solidFill>
                  <a:srgbClr val="010066"/>
                </a:solidFill>
              </a:rPr>
              <a:t>If there are more than two modes we do not use mode as a measure of the centre.</a:t>
            </a:r>
          </a:p>
        </p:txBody>
      </p:sp>
      <p:sp>
        <p:nvSpPr>
          <p:cNvPr id="12" name="Text Box 12">
            <a:extLst>
              <a:ext uri="{FF2B5EF4-FFF2-40B4-BE49-F238E27FC236}">
                <a16:creationId xmlns:a16="http://schemas.microsoft.com/office/drawing/2014/main" id="{7D9012E1-B628-4945-87F4-F15F0F136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756" y="1809973"/>
            <a:ext cx="78933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</a:rPr>
              <a:t>In a list of numbers the mode is the number that occurs most.</a:t>
            </a:r>
            <a:endParaRPr lang="en-GB" b="0" dirty="0">
              <a:solidFill>
                <a:srgbClr val="010066"/>
              </a:solidFill>
            </a:endParaRPr>
          </a:p>
        </p:txBody>
      </p:sp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D676C8E5-C91B-4CF7-BE17-993A323A5F53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2783E614-1355-4AEB-AA58-E94F21652C25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086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7" grpId="0"/>
      <p:bldP spid="56330" grpId="0" animBg="1" autoUpdateAnimBg="0"/>
      <p:bldP spid="56331" grpId="0" animBg="1" autoUpdateAnimBg="0"/>
      <p:bldP spid="56332" grpId="0" autoUpdateAnimBg="0"/>
      <p:bldP spid="56333" grpId="0" autoUpdateAnimBg="0"/>
      <p:bldP spid="13" grpId="0"/>
      <p:bldP spid="14" grpId="0"/>
      <p:bldP spid="1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820271" y="1802469"/>
            <a:ext cx="7812741" cy="646331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0" dirty="0">
                <a:solidFill>
                  <a:srgbClr val="FF6600"/>
                </a:solidFill>
              </a:rPr>
              <a:t>14	15	15	13	12	14	15	0	11</a:t>
            </a:r>
          </a:p>
          <a:p>
            <a:r>
              <a:rPr lang="en-GB" sz="1800" b="0" dirty="0">
                <a:solidFill>
                  <a:srgbClr val="FF6600"/>
                </a:solidFill>
              </a:rPr>
              <a:t>13	14	11	16	14	15	9	10	12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457200" y="0"/>
            <a:ext cx="2743200" cy="752270"/>
          </a:xfrm>
          <a:noFill/>
        </p:spPr>
        <p:txBody>
          <a:bodyPr>
            <a:normAutofit/>
          </a:bodyPr>
          <a:lstStyle/>
          <a:p>
            <a:pPr algn="l" eaLnBrk="1" hangingPunct="1"/>
            <a:r>
              <a:rPr lang="en-GB" sz="3600" dirty="0"/>
              <a:t>The mode</a:t>
            </a:r>
            <a:endParaRPr lang="en-US" sz="3600" dirty="0"/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685799" y="740822"/>
            <a:ext cx="81534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These figures show the number of Year 12 pupils that hand in their weekly Maths homework every week this year.</a:t>
            </a:r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870698" y="3432576"/>
            <a:ext cx="74126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Blip>
                <a:blip r:embed="rId3"/>
              </a:buBlip>
            </a:pPr>
            <a:r>
              <a:rPr lang="en-GB" b="0" dirty="0">
                <a:solidFill>
                  <a:srgbClr val="010066"/>
                </a:solidFill>
              </a:rPr>
              <a:t> What is the </a:t>
            </a:r>
            <a:r>
              <a:rPr lang="en-GB" dirty="0">
                <a:solidFill>
                  <a:srgbClr val="FF6600"/>
                </a:solidFill>
              </a:rPr>
              <a:t>modal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b="0" dirty="0">
                <a:solidFill>
                  <a:srgbClr val="010066"/>
                </a:solidFill>
              </a:rPr>
              <a:t>number of pupils attending?</a:t>
            </a:r>
          </a:p>
        </p:txBody>
      </p: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870697" y="3886154"/>
            <a:ext cx="73420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Blip>
                <a:blip r:embed="rId3"/>
              </a:buBlip>
            </a:pPr>
            <a:r>
              <a:rPr lang="en-GB" b="0" dirty="0">
                <a:solidFill>
                  <a:srgbClr val="010066"/>
                </a:solidFill>
              </a:rPr>
              <a:t> Are there any unusual results in the data set?</a:t>
            </a:r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870696" y="4335702"/>
            <a:ext cx="741269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0988" indent="-280988">
              <a:buFontTx/>
              <a:buBlip>
                <a:blip r:embed="rId3"/>
              </a:buBlip>
            </a:pPr>
            <a:r>
              <a:rPr lang="en-GB" b="0" dirty="0">
                <a:solidFill>
                  <a:srgbClr val="010066"/>
                </a:solidFill>
              </a:rPr>
              <a:t> Very unusual results are called </a:t>
            </a:r>
            <a:r>
              <a:rPr lang="en-GB" dirty="0">
                <a:solidFill>
                  <a:srgbClr val="FF6600"/>
                </a:solidFill>
              </a:rPr>
              <a:t>outliers</a:t>
            </a:r>
            <a:r>
              <a:rPr lang="en-GB" b="0" dirty="0">
                <a:solidFill>
                  <a:srgbClr val="010066"/>
                </a:solidFill>
              </a:rPr>
              <a:t>. Can you think of any possible reasons for the outlier in this data set?</a:t>
            </a:r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auto">
          <a:xfrm>
            <a:off x="870697" y="5500120"/>
            <a:ext cx="74126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Tx/>
              <a:buBlip>
                <a:blip r:embed="rId3"/>
              </a:buBlip>
            </a:pPr>
            <a:r>
              <a:rPr lang="en-GB" b="0" dirty="0">
                <a:solidFill>
                  <a:srgbClr val="010066"/>
                </a:solidFill>
              </a:rPr>
              <a:t> If the data set were very large, what would be the best way to find the mode?</a:t>
            </a:r>
          </a:p>
        </p:txBody>
      </p:sp>
      <p:sp>
        <p:nvSpPr>
          <p:cNvPr id="54286" name="Rectangle 14"/>
          <p:cNvSpPr>
            <a:spLocks noChangeArrowheads="1"/>
          </p:cNvSpPr>
          <p:nvPr/>
        </p:nvSpPr>
        <p:spPr bwMode="auto">
          <a:xfrm>
            <a:off x="870699" y="2608732"/>
            <a:ext cx="762784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Discuss :</a:t>
            </a:r>
          </a:p>
          <a:p>
            <a:pPr>
              <a:buFontTx/>
              <a:buBlip>
                <a:blip r:embed="rId3"/>
              </a:buBlip>
            </a:pPr>
            <a:r>
              <a:rPr lang="en-GB" b="0" dirty="0">
                <a:solidFill>
                  <a:srgbClr val="010066"/>
                </a:solidFill>
              </a:rPr>
              <a:t> Over how many weeks were the results collected?</a:t>
            </a:r>
          </a:p>
        </p:txBody>
      </p:sp>
      <p:sp>
        <p:nvSpPr>
          <p:cNvPr id="10" name="Rectangle 9">
            <a:hlinkClick r:id="rId4"/>
            <a:extLst>
              <a:ext uri="{FF2B5EF4-FFF2-40B4-BE49-F238E27FC236}">
                <a16:creationId xmlns:a16="http://schemas.microsoft.com/office/drawing/2014/main" id="{62AA823E-B6A5-40C6-B05F-850864274921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4"/>
            <a:extLst>
              <a:ext uri="{FF2B5EF4-FFF2-40B4-BE49-F238E27FC236}">
                <a16:creationId xmlns:a16="http://schemas.microsoft.com/office/drawing/2014/main" id="{B3D76677-FC32-4520-B132-12DB6504B04F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668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2" grpId="0"/>
      <p:bldP spid="54283" grpId="0"/>
      <p:bldP spid="54284" grpId="0"/>
      <p:bldP spid="54285" grpId="0"/>
      <p:bldP spid="5428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4">
            <a:extLst>
              <a:ext uri="{FF2B5EF4-FFF2-40B4-BE49-F238E27FC236}">
                <a16:creationId xmlns:a16="http://schemas.microsoft.com/office/drawing/2014/main" id="{87070115-B937-4B1E-BE90-9E7C1B22C3B5}"/>
              </a:ext>
            </a:extLst>
          </p:cNvPr>
          <p:cNvGrpSpPr>
            <a:grpSpLocks/>
          </p:cNvGrpSpPr>
          <p:nvPr/>
        </p:nvGrpSpPr>
        <p:grpSpPr bwMode="auto">
          <a:xfrm>
            <a:off x="1189434" y="3526631"/>
            <a:ext cx="2871788" cy="2340769"/>
            <a:chOff x="84" y="672"/>
            <a:chExt cx="2412" cy="1966"/>
          </a:xfrm>
        </p:grpSpPr>
        <p:sp>
          <p:nvSpPr>
            <p:cNvPr id="5" name="Rectangle 38">
              <a:extLst>
                <a:ext uri="{FF2B5EF4-FFF2-40B4-BE49-F238E27FC236}">
                  <a16:creationId xmlns:a16="http://schemas.microsoft.com/office/drawing/2014/main" id="{5D9B04F6-6FF1-4953-A54A-215BE1FACA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2337"/>
              <a:ext cx="1126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9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6" name="Rectangle 36">
              <a:extLst>
                <a:ext uri="{FF2B5EF4-FFF2-40B4-BE49-F238E27FC236}">
                  <a16:creationId xmlns:a16="http://schemas.microsoft.com/office/drawing/2014/main" id="{FCAC4DDA-19F1-497A-A865-326C98A4DB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2337"/>
              <a:ext cx="1274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12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C321C8C9-19FE-4AB7-8908-A3FDB74EFB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2050"/>
              <a:ext cx="1126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10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910777B4-9DF3-4107-BC5D-DAD5CA6744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2050"/>
              <a:ext cx="1274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11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3" name="Rectangle 10">
              <a:extLst>
                <a:ext uri="{FF2B5EF4-FFF2-40B4-BE49-F238E27FC236}">
                  <a16:creationId xmlns:a16="http://schemas.microsoft.com/office/drawing/2014/main" id="{B4A7B679-3516-41CE-AAA9-D4F18A25F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1476"/>
              <a:ext cx="1274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9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id="{22809126-2035-4CD4-B81B-9EA497D3A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1189"/>
              <a:ext cx="1274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8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5" name="Rectangle 12">
              <a:extLst>
                <a:ext uri="{FF2B5EF4-FFF2-40B4-BE49-F238E27FC236}">
                  <a16:creationId xmlns:a16="http://schemas.microsoft.com/office/drawing/2014/main" id="{2B86973A-4579-4361-89EC-2F726A523C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672"/>
              <a:ext cx="1274" cy="51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/>
                <a:t>Shoe sizes</a:t>
              </a:r>
              <a:endParaRPr lang="en-US" sz="1725" b="0" dirty="0"/>
            </a:p>
          </p:txBody>
        </p:sp>
        <p:sp>
          <p:nvSpPr>
            <p:cNvPr id="18" name="Rectangle 15">
              <a:extLst>
                <a:ext uri="{FF2B5EF4-FFF2-40B4-BE49-F238E27FC236}">
                  <a16:creationId xmlns:a16="http://schemas.microsoft.com/office/drawing/2014/main" id="{A1E67277-12E1-4C7A-BD35-8A1489ED3E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1476"/>
              <a:ext cx="1126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10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9" name="Rectangle 16">
              <a:extLst>
                <a:ext uri="{FF2B5EF4-FFF2-40B4-BE49-F238E27FC236}">
                  <a16:creationId xmlns:a16="http://schemas.microsoft.com/office/drawing/2014/main" id="{5522C927-5C97-49DC-A5C9-54491483BB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1189"/>
              <a:ext cx="1126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9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20" name="Rectangle 17">
              <a:extLst>
                <a:ext uri="{FF2B5EF4-FFF2-40B4-BE49-F238E27FC236}">
                  <a16:creationId xmlns:a16="http://schemas.microsoft.com/office/drawing/2014/main" id="{261E6D5A-1FC7-4BC6-BB82-63E10DC299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672"/>
              <a:ext cx="1126" cy="51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/>
                <a:t>Frequency</a:t>
              </a:r>
              <a:endParaRPr lang="en-US" sz="1725" b="0"/>
            </a:p>
          </p:txBody>
        </p:sp>
        <p:sp>
          <p:nvSpPr>
            <p:cNvPr id="21" name="Line 18">
              <a:extLst>
                <a:ext uri="{FF2B5EF4-FFF2-40B4-BE49-F238E27FC236}">
                  <a16:creationId xmlns:a16="http://schemas.microsoft.com/office/drawing/2014/main" id="{2B5E9230-C1CB-4B63-BFC6-1E952B37D7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672"/>
              <a:ext cx="24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2" name="Line 19">
              <a:extLst>
                <a:ext uri="{FF2B5EF4-FFF2-40B4-BE49-F238E27FC236}">
                  <a16:creationId xmlns:a16="http://schemas.microsoft.com/office/drawing/2014/main" id="{F9580F41-407F-4F3D-A182-F1D6630802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1189"/>
              <a:ext cx="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3" name="Line 20">
              <a:extLst>
                <a:ext uri="{FF2B5EF4-FFF2-40B4-BE49-F238E27FC236}">
                  <a16:creationId xmlns:a16="http://schemas.microsoft.com/office/drawing/2014/main" id="{AAE540E0-0F88-44C2-B237-A8D8C967D8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1476"/>
              <a:ext cx="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4" name="Line 21">
              <a:extLst>
                <a:ext uri="{FF2B5EF4-FFF2-40B4-BE49-F238E27FC236}">
                  <a16:creationId xmlns:a16="http://schemas.microsoft.com/office/drawing/2014/main" id="{58531773-9F66-4367-9797-3781956547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1763"/>
              <a:ext cx="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5" name="Line 22">
              <a:extLst>
                <a:ext uri="{FF2B5EF4-FFF2-40B4-BE49-F238E27FC236}">
                  <a16:creationId xmlns:a16="http://schemas.microsoft.com/office/drawing/2014/main" id="{B9517971-F594-43D3-AD0F-05E738FB8D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2050"/>
              <a:ext cx="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7" name="Line 24">
              <a:extLst>
                <a:ext uri="{FF2B5EF4-FFF2-40B4-BE49-F238E27FC236}">
                  <a16:creationId xmlns:a16="http://schemas.microsoft.com/office/drawing/2014/main" id="{D3BB864E-B28A-4C71-9314-5ED80EDAE0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672"/>
              <a:ext cx="0" cy="196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8" name="Line 25">
              <a:extLst>
                <a:ext uri="{FF2B5EF4-FFF2-40B4-BE49-F238E27FC236}">
                  <a16:creationId xmlns:a16="http://schemas.microsoft.com/office/drawing/2014/main" id="{C51A0FFE-9AB3-481A-82A4-B05A666F4A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672"/>
              <a:ext cx="0" cy="196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 dirty="0"/>
            </a:p>
          </p:txBody>
        </p:sp>
        <p:sp>
          <p:nvSpPr>
            <p:cNvPr id="29" name="Line 26">
              <a:extLst>
                <a:ext uri="{FF2B5EF4-FFF2-40B4-BE49-F238E27FC236}">
                  <a16:creationId xmlns:a16="http://schemas.microsoft.com/office/drawing/2014/main" id="{F058883A-72E0-4E8A-B8B2-DCF0E7D4FA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70" y="672"/>
              <a:ext cx="0" cy="19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0" name="Line 27">
              <a:extLst>
                <a:ext uri="{FF2B5EF4-FFF2-40B4-BE49-F238E27FC236}">
                  <a16:creationId xmlns:a16="http://schemas.microsoft.com/office/drawing/2014/main" id="{F396DB2E-2CCD-423C-98A0-095E0C5191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2337"/>
              <a:ext cx="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 dirty="0"/>
            </a:p>
          </p:txBody>
        </p:sp>
        <p:sp>
          <p:nvSpPr>
            <p:cNvPr id="32" name="Line 37">
              <a:extLst>
                <a:ext uri="{FF2B5EF4-FFF2-40B4-BE49-F238E27FC236}">
                  <a16:creationId xmlns:a16="http://schemas.microsoft.com/office/drawing/2014/main" id="{6C0719AE-48DB-4BBF-B956-F1ABF166CC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2624"/>
              <a:ext cx="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7" name="Rectangle 14">
              <a:extLst>
                <a:ext uri="{FF2B5EF4-FFF2-40B4-BE49-F238E27FC236}">
                  <a16:creationId xmlns:a16="http://schemas.microsoft.com/office/drawing/2014/main" id="{17E2D796-ECA6-4910-81A8-701E133EC9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1754"/>
              <a:ext cx="1126" cy="28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17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id="{238F5DCB-4D85-48CA-A976-A1C222958E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" y="1762"/>
              <a:ext cx="1212" cy="28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10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</p:grpSp>
      <p:sp>
        <p:nvSpPr>
          <p:cNvPr id="2" name="Rectangle 4">
            <a:extLst>
              <a:ext uri="{FF2B5EF4-FFF2-40B4-BE49-F238E27FC236}">
                <a16:creationId xmlns:a16="http://schemas.microsoft.com/office/drawing/2014/main" id="{709A9432-1A9E-4FCA-9769-0FFE4CF1E32E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0"/>
            <a:ext cx="2743200" cy="752270"/>
          </a:xfrm>
          <a:prstGeom prst="rect">
            <a:avLst/>
          </a:prstGeom>
          <a:noFill/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/>
              <a:t>The mode</a:t>
            </a:r>
            <a:endParaRPr lang="en-US" sz="3600" dirty="0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EDD856B5-7A00-4950-B330-C851A41A6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799" y="740822"/>
            <a:ext cx="81534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If the data set were very large is better if the data is presented with a frequency table.</a:t>
            </a:r>
          </a:p>
        </p:txBody>
      </p:sp>
      <p:sp>
        <p:nvSpPr>
          <p:cNvPr id="33" name="Rectangle 46">
            <a:extLst>
              <a:ext uri="{FF2B5EF4-FFF2-40B4-BE49-F238E27FC236}">
                <a16:creationId xmlns:a16="http://schemas.microsoft.com/office/drawing/2014/main" id="{912FF6ED-B0FD-43CB-8D09-D08B803F5A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2550" y="4621214"/>
            <a:ext cx="37232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GB" b="0" dirty="0">
                <a:solidFill>
                  <a:srgbClr val="FF6600"/>
                </a:solidFill>
              </a:rPr>
              <a:t>Find the modal shoe size.</a:t>
            </a:r>
          </a:p>
        </p:txBody>
      </p:sp>
      <p:sp>
        <p:nvSpPr>
          <p:cNvPr id="34" name="Rectangle 48">
            <a:extLst>
              <a:ext uri="{FF2B5EF4-FFF2-40B4-BE49-F238E27FC236}">
                <a16:creationId xmlns:a16="http://schemas.microsoft.com/office/drawing/2014/main" id="{B2E41980-C822-4310-ABC5-59E847B9C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2071" y="3572002"/>
            <a:ext cx="398232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Which size the store most commonly has to restock?</a:t>
            </a:r>
            <a:endParaRPr lang="en-US" b="0" dirty="0">
              <a:solidFill>
                <a:srgbClr val="010066"/>
              </a:solidFill>
            </a:endParaRPr>
          </a:p>
        </p:txBody>
      </p:sp>
      <p:sp>
        <p:nvSpPr>
          <p:cNvPr id="36" name="Rectangle 6">
            <a:extLst>
              <a:ext uri="{FF2B5EF4-FFF2-40B4-BE49-F238E27FC236}">
                <a16:creationId xmlns:a16="http://schemas.microsoft.com/office/drawing/2014/main" id="{E784C3B6-53B4-4749-A989-D85EC9A8A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798" y="1671743"/>
            <a:ext cx="81534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This frequency table shows the shoe sizes of the year 12 class.</a:t>
            </a:r>
          </a:p>
        </p:txBody>
      </p:sp>
      <p:sp>
        <p:nvSpPr>
          <p:cNvPr id="38" name="Rectangle 6">
            <a:extLst>
              <a:ext uri="{FF2B5EF4-FFF2-40B4-BE49-F238E27FC236}">
                <a16:creationId xmlns:a16="http://schemas.microsoft.com/office/drawing/2014/main" id="{C6B66566-DBB5-428E-9B99-E0BB6D317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797" y="2491292"/>
            <a:ext cx="81534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When presented with a frequency table, the mode is the group with the greatest frequency.</a:t>
            </a:r>
          </a:p>
        </p:txBody>
      </p:sp>
      <p:sp>
        <p:nvSpPr>
          <p:cNvPr id="41" name="Rectangle 48">
            <a:extLst>
              <a:ext uri="{FF2B5EF4-FFF2-40B4-BE49-F238E27FC236}">
                <a16:creationId xmlns:a16="http://schemas.microsoft.com/office/drawing/2014/main" id="{13F939CF-5259-4B45-8062-861E09F2C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2551" y="5167870"/>
            <a:ext cx="39823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The modal shoe size is 10</a:t>
            </a:r>
            <a:endParaRPr lang="en-US" b="0" dirty="0">
              <a:solidFill>
                <a:srgbClr val="010066"/>
              </a:solidFill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41057CC4-5F4C-4743-B127-B85529795EE6}"/>
              </a:ext>
            </a:extLst>
          </p:cNvPr>
          <p:cNvSpPr/>
          <p:nvPr/>
        </p:nvSpPr>
        <p:spPr>
          <a:xfrm>
            <a:off x="1313387" y="4807319"/>
            <a:ext cx="2667000" cy="360614"/>
          </a:xfrm>
          <a:prstGeom prst="roundRect">
            <a:avLst/>
          </a:prstGeom>
          <a:noFill/>
          <a:ln w="53975" cmpd="thickThin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hlinkClick r:id="rId2"/>
            <a:extLst>
              <a:ext uri="{FF2B5EF4-FFF2-40B4-BE49-F238E27FC236}">
                <a16:creationId xmlns:a16="http://schemas.microsoft.com/office/drawing/2014/main" id="{BE8197D8-058B-4FAA-A617-788990ED13FA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D4178086-458B-4484-B376-67F402D4A9D7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91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6" grpId="0"/>
      <p:bldP spid="38" grpId="0"/>
      <p:bldP spid="41" grpId="0"/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4">
            <a:extLst>
              <a:ext uri="{FF2B5EF4-FFF2-40B4-BE49-F238E27FC236}">
                <a16:creationId xmlns:a16="http://schemas.microsoft.com/office/drawing/2014/main" id="{87070115-B937-4B1E-BE90-9E7C1B22C3B5}"/>
              </a:ext>
            </a:extLst>
          </p:cNvPr>
          <p:cNvGrpSpPr>
            <a:grpSpLocks/>
          </p:cNvGrpSpPr>
          <p:nvPr/>
        </p:nvGrpSpPr>
        <p:grpSpPr bwMode="auto">
          <a:xfrm>
            <a:off x="1189434" y="3526631"/>
            <a:ext cx="2871788" cy="2340769"/>
            <a:chOff x="84" y="672"/>
            <a:chExt cx="2412" cy="1966"/>
          </a:xfrm>
        </p:grpSpPr>
        <p:sp>
          <p:nvSpPr>
            <p:cNvPr id="5" name="Rectangle 38">
              <a:extLst>
                <a:ext uri="{FF2B5EF4-FFF2-40B4-BE49-F238E27FC236}">
                  <a16:creationId xmlns:a16="http://schemas.microsoft.com/office/drawing/2014/main" id="{5D9B04F6-6FF1-4953-A54A-215BE1FACA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2337"/>
              <a:ext cx="1126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3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6" name="Rectangle 36">
              <a:extLst>
                <a:ext uri="{FF2B5EF4-FFF2-40B4-BE49-F238E27FC236}">
                  <a16:creationId xmlns:a16="http://schemas.microsoft.com/office/drawing/2014/main" id="{FCAC4DDA-19F1-497A-A865-326C98A4DB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2337"/>
              <a:ext cx="1274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17 &lt; </a:t>
              </a:r>
              <a:r>
                <a:rPr lang="en-GB" sz="1725" b="0" i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GB" sz="1725" b="0" dirty="0">
                  <a:solidFill>
                    <a:srgbClr val="FF6600"/>
                  </a:solidFill>
                </a:rPr>
                <a:t> </a:t>
              </a:r>
              <a:r>
                <a:rPr lang="en-GB" sz="1725" b="0" dirty="0">
                  <a:solidFill>
                    <a:srgbClr val="FF66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≤ 18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C321C8C9-19FE-4AB7-8908-A3FDB74EFB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2050"/>
              <a:ext cx="1126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10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910777B4-9DF3-4107-BC5D-DAD5CA6744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2050"/>
              <a:ext cx="1274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16 &lt; </a:t>
              </a:r>
              <a:r>
                <a:rPr lang="en-GB" sz="1725" b="0" i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GB" sz="1725" b="0" dirty="0">
                  <a:solidFill>
                    <a:srgbClr val="FF6600"/>
                  </a:solidFill>
                </a:rPr>
                <a:t> </a:t>
              </a:r>
              <a:r>
                <a:rPr lang="en-GB" sz="1725" b="0" dirty="0">
                  <a:solidFill>
                    <a:srgbClr val="FF66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≤ 17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3" name="Rectangle 10">
              <a:extLst>
                <a:ext uri="{FF2B5EF4-FFF2-40B4-BE49-F238E27FC236}">
                  <a16:creationId xmlns:a16="http://schemas.microsoft.com/office/drawing/2014/main" id="{B4A7B679-3516-41CE-AAA9-D4F18A25F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1476"/>
              <a:ext cx="1274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14 &lt; </a:t>
              </a:r>
              <a:r>
                <a:rPr lang="en-GB" sz="1725" b="0" i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GB" sz="1725" b="0" dirty="0">
                  <a:solidFill>
                    <a:srgbClr val="FF6600"/>
                  </a:solidFill>
                </a:rPr>
                <a:t> </a:t>
              </a:r>
              <a:r>
                <a:rPr lang="en-GB" sz="1725" b="0" dirty="0">
                  <a:solidFill>
                    <a:srgbClr val="FF66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≤ 15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id="{22809126-2035-4CD4-B81B-9EA497D3A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1189"/>
              <a:ext cx="1274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13 &lt; </a:t>
              </a:r>
              <a:r>
                <a:rPr lang="en-GB" sz="1725" b="0" i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GB" sz="1725" b="0" dirty="0">
                  <a:solidFill>
                    <a:srgbClr val="FF6600"/>
                  </a:solidFill>
                </a:rPr>
                <a:t> </a:t>
              </a:r>
              <a:r>
                <a:rPr lang="en-GB" sz="1725" b="0" dirty="0">
                  <a:solidFill>
                    <a:srgbClr val="FF66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≤ 14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5" name="Rectangle 12">
              <a:extLst>
                <a:ext uri="{FF2B5EF4-FFF2-40B4-BE49-F238E27FC236}">
                  <a16:creationId xmlns:a16="http://schemas.microsoft.com/office/drawing/2014/main" id="{2B86973A-4579-4361-89EC-2F726A523C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672"/>
              <a:ext cx="1274" cy="51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</a:pPr>
              <a:r>
                <a:rPr lang="en-GB" sz="1725" b="0" dirty="0"/>
                <a:t>Age </a:t>
              </a:r>
            </a:p>
            <a:p>
              <a:pPr algn="ctr" eaLnBrk="1" hangingPunct="1">
                <a:spcBef>
                  <a:spcPts val="0"/>
                </a:spcBef>
              </a:pPr>
              <a:r>
                <a:rPr lang="en-GB" sz="1725" b="0" dirty="0"/>
                <a:t>(</a:t>
              </a:r>
              <a:r>
                <a:rPr lang="en-GB" sz="1725" b="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GB" sz="1725" b="0" dirty="0"/>
                <a:t>, years)</a:t>
              </a:r>
              <a:endParaRPr lang="en-US" sz="1725" b="0" dirty="0"/>
            </a:p>
          </p:txBody>
        </p:sp>
        <p:sp>
          <p:nvSpPr>
            <p:cNvPr id="18" name="Rectangle 15">
              <a:extLst>
                <a:ext uri="{FF2B5EF4-FFF2-40B4-BE49-F238E27FC236}">
                  <a16:creationId xmlns:a16="http://schemas.microsoft.com/office/drawing/2014/main" id="{A1E67277-12E1-4C7A-BD35-8A1489ED3E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1476"/>
              <a:ext cx="1126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6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9" name="Rectangle 16">
              <a:extLst>
                <a:ext uri="{FF2B5EF4-FFF2-40B4-BE49-F238E27FC236}">
                  <a16:creationId xmlns:a16="http://schemas.microsoft.com/office/drawing/2014/main" id="{5522C927-5C97-49DC-A5C9-54491483BB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1189"/>
              <a:ext cx="1126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2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20" name="Rectangle 17">
              <a:extLst>
                <a:ext uri="{FF2B5EF4-FFF2-40B4-BE49-F238E27FC236}">
                  <a16:creationId xmlns:a16="http://schemas.microsoft.com/office/drawing/2014/main" id="{261E6D5A-1FC7-4BC6-BB82-63E10DC299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672"/>
              <a:ext cx="1126" cy="51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/>
                <a:t>Frequency</a:t>
              </a:r>
              <a:endParaRPr lang="en-US" sz="1725" b="0"/>
            </a:p>
          </p:txBody>
        </p:sp>
        <p:sp>
          <p:nvSpPr>
            <p:cNvPr id="21" name="Line 18">
              <a:extLst>
                <a:ext uri="{FF2B5EF4-FFF2-40B4-BE49-F238E27FC236}">
                  <a16:creationId xmlns:a16="http://schemas.microsoft.com/office/drawing/2014/main" id="{2B5E9230-C1CB-4B63-BFC6-1E952B37D7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672"/>
              <a:ext cx="24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2" name="Line 19">
              <a:extLst>
                <a:ext uri="{FF2B5EF4-FFF2-40B4-BE49-F238E27FC236}">
                  <a16:creationId xmlns:a16="http://schemas.microsoft.com/office/drawing/2014/main" id="{F9580F41-407F-4F3D-A182-F1D6630802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1189"/>
              <a:ext cx="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3" name="Line 20">
              <a:extLst>
                <a:ext uri="{FF2B5EF4-FFF2-40B4-BE49-F238E27FC236}">
                  <a16:creationId xmlns:a16="http://schemas.microsoft.com/office/drawing/2014/main" id="{AAE540E0-0F88-44C2-B237-A8D8C967D8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1476"/>
              <a:ext cx="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4" name="Line 21">
              <a:extLst>
                <a:ext uri="{FF2B5EF4-FFF2-40B4-BE49-F238E27FC236}">
                  <a16:creationId xmlns:a16="http://schemas.microsoft.com/office/drawing/2014/main" id="{58531773-9F66-4367-9797-3781956547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1763"/>
              <a:ext cx="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5" name="Line 22">
              <a:extLst>
                <a:ext uri="{FF2B5EF4-FFF2-40B4-BE49-F238E27FC236}">
                  <a16:creationId xmlns:a16="http://schemas.microsoft.com/office/drawing/2014/main" id="{B9517971-F594-43D3-AD0F-05E738FB8D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2050"/>
              <a:ext cx="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7" name="Line 24">
              <a:extLst>
                <a:ext uri="{FF2B5EF4-FFF2-40B4-BE49-F238E27FC236}">
                  <a16:creationId xmlns:a16="http://schemas.microsoft.com/office/drawing/2014/main" id="{D3BB864E-B28A-4C71-9314-5ED80EDAE0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672"/>
              <a:ext cx="0" cy="196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8" name="Line 25">
              <a:extLst>
                <a:ext uri="{FF2B5EF4-FFF2-40B4-BE49-F238E27FC236}">
                  <a16:creationId xmlns:a16="http://schemas.microsoft.com/office/drawing/2014/main" id="{C51A0FFE-9AB3-481A-82A4-B05A666F4A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672"/>
              <a:ext cx="0" cy="196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 dirty="0"/>
            </a:p>
          </p:txBody>
        </p:sp>
        <p:sp>
          <p:nvSpPr>
            <p:cNvPr id="29" name="Line 26">
              <a:extLst>
                <a:ext uri="{FF2B5EF4-FFF2-40B4-BE49-F238E27FC236}">
                  <a16:creationId xmlns:a16="http://schemas.microsoft.com/office/drawing/2014/main" id="{F058883A-72E0-4E8A-B8B2-DCF0E7D4FA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70" y="672"/>
              <a:ext cx="0" cy="19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0" name="Line 27">
              <a:extLst>
                <a:ext uri="{FF2B5EF4-FFF2-40B4-BE49-F238E27FC236}">
                  <a16:creationId xmlns:a16="http://schemas.microsoft.com/office/drawing/2014/main" id="{F396DB2E-2CCD-423C-98A0-095E0C5191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2337"/>
              <a:ext cx="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 dirty="0"/>
            </a:p>
          </p:txBody>
        </p:sp>
        <p:sp>
          <p:nvSpPr>
            <p:cNvPr id="32" name="Line 37">
              <a:extLst>
                <a:ext uri="{FF2B5EF4-FFF2-40B4-BE49-F238E27FC236}">
                  <a16:creationId xmlns:a16="http://schemas.microsoft.com/office/drawing/2014/main" id="{6C0719AE-48DB-4BBF-B956-F1ABF166CC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2624"/>
              <a:ext cx="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7" name="Rectangle 14">
              <a:extLst>
                <a:ext uri="{FF2B5EF4-FFF2-40B4-BE49-F238E27FC236}">
                  <a16:creationId xmlns:a16="http://schemas.microsoft.com/office/drawing/2014/main" id="{17E2D796-ECA6-4910-81A8-701E133EC9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1754"/>
              <a:ext cx="1126" cy="28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8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id="{238F5DCB-4D85-48CA-A976-A1C222958E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" y="1762"/>
              <a:ext cx="1212" cy="28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15 &lt; </a:t>
              </a:r>
              <a:r>
                <a:rPr lang="en-GB" sz="1725" b="0" i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GB" sz="1725" b="0" dirty="0">
                  <a:solidFill>
                    <a:srgbClr val="FF6600"/>
                  </a:solidFill>
                </a:rPr>
                <a:t> </a:t>
              </a:r>
              <a:r>
                <a:rPr lang="en-GB" sz="1725" b="0" dirty="0">
                  <a:solidFill>
                    <a:srgbClr val="FF66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≤ 16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</p:grpSp>
      <p:sp>
        <p:nvSpPr>
          <p:cNvPr id="2" name="Rectangle 4">
            <a:extLst>
              <a:ext uri="{FF2B5EF4-FFF2-40B4-BE49-F238E27FC236}">
                <a16:creationId xmlns:a16="http://schemas.microsoft.com/office/drawing/2014/main" id="{709A9432-1A9E-4FCA-9769-0FFE4CF1E32E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0"/>
            <a:ext cx="2743200" cy="752270"/>
          </a:xfrm>
          <a:prstGeom prst="rect">
            <a:avLst/>
          </a:prstGeom>
          <a:noFill/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/>
              <a:t>The mode</a:t>
            </a:r>
            <a:endParaRPr lang="en-US" sz="3600" dirty="0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EDD856B5-7A00-4950-B330-C851A41A6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799" y="740822"/>
            <a:ext cx="81534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If the data set is presented with a grouped frequency table where the data is presented in classes.</a:t>
            </a:r>
          </a:p>
        </p:txBody>
      </p:sp>
      <p:sp>
        <p:nvSpPr>
          <p:cNvPr id="34" name="Rectangle 48">
            <a:extLst>
              <a:ext uri="{FF2B5EF4-FFF2-40B4-BE49-F238E27FC236}">
                <a16:creationId xmlns:a16="http://schemas.microsoft.com/office/drawing/2014/main" id="{B2E41980-C822-4310-ABC5-59E847B9C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2071" y="3572002"/>
            <a:ext cx="39823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What is the modal age?</a:t>
            </a:r>
            <a:endParaRPr lang="en-US" b="0" dirty="0">
              <a:solidFill>
                <a:srgbClr val="010066"/>
              </a:solidFill>
            </a:endParaRPr>
          </a:p>
        </p:txBody>
      </p:sp>
      <p:sp>
        <p:nvSpPr>
          <p:cNvPr id="36" name="Rectangle 6">
            <a:extLst>
              <a:ext uri="{FF2B5EF4-FFF2-40B4-BE49-F238E27FC236}">
                <a16:creationId xmlns:a16="http://schemas.microsoft.com/office/drawing/2014/main" id="{E784C3B6-53B4-4749-A989-D85EC9A8A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799" y="2552777"/>
            <a:ext cx="81534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This table shows the ages of students who exercise in the gym after school.</a:t>
            </a:r>
          </a:p>
        </p:txBody>
      </p:sp>
      <p:sp>
        <p:nvSpPr>
          <p:cNvPr id="38" name="Rectangle 6">
            <a:extLst>
              <a:ext uri="{FF2B5EF4-FFF2-40B4-BE49-F238E27FC236}">
                <a16:creationId xmlns:a16="http://schemas.microsoft.com/office/drawing/2014/main" id="{C6B66566-DBB5-428E-9B99-E0BB6D317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486" y="1651454"/>
            <a:ext cx="81534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The mode should be contained in the group that has the highest frequency.</a:t>
            </a:r>
          </a:p>
        </p:txBody>
      </p:sp>
      <p:sp>
        <p:nvSpPr>
          <p:cNvPr id="41" name="Rectangle 48">
            <a:extLst>
              <a:ext uri="{FF2B5EF4-FFF2-40B4-BE49-F238E27FC236}">
                <a16:creationId xmlns:a16="http://schemas.microsoft.com/office/drawing/2014/main" id="{13F939CF-5259-4B45-8062-861E09F2C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2070" y="4247920"/>
            <a:ext cx="42788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The modal age is </a:t>
            </a:r>
            <a:r>
              <a:rPr lang="en-GB" b="0" dirty="0">
                <a:solidFill>
                  <a:srgbClr val="FF6600"/>
                </a:solidFill>
              </a:rPr>
              <a:t>16 &lt; </a:t>
            </a:r>
            <a:r>
              <a:rPr lang="en-GB" b="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b="0" dirty="0">
                <a:solidFill>
                  <a:srgbClr val="FF6600"/>
                </a:solidFill>
              </a:rPr>
              <a:t> </a:t>
            </a:r>
            <a:r>
              <a:rPr lang="en-GB" b="0" dirty="0">
                <a:solidFill>
                  <a:srgbClr val="FF66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≤ 17</a:t>
            </a:r>
            <a:endParaRPr lang="en-US" b="0" dirty="0">
              <a:solidFill>
                <a:srgbClr val="FF6600"/>
              </a:solidFill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41057CC4-5F4C-4743-B127-B85529795EE6}"/>
              </a:ext>
            </a:extLst>
          </p:cNvPr>
          <p:cNvSpPr/>
          <p:nvPr/>
        </p:nvSpPr>
        <p:spPr>
          <a:xfrm>
            <a:off x="1285118" y="5139521"/>
            <a:ext cx="2667000" cy="360614"/>
          </a:xfrm>
          <a:prstGeom prst="roundRect">
            <a:avLst/>
          </a:prstGeom>
          <a:noFill/>
          <a:ln w="53975" cmpd="thickThin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48">
            <a:extLst>
              <a:ext uri="{FF2B5EF4-FFF2-40B4-BE49-F238E27FC236}">
                <a16:creationId xmlns:a16="http://schemas.microsoft.com/office/drawing/2014/main" id="{130B09A6-9BF1-4639-8B76-A866674E75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3989" y="4837214"/>
            <a:ext cx="398232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You cannot tell which value within this group has the highest mode.</a:t>
            </a:r>
            <a:endParaRPr lang="en-US" b="0" dirty="0">
              <a:solidFill>
                <a:srgbClr val="010066"/>
              </a:solidFill>
            </a:endParaRPr>
          </a:p>
        </p:txBody>
      </p:sp>
      <p:sp>
        <p:nvSpPr>
          <p:cNvPr id="33" name="Rectangle 32">
            <a:hlinkClick r:id="rId2"/>
            <a:extLst>
              <a:ext uri="{FF2B5EF4-FFF2-40B4-BE49-F238E27FC236}">
                <a16:creationId xmlns:a16="http://schemas.microsoft.com/office/drawing/2014/main" id="{2ADFD0FA-39C1-4D63-921A-42001DCEBE74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DC7B281C-0AF6-49EC-8767-AC458FDDA734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17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6" grpId="0"/>
      <p:bldP spid="38" grpId="0"/>
      <p:bldP spid="41" grpId="0"/>
      <p:bldP spid="40" grpId="0" animBg="1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ctrTitle" idx="4294967295"/>
          </p:nvPr>
        </p:nvSpPr>
        <p:spPr>
          <a:xfrm>
            <a:off x="394572" y="189344"/>
            <a:ext cx="2743200" cy="400050"/>
          </a:xfrm>
          <a:noFill/>
        </p:spPr>
        <p:txBody>
          <a:bodyPr anchor="ctr">
            <a:normAutofit fontScale="90000"/>
          </a:bodyPr>
          <a:lstStyle/>
          <a:p>
            <a:pPr algn="l" eaLnBrk="1" hangingPunct="1"/>
            <a:r>
              <a:rPr lang="en-GB" dirty="0"/>
              <a:t>The mean</a:t>
            </a:r>
            <a:endParaRPr lang="en-US" dirty="0"/>
          </a:p>
        </p:txBody>
      </p:sp>
      <p:sp>
        <p:nvSpPr>
          <p:cNvPr id="23555" name="Text Box 7"/>
          <p:cNvSpPr txBox="1">
            <a:spLocks noChangeArrowheads="1"/>
          </p:cNvSpPr>
          <p:nvPr/>
        </p:nvSpPr>
        <p:spPr bwMode="auto">
          <a:xfrm>
            <a:off x="943101" y="576728"/>
            <a:ext cx="72999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</a:rPr>
              <a:t>The </a:t>
            </a:r>
            <a:r>
              <a:rPr lang="en-US" dirty="0">
                <a:solidFill>
                  <a:srgbClr val="FF6600"/>
                </a:solidFill>
              </a:rPr>
              <a:t>mean</a:t>
            </a:r>
            <a:r>
              <a:rPr lang="en-US" b="0" dirty="0">
                <a:solidFill>
                  <a:srgbClr val="010066"/>
                </a:solidFill>
              </a:rPr>
              <a:t> is the most commonly used average.</a:t>
            </a:r>
            <a:endParaRPr lang="en-GB" b="0" dirty="0">
              <a:solidFill>
                <a:srgbClr val="010066"/>
              </a:solidFill>
            </a:endParaRP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766685" y="1011595"/>
            <a:ext cx="78856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</a:rPr>
              <a:t>To calculate the mean of a set of values we add together the values and divide by the total number of values.</a:t>
            </a:r>
            <a:endParaRPr lang="en-GB" b="0" dirty="0">
              <a:solidFill>
                <a:srgbClr val="010066"/>
              </a:solidFill>
            </a:endParaRP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2102640" y="1891029"/>
            <a:ext cx="4835127" cy="990599"/>
            <a:chOff x="1496" y="1715"/>
            <a:chExt cx="4061" cy="832"/>
          </a:xfrm>
        </p:grpSpPr>
        <p:sp>
          <p:nvSpPr>
            <p:cNvPr id="47120" name="Rectangle 16"/>
            <p:cNvSpPr>
              <a:spLocks noChangeArrowheads="1"/>
            </p:cNvSpPr>
            <p:nvPr/>
          </p:nvSpPr>
          <p:spPr bwMode="auto">
            <a:xfrm>
              <a:off x="1496" y="1715"/>
              <a:ext cx="4061" cy="81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 sz="2400">
                <a:latin typeface="Arial" charset="0"/>
              </a:endParaRPr>
            </a:p>
          </p:txBody>
        </p:sp>
        <p:grpSp>
          <p:nvGrpSpPr>
            <p:cNvPr id="23575" name="Group 10"/>
            <p:cNvGrpSpPr>
              <a:grpSpLocks/>
            </p:cNvGrpSpPr>
            <p:nvPr/>
          </p:nvGrpSpPr>
          <p:grpSpPr bwMode="auto">
            <a:xfrm>
              <a:off x="1694" y="1796"/>
              <a:ext cx="3845" cy="751"/>
              <a:chOff x="1507" y="1750"/>
              <a:chExt cx="3845" cy="751"/>
            </a:xfrm>
          </p:grpSpPr>
          <p:sp>
            <p:nvSpPr>
              <p:cNvPr id="23576" name="Text Box 11"/>
              <p:cNvSpPr txBox="1">
                <a:spLocks noChangeArrowheads="1"/>
              </p:cNvSpPr>
              <p:nvPr/>
            </p:nvSpPr>
            <p:spPr bwMode="auto">
              <a:xfrm>
                <a:off x="1507" y="1933"/>
                <a:ext cx="1025" cy="3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b="0">
                    <a:solidFill>
                      <a:srgbClr val="010066"/>
                    </a:solidFill>
                  </a:rPr>
                  <a:t>Mean =</a:t>
                </a:r>
                <a:endParaRPr lang="en-GB" b="0">
                  <a:solidFill>
                    <a:srgbClr val="010066"/>
                  </a:solidFill>
                </a:endParaRPr>
              </a:p>
            </p:txBody>
          </p:sp>
          <p:grpSp>
            <p:nvGrpSpPr>
              <p:cNvPr id="23577" name="Group 12"/>
              <p:cNvGrpSpPr>
                <a:grpSpLocks/>
              </p:cNvGrpSpPr>
              <p:nvPr/>
            </p:nvGrpSpPr>
            <p:grpSpPr bwMode="auto">
              <a:xfrm>
                <a:off x="2454" y="1750"/>
                <a:ext cx="2898" cy="751"/>
                <a:chOff x="2499" y="1750"/>
                <a:chExt cx="2898" cy="751"/>
              </a:xfrm>
            </p:grpSpPr>
            <p:sp>
              <p:nvSpPr>
                <p:cNvPr id="23578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629" y="1750"/>
                  <a:ext cx="2369" cy="3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US" b="0" dirty="0">
                      <a:solidFill>
                        <a:srgbClr val="010066"/>
                      </a:solidFill>
                    </a:rPr>
                    <a:t>Sum of data values</a:t>
                  </a:r>
                  <a:endParaRPr lang="en-GB" b="0" dirty="0">
                    <a:solidFill>
                      <a:srgbClr val="010066"/>
                    </a:solidFill>
                  </a:endParaRPr>
                </a:p>
              </p:txBody>
            </p:sp>
            <p:sp>
              <p:nvSpPr>
                <p:cNvPr id="23579" name="Line 14"/>
                <p:cNvSpPr>
                  <a:spLocks noChangeShapeType="1"/>
                </p:cNvSpPr>
                <p:nvPr/>
              </p:nvSpPr>
              <p:spPr bwMode="auto">
                <a:xfrm>
                  <a:off x="2535" y="2121"/>
                  <a:ext cx="2611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 sz="2400"/>
                </a:p>
              </p:txBody>
            </p:sp>
            <p:sp>
              <p:nvSpPr>
                <p:cNvPr id="23580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499" y="2113"/>
                  <a:ext cx="2898" cy="3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US" b="0" dirty="0">
                      <a:solidFill>
                        <a:srgbClr val="010066"/>
                      </a:solidFill>
                    </a:rPr>
                    <a:t>Number of data values</a:t>
                  </a:r>
                  <a:endParaRPr lang="en-GB" b="0" dirty="0">
                    <a:solidFill>
                      <a:srgbClr val="010066"/>
                    </a:solidFill>
                  </a:endParaRPr>
                </a:p>
              </p:txBody>
            </p:sp>
          </p:grpSp>
        </p:grpSp>
      </p:grpSp>
      <p:sp>
        <p:nvSpPr>
          <p:cNvPr id="47121" name="Text Box 17"/>
          <p:cNvSpPr txBox="1">
            <a:spLocks noChangeArrowheads="1"/>
          </p:cNvSpPr>
          <p:nvPr/>
        </p:nvSpPr>
        <p:spPr bwMode="auto">
          <a:xfrm>
            <a:off x="630626" y="3747759"/>
            <a:ext cx="802172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</a:rPr>
              <a:t>In many cases we do not have data for all the population, and so the exact value of </a:t>
            </a:r>
            <a:r>
              <a:rPr lang="en-US" b="0" dirty="0">
                <a:solidFill>
                  <a:srgbClr val="010066"/>
                </a:solidFill>
                <a:latin typeface="Symbol" panose="05050102010706020507" pitchFamily="18" charset="2"/>
              </a:rPr>
              <a:t>m</a:t>
            </a:r>
            <a:r>
              <a:rPr lang="en-US" b="0" dirty="0">
                <a:solidFill>
                  <a:srgbClr val="010066"/>
                </a:solidFill>
              </a:rPr>
              <a:t> is unknown. Instead we obtain data from a sample of the population and use the mean of the sample, </a:t>
            </a:r>
            <a:r>
              <a:rPr lang="en-US" b="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="0" dirty="0">
                <a:solidFill>
                  <a:srgbClr val="010066"/>
                </a:solidFill>
              </a:rPr>
              <a:t>,  as an </a:t>
            </a:r>
            <a:r>
              <a:rPr lang="en-US" b="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approximation</a:t>
            </a:r>
            <a:r>
              <a:rPr lang="en-US" b="0" dirty="0">
                <a:solidFill>
                  <a:srgbClr val="010066"/>
                </a:solidFill>
              </a:rPr>
              <a:t> for </a:t>
            </a:r>
            <a:r>
              <a:rPr lang="en-US" b="0" dirty="0">
                <a:solidFill>
                  <a:srgbClr val="010066"/>
                </a:solidFill>
                <a:latin typeface="Symbol" panose="05050102010706020507" pitchFamily="18" charset="2"/>
              </a:rPr>
              <a:t>m</a:t>
            </a:r>
            <a:endParaRPr lang="en-GB" b="0" dirty="0">
              <a:solidFill>
                <a:srgbClr val="010066"/>
              </a:solidFill>
              <a:latin typeface="Symbol" panose="05050102010706020507" pitchFamily="18" charset="2"/>
            </a:endParaRPr>
          </a:p>
        </p:txBody>
      </p: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4071644" y="5627282"/>
            <a:ext cx="2607455" cy="692944"/>
            <a:chOff x="149" y="3168"/>
            <a:chExt cx="2095" cy="582"/>
          </a:xfrm>
        </p:grpSpPr>
        <p:grpSp>
          <p:nvGrpSpPr>
            <p:cNvPr id="23569" name="Group 28"/>
            <p:cNvGrpSpPr>
              <a:grpSpLocks/>
            </p:cNvGrpSpPr>
            <p:nvPr/>
          </p:nvGrpSpPr>
          <p:grpSpPr bwMode="auto">
            <a:xfrm>
              <a:off x="149" y="3168"/>
              <a:ext cx="1889" cy="582"/>
              <a:chOff x="149" y="3168"/>
              <a:chExt cx="1889" cy="582"/>
            </a:xfrm>
          </p:grpSpPr>
          <p:sp>
            <p:nvSpPr>
              <p:cNvPr id="23571" name="Text Box 19"/>
              <p:cNvSpPr txBox="1">
                <a:spLocks noChangeArrowheads="1"/>
              </p:cNvSpPr>
              <p:nvPr/>
            </p:nvSpPr>
            <p:spPr bwMode="auto">
              <a:xfrm>
                <a:off x="149" y="3168"/>
                <a:ext cx="1889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sz="1800" b="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800" b="0" i="1" baseline="-250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1800" b="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x</a:t>
                </a:r>
                <a:r>
                  <a:rPr lang="en-US" sz="1800" b="0" i="1" baseline="-250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1800" b="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x</a:t>
                </a:r>
                <a:r>
                  <a:rPr lang="en-US" sz="1800" b="0" i="1" baseline="-250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1800" b="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…. + </a:t>
                </a:r>
                <a:r>
                  <a:rPr lang="en-US" sz="1800" b="0" i="1" dirty="0" err="1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800" b="0" i="1" baseline="-25000" dirty="0" err="1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endParaRPr lang="en-GB" sz="1800" b="0" i="1" baseline="-25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572" name="Line 20"/>
              <p:cNvSpPr>
                <a:spLocks noChangeShapeType="1"/>
              </p:cNvSpPr>
              <p:nvPr/>
            </p:nvSpPr>
            <p:spPr bwMode="auto">
              <a:xfrm>
                <a:off x="192" y="3448"/>
                <a:ext cx="175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23573" name="Text Box 21"/>
              <p:cNvSpPr txBox="1">
                <a:spLocks noChangeArrowheads="1"/>
              </p:cNvSpPr>
              <p:nvPr/>
            </p:nvSpPr>
            <p:spPr bwMode="auto">
              <a:xfrm>
                <a:off x="904" y="3440"/>
                <a:ext cx="252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sz="1800" b="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endParaRPr lang="en-GB" sz="18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3570" name="Text Box 22"/>
            <p:cNvSpPr txBox="1">
              <a:spLocks noChangeArrowheads="1"/>
            </p:cNvSpPr>
            <p:nvPr/>
          </p:nvSpPr>
          <p:spPr bwMode="auto">
            <a:xfrm>
              <a:off x="1976" y="3285"/>
              <a:ext cx="26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sz="1800" b="0" dirty="0">
                  <a:solidFill>
                    <a:srgbClr val="010066"/>
                  </a:solidFill>
                </a:rPr>
                <a:t>=</a:t>
              </a:r>
              <a:endParaRPr lang="en-GB" sz="1800" b="0" dirty="0">
                <a:solidFill>
                  <a:srgbClr val="010066"/>
                </a:solidFill>
              </a:endParaRPr>
            </a:p>
          </p:txBody>
        </p:sp>
      </p:grp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630626" y="2897712"/>
            <a:ext cx="802172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</a:rPr>
              <a:t>We denote the mean for an entire </a:t>
            </a:r>
            <a:r>
              <a:rPr lang="en-US" dirty="0">
                <a:solidFill>
                  <a:srgbClr val="FF6600"/>
                </a:solidFill>
              </a:rPr>
              <a:t>population</a:t>
            </a:r>
            <a:r>
              <a:rPr lang="en-US" b="0" dirty="0">
                <a:solidFill>
                  <a:srgbClr val="010066"/>
                </a:solidFill>
              </a:rPr>
              <a:t> by </a:t>
            </a:r>
            <a:r>
              <a:rPr lang="en-US" b="0" dirty="0">
                <a:solidFill>
                  <a:srgbClr val="010066"/>
                </a:solidFill>
                <a:latin typeface="Symbol" panose="05050102010706020507" pitchFamily="18" charset="2"/>
              </a:rPr>
              <a:t>m</a:t>
            </a:r>
            <a:r>
              <a:rPr lang="en-US" b="0" dirty="0">
                <a:solidFill>
                  <a:srgbClr val="010066"/>
                </a:solidFill>
              </a:rPr>
              <a:t>, which we read as “mu”</a:t>
            </a:r>
            <a:endParaRPr lang="en-GB" b="0" dirty="0">
              <a:solidFill>
                <a:srgbClr val="010066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378035" y="5014967"/>
            <a:ext cx="168869" cy="0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6752928" y="5223923"/>
            <a:ext cx="671805" cy="1074181"/>
            <a:chOff x="6752928" y="5223923"/>
            <a:chExt cx="671805" cy="1074181"/>
          </a:xfrm>
        </p:grpSpPr>
        <p:grpSp>
          <p:nvGrpSpPr>
            <p:cNvPr id="23564" name="Group 29"/>
            <p:cNvGrpSpPr>
              <a:grpSpLocks/>
            </p:cNvGrpSpPr>
            <p:nvPr/>
          </p:nvGrpSpPr>
          <p:grpSpPr bwMode="auto">
            <a:xfrm>
              <a:off x="6791320" y="5365856"/>
              <a:ext cx="633413" cy="932248"/>
              <a:chOff x="3305" y="3078"/>
              <a:chExt cx="532" cy="600"/>
            </a:xfrm>
          </p:grpSpPr>
          <p:sp>
            <p:nvSpPr>
              <p:cNvPr id="23566" name="Text Box 24"/>
              <p:cNvSpPr txBox="1">
                <a:spLocks noChangeArrowheads="1"/>
              </p:cNvSpPr>
              <p:nvPr/>
            </p:nvSpPr>
            <p:spPr bwMode="auto">
              <a:xfrm>
                <a:off x="3305" y="3078"/>
                <a:ext cx="532" cy="3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sz="2800" b="0" dirty="0">
                    <a:solidFill>
                      <a:srgbClr val="010066"/>
                    </a:solidFill>
                    <a:latin typeface="Symbol" panose="05050102010706020507" pitchFamily="18" charset="2"/>
                  </a:rPr>
                  <a:t>S </a:t>
                </a:r>
                <a:r>
                  <a:rPr lang="en-US" sz="1800" b="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800" b="0" i="1" baseline="-250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endParaRPr lang="en-GB" sz="1800" b="0" baseline="-25000" dirty="0">
                  <a:solidFill>
                    <a:srgbClr val="010066"/>
                  </a:solidFill>
                </a:endParaRPr>
              </a:p>
            </p:txBody>
          </p:sp>
          <p:sp>
            <p:nvSpPr>
              <p:cNvPr id="23567" name="Line 25"/>
              <p:cNvSpPr>
                <a:spLocks noChangeShapeType="1"/>
              </p:cNvSpPr>
              <p:nvPr/>
            </p:nvSpPr>
            <p:spPr bwMode="auto">
              <a:xfrm>
                <a:off x="3312" y="3448"/>
                <a:ext cx="4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23568" name="Text Box 26"/>
              <p:cNvSpPr txBox="1">
                <a:spLocks noChangeArrowheads="1"/>
              </p:cNvSpPr>
              <p:nvPr/>
            </p:nvSpPr>
            <p:spPr bwMode="auto">
              <a:xfrm>
                <a:off x="3428" y="3440"/>
                <a:ext cx="252" cy="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sz="1800" b="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endParaRPr lang="en-GB" sz="18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0" name="Text Box 21"/>
            <p:cNvSpPr txBox="1">
              <a:spLocks noChangeArrowheads="1"/>
            </p:cNvSpPr>
            <p:nvPr/>
          </p:nvSpPr>
          <p:spPr bwMode="auto">
            <a:xfrm>
              <a:off x="6801125" y="5223923"/>
              <a:ext cx="300038" cy="3690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sz="18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endParaRPr lang="en-GB" sz="1800" b="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Text Box 21"/>
            <p:cNvSpPr txBox="1">
              <a:spLocks noChangeArrowheads="1"/>
            </p:cNvSpPr>
            <p:nvPr/>
          </p:nvSpPr>
          <p:spPr bwMode="auto">
            <a:xfrm>
              <a:off x="6752928" y="5697363"/>
              <a:ext cx="44595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sz="1400" b="0" i="1" dirty="0" err="1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n-US" sz="14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r>
                <a:rPr lang="en-US" sz="1400" b="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GB" sz="1400" b="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543010" y="5704803"/>
            <a:ext cx="606256" cy="461665"/>
            <a:chOff x="2695849" y="5704803"/>
            <a:chExt cx="606256" cy="461665"/>
          </a:xfrm>
        </p:grpSpPr>
        <p:sp>
          <p:nvSpPr>
            <p:cNvPr id="9" name="Rectangle 8"/>
            <p:cNvSpPr/>
            <p:nvPr/>
          </p:nvSpPr>
          <p:spPr>
            <a:xfrm>
              <a:off x="2695849" y="5704803"/>
              <a:ext cx="60625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 =</a:t>
              </a:r>
              <a:endParaRPr lang="en-GB" sz="2400" dirty="0"/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2785928" y="5853164"/>
              <a:ext cx="168869" cy="0"/>
            </a:xfrm>
            <a:prstGeom prst="line">
              <a:avLst/>
            </a:prstGeom>
            <a:ln w="2222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/>
        </p:nvSpPr>
        <p:spPr>
          <a:xfrm>
            <a:off x="367609" y="5663943"/>
            <a:ext cx="3121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mean of the sample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>
            <a:hlinkClick r:id="rId3"/>
            <a:extLst>
              <a:ext uri="{FF2B5EF4-FFF2-40B4-BE49-F238E27FC236}">
                <a16:creationId xmlns:a16="http://schemas.microsoft.com/office/drawing/2014/main" id="{4FC052E4-5D4B-47B2-9D73-74D635D4AE94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hlinkClick r:id="rId3"/>
            <a:extLst>
              <a:ext uri="{FF2B5EF4-FFF2-40B4-BE49-F238E27FC236}">
                <a16:creationId xmlns:a16="http://schemas.microsoft.com/office/drawing/2014/main" id="{7BD37E3C-464D-47E6-A437-698F526EE60E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249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 autoUpdateAnimBg="0"/>
      <p:bldP spid="47121" grpId="0" autoUpdateAnimBg="0"/>
      <p:bldP spid="35" grpId="0" autoUpdateAnimBg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ctrTitle" idx="4294967295"/>
          </p:nvPr>
        </p:nvSpPr>
        <p:spPr>
          <a:xfrm>
            <a:off x="385458" y="210025"/>
            <a:ext cx="2743200" cy="400050"/>
          </a:xfrm>
          <a:noFill/>
        </p:spPr>
        <p:txBody>
          <a:bodyPr anchor="ctr">
            <a:normAutofit fontScale="90000"/>
          </a:bodyPr>
          <a:lstStyle/>
          <a:p>
            <a:pPr algn="l" eaLnBrk="1" hangingPunct="1"/>
            <a:r>
              <a:rPr lang="en-GB" dirty="0"/>
              <a:t>The mean</a:t>
            </a:r>
            <a:endParaRPr lang="en-US" dirty="0"/>
          </a:p>
        </p:txBody>
      </p:sp>
      <p:sp>
        <p:nvSpPr>
          <p:cNvPr id="47121" name="Text Box 17"/>
          <p:cNvSpPr txBox="1">
            <a:spLocks noChangeArrowheads="1"/>
          </p:cNvSpPr>
          <p:nvPr/>
        </p:nvSpPr>
        <p:spPr bwMode="auto">
          <a:xfrm>
            <a:off x="1005448" y="1626608"/>
            <a:ext cx="61750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</a:rPr>
              <a:t>Calculate </a:t>
            </a:r>
            <a:r>
              <a:rPr lang="en-GB" b="0" dirty="0">
                <a:solidFill>
                  <a:srgbClr val="010066"/>
                </a:solidFill>
              </a:rPr>
              <a:t>the mean time for Class 10B girls </a:t>
            </a:r>
          </a:p>
        </p:txBody>
      </p:sp>
      <p:grpSp>
        <p:nvGrpSpPr>
          <p:cNvPr id="23569" name="Group 28"/>
          <p:cNvGrpSpPr>
            <a:grpSpLocks/>
          </p:cNvGrpSpPr>
          <p:nvPr/>
        </p:nvGrpSpPr>
        <p:grpSpPr bwMode="auto">
          <a:xfrm>
            <a:off x="3476178" y="4364460"/>
            <a:ext cx="3480198" cy="692944"/>
            <a:chOff x="149" y="3168"/>
            <a:chExt cx="2923" cy="582"/>
          </a:xfrm>
        </p:grpSpPr>
        <p:sp>
          <p:nvSpPr>
            <p:cNvPr id="23571" name="Text Box 19"/>
            <p:cNvSpPr txBox="1">
              <a:spLocks noChangeArrowheads="1"/>
            </p:cNvSpPr>
            <p:nvPr/>
          </p:nvSpPr>
          <p:spPr bwMode="auto">
            <a:xfrm>
              <a:off x="149" y="3168"/>
              <a:ext cx="292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sz="1800" b="0" dirty="0">
                  <a:solidFill>
                    <a:srgbClr val="010066"/>
                  </a:solidFill>
                </a:rPr>
                <a:t>12.8 + 14.7 + 15.3 + 15.4 + 15.4</a:t>
              </a:r>
              <a:endParaRPr lang="en-GB" sz="1800" b="0" dirty="0">
                <a:solidFill>
                  <a:srgbClr val="010066"/>
                </a:solidFill>
              </a:endParaRPr>
            </a:p>
          </p:txBody>
        </p:sp>
        <p:sp>
          <p:nvSpPr>
            <p:cNvPr id="23572" name="Line 20"/>
            <p:cNvSpPr>
              <a:spLocks noChangeShapeType="1"/>
            </p:cNvSpPr>
            <p:nvPr/>
          </p:nvSpPr>
          <p:spPr bwMode="auto">
            <a:xfrm>
              <a:off x="167" y="3448"/>
              <a:ext cx="282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3573" name="Text Box 21"/>
            <p:cNvSpPr txBox="1">
              <a:spLocks noChangeArrowheads="1"/>
            </p:cNvSpPr>
            <p:nvPr/>
          </p:nvSpPr>
          <p:spPr bwMode="auto">
            <a:xfrm>
              <a:off x="1466" y="3440"/>
              <a:ext cx="26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sz="1800" b="0">
                  <a:solidFill>
                    <a:srgbClr val="010066"/>
                  </a:solidFill>
                </a:rPr>
                <a:t>5</a:t>
              </a:r>
              <a:endParaRPr lang="en-GB" sz="1800" b="0">
                <a:solidFill>
                  <a:srgbClr val="010066"/>
                </a:solidFill>
              </a:endParaRPr>
            </a:p>
          </p:txBody>
        </p:sp>
      </p:grpSp>
      <p:sp>
        <p:nvSpPr>
          <p:cNvPr id="47131" name="Text Box 27"/>
          <p:cNvSpPr txBox="1">
            <a:spLocks noChangeArrowheads="1"/>
          </p:cNvSpPr>
          <p:nvPr/>
        </p:nvSpPr>
        <p:spPr bwMode="auto">
          <a:xfrm>
            <a:off x="3415791" y="5802868"/>
            <a:ext cx="7617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800" dirty="0">
                <a:solidFill>
                  <a:srgbClr val="FF6600"/>
                </a:solidFill>
              </a:rPr>
              <a:t>14.72</a:t>
            </a:r>
            <a:endParaRPr lang="en-GB" sz="1800" dirty="0">
              <a:solidFill>
                <a:srgbClr val="FF6600"/>
              </a:solidFill>
            </a:endParaRPr>
          </a:p>
        </p:txBody>
      </p:sp>
      <p:grpSp>
        <p:nvGrpSpPr>
          <p:cNvPr id="23564" name="Group 29"/>
          <p:cNvGrpSpPr>
            <a:grpSpLocks/>
          </p:cNvGrpSpPr>
          <p:nvPr/>
        </p:nvGrpSpPr>
        <p:grpSpPr bwMode="auto">
          <a:xfrm>
            <a:off x="3481745" y="5003334"/>
            <a:ext cx="633413" cy="692944"/>
            <a:chOff x="3295" y="3168"/>
            <a:chExt cx="532" cy="582"/>
          </a:xfrm>
        </p:grpSpPr>
        <p:sp>
          <p:nvSpPr>
            <p:cNvPr id="23566" name="Text Box 24"/>
            <p:cNvSpPr txBox="1">
              <a:spLocks noChangeArrowheads="1"/>
            </p:cNvSpPr>
            <p:nvPr/>
          </p:nvSpPr>
          <p:spPr bwMode="auto">
            <a:xfrm>
              <a:off x="3295" y="3168"/>
              <a:ext cx="532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sz="1800" b="0" dirty="0">
                  <a:solidFill>
                    <a:srgbClr val="010066"/>
                  </a:solidFill>
                </a:rPr>
                <a:t>73.6</a:t>
              </a:r>
              <a:endParaRPr lang="en-GB" sz="1800" b="0" dirty="0">
                <a:solidFill>
                  <a:srgbClr val="010066"/>
                </a:solidFill>
              </a:endParaRPr>
            </a:p>
          </p:txBody>
        </p:sp>
        <p:sp>
          <p:nvSpPr>
            <p:cNvPr id="23567" name="Line 25"/>
            <p:cNvSpPr>
              <a:spLocks noChangeShapeType="1"/>
            </p:cNvSpPr>
            <p:nvPr/>
          </p:nvSpPr>
          <p:spPr bwMode="auto">
            <a:xfrm>
              <a:off x="3312" y="3448"/>
              <a:ext cx="4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3568" name="Text Box 26"/>
            <p:cNvSpPr txBox="1">
              <a:spLocks noChangeArrowheads="1"/>
            </p:cNvSpPr>
            <p:nvPr/>
          </p:nvSpPr>
          <p:spPr bwMode="auto">
            <a:xfrm>
              <a:off x="3428" y="3440"/>
              <a:ext cx="26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sz="1800" b="0" dirty="0">
                  <a:solidFill>
                    <a:srgbClr val="010066"/>
                  </a:solidFill>
                </a:rPr>
                <a:t>5</a:t>
              </a:r>
              <a:endParaRPr lang="en-GB" sz="1800" b="0" dirty="0">
                <a:solidFill>
                  <a:srgbClr val="010066"/>
                </a:solidFill>
              </a:endParaRPr>
            </a:p>
          </p:txBody>
        </p:sp>
      </p:grpSp>
      <p:sp>
        <p:nvSpPr>
          <p:cNvPr id="29" name="Rectangle 32"/>
          <p:cNvSpPr>
            <a:spLocks noChangeArrowheads="1"/>
          </p:cNvSpPr>
          <p:nvPr/>
        </p:nvSpPr>
        <p:spPr bwMode="auto">
          <a:xfrm>
            <a:off x="5053518" y="2733673"/>
            <a:ext cx="14859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000" b="0" dirty="0">
                <a:solidFill>
                  <a:srgbClr val="FF6600"/>
                </a:solidFill>
              </a:rPr>
              <a:t>15.4</a:t>
            </a:r>
            <a:endParaRPr lang="en-GB" sz="2000" b="0" dirty="0">
              <a:solidFill>
                <a:srgbClr val="FF6600"/>
              </a:solidFill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3966567" y="2732059"/>
            <a:ext cx="14859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000" b="0" dirty="0">
                <a:solidFill>
                  <a:srgbClr val="FF6600"/>
                </a:solidFill>
              </a:rPr>
              <a:t>15.4</a:t>
            </a:r>
            <a:endParaRPr lang="en-GB" sz="2000" b="0" dirty="0">
              <a:solidFill>
                <a:srgbClr val="FF6600"/>
              </a:solidFill>
            </a:endParaRPr>
          </a:p>
        </p:txBody>
      </p:sp>
      <p:sp>
        <p:nvSpPr>
          <p:cNvPr id="31" name="Rectangle 24"/>
          <p:cNvSpPr>
            <a:spLocks noChangeArrowheads="1"/>
          </p:cNvSpPr>
          <p:nvPr/>
        </p:nvSpPr>
        <p:spPr bwMode="auto">
          <a:xfrm>
            <a:off x="2963417" y="2730445"/>
            <a:ext cx="14859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000" b="0" dirty="0">
                <a:solidFill>
                  <a:srgbClr val="FF6600"/>
                </a:solidFill>
              </a:rPr>
              <a:t>15.3</a:t>
            </a:r>
            <a:endParaRPr lang="en-GB" sz="2000" b="0" dirty="0">
              <a:solidFill>
                <a:srgbClr val="FF6600"/>
              </a:solidFill>
            </a:endParaRPr>
          </a:p>
        </p:txBody>
      </p:sp>
      <p:sp>
        <p:nvSpPr>
          <p:cNvPr id="32" name="Rectangle 20"/>
          <p:cNvSpPr>
            <a:spLocks noChangeArrowheads="1"/>
          </p:cNvSpPr>
          <p:nvPr/>
        </p:nvSpPr>
        <p:spPr bwMode="auto">
          <a:xfrm>
            <a:off x="1887280" y="2732060"/>
            <a:ext cx="14859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000" b="0" dirty="0">
                <a:solidFill>
                  <a:srgbClr val="FF6600"/>
                </a:solidFill>
              </a:rPr>
              <a:t>14.7</a:t>
            </a:r>
            <a:endParaRPr lang="en-GB" sz="2000" b="0" dirty="0">
              <a:solidFill>
                <a:srgbClr val="FF6600"/>
              </a:solidFill>
            </a:endParaRPr>
          </a:p>
        </p:txBody>
      </p:sp>
      <p:sp>
        <p:nvSpPr>
          <p:cNvPr id="33" name="Rectangle 16"/>
          <p:cNvSpPr>
            <a:spLocks noChangeArrowheads="1"/>
          </p:cNvSpPr>
          <p:nvPr/>
        </p:nvSpPr>
        <p:spPr bwMode="auto">
          <a:xfrm>
            <a:off x="744441" y="2732060"/>
            <a:ext cx="14859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000" b="0" dirty="0">
                <a:solidFill>
                  <a:srgbClr val="FF6600"/>
                </a:solidFill>
              </a:rPr>
              <a:t>12.8</a:t>
            </a:r>
            <a:endParaRPr lang="en-GB" sz="2000" b="0" dirty="0">
              <a:solidFill>
                <a:srgbClr val="FF6600"/>
              </a:solidFill>
            </a:endParaRPr>
          </a:p>
        </p:txBody>
      </p:sp>
      <p:sp>
        <p:nvSpPr>
          <p:cNvPr id="34" name="Rectangle 12"/>
          <p:cNvSpPr>
            <a:spLocks noChangeArrowheads="1"/>
          </p:cNvSpPr>
          <p:nvPr/>
        </p:nvSpPr>
        <p:spPr bwMode="auto">
          <a:xfrm>
            <a:off x="948444" y="2208520"/>
            <a:ext cx="1485900" cy="3333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"/>
            <a:r>
              <a:rPr lang="en-GB" sz="2000" b="0" dirty="0"/>
              <a:t>10B girls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3373180" y="3168901"/>
            <a:ext cx="728077" cy="1074181"/>
            <a:chOff x="6696656" y="5223923"/>
            <a:chExt cx="728077" cy="1074181"/>
          </a:xfrm>
        </p:grpSpPr>
        <p:grpSp>
          <p:nvGrpSpPr>
            <p:cNvPr id="37" name="Group 29"/>
            <p:cNvGrpSpPr>
              <a:grpSpLocks/>
            </p:cNvGrpSpPr>
            <p:nvPr/>
          </p:nvGrpSpPr>
          <p:grpSpPr bwMode="auto">
            <a:xfrm>
              <a:off x="6791320" y="5365856"/>
              <a:ext cx="633413" cy="932248"/>
              <a:chOff x="3305" y="3078"/>
              <a:chExt cx="532" cy="600"/>
            </a:xfrm>
          </p:grpSpPr>
          <p:sp>
            <p:nvSpPr>
              <p:cNvPr id="40" name="Text Box 24"/>
              <p:cNvSpPr txBox="1">
                <a:spLocks noChangeArrowheads="1"/>
              </p:cNvSpPr>
              <p:nvPr/>
            </p:nvSpPr>
            <p:spPr bwMode="auto">
              <a:xfrm>
                <a:off x="3305" y="3078"/>
                <a:ext cx="532" cy="3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sz="2800" b="0" dirty="0">
                    <a:solidFill>
                      <a:srgbClr val="010066"/>
                    </a:solidFill>
                    <a:latin typeface="Symbol" panose="05050102010706020507" pitchFamily="18" charset="2"/>
                  </a:rPr>
                  <a:t>S </a:t>
                </a:r>
                <a:r>
                  <a:rPr lang="en-US" sz="1800" b="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800" b="0" i="1" baseline="-250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endParaRPr lang="en-GB" sz="1800" b="0" baseline="-25000" dirty="0">
                  <a:solidFill>
                    <a:srgbClr val="010066"/>
                  </a:solidFill>
                </a:endParaRPr>
              </a:p>
            </p:txBody>
          </p:sp>
          <p:sp>
            <p:nvSpPr>
              <p:cNvPr id="41" name="Line 25"/>
              <p:cNvSpPr>
                <a:spLocks noChangeShapeType="1"/>
              </p:cNvSpPr>
              <p:nvPr/>
            </p:nvSpPr>
            <p:spPr bwMode="auto">
              <a:xfrm>
                <a:off x="3312" y="3448"/>
                <a:ext cx="4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42" name="Text Box 26"/>
              <p:cNvSpPr txBox="1">
                <a:spLocks noChangeArrowheads="1"/>
              </p:cNvSpPr>
              <p:nvPr/>
            </p:nvSpPr>
            <p:spPr bwMode="auto">
              <a:xfrm>
                <a:off x="3428" y="3440"/>
                <a:ext cx="252" cy="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sz="1800" b="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endParaRPr lang="en-GB" sz="18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8" name="Text Box 21"/>
            <p:cNvSpPr txBox="1">
              <a:spLocks noChangeArrowheads="1"/>
            </p:cNvSpPr>
            <p:nvPr/>
          </p:nvSpPr>
          <p:spPr bwMode="auto">
            <a:xfrm>
              <a:off x="6801125" y="5223923"/>
              <a:ext cx="300038" cy="3690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sz="18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endParaRPr lang="en-GB" sz="1800" b="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Text Box 21"/>
            <p:cNvSpPr txBox="1">
              <a:spLocks noChangeArrowheads="1"/>
            </p:cNvSpPr>
            <p:nvPr/>
          </p:nvSpPr>
          <p:spPr bwMode="auto">
            <a:xfrm>
              <a:off x="6696656" y="5655159"/>
              <a:ext cx="51969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sz="1800" b="0" i="1" dirty="0" err="1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n-US" sz="18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r>
                <a:rPr lang="en-US" sz="1800" b="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GB" sz="1800" b="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3" name="Text Box 22"/>
          <p:cNvSpPr txBox="1">
            <a:spLocks noChangeArrowheads="1"/>
          </p:cNvSpPr>
          <p:nvPr/>
        </p:nvSpPr>
        <p:spPr bwMode="auto">
          <a:xfrm>
            <a:off x="2961968" y="4492915"/>
            <a:ext cx="3930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b="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9">
            <a:extLst>
              <a:ext uri="{FF2B5EF4-FFF2-40B4-BE49-F238E27FC236}">
                <a16:creationId xmlns:a16="http://schemas.microsoft.com/office/drawing/2014/main" id="{DAB25C04-78A3-442D-B14B-4A7E07BB3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645" y="778275"/>
            <a:ext cx="77436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b="0" dirty="0">
                <a:solidFill>
                  <a:srgbClr val="010066"/>
                </a:solidFill>
              </a:rPr>
              <a:t>Here are the best times in seconds for the 100 m sprint for five girls in a Year 10 class.</a:t>
            </a:r>
            <a:endParaRPr lang="en-US" b="0" dirty="0">
              <a:solidFill>
                <a:srgbClr val="010066"/>
              </a:solidFill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A5D36F67-7C28-4342-A9E0-777A979398B4}"/>
              </a:ext>
            </a:extLst>
          </p:cNvPr>
          <p:cNvGrpSpPr/>
          <p:nvPr/>
        </p:nvGrpSpPr>
        <p:grpSpPr>
          <a:xfrm>
            <a:off x="2693710" y="3623987"/>
            <a:ext cx="606256" cy="461665"/>
            <a:chOff x="2695849" y="5704803"/>
            <a:chExt cx="606256" cy="461665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292CD07E-0D10-4790-AB14-728D0A247B0C}"/>
                </a:ext>
              </a:extLst>
            </p:cNvPr>
            <p:cNvSpPr/>
            <p:nvPr/>
          </p:nvSpPr>
          <p:spPr>
            <a:xfrm>
              <a:off x="2695849" y="5704803"/>
              <a:ext cx="60625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 =</a:t>
              </a:r>
              <a:endParaRPr lang="en-GB" sz="2400" dirty="0"/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37989AD-EF6A-4D49-9988-FB7FD6D7E762}"/>
                </a:ext>
              </a:extLst>
            </p:cNvPr>
            <p:cNvCxnSpPr/>
            <p:nvPr/>
          </p:nvCxnSpPr>
          <p:spPr>
            <a:xfrm>
              <a:off x="2785928" y="5853164"/>
              <a:ext cx="168869" cy="0"/>
            </a:xfrm>
            <a:prstGeom prst="line">
              <a:avLst/>
            </a:prstGeom>
            <a:ln w="2222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 Box 22">
            <a:extLst>
              <a:ext uri="{FF2B5EF4-FFF2-40B4-BE49-F238E27FC236}">
                <a16:creationId xmlns:a16="http://schemas.microsoft.com/office/drawing/2014/main" id="{AF29EF5C-55AD-43E4-BFE8-694C00F190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8650" y="5093370"/>
            <a:ext cx="3930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b="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 Box 22">
            <a:extLst>
              <a:ext uri="{FF2B5EF4-FFF2-40B4-BE49-F238E27FC236}">
                <a16:creationId xmlns:a16="http://schemas.microsoft.com/office/drawing/2014/main" id="{4F1C88A3-1621-4D2B-A595-E38FB4F9B9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0304" y="5753459"/>
            <a:ext cx="3930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b="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48">
            <a:hlinkClick r:id="rId3"/>
            <a:extLst>
              <a:ext uri="{FF2B5EF4-FFF2-40B4-BE49-F238E27FC236}">
                <a16:creationId xmlns:a16="http://schemas.microsoft.com/office/drawing/2014/main" id="{7E4486EA-8399-4807-8D30-F6A35675A687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hlinkClick r:id="rId3"/>
            <a:extLst>
              <a:ext uri="{FF2B5EF4-FFF2-40B4-BE49-F238E27FC236}">
                <a16:creationId xmlns:a16="http://schemas.microsoft.com/office/drawing/2014/main" id="{B27066F0-0211-4B74-B768-05504189277D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51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21" grpId="0" autoUpdateAnimBg="0"/>
      <p:bldP spid="47131" grpId="0" autoUpdateAnimBg="0"/>
      <p:bldP spid="29" grpId="0"/>
      <p:bldP spid="30" grpId="0"/>
      <p:bldP spid="31" grpId="0"/>
      <p:bldP spid="32" grpId="0"/>
      <p:bldP spid="33" grpId="0"/>
      <p:bldP spid="34" grpId="0" animBg="1"/>
      <p:bldP spid="43" grpId="0"/>
      <p:bldP spid="47" grpId="0"/>
      <p:bldP spid="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4">
            <a:extLst>
              <a:ext uri="{FF2B5EF4-FFF2-40B4-BE49-F238E27FC236}">
                <a16:creationId xmlns:a16="http://schemas.microsoft.com/office/drawing/2014/main" id="{87070115-B937-4B1E-BE90-9E7C1B22C3B5}"/>
              </a:ext>
            </a:extLst>
          </p:cNvPr>
          <p:cNvGrpSpPr>
            <a:grpSpLocks/>
          </p:cNvGrpSpPr>
          <p:nvPr/>
        </p:nvGrpSpPr>
        <p:grpSpPr bwMode="auto">
          <a:xfrm>
            <a:off x="1189434" y="3706597"/>
            <a:ext cx="4064794" cy="2715815"/>
            <a:chOff x="84" y="672"/>
            <a:chExt cx="3414" cy="2281"/>
          </a:xfrm>
        </p:grpSpPr>
        <p:sp>
          <p:nvSpPr>
            <p:cNvPr id="5" name="Rectangle 38">
              <a:extLst>
                <a:ext uri="{FF2B5EF4-FFF2-40B4-BE49-F238E27FC236}">
                  <a16:creationId xmlns:a16="http://schemas.microsoft.com/office/drawing/2014/main" id="{5D9B04F6-6FF1-4953-A54A-215BE1FACA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2337"/>
              <a:ext cx="1126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     9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6" name="Rectangle 36">
              <a:extLst>
                <a:ext uri="{FF2B5EF4-FFF2-40B4-BE49-F238E27FC236}">
                  <a16:creationId xmlns:a16="http://schemas.microsoft.com/office/drawing/2014/main" id="{FCAC4DDA-19F1-497A-A865-326C98A4DB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2337"/>
              <a:ext cx="1274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12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C321C8C9-19FE-4AB7-8908-A3FDB74EFB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2050"/>
              <a:ext cx="1126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   10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910777B4-9DF3-4107-BC5D-DAD5CA6744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2050"/>
              <a:ext cx="1274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11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3" name="Rectangle 10">
              <a:extLst>
                <a:ext uri="{FF2B5EF4-FFF2-40B4-BE49-F238E27FC236}">
                  <a16:creationId xmlns:a16="http://schemas.microsoft.com/office/drawing/2014/main" id="{B4A7B679-3516-41CE-AAA9-D4F18A25F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1476"/>
              <a:ext cx="1274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9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id="{22809126-2035-4CD4-B81B-9EA497D3A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1189"/>
              <a:ext cx="1274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8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5" name="Rectangle 12">
              <a:extLst>
                <a:ext uri="{FF2B5EF4-FFF2-40B4-BE49-F238E27FC236}">
                  <a16:creationId xmlns:a16="http://schemas.microsoft.com/office/drawing/2014/main" id="{2B86973A-4579-4361-89EC-2F726A523C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" y="672"/>
              <a:ext cx="1274" cy="51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/>
                <a:t>Shoe sizes (</a:t>
              </a:r>
              <a:r>
                <a:rPr lang="en-GB" sz="1725" b="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sz="1725" b="0" dirty="0"/>
                <a:t>)</a:t>
              </a:r>
              <a:endParaRPr lang="en-US" sz="1725" b="0" dirty="0"/>
            </a:p>
          </p:txBody>
        </p:sp>
        <p:sp>
          <p:nvSpPr>
            <p:cNvPr id="18" name="Rectangle 15">
              <a:extLst>
                <a:ext uri="{FF2B5EF4-FFF2-40B4-BE49-F238E27FC236}">
                  <a16:creationId xmlns:a16="http://schemas.microsoft.com/office/drawing/2014/main" id="{A1E67277-12E1-4C7A-BD35-8A1489ED3E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1476"/>
              <a:ext cx="1126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   10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9" name="Rectangle 16">
              <a:extLst>
                <a:ext uri="{FF2B5EF4-FFF2-40B4-BE49-F238E27FC236}">
                  <a16:creationId xmlns:a16="http://schemas.microsoft.com/office/drawing/2014/main" id="{5522C927-5C97-49DC-A5C9-54491483BB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1189"/>
              <a:ext cx="1126" cy="2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    9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20" name="Rectangle 17">
              <a:extLst>
                <a:ext uri="{FF2B5EF4-FFF2-40B4-BE49-F238E27FC236}">
                  <a16:creationId xmlns:a16="http://schemas.microsoft.com/office/drawing/2014/main" id="{261E6D5A-1FC7-4BC6-BB82-63E10DC299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672"/>
              <a:ext cx="1126" cy="51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/>
                <a:t>Frequency (</a:t>
              </a:r>
              <a:r>
                <a:rPr lang="en-GB" sz="1725" b="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GB" sz="1725" b="0" dirty="0"/>
                <a:t>)</a:t>
              </a:r>
              <a:endParaRPr lang="en-US" sz="1725" b="0" dirty="0"/>
            </a:p>
          </p:txBody>
        </p:sp>
        <p:sp>
          <p:nvSpPr>
            <p:cNvPr id="21" name="Line 18">
              <a:extLst>
                <a:ext uri="{FF2B5EF4-FFF2-40B4-BE49-F238E27FC236}">
                  <a16:creationId xmlns:a16="http://schemas.microsoft.com/office/drawing/2014/main" id="{2B5E9230-C1CB-4B63-BFC6-1E952B37D7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672"/>
              <a:ext cx="339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2" name="Line 19">
              <a:extLst>
                <a:ext uri="{FF2B5EF4-FFF2-40B4-BE49-F238E27FC236}">
                  <a16:creationId xmlns:a16="http://schemas.microsoft.com/office/drawing/2014/main" id="{F9580F41-407F-4F3D-A182-F1D6630802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1189"/>
              <a:ext cx="339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3" name="Line 20">
              <a:extLst>
                <a:ext uri="{FF2B5EF4-FFF2-40B4-BE49-F238E27FC236}">
                  <a16:creationId xmlns:a16="http://schemas.microsoft.com/office/drawing/2014/main" id="{AAE540E0-0F88-44C2-B237-A8D8C967D8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1476"/>
              <a:ext cx="340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4" name="Line 21">
              <a:extLst>
                <a:ext uri="{FF2B5EF4-FFF2-40B4-BE49-F238E27FC236}">
                  <a16:creationId xmlns:a16="http://schemas.microsoft.com/office/drawing/2014/main" id="{58531773-9F66-4367-9797-3781956547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1763"/>
              <a:ext cx="340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5" name="Line 22">
              <a:extLst>
                <a:ext uri="{FF2B5EF4-FFF2-40B4-BE49-F238E27FC236}">
                  <a16:creationId xmlns:a16="http://schemas.microsoft.com/office/drawing/2014/main" id="{B9517971-F594-43D3-AD0F-05E738FB8D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2050"/>
              <a:ext cx="340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7" name="Line 24">
              <a:extLst>
                <a:ext uri="{FF2B5EF4-FFF2-40B4-BE49-F238E27FC236}">
                  <a16:creationId xmlns:a16="http://schemas.microsoft.com/office/drawing/2014/main" id="{D3BB864E-B28A-4C71-9314-5ED80EDAE0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672"/>
              <a:ext cx="0" cy="228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8" name="Line 25">
              <a:extLst>
                <a:ext uri="{FF2B5EF4-FFF2-40B4-BE49-F238E27FC236}">
                  <a16:creationId xmlns:a16="http://schemas.microsoft.com/office/drawing/2014/main" id="{C51A0FFE-9AB3-481A-82A4-B05A666F4A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672"/>
              <a:ext cx="0" cy="228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 dirty="0"/>
            </a:p>
          </p:txBody>
        </p:sp>
        <p:sp>
          <p:nvSpPr>
            <p:cNvPr id="29" name="Line 26">
              <a:extLst>
                <a:ext uri="{FF2B5EF4-FFF2-40B4-BE49-F238E27FC236}">
                  <a16:creationId xmlns:a16="http://schemas.microsoft.com/office/drawing/2014/main" id="{F058883A-72E0-4E8A-B8B2-DCF0E7D4FA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70" y="672"/>
              <a:ext cx="0" cy="22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0" name="Line 27">
              <a:extLst>
                <a:ext uri="{FF2B5EF4-FFF2-40B4-BE49-F238E27FC236}">
                  <a16:creationId xmlns:a16="http://schemas.microsoft.com/office/drawing/2014/main" id="{F396DB2E-2CCD-423C-98A0-095E0C5191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2337"/>
              <a:ext cx="340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 dirty="0"/>
            </a:p>
          </p:txBody>
        </p:sp>
        <p:sp>
          <p:nvSpPr>
            <p:cNvPr id="32" name="Line 37">
              <a:extLst>
                <a:ext uri="{FF2B5EF4-FFF2-40B4-BE49-F238E27FC236}">
                  <a16:creationId xmlns:a16="http://schemas.microsoft.com/office/drawing/2014/main" id="{6C0719AE-48DB-4BBF-B956-F1ABF166CC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" y="2624"/>
              <a:ext cx="340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7" name="Rectangle 14">
              <a:extLst>
                <a:ext uri="{FF2B5EF4-FFF2-40B4-BE49-F238E27FC236}">
                  <a16:creationId xmlns:a16="http://schemas.microsoft.com/office/drawing/2014/main" id="{17E2D796-ECA6-4910-81A8-701E133EC9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0" y="1754"/>
              <a:ext cx="1126" cy="28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   17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id="{238F5DCB-4D85-48CA-A976-A1C222958E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" y="1762"/>
              <a:ext cx="1212" cy="28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GB" sz="1725" b="0" dirty="0">
                  <a:solidFill>
                    <a:srgbClr val="FF6600"/>
                  </a:solidFill>
                </a:rPr>
                <a:t>10</a:t>
              </a:r>
              <a:endParaRPr lang="en-US" sz="1725" b="0" dirty="0">
                <a:solidFill>
                  <a:srgbClr val="FF6600"/>
                </a:solidFill>
              </a:endParaRPr>
            </a:p>
          </p:txBody>
        </p:sp>
      </p:grpSp>
      <p:sp>
        <p:nvSpPr>
          <p:cNvPr id="2" name="Rectangle 4">
            <a:extLst>
              <a:ext uri="{FF2B5EF4-FFF2-40B4-BE49-F238E27FC236}">
                <a16:creationId xmlns:a16="http://schemas.microsoft.com/office/drawing/2014/main" id="{709A9432-1A9E-4FCA-9769-0FFE4CF1E32E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0"/>
            <a:ext cx="2743200" cy="752270"/>
          </a:xfrm>
          <a:prstGeom prst="rect">
            <a:avLst/>
          </a:prstGeom>
          <a:noFill/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600" dirty="0"/>
              <a:t>The mean</a:t>
            </a:r>
            <a:endParaRPr lang="en-US" sz="3600" dirty="0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EDD856B5-7A00-4950-B330-C851A41A6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1" y="740822"/>
            <a:ext cx="838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If the data set is presented with a frequency table, How to calculate the mean?</a:t>
            </a:r>
          </a:p>
        </p:txBody>
      </p:sp>
      <p:sp>
        <p:nvSpPr>
          <p:cNvPr id="36" name="Rectangle 6">
            <a:extLst>
              <a:ext uri="{FF2B5EF4-FFF2-40B4-BE49-F238E27FC236}">
                <a16:creationId xmlns:a16="http://schemas.microsoft.com/office/drawing/2014/main" id="{E784C3B6-53B4-4749-A989-D85EC9A8A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1" y="1487313"/>
            <a:ext cx="838199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This frequency table shows the shoe sizes of the year 12 class. Calculate the mean.</a:t>
            </a:r>
          </a:p>
        </p:txBody>
      </p:sp>
      <p:sp>
        <p:nvSpPr>
          <p:cNvPr id="38" name="Rectangle 6">
            <a:extLst>
              <a:ext uri="{FF2B5EF4-FFF2-40B4-BE49-F238E27FC236}">
                <a16:creationId xmlns:a16="http://schemas.microsoft.com/office/drawing/2014/main" id="{C6B66566-DBB5-428E-9B99-E0BB6D317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1" y="2854770"/>
            <a:ext cx="822959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To calculate the mean we need to multiply each single value (</a:t>
            </a:r>
            <a:r>
              <a:rPr lang="en-GB" b="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b="0" dirty="0">
                <a:solidFill>
                  <a:srgbClr val="010066"/>
                </a:solidFill>
              </a:rPr>
              <a:t>) times its frequency (</a:t>
            </a:r>
            <a:r>
              <a:rPr lang="en-GB" b="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b="0" dirty="0">
                <a:solidFill>
                  <a:srgbClr val="010066"/>
                </a:solidFill>
              </a:rPr>
              <a:t>)</a:t>
            </a:r>
          </a:p>
        </p:txBody>
      </p:sp>
      <p:sp>
        <p:nvSpPr>
          <p:cNvPr id="41" name="Rectangle 48">
            <a:extLst>
              <a:ext uri="{FF2B5EF4-FFF2-40B4-BE49-F238E27FC236}">
                <a16:creationId xmlns:a16="http://schemas.microsoft.com/office/drawing/2014/main" id="{13F939CF-5259-4B45-8062-861E09F2C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9092" y="5605567"/>
            <a:ext cx="35472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800" b="0" dirty="0">
                <a:solidFill>
                  <a:srgbClr val="010066"/>
                </a:solidFill>
              </a:rPr>
              <a:t>The mean of the shoe size is 10</a:t>
            </a:r>
            <a:endParaRPr lang="en-US" sz="1800" b="0" dirty="0">
              <a:solidFill>
                <a:srgbClr val="010066"/>
              </a:solidFill>
            </a:endParaRPr>
          </a:p>
        </p:txBody>
      </p:sp>
      <p:sp>
        <p:nvSpPr>
          <p:cNvPr id="35" name="Line 25">
            <a:extLst>
              <a:ext uri="{FF2B5EF4-FFF2-40B4-BE49-F238E27FC236}">
                <a16:creationId xmlns:a16="http://schemas.microsoft.com/office/drawing/2014/main" id="{E196F0C4-2229-4A1B-940E-3F24146EDBC4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723831"/>
            <a:ext cx="0" cy="2715768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 dirty="0"/>
          </a:p>
        </p:txBody>
      </p:sp>
      <p:sp>
        <p:nvSpPr>
          <p:cNvPr id="37" name="Line 37">
            <a:extLst>
              <a:ext uri="{FF2B5EF4-FFF2-40B4-BE49-F238E27FC236}">
                <a16:creationId xmlns:a16="http://schemas.microsoft.com/office/drawing/2014/main" id="{DC53DE2D-C7E1-4933-A744-61D832078AF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03722" y="6428366"/>
            <a:ext cx="405050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39" name="Rectangle 12">
            <a:extLst>
              <a:ext uri="{FF2B5EF4-FFF2-40B4-BE49-F238E27FC236}">
                <a16:creationId xmlns:a16="http://schemas.microsoft.com/office/drawing/2014/main" id="{F3FB38BF-378E-4DC7-8F5A-6F0938112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4199" y="3833248"/>
            <a:ext cx="1181692" cy="5174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20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x</a:t>
            </a:r>
            <a:endParaRPr lang="en-US" sz="2000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16">
            <a:extLst>
              <a:ext uri="{FF2B5EF4-FFF2-40B4-BE49-F238E27FC236}">
                <a16:creationId xmlns:a16="http://schemas.microsoft.com/office/drawing/2014/main" id="{4D351A17-4736-4445-B4C5-32D594040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2463" y="4321400"/>
            <a:ext cx="1231765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0070C0"/>
                </a:solidFill>
              </a:rPr>
              <a:t>        72</a:t>
            </a:r>
            <a:endParaRPr lang="en-US" sz="1725" b="0" dirty="0">
              <a:solidFill>
                <a:srgbClr val="0070C0"/>
              </a:solidFill>
            </a:endParaRPr>
          </a:p>
        </p:txBody>
      </p:sp>
      <p:sp>
        <p:nvSpPr>
          <p:cNvPr id="43" name="Rectangle 16">
            <a:extLst>
              <a:ext uri="{FF2B5EF4-FFF2-40B4-BE49-F238E27FC236}">
                <a16:creationId xmlns:a16="http://schemas.microsoft.com/office/drawing/2014/main" id="{B14182F6-ADAD-4526-9DA8-D39FEB602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4549" y="4669813"/>
            <a:ext cx="1231765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0070C0"/>
                </a:solidFill>
              </a:rPr>
              <a:t>         90</a:t>
            </a:r>
            <a:endParaRPr lang="en-US" sz="1725" b="0" dirty="0">
              <a:solidFill>
                <a:srgbClr val="0070C0"/>
              </a:solidFill>
            </a:endParaRPr>
          </a:p>
        </p:txBody>
      </p:sp>
      <p:sp>
        <p:nvSpPr>
          <p:cNvPr id="44" name="Rectangle 16">
            <a:extLst>
              <a:ext uri="{FF2B5EF4-FFF2-40B4-BE49-F238E27FC236}">
                <a16:creationId xmlns:a16="http://schemas.microsoft.com/office/drawing/2014/main" id="{4ABE553F-4326-46A2-9C26-824454FF8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2217" y="5006318"/>
            <a:ext cx="1231765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0070C0"/>
                </a:solidFill>
              </a:rPr>
              <a:t>       170</a:t>
            </a:r>
            <a:endParaRPr lang="en-US" sz="1725" b="0" dirty="0">
              <a:solidFill>
                <a:srgbClr val="0070C0"/>
              </a:solidFill>
            </a:endParaRPr>
          </a:p>
        </p:txBody>
      </p:sp>
      <p:sp>
        <p:nvSpPr>
          <p:cNvPr id="45" name="Rectangle 16">
            <a:extLst>
              <a:ext uri="{FF2B5EF4-FFF2-40B4-BE49-F238E27FC236}">
                <a16:creationId xmlns:a16="http://schemas.microsoft.com/office/drawing/2014/main" id="{830EA22B-6669-49C5-ACE8-1E664DF19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4126" y="5355979"/>
            <a:ext cx="1231765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0070C0"/>
                </a:solidFill>
              </a:rPr>
              <a:t>       110</a:t>
            </a:r>
            <a:endParaRPr lang="en-US" sz="1725" b="0" dirty="0">
              <a:solidFill>
                <a:srgbClr val="0070C0"/>
              </a:solidFill>
            </a:endParaRPr>
          </a:p>
        </p:txBody>
      </p:sp>
      <p:sp>
        <p:nvSpPr>
          <p:cNvPr id="46" name="Rectangle 16">
            <a:extLst>
              <a:ext uri="{FF2B5EF4-FFF2-40B4-BE49-F238E27FC236}">
                <a16:creationId xmlns:a16="http://schemas.microsoft.com/office/drawing/2014/main" id="{9BB87F1F-47BB-4B46-954E-3EF9907B2C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3029" y="5661180"/>
            <a:ext cx="1231765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0070C0"/>
                </a:solidFill>
              </a:rPr>
              <a:t>         108</a:t>
            </a:r>
            <a:endParaRPr lang="en-US" sz="1725" b="0" dirty="0">
              <a:solidFill>
                <a:srgbClr val="0070C0"/>
              </a:solidFill>
            </a:endParaRPr>
          </a:p>
        </p:txBody>
      </p:sp>
      <p:sp>
        <p:nvSpPr>
          <p:cNvPr id="47" name="Rectangle 16">
            <a:extLst>
              <a:ext uri="{FF2B5EF4-FFF2-40B4-BE49-F238E27FC236}">
                <a16:creationId xmlns:a16="http://schemas.microsoft.com/office/drawing/2014/main" id="{A4FD8C4C-0CED-4705-B905-F4E0472EF1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7522" y="6055993"/>
            <a:ext cx="1231765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0070C0"/>
                </a:solidFill>
              </a:rPr>
              <a:t>        550</a:t>
            </a:r>
            <a:endParaRPr lang="en-US" sz="1725" b="0" dirty="0">
              <a:solidFill>
                <a:srgbClr val="0070C0"/>
              </a:solidFill>
            </a:endParaRPr>
          </a:p>
        </p:txBody>
      </p:sp>
      <p:sp>
        <p:nvSpPr>
          <p:cNvPr id="48" name="Rectangle 16">
            <a:extLst>
              <a:ext uri="{FF2B5EF4-FFF2-40B4-BE49-F238E27FC236}">
                <a16:creationId xmlns:a16="http://schemas.microsoft.com/office/drawing/2014/main" id="{E37775AD-EDBA-4B92-BCB0-4AF9A38CA7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8466" y="6069923"/>
            <a:ext cx="1231765" cy="34170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sz="1725" b="0" dirty="0">
                <a:solidFill>
                  <a:srgbClr val="FF6600"/>
                </a:solidFill>
              </a:rPr>
              <a:t>     55</a:t>
            </a:r>
            <a:endParaRPr lang="en-US" sz="1725" b="0" dirty="0">
              <a:solidFill>
                <a:srgbClr val="FF6600"/>
              </a:solidFill>
            </a:endParaRPr>
          </a:p>
        </p:txBody>
      </p:sp>
      <p:grpSp>
        <p:nvGrpSpPr>
          <p:cNvPr id="50" name="Group 29">
            <a:extLst>
              <a:ext uri="{FF2B5EF4-FFF2-40B4-BE49-F238E27FC236}">
                <a16:creationId xmlns:a16="http://schemas.microsoft.com/office/drawing/2014/main" id="{2799B62A-E4F5-4667-AFE2-5EA96F047A30}"/>
              </a:ext>
            </a:extLst>
          </p:cNvPr>
          <p:cNvGrpSpPr>
            <a:grpSpLocks/>
          </p:cNvGrpSpPr>
          <p:nvPr/>
        </p:nvGrpSpPr>
        <p:grpSpPr bwMode="auto">
          <a:xfrm>
            <a:off x="6470147" y="3495581"/>
            <a:ext cx="542925" cy="957109"/>
            <a:chOff x="3312" y="3115"/>
            <a:chExt cx="456" cy="616"/>
          </a:xfrm>
        </p:grpSpPr>
        <p:sp>
          <p:nvSpPr>
            <p:cNvPr id="53" name="Text Box 24">
              <a:extLst>
                <a:ext uri="{FF2B5EF4-FFF2-40B4-BE49-F238E27FC236}">
                  <a16:creationId xmlns:a16="http://schemas.microsoft.com/office/drawing/2014/main" id="{0E030E3F-AEA0-4B0A-9826-10CAFCF1A4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4" y="3115"/>
              <a:ext cx="334" cy="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sz="2800" b="0" dirty="0">
                  <a:solidFill>
                    <a:srgbClr val="010066"/>
                  </a:solidFill>
                  <a:latin typeface="Symbol" panose="05050102010706020507" pitchFamily="18" charset="2"/>
                </a:rPr>
                <a:t>S</a:t>
              </a:r>
              <a:endParaRPr lang="en-GB" sz="1800" b="0" baseline="-25000" dirty="0">
                <a:solidFill>
                  <a:srgbClr val="010066"/>
                </a:solidFill>
              </a:endParaRPr>
            </a:p>
          </p:txBody>
        </p:sp>
        <p:sp>
          <p:nvSpPr>
            <p:cNvPr id="54" name="Line 25">
              <a:extLst>
                <a:ext uri="{FF2B5EF4-FFF2-40B4-BE49-F238E27FC236}">
                  <a16:creationId xmlns:a16="http://schemas.microsoft.com/office/drawing/2014/main" id="{80178AF2-FD66-436E-BB65-85AD342151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3448"/>
              <a:ext cx="4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55" name="Text Box 26">
              <a:extLst>
                <a:ext uri="{FF2B5EF4-FFF2-40B4-BE49-F238E27FC236}">
                  <a16:creationId xmlns:a16="http://schemas.microsoft.com/office/drawing/2014/main" id="{45944612-5579-4506-8436-E7BC0D094B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3" y="3434"/>
              <a:ext cx="309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0" dirty="0">
                  <a:solidFill>
                    <a:srgbClr val="010066"/>
                  </a:solidFill>
                  <a:latin typeface="Symbol" panose="05050102010706020507" pitchFamily="18" charset="2"/>
                </a:rPr>
                <a:t>S</a:t>
              </a:r>
              <a:endParaRPr lang="en-GB" b="0" baseline="-25000" dirty="0">
                <a:solidFill>
                  <a:srgbClr val="010066"/>
                </a:solidFill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8679451D-8A6A-44AC-8F14-45A72BCDB1FC}"/>
              </a:ext>
            </a:extLst>
          </p:cNvPr>
          <p:cNvGrpSpPr/>
          <p:nvPr/>
        </p:nvGrpSpPr>
        <p:grpSpPr>
          <a:xfrm>
            <a:off x="5817737" y="3781322"/>
            <a:ext cx="606256" cy="461665"/>
            <a:chOff x="2695849" y="5704803"/>
            <a:chExt cx="606256" cy="461665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96308687-C597-471C-8768-AD29B5C964D5}"/>
                </a:ext>
              </a:extLst>
            </p:cNvPr>
            <p:cNvSpPr/>
            <p:nvPr/>
          </p:nvSpPr>
          <p:spPr>
            <a:xfrm>
              <a:off x="2695849" y="5704803"/>
              <a:ext cx="60625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 =</a:t>
              </a:r>
              <a:endParaRPr lang="en-GB" sz="2400" dirty="0"/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2A88A32C-1AE3-4248-9CD9-13D3349EECA7}"/>
                </a:ext>
              </a:extLst>
            </p:cNvPr>
            <p:cNvCxnSpPr/>
            <p:nvPr/>
          </p:nvCxnSpPr>
          <p:spPr>
            <a:xfrm>
              <a:off x="2785928" y="5853164"/>
              <a:ext cx="168869" cy="0"/>
            </a:xfrm>
            <a:prstGeom prst="line">
              <a:avLst/>
            </a:prstGeom>
            <a:ln w="2222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61515755-BC20-4347-B740-D0FB3BCF6231}"/>
              </a:ext>
            </a:extLst>
          </p:cNvPr>
          <p:cNvSpPr/>
          <p:nvPr/>
        </p:nvSpPr>
        <p:spPr>
          <a:xfrm>
            <a:off x="6700633" y="3586841"/>
            <a:ext cx="5229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10066"/>
                </a:solidFill>
                <a:cs typeface="Times New Roman" panose="02020603050405020304" pitchFamily="18" charset="0"/>
              </a:rPr>
              <a:t>(</a:t>
            </a:r>
            <a:r>
              <a:rPr lang="en-US" sz="1600" i="1" dirty="0">
                <a:solidFill>
                  <a:srgbClr val="010066"/>
                </a:solidFill>
                <a:cs typeface="Times New Roman" panose="02020603050405020304" pitchFamily="18" charset="0"/>
              </a:rPr>
              <a:t>f x</a:t>
            </a:r>
            <a:r>
              <a:rPr lang="en-US" sz="1600" dirty="0">
                <a:solidFill>
                  <a:srgbClr val="010066"/>
                </a:solidFill>
                <a:cs typeface="Times New Roman" panose="02020603050405020304" pitchFamily="18" charset="0"/>
              </a:rPr>
              <a:t>)</a:t>
            </a:r>
            <a:endParaRPr lang="en-GB" sz="1600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EB2859C-A244-4D05-A87C-72D369092856}"/>
              </a:ext>
            </a:extLst>
          </p:cNvPr>
          <p:cNvSpPr/>
          <p:nvPr/>
        </p:nvSpPr>
        <p:spPr>
          <a:xfrm>
            <a:off x="6722479" y="4019307"/>
            <a:ext cx="4315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10066"/>
                </a:solidFill>
                <a:cs typeface="Times New Roman" panose="02020603050405020304" pitchFamily="18" charset="0"/>
              </a:rPr>
              <a:t>(</a:t>
            </a:r>
            <a:r>
              <a:rPr lang="en-US" sz="1600" i="1" dirty="0">
                <a:solidFill>
                  <a:srgbClr val="010066"/>
                </a:solidFill>
                <a:cs typeface="Times New Roman" panose="02020603050405020304" pitchFamily="18" charset="0"/>
              </a:rPr>
              <a:t>f </a:t>
            </a:r>
            <a:r>
              <a:rPr lang="en-US" sz="1600" dirty="0">
                <a:solidFill>
                  <a:srgbClr val="010066"/>
                </a:solidFill>
                <a:cs typeface="Times New Roman" panose="02020603050405020304" pitchFamily="18" charset="0"/>
              </a:rPr>
              <a:t>)</a:t>
            </a:r>
            <a:endParaRPr lang="en-GB" sz="1600" dirty="0"/>
          </a:p>
        </p:txBody>
      </p:sp>
      <p:sp>
        <p:nvSpPr>
          <p:cNvPr id="60" name="Text Box 26">
            <a:extLst>
              <a:ext uri="{FF2B5EF4-FFF2-40B4-BE49-F238E27FC236}">
                <a16:creationId xmlns:a16="http://schemas.microsoft.com/office/drawing/2014/main" id="{CA7C4D10-7464-4A0C-824B-C6BADBFD7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475" y="6002889"/>
            <a:ext cx="367903" cy="46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  <a:latin typeface="Symbol" panose="05050102010706020507" pitchFamily="18" charset="2"/>
              </a:rPr>
              <a:t>S</a:t>
            </a:r>
            <a:endParaRPr lang="en-GB" b="0" baseline="-25000" dirty="0">
              <a:solidFill>
                <a:srgbClr val="010066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A5E252A-BBC5-4119-9C6E-E1E95B28CAA8}"/>
              </a:ext>
            </a:extLst>
          </p:cNvPr>
          <p:cNvSpPr/>
          <p:nvPr/>
        </p:nvSpPr>
        <p:spPr>
          <a:xfrm>
            <a:off x="2851426" y="6055993"/>
            <a:ext cx="59824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10066"/>
                </a:solidFill>
                <a:cs typeface="Times New Roman" panose="02020603050405020304" pitchFamily="18" charset="0"/>
              </a:rPr>
              <a:t>(</a:t>
            </a:r>
            <a:r>
              <a:rPr lang="en-US" sz="1600" i="1" dirty="0">
                <a:solidFill>
                  <a:srgbClr val="010066"/>
                </a:solidFill>
                <a:cs typeface="Times New Roman" panose="02020603050405020304" pitchFamily="18" charset="0"/>
              </a:rPr>
              <a:t>f </a:t>
            </a:r>
            <a:r>
              <a:rPr lang="en-US" sz="1600" dirty="0">
                <a:solidFill>
                  <a:srgbClr val="010066"/>
                </a:solidFill>
                <a:cs typeface="Times New Roman" panose="02020603050405020304" pitchFamily="18" charset="0"/>
              </a:rPr>
              <a:t>) =</a:t>
            </a:r>
            <a:endParaRPr lang="en-GB" sz="1600" dirty="0"/>
          </a:p>
        </p:txBody>
      </p:sp>
      <p:sp>
        <p:nvSpPr>
          <p:cNvPr id="62" name="Text Box 26">
            <a:extLst>
              <a:ext uri="{FF2B5EF4-FFF2-40B4-BE49-F238E27FC236}">
                <a16:creationId xmlns:a16="http://schemas.microsoft.com/office/drawing/2014/main" id="{3F9DA012-2B69-4718-A332-CDC0A64E4D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239" y="5974005"/>
            <a:ext cx="367903" cy="46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  <a:latin typeface="Symbol" panose="05050102010706020507" pitchFamily="18" charset="2"/>
              </a:rPr>
              <a:t>S</a:t>
            </a:r>
            <a:endParaRPr lang="en-GB" b="0" baseline="-25000" dirty="0">
              <a:solidFill>
                <a:srgbClr val="010066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94D05CE-DCCE-4F38-9AC4-465EF50EB0EE}"/>
              </a:ext>
            </a:extLst>
          </p:cNvPr>
          <p:cNvSpPr/>
          <p:nvPr/>
        </p:nvSpPr>
        <p:spPr>
          <a:xfrm>
            <a:off x="4116918" y="6027109"/>
            <a:ext cx="68961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10066"/>
                </a:solidFill>
                <a:cs typeface="Times New Roman" panose="02020603050405020304" pitchFamily="18" charset="0"/>
              </a:rPr>
              <a:t>(</a:t>
            </a:r>
            <a:r>
              <a:rPr lang="en-US" sz="1600" i="1" dirty="0">
                <a:solidFill>
                  <a:srgbClr val="010066"/>
                </a:solidFill>
                <a:cs typeface="Times New Roman" panose="02020603050405020304" pitchFamily="18" charset="0"/>
              </a:rPr>
              <a:t>f x</a:t>
            </a:r>
            <a:r>
              <a:rPr lang="en-US" sz="1600" dirty="0">
                <a:solidFill>
                  <a:srgbClr val="010066"/>
                </a:solidFill>
                <a:cs typeface="Times New Roman" panose="02020603050405020304" pitchFamily="18" charset="0"/>
              </a:rPr>
              <a:t>) =</a:t>
            </a:r>
            <a:endParaRPr lang="en-GB" sz="1600" dirty="0"/>
          </a:p>
        </p:txBody>
      </p:sp>
      <p:sp>
        <p:nvSpPr>
          <p:cNvPr id="65" name="Text Box 24">
            <a:extLst>
              <a:ext uri="{FF2B5EF4-FFF2-40B4-BE49-F238E27FC236}">
                <a16:creationId xmlns:a16="http://schemas.microsoft.com/office/drawing/2014/main" id="{F89D3685-6886-462E-961B-1F42A9A127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2251" y="4378832"/>
            <a:ext cx="646510" cy="46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  <a:latin typeface="Symbol" panose="05050102010706020507" pitchFamily="18" charset="2"/>
              </a:rPr>
              <a:t>550</a:t>
            </a:r>
            <a:endParaRPr lang="en-GB" b="0" baseline="-25000" dirty="0">
              <a:solidFill>
                <a:srgbClr val="010066"/>
              </a:solidFill>
            </a:endParaRPr>
          </a:p>
        </p:txBody>
      </p:sp>
      <p:sp>
        <p:nvSpPr>
          <p:cNvPr id="66" name="Line 25">
            <a:extLst>
              <a:ext uri="{FF2B5EF4-FFF2-40B4-BE49-F238E27FC236}">
                <a16:creationId xmlns:a16="http://schemas.microsoft.com/office/drawing/2014/main" id="{F9E75E87-0CF8-4995-AE0C-78F9072C4E1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64639" y="4771930"/>
            <a:ext cx="54292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  <p:sp>
        <p:nvSpPr>
          <p:cNvPr id="67" name="Text Box 26">
            <a:extLst>
              <a:ext uri="{FF2B5EF4-FFF2-40B4-BE49-F238E27FC236}">
                <a16:creationId xmlns:a16="http://schemas.microsoft.com/office/drawing/2014/main" id="{FD655E34-60C1-49EC-8F66-F5CC05EB2A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5258" y="4721235"/>
            <a:ext cx="492919" cy="46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  <a:latin typeface="Symbol" panose="05050102010706020507" pitchFamily="18" charset="2"/>
              </a:rPr>
              <a:t>55</a:t>
            </a:r>
            <a:endParaRPr lang="en-GB" b="0" baseline="-25000" dirty="0">
              <a:solidFill>
                <a:srgbClr val="010066"/>
              </a:solidFill>
            </a:endParaRP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46DA35A7-ED80-49FF-BFB4-DB16C5B9A653}"/>
              </a:ext>
            </a:extLst>
          </p:cNvPr>
          <p:cNvGrpSpPr/>
          <p:nvPr/>
        </p:nvGrpSpPr>
        <p:grpSpPr>
          <a:xfrm>
            <a:off x="5812225" y="4540274"/>
            <a:ext cx="606256" cy="461665"/>
            <a:chOff x="2695849" y="5704803"/>
            <a:chExt cx="606256" cy="461665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734FE3C4-6027-408A-9535-A15A3B80962C}"/>
                </a:ext>
              </a:extLst>
            </p:cNvPr>
            <p:cNvSpPr/>
            <p:nvPr/>
          </p:nvSpPr>
          <p:spPr>
            <a:xfrm>
              <a:off x="2695849" y="5704803"/>
              <a:ext cx="60625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 =</a:t>
              </a:r>
              <a:endParaRPr lang="en-GB" sz="2400" dirty="0"/>
            </a:p>
          </p:txBody>
        </p: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C0E911FB-6159-46F0-A0D3-BF5613AE7DD4}"/>
                </a:ext>
              </a:extLst>
            </p:cNvPr>
            <p:cNvCxnSpPr/>
            <p:nvPr/>
          </p:nvCxnSpPr>
          <p:spPr>
            <a:xfrm>
              <a:off x="2785928" y="5853164"/>
              <a:ext cx="168869" cy="0"/>
            </a:xfrm>
            <a:prstGeom prst="line">
              <a:avLst/>
            </a:prstGeom>
            <a:ln w="2222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Text Box 24">
            <a:extLst>
              <a:ext uri="{FF2B5EF4-FFF2-40B4-BE49-F238E27FC236}">
                <a16:creationId xmlns:a16="http://schemas.microsoft.com/office/drawing/2014/main" id="{88F6E388-1EFF-471D-AB13-28F0F4D215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5447" y="5176259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>
                <a:solidFill>
                  <a:srgbClr val="010066"/>
                </a:solidFill>
                <a:latin typeface="Symbol" panose="05050102010706020507" pitchFamily="18" charset="2"/>
              </a:rPr>
              <a:t>10</a:t>
            </a:r>
            <a:endParaRPr lang="en-GB" b="0" baseline="-25000" dirty="0">
              <a:solidFill>
                <a:srgbClr val="010066"/>
              </a:solidFill>
            </a:endParaRPr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48E6BAC8-3778-4680-8B82-3C57333BB7D2}"/>
              </a:ext>
            </a:extLst>
          </p:cNvPr>
          <p:cNvGrpSpPr/>
          <p:nvPr/>
        </p:nvGrpSpPr>
        <p:grpSpPr>
          <a:xfrm>
            <a:off x="5851758" y="5154783"/>
            <a:ext cx="606256" cy="461665"/>
            <a:chOff x="2695849" y="5704803"/>
            <a:chExt cx="606256" cy="461665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DD8269FE-BF3C-4D5E-9ED0-901FFC63DC30}"/>
                </a:ext>
              </a:extLst>
            </p:cNvPr>
            <p:cNvSpPr/>
            <p:nvPr/>
          </p:nvSpPr>
          <p:spPr>
            <a:xfrm>
              <a:off x="2695849" y="5704803"/>
              <a:ext cx="60625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0" i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 =</a:t>
              </a:r>
              <a:endParaRPr lang="en-GB" sz="2400" dirty="0"/>
            </a:p>
          </p:txBody>
        </p: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AA6D0671-D91D-4F06-8885-9A038B807875}"/>
                </a:ext>
              </a:extLst>
            </p:cNvPr>
            <p:cNvCxnSpPr/>
            <p:nvPr/>
          </p:nvCxnSpPr>
          <p:spPr>
            <a:xfrm>
              <a:off x="2785928" y="5853164"/>
              <a:ext cx="168869" cy="0"/>
            </a:xfrm>
            <a:prstGeom prst="line">
              <a:avLst/>
            </a:prstGeom>
            <a:ln w="2222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4D413F76-C2D6-4B7B-9EA7-2F95F67E8F56}"/>
              </a:ext>
            </a:extLst>
          </p:cNvPr>
          <p:cNvSpPr/>
          <p:nvPr/>
        </p:nvSpPr>
        <p:spPr>
          <a:xfrm>
            <a:off x="4075611" y="3573089"/>
            <a:ext cx="1302824" cy="27577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7F90D92-4F6C-484B-A92E-BC8755732071}"/>
              </a:ext>
            </a:extLst>
          </p:cNvPr>
          <p:cNvSpPr/>
          <p:nvPr/>
        </p:nvSpPr>
        <p:spPr>
          <a:xfrm>
            <a:off x="776822" y="6049986"/>
            <a:ext cx="4529945" cy="4334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6">
            <a:extLst>
              <a:ext uri="{FF2B5EF4-FFF2-40B4-BE49-F238E27FC236}">
                <a16:creationId xmlns:a16="http://schemas.microsoft.com/office/drawing/2014/main" id="{C1160DBB-E622-4406-ACB7-902354601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1" y="2160549"/>
            <a:ext cx="838199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</a:rPr>
              <a:t>You can see that 9 people wear shoe size 8 if you are to add these 8 + 8 + 8 + 8 + 8 + 8 + 8 + 8 + 8 = 72 same as 8 x 9</a:t>
            </a:r>
          </a:p>
        </p:txBody>
      </p:sp>
      <p:sp>
        <p:nvSpPr>
          <p:cNvPr id="71" name="Rectangle 70">
            <a:hlinkClick r:id="rId2"/>
            <a:extLst>
              <a:ext uri="{FF2B5EF4-FFF2-40B4-BE49-F238E27FC236}">
                <a16:creationId xmlns:a16="http://schemas.microsoft.com/office/drawing/2014/main" id="{F2BF80C9-7E2A-4413-9AC8-E1D26860993C}"/>
              </a:ext>
            </a:extLst>
          </p:cNvPr>
          <p:cNvSpPr/>
          <p:nvPr/>
        </p:nvSpPr>
        <p:spPr>
          <a:xfrm>
            <a:off x="8077200" y="6129250"/>
            <a:ext cx="941832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>
            <a:hlinkClick r:id="rId2"/>
            <a:extLst>
              <a:ext uri="{FF2B5EF4-FFF2-40B4-BE49-F238E27FC236}">
                <a16:creationId xmlns:a16="http://schemas.microsoft.com/office/drawing/2014/main" id="{DC4E22C4-FEBE-4D2B-953B-DEA1DC775C44}"/>
              </a:ext>
            </a:extLst>
          </p:cNvPr>
          <p:cNvSpPr/>
          <p:nvPr/>
        </p:nvSpPr>
        <p:spPr>
          <a:xfrm>
            <a:off x="824484" y="6476999"/>
            <a:ext cx="1766316" cy="264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637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8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7" grpId="0"/>
      <p:bldP spid="59" grpId="0"/>
      <p:bldP spid="60" grpId="0"/>
      <p:bldP spid="61" grpId="0"/>
      <p:bldP spid="62" grpId="0"/>
      <p:bldP spid="63" grpId="0"/>
      <p:bldP spid="65" grpId="0"/>
      <p:bldP spid="66" grpId="0" animBg="1"/>
      <p:bldP spid="67" grpId="0"/>
      <p:bldP spid="74" grpId="0"/>
      <p:bldP spid="8" grpId="0" animBg="1"/>
      <p:bldP spid="11" grpId="0" animBg="1"/>
      <p:bldP spid="8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6255</TotalTime>
  <Words>2230</Words>
  <Application>Microsoft Office PowerPoint</Application>
  <PresentationFormat>On-screen Show (4:3)</PresentationFormat>
  <Paragraphs>472</Paragraphs>
  <Slides>18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Measures of central tendency</vt:lpstr>
      <vt:lpstr>Measuring the centre of data</vt:lpstr>
      <vt:lpstr>The mode</vt:lpstr>
      <vt:lpstr>The mode</vt:lpstr>
      <vt:lpstr>PowerPoint Presentation</vt:lpstr>
      <vt:lpstr>PowerPoint Presentation</vt:lpstr>
      <vt:lpstr>The mean</vt:lpstr>
      <vt:lpstr>The mean</vt:lpstr>
      <vt:lpstr>PowerPoint Presentation</vt:lpstr>
      <vt:lpstr>PowerPoint Presentation</vt:lpstr>
      <vt:lpstr>The median</vt:lpstr>
      <vt:lpstr>The median</vt:lpstr>
      <vt:lpstr>The median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Measures of central tendency</dc:title>
  <dc:creator>Orlando Hurtado</dc:creator>
  <cp:lastModifiedBy>Orlando Hurtado</cp:lastModifiedBy>
  <cp:revision>67</cp:revision>
  <dcterms:created xsi:type="dcterms:W3CDTF">2020-04-08T14:22:15Z</dcterms:created>
  <dcterms:modified xsi:type="dcterms:W3CDTF">2023-07-30T11:51:10Z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