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261" r:id="rId2"/>
    <p:sldId id="300" r:id="rId3"/>
    <p:sldId id="271" r:id="rId4"/>
    <p:sldId id="270" r:id="rId5"/>
    <p:sldId id="301" r:id="rId6"/>
    <p:sldId id="302" r:id="rId7"/>
    <p:sldId id="303" r:id="rId8"/>
    <p:sldId id="304" r:id="rId9"/>
    <p:sldId id="30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06" r:id="rId19"/>
    <p:sldId id="307" r:id="rId20"/>
    <p:sldId id="308" r:id="rId21"/>
    <p:sldId id="309" r:id="rId22"/>
    <p:sldId id="310" r:id="rId23"/>
    <p:sldId id="311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6681-B0F2-44F6-8F22-E309650B4F9F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D88D-8920-4A09-9E17-2FC8B8F3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3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4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>
            <a:extLst>
              <a:ext uri="{FF2B5EF4-FFF2-40B4-BE49-F238E27FC236}">
                <a16:creationId xmlns:a16="http://schemas.microsoft.com/office/drawing/2014/main" id="{09BA5D87-3C9C-4133-8C90-EE5E0A7C0C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12 Rectángulo redondeado">
            <a:extLst>
              <a:ext uri="{FF2B5EF4-FFF2-40B4-BE49-F238E27FC236}">
                <a16:creationId xmlns:a16="http://schemas.microsoft.com/office/drawing/2014/main" id="{C6B3FEE5-B50A-443A-A76B-A0402D521EF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B08D705B-6715-49E0-B2F2-B854E40A8F0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D1BA94E2-42FB-43B5-AFD9-D62B9FB6C67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74C41635-8F20-4191-880C-9BB13BB2AC8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BD4155D0-863E-4D30-914A-416F9E8E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0FF6BD2-190C-4700-B817-111A44C5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27 Marcador de fecha">
            <a:extLst>
              <a:ext uri="{FF2B5EF4-FFF2-40B4-BE49-F238E27FC236}">
                <a16:creationId xmlns:a16="http://schemas.microsoft.com/office/drawing/2014/main" id="{C76A8D58-8CEC-4D02-B58B-79A1C354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BC5FDF6F-438B-4719-B23F-CF9DE862B1F0}" type="datetime3">
              <a:rPr lang="en-US"/>
              <a:pPr>
                <a:defRPr/>
              </a:pPr>
              <a:t>30 July 2023</a:t>
            </a:fld>
            <a:endParaRPr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572F3625-73B0-4CE9-9668-0DFBFE6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5" name="28 Marcador de número de diapositiva">
            <a:extLst>
              <a:ext uri="{FF2B5EF4-FFF2-40B4-BE49-F238E27FC236}">
                <a16:creationId xmlns:a16="http://schemas.microsoft.com/office/drawing/2014/main" id="{14975EDA-B644-42ED-833C-C92CEAF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50BF-D092-443E-B4F2-7323D312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9654EC-F661-4EE1-AA70-BFB157B3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BB2BCB-2FC5-406C-AEC7-4B09DE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80A669-14ED-4043-A8C2-1A395B0D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7862-387C-4B0C-A7F1-DF06C5FB3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5B683FA-0DF5-4E89-9774-8915132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CA9CD1-F267-4C12-B6F9-0C292AF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22D426-765C-41D4-973F-3CE6951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F724-3E17-4650-B09D-E1E1C6653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12F5DA85-CB72-4BF8-8CC7-673AD0CD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95A23E9-84A5-4138-BBDF-1AC23833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7BAE06F-F873-479D-ACF6-214A65B0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www.mathssupport.org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2553C03-A604-4FCA-833F-5CD94B8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E88A-3EA6-4FDD-B6EB-C716BDEA4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87F5CD3F-8FE7-465E-A1D2-EDD7FAB3CB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9 Rectángulo redondeado">
            <a:extLst>
              <a:ext uri="{FF2B5EF4-FFF2-40B4-BE49-F238E27FC236}">
                <a16:creationId xmlns:a16="http://schemas.microsoft.com/office/drawing/2014/main" id="{467AE397-304A-418B-BCA0-38A5074F583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5D77672D-1B39-4963-BB96-289429FA13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12502E60-9FA2-453B-A0CB-25658D82370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5D439B34-0E76-4D47-A556-BEB2D4AADA69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E3C64E6A-82AD-422A-AD8A-78216849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3B95903A-3E69-46FF-9353-DD774A10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EBD78C2-09D7-449B-A624-342B9950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5763" y="6202363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AE4A921A-1C98-4DA3-95BF-EE83549A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EA4AAD7B-1E36-4854-A2DC-8EBC3163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F654-F1A9-4F5B-8178-6A697D78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4733122-DE74-465A-8BCB-FD0A83D2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4 Marcador de fecha">
            <a:extLst>
              <a:ext uri="{FF2B5EF4-FFF2-40B4-BE49-F238E27FC236}">
                <a16:creationId xmlns:a16="http://schemas.microsoft.com/office/drawing/2014/main" id="{29317C91-320A-4EC4-8219-D621E467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6368137-7CC7-4751-99E0-684E5A63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AF287D51-9F37-44B8-8466-24F5ECF8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2455-A286-4EA4-9DBB-273C5E60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45AD0B0-A6E7-4AC9-9DF1-FF06E6EB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4EC3D9E1-CA48-4BF2-9158-4CE8FBAD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5A009173-34F1-40BD-BFDD-4A743904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845D-6B3F-42DB-8DF8-2EC53534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D8D5BB7-F170-4252-9F03-03C0990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E2F7580-F6DC-47E8-BD97-922E6672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AF2BF85-C20C-49B8-84DE-D9F898E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2CD5-40CE-4C93-8CF5-F7FFE52C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4F10B1C8-F931-4879-97ED-34F113E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18347473-592B-4B13-B1E7-E7EA8F70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8C59C8A-7C0E-47A5-A79D-CFAD8C78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ABAF-3155-4D63-A917-4BFFAE90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BCB64EEF-8E21-404D-8214-B6EB70CC4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8 Rectángulo redondeado">
            <a:extLst>
              <a:ext uri="{FF2B5EF4-FFF2-40B4-BE49-F238E27FC236}">
                <a16:creationId xmlns:a16="http://schemas.microsoft.com/office/drawing/2014/main" id="{C9FDE7A8-BAE1-4494-8A4C-79D2A6F838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42BCACD-7C3F-4E1C-8D87-AA13974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1EA0E816-4DB1-4E60-A2C9-6AF6EAD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BB79502F-A668-4640-9FEE-A88C7742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6936FAEE-0A43-4182-B118-2AA42B66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8CFF-D3D9-432A-91D1-7885FC4B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>
            <a:extLst>
              <a:ext uri="{FF2B5EF4-FFF2-40B4-BE49-F238E27FC236}">
                <a16:creationId xmlns:a16="http://schemas.microsoft.com/office/drawing/2014/main" id="{64BD978D-4631-4549-A661-AA00CFEC3A8E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D93F7884-9D28-4D55-8593-3F176E7EA6D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1D50D595-1482-4CE1-A977-B3A638CA658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E8BEDAAF-B5B0-40A4-9262-299A533B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89850EA7-41D1-4294-8846-EB16493A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F84FC3D2-25D2-4FA1-A80E-13A7EB6D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0DB4-2C01-46F1-8210-4EF2DE77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59197B93-80A0-4F11-AE23-75C97101CF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B356BB09-1CFB-4F8A-9BB6-0561790F172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F2FCC694-9B83-4136-A829-6A2F56EFD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FB689854-6736-4C3E-A40D-D2E606F83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AAD4DE3-2C81-49F1-AB67-4CBCDC1B2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B57FB-F05D-4FFE-B394-AAD121A9A476}" type="datetimeFigureOut">
              <a:rPr lang="en-US"/>
              <a:pPr>
                <a:defRPr/>
              </a:pPr>
              <a:t>7/30/2023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CCD0048-AC14-45DE-BA10-6376E07D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C20F006B-23D1-47EC-8ACE-337E16E7B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1526525-4444-409A-A664-12C00C8666D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3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4C2EE88B-77FA-4E9E-8F86-164EF3AE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CE15958D-6B11-413E-BEF4-E6747B68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AE2AE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37A76F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37A76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>
            <a:extLst>
              <a:ext uri="{FF2B5EF4-FFF2-40B4-BE49-F238E27FC236}">
                <a16:creationId xmlns:a16="http://schemas.microsoft.com/office/drawing/2014/main" id="{F5658FDF-051D-4AC8-91D8-9B176AEC9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805613" cy="1600200"/>
          </a:xfrm>
        </p:spPr>
        <p:txBody>
          <a:bodyPr/>
          <a:lstStyle/>
          <a:p>
            <a:r>
              <a:rPr lang="en-US" altLang="en-US"/>
              <a:t>LO: To interpret box and whisker diagrams</a:t>
            </a:r>
            <a:endParaRPr lang="en-GB" altLang="en-US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1D90DD91-2EFA-4E6F-961B-FE842C0CD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altLang="en-US" sz="3200"/>
              <a:t>Box and whisker plots</a:t>
            </a:r>
            <a:endParaRPr lang="en-GB" alt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CEBB476-3C55-4650-BF46-FF81E3467FB2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92D9459-DD59-4E93-9449-66DBB7810D52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7ACA206-7063-65C6-A3A8-9DDEB128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/>
          <a:p>
            <a:pPr>
              <a:defRPr/>
            </a:pPr>
            <a:fld id="{CB04EC22-8DB8-4077-9EDF-73934D7E405C}" type="datetime3">
              <a:rPr lang="en-US" sz="2400" smtClean="0"/>
              <a:t>30 July 2023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0C405-6AEC-B466-94B3-7D2C3581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71009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2D5F9CC3-10BF-4C2B-803D-E993C45F45F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0C5D3A90-C6AF-4F18-9ACD-B3CB88F82CA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EA886F08-40B7-87AD-D9D2-F0553943F451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ED5C8A9F-92F0-272E-932E-4CBE805F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1E2B9C74-68BF-7EB9-96B2-77DEFBFA9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3BCC4-8974-E94D-FD8F-D9BBF0689632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F484C3-88E5-D33C-72AE-FE10BAA5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89009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2A30CE36-9C48-4162-BE45-6E98F73131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0D3DE380-FF70-440F-B8EB-B832AE1BFF4C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D7845135-A9AD-32CA-E84A-F96B88FB4FD0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E1C9CA0-270B-08C6-3CB9-66A27CD45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FDFA478-3C5D-F761-F6DC-A8F054542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FBA7-9754-07AF-514F-3EDBC0B1415B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95DC5-0DAF-B2B2-902C-29258E72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207191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72000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VAR</a:t>
            </a:r>
            <a:endParaRPr lang="en-GB" dirty="0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2C5A94B-8B03-4A59-BB57-C037896554B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F5BEA6D8-3B97-4F01-8ADE-7EBC421B70C0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2349A53-0090-B0FA-A242-0FD5098B435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3723E460-FC35-770C-6FD1-A2E430F0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7" name="Text Box 66">
              <a:extLst>
                <a:ext uri="{FF2B5EF4-FFF2-40B4-BE49-F238E27FC236}">
                  <a16:creationId xmlns:a16="http://schemas.microsoft.com/office/drawing/2014/main" id="{08B67007-1A73-2F6E-377C-F0AFE7CB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426327A-D64E-6203-2DD3-0638199C13B8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4CE78-7ACA-AE08-4A7B-4EB34B74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72000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VAR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254B6A-F115-455C-9836-ACA52EA9D85A}"/>
              </a:ext>
            </a:extLst>
          </p:cNvPr>
          <p:cNvSpPr/>
          <p:nvPr/>
        </p:nvSpPr>
        <p:spPr>
          <a:xfrm>
            <a:off x="3269845" y="4817520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85CC6-A192-454F-89B3-299C29765C05}"/>
              </a:ext>
            </a:extLst>
          </p:cNvPr>
          <p:cNvSpPr/>
          <p:nvPr/>
        </p:nvSpPr>
        <p:spPr>
          <a:xfrm>
            <a:off x="3269845" y="527918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205CA-E5E9-492B-80DE-71F968B94F06}"/>
              </a:ext>
            </a:extLst>
          </p:cNvPr>
          <p:cNvSpPr/>
          <p:nvPr/>
        </p:nvSpPr>
        <p:spPr>
          <a:xfrm>
            <a:off x="4585882" y="527918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62904" y="574085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78941" y="574085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620251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620251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394CA650-8ED9-4FFB-BDC7-ADD191F6BB19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FC55A0C2-7769-41C8-8AC9-5DCD8A60C8F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3509E-EF81-F725-782E-7C33B233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2F06B3-C70B-8004-1F3B-2740EFACFC02}"/>
              </a:ext>
            </a:extLst>
          </p:cNvPr>
          <p:cNvSpPr/>
          <p:nvPr/>
        </p:nvSpPr>
        <p:spPr>
          <a:xfrm>
            <a:off x="5307510" y="4817519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got them</a:t>
            </a:r>
            <a:endParaRPr lang="en-GB" dirty="0"/>
          </a:p>
        </p:txBody>
      </p:sp>
      <p:grpSp>
        <p:nvGrpSpPr>
          <p:cNvPr id="9" name="Group 89">
            <a:extLst>
              <a:ext uri="{FF2B5EF4-FFF2-40B4-BE49-F238E27FC236}">
                <a16:creationId xmlns:a16="http://schemas.microsoft.com/office/drawing/2014/main" id="{C60CB724-1F59-FA50-E1B3-28C19C391087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377E294-F2D7-9C46-7287-6AEBAF632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39304120-52F5-3C59-DDBC-9E4DB916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40773B-1CBE-E185-9AEF-26BCA135D195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7F4045-7C94-453B-9671-DD5DED169265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CCDBC-5A2B-400D-9181-6B54078BBE0F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30F5D-3527-49F3-B706-65B7F291DC02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0C72DC-8DAA-4C9B-85EC-CD6BA532DBFA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99894-60ED-4D43-9322-FE35991083B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02EC29-D470-4613-A1D4-B956256D883E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75EA0-D0DA-4481-BA00-0D69179A881C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4DCC9C-4BD0-4761-891D-E576C45A5195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AB2F26-ADF2-4340-8728-0E1746A50661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332715-C35B-4F17-B269-4E4A9840DC76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660105D1-E2F1-473E-8122-607FB62DCA8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"/>
            <a:extLst>
              <a:ext uri="{FF2B5EF4-FFF2-40B4-BE49-F238E27FC236}">
                <a16:creationId xmlns:a16="http://schemas.microsoft.com/office/drawing/2014/main" id="{3580946B-5A7E-4EB0-8730-24D8B54B9F0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E1087-E49F-CD1A-244C-95634D33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CB984-70F5-4B95-2103-F95512AFF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207191" cy="416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9C689-FA56-8CDB-3D46-C8BFA5F0E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7440"/>
            <a:ext cx="2189009" cy="4160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AC0AA-3E6E-EA73-E345-084072F54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2" y="3906155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Graph type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62904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78941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MedBox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8F10FE-93D1-4354-AA31-607F9FEAC941}"/>
              </a:ext>
            </a:extLst>
          </p:cNvPr>
          <p:cNvSpPr/>
          <p:nvPr/>
        </p:nvSpPr>
        <p:spPr>
          <a:xfrm>
            <a:off x="3255962" y="504305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0CA473-0AA0-4016-AB41-3AC2258A8970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8FF527-D914-47CE-A2F1-2D48E3481F85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20EFC7-B662-440B-AEB2-8CDB571EC877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734E9F-B689-45CB-91C9-69AFDBA94764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E4661B-FA3E-4169-93A1-BB958317DD8E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A773B1-5C1A-4CA4-B82B-0842A405C25D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E2C086-2EF5-4AA4-A7B9-136619E58FEF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14AC6D-3880-46C5-A534-AD8C0AC9DADC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D885C-4F39-4664-B880-69E34B72B5CD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ED475B-67CC-47EC-BC01-202A53A096A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3681D7-E6FF-4F71-AE37-273472C6728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CC282-1EC4-4BCF-BB4A-E55CCC69E487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40F8E6-6041-4F78-BA78-878A687D6C51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7141BC-07D9-455C-86A1-2CD16A680013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CC499-C208-4192-875D-03B30E3CA680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D1D6F4-5962-49E6-91C0-9C09B7ED62E0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7" name="Rectangle 46">
            <a:hlinkClick r:id="rId2"/>
            <a:extLst>
              <a:ext uri="{FF2B5EF4-FFF2-40B4-BE49-F238E27FC236}">
                <a16:creationId xmlns:a16="http://schemas.microsoft.com/office/drawing/2014/main" id="{141DE1D6-75C6-48E9-88DB-5E9A2608637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AB5FAB77-7452-4C55-A4D1-92B2B10C306E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B2BCF-EF34-4C56-855B-BDC57520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196025" cy="4160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80DEE-FC1C-28BD-AC53-DEFF3A1C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185678" cy="4160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0EF98-BF01-0DCC-8C31-E5A42209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9FBB5-0E0D-AC43-34D6-FA09AE5F4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49255-0AD4-713E-9AF1-C1DD1743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540241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540241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GRAPH1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0F895-2F2D-4918-80BC-41C5D6107DA9}"/>
              </a:ext>
            </a:extLst>
          </p:cNvPr>
          <p:cNvSpPr/>
          <p:nvPr/>
        </p:nvSpPr>
        <p:spPr>
          <a:xfrm>
            <a:off x="3255962" y="3906155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Graph type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7C7F2D-F21A-440C-A1BB-EED4143DDF47}"/>
              </a:ext>
            </a:extLst>
          </p:cNvPr>
          <p:cNvSpPr/>
          <p:nvPr/>
        </p:nvSpPr>
        <p:spPr>
          <a:xfrm>
            <a:off x="3262904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A0A90D-A0D7-4917-B958-EAE120FE4632}"/>
              </a:ext>
            </a:extLst>
          </p:cNvPr>
          <p:cNvSpPr/>
          <p:nvPr/>
        </p:nvSpPr>
        <p:spPr>
          <a:xfrm>
            <a:off x="4578941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D6DF98-BF56-433A-860D-76A0E00068EF}"/>
              </a:ext>
            </a:extLst>
          </p:cNvPr>
          <p:cNvSpPr/>
          <p:nvPr/>
        </p:nvSpPr>
        <p:spPr>
          <a:xfrm>
            <a:off x="3262904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EF9B46-F1A6-42B2-B772-6BA280531C08}"/>
              </a:ext>
            </a:extLst>
          </p:cNvPr>
          <p:cNvSpPr/>
          <p:nvPr/>
        </p:nvSpPr>
        <p:spPr>
          <a:xfrm>
            <a:off x="4578941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BOX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4270B8-8F55-440F-8EE2-1588F294E9EF}"/>
              </a:ext>
            </a:extLst>
          </p:cNvPr>
          <p:cNvSpPr/>
          <p:nvPr/>
        </p:nvSpPr>
        <p:spPr>
          <a:xfrm>
            <a:off x="3255962" y="504305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9605-2AD2-4C34-9314-A7D4D7CC09CC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0DD730-A2F7-4827-AC2B-C88BF17ADC59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5BF284-7A41-481E-BA10-60A819B310C4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2572C5-42B5-4F13-A594-E86FA6D13E80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EEA6E8-13C8-4540-8D8F-66FA054016A4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255C85-7599-4FC5-AFE6-CD83FA78603A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2AD34CAE-49F9-4C26-B18C-88E918BFEDE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C04648B4-95FF-4011-B895-885F752D073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BC028-315A-3115-B8CF-49043EECD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2001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88" name="Line 50">
            <a:extLst>
              <a:ext uri="{FF2B5EF4-FFF2-40B4-BE49-F238E27FC236}">
                <a16:creationId xmlns:a16="http://schemas.microsoft.com/office/drawing/2014/main" id="{6F7A2D75-E68F-4083-962E-C62B31BFE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0187" y="5064188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157761DF-1CBB-4FFE-BB3D-94EB4AF5A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4688" y="5121563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Line 57">
            <a:extLst>
              <a:ext uri="{FF2B5EF4-FFF2-40B4-BE49-F238E27FC236}">
                <a16:creationId xmlns:a16="http://schemas.microsoft.com/office/drawing/2014/main" id="{54B701CC-C0D2-47BC-BFF1-681E8DB23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253162"/>
            <a:ext cx="64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EFEC8F00-131C-4558-8F5B-A1B12829F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551" y="5109795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61">
            <a:extLst>
              <a:ext uri="{FF2B5EF4-FFF2-40B4-BE49-F238E27FC236}">
                <a16:creationId xmlns:a16="http://schemas.microsoft.com/office/drawing/2014/main" id="{5873920A-7403-4EC1-AE41-85AA2FFFE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0962" y="5268152"/>
            <a:ext cx="1847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61">
            <a:extLst>
              <a:ext uri="{FF2B5EF4-FFF2-40B4-BE49-F238E27FC236}">
                <a16:creationId xmlns:a16="http://schemas.microsoft.com/office/drawing/2014/main" id="{6D350B16-F130-484D-B10B-37A313F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863" y="504692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77475-E955-46EF-8D23-17410F7BAFDB}"/>
              </a:ext>
            </a:extLst>
          </p:cNvPr>
          <p:cNvGrpSpPr/>
          <p:nvPr/>
        </p:nvGrpSpPr>
        <p:grpSpPr>
          <a:xfrm>
            <a:off x="2736547" y="5627292"/>
            <a:ext cx="5817018" cy="538508"/>
            <a:chOff x="2736547" y="5627292"/>
            <a:chExt cx="5817018" cy="538508"/>
          </a:xfrm>
        </p:grpSpPr>
        <p:sp>
          <p:nvSpPr>
            <p:cNvPr id="64" name="Text Box 91">
              <a:extLst>
                <a:ext uri="{FF2B5EF4-FFF2-40B4-BE49-F238E27FC236}">
                  <a16:creationId xmlns:a16="http://schemas.microsoft.com/office/drawing/2014/main" id="{C4C98B06-7382-43C1-9C0B-FBA06A8E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547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36</a:t>
              </a:r>
            </a:p>
          </p:txBody>
        </p:sp>
        <p:grpSp>
          <p:nvGrpSpPr>
            <p:cNvPr id="65" name="Group 121">
              <a:extLst>
                <a:ext uri="{FF2B5EF4-FFF2-40B4-BE49-F238E27FC236}">
                  <a16:creationId xmlns:a16="http://schemas.microsoft.com/office/drawing/2014/main" id="{3D14271D-348F-421D-9EE9-03BB5D34D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8807" y="5627292"/>
              <a:ext cx="5205083" cy="138113"/>
              <a:chOff x="121" y="3492"/>
              <a:chExt cx="3507" cy="87"/>
            </a:xfrm>
          </p:grpSpPr>
          <p:sp>
            <p:nvSpPr>
              <p:cNvPr id="72" name="Rectangle 102">
                <a:extLst>
                  <a:ext uri="{FF2B5EF4-FFF2-40B4-BE49-F238E27FC236}">
                    <a16:creationId xmlns:a16="http://schemas.microsoft.com/office/drawing/2014/main" id="{2915A6C7-DFEE-46AB-B24F-6782213D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3" name="Rectangle 103">
                <a:extLst>
                  <a:ext uri="{FF2B5EF4-FFF2-40B4-BE49-F238E27FC236}">
                    <a16:creationId xmlns:a16="http://schemas.microsoft.com/office/drawing/2014/main" id="{567B77F0-EE03-4EAE-8A0D-6A4850A91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4" name="Rectangle 104">
                <a:extLst>
                  <a:ext uri="{FF2B5EF4-FFF2-40B4-BE49-F238E27FC236}">
                    <a16:creationId xmlns:a16="http://schemas.microsoft.com/office/drawing/2014/main" id="{40C363F8-CD22-4DDC-A74C-74B2C83F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5" name="Rectangle 105">
                <a:extLst>
                  <a:ext uri="{FF2B5EF4-FFF2-40B4-BE49-F238E27FC236}">
                    <a16:creationId xmlns:a16="http://schemas.microsoft.com/office/drawing/2014/main" id="{32686DC0-B237-43A0-A184-BD559045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6" name="Rectangle 106">
                <a:extLst>
                  <a:ext uri="{FF2B5EF4-FFF2-40B4-BE49-F238E27FC236}">
                    <a16:creationId xmlns:a16="http://schemas.microsoft.com/office/drawing/2014/main" id="{F775C0D8-05A2-44CB-839B-64D6515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7" name="Rectangle 107">
                <a:extLst>
                  <a:ext uri="{FF2B5EF4-FFF2-40B4-BE49-F238E27FC236}">
                    <a16:creationId xmlns:a16="http://schemas.microsoft.com/office/drawing/2014/main" id="{DD9B8A42-CA6D-4B63-9A47-841EA45C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8" name="Rectangle 108">
                <a:extLst>
                  <a:ext uri="{FF2B5EF4-FFF2-40B4-BE49-F238E27FC236}">
                    <a16:creationId xmlns:a16="http://schemas.microsoft.com/office/drawing/2014/main" id="{B4B8D71C-989E-4B78-8793-2F85E5606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9" name="Rectangle 109">
                <a:extLst>
                  <a:ext uri="{FF2B5EF4-FFF2-40B4-BE49-F238E27FC236}">
                    <a16:creationId xmlns:a16="http://schemas.microsoft.com/office/drawing/2014/main" id="{25886FAD-252F-4A7D-954A-647E3831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" name="Rectangle 118">
                <a:extLst>
                  <a:ext uri="{FF2B5EF4-FFF2-40B4-BE49-F238E27FC236}">
                    <a16:creationId xmlns:a16="http://schemas.microsoft.com/office/drawing/2014/main" id="{DB4A5720-07C2-46A6-B246-A7D7CBD84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3" name="Rectangle 119">
                <a:extLst>
                  <a:ext uri="{FF2B5EF4-FFF2-40B4-BE49-F238E27FC236}">
                    <a16:creationId xmlns:a16="http://schemas.microsoft.com/office/drawing/2014/main" id="{17E4095E-5376-4E3E-BC35-D16E915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66" name="Text Box 122">
              <a:extLst>
                <a:ext uri="{FF2B5EF4-FFF2-40B4-BE49-F238E27FC236}">
                  <a16:creationId xmlns:a16="http://schemas.microsoft.com/office/drawing/2014/main" id="{129161BB-32A5-4771-98D4-CEF8D7033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200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38</a:t>
              </a:r>
            </a:p>
          </p:txBody>
        </p:sp>
        <p:sp>
          <p:nvSpPr>
            <p:cNvPr id="67" name="Text Box 123">
              <a:extLst>
                <a:ext uri="{FF2B5EF4-FFF2-40B4-BE49-F238E27FC236}">
                  <a16:creationId xmlns:a16="http://schemas.microsoft.com/office/drawing/2014/main" id="{1070C1F8-B91C-4E11-9184-6FE96C15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406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68" name="Text Box 124">
              <a:extLst>
                <a:ext uri="{FF2B5EF4-FFF2-40B4-BE49-F238E27FC236}">
                  <a16:creationId xmlns:a16="http://schemas.microsoft.com/office/drawing/2014/main" id="{4DB6EE30-8A8F-4A70-87E3-82643E84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494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42</a:t>
              </a:r>
            </a:p>
          </p:txBody>
        </p:sp>
        <p:sp>
          <p:nvSpPr>
            <p:cNvPr id="69" name="Text Box 125">
              <a:extLst>
                <a:ext uri="{FF2B5EF4-FFF2-40B4-BE49-F238E27FC236}">
                  <a16:creationId xmlns:a16="http://schemas.microsoft.com/office/drawing/2014/main" id="{59614920-92C6-426F-A882-2A3012C7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85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44</a:t>
              </a:r>
            </a:p>
          </p:txBody>
        </p:sp>
        <p:sp>
          <p:nvSpPr>
            <p:cNvPr id="70" name="Text Box 126">
              <a:extLst>
                <a:ext uri="{FF2B5EF4-FFF2-40B4-BE49-F238E27FC236}">
                  <a16:creationId xmlns:a16="http://schemas.microsoft.com/office/drawing/2014/main" id="{151204BC-BF65-4A3B-9505-965031FE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752" y="582574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54</a:t>
              </a:r>
            </a:p>
          </p:txBody>
        </p:sp>
        <p:sp>
          <p:nvSpPr>
            <p:cNvPr id="71" name="Text Box 127">
              <a:extLst>
                <a:ext uri="{FF2B5EF4-FFF2-40B4-BE49-F238E27FC236}">
                  <a16:creationId xmlns:a16="http://schemas.microsoft.com/office/drawing/2014/main" id="{0A2DC4A3-9A6A-47F5-BAFF-3B37EBAE1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315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56</a:t>
              </a:r>
            </a:p>
          </p:txBody>
        </p:sp>
        <p:sp>
          <p:nvSpPr>
            <p:cNvPr id="84" name="Text Box 126">
              <a:extLst>
                <a:ext uri="{FF2B5EF4-FFF2-40B4-BE49-F238E27FC236}">
                  <a16:creationId xmlns:a16="http://schemas.microsoft.com/office/drawing/2014/main" id="{1B6405DC-A760-4F3E-85A5-8B2E68B3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933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52</a:t>
              </a:r>
            </a:p>
          </p:txBody>
        </p:sp>
        <p:sp>
          <p:nvSpPr>
            <p:cNvPr id="85" name="Text Box 126">
              <a:extLst>
                <a:ext uri="{FF2B5EF4-FFF2-40B4-BE49-F238E27FC236}">
                  <a16:creationId xmlns:a16="http://schemas.microsoft.com/office/drawing/2014/main" id="{482DB93A-D558-4E6D-BA12-592BA3B72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439" y="5829250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86" name="Text Box 126">
              <a:extLst>
                <a:ext uri="{FF2B5EF4-FFF2-40B4-BE49-F238E27FC236}">
                  <a16:creationId xmlns:a16="http://schemas.microsoft.com/office/drawing/2014/main" id="{19CD04EB-F245-48A2-A7C1-59FF714E0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692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48</a:t>
              </a:r>
            </a:p>
          </p:txBody>
        </p:sp>
        <p:sp>
          <p:nvSpPr>
            <p:cNvPr id="87" name="Text Box 126">
              <a:extLst>
                <a:ext uri="{FF2B5EF4-FFF2-40B4-BE49-F238E27FC236}">
                  <a16:creationId xmlns:a16="http://schemas.microsoft.com/office/drawing/2014/main" id="{916C8BBC-CF49-4382-AE73-3BD601EC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604" y="581863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46</a:t>
              </a:r>
            </a:p>
          </p:txBody>
        </p:sp>
      </p:grpSp>
      <p:sp>
        <p:nvSpPr>
          <p:cNvPr id="94" name="Line 61">
            <a:extLst>
              <a:ext uri="{FF2B5EF4-FFF2-40B4-BE49-F238E27FC236}">
                <a16:creationId xmlns:a16="http://schemas.microsoft.com/office/drawing/2014/main" id="{72BE8493-E8F8-4F75-8CA0-417D8EA7E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274" y="545471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5" name="Line 59">
            <a:extLst>
              <a:ext uri="{FF2B5EF4-FFF2-40B4-BE49-F238E27FC236}">
                <a16:creationId xmlns:a16="http://schemas.microsoft.com/office/drawing/2014/main" id="{A2DA10D5-9C77-4177-8568-5BF29FB6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137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Line 59">
            <a:extLst>
              <a:ext uri="{FF2B5EF4-FFF2-40B4-BE49-F238E27FC236}">
                <a16:creationId xmlns:a16="http://schemas.microsoft.com/office/drawing/2014/main" id="{43A8E668-E8EF-46CA-BA63-AE6CC51E9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Rectangle 96">
            <a:hlinkClick r:id="rId2"/>
            <a:extLst>
              <a:ext uri="{FF2B5EF4-FFF2-40B4-BE49-F238E27FC236}">
                <a16:creationId xmlns:a16="http://schemas.microsoft.com/office/drawing/2014/main" id="{7032D340-98B1-4D86-9B85-F773429D4482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hlinkClick r:id="rId2"/>
            <a:extLst>
              <a:ext uri="{FF2B5EF4-FFF2-40B4-BE49-F238E27FC236}">
                <a16:creationId xmlns:a16="http://schemas.microsoft.com/office/drawing/2014/main" id="{C2C6E3A3-BFDD-4C84-AC79-99E186BC72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FB78A-01A6-F79E-C198-08C16907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2001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5" y="260391"/>
            <a:ext cx="8223902" cy="640848"/>
          </a:xfrm>
        </p:spPr>
        <p:txBody>
          <a:bodyPr>
            <a:normAutofit fontScale="90000"/>
          </a:bodyPr>
          <a:lstStyle/>
          <a:p>
            <a:r>
              <a:rPr lang="en-US" altLang="en-US" sz="3900" dirty="0">
                <a:solidFill>
                  <a:srgbClr val="002060"/>
                </a:solidFill>
                <a:latin typeface="Comic Sans MS" panose="030F0702030302020204" pitchFamily="66" charset="0"/>
              </a:rPr>
              <a:t>Parallel Box and whisker diagrams</a:t>
            </a:r>
            <a:endParaRPr lang="en-GB" sz="3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parallel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parallel box plot </a:t>
            </a:r>
            <a:r>
              <a:rPr lang="en-US" altLang="en-US" dirty="0">
                <a:latin typeface="+mn-lt"/>
              </a:rPr>
              <a:t>enables us to make a visual comparison of the distributions of two data sets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93" y="2574895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We can easily compare descriptive statistic such as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65093B2-DF8B-4B18-98D8-026F9C42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4" y="3336816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Their median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26B079D-A00E-4493-A24D-8EA50EB4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3" y="3861297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range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32C59FA-0FBA-492B-B1A9-34AC0C51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06594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interquartile range</a:t>
            </a: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D49A7B8E-3DF6-463E-9432-327BE18A269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1FA619A0-6994-4857-86E3-798F2AD7357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00FBB866-83B2-40F8-A8BB-501C99D11B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104611"/>
            <a:ext cx="7056710" cy="3159277"/>
          </a:xfrm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8480604-D826-47AB-82C2-B4316883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6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B12B5FE8-7D0E-42EF-B17D-2B00EAA37B31}"/>
              </a:ext>
            </a:extLst>
          </p:cNvPr>
          <p:cNvSpPr/>
          <p:nvPr/>
        </p:nvSpPr>
        <p:spPr>
          <a:xfrm>
            <a:off x="8100392" y="6165055"/>
            <a:ext cx="1043608" cy="60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2C93B13C-131C-4759-9052-D1A17674CC8F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E426AAC-B19D-4272-AFF6-FA915E8E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4" y="887623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gardener collected data on two types of tomato. The parallel box and whisker plot below shows data for the masses in grams of the tomatoes in the two samples.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FE8C99-F75C-4532-915F-8D002248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05" y="2115823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Compare and contrast the two types and advise the gardener which type of tomato he should grow in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BF22C-A13A-4583-88BF-B4FEC569AB5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5" name="Line 59">
            <a:extLst>
              <a:ext uri="{FF2B5EF4-FFF2-40B4-BE49-F238E27FC236}">
                <a16:creationId xmlns:a16="http://schemas.microsoft.com/office/drawing/2014/main" id="{46E9834B-0DCE-4ADD-83F8-47B6E9E2A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157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59">
            <a:extLst>
              <a:ext uri="{FF2B5EF4-FFF2-40B4-BE49-F238E27FC236}">
                <a16:creationId xmlns:a16="http://schemas.microsoft.com/office/drawing/2014/main" id="{F5242E20-6C67-4D57-A0AB-F78BD6CF0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019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FCD3D2F3-9133-470A-B742-DF09EAC0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604" y="493474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95D57702-A932-4FB0-83A9-ED0E0B8D5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587" y="4938884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46" y="260648"/>
            <a:ext cx="7772400" cy="778098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Box and whisker plots</a:t>
            </a: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simply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plot </a:t>
            </a:r>
            <a:r>
              <a:rPr lang="en-US" altLang="en-US" dirty="0">
                <a:latin typeface="+mn-lt"/>
              </a:rPr>
              <a:t>is a visual display of some of the descriptive statistics of a data set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" y="2099757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shows: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22A896-9888-4DD2-9048-F774AB40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3" y="269992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minimum value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4B1EFE2-77D0-4A67-BA80-51905985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2" y="3224402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lower quartile (Q</a:t>
            </a:r>
            <a:r>
              <a:rPr lang="en-US" altLang="en-US" baseline="-25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7115B55-01DC-43ED-A228-BA76839B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13" y="386969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median (Q</a:t>
            </a:r>
            <a:r>
              <a:rPr lang="en-US" altLang="en-US" baseline="-25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D9A4909-F0FD-4A4F-A3A6-1F52456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514996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upper quartile (Q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DEA3248-2CCB-4AE6-B224-9271C052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3" y="5097750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maximum value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693B16-CA75-403C-8BBB-40F07B83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325999"/>
            <a:ext cx="352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These five numbers form the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five-number summary </a:t>
            </a:r>
            <a:r>
              <a:rPr lang="en-US" altLang="en-US" dirty="0">
                <a:latin typeface="+mn-lt"/>
              </a:rPr>
              <a:t>of a data set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487013D-7BBA-4B63-9E92-8CF4926EFF5F}"/>
              </a:ext>
            </a:extLst>
          </p:cNvPr>
          <p:cNvSpPr/>
          <p:nvPr/>
        </p:nvSpPr>
        <p:spPr>
          <a:xfrm>
            <a:off x="4644008" y="2699921"/>
            <a:ext cx="504056" cy="285949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106">
            <a:extLst>
              <a:ext uri="{FF2B5EF4-FFF2-40B4-BE49-F238E27FC236}">
                <a16:creationId xmlns:a16="http://schemas.microsoft.com/office/drawing/2014/main" id="{AA405018-231C-401C-A540-4DF87F24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5606486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possible to get a sense of a data set’s distribution by examining 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30DBF17D-4064-47A9-B329-7B59EA78725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Rectangle 15">
            <a:hlinkClick r:id="rId2"/>
            <a:extLst>
              <a:ext uri="{FF2B5EF4-FFF2-40B4-BE49-F238E27FC236}">
                <a16:creationId xmlns:a16="http://schemas.microsoft.com/office/drawing/2014/main" id="{41BC441E-3147-4CBA-B4BA-98D67963131D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24C5C198-31A2-42EF-9657-7B591A32FB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863" y="550863"/>
            <a:ext cx="5986462" cy="3292475"/>
          </a:xfrm>
        </p:spPr>
      </p:pic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719CF0C5-6A01-450E-B07C-4CE413C54C25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1685FE4-C8C2-4E03-BAFE-1D402FB5F1D6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1ABB5F9-6E7F-4B85-81E5-49FBDAE0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5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97993C-4AAF-4880-A3EE-635E4B6E7FF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3912235"/>
          <a:ext cx="690663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872">
                  <a:extLst>
                    <a:ext uri="{9D8B030D-6E8A-4147-A177-3AD203B41FA5}">
                      <a16:colId xmlns:a16="http://schemas.microsoft.com/office/drawing/2014/main" val="62619887"/>
                    </a:ext>
                  </a:extLst>
                </a:gridCol>
                <a:gridCol w="2122811">
                  <a:extLst>
                    <a:ext uri="{9D8B030D-6E8A-4147-A177-3AD203B41FA5}">
                      <a16:colId xmlns:a16="http://schemas.microsoft.com/office/drawing/2014/main" val="3916143287"/>
                    </a:ext>
                  </a:extLst>
                </a:gridCol>
                <a:gridCol w="2012955">
                  <a:extLst>
                    <a:ext uri="{9D8B030D-6E8A-4147-A177-3AD203B41FA5}">
                      <a16:colId xmlns:a16="http://schemas.microsoft.com/office/drawing/2014/main" val="3385016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A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Median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Lower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4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Upper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7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Interquartile 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8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1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D1529C-ABC3-4295-BE6C-47B7B5C752CD}"/>
              </a:ext>
            </a:extLst>
          </p:cNvPr>
          <p:cNvSpPr txBox="1"/>
          <p:nvPr/>
        </p:nvSpPr>
        <p:spPr>
          <a:xfrm>
            <a:off x="4215408" y="429643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1C48E-9A18-4EB9-9215-39225C9EFBB0}"/>
              </a:ext>
            </a:extLst>
          </p:cNvPr>
          <p:cNvSpPr txBox="1"/>
          <p:nvPr/>
        </p:nvSpPr>
        <p:spPr>
          <a:xfrm>
            <a:off x="6226221" y="42964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FB447-53A1-48DC-849D-0D4905391068}"/>
              </a:ext>
            </a:extLst>
          </p:cNvPr>
          <p:cNvSpPr txBox="1"/>
          <p:nvPr/>
        </p:nvSpPr>
        <p:spPr>
          <a:xfrm>
            <a:off x="4183036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49 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60811-5267-43E5-9648-C6711C61E036}"/>
              </a:ext>
            </a:extLst>
          </p:cNvPr>
          <p:cNvSpPr txBox="1"/>
          <p:nvPr/>
        </p:nvSpPr>
        <p:spPr>
          <a:xfrm>
            <a:off x="4174727" y="515906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57 grams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4B725-0482-44EA-BB3F-ED7ED2064C70}"/>
              </a:ext>
            </a:extLst>
          </p:cNvPr>
          <p:cNvSpPr txBox="1"/>
          <p:nvPr/>
        </p:nvSpPr>
        <p:spPr>
          <a:xfrm>
            <a:off x="4174727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BC635-CEEB-42F8-A2A0-8C985EE7C5CD}"/>
              </a:ext>
            </a:extLst>
          </p:cNvPr>
          <p:cNvSpPr txBox="1"/>
          <p:nvPr/>
        </p:nvSpPr>
        <p:spPr>
          <a:xfrm>
            <a:off x="4174727" y="600417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14 grams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44E7-5095-4BBB-8082-4FB5A29BB974}"/>
              </a:ext>
            </a:extLst>
          </p:cNvPr>
          <p:cNvSpPr txBox="1"/>
          <p:nvPr/>
        </p:nvSpPr>
        <p:spPr>
          <a:xfrm>
            <a:off x="6233521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51 grams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7B659A-F44E-43A2-9498-47647A08BD5D}"/>
              </a:ext>
            </a:extLst>
          </p:cNvPr>
          <p:cNvSpPr txBox="1"/>
          <p:nvPr/>
        </p:nvSpPr>
        <p:spPr>
          <a:xfrm>
            <a:off x="6226221" y="51049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54 grams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F6DF5-1D7F-448D-8876-08190BE7BB87}"/>
              </a:ext>
            </a:extLst>
          </p:cNvPr>
          <p:cNvSpPr txBox="1"/>
          <p:nvPr/>
        </p:nvSpPr>
        <p:spPr>
          <a:xfrm>
            <a:off x="6226221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3 grams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B995F-475A-4EC3-A933-DADCDD7EB997}"/>
              </a:ext>
            </a:extLst>
          </p:cNvPr>
          <p:cNvSpPr txBox="1"/>
          <p:nvPr/>
        </p:nvSpPr>
        <p:spPr>
          <a:xfrm>
            <a:off x="6233521" y="600417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3F4FC-855A-44FF-9CB7-9C70C13AA63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5" name="Line 59">
            <a:extLst>
              <a:ext uri="{FF2B5EF4-FFF2-40B4-BE49-F238E27FC236}">
                <a16:creationId xmlns:a16="http://schemas.microsoft.com/office/drawing/2014/main" id="{3248632F-854F-4AC5-B48A-123C9AFFE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118" y="151916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01A869DA-356E-4548-A602-3856237FD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757" y="243130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DAC58F1C-D0F1-49F8-9DB0-AA7B1CFC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763" y="15041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FBA43B84-FDDA-4945-9DFB-C5FB0F711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261" y="244629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90841C9-1C63-4BFD-86ED-A82D488D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8"/>
            <a:ext cx="8266757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D92A5C8-77D5-4F2D-9673-50A2FE6C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From this table we can see that both types of tomato have the same average mass because their medians are the same.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3CB8F7D-962D-4CA6-85D7-41F59961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2" y="3277506"/>
            <a:ext cx="8863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Comparing the medians and interquartile ranges shows that there is far more variation in the masses of the type A tomatoes, which means that the masses of type B are more consistent than those of type A.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6C35647-F3EC-4DE7-98E5-7198C3F8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18" y="4207900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However, comparing the upper quartiles, shows that type A tomatoes will generally have a larger mass than those of type B.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7BC93B0-BD5A-4C9F-B85D-C99FC72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7" y="4845623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Nevertheless, there will be some type A tomatoes that are lighter than any of type B.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84D2D1AC-3B55-4A51-8E33-9989E30B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5" y="5470951"/>
            <a:ext cx="8522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Taking all this together, the gardener would be best advised to plant type A tomatoes in future as he is likely to get a better yield from them than from type 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E3E48-C07D-4F6E-B717-5A71FFEF55E7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A82E8B-60C5-4322-B11A-E9957EB6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744628"/>
            <a:ext cx="4968552" cy="18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07E56D-D106-46F8-ABDE-E50A2F04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40D2DD2-9F02-4956-AD12-5F622E9A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76" y="716191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extraordinary data that are separated from the main body of the data.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F5558FA-9CE8-4647-8B9F-7229115B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1481964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However, we have so far identified outliers rather informally by looking at the data directly, or at a column graph of the data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C2DA0D-7226-4FE6-8BCA-5160C1C8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commonly used test to identify outliers involves the calculation of upper and lower boundaries: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9C48196-7105-4750-8E28-76F77C49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32" y="3467835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upper quartile </a:t>
            </a:r>
            <a:r>
              <a:rPr lang="en-US" altLang="en-US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+mn-lt"/>
              </a:rPr>
              <a:t>  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5FC8ECFB-0A89-4915-A6F4-CA13C0D8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" y="4372762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275DA2C-C1DC-4831-8B83-91248835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3935215"/>
            <a:ext cx="6864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larger than the upper boundary is an outlier.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5E511ADF-8389-47DD-BD42-20FC0DFA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4813041"/>
            <a:ext cx="6874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smaller than the lower boundary is an outlier.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16601B3-21F0-4FAC-9CFA-33723C9D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1" y="5260923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marked with an asterisk on a box plot. 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1A84D94-5FFA-4C8E-88C0-2A3BFCC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45" y="5733379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is possible to have more than one outlier at either end</a:t>
            </a:r>
          </a:p>
        </p:txBody>
      </p:sp>
    </p:spTree>
    <p:extLst>
      <p:ext uri="{BB962C8B-B14F-4D97-AF65-F5344CB8AC3E}">
        <p14:creationId xmlns:p14="http://schemas.microsoft.com/office/powerpoint/2010/main" val="37661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9">
            <a:extLst>
              <a:ext uri="{FF2B5EF4-FFF2-40B4-BE49-F238E27FC236}">
                <a16:creationId xmlns:a16="http://schemas.microsoft.com/office/drawing/2014/main" id="{032C7509-0F7A-41B9-940B-16849D44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48" y="2286569"/>
            <a:ext cx="1813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Median = 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5C5CE7B-52FA-40D2-AD99-A12A1B5A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19" y="1712212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CE1B4FD-C2A0-4D24-AB31-4CE1E4A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C9438B4-C6EF-452B-A7C5-234CD683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88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50B799A-F1CA-4539-B823-41A06CC9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A5598C6-2853-4A10-A9B1-05E9CD2E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208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76CAF29-3580-4091-948E-35DA7FE8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6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BDA1FC0-2906-43AD-A8CB-3544F20A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899614"/>
            <a:ext cx="8457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the following data for outliers. Construct a box and whisker for this data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52479E4-2535-4C07-93E0-E408E3B6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920" y="1712212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E446BAE-AE23-4D93-99DA-F0AC5715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8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895F3DF-F50F-4839-92D6-E4342BF1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18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9E6A87C-1232-49B1-B1C9-A727872B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36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7E7BD20-9027-4D9F-B48A-65AE70CB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409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3B81CC3-8B5A-4A91-B210-77C45FD2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7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CC5A981-3A91-47B7-B973-EF88E9BD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B0DCCD70-CFF6-47B3-B6A5-FEECEE4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7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12453E18-FB1E-466B-8EC7-D263F11E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42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12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558B687-4AE4-4DFD-B707-37D3BA92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93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13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E9EEFB0D-7604-4315-ACB0-58BB9887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41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2805BBB8-6AE2-499D-A25A-ED027625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002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18</a:t>
            </a: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1DF9FD1F-DFEE-4736-95F1-657D94C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57" y="1763655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12FCA5F-3D2A-481C-A536-81AD6D47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471" y="1764832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DF663B7F-9185-41DA-B324-B98771FD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8" y="1779184"/>
            <a:ext cx="35877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41A10103-3E81-45B5-AE9E-E633FFAD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29" y="1780326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EF908965-987C-4479-9FE5-6704BC813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38" y="2155252"/>
            <a:ext cx="90408" cy="306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98A60957-4C41-45F2-8827-AD748A9D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65" y="2315384"/>
            <a:ext cx="1212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Q1 = 7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52C652B5-565E-478E-AD8B-FF38F180D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1158" y="2125194"/>
            <a:ext cx="92206" cy="258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D7CF7DAB-7510-4070-8796-ABBACBCE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78" y="2286155"/>
            <a:ext cx="1299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Q3 = 10</a:t>
            </a: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A9874986-38E5-46AA-B2D3-98A08DC60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58" y="2159630"/>
            <a:ext cx="86501" cy="1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3AE7AA7E-A1B9-4E49-AD31-72FB9FD1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8" y="2286570"/>
            <a:ext cx="1557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Min = 1</a:t>
            </a: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0D85E44F-6027-40F0-BC8E-C580638DF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3759" y="2131992"/>
            <a:ext cx="92208" cy="2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FF7F6385-86C6-44F0-8D68-61FEC531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50" y="2286155"/>
            <a:ext cx="1518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Max = 18</a:t>
            </a: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3451CA16-2D39-461B-BD6E-BE67DF34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89" y="1741162"/>
            <a:ext cx="666523" cy="395909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A2F360A2-D332-4F54-A16E-76D7FC1C3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8514" y="2139547"/>
            <a:ext cx="208585" cy="280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38759887-17FE-4AF1-A908-B95B09B4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82" y="2689334"/>
            <a:ext cx="1397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IQR =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06D30B55-60ED-4CA4-AE10-A7990026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51" y="4732775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18 is above the upper boundary, so it is an outlier.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A8F6FD5A-1619-4853-8952-8F9AF6CF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24" y="3392990"/>
            <a:ext cx="282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9B4ECF98-ED44-48B6-8517-EB9561FE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3059255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for outliers:</a:t>
            </a: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27C79D23-0867-4BC4-AE08-4F3FB4AE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093" y="2688951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22320B83-00DB-415F-83BE-A00E7B72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783" y="2704339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Q</a:t>
            </a:r>
            <a:r>
              <a:rPr lang="en-US" altLang="en-US" sz="2200" baseline="-25000" dirty="0">
                <a:latin typeface="+mn-lt"/>
              </a:rPr>
              <a:t>1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9121FD6B-ECF0-4B82-8120-18C70200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32" y="2648126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425186C-427D-498D-BCDA-DD55DB80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2" y="2701074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A5738034-1D50-49A1-98F8-784387E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40" y="2721156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1CF34FE3-A218-4170-8EDD-435A8CE4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30" y="2736544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7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C5D7BD3F-7DD9-454E-AA3A-3275560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79" y="2680331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14DE3DEF-6C34-4A3F-994F-7098A3BF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577" y="2688951"/>
            <a:ext cx="790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0F184FB-9CEF-4F7B-A479-69FD1BF6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2" y="3821325"/>
            <a:ext cx="4300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latin typeface="+mn-lt"/>
              </a:rPr>
              <a:t>upper quartile </a:t>
            </a: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C6237C2-B40D-43EF-956E-11AE384D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98" y="3821325"/>
            <a:ext cx="4214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id="{A8C2E836-B319-4765-ACC8-E1468EC8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5" y="427465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0D21697E-F776-4E6A-8F6D-BA4FC30E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3" y="4294734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id="{0BDCA6DC-75BB-4761-9492-7DB0AB68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97" y="4242733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6618A917-DE55-4B3A-865E-0245F75F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685" y="4255620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id="{B1B1F18E-435D-40D5-ABE3-744D44CB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36" y="423074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704E024A-6AF0-462C-AC49-85EF6CC2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83" y="4250825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14.5 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E961E59-7971-47CC-998B-0E8C4C7B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28" y="4301955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2952CDBB-D2F7-4CAB-BD99-7C2EE2FC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76" y="4322037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7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D3BBE71C-92C4-4052-A31D-01E35A29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4270036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–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id="{351DF718-86F2-444B-83FB-8306965F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448" y="4282923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id="{DA30F1CD-B989-4ED8-9FDB-A4A731F7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076" y="4269066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6A37A71D-0D62-4356-880C-CC000289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623" y="4289149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2.5 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C9387A06-74E6-4E6C-A393-103CAB57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5" y="3390806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DE5B35EB-581C-4980-BC7D-598391E6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4" y="5151698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 is below the lower boundary, so it is an outlier.</a:t>
            </a:r>
          </a:p>
        </p:txBody>
      </p:sp>
      <p:pic>
        <p:nvPicPr>
          <p:cNvPr id="78" name="Picture 47">
            <a:extLst>
              <a:ext uri="{FF2B5EF4-FFF2-40B4-BE49-F238E27FC236}">
                <a16:creationId xmlns:a16="http://schemas.microsoft.com/office/drawing/2014/main" id="{A4CE80F5-6073-4B39-BD04-F23B87EC4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122" y="5612005"/>
            <a:ext cx="4779961" cy="10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Line 32">
            <a:extLst>
              <a:ext uri="{FF2B5EF4-FFF2-40B4-BE49-F238E27FC236}">
                <a16:creationId xmlns:a16="http://schemas.microsoft.com/office/drawing/2014/main" id="{166FA1B9-73F7-446F-A253-F810BD847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558" y="6462077"/>
            <a:ext cx="47548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33">
            <a:extLst>
              <a:ext uri="{FF2B5EF4-FFF2-40B4-BE49-F238E27FC236}">
                <a16:creationId xmlns:a16="http://schemas.microsoft.com/office/drawing/2014/main" id="{C9E9CC20-C854-45B6-84D2-762F2497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38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id="{EF89E3D0-8D8E-47AB-BB26-8089F793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3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Text Box 35">
            <a:extLst>
              <a:ext uri="{FF2B5EF4-FFF2-40B4-BE49-F238E27FC236}">
                <a16:creationId xmlns:a16="http://schemas.microsoft.com/office/drawing/2014/main" id="{854533DE-A21B-4307-AC88-8737496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271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Text Box 36">
            <a:extLst>
              <a:ext uri="{FF2B5EF4-FFF2-40B4-BE49-F238E27FC236}">
                <a16:creationId xmlns:a16="http://schemas.microsoft.com/office/drawing/2014/main" id="{37653E62-33F5-4A2E-BC49-533D4AB9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46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 Box 37">
            <a:extLst>
              <a:ext uri="{FF2B5EF4-FFF2-40B4-BE49-F238E27FC236}">
                <a16:creationId xmlns:a16="http://schemas.microsoft.com/office/drawing/2014/main" id="{17B14A9E-9A10-4886-B95B-700FD086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58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D32B2ADB-29A0-4FE4-BD48-4872B4E0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583" y="6437376"/>
            <a:ext cx="323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Text Box 39">
            <a:extLst>
              <a:ext uri="{FF2B5EF4-FFF2-40B4-BE49-F238E27FC236}">
                <a16:creationId xmlns:a16="http://schemas.microsoft.com/office/drawing/2014/main" id="{F8FE7E6C-C781-46B5-977E-A2191BEF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383" y="6437376"/>
            <a:ext cx="344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EED3DB-D6DD-4F25-AEDF-86A1F2F4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183" y="6440412"/>
            <a:ext cx="3254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Text Box 41">
            <a:extLst>
              <a:ext uri="{FF2B5EF4-FFF2-40B4-BE49-F238E27FC236}">
                <a16:creationId xmlns:a16="http://schemas.microsoft.com/office/drawing/2014/main" id="{138B5E4E-8E42-4C6F-ADE1-DE5FC2F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571" y="6437376"/>
            <a:ext cx="325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F52D2C44-E642-4684-9539-511A8DED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71" y="6437376"/>
            <a:ext cx="31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C39EDBAE-D70F-4541-B8A8-3A07E0F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408" y="6437376"/>
            <a:ext cx="320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" name="Line 49">
            <a:extLst>
              <a:ext uri="{FF2B5EF4-FFF2-40B4-BE49-F238E27FC236}">
                <a16:creationId xmlns:a16="http://schemas.microsoft.com/office/drawing/2014/main" id="{EB962BFF-19DC-4E05-A288-776FBE864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71" y="582549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57">
            <a:extLst>
              <a:ext uri="{FF2B5EF4-FFF2-40B4-BE49-F238E27FC236}">
                <a16:creationId xmlns:a16="http://schemas.microsoft.com/office/drawing/2014/main" id="{39D46C33-8A89-45F5-A526-6CE13CEE4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190" y="602534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58">
            <a:extLst>
              <a:ext uri="{FF2B5EF4-FFF2-40B4-BE49-F238E27FC236}">
                <a16:creationId xmlns:a16="http://schemas.microsoft.com/office/drawing/2014/main" id="{9D68636B-44B9-45E4-8975-22EABB053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695" y="6026517"/>
            <a:ext cx="8778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>
            <a:extLst>
              <a:ext uri="{FF2B5EF4-FFF2-40B4-BE49-F238E27FC236}">
                <a16:creationId xmlns:a16="http://schemas.microsoft.com/office/drawing/2014/main" id="{58452243-04EF-42FA-87CB-300119DE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6707" y="580588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49">
            <a:extLst>
              <a:ext uri="{FF2B5EF4-FFF2-40B4-BE49-F238E27FC236}">
                <a16:creationId xmlns:a16="http://schemas.microsoft.com/office/drawing/2014/main" id="{7E3D661D-B3EB-45C8-A0BB-206C86C1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629" y="581533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Text Box 5">
            <a:extLst>
              <a:ext uri="{FF2B5EF4-FFF2-40B4-BE49-F238E27FC236}">
                <a16:creationId xmlns:a16="http://schemas.microsoft.com/office/drawing/2014/main" id="{DE1B4CBD-8C68-46AF-B1A6-6FBF7CED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0" y="5840073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0ECE92D6-339B-42A1-BC55-E8A4D6B8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03" y="5825490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16B83B-DAAE-4C84-9BFE-A2ED4D0299E8}"/>
              </a:ext>
            </a:extLst>
          </p:cNvPr>
          <p:cNvCxnSpPr/>
          <p:nvPr/>
        </p:nvCxnSpPr>
        <p:spPr>
          <a:xfrm>
            <a:off x="4821683" y="5813788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A40E6C-2919-4CC4-B6E5-C31D0238075A}"/>
              </a:ext>
            </a:extLst>
          </p:cNvPr>
          <p:cNvCxnSpPr/>
          <p:nvPr/>
        </p:nvCxnSpPr>
        <p:spPr>
          <a:xfrm>
            <a:off x="4817668" y="6249880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5">
            <a:extLst>
              <a:ext uri="{FF2B5EF4-FFF2-40B4-BE49-F238E27FC236}">
                <a16:creationId xmlns:a16="http://schemas.microsoft.com/office/drawing/2014/main" id="{D4FD343C-F75B-4007-AE52-AC9C687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01" y="5655406"/>
            <a:ext cx="2648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Each whisker is drawn to the last value that is not an outlier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3668C9D5-C574-4073-9501-F1E6F991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6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735ACD-5CB6-4EE6-8DBF-FC700DBBD31E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7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92" name="Line 59">
            <a:extLst>
              <a:ext uri="{FF2B5EF4-FFF2-40B4-BE49-F238E27FC236}">
                <a16:creationId xmlns:a16="http://schemas.microsoft.com/office/drawing/2014/main" id="{FA17AEF5-EE50-4D24-B173-6B286D5A6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773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59">
            <a:extLst>
              <a:ext uri="{FF2B5EF4-FFF2-40B4-BE49-F238E27FC236}">
                <a16:creationId xmlns:a16="http://schemas.microsoft.com/office/drawing/2014/main" id="{9C014CCF-5405-4029-9588-B11141F75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149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Rectangle 94">
            <a:hlinkClick r:id="rId3"/>
            <a:extLst>
              <a:ext uri="{FF2B5EF4-FFF2-40B4-BE49-F238E27FC236}">
                <a16:creationId xmlns:a16="http://schemas.microsoft.com/office/drawing/2014/main" id="{5BAA3CA5-C4D7-47BE-86F4-FBDE006E1AC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Rectangle 95">
            <a:hlinkClick r:id="rId3"/>
            <a:extLst>
              <a:ext uri="{FF2B5EF4-FFF2-40B4-BE49-F238E27FC236}">
                <a16:creationId xmlns:a16="http://schemas.microsoft.com/office/drawing/2014/main" id="{8F4EC9C0-20C1-4581-A1F0-5D939A046E3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41" grpId="0"/>
      <p:bldP spid="43" grpId="0"/>
      <p:bldP spid="45" grpId="0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01" grpId="0" animBg="1"/>
      <p:bldP spid="102" grpId="0" animBg="1"/>
      <p:bldP spid="105" grpId="0"/>
      <p:bldP spid="106" grpId="0"/>
      <p:bldP spid="111" grpId="0"/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2"/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/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0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92" name="Line 144"/>
          <p:cNvSpPr>
            <a:spLocks noChangeShapeType="1"/>
          </p:cNvSpPr>
          <p:nvPr/>
        </p:nvSpPr>
        <p:spPr bwMode="auto">
          <a:xfrm flipH="1" flipV="1">
            <a:off x="404813" y="2830175"/>
            <a:ext cx="0" cy="54864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157163" y="2411343"/>
            <a:ext cx="189827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366FF"/>
                </a:solidFill>
                <a:latin typeface="+mn-lt"/>
              </a:rPr>
              <a:t>Minimum value</a:t>
            </a: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H="1" flipV="1">
            <a:off x="3712399" y="2818443"/>
            <a:ext cx="1587" cy="18288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2353500" y="2396361"/>
            <a:ext cx="227979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E60000"/>
                </a:solidFill>
                <a:latin typeface="+mn-lt"/>
              </a:rPr>
              <a:t>Lower quartile Q</a:t>
            </a:r>
            <a:r>
              <a:rPr lang="en-GB" sz="2000" baseline="-25000" dirty="0">
                <a:solidFill>
                  <a:srgbClr val="E60000"/>
                </a:solidFill>
                <a:latin typeface="+mn-lt"/>
              </a:rPr>
              <a:t>1</a:t>
            </a: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H="1" flipV="1">
            <a:off x="5110283" y="2258155"/>
            <a:ext cx="0" cy="73152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0" name="Text Box 152"/>
          <p:cNvSpPr txBox="1">
            <a:spLocks noChangeArrowheads="1"/>
          </p:cNvSpPr>
          <p:nvPr/>
        </p:nvSpPr>
        <p:spPr bwMode="auto">
          <a:xfrm>
            <a:off x="4507033" y="1881189"/>
            <a:ext cx="144623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+mn-lt"/>
              </a:rPr>
              <a:t>Median Q</a:t>
            </a:r>
            <a:r>
              <a:rPr lang="en-GB" sz="2000" baseline="-25000" dirty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H="1" flipV="1">
            <a:off x="6213485" y="2780231"/>
            <a:ext cx="3175" cy="18288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5346711" y="2381371"/>
            <a:ext cx="23214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99"/>
                </a:solidFill>
                <a:latin typeface="+mn-lt"/>
              </a:rPr>
              <a:t>Upper quartile Q</a:t>
            </a:r>
            <a:r>
              <a:rPr lang="en-GB" sz="2000" baseline="-25000" dirty="0">
                <a:solidFill>
                  <a:srgbClr val="990099"/>
                </a:solidFill>
                <a:latin typeface="+mn-lt"/>
              </a:rPr>
              <a:t>3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8748715" y="2272598"/>
            <a:ext cx="0" cy="100584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6991352" y="1886900"/>
            <a:ext cx="197361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+mn-lt"/>
              </a:rPr>
              <a:t>Maximum value</a:t>
            </a:r>
          </a:p>
        </p:txBody>
      </p:sp>
      <p:sp>
        <p:nvSpPr>
          <p:cNvPr id="104611" name="Line 163"/>
          <p:cNvSpPr>
            <a:spLocks noChangeShapeType="1"/>
          </p:cNvSpPr>
          <p:nvPr/>
        </p:nvSpPr>
        <p:spPr bwMode="auto">
          <a:xfrm>
            <a:off x="395288" y="3401527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10" name="Line 162"/>
          <p:cNvSpPr>
            <a:spLocks noChangeShapeType="1"/>
          </p:cNvSpPr>
          <p:nvPr/>
        </p:nvSpPr>
        <p:spPr bwMode="auto">
          <a:xfrm>
            <a:off x="511016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619" name="Line 171"/>
          <p:cNvSpPr>
            <a:spLocks noChangeShapeType="1"/>
          </p:cNvSpPr>
          <p:nvPr/>
        </p:nvSpPr>
        <p:spPr bwMode="auto">
          <a:xfrm>
            <a:off x="6240463" y="3401527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 Box 106"/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5C3AB-D8B4-4040-BB1F-37F827C0BE0D}"/>
              </a:ext>
            </a:extLst>
          </p:cNvPr>
          <p:cNvSpPr/>
          <p:nvPr/>
        </p:nvSpPr>
        <p:spPr>
          <a:xfrm>
            <a:off x="310922" y="4633591"/>
            <a:ext cx="825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left end of the box is the lower quartile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CCA50-C1E2-450F-B9D9-26A6ED8F4240}"/>
              </a:ext>
            </a:extLst>
          </p:cNvPr>
          <p:cNvSpPr/>
          <p:nvPr/>
        </p:nvSpPr>
        <p:spPr>
          <a:xfrm>
            <a:off x="310922" y="5036214"/>
            <a:ext cx="82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right side of the box is the upper quartile.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9C57F-A793-4861-8807-D3453FCA510E}"/>
              </a:ext>
            </a:extLst>
          </p:cNvPr>
          <p:cNvSpPr/>
          <p:nvPr/>
        </p:nvSpPr>
        <p:spPr>
          <a:xfrm>
            <a:off x="372939" y="5473434"/>
            <a:ext cx="847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vertical line in the interior of the box is the median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834C0-808E-44E7-915D-F3F5128E53AE}"/>
              </a:ext>
            </a:extLst>
          </p:cNvPr>
          <p:cNvSpPr/>
          <p:nvPr/>
        </p:nvSpPr>
        <p:spPr>
          <a:xfrm>
            <a:off x="384466" y="3884986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left hand side is the minimum value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6FB03-1265-426D-8F01-95E27B7F83D0}"/>
              </a:ext>
            </a:extLst>
          </p:cNvPr>
          <p:cNvSpPr/>
          <p:nvPr/>
        </p:nvSpPr>
        <p:spPr>
          <a:xfrm>
            <a:off x="329650" y="4250549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right hand side is the maximum value</a:t>
            </a:r>
            <a:endParaRPr lang="en-GB" dirty="0"/>
          </a:p>
        </p:txBody>
      </p:sp>
      <p:sp>
        <p:nvSpPr>
          <p:cNvPr id="29" name="Line 162">
            <a:extLst>
              <a:ext uri="{FF2B5EF4-FFF2-40B4-BE49-F238E27FC236}">
                <a16:creationId xmlns:a16="http://schemas.microsoft.com/office/drawing/2014/main" id="{8797CCB7-7027-472C-BB7B-B80E5BC8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5535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62">
            <a:extLst>
              <a:ext uri="{FF2B5EF4-FFF2-40B4-BE49-F238E27FC236}">
                <a16:creationId xmlns:a16="http://schemas.microsoft.com/office/drawing/2014/main" id="{642470A9-3724-40AB-A7A5-82C5E7BA1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0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162">
            <a:extLst>
              <a:ext uri="{FF2B5EF4-FFF2-40B4-BE49-F238E27FC236}">
                <a16:creationId xmlns:a16="http://schemas.microsoft.com/office/drawing/2014/main" id="{AFB6E3B0-0160-4023-B3D1-0E93C555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162">
            <a:extLst>
              <a:ext uri="{FF2B5EF4-FFF2-40B4-BE49-F238E27FC236}">
                <a16:creationId xmlns:a16="http://schemas.microsoft.com/office/drawing/2014/main" id="{00E897FF-945C-4D34-A9E7-6B120C2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C81EA9A2-E961-47EC-B922-D51FA5F48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4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171">
            <a:extLst>
              <a:ext uri="{FF2B5EF4-FFF2-40B4-BE49-F238E27FC236}">
                <a16:creationId xmlns:a16="http://schemas.microsoft.com/office/drawing/2014/main" id="{81568634-1200-4A04-ADF3-CB4C4802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39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B68B0-5993-4BBF-B09C-172FDE8EF312}"/>
              </a:ext>
            </a:extLst>
          </p:cNvPr>
          <p:cNvSpPr/>
          <p:nvPr/>
        </p:nvSpPr>
        <p:spPr>
          <a:xfrm>
            <a:off x="329650" y="5848657"/>
            <a:ext cx="797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Lines from the minimum and maximum points to the box are the whiskers</a:t>
            </a:r>
            <a:endParaRPr lang="en-GB" dirty="0"/>
          </a:p>
        </p:txBody>
      </p:sp>
      <p:sp>
        <p:nvSpPr>
          <p:cNvPr id="39" name="Text Box 147">
            <a:extLst>
              <a:ext uri="{FF2B5EF4-FFF2-40B4-BE49-F238E27FC236}">
                <a16:creationId xmlns:a16="http://schemas.microsoft.com/office/drawing/2014/main" id="{22529E5C-9BFE-4172-8F2E-3293A980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2968466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0" name="Text Box 147">
            <a:extLst>
              <a:ext uri="{FF2B5EF4-FFF2-40B4-BE49-F238E27FC236}">
                <a16:creationId xmlns:a16="http://schemas.microsoft.com/office/drawing/2014/main" id="{06C231B5-37A8-46F5-8C2A-D5CE83B3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68" y="2988305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500BB1B0-8FA9-4013-877E-6E1A104F0BC6}"/>
              </a:ext>
            </a:extLst>
          </p:cNvPr>
          <p:cNvSpPr/>
          <p:nvPr/>
        </p:nvSpPr>
        <p:spPr>
          <a:xfrm>
            <a:off x="8101263" y="6128084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3"/>
            <a:extLst>
              <a:ext uri="{FF2B5EF4-FFF2-40B4-BE49-F238E27FC236}">
                <a16:creationId xmlns:a16="http://schemas.microsoft.com/office/drawing/2014/main" id="{B68C1FBD-A0F2-4C57-8031-B30F6831A5D1}"/>
              </a:ext>
            </a:extLst>
          </p:cNvPr>
          <p:cNvSpPr/>
          <p:nvPr/>
        </p:nvSpPr>
        <p:spPr>
          <a:xfrm>
            <a:off x="834607" y="6545179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92" grpId="0" animBg="1"/>
      <p:bldP spid="104593" grpId="0" animBg="1"/>
      <p:bldP spid="104596" grpId="0" animBg="1"/>
      <p:bldP spid="104595" grpId="0" animBg="1"/>
      <p:bldP spid="104597" grpId="0" animBg="1"/>
      <p:bldP spid="104600" grpId="0" animBg="1"/>
      <p:bldP spid="104598" grpId="0" animBg="1"/>
      <p:bldP spid="104601" grpId="0" animBg="1"/>
      <p:bldP spid="104599" grpId="0" animBg="1"/>
      <p:bldP spid="104602" grpId="0" animBg="1"/>
      <p:bldP spid="104611" grpId="0" animBg="1"/>
      <p:bldP spid="104610" grpId="0" animBg="1"/>
      <p:bldP spid="104619" grpId="0" animBg="1"/>
      <p:bldP spid="3" grpId="0"/>
      <p:bldP spid="2" grpId="0"/>
      <p:bldP spid="5" grpId="0"/>
      <p:bldP spid="6" grpId="0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Line 144">
            <a:extLst>
              <a:ext uri="{FF2B5EF4-FFF2-40B4-BE49-F238E27FC236}">
                <a16:creationId xmlns:a16="http://schemas.microsoft.com/office/drawing/2014/main" id="{BC889D74-85F4-4C22-881E-500695054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813" y="1673671"/>
            <a:ext cx="0" cy="155448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148">
            <a:extLst>
              <a:ext uri="{FF2B5EF4-FFF2-40B4-BE49-F238E27FC236}">
                <a16:creationId xmlns:a16="http://schemas.microsoft.com/office/drawing/2014/main" id="{D8CD8497-4F95-4238-B43B-237DBC7D4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2399" y="2368744"/>
            <a:ext cx="1587" cy="54864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147">
            <a:extLst>
              <a:ext uri="{FF2B5EF4-FFF2-40B4-BE49-F238E27FC236}">
                <a16:creationId xmlns:a16="http://schemas.microsoft.com/office/drawing/2014/main" id="{EBA71898-9105-403F-8346-B8F80A70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45" y="2163786"/>
            <a:ext cx="1521678" cy="70788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E60000"/>
                </a:solidFill>
              </a:rPr>
              <a:t>Interquartile range</a:t>
            </a:r>
            <a:endParaRPr lang="en-GB" sz="2000" baseline="-25000" dirty="0">
              <a:solidFill>
                <a:srgbClr val="E60000"/>
              </a:solidFill>
            </a:endParaRPr>
          </a:p>
        </p:txBody>
      </p:sp>
      <p:sp>
        <p:nvSpPr>
          <p:cNvPr id="68" name="Text Box 152">
            <a:extLst>
              <a:ext uri="{FF2B5EF4-FFF2-40B4-BE49-F238E27FC236}">
                <a16:creationId xmlns:a16="http://schemas.microsoft.com/office/drawing/2014/main" id="{EC168497-5455-4414-A2DE-ECA2C04F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673500"/>
            <a:ext cx="84029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Range</a:t>
            </a:r>
            <a:endParaRPr lang="en-GB" sz="2000" baseline="-25000" dirty="0">
              <a:solidFill>
                <a:srgbClr val="008000"/>
              </a:solidFill>
            </a:endParaRPr>
          </a:p>
        </p:txBody>
      </p:sp>
      <p:sp>
        <p:nvSpPr>
          <p:cNvPr id="69" name="Line 150">
            <a:extLst>
              <a:ext uri="{FF2B5EF4-FFF2-40B4-BE49-F238E27FC236}">
                <a16:creationId xmlns:a16="http://schemas.microsoft.com/office/drawing/2014/main" id="{2ED26D54-7A1E-4E93-962B-1B5AFFFB2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3485" y="2368615"/>
            <a:ext cx="3175" cy="54864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151">
            <a:extLst>
              <a:ext uri="{FF2B5EF4-FFF2-40B4-BE49-F238E27FC236}">
                <a16:creationId xmlns:a16="http://schemas.microsoft.com/office/drawing/2014/main" id="{4B51EB6B-9BB0-4414-AF63-2A58B9C9C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1673500"/>
            <a:ext cx="0" cy="155448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163">
            <a:extLst>
              <a:ext uri="{FF2B5EF4-FFF2-40B4-BE49-F238E27FC236}">
                <a16:creationId xmlns:a16="http://schemas.microsoft.com/office/drawing/2014/main" id="{3794B554-F34F-4F6D-BBAE-2A80EFC2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0152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162">
            <a:extLst>
              <a:ext uri="{FF2B5EF4-FFF2-40B4-BE49-F238E27FC236}">
                <a16:creationId xmlns:a16="http://schemas.microsoft.com/office/drawing/2014/main" id="{218B93D7-AA24-4CFA-A7AB-C06E8DB2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171">
            <a:extLst>
              <a:ext uri="{FF2B5EF4-FFF2-40B4-BE49-F238E27FC236}">
                <a16:creationId xmlns:a16="http://schemas.microsoft.com/office/drawing/2014/main" id="{763E18E2-AF0E-43D5-A1F3-95343F00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3401528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162">
            <a:extLst>
              <a:ext uri="{FF2B5EF4-FFF2-40B4-BE49-F238E27FC236}">
                <a16:creationId xmlns:a16="http://schemas.microsoft.com/office/drawing/2014/main" id="{DFD09472-EF37-4D1F-B153-E0300E7F6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7138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62">
            <a:extLst>
              <a:ext uri="{FF2B5EF4-FFF2-40B4-BE49-F238E27FC236}">
                <a16:creationId xmlns:a16="http://schemas.microsoft.com/office/drawing/2014/main" id="{C66445C2-BB1B-4C22-AA42-400C42B63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1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62">
            <a:extLst>
              <a:ext uri="{FF2B5EF4-FFF2-40B4-BE49-F238E27FC236}">
                <a16:creationId xmlns:a16="http://schemas.microsoft.com/office/drawing/2014/main" id="{24A5C360-2383-4D6B-93E2-D7B3B2FD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2">
            <a:extLst>
              <a:ext uri="{FF2B5EF4-FFF2-40B4-BE49-F238E27FC236}">
                <a16:creationId xmlns:a16="http://schemas.microsoft.com/office/drawing/2014/main" id="{1FF2C06F-83EE-4642-9147-C43B6963B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1">
            <a:extLst>
              <a:ext uri="{FF2B5EF4-FFF2-40B4-BE49-F238E27FC236}">
                <a16:creationId xmlns:a16="http://schemas.microsoft.com/office/drawing/2014/main" id="{A10506F7-B23B-4128-A961-466292436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5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" name="Line 171">
            <a:extLst>
              <a:ext uri="{FF2B5EF4-FFF2-40B4-BE49-F238E27FC236}">
                <a16:creationId xmlns:a16="http://schemas.microsoft.com/office/drawing/2014/main" id="{9AA54D63-211E-40AB-836F-38C9331B5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40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4" name="Text Box 106">
            <a:extLst>
              <a:ext uri="{FF2B5EF4-FFF2-40B4-BE49-F238E27FC236}">
                <a16:creationId xmlns:a16="http://schemas.microsoft.com/office/drawing/2014/main" id="{C6960814-84B6-4A73-BF63-62FD311E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2F52A9-CA1B-41CB-92F9-55A86F944562}"/>
              </a:ext>
            </a:extLst>
          </p:cNvPr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6799-783D-4AD9-96F8-48C8C4B47613}"/>
              </a:ext>
            </a:extLst>
          </p:cNvPr>
          <p:cNvSpPr/>
          <p:nvPr/>
        </p:nvSpPr>
        <p:spPr>
          <a:xfrm>
            <a:off x="1056456" y="4200009"/>
            <a:ext cx="7692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From the diagram we are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range</a:t>
            </a:r>
          </a:p>
        </p:txBody>
      </p:sp>
      <p:sp>
        <p:nvSpPr>
          <p:cNvPr id="87" name="Line 163">
            <a:extLst>
              <a:ext uri="{FF2B5EF4-FFF2-40B4-BE49-F238E27FC236}">
                <a16:creationId xmlns:a16="http://schemas.microsoft.com/office/drawing/2014/main" id="{6C586D92-1C20-4502-91F4-9CCF2664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77" y="1873555"/>
            <a:ext cx="40233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8" name="Line 163">
            <a:extLst>
              <a:ext uri="{FF2B5EF4-FFF2-40B4-BE49-F238E27FC236}">
                <a16:creationId xmlns:a16="http://schemas.microsoft.com/office/drawing/2014/main" id="{93F1CEF5-4136-429F-993B-59B9D22A5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383" y="1873555"/>
            <a:ext cx="33832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163">
            <a:extLst>
              <a:ext uri="{FF2B5EF4-FFF2-40B4-BE49-F238E27FC236}">
                <a16:creationId xmlns:a16="http://schemas.microsoft.com/office/drawing/2014/main" id="{E7B316B9-374B-4379-A713-C015536E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727" y="2368615"/>
            <a:ext cx="6400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0" name="Line 163">
            <a:extLst>
              <a:ext uri="{FF2B5EF4-FFF2-40B4-BE49-F238E27FC236}">
                <a16:creationId xmlns:a16="http://schemas.microsoft.com/office/drawing/2014/main" id="{BCE4EF9F-0614-4DC5-B70A-732C82AA2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76" y="2368615"/>
            <a:ext cx="5029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70E5D0B-480D-4787-90FA-3EF098DA66E9}"/>
              </a:ext>
            </a:extLst>
          </p:cNvPr>
          <p:cNvSpPr/>
          <p:nvPr/>
        </p:nvSpPr>
        <p:spPr>
          <a:xfrm>
            <a:off x="1103820" y="4921893"/>
            <a:ext cx="769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also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interquartile range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00255-98FB-4938-9970-6A8F5E0E7BA1}"/>
              </a:ext>
            </a:extLst>
          </p:cNvPr>
          <p:cNvSpPr/>
          <p:nvPr/>
        </p:nvSpPr>
        <p:spPr>
          <a:xfrm>
            <a:off x="195600" y="282403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Min</a:t>
            </a:r>
            <a:endParaRPr lang="en-GB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A30284-BB30-4E0A-8960-968CD6E44C3B}"/>
              </a:ext>
            </a:extLst>
          </p:cNvPr>
          <p:cNvSpPr/>
          <p:nvPr/>
        </p:nvSpPr>
        <p:spPr>
          <a:xfrm>
            <a:off x="8491973" y="273236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Max</a:t>
            </a:r>
            <a:endParaRPr lang="en-GB" baseline="-25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37D059-D27B-473B-98F2-BCBD0848912C}"/>
              </a:ext>
            </a:extLst>
          </p:cNvPr>
          <p:cNvSpPr/>
          <p:nvPr/>
        </p:nvSpPr>
        <p:spPr>
          <a:xfrm>
            <a:off x="3426394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1</a:t>
            </a:r>
            <a:endParaRPr lang="en-GB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BC806E5-0E5A-413F-8D43-FE27B8980670}"/>
              </a:ext>
            </a:extLst>
          </p:cNvPr>
          <p:cNvSpPr/>
          <p:nvPr/>
        </p:nvSpPr>
        <p:spPr>
          <a:xfrm>
            <a:off x="6000475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CA482078-3264-41F7-A545-4C2AE679F0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/>
            <a:extLst>
              <a:ext uri="{FF2B5EF4-FFF2-40B4-BE49-F238E27FC236}">
                <a16:creationId xmlns:a16="http://schemas.microsoft.com/office/drawing/2014/main" id="{1B94AAE5-5004-4636-AE99-50CAA86E164F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8" grpId="0" animBg="1"/>
      <p:bldP spid="69" grpId="0" animBg="1"/>
      <p:bldP spid="71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2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57">
            <a:extLst>
              <a:ext uri="{FF2B5EF4-FFF2-40B4-BE49-F238E27FC236}">
                <a16:creationId xmlns:a16="http://schemas.microsoft.com/office/drawing/2014/main" id="{55FCE45B-1E43-4607-B1C2-8A6AF2FF4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014" y="5148832"/>
            <a:ext cx="5486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61">
            <a:extLst>
              <a:ext uri="{FF2B5EF4-FFF2-40B4-BE49-F238E27FC236}">
                <a16:creationId xmlns:a16="http://schemas.microsoft.com/office/drawing/2014/main" id="{379D3DC2-B450-43EF-914C-C56B82F52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954" y="5159391"/>
            <a:ext cx="2788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5" name="Oval 4"/>
          <p:cNvSpPr>
            <a:spLocks noChangeArrowheads="1"/>
          </p:cNvSpPr>
          <p:nvPr/>
        </p:nvSpPr>
        <p:spPr bwMode="auto">
          <a:xfrm>
            <a:off x="604361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6" name="Text Box 5"/>
          <p:cNvSpPr txBox="1">
            <a:spLocks noChangeArrowheads="1"/>
          </p:cNvSpPr>
          <p:nvPr/>
        </p:nvSpPr>
        <p:spPr bwMode="auto">
          <a:xfrm>
            <a:off x="5583238" y="3328988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10 </a:t>
            </a:r>
          </a:p>
        </p:txBody>
      </p:sp>
      <p:sp>
        <p:nvSpPr>
          <p:cNvPr id="12357" name="Line 6"/>
          <p:cNvSpPr>
            <a:spLocks noChangeShapeType="1"/>
          </p:cNvSpPr>
          <p:nvPr/>
        </p:nvSpPr>
        <p:spPr bwMode="auto">
          <a:xfrm>
            <a:off x="6348413" y="2905125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4" name="Text Box 7"/>
          <p:cNvSpPr txBox="1">
            <a:spLocks noChangeArrowheads="1"/>
          </p:cNvSpPr>
          <p:nvPr/>
        </p:nvSpPr>
        <p:spPr bwMode="auto">
          <a:xfrm>
            <a:off x="6008688" y="196215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50" name="Oval 10"/>
          <p:cNvSpPr>
            <a:spLocks noChangeArrowheads="1"/>
          </p:cNvSpPr>
          <p:nvPr/>
        </p:nvSpPr>
        <p:spPr bwMode="auto">
          <a:xfrm>
            <a:off x="210026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1" name="Text Box 11"/>
          <p:cNvSpPr txBox="1">
            <a:spLocks noChangeArrowheads="1"/>
          </p:cNvSpPr>
          <p:nvPr/>
        </p:nvSpPr>
        <p:spPr bwMode="auto">
          <a:xfrm>
            <a:off x="1843678" y="3387724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4 </a:t>
            </a:r>
          </a:p>
        </p:txBody>
      </p:sp>
      <p:sp>
        <p:nvSpPr>
          <p:cNvPr id="12352" name="Line 12"/>
          <p:cNvSpPr>
            <a:spLocks noChangeShapeType="1"/>
          </p:cNvSpPr>
          <p:nvPr/>
        </p:nvSpPr>
        <p:spPr bwMode="auto">
          <a:xfrm>
            <a:off x="2395538" y="2886075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9" name="Text Box 13"/>
          <p:cNvSpPr txBox="1">
            <a:spLocks noChangeArrowheads="1"/>
          </p:cNvSpPr>
          <p:nvPr/>
        </p:nvSpPr>
        <p:spPr bwMode="auto">
          <a:xfrm>
            <a:off x="2071688" y="19907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45" name="Oval 16"/>
          <p:cNvSpPr>
            <a:spLocks noChangeArrowheads="1"/>
          </p:cNvSpPr>
          <p:nvPr/>
        </p:nvSpPr>
        <p:spPr bwMode="auto">
          <a:xfrm>
            <a:off x="3995738" y="2419350"/>
            <a:ext cx="571500" cy="476250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46" name="Line 17"/>
          <p:cNvSpPr>
            <a:spLocks noChangeShapeType="1"/>
          </p:cNvSpPr>
          <p:nvPr/>
        </p:nvSpPr>
        <p:spPr bwMode="auto">
          <a:xfrm>
            <a:off x="4284663" y="2851150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7" name="Text Box 18"/>
          <p:cNvSpPr txBox="1">
            <a:spLocks noChangeArrowheads="1"/>
          </p:cNvSpPr>
          <p:nvPr/>
        </p:nvSpPr>
        <p:spPr bwMode="auto">
          <a:xfrm>
            <a:off x="3667125" y="369728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2344" name="Text Box 19"/>
          <p:cNvSpPr txBox="1">
            <a:spLocks noChangeArrowheads="1"/>
          </p:cNvSpPr>
          <p:nvPr/>
        </p:nvSpPr>
        <p:spPr bwMode="auto">
          <a:xfrm>
            <a:off x="3948113" y="19526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32" name="Text Box 20"/>
          <p:cNvSpPr txBox="1">
            <a:spLocks noChangeArrowheads="1"/>
          </p:cNvSpPr>
          <p:nvPr/>
        </p:nvSpPr>
        <p:spPr bwMode="auto">
          <a:xfrm>
            <a:off x="933450" y="24384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3,    4,    4,    6,    8,    8,    8,    9,     10,    10,    15 </a:t>
            </a:r>
          </a:p>
        </p:txBody>
      </p:sp>
      <p:sp>
        <p:nvSpPr>
          <p:cNvPr id="12333" name="Text Box 38"/>
          <p:cNvSpPr txBox="1">
            <a:spLocks noChangeArrowheads="1"/>
          </p:cNvSpPr>
          <p:nvPr/>
        </p:nvSpPr>
        <p:spPr bwMode="auto">
          <a:xfrm>
            <a:off x="609600" y="1200150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12301" name="Text Box 57"/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02" name="Text Box 58"/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03" name="Text Box 59"/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04" name="Text Box 60"/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05" name="Text Box 61"/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06" name="Text Box 62"/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307" name="Text Box 63"/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08" name="Text Box 64"/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09" name="Text Box 65"/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12310" name="Group 83"/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12315" name="Group 48"/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12320" name="Rectangle 49"/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1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12316" name="Rectangle 75"/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7" name="Rectangle 76"/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8" name="Rectangle 77"/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9" name="Rectangle 78"/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311" name="Text Box 84"/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12" name="Text Box 85"/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2313" name="Text Box 86"/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2314" name="Text Box 87"/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1E488B02-8C69-49D9-AD69-41E71D1EF73F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5E6F4-8BA8-4E85-8FA7-7ABEDEFDF399}"/>
              </a:ext>
            </a:extLst>
          </p:cNvPr>
          <p:cNvSpPr/>
          <p:nvPr/>
        </p:nvSpPr>
        <p:spPr>
          <a:xfrm>
            <a:off x="322897" y="84523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1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69" name="Line 59">
            <a:extLst>
              <a:ext uri="{FF2B5EF4-FFF2-40B4-BE49-F238E27FC236}">
                <a16:creationId xmlns:a16="http://schemas.microsoft.com/office/drawing/2014/main" id="{2544F640-CEF1-4CBD-ABD8-73CFCFAB5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8905" y="50100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AC437EE2-22D4-4CE2-B6D1-9C493F7D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9206" y="5010912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61">
            <a:extLst>
              <a:ext uri="{FF2B5EF4-FFF2-40B4-BE49-F238E27FC236}">
                <a16:creationId xmlns:a16="http://schemas.microsoft.com/office/drawing/2014/main" id="{8CFF7AAF-52FB-473A-89D9-FBC45D29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438" y="4953072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59">
            <a:extLst>
              <a:ext uri="{FF2B5EF4-FFF2-40B4-BE49-F238E27FC236}">
                <a16:creationId xmlns:a16="http://schemas.microsoft.com/office/drawing/2014/main" id="{7968AFBF-A4C6-467F-B7D3-FEAF3690B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654" y="4942522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59">
            <a:extLst>
              <a:ext uri="{FF2B5EF4-FFF2-40B4-BE49-F238E27FC236}">
                <a16:creationId xmlns:a16="http://schemas.microsoft.com/office/drawing/2014/main" id="{622DF14F-C670-4D14-A1B2-5FCA2D61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421" y="494690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E038CB7-06FC-4642-A342-FF7FA6B693D7}"/>
              </a:ext>
            </a:extLst>
          </p:cNvPr>
          <p:cNvSpPr/>
          <p:nvPr/>
        </p:nvSpPr>
        <p:spPr>
          <a:xfrm>
            <a:off x="963926" y="246077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B7E491-A666-425A-9A0F-BC44A0FA2278}"/>
              </a:ext>
            </a:extLst>
          </p:cNvPr>
          <p:cNvSpPr/>
          <p:nvPr/>
        </p:nvSpPr>
        <p:spPr>
          <a:xfrm>
            <a:off x="7677555" y="2447728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Line 61">
            <a:extLst>
              <a:ext uri="{FF2B5EF4-FFF2-40B4-BE49-F238E27FC236}">
                <a16:creationId xmlns:a16="http://schemas.microsoft.com/office/drawing/2014/main" id="{EB816E55-0B28-4256-A757-EECF9871A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3106" y="5343525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Rectangle 56">
            <a:hlinkClick r:id="rId2"/>
            <a:extLst>
              <a:ext uri="{FF2B5EF4-FFF2-40B4-BE49-F238E27FC236}">
                <a16:creationId xmlns:a16="http://schemas.microsoft.com/office/drawing/2014/main" id="{58873F64-4B8A-4ABE-8EE0-19B9B153CBE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"/>
            <a:extLst>
              <a:ext uri="{FF2B5EF4-FFF2-40B4-BE49-F238E27FC236}">
                <a16:creationId xmlns:a16="http://schemas.microsoft.com/office/drawing/2014/main" id="{AC61879F-A70E-4864-B32C-6100C21E2DD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ine 25">
            <a:extLst>
              <a:ext uri="{FF2B5EF4-FFF2-40B4-BE49-F238E27FC236}">
                <a16:creationId xmlns:a16="http://schemas.microsoft.com/office/drawing/2014/main" id="{22EEDF30-7B0E-409F-A11F-7D0550F80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1598" y="2895601"/>
            <a:ext cx="0" cy="8962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D1240450-478E-4BD0-BC98-02BA8FE5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5CD44C70-B7ED-45AA-9D3E-B91951D41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1050" y="2904928"/>
            <a:ext cx="0" cy="6106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727AEC1B-0F7D-489C-96C4-758CD191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132" y="3531514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12355" grpId="0" animBg="1"/>
      <p:bldP spid="12356" grpId="0" animBg="1"/>
      <p:bldP spid="12357" grpId="0" animBg="1"/>
      <p:bldP spid="12354" grpId="0" animBg="1"/>
      <p:bldP spid="12350" grpId="0" animBg="1"/>
      <p:bldP spid="12351" grpId="0" animBg="1"/>
      <p:bldP spid="12352" grpId="0" animBg="1"/>
      <p:bldP spid="12349" grpId="0" animBg="1"/>
      <p:bldP spid="12345" grpId="0" animBg="1"/>
      <p:bldP spid="12346" grpId="0" animBg="1"/>
      <p:bldP spid="12347" grpId="0" animBg="1"/>
      <p:bldP spid="12344" grpId="0" animBg="1"/>
      <p:bldP spid="9282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4" grpId="0" animBg="1"/>
      <p:bldP spid="6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0" name="Line 11"/>
          <p:cNvSpPr>
            <a:spLocks noChangeShapeType="1"/>
          </p:cNvSpPr>
          <p:nvPr/>
        </p:nvSpPr>
        <p:spPr bwMode="auto">
          <a:xfrm>
            <a:off x="2516188" y="2405063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21" name="Text Box 12"/>
          <p:cNvSpPr txBox="1">
            <a:spLocks noChangeArrowheads="1"/>
          </p:cNvSpPr>
          <p:nvPr/>
        </p:nvSpPr>
        <p:spPr bwMode="auto">
          <a:xfrm>
            <a:off x="1847850" y="3378201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5½ </a:t>
            </a:r>
          </a:p>
        </p:txBody>
      </p:sp>
      <p:sp>
        <p:nvSpPr>
          <p:cNvPr id="11319" name="Text Box 13"/>
          <p:cNvSpPr txBox="1">
            <a:spLocks noChangeArrowheads="1"/>
          </p:cNvSpPr>
          <p:nvPr/>
        </p:nvSpPr>
        <p:spPr bwMode="auto">
          <a:xfrm>
            <a:off x="22288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6" name="Line 16"/>
          <p:cNvSpPr>
            <a:spLocks noChangeShapeType="1"/>
          </p:cNvSpPr>
          <p:nvPr/>
        </p:nvSpPr>
        <p:spPr bwMode="auto">
          <a:xfrm>
            <a:off x="6396038" y="2403475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7" name="Text Box 17"/>
          <p:cNvSpPr txBox="1">
            <a:spLocks noChangeArrowheads="1"/>
          </p:cNvSpPr>
          <p:nvPr/>
        </p:nvSpPr>
        <p:spPr bwMode="auto">
          <a:xfrm>
            <a:off x="5746750" y="3328988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9</a:t>
            </a:r>
          </a:p>
        </p:txBody>
      </p:sp>
      <p:sp>
        <p:nvSpPr>
          <p:cNvPr id="11315" name="Text Box 18"/>
          <p:cNvSpPr txBox="1">
            <a:spLocks noChangeArrowheads="1"/>
          </p:cNvSpPr>
          <p:nvPr/>
        </p:nvSpPr>
        <p:spPr bwMode="auto">
          <a:xfrm>
            <a:off x="61150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2" name="Line 21"/>
          <p:cNvSpPr>
            <a:spLocks noChangeShapeType="1"/>
          </p:cNvSpPr>
          <p:nvPr/>
        </p:nvSpPr>
        <p:spPr bwMode="auto">
          <a:xfrm>
            <a:off x="4391026" y="24066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3" name="Text Box 22"/>
          <p:cNvSpPr txBox="1">
            <a:spLocks noChangeArrowheads="1"/>
          </p:cNvSpPr>
          <p:nvPr/>
        </p:nvSpPr>
        <p:spPr bwMode="auto">
          <a:xfrm>
            <a:off x="3830638" y="350043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1311" name="Text Box 23"/>
          <p:cNvSpPr txBox="1">
            <a:spLocks noChangeArrowheads="1"/>
          </p:cNvSpPr>
          <p:nvPr/>
        </p:nvSpPr>
        <p:spPr bwMode="auto">
          <a:xfrm>
            <a:off x="4076701" y="19050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11289" name="Group 40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11299" name="Rectangle 24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0" name="Rectangle 25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1" name="Rectangle 26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2" name="Rectangle 27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3" name="Rectangle 28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4" name="Rectangle 29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5" name="Rectangle 30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6" name="Rectangle 31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1290" name="Text Box 41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292" name="Text Box 43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1293" name="Text Box 44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1294" name="Text Box 45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1295" name="Text Box 46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96" name="Text Box 47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297" name="Text Box 48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298" name="Text Box 49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4"/>
          <p:cNvSpPr txBox="1">
            <a:spLocks noChangeArrowheads="1"/>
          </p:cNvSpPr>
          <p:nvPr/>
        </p:nvSpPr>
        <p:spPr bwMode="auto">
          <a:xfrm>
            <a:off x="723900" y="2552701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2C61DE7-6ADF-4BF1-A2CC-336EAC77987A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B5F39925-594C-40BF-B3F5-9ACD16B2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0151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439E2-433C-4792-8F25-761F9ED0282F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2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7" name="Line 59">
            <a:extLst>
              <a:ext uri="{FF2B5EF4-FFF2-40B4-BE49-F238E27FC236}">
                <a16:creationId xmlns:a16="http://schemas.microsoft.com/office/drawing/2014/main" id="{D3092ACB-887E-4C20-BD39-00366FB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958" y="509320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9986686A-0D37-4AA6-B9A7-6CFFE1D2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913" y="5239512"/>
            <a:ext cx="86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AE0DC2B5-1F0D-4F5F-A69A-029DA97F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0" y="5096630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61">
            <a:extLst>
              <a:ext uri="{FF2B5EF4-FFF2-40B4-BE49-F238E27FC236}">
                <a16:creationId xmlns:a16="http://schemas.microsoft.com/office/drawing/2014/main" id="{FADB0332-ED3A-4FBA-B3A9-207234D49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5235081"/>
            <a:ext cx="165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61">
            <a:extLst>
              <a:ext uri="{FF2B5EF4-FFF2-40B4-BE49-F238E27FC236}">
                <a16:creationId xmlns:a16="http://schemas.microsoft.com/office/drawing/2014/main" id="{730EE693-89BA-4ADF-85FE-B48ACDF36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682" y="5043752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DA5007C7-E42D-4476-ACE7-43FB321BA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5430838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D5EE715F-38CB-4910-8743-FD1C681A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459" y="5029200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210C9403-D235-4935-8F59-6667707F8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217" y="502335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3B650-4E97-4946-A5FB-B987E85E7B05}"/>
              </a:ext>
            </a:extLst>
          </p:cNvPr>
          <p:cNvSpPr/>
          <p:nvPr/>
        </p:nvSpPr>
        <p:spPr>
          <a:xfrm>
            <a:off x="749722" y="259642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EF3C47-AD1B-4E41-85B5-952ED10A2C72}"/>
              </a:ext>
            </a:extLst>
          </p:cNvPr>
          <p:cNvSpPr/>
          <p:nvPr/>
        </p:nvSpPr>
        <p:spPr>
          <a:xfrm>
            <a:off x="7937079" y="2543386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2"/>
            <a:extLst>
              <a:ext uri="{FF2B5EF4-FFF2-40B4-BE49-F238E27FC236}">
                <a16:creationId xmlns:a16="http://schemas.microsoft.com/office/drawing/2014/main" id="{2D126BD5-3FDF-46C7-A3B2-248F8911375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2"/>
            <a:extLst>
              <a:ext uri="{FF2B5EF4-FFF2-40B4-BE49-F238E27FC236}">
                <a16:creationId xmlns:a16="http://schemas.microsoft.com/office/drawing/2014/main" id="{34737B40-19DA-4B7C-AE46-04034BBC204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ine 25">
            <a:extLst>
              <a:ext uri="{FF2B5EF4-FFF2-40B4-BE49-F238E27FC236}">
                <a16:creationId xmlns:a16="http://schemas.microsoft.com/office/drawing/2014/main" id="{998A0B31-38C3-44F2-921E-922D3BB98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327" y="3019906"/>
            <a:ext cx="0" cy="80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F67C7584-F19D-42F3-9124-CEB0100F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49" name="Line 27">
            <a:extLst>
              <a:ext uri="{FF2B5EF4-FFF2-40B4-BE49-F238E27FC236}">
                <a16:creationId xmlns:a16="http://schemas.microsoft.com/office/drawing/2014/main" id="{197ECEC8-CC1B-4BC6-8768-ED4EC6242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559" y="2970412"/>
            <a:ext cx="2" cy="457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28">
            <a:extLst>
              <a:ext uri="{FF2B5EF4-FFF2-40B4-BE49-F238E27FC236}">
                <a16:creationId xmlns:a16="http://schemas.microsoft.com/office/drawing/2014/main" id="{F17D459A-F3FD-48AD-9747-BE03E1D6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81" y="3504526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/>
      <p:bldP spid="11321" grpId="0" animBg="1"/>
      <p:bldP spid="11319" grpId="0" animBg="1"/>
      <p:bldP spid="11316" grpId="0" animBg="1"/>
      <p:bldP spid="11317" grpId="0" animBg="1"/>
      <p:bldP spid="11315" grpId="0" animBg="1"/>
      <p:bldP spid="11312" grpId="0" animBg="1"/>
      <p:bldP spid="11313" grpId="0" animBg="1"/>
      <p:bldP spid="11311" grpId="0" animBg="1"/>
      <p:bldP spid="82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66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>
            <a:extLst>
              <a:ext uri="{FF2B5EF4-FFF2-40B4-BE49-F238E27FC236}">
                <a16:creationId xmlns:a16="http://schemas.microsoft.com/office/drawing/2014/main" id="{F2DB46DF-87EF-40E6-AF99-4758347A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35538"/>
            <a:ext cx="69119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EEEC33D7-FBC0-4409-B19E-51E7A0C8F21E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18" y="1410133"/>
            <a:ext cx="6400800" cy="478928"/>
          </a:xfrm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EAA45E78-489E-445B-877E-66B16D5F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009187"/>
            <a:ext cx="734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First list the sample in order, to determine the median and the quartiles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68CBDCE-8751-4904-AA26-08C63D40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E223F3B-6A73-4E2D-9392-A0AA7171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CA6B9C0-C276-49B3-BEA0-3C0EDA58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71D23C2-04F4-4A52-B67E-6035B4AF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418ACDB-C93A-42D7-996B-6085F4F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15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3B499BC6-C538-4C38-8BF4-B5591ED3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63E6A2E2-D64A-475E-83BA-6BF89A29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22</a:t>
            </a:r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477BFD64-B0D9-4215-8991-9B2EBA81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12355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4A66B894-FABB-4E4B-8905-19B6FBA0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145778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C8712723-6708-40FC-90B0-E2CB73C8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3128315"/>
            <a:ext cx="358775" cy="36036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3FADE6BD-50AB-4455-BCC0-7649D012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33078"/>
            <a:ext cx="360362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D880E933-F6CC-4FE0-9A2F-5A2F8B8961C9}"/>
              </a:ext>
            </a:extLst>
          </p:cNvPr>
          <p:cNvGrpSpPr>
            <a:grpSpLocks/>
          </p:cNvGrpSpPr>
          <p:nvPr/>
        </p:nvGrpSpPr>
        <p:grpSpPr bwMode="auto">
          <a:xfrm>
            <a:off x="3606801" y="3156890"/>
            <a:ext cx="1219201" cy="1211263"/>
            <a:chOff x="2290" y="2575"/>
            <a:chExt cx="768" cy="763"/>
          </a:xfrm>
        </p:grpSpPr>
        <p:sp>
          <p:nvSpPr>
            <p:cNvPr id="14388" name="Oval 13">
              <a:extLst>
                <a:ext uri="{FF2B5EF4-FFF2-40B4-BE49-F238E27FC236}">
                  <a16:creationId xmlns:a16="http://schemas.microsoft.com/office/drawing/2014/main" id="{4BB35130-FF99-4FC2-8A79-8A6ECA0D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75"/>
              <a:ext cx="220" cy="2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389" name="Line 18">
              <a:extLst>
                <a:ext uri="{FF2B5EF4-FFF2-40B4-BE49-F238E27FC236}">
                  <a16:creationId xmlns:a16="http://schemas.microsoft.com/office/drawing/2014/main" id="{E22A741A-5876-427B-A6C0-BA814FA12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78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90" name="Text Box 19">
              <a:extLst>
                <a:ext uri="{FF2B5EF4-FFF2-40B4-BE49-F238E27FC236}">
                  <a16:creationId xmlns:a16="http://schemas.microsoft.com/office/drawing/2014/main" id="{9C195652-AA6A-4053-BADB-2E486913C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067"/>
              <a:ext cx="768" cy="27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1" hangingPunct="1">
                <a:spcBef>
                  <a:spcPct val="50000"/>
                </a:spcBef>
                <a:defRPr sz="2200" b="1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en-US" dirty="0"/>
                <a:t>Median</a:t>
              </a:r>
            </a:p>
          </p:txBody>
        </p:sp>
      </p:grpSp>
      <p:sp>
        <p:nvSpPr>
          <p:cNvPr id="2069" name="Line 21">
            <a:extLst>
              <a:ext uri="{FF2B5EF4-FFF2-40B4-BE49-F238E27FC236}">
                <a16:creationId xmlns:a16="http://schemas.microsoft.com/office/drawing/2014/main" id="{77F4BFD9-5E1B-4ABD-A4AE-F5E7A55D0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347756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4432F549-4043-4785-BF77-B6FE847F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07790"/>
            <a:ext cx="1212849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Lower quartile</a:t>
            </a:r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49A9CE80-32CD-4A73-AD9E-9AA573F16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3575" y="350614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57F022F-6628-454C-8C7D-82E32AD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4" y="3863328"/>
            <a:ext cx="1287997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Upper quartile</a:t>
            </a:r>
          </a:p>
        </p:txBody>
      </p:sp>
      <p:sp>
        <p:nvSpPr>
          <p:cNvPr id="2073" name="Line 25">
            <a:extLst>
              <a:ext uri="{FF2B5EF4-FFF2-40B4-BE49-F238E27FC236}">
                <a16:creationId xmlns:a16="http://schemas.microsoft.com/office/drawing/2014/main" id="{D66F5381-77FA-4499-9B7A-E3D5BBD0A7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288" y="348867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C730A70E-9900-4262-A7EF-D487BEFF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00CD3CB-8C60-4F51-86B9-A6A1E52CF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49344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F425B0D1-0D1E-4BBA-B953-6AEA9E5A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4" y="3791890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5714E46E-7669-4A9D-B06D-CEE4FF48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070600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F6DF1C8A-B6CB-4367-95F6-CE693BB2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0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62E69814-A770-47E7-9A56-AEA36ADB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136933C9-E1AE-4B82-B01F-506152B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4</a:t>
            </a:r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66C6551B-79CA-4395-983B-605E2BEF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6</a:t>
            </a: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CB1B4D3A-D6FC-4B98-83D2-DFE90417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8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034AC6E7-E2EC-449D-B85A-65F8942D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10288"/>
            <a:ext cx="323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10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9153E672-BC7F-4F60-86B6-748C7EF2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10288"/>
            <a:ext cx="344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12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9276B5F8-3B36-4686-B029-614D0A09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99175"/>
            <a:ext cx="3254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14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1729F48D-3E45-4B04-9290-6FCBE1D6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121400"/>
            <a:ext cx="3254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16</a:t>
            </a: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4F005FF6-2FBF-4C77-AFBB-DBCC5C9B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121400"/>
            <a:ext cx="311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18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862EEABC-74D7-4215-BADF-F75967D1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20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92D2623E-4326-4821-B9D7-71052B5C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22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394B241-EFB8-42A3-A8B0-9F5023B0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6121400"/>
            <a:ext cx="358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24</a:t>
            </a:r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id="{204D07B7-E3A4-4D16-910C-41152A76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43401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Line 57">
            <a:extLst>
              <a:ext uri="{FF2B5EF4-FFF2-40B4-BE49-F238E27FC236}">
                <a16:creationId xmlns:a16="http://schemas.microsoft.com/office/drawing/2014/main" id="{23BDB8BC-DC48-4481-9EE9-3652A8C69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238" y="5638800"/>
            <a:ext cx="865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6" name="Line 58">
            <a:extLst>
              <a:ext uri="{FF2B5EF4-FFF2-40B4-BE49-F238E27FC236}">
                <a16:creationId xmlns:a16="http://schemas.microsoft.com/office/drawing/2014/main" id="{F8C00DA0-6702-48B6-B607-7A86B3F54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638800"/>
            <a:ext cx="1512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Rectangle 54">
            <a:hlinkClick r:id="rId4"/>
            <a:extLst>
              <a:ext uri="{FF2B5EF4-FFF2-40B4-BE49-F238E27FC236}">
                <a16:creationId xmlns:a16="http://schemas.microsoft.com/office/drawing/2014/main" id="{CDF37422-63C9-4EB2-9E33-E5B2D50BA156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Rectangle 55">
            <a:hlinkClick r:id="rId4"/>
            <a:extLst>
              <a:ext uri="{FF2B5EF4-FFF2-40B4-BE49-F238E27FC236}">
                <a16:creationId xmlns:a16="http://schemas.microsoft.com/office/drawing/2014/main" id="{E61C242D-F64A-4650-B849-90FB36FEC66B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A81438B4-2886-49D6-B201-43508D9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933535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Draw a box and whisker for this sample: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268856-3ACC-46C0-B6C3-0D101531CB99}"/>
              </a:ext>
            </a:extLst>
          </p:cNvPr>
          <p:cNvCxnSpPr/>
          <p:nvPr/>
        </p:nvCxnSpPr>
        <p:spPr>
          <a:xfrm>
            <a:off x="2257425" y="5424661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B18194-7E4E-4ACC-A680-0A8D8BA599D5}"/>
              </a:ext>
            </a:extLst>
          </p:cNvPr>
          <p:cNvCxnSpPr/>
          <p:nvPr/>
        </p:nvCxnSpPr>
        <p:spPr>
          <a:xfrm>
            <a:off x="4416764" y="5421313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EB7267-D255-4B79-9CA6-CE541CD61114}"/>
              </a:ext>
            </a:extLst>
          </p:cNvPr>
          <p:cNvCxnSpPr/>
          <p:nvPr/>
        </p:nvCxnSpPr>
        <p:spPr>
          <a:xfrm>
            <a:off x="2244413" y="5426853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830C09-9210-4C06-B551-F069B6C04035}"/>
              </a:ext>
            </a:extLst>
          </p:cNvPr>
          <p:cNvCxnSpPr/>
          <p:nvPr/>
        </p:nvCxnSpPr>
        <p:spPr>
          <a:xfrm>
            <a:off x="2237634" y="5852058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>
            <a:extLst>
              <a:ext uri="{FF2B5EF4-FFF2-40B4-BE49-F238E27FC236}">
                <a16:creationId xmlns:a16="http://schemas.microsoft.com/office/drawing/2014/main" id="{9C2AE217-DB1B-4000-8471-256377ADF78E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4C185838-705E-4F65-AF19-A55024F5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18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09591BE4-86A0-4FC1-A06C-49E309653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0588EC-44C3-4DC1-B654-26D40642A2A9}"/>
              </a:ext>
            </a:extLst>
          </p:cNvPr>
          <p:cNvSpPr/>
          <p:nvPr/>
        </p:nvSpPr>
        <p:spPr>
          <a:xfrm>
            <a:off x="139107" y="59208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3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70" grpId="0" animBg="1"/>
      <p:bldP spid="2072" grpId="0" animBg="1"/>
      <p:bldP spid="2074" grpId="0" animBg="1"/>
      <p:bldP spid="2076" grpId="0" animBg="1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CF8DE54B-C84B-4D24-8361-0E24F70C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890178"/>
            <a:ext cx="642778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Line 6">
            <a:extLst>
              <a:ext uri="{FF2B5EF4-FFF2-40B4-BE49-F238E27FC236}">
                <a16:creationId xmlns:a16="http://schemas.microsoft.com/office/drawing/2014/main" id="{C7410A74-32F1-4465-A0AE-D33945B51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668178"/>
            <a:ext cx="518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EFD157D-5892-4248-984C-F04133D5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69675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80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76CE024-24D5-4018-B58C-7E8F6498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0786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100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2DD5559-21AB-4673-88B8-8525CE8E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078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092F4BB-7DC3-43D1-B23F-4E78DF02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71262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110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832F3F20-214C-4BE0-BBC3-1B357B7E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68234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BDE055-148A-4605-826E-085FE24E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5004603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FDE8F77-A637-48F0-A8B0-B63A8B3BA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04603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9992309F-C89D-4921-AB3B-C9B77D9A9371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4FA170D3-57F5-4461-8C10-A735FE491693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56A71E-A874-4EF5-A4A0-8F0C58C8A1F3}"/>
              </a:ext>
            </a:extLst>
          </p:cNvPr>
          <p:cNvCxnSpPr/>
          <p:nvPr/>
        </p:nvCxnSpPr>
        <p:spPr>
          <a:xfrm>
            <a:off x="4200525" y="468234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575130-B1E6-437B-A922-C7AE7E250217}"/>
              </a:ext>
            </a:extLst>
          </p:cNvPr>
          <p:cNvCxnSpPr/>
          <p:nvPr/>
        </p:nvCxnSpPr>
        <p:spPr>
          <a:xfrm>
            <a:off x="5559283" y="467326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33E0A-E900-4C95-8EB4-058C667BD155}"/>
              </a:ext>
            </a:extLst>
          </p:cNvPr>
          <p:cNvCxnSpPr/>
          <p:nvPr/>
        </p:nvCxnSpPr>
        <p:spPr>
          <a:xfrm>
            <a:off x="4200525" y="4667175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91567E-786B-4736-A961-15A3154AB81A}"/>
              </a:ext>
            </a:extLst>
          </p:cNvPr>
          <p:cNvCxnSpPr/>
          <p:nvPr/>
        </p:nvCxnSpPr>
        <p:spPr>
          <a:xfrm>
            <a:off x="4200525" y="5340708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>
            <a:extLst>
              <a:ext uri="{FF2B5EF4-FFF2-40B4-BE49-F238E27FC236}">
                <a16:creationId xmlns:a16="http://schemas.microsoft.com/office/drawing/2014/main" id="{BDCAD7E1-A351-4138-A7C3-CA972154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64" y="1184704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Given the information below, draw a box and whisker plot.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26B04F4-346B-4BC4-A9AC-67E26580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169096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Minimum:  82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F84B9EC-0B6D-4F66-B473-A759B089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2099769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Lower Quartile:   94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2FC512EC-0635-4065-8738-9C616F29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331" y="253835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Median:   95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5F4F331A-2945-43DE-B968-6FA04BC6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298223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Upper Quartiles:   102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08F9E1E0-AA51-4E6F-8D57-8B6ED2B7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344654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Maximum:   110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1018AAA-0DD1-4FF2-8587-AED0A8DFF5E6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10AB5D72-7E6B-496A-B45F-E61CF2F3A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436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3F194B08-3B0D-4946-A685-B6AC03EDD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462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226CCC-FC2A-4372-96B3-3708A4A80AD5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4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531AF-8D31-B927-817A-0FC33DF4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4250"/>
            <a:ext cx="2181311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81E824-AD46-41FA-B4F2-691A39196F2F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0BF356E6-8D59-497C-8A1C-3DAB065C944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08C52245-E74B-4F70-9EB6-4FA3BF8BB9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708</TotalTime>
  <Words>1977</Words>
  <Application>Microsoft Office PowerPoint</Application>
  <PresentationFormat>On-screen Show (4:3)</PresentationFormat>
  <Paragraphs>412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Courier New</vt:lpstr>
      <vt:lpstr>Times New Roman</vt:lpstr>
      <vt:lpstr>Wingdings</vt:lpstr>
      <vt:lpstr>Wingdings 2</vt:lpstr>
      <vt:lpstr>Theme1</vt:lpstr>
      <vt:lpstr>Box and whisker plots</vt:lpstr>
      <vt:lpstr>Box and whisker plots</vt:lpstr>
      <vt:lpstr>A box-and-whisker diagram</vt:lpstr>
      <vt:lpstr>A box-and-whisker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Box and whisker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Academia Britanica Cuscatleca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and whisker plots</dc:title>
  <dc:creator>Information Technology</dc:creator>
  <cp:lastModifiedBy>Orlando Hurtado</cp:lastModifiedBy>
  <cp:revision>21</cp:revision>
  <dcterms:created xsi:type="dcterms:W3CDTF">2007-05-14T13:29:12Z</dcterms:created>
  <dcterms:modified xsi:type="dcterms:W3CDTF">2023-07-30T11:42:01Z</dcterms:modified>
</cp:coreProperties>
</file>