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382" r:id="rId3"/>
    <p:sldId id="383" r:id="rId4"/>
    <p:sldId id="384" r:id="rId5"/>
    <p:sldId id="385" r:id="rId6"/>
    <p:sldId id="386" r:id="rId7"/>
    <p:sldId id="387" r:id="rId8"/>
    <p:sldId id="388" r:id="rId9"/>
    <p:sldId id="347" r:id="rId10"/>
    <p:sldId id="389" r:id="rId11"/>
    <p:sldId id="390" r:id="rId12"/>
    <p:sldId id="315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30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15D3E5-B23E-44C6-874B-A9E073933A65}" type="datetime2">
              <a:rPr lang="en-GB" smtClean="0"/>
              <a:t>Sunday, 30 July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D8D1BFC-CC91-41A6-9653-FB945E0E2C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9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30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Frequency distribution tables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5000" indent="-635000" algn="l"/>
            <a:r>
              <a:rPr lang="en-US" dirty="0"/>
              <a:t>LO: To present data using frequency distribution tables.</a:t>
            </a:r>
            <a:endParaRPr lang="en-GB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F33E23BD-E9F8-4491-9297-9911E96633A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7742FAB-2C4C-46C1-8B42-D641100F134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576734"/>
          </a:xfrm>
        </p:spPr>
        <p:txBody>
          <a:bodyPr>
            <a:normAutofit fontScale="90000"/>
          </a:bodyPr>
          <a:lstStyle/>
          <a:p>
            <a:r>
              <a:rPr lang="en-GB" sz="3400" dirty="0"/>
              <a:t>Continuous data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533400"/>
            <a:ext cx="8229600" cy="80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2400" dirty="0"/>
              <a:t>We are going to construct a grouped frequency table for continuous data.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12134" y="1316929"/>
            <a:ext cx="837147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2400" dirty="0"/>
              <a:t>A group of teacher were asked how much time in minutes, they spent eating lunch at school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2050504"/>
            <a:ext cx="8326412" cy="1161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1    5    4    12    5   13    6    10      5    1    16    14    5    13    1    5    2     9     5    9     3     12    15   13   11   10    5     5     2    4    9     7     1    5    10     6      8     9    13    7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4012" y="3091684"/>
            <a:ext cx="8229600" cy="759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2400" dirty="0"/>
              <a:t>Construct a frequency table for this data with classes of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&lt;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≤ 4, 4 &lt; </a:t>
            </a:r>
            <a:r>
              <a:rPr lang="en-GB" sz="2400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≤ 8</a:t>
            </a:r>
            <a:r>
              <a:rPr lang="en-GB" sz="2400" dirty="0"/>
              <a:t>.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603559" y="3718989"/>
            <a:ext cx="35344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18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 a table with three columns.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481425"/>
              </p:ext>
            </p:extLst>
          </p:nvPr>
        </p:nvGraphicFramePr>
        <p:xfrm>
          <a:off x="457200" y="3949058"/>
          <a:ext cx="376808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5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</a:t>
                      </a:r>
                    </a:p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(t, hours)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603559" y="4148248"/>
            <a:ext cx="4464241" cy="37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18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down the classes in the given form.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4866" y="4534013"/>
            <a:ext cx="11995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cs typeface="Times New Roman" panose="02020603050405020304" pitchFamily="18" charset="0"/>
              </a:rPr>
              <a:t>0 &lt; </a:t>
            </a:r>
            <a:r>
              <a:rPr lang="en-GB" sz="2000" i="1" dirty="0">
                <a:cs typeface="Times New Roman" panose="02020603050405020304" pitchFamily="18" charset="0"/>
              </a:rPr>
              <a:t>t</a:t>
            </a:r>
            <a:r>
              <a:rPr lang="en-GB" sz="2000" dirty="0">
                <a:cs typeface="Times New Roman" panose="02020603050405020304" pitchFamily="18" charset="0"/>
              </a:rPr>
              <a:t> </a:t>
            </a:r>
            <a:r>
              <a:rPr lang="en-GB" sz="2000" dirty="0">
                <a:ea typeface="Cambria Math" panose="02040503050406030204" pitchFamily="18" charset="0"/>
                <a:cs typeface="Times New Roman" panose="02020603050405020304" pitchFamily="18" charset="0"/>
              </a:rPr>
              <a:t>≤ 4</a:t>
            </a:r>
            <a:endParaRPr lang="en-GB" sz="2200" dirty="0"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6880" y="4896518"/>
            <a:ext cx="11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cs typeface="Times New Roman" panose="02020603050405020304" pitchFamily="18" charset="0"/>
              </a:rPr>
              <a:t>4 &lt; </a:t>
            </a:r>
            <a:r>
              <a:rPr lang="en-GB" sz="2000" i="1" dirty="0">
                <a:cs typeface="Times New Roman" panose="02020603050405020304" pitchFamily="18" charset="0"/>
              </a:rPr>
              <a:t>t</a:t>
            </a:r>
            <a:r>
              <a:rPr lang="en-GB" sz="2000" dirty="0">
                <a:cs typeface="Times New Roman" panose="02020603050405020304" pitchFamily="18" charset="0"/>
              </a:rPr>
              <a:t> </a:t>
            </a:r>
            <a:r>
              <a:rPr lang="en-GB" sz="2000" dirty="0">
                <a:ea typeface="Cambria Math" panose="02040503050406030204" pitchFamily="18" charset="0"/>
                <a:cs typeface="Times New Roman" panose="02020603050405020304" pitchFamily="18" charset="0"/>
              </a:rPr>
              <a:t>≤ 8</a:t>
            </a:r>
            <a:endParaRPr lang="en-GB" sz="2200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8703" y="5261929"/>
            <a:ext cx="12324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cs typeface="Times New Roman" panose="02020603050405020304" pitchFamily="18" charset="0"/>
              </a:rPr>
              <a:t>8 &lt; </a:t>
            </a:r>
            <a:r>
              <a:rPr lang="en-GB" sz="2000" i="1" dirty="0">
                <a:cs typeface="Times New Roman" panose="02020603050405020304" pitchFamily="18" charset="0"/>
              </a:rPr>
              <a:t>t</a:t>
            </a:r>
            <a:r>
              <a:rPr lang="en-GB" sz="2000" dirty="0">
                <a:cs typeface="Times New Roman" panose="02020603050405020304" pitchFamily="18" charset="0"/>
              </a:rPr>
              <a:t> </a:t>
            </a:r>
            <a:r>
              <a:rPr lang="en-GB" sz="2000" dirty="0">
                <a:ea typeface="Cambria Math" panose="02040503050406030204" pitchFamily="18" charset="0"/>
                <a:cs typeface="Times New Roman" panose="02020603050405020304" pitchFamily="18" charset="0"/>
              </a:rPr>
              <a:t>≤ 12</a:t>
            </a:r>
            <a:endParaRPr lang="en-GB" sz="22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5376" y="5683928"/>
            <a:ext cx="13280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cs typeface="Times New Roman" panose="02020603050405020304" pitchFamily="18" charset="0"/>
              </a:rPr>
              <a:t>12 &lt; </a:t>
            </a:r>
            <a:r>
              <a:rPr lang="en-GB" sz="2000" i="1" dirty="0">
                <a:cs typeface="Times New Roman" panose="02020603050405020304" pitchFamily="18" charset="0"/>
              </a:rPr>
              <a:t>t</a:t>
            </a:r>
            <a:r>
              <a:rPr lang="en-GB" sz="2000" dirty="0">
                <a:cs typeface="Times New Roman" panose="02020603050405020304" pitchFamily="18" charset="0"/>
              </a:rPr>
              <a:t> </a:t>
            </a:r>
            <a:r>
              <a:rPr lang="en-GB" sz="2000" dirty="0">
                <a:ea typeface="Cambria Math" panose="02040503050406030204" pitchFamily="18" charset="0"/>
                <a:cs typeface="Times New Roman" panose="02020603050405020304" pitchFamily="18" charset="0"/>
              </a:rPr>
              <a:t>≤ 16</a:t>
            </a:r>
            <a:endParaRPr lang="en-GB" sz="2200" dirty="0">
              <a:latin typeface="+mn-lt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554012" y="2219325"/>
            <a:ext cx="169676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095969" y="2196105"/>
            <a:ext cx="169676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580745" y="2169472"/>
            <a:ext cx="169676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2159735" y="2165616"/>
            <a:ext cx="169676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736877" y="2173521"/>
            <a:ext cx="169676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261822" y="2173521"/>
            <a:ext cx="169676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826786" y="2200719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464664" y="2165616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169590" y="2197440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712584" y="2183490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6289093" y="2184497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6946905" y="2196105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7524226" y="2156998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8154500" y="2165615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554809" y="2559762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035265" y="2541577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485537" y="2569814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153377" y="2554800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738148" y="2554800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241682" y="2530912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812752" y="2554800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4478678" y="254060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169590" y="2559762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5778575" y="2548901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727773" y="5403524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841909" y="5403524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681179" y="4598852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808123" y="498290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661895" y="5403524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808377" y="5750996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749319" y="4598852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868408" y="498290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1791898" y="5062543"/>
            <a:ext cx="252000" cy="169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857437" y="4598852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791898" y="5403524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cxnSp>
        <p:nvCxnSpPr>
          <p:cNvPr id="55" name="Straight Connector 54"/>
          <p:cNvCxnSpPr>
            <a:cxnSpLocks/>
          </p:cNvCxnSpPr>
          <p:nvPr/>
        </p:nvCxnSpPr>
        <p:spPr>
          <a:xfrm>
            <a:off x="1775128" y="5484640"/>
            <a:ext cx="191802" cy="1426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934944" y="4598852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697495" y="5750996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748587" y="5750996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857438" y="5750996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668982" y="498290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738700" y="498290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957502" y="498290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805314" y="4598852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012424" y="498290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911661" y="5403524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6" name="Rectangle 3"/>
          <p:cNvSpPr txBox="1">
            <a:spLocks noChangeArrowheads="1"/>
          </p:cNvSpPr>
          <p:nvPr/>
        </p:nvSpPr>
        <p:spPr bwMode="auto">
          <a:xfrm>
            <a:off x="4596302" y="4477078"/>
            <a:ext cx="454444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18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tally marks to record each value in the tally column.</a:t>
            </a:r>
          </a:p>
        </p:txBody>
      </p:sp>
      <p:sp>
        <p:nvSpPr>
          <p:cNvPr id="67" name="Rectangle 3"/>
          <p:cNvSpPr txBox="1">
            <a:spLocks noChangeArrowheads="1"/>
          </p:cNvSpPr>
          <p:nvPr/>
        </p:nvSpPr>
        <p:spPr bwMode="auto">
          <a:xfrm>
            <a:off x="4587143" y="5105915"/>
            <a:ext cx="4556857" cy="521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18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each row, count up the tally marks and write the total in the Frequency column.</a:t>
            </a:r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 bwMode="auto">
          <a:xfrm>
            <a:off x="4603559" y="5774101"/>
            <a:ext cx="455685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18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up the values in the frequency column to work out the total frequency.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379580" y="4518624"/>
            <a:ext cx="3561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9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256812" y="4913883"/>
            <a:ext cx="48282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14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259785" y="5308317"/>
            <a:ext cx="48282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10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393552" y="5670769"/>
            <a:ext cx="3561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+mn-lt"/>
              </a:rPr>
              <a:t>7</a:t>
            </a:r>
            <a:endParaRPr lang="en-GB" sz="2200" dirty="0">
              <a:latin typeface="+mn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202481" y="6034993"/>
            <a:ext cx="52770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atin typeface="+mn-lt"/>
              </a:rPr>
              <a:t>40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740057" y="6057535"/>
            <a:ext cx="115768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+mn-lt"/>
              </a:rPr>
              <a:t>TOTAL</a:t>
            </a:r>
            <a:endParaRPr lang="en-GB" sz="2200" dirty="0">
              <a:latin typeface="+mn-lt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939658" y="5750996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962698" y="5403524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C196097-AE31-4CE2-BDF9-544F7932E9C9}"/>
              </a:ext>
            </a:extLst>
          </p:cNvPr>
          <p:cNvCxnSpPr/>
          <p:nvPr/>
        </p:nvCxnSpPr>
        <p:spPr>
          <a:xfrm flipH="1">
            <a:off x="6396764" y="2564084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31595E4-2B3B-438D-A21A-62890183DCA0}"/>
              </a:ext>
            </a:extLst>
          </p:cNvPr>
          <p:cNvCxnSpPr/>
          <p:nvPr/>
        </p:nvCxnSpPr>
        <p:spPr>
          <a:xfrm flipH="1">
            <a:off x="6941166" y="2553124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531A0E4D-0B31-458B-8EBC-A859A5D00DDB}"/>
              </a:ext>
            </a:extLst>
          </p:cNvPr>
          <p:cNvCxnSpPr/>
          <p:nvPr/>
        </p:nvCxnSpPr>
        <p:spPr>
          <a:xfrm flipH="1">
            <a:off x="7546784" y="2541576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736BA54-B49D-4667-8A6E-F959D9EAD9A3}"/>
              </a:ext>
            </a:extLst>
          </p:cNvPr>
          <p:cNvCxnSpPr/>
          <p:nvPr/>
        </p:nvCxnSpPr>
        <p:spPr>
          <a:xfrm flipH="1">
            <a:off x="8069409" y="2557589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59C1B84-6DAC-420E-9400-39748D41F90D}"/>
              </a:ext>
            </a:extLst>
          </p:cNvPr>
          <p:cNvCxnSpPr/>
          <p:nvPr/>
        </p:nvCxnSpPr>
        <p:spPr>
          <a:xfrm flipH="1">
            <a:off x="530043" y="2894368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D0C13638-5FE7-463E-8364-2B2A52FE8B80}"/>
              </a:ext>
            </a:extLst>
          </p:cNvPr>
          <p:cNvCxnSpPr/>
          <p:nvPr/>
        </p:nvCxnSpPr>
        <p:spPr>
          <a:xfrm flipH="1">
            <a:off x="1035265" y="2907927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D6F3A572-0953-44BC-A142-BAA37A1C2810}"/>
              </a:ext>
            </a:extLst>
          </p:cNvPr>
          <p:cNvCxnSpPr/>
          <p:nvPr/>
        </p:nvCxnSpPr>
        <p:spPr>
          <a:xfrm flipH="1">
            <a:off x="1568743" y="2870481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70BB3A3-D566-41CA-AC84-0272E634B232}"/>
              </a:ext>
            </a:extLst>
          </p:cNvPr>
          <p:cNvCxnSpPr/>
          <p:nvPr/>
        </p:nvCxnSpPr>
        <p:spPr>
          <a:xfrm flipH="1">
            <a:off x="2142767" y="2900208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83C8E711-602E-4FFD-B5E5-A020C97602D1}"/>
              </a:ext>
            </a:extLst>
          </p:cNvPr>
          <p:cNvCxnSpPr/>
          <p:nvPr/>
        </p:nvCxnSpPr>
        <p:spPr>
          <a:xfrm flipH="1">
            <a:off x="2732541" y="2873207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8D45015-B9E5-434E-B3DC-F15A5AE412A9}"/>
              </a:ext>
            </a:extLst>
          </p:cNvPr>
          <p:cNvCxnSpPr/>
          <p:nvPr/>
        </p:nvCxnSpPr>
        <p:spPr>
          <a:xfrm flipH="1">
            <a:off x="3213243" y="2877770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8CCE2F1-FE2E-4176-BBC0-22D7489A11C0}"/>
              </a:ext>
            </a:extLst>
          </p:cNvPr>
          <p:cNvCxnSpPr/>
          <p:nvPr/>
        </p:nvCxnSpPr>
        <p:spPr>
          <a:xfrm flipH="1">
            <a:off x="3872685" y="2877770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20B63C0-BD75-40DC-8F14-139216C0604D}"/>
              </a:ext>
            </a:extLst>
          </p:cNvPr>
          <p:cNvCxnSpPr/>
          <p:nvPr/>
        </p:nvCxnSpPr>
        <p:spPr>
          <a:xfrm flipH="1">
            <a:off x="4500956" y="2866604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8C62E41-4A77-4F52-8792-B1E9B5D072FD}"/>
              </a:ext>
            </a:extLst>
          </p:cNvPr>
          <p:cNvCxnSpPr/>
          <p:nvPr/>
        </p:nvCxnSpPr>
        <p:spPr>
          <a:xfrm flipH="1">
            <a:off x="5195116" y="2925740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DCF7262E-DD68-47F2-A514-AED3A4C87F41}"/>
              </a:ext>
            </a:extLst>
          </p:cNvPr>
          <p:cNvCxnSpPr/>
          <p:nvPr/>
        </p:nvCxnSpPr>
        <p:spPr>
          <a:xfrm flipH="1">
            <a:off x="5789247" y="2927176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F4E123D-D5F4-443A-A8FB-72D098B6BA4C}"/>
              </a:ext>
            </a:extLst>
          </p:cNvPr>
          <p:cNvCxnSpPr/>
          <p:nvPr/>
        </p:nvCxnSpPr>
        <p:spPr>
          <a:xfrm flipH="1">
            <a:off x="6403567" y="2872865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EF91389-60C4-40B4-B9E8-F9AFC266438A}"/>
              </a:ext>
            </a:extLst>
          </p:cNvPr>
          <p:cNvCxnSpPr/>
          <p:nvPr/>
        </p:nvCxnSpPr>
        <p:spPr>
          <a:xfrm flipH="1">
            <a:off x="6941166" y="2907926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035ADA51-2E30-4035-9FF3-AB5129741A53}"/>
              </a:ext>
            </a:extLst>
          </p:cNvPr>
          <p:cNvCxnSpPr/>
          <p:nvPr/>
        </p:nvCxnSpPr>
        <p:spPr>
          <a:xfrm>
            <a:off x="1735440" y="4671121"/>
            <a:ext cx="252000" cy="169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4F3575D-742F-43E2-AFE1-9012F1F1B5EC}"/>
              </a:ext>
            </a:extLst>
          </p:cNvPr>
          <p:cNvCxnSpPr>
            <a:cxnSpLocks/>
          </p:cNvCxnSpPr>
          <p:nvPr/>
        </p:nvCxnSpPr>
        <p:spPr>
          <a:xfrm>
            <a:off x="1803449" y="5832376"/>
            <a:ext cx="181341" cy="1499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7A6A8C36-8F77-4B59-8303-C1C1C72C9E74}"/>
              </a:ext>
            </a:extLst>
          </p:cNvPr>
          <p:cNvSpPr/>
          <p:nvPr/>
        </p:nvSpPr>
        <p:spPr>
          <a:xfrm>
            <a:off x="2076599" y="498290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75E0DCC-D636-4E20-AC25-0EC628F34CA3}"/>
              </a:ext>
            </a:extLst>
          </p:cNvPr>
          <p:cNvSpPr/>
          <p:nvPr/>
        </p:nvSpPr>
        <p:spPr>
          <a:xfrm>
            <a:off x="2143568" y="498290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90E8037-1E99-4768-98DC-A081C3E5B743}"/>
              </a:ext>
            </a:extLst>
          </p:cNvPr>
          <p:cNvSpPr/>
          <p:nvPr/>
        </p:nvSpPr>
        <p:spPr>
          <a:xfrm>
            <a:off x="1987440" y="4598852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467048E-63EC-4CDF-B1A8-C43955007146}"/>
              </a:ext>
            </a:extLst>
          </p:cNvPr>
          <p:cNvSpPr/>
          <p:nvPr/>
        </p:nvSpPr>
        <p:spPr>
          <a:xfrm>
            <a:off x="2039562" y="4598852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16A81BF-FBB3-42A9-9E54-14DA181D16AA}"/>
              </a:ext>
            </a:extLst>
          </p:cNvPr>
          <p:cNvSpPr/>
          <p:nvPr/>
        </p:nvSpPr>
        <p:spPr>
          <a:xfrm>
            <a:off x="2034374" y="5403524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F8E43C8-F8CE-4BE4-A8DF-D03779401109}"/>
              </a:ext>
            </a:extLst>
          </p:cNvPr>
          <p:cNvSpPr/>
          <p:nvPr/>
        </p:nvSpPr>
        <p:spPr>
          <a:xfrm>
            <a:off x="2100861" y="4598852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9326FDE-A849-41CF-A1AC-CBB812BF7943}"/>
              </a:ext>
            </a:extLst>
          </p:cNvPr>
          <p:cNvSpPr/>
          <p:nvPr/>
        </p:nvSpPr>
        <p:spPr>
          <a:xfrm>
            <a:off x="2225574" y="498290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2878FEF-A85F-4ADF-9CD5-206B0E55FC47}"/>
              </a:ext>
            </a:extLst>
          </p:cNvPr>
          <p:cNvSpPr/>
          <p:nvPr/>
        </p:nvSpPr>
        <p:spPr>
          <a:xfrm>
            <a:off x="2093178" y="5403524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37C2DD37-DC71-4C59-BD07-6F612BC4EF35}"/>
              </a:ext>
            </a:extLst>
          </p:cNvPr>
          <p:cNvSpPr/>
          <p:nvPr/>
        </p:nvSpPr>
        <p:spPr>
          <a:xfrm>
            <a:off x="2270765" y="498290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24AF84E-900A-4F20-9AC3-93EC274AD387}"/>
              </a:ext>
            </a:extLst>
          </p:cNvPr>
          <p:cNvSpPr/>
          <p:nvPr/>
        </p:nvSpPr>
        <p:spPr>
          <a:xfrm>
            <a:off x="2337761" y="498290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39641D5-BBA9-4CC9-B374-70F975E0E482}"/>
              </a:ext>
            </a:extLst>
          </p:cNvPr>
          <p:cNvSpPr/>
          <p:nvPr/>
        </p:nvSpPr>
        <p:spPr>
          <a:xfrm>
            <a:off x="1995655" y="5750996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0F4C77E-65D6-4E1E-87A3-14A23A741642}"/>
              </a:ext>
            </a:extLst>
          </p:cNvPr>
          <p:cNvSpPr/>
          <p:nvPr/>
        </p:nvSpPr>
        <p:spPr>
          <a:xfrm>
            <a:off x="2396753" y="498290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38FAAD1-C3B3-48AF-9857-0B1D95DBFBFE}"/>
              </a:ext>
            </a:extLst>
          </p:cNvPr>
          <p:cNvCxnSpPr/>
          <p:nvPr/>
        </p:nvCxnSpPr>
        <p:spPr>
          <a:xfrm>
            <a:off x="2052376" y="5057290"/>
            <a:ext cx="252000" cy="169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C9985B0-3AB6-4249-86D0-D5FB0F5F361E}"/>
              </a:ext>
            </a:extLst>
          </p:cNvPr>
          <p:cNvCxnSpPr>
            <a:cxnSpLocks/>
          </p:cNvCxnSpPr>
          <p:nvPr/>
        </p:nvCxnSpPr>
        <p:spPr>
          <a:xfrm>
            <a:off x="2028576" y="5500802"/>
            <a:ext cx="178388" cy="1276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>
            <a:hlinkClick r:id="rId2"/>
            <a:extLst>
              <a:ext uri="{FF2B5EF4-FFF2-40B4-BE49-F238E27FC236}">
                <a16:creationId xmlns:a16="http://schemas.microsoft.com/office/drawing/2014/main" id="{C02F8DA2-B9A5-46A5-92BC-DB87223289A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>
            <a:hlinkClick r:id="rId2"/>
            <a:extLst>
              <a:ext uri="{FF2B5EF4-FFF2-40B4-BE49-F238E27FC236}">
                <a16:creationId xmlns:a16="http://schemas.microsoft.com/office/drawing/2014/main" id="{07379847-61E1-4AC1-84BE-9D82BC606DD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05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5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7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5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8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90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95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25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5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65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75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7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9500"/>
                            </p:stCondLst>
                            <p:childTnLst>
                              <p:par>
                                <p:cTn id="18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8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0500"/>
                            </p:stCondLst>
                            <p:childTnLst>
                              <p:par>
                                <p:cTn id="19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15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2000"/>
                            </p:stCondLst>
                            <p:childTnLst>
                              <p:par>
                                <p:cTn id="19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250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0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35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4000"/>
                            </p:stCondLst>
                            <p:childTnLst>
                              <p:par>
                                <p:cTn id="2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45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5000"/>
                            </p:stCondLst>
                            <p:childTnLst>
                              <p:par>
                                <p:cTn id="2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550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6000"/>
                            </p:stCondLst>
                            <p:childTnLst>
                              <p:par>
                                <p:cTn id="2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65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27000"/>
                            </p:stCondLst>
                            <p:childTnLst>
                              <p:par>
                                <p:cTn id="2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7500"/>
                            </p:stCondLst>
                            <p:childTnLst>
                              <p:par>
                                <p:cTn id="2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28000"/>
                            </p:stCondLst>
                            <p:childTnLst>
                              <p:par>
                                <p:cTn id="2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8500"/>
                            </p:stCondLst>
                            <p:childTnLst>
                              <p:par>
                                <p:cTn id="2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29000"/>
                            </p:stCondLst>
                            <p:childTnLst>
                              <p:par>
                                <p:cTn id="24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9500"/>
                            </p:stCondLst>
                            <p:childTnLst>
                              <p:par>
                                <p:cTn id="2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30000"/>
                            </p:stCondLst>
                            <p:childTnLst>
                              <p:par>
                                <p:cTn id="2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30500"/>
                            </p:stCondLst>
                            <p:childTnLst>
                              <p:par>
                                <p:cTn id="2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31000"/>
                            </p:stCondLst>
                            <p:childTnLst>
                              <p:par>
                                <p:cTn id="2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3150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32000"/>
                            </p:stCondLst>
                            <p:childTnLst>
                              <p:par>
                                <p:cTn id="2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3250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33000"/>
                            </p:stCondLst>
                            <p:childTnLst>
                              <p:par>
                                <p:cTn id="2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335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34500"/>
                            </p:stCondLst>
                            <p:childTnLst>
                              <p:par>
                                <p:cTn id="27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35000"/>
                            </p:stCondLst>
                            <p:childTnLst>
                              <p:par>
                                <p:cTn id="27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35500"/>
                            </p:stCondLst>
                            <p:childTnLst>
                              <p:par>
                                <p:cTn id="28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36000"/>
                            </p:stCondLst>
                            <p:childTnLst>
                              <p:par>
                                <p:cTn id="28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3650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37000"/>
                            </p:stCondLst>
                            <p:childTnLst>
                              <p:par>
                                <p:cTn id="28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37500"/>
                            </p:stCondLst>
                            <p:childTnLst>
                              <p:par>
                                <p:cTn id="2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uiExpand="1" build="p"/>
      <p:bldP spid="10" grpId="0" build="p"/>
      <p:bldP spid="11" grpId="0" build="p"/>
      <p:bldP spid="13" grpId="0" build="p"/>
      <p:bldP spid="14" grpId="0"/>
      <p:bldP spid="15" grpId="0"/>
      <p:bldP spid="16" grpId="0"/>
      <p:bldP spid="17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 build="p"/>
      <p:bldP spid="67" grpId="0" build="p"/>
      <p:bldP spid="68" grpId="0" build="p"/>
      <p:bldP spid="69" grpId="0"/>
      <p:bldP spid="70" grpId="0"/>
      <p:bldP spid="71" grpId="0"/>
      <p:bldP spid="72" grpId="0"/>
      <p:bldP spid="74" grpId="0"/>
      <p:bldP spid="75" grpId="0"/>
      <p:bldP spid="76" grpId="0"/>
      <p:bldP spid="77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43"/>
          <p:cNvSpPr>
            <a:spLocks noChangeShapeType="1"/>
          </p:cNvSpPr>
          <p:nvPr/>
        </p:nvSpPr>
        <p:spPr bwMode="auto">
          <a:xfrm>
            <a:off x="697799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7" name="Line 45"/>
          <p:cNvSpPr>
            <a:spLocks noChangeShapeType="1"/>
          </p:cNvSpPr>
          <p:nvPr/>
        </p:nvSpPr>
        <p:spPr bwMode="auto">
          <a:xfrm>
            <a:off x="588071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8" name="Line 46"/>
          <p:cNvSpPr>
            <a:spLocks noChangeShapeType="1"/>
          </p:cNvSpPr>
          <p:nvPr/>
        </p:nvSpPr>
        <p:spPr bwMode="auto">
          <a:xfrm>
            <a:off x="533207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9" name="Line 47"/>
          <p:cNvSpPr>
            <a:spLocks noChangeShapeType="1"/>
          </p:cNvSpPr>
          <p:nvPr/>
        </p:nvSpPr>
        <p:spPr bwMode="auto">
          <a:xfrm>
            <a:off x="642935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/>
        </p:nvSpPr>
        <p:spPr bwMode="auto">
          <a:xfrm>
            <a:off x="4416715" y="6059915"/>
            <a:ext cx="2873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0</a:t>
            </a:r>
          </a:p>
        </p:txBody>
      </p:sp>
      <p:sp>
        <p:nvSpPr>
          <p:cNvPr id="11" name="Text Box 49"/>
          <p:cNvSpPr txBox="1">
            <a:spLocks noChangeArrowheads="1"/>
          </p:cNvSpPr>
          <p:nvPr/>
        </p:nvSpPr>
        <p:spPr bwMode="auto">
          <a:xfrm>
            <a:off x="5192208" y="6043115"/>
            <a:ext cx="3603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5</a:t>
            </a:r>
          </a:p>
        </p:txBody>
      </p:sp>
      <p:sp>
        <p:nvSpPr>
          <p:cNvPr id="12" name="Text Box 50"/>
          <p:cNvSpPr txBox="1">
            <a:spLocks noChangeArrowheads="1"/>
          </p:cNvSpPr>
          <p:nvPr/>
        </p:nvSpPr>
        <p:spPr bwMode="auto">
          <a:xfrm>
            <a:off x="5830930" y="6034642"/>
            <a:ext cx="5032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10</a:t>
            </a:r>
          </a:p>
        </p:txBody>
      </p:sp>
      <p:sp>
        <p:nvSpPr>
          <p:cNvPr id="13" name="Text Box 51"/>
          <p:cNvSpPr txBox="1">
            <a:spLocks noChangeArrowheads="1"/>
          </p:cNvSpPr>
          <p:nvPr/>
        </p:nvSpPr>
        <p:spPr bwMode="auto">
          <a:xfrm>
            <a:off x="6509344" y="6059915"/>
            <a:ext cx="5762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15</a:t>
            </a:r>
          </a:p>
        </p:txBody>
      </p:sp>
      <p:sp>
        <p:nvSpPr>
          <p:cNvPr id="14" name="Text Box 52"/>
          <p:cNvSpPr txBox="1">
            <a:spLocks noChangeArrowheads="1"/>
          </p:cNvSpPr>
          <p:nvPr/>
        </p:nvSpPr>
        <p:spPr bwMode="auto">
          <a:xfrm>
            <a:off x="7198216" y="6059915"/>
            <a:ext cx="5048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20</a:t>
            </a:r>
          </a:p>
        </p:txBody>
      </p:sp>
      <p:sp>
        <p:nvSpPr>
          <p:cNvPr id="15" name="Text Box 53"/>
          <p:cNvSpPr txBox="1">
            <a:spLocks noChangeArrowheads="1"/>
          </p:cNvSpPr>
          <p:nvPr/>
        </p:nvSpPr>
        <p:spPr bwMode="auto">
          <a:xfrm>
            <a:off x="5400972" y="6244282"/>
            <a:ext cx="14398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Time (h)</a:t>
            </a:r>
          </a:p>
        </p:txBody>
      </p:sp>
      <p:sp>
        <p:nvSpPr>
          <p:cNvPr id="16" name="Text Box 54"/>
          <p:cNvSpPr txBox="1">
            <a:spLocks noChangeArrowheads="1"/>
          </p:cNvSpPr>
          <p:nvPr/>
        </p:nvSpPr>
        <p:spPr bwMode="auto">
          <a:xfrm rot="16200000">
            <a:off x="3525508" y="4613097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frequency</a:t>
            </a:r>
          </a:p>
        </p:txBody>
      </p:sp>
      <p:sp>
        <p:nvSpPr>
          <p:cNvPr id="17" name="Line 55"/>
          <p:cNvSpPr>
            <a:spLocks noChangeShapeType="1"/>
          </p:cNvSpPr>
          <p:nvPr/>
        </p:nvSpPr>
        <p:spPr bwMode="auto">
          <a:xfrm flipH="1">
            <a:off x="4569587" y="5646213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56"/>
          <p:cNvSpPr>
            <a:spLocks noChangeShapeType="1"/>
          </p:cNvSpPr>
          <p:nvPr/>
        </p:nvSpPr>
        <p:spPr bwMode="auto">
          <a:xfrm flipH="1">
            <a:off x="4569587" y="5285851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Line 57"/>
          <p:cNvSpPr>
            <a:spLocks noChangeShapeType="1"/>
          </p:cNvSpPr>
          <p:nvPr/>
        </p:nvSpPr>
        <p:spPr bwMode="auto">
          <a:xfrm flipH="1">
            <a:off x="4569587" y="4925488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Text Box 58"/>
          <p:cNvSpPr txBox="1">
            <a:spLocks noChangeArrowheads="1"/>
          </p:cNvSpPr>
          <p:nvPr/>
        </p:nvSpPr>
        <p:spPr bwMode="auto">
          <a:xfrm>
            <a:off x="4317907" y="5525490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+mn-lt"/>
              </a:rPr>
              <a:t>2</a:t>
            </a:r>
            <a:endParaRPr lang="en-GB" sz="1400" dirty="0">
              <a:latin typeface="+mn-lt"/>
            </a:endParaRPr>
          </a:p>
        </p:txBody>
      </p:sp>
      <p:sp>
        <p:nvSpPr>
          <p:cNvPr id="21" name="Text Box 59"/>
          <p:cNvSpPr txBox="1">
            <a:spLocks noChangeArrowheads="1"/>
          </p:cNvSpPr>
          <p:nvPr/>
        </p:nvSpPr>
        <p:spPr bwMode="auto">
          <a:xfrm>
            <a:off x="4316509" y="5135948"/>
            <a:ext cx="3603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4</a:t>
            </a:r>
          </a:p>
        </p:txBody>
      </p:sp>
      <p:sp>
        <p:nvSpPr>
          <p:cNvPr id="22" name="Text Box 60"/>
          <p:cNvSpPr txBox="1">
            <a:spLocks noChangeArrowheads="1"/>
          </p:cNvSpPr>
          <p:nvPr/>
        </p:nvSpPr>
        <p:spPr bwMode="auto">
          <a:xfrm>
            <a:off x="4316509" y="4774910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6</a:t>
            </a:r>
          </a:p>
        </p:txBody>
      </p:sp>
      <p:sp>
        <p:nvSpPr>
          <p:cNvPr id="33" name="Line 43"/>
          <p:cNvSpPr>
            <a:spLocks noChangeShapeType="1"/>
          </p:cNvSpPr>
          <p:nvPr/>
        </p:nvSpPr>
        <p:spPr bwMode="auto">
          <a:xfrm>
            <a:off x="752663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graphicFrame>
        <p:nvGraphicFramePr>
          <p:cNvPr id="3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818603"/>
              </p:ext>
            </p:extLst>
          </p:nvPr>
        </p:nvGraphicFramePr>
        <p:xfrm>
          <a:off x="4699322" y="592773"/>
          <a:ext cx="4209405" cy="2377440"/>
        </p:xfrm>
        <a:graphic>
          <a:graphicData uri="http://schemas.openxmlformats.org/drawingml/2006/table">
            <a:tbl>
              <a:tblPr/>
              <a:tblGrid>
                <a:gridCol w="137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Time (t)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" name="Text Box 40"/>
          <p:cNvSpPr txBox="1">
            <a:spLocks noChangeArrowheads="1"/>
          </p:cNvSpPr>
          <p:nvPr/>
        </p:nvSpPr>
        <p:spPr bwMode="auto">
          <a:xfrm>
            <a:off x="395288" y="549275"/>
            <a:ext cx="373288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600" dirty="0">
                <a:latin typeface="+mn-lt"/>
              </a:rPr>
              <a:t>We can construct a histogram for grouped continuous data.</a:t>
            </a:r>
          </a:p>
        </p:txBody>
      </p:sp>
      <p:sp>
        <p:nvSpPr>
          <p:cNvPr id="52" name="Line 46"/>
          <p:cNvSpPr>
            <a:spLocks noChangeShapeType="1"/>
          </p:cNvSpPr>
          <p:nvPr/>
        </p:nvSpPr>
        <p:spPr bwMode="auto">
          <a:xfrm>
            <a:off x="478343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53" name="Line 55"/>
          <p:cNvSpPr>
            <a:spLocks noChangeShapeType="1"/>
          </p:cNvSpPr>
          <p:nvPr/>
        </p:nvSpPr>
        <p:spPr bwMode="auto">
          <a:xfrm flipH="1">
            <a:off x="4561178" y="4566688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56"/>
          <p:cNvSpPr>
            <a:spLocks noChangeShapeType="1"/>
          </p:cNvSpPr>
          <p:nvPr/>
        </p:nvSpPr>
        <p:spPr bwMode="auto">
          <a:xfrm flipH="1">
            <a:off x="4561178" y="4206688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Line 57"/>
          <p:cNvSpPr>
            <a:spLocks noChangeShapeType="1"/>
          </p:cNvSpPr>
          <p:nvPr/>
        </p:nvSpPr>
        <p:spPr bwMode="auto">
          <a:xfrm flipH="1">
            <a:off x="4561178" y="3846688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Text Box 58"/>
          <p:cNvSpPr txBox="1">
            <a:spLocks noChangeArrowheads="1"/>
          </p:cNvSpPr>
          <p:nvPr/>
        </p:nvSpPr>
        <p:spPr bwMode="auto">
          <a:xfrm>
            <a:off x="4314587" y="4424126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8</a:t>
            </a:r>
          </a:p>
        </p:txBody>
      </p:sp>
      <p:sp>
        <p:nvSpPr>
          <p:cNvPr id="57" name="Text Box 59"/>
          <p:cNvSpPr txBox="1">
            <a:spLocks noChangeArrowheads="1"/>
          </p:cNvSpPr>
          <p:nvPr/>
        </p:nvSpPr>
        <p:spPr bwMode="auto">
          <a:xfrm>
            <a:off x="4244165" y="4061888"/>
            <a:ext cx="3913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10</a:t>
            </a:r>
          </a:p>
        </p:txBody>
      </p:sp>
      <p:sp>
        <p:nvSpPr>
          <p:cNvPr id="58" name="Text Box 60"/>
          <p:cNvSpPr txBox="1">
            <a:spLocks noChangeArrowheads="1"/>
          </p:cNvSpPr>
          <p:nvPr/>
        </p:nvSpPr>
        <p:spPr bwMode="auto">
          <a:xfrm>
            <a:off x="4241608" y="3703603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12</a:t>
            </a:r>
          </a:p>
        </p:txBody>
      </p:sp>
      <p:sp>
        <p:nvSpPr>
          <p:cNvPr id="3" name="Rectangle 2"/>
          <p:cNvSpPr/>
          <p:nvPr/>
        </p:nvSpPr>
        <p:spPr>
          <a:xfrm>
            <a:off x="4647652" y="4351945"/>
            <a:ext cx="548640" cy="1645920"/>
          </a:xfrm>
          <a:prstGeom prst="rec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5195055" y="3473311"/>
            <a:ext cx="548640" cy="2523744"/>
          </a:xfrm>
          <a:prstGeom prst="rec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5743625" y="4205922"/>
            <a:ext cx="548640" cy="1792224"/>
          </a:xfrm>
          <a:prstGeom prst="rec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6290503" y="5082717"/>
            <a:ext cx="539832" cy="914400"/>
          </a:xfrm>
          <a:prstGeom prst="rec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 Box 121">
            <a:extLst>
              <a:ext uri="{FF2B5EF4-FFF2-40B4-BE49-F238E27FC236}">
                <a16:creationId xmlns:a16="http://schemas.microsoft.com/office/drawing/2014/main" id="{A3338F68-34A2-4925-9D66-B25E4F318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79" y="2077400"/>
            <a:ext cx="340496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You should plot time as continuous variable  on the x-axis</a:t>
            </a:r>
          </a:p>
        </p:txBody>
      </p:sp>
      <p:sp>
        <p:nvSpPr>
          <p:cNvPr id="69" name="Text Box 121">
            <a:extLst>
              <a:ext uri="{FF2B5EF4-FFF2-40B4-BE49-F238E27FC236}">
                <a16:creationId xmlns:a16="http://schemas.microsoft.com/office/drawing/2014/main" id="{A2E94C45-9AED-4BA5-8A6E-4B43E3632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89" y="3354598"/>
            <a:ext cx="36683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Frequency on the y-axis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F0EB0C6-DF5A-48CB-AA94-9BA1C0499803}"/>
              </a:ext>
            </a:extLst>
          </p:cNvPr>
          <p:cNvSpPr/>
          <p:nvPr/>
        </p:nvSpPr>
        <p:spPr>
          <a:xfrm>
            <a:off x="4826858" y="984080"/>
            <a:ext cx="11995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cs typeface="Times New Roman" panose="02020603050405020304" pitchFamily="18" charset="0"/>
              </a:rPr>
              <a:t>0 &lt; </a:t>
            </a:r>
            <a:r>
              <a:rPr lang="en-GB" sz="2000" i="1" dirty="0">
                <a:cs typeface="Times New Roman" panose="02020603050405020304" pitchFamily="18" charset="0"/>
              </a:rPr>
              <a:t>t</a:t>
            </a:r>
            <a:r>
              <a:rPr lang="en-GB" sz="2000" dirty="0">
                <a:cs typeface="Times New Roman" panose="02020603050405020304" pitchFamily="18" charset="0"/>
              </a:rPr>
              <a:t> </a:t>
            </a:r>
            <a:r>
              <a:rPr lang="en-GB" sz="2000" dirty="0">
                <a:ea typeface="Cambria Math" panose="02040503050406030204" pitchFamily="18" charset="0"/>
                <a:cs typeface="Times New Roman" panose="02020603050405020304" pitchFamily="18" charset="0"/>
              </a:rPr>
              <a:t>≤ 4</a:t>
            </a:r>
            <a:endParaRPr lang="en-GB" sz="2200" dirty="0">
              <a:latin typeface="+mn-lt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959C450-A785-46E9-9E66-49460C29FA6F}"/>
              </a:ext>
            </a:extLst>
          </p:cNvPr>
          <p:cNvSpPr/>
          <p:nvPr/>
        </p:nvSpPr>
        <p:spPr>
          <a:xfrm>
            <a:off x="4848872" y="1346585"/>
            <a:ext cx="1177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cs typeface="Times New Roman" panose="02020603050405020304" pitchFamily="18" charset="0"/>
              </a:rPr>
              <a:t>4 &lt; </a:t>
            </a:r>
            <a:r>
              <a:rPr lang="en-GB" sz="2000" i="1" dirty="0">
                <a:cs typeface="Times New Roman" panose="02020603050405020304" pitchFamily="18" charset="0"/>
              </a:rPr>
              <a:t>t</a:t>
            </a:r>
            <a:r>
              <a:rPr lang="en-GB" sz="2000" dirty="0">
                <a:cs typeface="Times New Roman" panose="02020603050405020304" pitchFamily="18" charset="0"/>
              </a:rPr>
              <a:t> </a:t>
            </a:r>
            <a:r>
              <a:rPr lang="en-GB" sz="2000" dirty="0">
                <a:ea typeface="Cambria Math" panose="02040503050406030204" pitchFamily="18" charset="0"/>
                <a:cs typeface="Times New Roman" panose="02020603050405020304" pitchFamily="18" charset="0"/>
              </a:rPr>
              <a:t>≤ 8</a:t>
            </a:r>
            <a:endParaRPr lang="en-GB" sz="2200" dirty="0">
              <a:latin typeface="+mn-lt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E3891A7-48BB-40D4-9874-D6EF67B72FBE}"/>
              </a:ext>
            </a:extLst>
          </p:cNvPr>
          <p:cNvSpPr/>
          <p:nvPr/>
        </p:nvSpPr>
        <p:spPr>
          <a:xfrm>
            <a:off x="4820695" y="1711996"/>
            <a:ext cx="12324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cs typeface="Times New Roman" panose="02020603050405020304" pitchFamily="18" charset="0"/>
              </a:rPr>
              <a:t>8 &lt; </a:t>
            </a:r>
            <a:r>
              <a:rPr lang="en-GB" sz="2000" i="1" dirty="0">
                <a:cs typeface="Times New Roman" panose="02020603050405020304" pitchFamily="18" charset="0"/>
              </a:rPr>
              <a:t>t</a:t>
            </a:r>
            <a:r>
              <a:rPr lang="en-GB" sz="2000" dirty="0">
                <a:cs typeface="Times New Roman" panose="02020603050405020304" pitchFamily="18" charset="0"/>
              </a:rPr>
              <a:t> </a:t>
            </a:r>
            <a:r>
              <a:rPr lang="en-GB" sz="2000" dirty="0">
                <a:ea typeface="Cambria Math" panose="02040503050406030204" pitchFamily="18" charset="0"/>
                <a:cs typeface="Times New Roman" panose="02020603050405020304" pitchFamily="18" charset="0"/>
              </a:rPr>
              <a:t>≤ 12</a:t>
            </a:r>
            <a:endParaRPr lang="en-GB" sz="2200" dirty="0">
              <a:latin typeface="+mn-lt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BA37798-BD26-40D9-AAF1-59CAD573E330}"/>
              </a:ext>
            </a:extLst>
          </p:cNvPr>
          <p:cNvSpPr/>
          <p:nvPr/>
        </p:nvSpPr>
        <p:spPr>
          <a:xfrm>
            <a:off x="4837368" y="2133995"/>
            <a:ext cx="13280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cs typeface="Times New Roman" panose="02020603050405020304" pitchFamily="18" charset="0"/>
              </a:rPr>
              <a:t>12 &lt; </a:t>
            </a:r>
            <a:r>
              <a:rPr lang="en-GB" sz="2000" i="1" dirty="0">
                <a:cs typeface="Times New Roman" panose="02020603050405020304" pitchFamily="18" charset="0"/>
              </a:rPr>
              <a:t>t</a:t>
            </a:r>
            <a:r>
              <a:rPr lang="en-GB" sz="2000" dirty="0">
                <a:cs typeface="Times New Roman" panose="02020603050405020304" pitchFamily="18" charset="0"/>
              </a:rPr>
              <a:t> </a:t>
            </a:r>
            <a:r>
              <a:rPr lang="en-GB" sz="2000" dirty="0">
                <a:ea typeface="Cambria Math" panose="02040503050406030204" pitchFamily="18" charset="0"/>
                <a:cs typeface="Times New Roman" panose="02020603050405020304" pitchFamily="18" charset="0"/>
              </a:rPr>
              <a:t>≤ 16</a:t>
            </a:r>
            <a:endParaRPr lang="en-GB" sz="2200" dirty="0">
              <a:latin typeface="+mn-lt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E0BA48E-91E9-47C6-83A5-B5684FA204F0}"/>
              </a:ext>
            </a:extLst>
          </p:cNvPr>
          <p:cNvSpPr/>
          <p:nvPr/>
        </p:nvSpPr>
        <p:spPr>
          <a:xfrm>
            <a:off x="6099765" y="1853591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3580246-169B-454A-87C0-ABC8C7C9B058}"/>
              </a:ext>
            </a:extLst>
          </p:cNvPr>
          <p:cNvSpPr/>
          <p:nvPr/>
        </p:nvSpPr>
        <p:spPr>
          <a:xfrm>
            <a:off x="6213901" y="1853591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682BBA2-7CBA-4F05-B24B-D196198A3275}"/>
              </a:ext>
            </a:extLst>
          </p:cNvPr>
          <p:cNvSpPr/>
          <p:nvPr/>
        </p:nvSpPr>
        <p:spPr>
          <a:xfrm>
            <a:off x="6053171" y="104891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7E0E9BD-905E-4C34-9C4F-F5A1734CCAC2}"/>
              </a:ext>
            </a:extLst>
          </p:cNvPr>
          <p:cNvSpPr/>
          <p:nvPr/>
        </p:nvSpPr>
        <p:spPr>
          <a:xfrm>
            <a:off x="6180115" y="1432967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F08233F-1DE8-4C4D-AC69-84133E41B0BF}"/>
              </a:ext>
            </a:extLst>
          </p:cNvPr>
          <p:cNvSpPr/>
          <p:nvPr/>
        </p:nvSpPr>
        <p:spPr>
          <a:xfrm>
            <a:off x="6033887" y="1853591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E4AEE11-0636-496A-BE66-929BC2217990}"/>
              </a:ext>
            </a:extLst>
          </p:cNvPr>
          <p:cNvSpPr/>
          <p:nvPr/>
        </p:nvSpPr>
        <p:spPr>
          <a:xfrm>
            <a:off x="6180369" y="2201063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8083E68-F15E-4BD8-AD3C-F88E0E5D8307}"/>
              </a:ext>
            </a:extLst>
          </p:cNvPr>
          <p:cNvSpPr/>
          <p:nvPr/>
        </p:nvSpPr>
        <p:spPr>
          <a:xfrm>
            <a:off x="6121311" y="104891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574AF13-0DCD-4220-9BC6-853BCDF1ED3C}"/>
              </a:ext>
            </a:extLst>
          </p:cNvPr>
          <p:cNvSpPr/>
          <p:nvPr/>
        </p:nvSpPr>
        <p:spPr>
          <a:xfrm>
            <a:off x="6240400" y="1432967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5E90BCB-3381-4094-B46D-35D1B11B6A8C}"/>
              </a:ext>
            </a:extLst>
          </p:cNvPr>
          <p:cNvCxnSpPr/>
          <p:nvPr/>
        </p:nvCxnSpPr>
        <p:spPr>
          <a:xfrm>
            <a:off x="6163890" y="1512610"/>
            <a:ext cx="252000" cy="169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89A9A8AA-535B-4221-BF41-A70D8548909A}"/>
              </a:ext>
            </a:extLst>
          </p:cNvPr>
          <p:cNvSpPr/>
          <p:nvPr/>
        </p:nvSpPr>
        <p:spPr>
          <a:xfrm>
            <a:off x="6229429" y="104891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9CD9F92-7021-4BE5-B182-7B7FF96B17CC}"/>
              </a:ext>
            </a:extLst>
          </p:cNvPr>
          <p:cNvSpPr/>
          <p:nvPr/>
        </p:nvSpPr>
        <p:spPr>
          <a:xfrm>
            <a:off x="6163890" y="1853591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DDDA794A-7D33-4934-8F3F-2009C6A52D14}"/>
              </a:ext>
            </a:extLst>
          </p:cNvPr>
          <p:cNvCxnSpPr>
            <a:cxnSpLocks/>
          </p:cNvCxnSpPr>
          <p:nvPr/>
        </p:nvCxnSpPr>
        <p:spPr>
          <a:xfrm>
            <a:off x="6147120" y="1934707"/>
            <a:ext cx="191802" cy="1426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C4C9CB0A-8AB9-48AB-8A25-39A0B49CE247}"/>
              </a:ext>
            </a:extLst>
          </p:cNvPr>
          <p:cNvSpPr/>
          <p:nvPr/>
        </p:nvSpPr>
        <p:spPr>
          <a:xfrm>
            <a:off x="6306936" y="104891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70A6F8E-428A-4376-BB6A-B8C4CD88FFB1}"/>
              </a:ext>
            </a:extLst>
          </p:cNvPr>
          <p:cNvSpPr/>
          <p:nvPr/>
        </p:nvSpPr>
        <p:spPr>
          <a:xfrm>
            <a:off x="6069487" y="2201063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43DDB4B-03DA-49B5-A406-744BFD15B959}"/>
              </a:ext>
            </a:extLst>
          </p:cNvPr>
          <p:cNvSpPr/>
          <p:nvPr/>
        </p:nvSpPr>
        <p:spPr>
          <a:xfrm>
            <a:off x="6120579" y="2201063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56158BE-DEBA-4768-A09D-CE4C85B82DEA}"/>
              </a:ext>
            </a:extLst>
          </p:cNvPr>
          <p:cNvSpPr/>
          <p:nvPr/>
        </p:nvSpPr>
        <p:spPr>
          <a:xfrm>
            <a:off x="6229430" y="2201063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415E437-EAEC-4EBB-8B00-61B9E894E616}"/>
              </a:ext>
            </a:extLst>
          </p:cNvPr>
          <p:cNvSpPr/>
          <p:nvPr/>
        </p:nvSpPr>
        <p:spPr>
          <a:xfrm>
            <a:off x="6040974" y="1432967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F692F4F-418B-484A-A577-E9418495F27F}"/>
              </a:ext>
            </a:extLst>
          </p:cNvPr>
          <p:cNvSpPr/>
          <p:nvPr/>
        </p:nvSpPr>
        <p:spPr>
          <a:xfrm>
            <a:off x="6110692" y="1432967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AA935C81-5626-4B91-93BF-2C516CBC4013}"/>
              </a:ext>
            </a:extLst>
          </p:cNvPr>
          <p:cNvSpPr/>
          <p:nvPr/>
        </p:nvSpPr>
        <p:spPr>
          <a:xfrm>
            <a:off x="6329494" y="1432967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48C8718-39E8-445A-98EF-111F16EB467B}"/>
              </a:ext>
            </a:extLst>
          </p:cNvPr>
          <p:cNvSpPr/>
          <p:nvPr/>
        </p:nvSpPr>
        <p:spPr>
          <a:xfrm>
            <a:off x="6177306" y="104891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0CD658E-03F1-439F-AAAD-470BA2F26599}"/>
              </a:ext>
            </a:extLst>
          </p:cNvPr>
          <p:cNvSpPr/>
          <p:nvPr/>
        </p:nvSpPr>
        <p:spPr>
          <a:xfrm>
            <a:off x="6384416" y="1432967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F50C14A-0E04-4664-9BE3-E8402EACD6BA}"/>
              </a:ext>
            </a:extLst>
          </p:cNvPr>
          <p:cNvSpPr/>
          <p:nvPr/>
        </p:nvSpPr>
        <p:spPr>
          <a:xfrm>
            <a:off x="6283653" y="1853591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4FEE2FD-404C-4148-9DFF-7A1CDC1C9A14}"/>
              </a:ext>
            </a:extLst>
          </p:cNvPr>
          <p:cNvSpPr/>
          <p:nvPr/>
        </p:nvSpPr>
        <p:spPr>
          <a:xfrm>
            <a:off x="7751572" y="968691"/>
            <a:ext cx="3561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9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05C56D7-D429-448F-AD6D-718C4C4CB010}"/>
              </a:ext>
            </a:extLst>
          </p:cNvPr>
          <p:cNvSpPr/>
          <p:nvPr/>
        </p:nvSpPr>
        <p:spPr>
          <a:xfrm>
            <a:off x="7628804" y="1363950"/>
            <a:ext cx="48282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14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CF056C9-DFB7-4A58-A8B9-90E1B0A34EDB}"/>
              </a:ext>
            </a:extLst>
          </p:cNvPr>
          <p:cNvSpPr/>
          <p:nvPr/>
        </p:nvSpPr>
        <p:spPr>
          <a:xfrm>
            <a:off x="7631777" y="1758384"/>
            <a:ext cx="48282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10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2BA98090-E00B-4949-BDD3-DADB66C74E3D}"/>
              </a:ext>
            </a:extLst>
          </p:cNvPr>
          <p:cNvSpPr/>
          <p:nvPr/>
        </p:nvSpPr>
        <p:spPr>
          <a:xfrm>
            <a:off x="7765544" y="2120836"/>
            <a:ext cx="3561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+mn-lt"/>
              </a:rPr>
              <a:t>7</a:t>
            </a:r>
            <a:endParaRPr lang="en-GB" sz="2200" dirty="0">
              <a:latin typeface="+mn-lt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E05B2B7-1764-4F5D-A177-647ADB345D55}"/>
              </a:ext>
            </a:extLst>
          </p:cNvPr>
          <p:cNvSpPr/>
          <p:nvPr/>
        </p:nvSpPr>
        <p:spPr>
          <a:xfrm>
            <a:off x="7574473" y="2485060"/>
            <a:ext cx="52770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atin typeface="+mn-lt"/>
              </a:rPr>
              <a:t>40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E5AABA5-AA83-4E03-9E92-DBC714BA4124}"/>
              </a:ext>
            </a:extLst>
          </p:cNvPr>
          <p:cNvSpPr/>
          <p:nvPr/>
        </p:nvSpPr>
        <p:spPr>
          <a:xfrm>
            <a:off x="6112049" y="2507602"/>
            <a:ext cx="115768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+mn-lt"/>
              </a:rPr>
              <a:t>TOTAL</a:t>
            </a:r>
            <a:endParaRPr lang="en-GB" sz="2200" dirty="0">
              <a:latin typeface="+mn-lt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00C9B2A-0394-42B7-B7A7-DFDEDEEAFFEA}"/>
              </a:ext>
            </a:extLst>
          </p:cNvPr>
          <p:cNvSpPr/>
          <p:nvPr/>
        </p:nvSpPr>
        <p:spPr>
          <a:xfrm>
            <a:off x="6311650" y="2201063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F199BAB-22D3-414F-9A00-D985A88890D3}"/>
              </a:ext>
            </a:extLst>
          </p:cNvPr>
          <p:cNvSpPr/>
          <p:nvPr/>
        </p:nvSpPr>
        <p:spPr>
          <a:xfrm>
            <a:off x="6334690" y="1853591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89408799-B3D4-413C-9A51-5CABAB287D27}"/>
              </a:ext>
            </a:extLst>
          </p:cNvPr>
          <p:cNvCxnSpPr/>
          <p:nvPr/>
        </p:nvCxnSpPr>
        <p:spPr>
          <a:xfrm>
            <a:off x="6107432" y="1121188"/>
            <a:ext cx="252000" cy="169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BEEB558-445E-4AE9-B701-9DB9AB5C38BD}"/>
              </a:ext>
            </a:extLst>
          </p:cNvPr>
          <p:cNvCxnSpPr>
            <a:cxnSpLocks/>
          </p:cNvCxnSpPr>
          <p:nvPr/>
        </p:nvCxnSpPr>
        <p:spPr>
          <a:xfrm>
            <a:off x="6175441" y="2282443"/>
            <a:ext cx="181341" cy="1499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D8EA169-3B6C-4C1C-862C-79CB08DE3EC1}"/>
              </a:ext>
            </a:extLst>
          </p:cNvPr>
          <p:cNvSpPr/>
          <p:nvPr/>
        </p:nvSpPr>
        <p:spPr>
          <a:xfrm>
            <a:off x="6448591" y="1432967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5694D362-9734-4DC5-B49F-325AD5184455}"/>
              </a:ext>
            </a:extLst>
          </p:cNvPr>
          <p:cNvSpPr/>
          <p:nvPr/>
        </p:nvSpPr>
        <p:spPr>
          <a:xfrm>
            <a:off x="6515560" y="1432967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7FBFA408-35F7-4F53-8285-EC6260FFAFD9}"/>
              </a:ext>
            </a:extLst>
          </p:cNvPr>
          <p:cNvSpPr/>
          <p:nvPr/>
        </p:nvSpPr>
        <p:spPr>
          <a:xfrm>
            <a:off x="6359432" y="104891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C99CF08-82E5-491C-A775-337AA2DB4278}"/>
              </a:ext>
            </a:extLst>
          </p:cNvPr>
          <p:cNvSpPr/>
          <p:nvPr/>
        </p:nvSpPr>
        <p:spPr>
          <a:xfrm>
            <a:off x="6411554" y="104891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93ED7A-6CB2-4C02-A5E0-296AA18FE6CF}"/>
              </a:ext>
            </a:extLst>
          </p:cNvPr>
          <p:cNvSpPr/>
          <p:nvPr/>
        </p:nvSpPr>
        <p:spPr>
          <a:xfrm>
            <a:off x="6406366" y="1853591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D49E135-7E60-41A7-B37C-44D84A784787}"/>
              </a:ext>
            </a:extLst>
          </p:cNvPr>
          <p:cNvSpPr/>
          <p:nvPr/>
        </p:nvSpPr>
        <p:spPr>
          <a:xfrm>
            <a:off x="6472853" y="104891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D4826AA-823E-4AC7-8A0B-D1C55BC4E43C}"/>
              </a:ext>
            </a:extLst>
          </p:cNvPr>
          <p:cNvSpPr/>
          <p:nvPr/>
        </p:nvSpPr>
        <p:spPr>
          <a:xfrm>
            <a:off x="6597566" y="1432967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A7F72994-E88D-4565-974B-64D49EAB6F29}"/>
              </a:ext>
            </a:extLst>
          </p:cNvPr>
          <p:cNvSpPr/>
          <p:nvPr/>
        </p:nvSpPr>
        <p:spPr>
          <a:xfrm>
            <a:off x="6465170" y="1853591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8B99815-F157-4D25-9666-0A1B654F3FB5}"/>
              </a:ext>
            </a:extLst>
          </p:cNvPr>
          <p:cNvSpPr/>
          <p:nvPr/>
        </p:nvSpPr>
        <p:spPr>
          <a:xfrm>
            <a:off x="6642757" y="1432967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09845807-E4F6-4C73-874C-913E30B7BF44}"/>
              </a:ext>
            </a:extLst>
          </p:cNvPr>
          <p:cNvSpPr/>
          <p:nvPr/>
        </p:nvSpPr>
        <p:spPr>
          <a:xfrm>
            <a:off x="6709753" y="1432967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0201CF0-F8A8-4B1C-AC08-02C6D1ED3768}"/>
              </a:ext>
            </a:extLst>
          </p:cNvPr>
          <p:cNvSpPr/>
          <p:nvPr/>
        </p:nvSpPr>
        <p:spPr>
          <a:xfrm>
            <a:off x="6367647" y="2201063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8BFC9016-B132-4786-8E0D-D43B72D2036F}"/>
              </a:ext>
            </a:extLst>
          </p:cNvPr>
          <p:cNvSpPr/>
          <p:nvPr/>
        </p:nvSpPr>
        <p:spPr>
          <a:xfrm>
            <a:off x="6768745" y="1432967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09283FD9-AEC5-4F7C-810A-F3EB9B0B8EFD}"/>
              </a:ext>
            </a:extLst>
          </p:cNvPr>
          <p:cNvCxnSpPr/>
          <p:nvPr/>
        </p:nvCxnSpPr>
        <p:spPr>
          <a:xfrm>
            <a:off x="6424368" y="1507357"/>
            <a:ext cx="252000" cy="169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548EB28E-DD08-4E16-8743-4B54316A8BFB}"/>
              </a:ext>
            </a:extLst>
          </p:cNvPr>
          <p:cNvCxnSpPr>
            <a:cxnSpLocks/>
          </p:cNvCxnSpPr>
          <p:nvPr/>
        </p:nvCxnSpPr>
        <p:spPr>
          <a:xfrm>
            <a:off x="6400568" y="1950869"/>
            <a:ext cx="178388" cy="1276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Line 43">
            <a:extLst>
              <a:ext uri="{FF2B5EF4-FFF2-40B4-BE49-F238E27FC236}">
                <a16:creationId xmlns:a16="http://schemas.microsoft.com/office/drawing/2014/main" id="{29ECDAFA-F4F6-4130-877E-7AE61B69328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515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21" name="Line 45">
            <a:extLst>
              <a:ext uri="{FF2B5EF4-FFF2-40B4-BE49-F238E27FC236}">
                <a16:creationId xmlns:a16="http://schemas.microsoft.com/office/drawing/2014/main" id="{EA2CADCE-428F-4C4A-9B0C-41BF6998C8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787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22" name="Line 46">
            <a:extLst>
              <a:ext uri="{FF2B5EF4-FFF2-40B4-BE49-F238E27FC236}">
                <a16:creationId xmlns:a16="http://schemas.microsoft.com/office/drawing/2014/main" id="{1E4EE0D9-F4B6-4BF7-AAF4-F7E812FD0A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923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23" name="Line 47">
            <a:extLst>
              <a:ext uri="{FF2B5EF4-FFF2-40B4-BE49-F238E27FC236}">
                <a16:creationId xmlns:a16="http://schemas.microsoft.com/office/drawing/2014/main" id="{F953F87C-504D-450F-86FE-FDF072E39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651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24" name="Line 46">
            <a:extLst>
              <a:ext uri="{FF2B5EF4-FFF2-40B4-BE49-F238E27FC236}">
                <a16:creationId xmlns:a16="http://schemas.microsoft.com/office/drawing/2014/main" id="{5C50AC39-9795-4DFB-AFEF-8855B0B2EF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0595" y="6004162"/>
            <a:ext cx="0" cy="800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25" name="Line 43">
            <a:extLst>
              <a:ext uri="{FF2B5EF4-FFF2-40B4-BE49-F238E27FC236}">
                <a16:creationId xmlns:a16="http://schemas.microsoft.com/office/drawing/2014/main" id="{657588C8-0979-4422-A697-891DBCCF6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5231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26" name="Line 45">
            <a:extLst>
              <a:ext uri="{FF2B5EF4-FFF2-40B4-BE49-F238E27FC236}">
                <a16:creationId xmlns:a16="http://schemas.microsoft.com/office/drawing/2014/main" id="{E5728073-27BF-447E-96D1-F03EEF345D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503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27" name="Line 46">
            <a:extLst>
              <a:ext uri="{FF2B5EF4-FFF2-40B4-BE49-F238E27FC236}">
                <a16:creationId xmlns:a16="http://schemas.microsoft.com/office/drawing/2014/main" id="{760A3918-D3D8-48C1-99F1-4FFDF0B82F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639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28" name="Line 47">
            <a:extLst>
              <a:ext uri="{FF2B5EF4-FFF2-40B4-BE49-F238E27FC236}">
                <a16:creationId xmlns:a16="http://schemas.microsoft.com/office/drawing/2014/main" id="{45AA76D7-B886-4425-BB19-F10B03380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367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29" name="Line 46">
            <a:extLst>
              <a:ext uri="{FF2B5EF4-FFF2-40B4-BE49-F238E27FC236}">
                <a16:creationId xmlns:a16="http://schemas.microsoft.com/office/drawing/2014/main" id="{A0606E35-B659-43BB-AB41-D03C4DEB7E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775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30" name="Line 43">
            <a:extLst>
              <a:ext uri="{FF2B5EF4-FFF2-40B4-BE49-F238E27FC236}">
                <a16:creationId xmlns:a16="http://schemas.microsoft.com/office/drawing/2014/main" id="{4F9E13D4-DA35-4837-AAE4-05799D9C0CD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947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31" name="Line 45">
            <a:extLst>
              <a:ext uri="{FF2B5EF4-FFF2-40B4-BE49-F238E27FC236}">
                <a16:creationId xmlns:a16="http://schemas.microsoft.com/office/drawing/2014/main" id="{AE56936E-F1AE-4534-BCC4-585284BCDD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9219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32" name="Line 46">
            <a:extLst>
              <a:ext uri="{FF2B5EF4-FFF2-40B4-BE49-F238E27FC236}">
                <a16:creationId xmlns:a16="http://schemas.microsoft.com/office/drawing/2014/main" id="{94769671-22EA-4A63-900A-2EC2E89C89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4355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33" name="Line 47">
            <a:extLst>
              <a:ext uri="{FF2B5EF4-FFF2-40B4-BE49-F238E27FC236}">
                <a16:creationId xmlns:a16="http://schemas.microsoft.com/office/drawing/2014/main" id="{1521D3F7-4B06-41E0-8C53-275E51AAE7A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083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34" name="Line 46">
            <a:extLst>
              <a:ext uri="{FF2B5EF4-FFF2-40B4-BE49-F238E27FC236}">
                <a16:creationId xmlns:a16="http://schemas.microsoft.com/office/drawing/2014/main" id="{7A710EAD-D35B-44F2-8BF7-504669F4AC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4915" y="6004162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35" name="Line 57">
            <a:extLst>
              <a:ext uri="{FF2B5EF4-FFF2-40B4-BE49-F238E27FC236}">
                <a16:creationId xmlns:a16="http://schemas.microsoft.com/office/drawing/2014/main" id="{20D99BAB-97EE-4C5A-9189-28E314DA13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95473" y="3478188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6" name="Text Box 60">
            <a:extLst>
              <a:ext uri="{FF2B5EF4-FFF2-40B4-BE49-F238E27FC236}">
                <a16:creationId xmlns:a16="http://schemas.microsoft.com/office/drawing/2014/main" id="{5878BE15-442C-4742-AEF2-7919B6CC6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5071" y="3322243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14</a:t>
            </a:r>
          </a:p>
        </p:txBody>
      </p:sp>
      <p:sp>
        <p:nvSpPr>
          <p:cNvPr id="30" name="Line 69"/>
          <p:cNvSpPr>
            <a:spLocks noChangeShapeType="1"/>
          </p:cNvSpPr>
          <p:nvPr/>
        </p:nvSpPr>
        <p:spPr bwMode="auto">
          <a:xfrm>
            <a:off x="4642612" y="5646688"/>
            <a:ext cx="310896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Line 69"/>
          <p:cNvSpPr>
            <a:spLocks noChangeShapeType="1"/>
          </p:cNvSpPr>
          <p:nvPr/>
        </p:nvSpPr>
        <p:spPr bwMode="auto">
          <a:xfrm>
            <a:off x="4633434" y="3846688"/>
            <a:ext cx="310896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Line 69"/>
          <p:cNvSpPr>
            <a:spLocks noChangeShapeType="1"/>
          </p:cNvSpPr>
          <p:nvPr/>
        </p:nvSpPr>
        <p:spPr bwMode="auto">
          <a:xfrm>
            <a:off x="4633434" y="4206688"/>
            <a:ext cx="310896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Line 69"/>
          <p:cNvSpPr>
            <a:spLocks noChangeShapeType="1"/>
          </p:cNvSpPr>
          <p:nvPr/>
        </p:nvSpPr>
        <p:spPr bwMode="auto">
          <a:xfrm>
            <a:off x="4633434" y="4566688"/>
            <a:ext cx="310896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Line 69"/>
          <p:cNvSpPr>
            <a:spLocks noChangeShapeType="1"/>
          </p:cNvSpPr>
          <p:nvPr/>
        </p:nvSpPr>
        <p:spPr bwMode="auto">
          <a:xfrm>
            <a:off x="4633434" y="4926688"/>
            <a:ext cx="310896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Line 69"/>
          <p:cNvSpPr>
            <a:spLocks noChangeShapeType="1"/>
          </p:cNvSpPr>
          <p:nvPr/>
        </p:nvSpPr>
        <p:spPr bwMode="auto">
          <a:xfrm>
            <a:off x="4633434" y="5286688"/>
            <a:ext cx="310896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7" name="Line 69">
            <a:extLst>
              <a:ext uri="{FF2B5EF4-FFF2-40B4-BE49-F238E27FC236}">
                <a16:creationId xmlns:a16="http://schemas.microsoft.com/office/drawing/2014/main" id="{A6E54CA5-09C1-4BEA-9D38-00637DC1E6F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729" y="3478188"/>
            <a:ext cx="310896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" name="Line 41"/>
          <p:cNvSpPr>
            <a:spLocks noChangeShapeType="1"/>
          </p:cNvSpPr>
          <p:nvPr/>
        </p:nvSpPr>
        <p:spPr bwMode="auto">
          <a:xfrm>
            <a:off x="4642612" y="6004162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42"/>
          <p:cNvSpPr>
            <a:spLocks noChangeShapeType="1"/>
          </p:cNvSpPr>
          <p:nvPr/>
        </p:nvSpPr>
        <p:spPr bwMode="auto">
          <a:xfrm flipV="1">
            <a:off x="4646275" y="3275059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8" name="Text Box 121">
            <a:extLst>
              <a:ext uri="{FF2B5EF4-FFF2-40B4-BE49-F238E27FC236}">
                <a16:creationId xmlns:a16="http://schemas.microsoft.com/office/drawing/2014/main" id="{3C947800-90BC-4794-B169-0026796AD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89" y="3959625"/>
            <a:ext cx="366831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Frequency histograms have equal class intervals.</a:t>
            </a:r>
          </a:p>
        </p:txBody>
      </p:sp>
      <p:sp>
        <p:nvSpPr>
          <p:cNvPr id="139" name="Text Box 121">
            <a:extLst>
              <a:ext uri="{FF2B5EF4-FFF2-40B4-BE49-F238E27FC236}">
                <a16:creationId xmlns:a16="http://schemas.microsoft.com/office/drawing/2014/main" id="{556380BD-E588-4C9D-993E-EE57C1AC2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89" y="5184548"/>
            <a:ext cx="366831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As continuous variable there are no gaps between bars.</a:t>
            </a:r>
          </a:p>
        </p:txBody>
      </p:sp>
      <p:sp>
        <p:nvSpPr>
          <p:cNvPr id="140" name="Rectangle 139">
            <a:hlinkClick r:id="rId2"/>
            <a:extLst>
              <a:ext uri="{FF2B5EF4-FFF2-40B4-BE49-F238E27FC236}">
                <a16:creationId xmlns:a16="http://schemas.microsoft.com/office/drawing/2014/main" id="{7CA4EEE0-1E40-4DB2-89D0-502E9B74A3E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Rectangle 140">
            <a:hlinkClick r:id="rId2"/>
            <a:extLst>
              <a:ext uri="{FF2B5EF4-FFF2-40B4-BE49-F238E27FC236}">
                <a16:creationId xmlns:a16="http://schemas.microsoft.com/office/drawing/2014/main" id="{6ACC9ED6-9A60-46A3-82A7-9D3A4232D5F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52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/>
      <p:bldP spid="21" grpId="0"/>
      <p:bldP spid="22" grpId="0"/>
      <p:bldP spid="33" grpId="0" animBg="1"/>
      <p:bldP spid="51" grpId="0"/>
      <p:bldP spid="52" grpId="0" animBg="1"/>
      <p:bldP spid="53" grpId="0" animBg="1"/>
      <p:bldP spid="54" grpId="0" animBg="1"/>
      <p:bldP spid="55" grpId="0" animBg="1"/>
      <p:bldP spid="56" grpId="0"/>
      <p:bldP spid="57" grpId="0"/>
      <p:bldP spid="58" grpId="0"/>
      <p:bldP spid="3" grpId="0" animBg="1"/>
      <p:bldP spid="65" grpId="0" animBg="1"/>
      <p:bldP spid="66" grpId="0" animBg="1"/>
      <p:bldP spid="67" grpId="0" animBg="1"/>
      <p:bldP spid="64" grpId="0"/>
      <p:bldP spid="69" grpId="0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/>
      <p:bldP spid="30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137" grpId="0" animBg="1"/>
      <p:bldP spid="4" grpId="0" animBg="1"/>
      <p:bldP spid="5" grpId="0" animBg="1"/>
      <p:bldP spid="138" grpId="0"/>
      <p:bldP spid="1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576734"/>
          </a:xfrm>
        </p:spPr>
        <p:txBody>
          <a:bodyPr>
            <a:normAutofit fontScale="90000"/>
          </a:bodyPr>
          <a:lstStyle/>
          <a:p>
            <a:r>
              <a:rPr lang="en-GB" sz="3400" dirty="0"/>
              <a:t>Frequency tables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692696"/>
            <a:ext cx="8229600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2400" dirty="0"/>
              <a:t>When there is a large amount of data, it is easier to interpret if the data are organised in a frequency table or displayed as a graph.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83975" y="1844824"/>
            <a:ext cx="8229600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2400" dirty="0"/>
              <a:t>The number of sweets in 24 packets are shown below.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87624" y="2348880"/>
            <a:ext cx="7256377" cy="9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22   23   22   22   23   21   22   22   20   22   24   21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22   21   22   23   22   22   24   20   22   23   22   22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92189" y="3184645"/>
            <a:ext cx="8229600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2400" dirty="0"/>
              <a:t>Organise this information in a frequency table.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30057" y="3642405"/>
            <a:ext cx="353447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18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 a table with three columns.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635172"/>
              </p:ext>
            </p:extLst>
          </p:nvPr>
        </p:nvGraphicFramePr>
        <p:xfrm>
          <a:off x="370062" y="3642179"/>
          <a:ext cx="376808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5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sweets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437021" y="3991744"/>
            <a:ext cx="475668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18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the possible data values in the “Number of sweets” column.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9642" y="4227134"/>
            <a:ext cx="52770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20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7857" y="4589639"/>
            <a:ext cx="48282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21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2941" y="4955050"/>
            <a:ext cx="52770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22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9643" y="5377049"/>
            <a:ext cx="52770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23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07857" y="5710317"/>
            <a:ext cx="52770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24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1354324" y="2495013"/>
            <a:ext cx="169676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946750" y="2470243"/>
            <a:ext cx="169676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552765" y="2454804"/>
            <a:ext cx="169676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142077" y="2435216"/>
            <a:ext cx="169676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3734691" y="2488797"/>
            <a:ext cx="169676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328172" y="2485928"/>
            <a:ext cx="169676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920372" y="247024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514482" y="246399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6106998" y="245480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6693580" y="2455829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7297365" y="2488796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861387" y="247024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371492" y="290607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1946750" y="2913382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541493" y="291336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27929" y="290607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723441" y="2896865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310468" y="2895492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943160" y="290607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5502024" y="289924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145021" y="290607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6689355" y="290607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7263133" y="2913363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7883068" y="2861330"/>
            <a:ext cx="186644" cy="2190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647246" y="4328916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701880" y="4337611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639851" y="5045726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827299" y="5049645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757761" y="5043511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991617" y="504202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698499" y="5048543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927883" y="5045725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1735384" y="5119466"/>
            <a:ext cx="252000" cy="169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2048838" y="5042020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22189" y="5041404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2014179" y="5110915"/>
            <a:ext cx="252000" cy="169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207244" y="5042943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643947" y="466636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697295" y="4664638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758819" y="466636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644783" y="544490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698131" y="5443178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759655" y="544490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644783" y="5780009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698131" y="5778278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827299" y="5437048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66" name="Rectangle 3"/>
          <p:cNvSpPr txBox="1">
            <a:spLocks noChangeArrowheads="1"/>
          </p:cNvSpPr>
          <p:nvPr/>
        </p:nvSpPr>
        <p:spPr bwMode="auto">
          <a:xfrm>
            <a:off x="4430057" y="4601344"/>
            <a:ext cx="454444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18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tally marks to record each value in the tally column.</a:t>
            </a:r>
          </a:p>
        </p:txBody>
      </p:sp>
      <p:sp>
        <p:nvSpPr>
          <p:cNvPr id="67" name="Rectangle 3"/>
          <p:cNvSpPr txBox="1">
            <a:spLocks noChangeArrowheads="1"/>
          </p:cNvSpPr>
          <p:nvPr/>
        </p:nvSpPr>
        <p:spPr bwMode="auto">
          <a:xfrm>
            <a:off x="4430057" y="5181600"/>
            <a:ext cx="4681721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18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each row, count up the tally marks and write the total in the Frequency column.</a:t>
            </a:r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 bwMode="auto">
          <a:xfrm>
            <a:off x="4450759" y="5791200"/>
            <a:ext cx="469193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18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up the values in the frequency column to work out the total frequency.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161459" y="4244499"/>
            <a:ext cx="3561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169674" y="4607004"/>
            <a:ext cx="3561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3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042115" y="4972415"/>
            <a:ext cx="48282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13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161460" y="5394414"/>
            <a:ext cx="3561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+mn-lt"/>
              </a:rPr>
              <a:t>4</a:t>
            </a:r>
            <a:endParaRPr lang="en-GB" sz="2200" dirty="0">
              <a:latin typeface="+mn-lt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169674" y="5727682"/>
            <a:ext cx="3561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+mn-lt"/>
              </a:rPr>
              <a:t>2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982761" y="6074205"/>
            <a:ext cx="52770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atin typeface="+mn-lt"/>
              </a:rPr>
              <a:t>24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652417" y="6108792"/>
            <a:ext cx="115768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+mn-lt"/>
              </a:rPr>
              <a:t>TOTAL</a:t>
            </a:r>
            <a:endParaRPr lang="en-GB" sz="2200" dirty="0">
              <a:latin typeface="+mn-lt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251614" y="5045724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300348" y="5047796"/>
            <a:ext cx="260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1400" dirty="0">
                <a:latin typeface="+mn-lt"/>
              </a:rPr>
              <a:t>|</a:t>
            </a:r>
          </a:p>
        </p:txBody>
      </p:sp>
      <p:sp>
        <p:nvSpPr>
          <p:cNvPr id="78" name="Rectangle 77">
            <a:hlinkClick r:id="rId2"/>
            <a:extLst>
              <a:ext uri="{FF2B5EF4-FFF2-40B4-BE49-F238E27FC236}">
                <a16:creationId xmlns:a16="http://schemas.microsoft.com/office/drawing/2014/main" id="{A6EE61F2-674F-4B8A-8DDA-82C80E4D6D0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>
            <a:hlinkClick r:id="rId2"/>
            <a:extLst>
              <a:ext uri="{FF2B5EF4-FFF2-40B4-BE49-F238E27FC236}">
                <a16:creationId xmlns:a16="http://schemas.microsoft.com/office/drawing/2014/main" id="{751C627C-66AA-4658-9C7C-DCDE703D8B4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29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0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7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95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50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750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80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9500"/>
                            </p:stCondLst>
                            <p:childTnLst>
                              <p:par>
                                <p:cTn id="18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0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5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1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1500"/>
                            </p:stCondLst>
                            <p:childTnLst>
                              <p:par>
                                <p:cTn id="19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2500"/>
                            </p:stCondLst>
                            <p:childTnLst>
                              <p:par>
                                <p:cTn id="19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uiExpand="1" build="p"/>
      <p:bldP spid="10" grpId="0" build="p"/>
      <p:bldP spid="11" grpId="0" build="p"/>
      <p:bldP spid="13" grpId="0" build="p"/>
      <p:bldP spid="14" grpId="0"/>
      <p:bldP spid="15" grpId="0"/>
      <p:bldP spid="16" grpId="0"/>
      <p:bldP spid="17" grpId="0"/>
      <p:bldP spid="18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 build="p"/>
      <p:bldP spid="67" grpId="0" build="p"/>
      <p:bldP spid="68" grpId="0" build="p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92504"/>
          </a:xfrm>
        </p:spPr>
        <p:txBody>
          <a:bodyPr>
            <a:normAutofit fontScale="90000"/>
          </a:bodyPr>
          <a:lstStyle/>
          <a:p>
            <a:r>
              <a:rPr lang="en-GB" dirty="0"/>
              <a:t>Grouped Quantitative Discrete Data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E943E2-ABDB-4724-99DC-7ED69485FE7D}"/>
              </a:ext>
            </a:extLst>
          </p:cNvPr>
          <p:cNvSpPr/>
          <p:nvPr/>
        </p:nvSpPr>
        <p:spPr>
          <a:xfrm>
            <a:off x="431104" y="1066800"/>
            <a:ext cx="82296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sz="2600" dirty="0">
                <a:latin typeface="+mn-lt"/>
              </a:rPr>
              <a:t>Ten people are asked how many times they have visited a doctor during the last 5 years.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5D61E1-2B09-47A9-AAF0-C490BD3F4686}"/>
              </a:ext>
            </a:extLst>
          </p:cNvPr>
          <p:cNvSpPr/>
          <p:nvPr/>
        </p:nvSpPr>
        <p:spPr>
          <a:xfrm>
            <a:off x="457200" y="2556301"/>
            <a:ext cx="78486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latin typeface="+mn-lt"/>
              </a:rPr>
              <a:t>Their responses: 1, 3, 9, 5, 20, 15, 6, 7, 12, 14.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06B92D-536D-4E71-B889-94532259284B}"/>
              </a:ext>
            </a:extLst>
          </p:cNvPr>
          <p:cNvSpPr/>
          <p:nvPr/>
        </p:nvSpPr>
        <p:spPr>
          <a:xfrm>
            <a:off x="2177755" y="3074962"/>
            <a:ext cx="478849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sz="2600" dirty="0">
                <a:latin typeface="+mn-lt"/>
              </a:rPr>
              <a:t>[Quantitative, discrete data].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3BC253-E0B8-4C80-A648-2F706E7446A5}"/>
              </a:ext>
            </a:extLst>
          </p:cNvPr>
          <p:cNvSpPr/>
          <p:nvPr/>
        </p:nvSpPr>
        <p:spPr>
          <a:xfrm>
            <a:off x="520352" y="4114800"/>
            <a:ext cx="80511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sz="2600" dirty="0">
                <a:latin typeface="+mn-lt"/>
              </a:rPr>
              <a:t>This data would be unsuitable to be tallied in a simple frequency table. WHY?</a:t>
            </a:r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FF70F0F5-444A-468C-BF38-ED0B854F682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5B09B5DD-35C6-4DCD-83DE-8B06A7AD249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64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229600" cy="710492"/>
          </a:xfrm>
        </p:spPr>
        <p:txBody>
          <a:bodyPr>
            <a:normAutofit fontScale="90000"/>
          </a:bodyPr>
          <a:lstStyle/>
          <a:p>
            <a:r>
              <a:rPr lang="en-GB" dirty="0"/>
              <a:t>Grouped Quantitative Discrete Data</a:t>
            </a:r>
          </a:p>
        </p:txBody>
      </p:sp>
      <p:sp>
        <p:nvSpPr>
          <p:cNvPr id="202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3044" y="1054500"/>
            <a:ext cx="5334000" cy="5040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sz="2400" dirty="0"/>
              <a:t>The table would look like this :</a:t>
            </a:r>
          </a:p>
        </p:txBody>
      </p:sp>
      <p:graphicFrame>
        <p:nvGraphicFramePr>
          <p:cNvPr id="202872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093576"/>
              </p:ext>
            </p:extLst>
          </p:nvPr>
        </p:nvGraphicFramePr>
        <p:xfrm>
          <a:off x="482352" y="1524000"/>
          <a:ext cx="3153544" cy="5090160"/>
        </p:xfrm>
        <a:graphic>
          <a:graphicData uri="http://schemas.openxmlformats.org/drawingml/2006/table">
            <a:tbl>
              <a:tblPr/>
              <a:tblGrid>
                <a:gridCol w="1645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202873" name="Text Box 121"/>
          <p:cNvSpPr txBox="1">
            <a:spLocks noChangeArrowheads="1"/>
          </p:cNvSpPr>
          <p:nvPr/>
        </p:nvSpPr>
        <p:spPr bwMode="auto">
          <a:xfrm>
            <a:off x="4876800" y="2780928"/>
            <a:ext cx="3352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All of the frequencies are 1’s and 0’s, which does not give us a useful summary of the data.</a:t>
            </a:r>
          </a:p>
        </p:txBody>
      </p:sp>
      <p:sp>
        <p:nvSpPr>
          <p:cNvPr id="3" name="Rectangle 2"/>
          <p:cNvSpPr/>
          <p:nvPr/>
        </p:nvSpPr>
        <p:spPr>
          <a:xfrm>
            <a:off x="209507" y="594409"/>
            <a:ext cx="8855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Their responses: 1, 3, 9, 5, 20, 15, 6, 7, 12, 14, 3, 8, 7, 16, 10.</a:t>
            </a: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356607AB-F956-4076-98E1-CF698166565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A5779720-56BD-4658-847E-259401F6F6C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52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6" grpId="0" build="p"/>
      <p:bldP spid="2028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" y="0"/>
            <a:ext cx="8229600" cy="642000"/>
          </a:xfrm>
        </p:spPr>
        <p:txBody>
          <a:bodyPr>
            <a:noAutofit/>
          </a:bodyPr>
          <a:lstStyle/>
          <a:p>
            <a:r>
              <a:rPr lang="en-GB" sz="3600" dirty="0"/>
              <a:t>Grouped Frequency Distributions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0728" y="594360"/>
            <a:ext cx="8639993" cy="489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sz="2400" dirty="0"/>
              <a:t>Their responses: 1, 3, 9, 5, 20, 15, 6, 7, 12, 14.</a:t>
            </a:r>
          </a:p>
        </p:txBody>
      </p:sp>
      <p:graphicFrame>
        <p:nvGraphicFramePr>
          <p:cNvPr id="6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4060"/>
              </p:ext>
            </p:extLst>
          </p:nvPr>
        </p:nvGraphicFramePr>
        <p:xfrm>
          <a:off x="484632" y="1527048"/>
          <a:ext cx="3153544" cy="5090160"/>
        </p:xfrm>
        <a:graphic>
          <a:graphicData uri="http://schemas.openxmlformats.org/drawingml/2006/table">
            <a:tbl>
              <a:tblPr/>
              <a:tblGrid>
                <a:gridCol w="1645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23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89466845"/>
              </p:ext>
            </p:extLst>
          </p:nvPr>
        </p:nvGraphicFramePr>
        <p:xfrm>
          <a:off x="4479495" y="2610161"/>
          <a:ext cx="4209405" cy="2377440"/>
        </p:xfrm>
        <a:graphic>
          <a:graphicData uri="http://schemas.openxmlformats.org/drawingml/2006/table">
            <a:tbl>
              <a:tblPr/>
              <a:tblGrid>
                <a:gridCol w="137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0 - 4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– 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– 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– 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20 - 24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1C778C2-B292-4DFF-87A1-82593B8B20E2}"/>
              </a:ext>
            </a:extLst>
          </p:cNvPr>
          <p:cNvSpPr/>
          <p:nvPr/>
        </p:nvSpPr>
        <p:spPr>
          <a:xfrm>
            <a:off x="4086420" y="14250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dirty="0">
                <a:latin typeface="+mn-lt"/>
              </a:rPr>
              <a:t>Instead, we group the data to obtain a Grouped Frequency Distribution:-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1C834FC-0072-461C-839C-4A932269EA4B}"/>
              </a:ext>
            </a:extLst>
          </p:cNvPr>
          <p:cNvSpPr txBox="1">
            <a:spLocks noChangeArrowheads="1"/>
          </p:cNvSpPr>
          <p:nvPr/>
        </p:nvSpPr>
        <p:spPr>
          <a:xfrm>
            <a:off x="453044" y="1054500"/>
            <a:ext cx="5334000" cy="504056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sz="2400" dirty="0"/>
              <a:t>The table would look like this :</a:t>
            </a:r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AE24EBC6-04BE-49A2-B6F9-46B5ABDE28F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D4B99B0E-E479-4169-82A7-49719A509C5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50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28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83767"/>
              </p:ext>
            </p:extLst>
          </p:nvPr>
        </p:nvGraphicFramePr>
        <p:xfrm>
          <a:off x="4480560" y="2615184"/>
          <a:ext cx="4209405" cy="2377440"/>
        </p:xfrm>
        <a:graphic>
          <a:graphicData uri="http://schemas.openxmlformats.org/drawingml/2006/table">
            <a:tbl>
              <a:tblPr/>
              <a:tblGrid>
                <a:gridCol w="137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0 - 4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– 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– 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– 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20 - 24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918432"/>
              </p:ext>
            </p:extLst>
          </p:nvPr>
        </p:nvGraphicFramePr>
        <p:xfrm>
          <a:off x="484680" y="1527048"/>
          <a:ext cx="3153544" cy="5090160"/>
        </p:xfrm>
        <a:graphic>
          <a:graphicData uri="http://schemas.openxmlformats.org/drawingml/2006/table">
            <a:tbl>
              <a:tblPr/>
              <a:tblGrid>
                <a:gridCol w="1645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915576" y="2951274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6065220" y="3507467"/>
            <a:ext cx="195832" cy="2684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972744" y="2951274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43600" y="3363577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01872" y="3363577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67424" y="3363577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31048" y="3369034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43600" y="3795625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01872" y="3795625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43600" y="4155665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43600" y="4515705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077634" y="2951274"/>
            <a:ext cx="195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03608" y="3363577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73880" y="3795625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01320" y="4146834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65D949E4-69FC-437C-B392-CA8B71CD0EE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0728" y="594360"/>
            <a:ext cx="8639993" cy="489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sz="2400" dirty="0"/>
              <a:t>Their responses: 1, 3, 9, 5, 20, 15, 6, 7, 12, 14.</a:t>
            </a: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32D6E740-75C3-486E-A8A7-0C09D6F4C1A4}"/>
              </a:ext>
            </a:extLst>
          </p:cNvPr>
          <p:cNvSpPr txBox="1">
            <a:spLocks noChangeArrowheads="1"/>
          </p:cNvSpPr>
          <p:nvPr/>
        </p:nvSpPr>
        <p:spPr>
          <a:xfrm>
            <a:off x="453044" y="1054500"/>
            <a:ext cx="5334000" cy="504056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sz="2400" dirty="0"/>
              <a:t>The table would look like this :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E9A0F2FF-AA61-4672-8535-D606E08D2F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" y="0"/>
            <a:ext cx="8229600" cy="642000"/>
          </a:xfrm>
        </p:spPr>
        <p:txBody>
          <a:bodyPr>
            <a:noAutofit/>
          </a:bodyPr>
          <a:lstStyle/>
          <a:p>
            <a:r>
              <a:rPr lang="en-GB" sz="3600" dirty="0"/>
              <a:t>Grouped Frequency Distributions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03BD142-0BF9-4DDB-AEB9-8826F559AEA1}"/>
              </a:ext>
            </a:extLst>
          </p:cNvPr>
          <p:cNvSpPr/>
          <p:nvPr/>
        </p:nvSpPr>
        <p:spPr>
          <a:xfrm>
            <a:off x="4086420" y="14250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dirty="0">
                <a:latin typeface="+mn-lt"/>
              </a:rPr>
              <a:t>Instead, we group the data to obtain a Grouped Frequency Distribution:-</a:t>
            </a:r>
          </a:p>
        </p:txBody>
      </p: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5143623D-56A5-46AB-A948-E8B9F14793B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17E9E718-281C-4245-B02B-86C1D4190AA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2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08" name="Text Box 36"/>
          <p:cNvSpPr txBox="1">
            <a:spLocks noChangeArrowheads="1"/>
          </p:cNvSpPr>
          <p:nvPr/>
        </p:nvSpPr>
        <p:spPr bwMode="auto">
          <a:xfrm>
            <a:off x="4086420" y="5129280"/>
            <a:ext cx="46805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latin typeface="+mn-lt"/>
              </a:rPr>
              <a:t>The trick is to choose the right amount of groups to make the distribution useful.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128676"/>
              </p:ext>
            </p:extLst>
          </p:nvPr>
        </p:nvGraphicFramePr>
        <p:xfrm>
          <a:off x="4480560" y="2615184"/>
          <a:ext cx="4209405" cy="2377440"/>
        </p:xfrm>
        <a:graphic>
          <a:graphicData uri="http://schemas.openxmlformats.org/drawingml/2006/table">
            <a:tbl>
              <a:tblPr/>
              <a:tblGrid>
                <a:gridCol w="137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0 - 4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– 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– 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– 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20 - 24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991776" y="2953623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6134688" y="3522343"/>
            <a:ext cx="210672" cy="26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048944" y="2953623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19800" y="3365926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78072" y="3365926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43624" y="3365926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07248" y="3371383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19800" y="3797974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78072" y="3797974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019800" y="4158014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019800" y="4518054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53834" y="2953623"/>
            <a:ext cx="195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79808" y="3365926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50080" y="3797974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077520" y="4149183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graphicFrame>
        <p:nvGraphicFramePr>
          <p:cNvPr id="40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023740"/>
              </p:ext>
            </p:extLst>
          </p:nvPr>
        </p:nvGraphicFramePr>
        <p:xfrm>
          <a:off x="484632" y="1527048"/>
          <a:ext cx="3153544" cy="5090160"/>
        </p:xfrm>
        <a:graphic>
          <a:graphicData uri="http://schemas.openxmlformats.org/drawingml/2006/table">
            <a:tbl>
              <a:tblPr/>
              <a:tblGrid>
                <a:gridCol w="1645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26" name="Rectangle 3">
            <a:extLst>
              <a:ext uri="{FF2B5EF4-FFF2-40B4-BE49-F238E27FC236}">
                <a16:creationId xmlns:a16="http://schemas.microsoft.com/office/drawing/2014/main" id="{D411EC5B-B998-4412-A806-780E407E762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0728" y="594360"/>
            <a:ext cx="8639993" cy="489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sz="2400" dirty="0"/>
              <a:t>Their responses: 1, 3, 9, 5, 20, 15, 6, 7, 12, 14.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E7D9A393-D6C2-4B8B-83F4-F9A768380A04}"/>
              </a:ext>
            </a:extLst>
          </p:cNvPr>
          <p:cNvSpPr txBox="1">
            <a:spLocks noChangeArrowheads="1"/>
          </p:cNvSpPr>
          <p:nvPr/>
        </p:nvSpPr>
        <p:spPr>
          <a:xfrm>
            <a:off x="453044" y="1054500"/>
            <a:ext cx="5334000" cy="504056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sz="2400" dirty="0"/>
              <a:t>The table would look like this :</a:t>
            </a:r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B0910826-AB89-4C8D-80B2-229873CC4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" y="0"/>
            <a:ext cx="8229600" cy="642000"/>
          </a:xfrm>
        </p:spPr>
        <p:txBody>
          <a:bodyPr>
            <a:noAutofit/>
          </a:bodyPr>
          <a:lstStyle/>
          <a:p>
            <a:r>
              <a:rPr lang="en-GB" sz="3600" dirty="0"/>
              <a:t>Grouped Frequency Distributions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6E7BB93-74C5-4A41-8F21-18BCAE973C31}"/>
              </a:ext>
            </a:extLst>
          </p:cNvPr>
          <p:cNvSpPr/>
          <p:nvPr/>
        </p:nvSpPr>
        <p:spPr>
          <a:xfrm>
            <a:off x="4086420" y="14250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dirty="0">
                <a:latin typeface="+mn-lt"/>
              </a:rPr>
              <a:t>Instead, we group the data to obtain a Grouped Frequency Distribution:-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88639D-FD11-4BA1-9F82-8A384D723C81}"/>
              </a:ext>
            </a:extLst>
          </p:cNvPr>
          <p:cNvSpPr/>
          <p:nvPr/>
        </p:nvSpPr>
        <p:spPr>
          <a:xfrm>
            <a:off x="7802986" y="3028890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2000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F74699A-F314-446F-A3CF-579AF1E6CC7F}"/>
              </a:ext>
            </a:extLst>
          </p:cNvPr>
          <p:cNvSpPr/>
          <p:nvPr/>
        </p:nvSpPr>
        <p:spPr>
          <a:xfrm>
            <a:off x="7786833" y="3813491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2000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B8F8A9B-DADB-4E3B-9882-DA9B19855A2E}"/>
              </a:ext>
            </a:extLst>
          </p:cNvPr>
          <p:cNvSpPr/>
          <p:nvPr/>
        </p:nvSpPr>
        <p:spPr>
          <a:xfrm>
            <a:off x="7806230" y="4192404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2000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129AC89-E6CD-4015-8A48-C493C8DC37B9}"/>
              </a:ext>
            </a:extLst>
          </p:cNvPr>
          <p:cNvSpPr/>
          <p:nvPr/>
        </p:nvSpPr>
        <p:spPr>
          <a:xfrm>
            <a:off x="7802986" y="4592514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20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8F5F067-9662-4C52-8A24-BD44850C0CAC}"/>
              </a:ext>
            </a:extLst>
          </p:cNvPr>
          <p:cNvSpPr/>
          <p:nvPr/>
        </p:nvSpPr>
        <p:spPr>
          <a:xfrm>
            <a:off x="7806230" y="3413381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sz="2000" dirty="0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0" name="Rectangle 29">
            <a:hlinkClick r:id="rId2"/>
            <a:extLst>
              <a:ext uri="{FF2B5EF4-FFF2-40B4-BE49-F238E27FC236}">
                <a16:creationId xmlns:a16="http://schemas.microsoft.com/office/drawing/2014/main" id="{52B7F5DB-AEFC-4332-8826-BA0D99D7083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2"/>
            <a:extLst>
              <a:ext uri="{FF2B5EF4-FFF2-40B4-BE49-F238E27FC236}">
                <a16:creationId xmlns:a16="http://schemas.microsoft.com/office/drawing/2014/main" id="{59A55435-470C-445A-8D94-EDA361C6CA3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38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08" grpId="0"/>
      <p:bldP spid="6" grpId="0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08" name="Text Box 36"/>
          <p:cNvSpPr txBox="1">
            <a:spLocks noChangeArrowheads="1"/>
          </p:cNvSpPr>
          <p:nvPr/>
        </p:nvSpPr>
        <p:spPr bwMode="auto">
          <a:xfrm>
            <a:off x="4256495" y="4876800"/>
            <a:ext cx="470799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latin typeface="+mn-lt"/>
              </a:rPr>
              <a:t>Depending on the number of data values, there should be between 5 and 15 groups, or classes, of equal width.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/>
        </p:nvGraphicFramePr>
        <p:xfrm>
          <a:off x="4581144" y="1865376"/>
          <a:ext cx="4209405" cy="2377440"/>
        </p:xfrm>
        <a:graphic>
          <a:graphicData uri="http://schemas.openxmlformats.org/drawingml/2006/table">
            <a:tbl>
              <a:tblPr/>
              <a:tblGrid>
                <a:gridCol w="137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0 - 4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– 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– 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– 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20 - 24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991918" y="2209800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6150222" y="2801304"/>
            <a:ext cx="187172" cy="2599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049086" y="2209800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19942" y="2622103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78214" y="2622103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43766" y="2622103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07390" y="2627560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19942" y="3054151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78214" y="3054151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019942" y="3414191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019942" y="3774231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53976" y="2209800"/>
            <a:ext cx="195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79950" y="2622103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50222" y="3054151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077662" y="3405360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graphicFrame>
        <p:nvGraphicFramePr>
          <p:cNvPr id="40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43359"/>
              </p:ext>
            </p:extLst>
          </p:nvPr>
        </p:nvGraphicFramePr>
        <p:xfrm>
          <a:off x="484632" y="1527048"/>
          <a:ext cx="3153544" cy="5090160"/>
        </p:xfrm>
        <a:graphic>
          <a:graphicData uri="http://schemas.openxmlformats.org/drawingml/2006/table">
            <a:tbl>
              <a:tblPr/>
              <a:tblGrid>
                <a:gridCol w="1645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24" name="Text Box 36"/>
          <p:cNvSpPr txBox="1">
            <a:spLocks noChangeArrowheads="1"/>
          </p:cNvSpPr>
          <p:nvPr/>
        </p:nvSpPr>
        <p:spPr bwMode="auto">
          <a:xfrm>
            <a:off x="4283969" y="4267200"/>
            <a:ext cx="46805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latin typeface="+mn-lt"/>
              </a:rPr>
              <a:t>The trick is to choose the right amount of groups to make the distribution useful.</a:t>
            </a:r>
          </a:p>
        </p:txBody>
      </p:sp>
      <p:sp>
        <p:nvSpPr>
          <p:cNvPr id="25" name="Text Box 36"/>
          <p:cNvSpPr txBox="1">
            <a:spLocks noChangeArrowheads="1"/>
          </p:cNvSpPr>
          <p:nvPr/>
        </p:nvSpPr>
        <p:spPr bwMode="auto">
          <a:xfrm>
            <a:off x="4238157" y="5715000"/>
            <a:ext cx="470799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latin typeface="+mn-lt"/>
              </a:rPr>
              <a:t>The classes must cover the range of the values and they must not overlap.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1CEFEA5B-3951-4056-A7E2-AA63A529E3A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0728" y="594360"/>
            <a:ext cx="8639993" cy="489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sz="2400" dirty="0"/>
              <a:t>Their responses: 1, 3, 9, 5, 20, 15, 6, 7, 12, 14.</a:t>
            </a: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78B695CC-F192-44BB-84FD-7456B3E0606D}"/>
              </a:ext>
            </a:extLst>
          </p:cNvPr>
          <p:cNvSpPr txBox="1">
            <a:spLocks noChangeArrowheads="1"/>
          </p:cNvSpPr>
          <p:nvPr/>
        </p:nvSpPr>
        <p:spPr>
          <a:xfrm>
            <a:off x="453044" y="1054500"/>
            <a:ext cx="5334000" cy="504056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sz="2400" dirty="0"/>
              <a:t>The table would look like this :</a:t>
            </a:r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9FE11C2B-9796-48B7-BC14-8DF63D66C0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" y="0"/>
            <a:ext cx="8229600" cy="642000"/>
          </a:xfrm>
        </p:spPr>
        <p:txBody>
          <a:bodyPr>
            <a:noAutofit/>
          </a:bodyPr>
          <a:lstStyle/>
          <a:p>
            <a:r>
              <a:rPr lang="en-GB" sz="3600" dirty="0"/>
              <a:t>Grouped Frequency Distributions</a:t>
            </a:r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805B854A-47B6-46FE-9E12-15791C2A9D5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2"/>
            <a:extLst>
              <a:ext uri="{FF2B5EF4-FFF2-40B4-BE49-F238E27FC236}">
                <a16:creationId xmlns:a16="http://schemas.microsoft.com/office/drawing/2014/main" id="{EE7FB6FC-9360-4906-BDCC-9BD13B18D8F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07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08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1"/>
          <p:cNvSpPr>
            <a:spLocks noChangeShapeType="1"/>
          </p:cNvSpPr>
          <p:nvPr/>
        </p:nvSpPr>
        <p:spPr bwMode="auto">
          <a:xfrm>
            <a:off x="3745377" y="5534534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42"/>
          <p:cNvSpPr>
            <a:spLocks noChangeShapeType="1"/>
          </p:cNvSpPr>
          <p:nvPr/>
        </p:nvSpPr>
        <p:spPr bwMode="auto">
          <a:xfrm flipV="1">
            <a:off x="3745377" y="2961790"/>
            <a:ext cx="0" cy="257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43"/>
          <p:cNvSpPr>
            <a:spLocks noChangeShapeType="1"/>
          </p:cNvSpPr>
          <p:nvPr/>
        </p:nvSpPr>
        <p:spPr bwMode="auto">
          <a:xfrm>
            <a:off x="6724439" y="5534534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7" name="Line 45"/>
          <p:cNvSpPr>
            <a:spLocks noChangeShapeType="1"/>
          </p:cNvSpPr>
          <p:nvPr/>
        </p:nvSpPr>
        <p:spPr bwMode="auto">
          <a:xfrm>
            <a:off x="5284439" y="5534534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8" name="Line 46"/>
          <p:cNvSpPr>
            <a:spLocks noChangeShapeType="1"/>
          </p:cNvSpPr>
          <p:nvPr/>
        </p:nvSpPr>
        <p:spPr bwMode="auto">
          <a:xfrm>
            <a:off x="4564439" y="5534534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9" name="Line 47"/>
          <p:cNvSpPr>
            <a:spLocks noChangeShapeType="1"/>
          </p:cNvSpPr>
          <p:nvPr/>
        </p:nvSpPr>
        <p:spPr bwMode="auto">
          <a:xfrm>
            <a:off x="6004439" y="5534534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/>
        </p:nvSpPr>
        <p:spPr bwMode="auto">
          <a:xfrm>
            <a:off x="3664885" y="5678996"/>
            <a:ext cx="2873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0</a:t>
            </a:r>
          </a:p>
        </p:txBody>
      </p:sp>
      <p:sp>
        <p:nvSpPr>
          <p:cNvPr id="11" name="Text Box 49"/>
          <p:cNvSpPr txBox="1">
            <a:spLocks noChangeArrowheads="1"/>
          </p:cNvSpPr>
          <p:nvPr/>
        </p:nvSpPr>
        <p:spPr bwMode="auto">
          <a:xfrm>
            <a:off x="4384271" y="5750434"/>
            <a:ext cx="3603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+mn-lt"/>
              </a:rPr>
              <a:t>5</a:t>
            </a:r>
          </a:p>
        </p:txBody>
      </p:sp>
      <p:sp>
        <p:nvSpPr>
          <p:cNvPr id="12" name="Text Box 50"/>
          <p:cNvSpPr txBox="1">
            <a:spLocks noChangeArrowheads="1"/>
          </p:cNvSpPr>
          <p:nvPr/>
        </p:nvSpPr>
        <p:spPr bwMode="auto">
          <a:xfrm>
            <a:off x="5104351" y="5750434"/>
            <a:ext cx="5032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10</a:t>
            </a:r>
          </a:p>
        </p:txBody>
      </p:sp>
      <p:sp>
        <p:nvSpPr>
          <p:cNvPr id="13" name="Text Box 51"/>
          <p:cNvSpPr txBox="1">
            <a:spLocks noChangeArrowheads="1"/>
          </p:cNvSpPr>
          <p:nvPr/>
        </p:nvSpPr>
        <p:spPr bwMode="auto">
          <a:xfrm>
            <a:off x="5824431" y="5750434"/>
            <a:ext cx="5762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15</a:t>
            </a:r>
          </a:p>
        </p:txBody>
      </p:sp>
      <p:sp>
        <p:nvSpPr>
          <p:cNvPr id="14" name="Text Box 52"/>
          <p:cNvSpPr txBox="1">
            <a:spLocks noChangeArrowheads="1"/>
          </p:cNvSpPr>
          <p:nvPr/>
        </p:nvSpPr>
        <p:spPr bwMode="auto">
          <a:xfrm>
            <a:off x="6544511" y="5750434"/>
            <a:ext cx="5048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20</a:t>
            </a:r>
          </a:p>
        </p:txBody>
      </p:sp>
      <p:sp>
        <p:nvSpPr>
          <p:cNvPr id="15" name="Text Box 53"/>
          <p:cNvSpPr txBox="1">
            <a:spLocks noChangeArrowheads="1"/>
          </p:cNvSpPr>
          <p:nvPr/>
        </p:nvSpPr>
        <p:spPr bwMode="auto">
          <a:xfrm>
            <a:off x="5437651" y="6035352"/>
            <a:ext cx="14398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Visits</a:t>
            </a:r>
          </a:p>
        </p:txBody>
      </p:sp>
      <p:sp>
        <p:nvSpPr>
          <p:cNvPr id="16" name="Text Box 54"/>
          <p:cNvSpPr txBox="1">
            <a:spLocks noChangeArrowheads="1"/>
          </p:cNvSpPr>
          <p:nvPr/>
        </p:nvSpPr>
        <p:spPr bwMode="auto">
          <a:xfrm rot="16200000">
            <a:off x="2478039" y="4085146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frequency</a:t>
            </a:r>
          </a:p>
        </p:txBody>
      </p:sp>
      <p:sp>
        <p:nvSpPr>
          <p:cNvPr id="17" name="Line 55"/>
          <p:cNvSpPr>
            <a:spLocks noChangeShapeType="1"/>
          </p:cNvSpPr>
          <p:nvPr/>
        </p:nvSpPr>
        <p:spPr bwMode="auto">
          <a:xfrm flipH="1">
            <a:off x="3672352" y="5174171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56"/>
          <p:cNvSpPr>
            <a:spLocks noChangeShapeType="1"/>
          </p:cNvSpPr>
          <p:nvPr/>
        </p:nvSpPr>
        <p:spPr bwMode="auto">
          <a:xfrm flipH="1">
            <a:off x="3672352" y="4813809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Line 57"/>
          <p:cNvSpPr>
            <a:spLocks noChangeShapeType="1"/>
          </p:cNvSpPr>
          <p:nvPr/>
        </p:nvSpPr>
        <p:spPr bwMode="auto">
          <a:xfrm flipH="1">
            <a:off x="3672352" y="4453446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Text Box 58"/>
          <p:cNvSpPr txBox="1">
            <a:spLocks noChangeArrowheads="1"/>
          </p:cNvSpPr>
          <p:nvPr/>
        </p:nvSpPr>
        <p:spPr bwMode="auto">
          <a:xfrm>
            <a:off x="3240552" y="5029709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+mn-lt"/>
              </a:rPr>
              <a:t>1</a:t>
            </a:r>
          </a:p>
        </p:txBody>
      </p:sp>
      <p:sp>
        <p:nvSpPr>
          <p:cNvPr id="21" name="Text Box 59"/>
          <p:cNvSpPr txBox="1">
            <a:spLocks noChangeArrowheads="1"/>
          </p:cNvSpPr>
          <p:nvPr/>
        </p:nvSpPr>
        <p:spPr bwMode="auto">
          <a:xfrm>
            <a:off x="3240552" y="4670934"/>
            <a:ext cx="3603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+mn-lt"/>
              </a:rPr>
              <a:t>2</a:t>
            </a:r>
          </a:p>
        </p:txBody>
      </p:sp>
      <p:sp>
        <p:nvSpPr>
          <p:cNvPr id="22" name="Text Box 60"/>
          <p:cNvSpPr txBox="1">
            <a:spLocks noChangeArrowheads="1"/>
          </p:cNvSpPr>
          <p:nvPr/>
        </p:nvSpPr>
        <p:spPr bwMode="auto">
          <a:xfrm>
            <a:off x="3240552" y="4237546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+mn-lt"/>
              </a:rPr>
              <a:t>3</a:t>
            </a:r>
          </a:p>
        </p:txBody>
      </p:sp>
      <p:sp>
        <p:nvSpPr>
          <p:cNvPr id="30" name="Line 69"/>
          <p:cNvSpPr>
            <a:spLocks noChangeShapeType="1"/>
          </p:cNvSpPr>
          <p:nvPr/>
        </p:nvSpPr>
        <p:spPr bwMode="auto">
          <a:xfrm>
            <a:off x="3745377" y="5174646"/>
            <a:ext cx="468000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43"/>
          <p:cNvSpPr>
            <a:spLocks noChangeShapeType="1"/>
          </p:cNvSpPr>
          <p:nvPr/>
        </p:nvSpPr>
        <p:spPr bwMode="auto">
          <a:xfrm>
            <a:off x="7444439" y="5525926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34" name="Text Box 52"/>
          <p:cNvSpPr txBox="1">
            <a:spLocks noChangeArrowheads="1"/>
          </p:cNvSpPr>
          <p:nvPr/>
        </p:nvSpPr>
        <p:spPr bwMode="auto">
          <a:xfrm>
            <a:off x="7264591" y="5741826"/>
            <a:ext cx="5048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25</a:t>
            </a:r>
          </a:p>
        </p:txBody>
      </p:sp>
      <p:graphicFrame>
        <p:nvGraphicFramePr>
          <p:cNvPr id="35" name="Group 4"/>
          <p:cNvGraphicFramePr>
            <a:graphicFrameLocks/>
          </p:cNvGraphicFramePr>
          <p:nvPr/>
        </p:nvGraphicFramePr>
        <p:xfrm>
          <a:off x="4699322" y="592773"/>
          <a:ext cx="4209405" cy="2377440"/>
        </p:xfrm>
        <a:graphic>
          <a:graphicData uri="http://schemas.openxmlformats.org/drawingml/2006/table">
            <a:tbl>
              <a:tblPr/>
              <a:tblGrid>
                <a:gridCol w="137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0 - 4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– 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– 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– 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20 - 24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100415" y="914400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6258719" y="1450974"/>
            <a:ext cx="186258" cy="3077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6157583" y="914400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128439" y="1326703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186711" y="1326703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252263" y="1326703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315887" y="1332160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128439" y="1758751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186711" y="1758751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128439" y="2118791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28439" y="2478831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262473" y="914400"/>
            <a:ext cx="195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388447" y="1326703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258719" y="1758751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186159" y="2109960"/>
            <a:ext cx="2600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|</a:t>
            </a:r>
          </a:p>
        </p:txBody>
      </p:sp>
      <p:sp>
        <p:nvSpPr>
          <p:cNvPr id="51" name="Text Box 40"/>
          <p:cNvSpPr txBox="1">
            <a:spLocks noChangeArrowheads="1"/>
          </p:cNvSpPr>
          <p:nvPr/>
        </p:nvSpPr>
        <p:spPr bwMode="auto">
          <a:xfrm>
            <a:off x="395288" y="549275"/>
            <a:ext cx="373288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600" dirty="0">
                <a:latin typeface="+mn-lt"/>
              </a:rPr>
              <a:t>We can construct a column graph for grouped discrete data.</a:t>
            </a:r>
          </a:p>
        </p:txBody>
      </p:sp>
      <p:sp>
        <p:nvSpPr>
          <p:cNvPr id="52" name="Line 46"/>
          <p:cNvSpPr>
            <a:spLocks noChangeShapeType="1"/>
          </p:cNvSpPr>
          <p:nvPr/>
        </p:nvSpPr>
        <p:spPr bwMode="auto">
          <a:xfrm>
            <a:off x="3844439" y="554135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400">
              <a:latin typeface="+mn-lt"/>
            </a:endParaRPr>
          </a:p>
        </p:txBody>
      </p:sp>
      <p:sp>
        <p:nvSpPr>
          <p:cNvPr id="53" name="Line 55"/>
          <p:cNvSpPr>
            <a:spLocks noChangeShapeType="1"/>
          </p:cNvSpPr>
          <p:nvPr/>
        </p:nvSpPr>
        <p:spPr bwMode="auto">
          <a:xfrm flipH="1">
            <a:off x="3663943" y="4094646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56"/>
          <p:cNvSpPr>
            <a:spLocks noChangeShapeType="1"/>
          </p:cNvSpPr>
          <p:nvPr/>
        </p:nvSpPr>
        <p:spPr bwMode="auto">
          <a:xfrm flipH="1">
            <a:off x="3663943" y="3734646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Line 57"/>
          <p:cNvSpPr>
            <a:spLocks noChangeShapeType="1"/>
          </p:cNvSpPr>
          <p:nvPr/>
        </p:nvSpPr>
        <p:spPr bwMode="auto">
          <a:xfrm flipH="1">
            <a:off x="3663943" y="3374646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Text Box 58"/>
          <p:cNvSpPr txBox="1">
            <a:spLocks noChangeArrowheads="1"/>
          </p:cNvSpPr>
          <p:nvPr/>
        </p:nvSpPr>
        <p:spPr bwMode="auto">
          <a:xfrm>
            <a:off x="3232143" y="3869817"/>
            <a:ext cx="287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4</a:t>
            </a:r>
          </a:p>
        </p:txBody>
      </p:sp>
      <p:sp>
        <p:nvSpPr>
          <p:cNvPr id="57" name="Text Box 59"/>
          <p:cNvSpPr txBox="1">
            <a:spLocks noChangeArrowheads="1"/>
          </p:cNvSpPr>
          <p:nvPr/>
        </p:nvSpPr>
        <p:spPr bwMode="auto">
          <a:xfrm>
            <a:off x="3232143" y="3511042"/>
            <a:ext cx="3603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5</a:t>
            </a:r>
          </a:p>
        </p:txBody>
      </p:sp>
      <p:sp>
        <p:nvSpPr>
          <p:cNvPr id="58" name="Text Box 60"/>
          <p:cNvSpPr txBox="1">
            <a:spLocks noChangeArrowheads="1"/>
          </p:cNvSpPr>
          <p:nvPr/>
        </p:nvSpPr>
        <p:spPr bwMode="auto">
          <a:xfrm>
            <a:off x="3232143" y="3077654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+mn-lt"/>
              </a:rPr>
              <a:t>6</a:t>
            </a:r>
          </a:p>
        </p:txBody>
      </p:sp>
      <p:sp>
        <p:nvSpPr>
          <p:cNvPr id="59" name="Line 69"/>
          <p:cNvSpPr>
            <a:spLocks noChangeShapeType="1"/>
          </p:cNvSpPr>
          <p:nvPr/>
        </p:nvSpPr>
        <p:spPr bwMode="auto">
          <a:xfrm>
            <a:off x="3736199" y="3374646"/>
            <a:ext cx="468000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Line 69"/>
          <p:cNvSpPr>
            <a:spLocks noChangeShapeType="1"/>
          </p:cNvSpPr>
          <p:nvPr/>
        </p:nvSpPr>
        <p:spPr bwMode="auto">
          <a:xfrm>
            <a:off x="3736199" y="3734646"/>
            <a:ext cx="468000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Line 69"/>
          <p:cNvSpPr>
            <a:spLocks noChangeShapeType="1"/>
          </p:cNvSpPr>
          <p:nvPr/>
        </p:nvSpPr>
        <p:spPr bwMode="auto">
          <a:xfrm>
            <a:off x="3736199" y="4094646"/>
            <a:ext cx="468000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Line 69"/>
          <p:cNvSpPr>
            <a:spLocks noChangeShapeType="1"/>
          </p:cNvSpPr>
          <p:nvPr/>
        </p:nvSpPr>
        <p:spPr bwMode="auto">
          <a:xfrm>
            <a:off x="3736199" y="4454646"/>
            <a:ext cx="468000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Line 69"/>
          <p:cNvSpPr>
            <a:spLocks noChangeShapeType="1"/>
          </p:cNvSpPr>
          <p:nvPr/>
        </p:nvSpPr>
        <p:spPr bwMode="auto">
          <a:xfrm>
            <a:off x="3736199" y="4814646"/>
            <a:ext cx="4680000" cy="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858727" y="4439158"/>
            <a:ext cx="539832" cy="1081088"/>
          </a:xfrm>
          <a:prstGeom prst="rec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4564519" y="3388935"/>
            <a:ext cx="539832" cy="2137959"/>
          </a:xfrm>
          <a:prstGeom prst="rec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5297105" y="4444838"/>
            <a:ext cx="539832" cy="1081088"/>
          </a:xfrm>
          <a:prstGeom prst="rec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6004679" y="4813808"/>
            <a:ext cx="539832" cy="702469"/>
          </a:xfrm>
          <a:prstGeom prst="rec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6760535" y="5174171"/>
            <a:ext cx="539832" cy="351755"/>
          </a:xfrm>
          <a:prstGeom prst="rec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 Box 121">
            <a:extLst>
              <a:ext uri="{FF2B5EF4-FFF2-40B4-BE49-F238E27FC236}">
                <a16:creationId xmlns:a16="http://schemas.microsoft.com/office/drawing/2014/main" id="{A3338F68-34A2-4925-9D66-B25E4F318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962" y="2234773"/>
            <a:ext cx="265204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May we say something about the mode?</a:t>
            </a:r>
          </a:p>
        </p:txBody>
      </p:sp>
      <p:sp>
        <p:nvSpPr>
          <p:cNvPr id="69" name="Text Box 121">
            <a:extLst>
              <a:ext uri="{FF2B5EF4-FFF2-40B4-BE49-F238E27FC236}">
                <a16:creationId xmlns:a16="http://schemas.microsoft.com/office/drawing/2014/main" id="{A2E94C45-9AED-4BA5-8A6E-4B43E3632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862" y="3684917"/>
            <a:ext cx="265204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What other conclusions may you draw?</a:t>
            </a:r>
          </a:p>
        </p:txBody>
      </p:sp>
      <p:sp>
        <p:nvSpPr>
          <p:cNvPr id="70" name="Rectangle 69">
            <a:hlinkClick r:id="rId2"/>
            <a:extLst>
              <a:ext uri="{FF2B5EF4-FFF2-40B4-BE49-F238E27FC236}">
                <a16:creationId xmlns:a16="http://schemas.microsoft.com/office/drawing/2014/main" id="{A378F701-0C33-413B-8A29-77B8D5FF4B4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>
            <a:hlinkClick r:id="rId2"/>
            <a:extLst>
              <a:ext uri="{FF2B5EF4-FFF2-40B4-BE49-F238E27FC236}">
                <a16:creationId xmlns:a16="http://schemas.microsoft.com/office/drawing/2014/main" id="{AF66EDB8-EBDF-4E91-BF04-B050608D129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/>
      <p:bldP spid="21" grpId="0"/>
      <p:bldP spid="22" grpId="0"/>
      <p:bldP spid="30" grpId="0" animBg="1"/>
      <p:bldP spid="33" grpId="0" animBg="1"/>
      <p:bldP spid="34" grpId="0"/>
      <p:bldP spid="51" grpId="0"/>
      <p:bldP spid="52" grpId="0" animBg="1"/>
      <p:bldP spid="53" grpId="0" animBg="1"/>
      <p:bldP spid="54" grpId="0" animBg="1"/>
      <p:bldP spid="55" grpId="0" animBg="1"/>
      <p:bldP spid="56" grpId="0"/>
      <p:bldP spid="57" grpId="0"/>
      <p:bldP spid="58" grpId="0"/>
      <p:bldP spid="59" grpId="0" animBg="1"/>
      <p:bldP spid="60" grpId="0" animBg="1"/>
      <p:bldP spid="61" grpId="0" animBg="1"/>
      <p:bldP spid="62" grpId="0" animBg="1"/>
      <p:bldP spid="63" grpId="0" animBg="1"/>
      <p:bldP spid="3" grpId="0" animBg="1"/>
      <p:bldP spid="65" grpId="0" animBg="1"/>
      <p:bldP spid="66" grpId="0" animBg="1"/>
      <p:bldP spid="67" grpId="0" animBg="1"/>
      <p:bldP spid="68" grpId="0" animBg="1"/>
      <p:bldP spid="64" grpId="0"/>
      <p:bldP spid="6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1739</TotalTime>
  <Words>1361</Words>
  <Application>Microsoft Office PowerPoint</Application>
  <PresentationFormat>On-screen Show (4:3)</PresentationFormat>
  <Paragraphs>546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Comic Sans MS</vt:lpstr>
      <vt:lpstr>Times New Roman</vt:lpstr>
      <vt:lpstr>Wingdings</vt:lpstr>
      <vt:lpstr>Wingdings 2</vt:lpstr>
      <vt:lpstr>Theme1</vt:lpstr>
      <vt:lpstr>Frequency distribution tables</vt:lpstr>
      <vt:lpstr>Frequency tables</vt:lpstr>
      <vt:lpstr>Grouped Quantitative Discrete Data</vt:lpstr>
      <vt:lpstr>Grouped Quantitative Discrete Data</vt:lpstr>
      <vt:lpstr>Grouped Frequency Distributions</vt:lpstr>
      <vt:lpstr>Grouped Frequency Distributions</vt:lpstr>
      <vt:lpstr>Grouped Frequency Distributions</vt:lpstr>
      <vt:lpstr>Grouped Frequency Distributions</vt:lpstr>
      <vt:lpstr>PowerPoint Presentation</vt:lpstr>
      <vt:lpstr>Continuous data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34</cp:revision>
  <dcterms:created xsi:type="dcterms:W3CDTF">2020-04-09T12:28:11Z</dcterms:created>
  <dcterms:modified xsi:type="dcterms:W3CDTF">2023-07-30T05:14:53Z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