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handoutMasterIdLst>
    <p:handoutMasterId r:id="rId13"/>
  </p:handoutMasterIdLst>
  <p:sldIdLst>
    <p:sldId id="301" r:id="rId5"/>
    <p:sldId id="275" r:id="rId6"/>
    <p:sldId id="286" r:id="rId7"/>
    <p:sldId id="319" r:id="rId8"/>
    <p:sldId id="318" r:id="rId9"/>
    <p:sldId id="320" r:id="rId10"/>
    <p:sldId id="29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EBD"/>
    <a:srgbClr val="00FF00"/>
    <a:srgbClr val="FF3399"/>
    <a:srgbClr val="CC00CC"/>
    <a:srgbClr val="008000"/>
    <a:srgbClr val="FDE4CF"/>
    <a:srgbClr val="990099"/>
    <a:srgbClr val="0000FF"/>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4" autoAdjust="0"/>
    <p:restoredTop sz="94660"/>
  </p:normalViewPr>
  <p:slideViewPr>
    <p:cSldViewPr>
      <p:cViewPr varScale="1">
        <p:scale>
          <a:sx n="61" d="100"/>
          <a:sy n="61" d="100"/>
        </p:scale>
        <p:origin x="15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79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ST\My%20Documents\Exeter%20College\IB\Normal%20Distribu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985794440266927E-2"/>
          <c:y val="0"/>
          <c:w val="0.91101420555973311"/>
          <c:h val="0.87675070028011204"/>
        </c:manualLayout>
      </c:layout>
      <c:scatterChart>
        <c:scatterStyle val="smoothMarker"/>
        <c:varyColors val="0"/>
        <c:ser>
          <c:idx val="0"/>
          <c:order val="0"/>
          <c:spPr>
            <a:ln>
              <a:solidFill>
                <a:srgbClr val="FF0000"/>
              </a:solidFill>
            </a:ln>
          </c:spPr>
          <c:marker>
            <c:symbol val="none"/>
          </c:marker>
          <c:xVal>
            <c:numRef>
              <c:f>Sheet3!$A$1:$A$9</c:f>
              <c:numCache>
                <c:formatCode>General</c:formatCode>
                <c:ptCount val="9"/>
                <c:pt idx="0">
                  <c:v>0</c:v>
                </c:pt>
                <c:pt idx="1">
                  <c:v>1450</c:v>
                </c:pt>
                <c:pt idx="2">
                  <c:v>1900</c:v>
                </c:pt>
                <c:pt idx="3">
                  <c:v>2350</c:v>
                </c:pt>
                <c:pt idx="4">
                  <c:v>2800</c:v>
                </c:pt>
                <c:pt idx="5">
                  <c:v>3250</c:v>
                </c:pt>
                <c:pt idx="6">
                  <c:v>3700</c:v>
                </c:pt>
                <c:pt idx="7">
                  <c:v>4150</c:v>
                </c:pt>
                <c:pt idx="8">
                  <c:v>5600</c:v>
                </c:pt>
              </c:numCache>
            </c:numRef>
          </c:xVal>
          <c:yVal>
            <c:numRef>
              <c:f>Sheet3!$B$1:$B$9</c:f>
              <c:numCache>
                <c:formatCode>General</c:formatCode>
                <c:ptCount val="9"/>
                <c:pt idx="0">
                  <c:v>0</c:v>
                </c:pt>
                <c:pt idx="1">
                  <c:v>1.5</c:v>
                </c:pt>
                <c:pt idx="2">
                  <c:v>5</c:v>
                </c:pt>
                <c:pt idx="3">
                  <c:v>16</c:v>
                </c:pt>
                <c:pt idx="4">
                  <c:v>40</c:v>
                </c:pt>
                <c:pt idx="5">
                  <c:v>16</c:v>
                </c:pt>
                <c:pt idx="6">
                  <c:v>5</c:v>
                </c:pt>
                <c:pt idx="7">
                  <c:v>1.5</c:v>
                </c:pt>
                <c:pt idx="8">
                  <c:v>0</c:v>
                </c:pt>
              </c:numCache>
            </c:numRef>
          </c:yVal>
          <c:smooth val="1"/>
          <c:extLst>
            <c:ext xmlns:c16="http://schemas.microsoft.com/office/drawing/2014/chart" uri="{C3380CC4-5D6E-409C-BE32-E72D297353CC}">
              <c16:uniqueId val="{00000000-ACB2-4BC6-A575-49B23E00114D}"/>
            </c:ext>
          </c:extLst>
        </c:ser>
        <c:dLbls>
          <c:showLegendKey val="0"/>
          <c:showVal val="0"/>
          <c:showCatName val="0"/>
          <c:showSerName val="0"/>
          <c:showPercent val="0"/>
          <c:showBubbleSize val="0"/>
        </c:dLbls>
        <c:axId val="174113200"/>
        <c:axId val="174113760"/>
      </c:scatterChart>
      <c:valAx>
        <c:axId val="174113200"/>
        <c:scaling>
          <c:orientation val="minMax"/>
          <c:max val="5600"/>
          <c:min val="0"/>
        </c:scaling>
        <c:delete val="1"/>
        <c:axPos val="b"/>
        <c:numFmt formatCode="General" sourceLinked="1"/>
        <c:majorTickMark val="out"/>
        <c:minorTickMark val="none"/>
        <c:tickLblPos val="none"/>
        <c:crossAx val="174113760"/>
        <c:crosses val="autoZero"/>
        <c:crossBetween val="midCat"/>
        <c:majorUnit val="1000"/>
        <c:minorUnit val="100"/>
      </c:valAx>
      <c:valAx>
        <c:axId val="174113760"/>
        <c:scaling>
          <c:orientation val="minMax"/>
        </c:scaling>
        <c:delete val="1"/>
        <c:axPos val="l"/>
        <c:numFmt formatCode="General" sourceLinked="1"/>
        <c:majorTickMark val="out"/>
        <c:minorTickMark val="none"/>
        <c:tickLblPos val="none"/>
        <c:crossAx val="174113200"/>
        <c:crosses val="autoZero"/>
        <c:crossBetween val="midCat"/>
      </c:valAx>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34B395-8CA4-4C64-BBF5-844F635267F4}" type="datetimeFigureOut">
              <a:rPr lang="en-GB" smtClean="0"/>
              <a:pPr/>
              <a:t>02/08/2023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5D4179-F774-4D35-9D86-C964D1B7A480}" type="slidenum">
              <a:rPr lang="en-GB" smtClean="0"/>
              <a:pPr/>
              <a:t>‹#›</a:t>
            </a:fld>
            <a:endParaRPr lang="en-GB"/>
          </a:p>
        </p:txBody>
      </p:sp>
    </p:spTree>
    <p:extLst>
      <p:ext uri="{BB962C8B-B14F-4D97-AF65-F5344CB8AC3E}">
        <p14:creationId xmlns:p14="http://schemas.microsoft.com/office/powerpoint/2010/main" val="1105407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60DA4E-E832-4F8D-AF44-39953F476D7F}" type="datetimeFigureOut">
              <a:rPr lang="en-GB" smtClean="0"/>
              <a:pPr/>
              <a:t>02/08/2023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AB3CF0-4459-4134-B3A4-503EB7F09A40}" type="slidenum">
              <a:rPr lang="en-GB" smtClean="0"/>
              <a:pPr/>
              <a:t>‹#›</a:t>
            </a:fld>
            <a:endParaRPr lang="en-GB"/>
          </a:p>
        </p:txBody>
      </p:sp>
    </p:spTree>
    <p:extLst>
      <p:ext uri="{BB962C8B-B14F-4D97-AF65-F5344CB8AC3E}">
        <p14:creationId xmlns:p14="http://schemas.microsoft.com/office/powerpoint/2010/main" val="490591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0D326DD5-E435-4B17-84E3-DDC0007357A0}" type="datetimeFigureOut">
              <a:rPr lang="en-GB" smtClean="0"/>
              <a:pPr/>
              <a:t>02/08/2023</a:t>
            </a:fld>
            <a:endParaRPr lang="en-GB"/>
          </a:p>
        </p:txBody>
      </p:sp>
      <p:sp>
        <p:nvSpPr>
          <p:cNvPr id="17" name="16 Marcador de pie de página"/>
          <p:cNvSpPr>
            <a:spLocks noGrp="1"/>
          </p:cNvSpPr>
          <p:nvPr>
            <p:ph type="ftr" sz="quarter" idx="11"/>
          </p:nvPr>
        </p:nvSpPr>
        <p:spPr/>
        <p:txBody>
          <a:bodyPr/>
          <a:lstStyle/>
          <a:p>
            <a:endParaRPr lang="en-GB"/>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B5E2A3EB-8F20-44CA-9E09-A59EEBC68461}" type="slidenum">
              <a:rPr lang="en-GB" smtClean="0"/>
              <a:pPr/>
              <a:t>‹#›</a:t>
            </a:fld>
            <a:endParaRPr lang="en-GB"/>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5062" y="6116497"/>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174788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Tree>
    <p:extLst>
      <p:ext uri="{BB962C8B-B14F-4D97-AF65-F5344CB8AC3E}">
        <p14:creationId xmlns:p14="http://schemas.microsoft.com/office/powerpoint/2010/main" val="3749809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Tree>
    <p:extLst>
      <p:ext uri="{BB962C8B-B14F-4D97-AF65-F5344CB8AC3E}">
        <p14:creationId xmlns:p14="http://schemas.microsoft.com/office/powerpoint/2010/main" val="365085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5586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0D326DD5-E435-4B17-84E3-DDC0007357A0}" type="datetimeFigureOut">
              <a:rPr lang="en-GB" smtClean="0"/>
              <a:pPr/>
              <a:t>02/08/2023</a:t>
            </a:fld>
            <a:endParaRPr lang="en-GB"/>
          </a:p>
        </p:txBody>
      </p:sp>
      <p:sp>
        <p:nvSpPr>
          <p:cNvPr id="5" name="4 Marcador de pie de página"/>
          <p:cNvSpPr>
            <a:spLocks noGrp="1"/>
          </p:cNvSpPr>
          <p:nvPr>
            <p:ph type="ftr" sz="quarter" idx="11"/>
          </p:nvPr>
        </p:nvSpPr>
        <p:spPr>
          <a:xfrm>
            <a:off x="800100" y="6172200"/>
            <a:ext cx="4000500" cy="457200"/>
          </a:xfrm>
        </p:spPr>
        <p:txBody>
          <a:bodyPr/>
          <a:lstStyle/>
          <a:p>
            <a:endParaRPr lang="en-GB"/>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B5E2A3EB-8F20-44CA-9E09-A59EEBC68461}" type="slidenum">
              <a:rPr lang="en-GB" smtClean="0"/>
              <a:pPr/>
              <a:t>‹#›</a:t>
            </a:fld>
            <a:endParaRPr lang="en-GB"/>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4177" y="6114973"/>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404767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23033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8" name="7 Marcador de pie de página"/>
          <p:cNvSpPr>
            <a:spLocks noGrp="1"/>
          </p:cNvSpPr>
          <p:nvPr>
            <p:ph type="ftr" sz="quarter" idx="11"/>
          </p:nvPr>
        </p:nvSpPr>
        <p:spPr/>
        <p:txBody>
          <a:bodyPr/>
          <a:lstStyle/>
          <a:p>
            <a:endParaRPr lang="en-GB"/>
          </a:p>
        </p:txBody>
      </p:sp>
      <p:sp>
        <p:nvSpPr>
          <p:cNvPr id="9" name="8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404147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4" name="3 Marcador de pie de página"/>
          <p:cNvSpPr>
            <a:spLocks noGrp="1"/>
          </p:cNvSpPr>
          <p:nvPr>
            <p:ph type="ftr" sz="quarter" idx="11"/>
          </p:nvPr>
        </p:nvSpPr>
        <p:spPr/>
        <p:txBody>
          <a:bodyPr/>
          <a:lstStyle/>
          <a:p>
            <a:endParaRPr lang="en-GB"/>
          </a:p>
        </p:txBody>
      </p:sp>
      <p:sp>
        <p:nvSpPr>
          <p:cNvPr id="5" name="4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Tree>
    <p:extLst>
      <p:ext uri="{BB962C8B-B14F-4D97-AF65-F5344CB8AC3E}">
        <p14:creationId xmlns:p14="http://schemas.microsoft.com/office/powerpoint/2010/main" val="263150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3" name="2 Marcador de pie de página"/>
          <p:cNvSpPr>
            <a:spLocks noGrp="1"/>
          </p:cNvSpPr>
          <p:nvPr>
            <p:ph type="ftr" sz="quarter" idx="11"/>
          </p:nvPr>
        </p:nvSpPr>
        <p:spPr/>
        <p:txBody>
          <a:bodyPr/>
          <a:lstStyle/>
          <a:p>
            <a:endParaRPr lang="en-GB"/>
          </a:p>
        </p:txBody>
      </p:sp>
      <p:sp>
        <p:nvSpPr>
          <p:cNvPr id="4" name="3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Tree>
    <p:extLst>
      <p:ext uri="{BB962C8B-B14F-4D97-AF65-F5344CB8AC3E}">
        <p14:creationId xmlns:p14="http://schemas.microsoft.com/office/powerpoint/2010/main" val="2792761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B5E2A3EB-8F20-44CA-9E09-A59EEBC68461}" type="slidenum">
              <a:rPr lang="en-GB" smtClean="0"/>
              <a:pPr/>
              <a:t>‹#›</a:t>
            </a:fld>
            <a:endParaRPr lang="en-GB"/>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905249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0D326DD5-E435-4B17-84E3-DDC0007357A0}" type="datetimeFigureOut">
              <a:rPr lang="en-GB" smtClean="0"/>
              <a:pPr/>
              <a:t>02/08/2023</a:t>
            </a:fld>
            <a:endParaRPr lang="en-GB"/>
          </a:p>
        </p:txBody>
      </p:sp>
      <p:sp>
        <p:nvSpPr>
          <p:cNvPr id="6" name="5 Marcador de pie de página"/>
          <p:cNvSpPr>
            <a:spLocks noGrp="1"/>
          </p:cNvSpPr>
          <p:nvPr>
            <p:ph type="ftr" sz="quarter" idx="11"/>
          </p:nvPr>
        </p:nvSpPr>
        <p:spPr>
          <a:xfrm>
            <a:off x="914400" y="6172200"/>
            <a:ext cx="3886200" cy="457200"/>
          </a:xfrm>
        </p:spPr>
        <p:txBody>
          <a:bodyPr/>
          <a:lstStyle/>
          <a:p>
            <a:endParaRPr lang="en-GB"/>
          </a:p>
        </p:txBody>
      </p:sp>
      <p:sp>
        <p:nvSpPr>
          <p:cNvPr id="7" name="6 Marcador de número de diapositiva"/>
          <p:cNvSpPr>
            <a:spLocks noGrp="1"/>
          </p:cNvSpPr>
          <p:nvPr>
            <p:ph type="sldNum" sz="quarter" idx="12"/>
          </p:nvPr>
        </p:nvSpPr>
        <p:spPr>
          <a:xfrm>
            <a:off x="146304" y="6208776"/>
            <a:ext cx="457200" cy="457200"/>
          </a:xfrm>
        </p:spPr>
        <p:txBody>
          <a:bodyPr/>
          <a:lstStyle/>
          <a:p>
            <a:fld id="{B5E2A3EB-8F20-44CA-9E09-A59EEBC68461}" type="slidenum">
              <a:rPr lang="en-GB" smtClean="0"/>
              <a:pPr/>
              <a:t>‹#›</a:t>
            </a:fld>
            <a:endParaRPr lang="en-GB"/>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83899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6000"/>
          </a:schemeClr>
        </a:solidFill>
        <a:effectLst/>
      </p:bgPr>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D326DD5-E435-4B17-84E3-DDC0007357A0}" type="datetimeFigureOut">
              <a:rPr lang="en-GB" smtClean="0"/>
              <a:pPr/>
              <a:t>02/08/2023</a:t>
            </a:fld>
            <a:endParaRPr lang="en-GB"/>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5E2A3EB-8F20-44CA-9E09-A59EEBC68461}" type="slidenum">
              <a:rPr lang="en-GB" smtClean="0"/>
              <a:pPr/>
              <a:t>‹#›</a:t>
            </a:fld>
            <a:endParaRPr lang="en-GB"/>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052975" y="76200"/>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777536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hyperlink" Target="http://www.mathssupport.org/" TargetMode="External"/><Relationship Id="rId2"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70.png"/><Relationship Id="rId4" Type="http://schemas.openxmlformats.org/officeDocument/2006/relationships/image" Target="../media/image71.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hyperlink" Target="http://www.mathssupport.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mathssupport.org/" TargetMode="External"/><Relationship Id="rId1" Type="http://schemas.openxmlformats.org/officeDocument/2006/relationships/slideLayout" Target="../slideLayouts/slideLayout2.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684ED48-1EBA-40F2-A0F4-F3A4E9003A96}"/>
              </a:ext>
            </a:extLst>
          </p:cNvPr>
          <p:cNvSpPr>
            <a:spLocks noGrp="1"/>
          </p:cNvSpPr>
          <p:nvPr>
            <p:ph type="subTitle" idx="1"/>
          </p:nvPr>
        </p:nvSpPr>
        <p:spPr>
          <a:xfrm>
            <a:off x="827584" y="3200400"/>
            <a:ext cx="7560840" cy="1600200"/>
          </a:xfrm>
        </p:spPr>
        <p:txBody>
          <a:bodyPr>
            <a:normAutofit/>
          </a:bodyPr>
          <a:lstStyle/>
          <a:p>
            <a:pPr marL="509588" indent="-509588"/>
            <a:r>
              <a:rPr lang="en-US" sz="2800" dirty="0"/>
              <a:t>LO: </a:t>
            </a:r>
            <a:r>
              <a:rPr lang="en-GB" sz="2800" dirty="0"/>
              <a:t>Given the percentage area under the curve, find</a:t>
            </a:r>
            <a:r>
              <a:rPr lang="en-US" sz="2800" dirty="0"/>
              <a:t> find the mean and the standard deviation.</a:t>
            </a:r>
            <a:endParaRPr lang="en-GB" sz="2800" dirty="0"/>
          </a:p>
        </p:txBody>
      </p:sp>
      <p:sp>
        <p:nvSpPr>
          <p:cNvPr id="2" name="Title 1">
            <a:extLst>
              <a:ext uri="{FF2B5EF4-FFF2-40B4-BE49-F238E27FC236}">
                <a16:creationId xmlns:a16="http://schemas.microsoft.com/office/drawing/2014/main" id="{F73CB1A1-67EE-40B7-A9AC-370BFDDA7CB7}"/>
              </a:ext>
            </a:extLst>
          </p:cNvPr>
          <p:cNvSpPr>
            <a:spLocks noGrp="1"/>
          </p:cNvSpPr>
          <p:nvPr>
            <p:ph type="ctrTitle"/>
          </p:nvPr>
        </p:nvSpPr>
        <p:spPr/>
        <p:txBody>
          <a:bodyPr/>
          <a:lstStyle/>
          <a:p>
            <a:r>
              <a:rPr lang="en-US" dirty="0"/>
              <a:t>Inverse Normal calculations to find the mean and the standard deviation</a:t>
            </a:r>
            <a:endParaRPr lang="en-GB" dirty="0"/>
          </a:p>
        </p:txBody>
      </p:sp>
      <p:sp>
        <p:nvSpPr>
          <p:cNvPr id="5" name="Rectangle 4">
            <a:hlinkClick r:id="rId2"/>
            <a:extLst>
              <a:ext uri="{FF2B5EF4-FFF2-40B4-BE49-F238E27FC236}">
                <a16:creationId xmlns:a16="http://schemas.microsoft.com/office/drawing/2014/main" id="{98C5B2A9-9E4E-46F9-8420-D06C3CF4E790}"/>
              </a:ext>
            </a:extLst>
          </p:cNvPr>
          <p:cNvSpPr/>
          <p:nvPr/>
        </p:nvSpPr>
        <p:spPr>
          <a:xfrm>
            <a:off x="8074104" y="6108536"/>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hlinkClick r:id="rId2"/>
            <a:extLst>
              <a:ext uri="{FF2B5EF4-FFF2-40B4-BE49-F238E27FC236}">
                <a16:creationId xmlns:a16="http://schemas.microsoft.com/office/drawing/2014/main" id="{4CAF6EE9-B45D-4B42-9276-8639A585A0FE}"/>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Date Placeholder 5">
            <a:extLst>
              <a:ext uri="{FF2B5EF4-FFF2-40B4-BE49-F238E27FC236}">
                <a16:creationId xmlns:a16="http://schemas.microsoft.com/office/drawing/2014/main" id="{C90A2150-F03B-0CCB-A9C9-1E41210C3FB1}"/>
              </a:ext>
            </a:extLst>
          </p:cNvPr>
          <p:cNvSpPr>
            <a:spLocks noGrp="1"/>
          </p:cNvSpPr>
          <p:nvPr>
            <p:ph type="dt" sz="half" idx="10"/>
          </p:nvPr>
        </p:nvSpPr>
        <p:spPr>
          <a:xfrm>
            <a:off x="6210300" y="243379"/>
            <a:ext cx="24765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1A036AB-8C40-43A4-ABF7-7AE03B3DC58B}" type="datetime4">
              <a:rPr kumimoji="0" lang="en-GB" sz="2000" b="0" i="0" u="none" strike="noStrike" kern="1200" cap="none" spc="0" normalizeH="0" baseline="0" noProof="0" smtClean="0">
                <a:ln>
                  <a:noFill/>
                </a:ln>
                <a:solidFill>
                  <a:srgbClr val="455F5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02 August 2023</a:t>
            </a:fld>
            <a:endParaRPr kumimoji="0" lang="en-GB" sz="2000" b="0" i="0" u="none" strike="noStrike" kern="1200" cap="none" spc="0" normalizeH="0" baseline="0" noProof="0" dirty="0">
              <a:ln>
                <a:noFill/>
              </a:ln>
              <a:solidFill>
                <a:srgbClr val="455F51"/>
              </a:solidFill>
              <a:effectLst/>
              <a:uLnTx/>
              <a:uFillTx/>
              <a:latin typeface="Times New Roman"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DBEBD">
            <a:alpha val="66000"/>
          </a:srgbClr>
        </a:solidFill>
        <a:effectLst/>
      </p:bgPr>
    </p:bg>
    <p:spTree>
      <p:nvGrpSpPr>
        <p:cNvPr id="1" name=""/>
        <p:cNvGrpSpPr/>
        <p:nvPr/>
      </p:nvGrpSpPr>
      <p:grpSpPr>
        <a:xfrm>
          <a:off x="0" y="0"/>
          <a:ext cx="0" cy="0"/>
          <a:chOff x="0" y="0"/>
          <a:chExt cx="0" cy="0"/>
        </a:xfrm>
      </p:grpSpPr>
      <p:graphicFrame>
        <p:nvGraphicFramePr>
          <p:cNvPr id="33" name="Chart 32"/>
          <p:cNvGraphicFramePr/>
          <p:nvPr>
            <p:extLst>
              <p:ext uri="{D42A27DB-BD31-4B8C-83A1-F6EECF244321}">
                <p14:modId xmlns:p14="http://schemas.microsoft.com/office/powerpoint/2010/main" val="1713886639"/>
              </p:ext>
            </p:extLst>
          </p:nvPr>
        </p:nvGraphicFramePr>
        <p:xfrm>
          <a:off x="5732802" y="2539424"/>
          <a:ext cx="3139827" cy="2266950"/>
        </p:xfrm>
        <a:graphic>
          <a:graphicData uri="http://schemas.openxmlformats.org/drawingml/2006/chart">
            <c:chart xmlns:c="http://schemas.openxmlformats.org/drawingml/2006/chart" xmlns:r="http://schemas.openxmlformats.org/officeDocument/2006/relationships" r:id="rId2"/>
          </a:graphicData>
        </a:graphic>
      </p:graphicFrame>
      <p:sp>
        <p:nvSpPr>
          <p:cNvPr id="20" name="Freeform 19"/>
          <p:cNvSpPr/>
          <p:nvPr/>
        </p:nvSpPr>
        <p:spPr>
          <a:xfrm>
            <a:off x="7812360" y="4170218"/>
            <a:ext cx="1023633" cy="360040"/>
          </a:xfrm>
          <a:custGeom>
            <a:avLst/>
            <a:gdLst>
              <a:gd name="connsiteX0" fmla="*/ 7924 w 276399"/>
              <a:gd name="connsiteY0" fmla="*/ 47625 h 201643"/>
              <a:gd name="connsiteX1" fmla="*/ 17449 w 276399"/>
              <a:gd name="connsiteY1" fmla="*/ 192881 h 201643"/>
              <a:gd name="connsiteX2" fmla="*/ 43643 w 276399"/>
              <a:gd name="connsiteY2" fmla="*/ 185737 h 201643"/>
              <a:gd name="connsiteX3" fmla="*/ 107936 w 276399"/>
              <a:gd name="connsiteY3" fmla="*/ 176212 h 201643"/>
              <a:gd name="connsiteX4" fmla="*/ 262718 w 276399"/>
              <a:gd name="connsiteY4" fmla="*/ 164306 h 201643"/>
              <a:gd name="connsiteX5" fmla="*/ 274624 w 276399"/>
              <a:gd name="connsiteY5" fmla="*/ 161925 h 201643"/>
              <a:gd name="connsiteX6" fmla="*/ 272243 w 276399"/>
              <a:gd name="connsiteY6" fmla="*/ 154781 h 201643"/>
              <a:gd name="connsiteX7" fmla="*/ 246049 w 276399"/>
              <a:gd name="connsiteY7" fmla="*/ 145256 h 201643"/>
              <a:gd name="connsiteX8" fmla="*/ 181755 w 276399"/>
              <a:gd name="connsiteY8" fmla="*/ 116681 h 201643"/>
              <a:gd name="connsiteX9" fmla="*/ 86505 w 276399"/>
              <a:gd name="connsiteY9" fmla="*/ 57150 h 201643"/>
              <a:gd name="connsiteX10" fmla="*/ 76980 w 276399"/>
              <a:gd name="connsiteY10" fmla="*/ 50006 h 201643"/>
              <a:gd name="connsiteX11" fmla="*/ 67455 w 276399"/>
              <a:gd name="connsiteY11" fmla="*/ 35719 h 201643"/>
              <a:gd name="connsiteX12" fmla="*/ 31736 w 276399"/>
              <a:gd name="connsiteY12" fmla="*/ 7144 h 201643"/>
              <a:gd name="connsiteX13" fmla="*/ 24593 w 276399"/>
              <a:gd name="connsiteY13" fmla="*/ 4762 h 201643"/>
              <a:gd name="connsiteX14" fmla="*/ 12686 w 276399"/>
              <a:gd name="connsiteY14" fmla="*/ 0 h 201643"/>
              <a:gd name="connsiteX15" fmla="*/ 7924 w 276399"/>
              <a:gd name="connsiteY15" fmla="*/ 47625 h 201643"/>
              <a:gd name="connsiteX0" fmla="*/ 20610 w 289085"/>
              <a:gd name="connsiteY0" fmla="*/ 119633 h 273651"/>
              <a:gd name="connsiteX1" fmla="*/ 30135 w 289085"/>
              <a:gd name="connsiteY1" fmla="*/ 264889 h 273651"/>
              <a:gd name="connsiteX2" fmla="*/ 56329 w 289085"/>
              <a:gd name="connsiteY2" fmla="*/ 257745 h 273651"/>
              <a:gd name="connsiteX3" fmla="*/ 120622 w 289085"/>
              <a:gd name="connsiteY3" fmla="*/ 248220 h 273651"/>
              <a:gd name="connsiteX4" fmla="*/ 275404 w 289085"/>
              <a:gd name="connsiteY4" fmla="*/ 236314 h 273651"/>
              <a:gd name="connsiteX5" fmla="*/ 287310 w 289085"/>
              <a:gd name="connsiteY5" fmla="*/ 233933 h 273651"/>
              <a:gd name="connsiteX6" fmla="*/ 284929 w 289085"/>
              <a:gd name="connsiteY6" fmla="*/ 226789 h 273651"/>
              <a:gd name="connsiteX7" fmla="*/ 258735 w 289085"/>
              <a:gd name="connsiteY7" fmla="*/ 217264 h 273651"/>
              <a:gd name="connsiteX8" fmla="*/ 194441 w 289085"/>
              <a:gd name="connsiteY8" fmla="*/ 188689 h 273651"/>
              <a:gd name="connsiteX9" fmla="*/ 99191 w 289085"/>
              <a:gd name="connsiteY9" fmla="*/ 129158 h 273651"/>
              <a:gd name="connsiteX10" fmla="*/ 89666 w 289085"/>
              <a:gd name="connsiteY10" fmla="*/ 122014 h 273651"/>
              <a:gd name="connsiteX11" fmla="*/ 80141 w 289085"/>
              <a:gd name="connsiteY11" fmla="*/ 107727 h 273651"/>
              <a:gd name="connsiteX12" fmla="*/ 44422 w 289085"/>
              <a:gd name="connsiteY12" fmla="*/ 79152 h 273651"/>
              <a:gd name="connsiteX13" fmla="*/ 37279 w 289085"/>
              <a:gd name="connsiteY13" fmla="*/ 76770 h 273651"/>
              <a:gd name="connsiteX14" fmla="*/ 12686 w 289085"/>
              <a:gd name="connsiteY14" fmla="*/ 0 h 273651"/>
              <a:gd name="connsiteX15" fmla="*/ 20610 w 289085"/>
              <a:gd name="connsiteY15" fmla="*/ 119633 h 273651"/>
              <a:gd name="connsiteX0" fmla="*/ 20610 w 1671038"/>
              <a:gd name="connsiteY0" fmla="*/ 119633 h 289297"/>
              <a:gd name="connsiteX1" fmla="*/ 30135 w 1671038"/>
              <a:gd name="connsiteY1" fmla="*/ 264889 h 289297"/>
              <a:gd name="connsiteX2" fmla="*/ 56329 w 1671038"/>
              <a:gd name="connsiteY2" fmla="*/ 257745 h 289297"/>
              <a:gd name="connsiteX3" fmla="*/ 120622 w 1671038"/>
              <a:gd name="connsiteY3" fmla="*/ 248220 h 289297"/>
              <a:gd name="connsiteX4" fmla="*/ 275404 w 1671038"/>
              <a:gd name="connsiteY4" fmla="*/ 236314 h 289297"/>
              <a:gd name="connsiteX5" fmla="*/ 287310 w 1671038"/>
              <a:gd name="connsiteY5" fmla="*/ 233933 h 289297"/>
              <a:gd name="connsiteX6" fmla="*/ 1668870 w 1671038"/>
              <a:gd name="connsiteY6" fmla="*/ 288032 h 289297"/>
              <a:gd name="connsiteX7" fmla="*/ 258735 w 1671038"/>
              <a:gd name="connsiteY7" fmla="*/ 217264 h 289297"/>
              <a:gd name="connsiteX8" fmla="*/ 194441 w 1671038"/>
              <a:gd name="connsiteY8" fmla="*/ 188689 h 289297"/>
              <a:gd name="connsiteX9" fmla="*/ 99191 w 1671038"/>
              <a:gd name="connsiteY9" fmla="*/ 129158 h 289297"/>
              <a:gd name="connsiteX10" fmla="*/ 89666 w 1671038"/>
              <a:gd name="connsiteY10" fmla="*/ 122014 h 289297"/>
              <a:gd name="connsiteX11" fmla="*/ 80141 w 1671038"/>
              <a:gd name="connsiteY11" fmla="*/ 107727 h 289297"/>
              <a:gd name="connsiteX12" fmla="*/ 44422 w 1671038"/>
              <a:gd name="connsiteY12" fmla="*/ 79152 h 289297"/>
              <a:gd name="connsiteX13" fmla="*/ 37279 w 1671038"/>
              <a:gd name="connsiteY13" fmla="*/ 76770 h 289297"/>
              <a:gd name="connsiteX14" fmla="*/ 12686 w 1671038"/>
              <a:gd name="connsiteY14" fmla="*/ 0 h 289297"/>
              <a:gd name="connsiteX15" fmla="*/ 20610 w 1671038"/>
              <a:gd name="connsiteY15" fmla="*/ 119633 h 289297"/>
              <a:gd name="connsiteX0" fmla="*/ 20610 w 1671038"/>
              <a:gd name="connsiteY0" fmla="*/ 119633 h 290894"/>
              <a:gd name="connsiteX1" fmla="*/ 30135 w 1671038"/>
              <a:gd name="connsiteY1" fmla="*/ 264889 h 290894"/>
              <a:gd name="connsiteX2" fmla="*/ 56329 w 1671038"/>
              <a:gd name="connsiteY2" fmla="*/ 257745 h 290894"/>
              <a:gd name="connsiteX3" fmla="*/ 120622 w 1671038"/>
              <a:gd name="connsiteY3" fmla="*/ 248220 h 290894"/>
              <a:gd name="connsiteX4" fmla="*/ 275404 w 1671038"/>
              <a:gd name="connsiteY4" fmla="*/ 236314 h 290894"/>
              <a:gd name="connsiteX5" fmla="*/ 300717 w 1671038"/>
              <a:gd name="connsiteY5" fmla="*/ 288032 h 290894"/>
              <a:gd name="connsiteX6" fmla="*/ 1668870 w 1671038"/>
              <a:gd name="connsiteY6" fmla="*/ 288032 h 290894"/>
              <a:gd name="connsiteX7" fmla="*/ 258735 w 1671038"/>
              <a:gd name="connsiteY7" fmla="*/ 217264 h 290894"/>
              <a:gd name="connsiteX8" fmla="*/ 194441 w 1671038"/>
              <a:gd name="connsiteY8" fmla="*/ 188689 h 290894"/>
              <a:gd name="connsiteX9" fmla="*/ 99191 w 1671038"/>
              <a:gd name="connsiteY9" fmla="*/ 129158 h 290894"/>
              <a:gd name="connsiteX10" fmla="*/ 89666 w 1671038"/>
              <a:gd name="connsiteY10" fmla="*/ 122014 h 290894"/>
              <a:gd name="connsiteX11" fmla="*/ 80141 w 1671038"/>
              <a:gd name="connsiteY11" fmla="*/ 107727 h 290894"/>
              <a:gd name="connsiteX12" fmla="*/ 44422 w 1671038"/>
              <a:gd name="connsiteY12" fmla="*/ 79152 h 290894"/>
              <a:gd name="connsiteX13" fmla="*/ 37279 w 1671038"/>
              <a:gd name="connsiteY13" fmla="*/ 76770 h 290894"/>
              <a:gd name="connsiteX14" fmla="*/ 12686 w 1671038"/>
              <a:gd name="connsiteY14" fmla="*/ 0 h 290894"/>
              <a:gd name="connsiteX15" fmla="*/ 20610 w 1671038"/>
              <a:gd name="connsiteY15" fmla="*/ 119633 h 290894"/>
              <a:gd name="connsiteX0" fmla="*/ 20610 w 1671038"/>
              <a:gd name="connsiteY0" fmla="*/ 119633 h 296793"/>
              <a:gd name="connsiteX1" fmla="*/ 12685 w 1671038"/>
              <a:gd name="connsiteY1" fmla="*/ 288031 h 296793"/>
              <a:gd name="connsiteX2" fmla="*/ 56329 w 1671038"/>
              <a:gd name="connsiteY2" fmla="*/ 257745 h 296793"/>
              <a:gd name="connsiteX3" fmla="*/ 120622 w 1671038"/>
              <a:gd name="connsiteY3" fmla="*/ 248220 h 296793"/>
              <a:gd name="connsiteX4" fmla="*/ 275404 w 1671038"/>
              <a:gd name="connsiteY4" fmla="*/ 236314 h 296793"/>
              <a:gd name="connsiteX5" fmla="*/ 300717 w 1671038"/>
              <a:gd name="connsiteY5" fmla="*/ 288032 h 296793"/>
              <a:gd name="connsiteX6" fmla="*/ 1668870 w 1671038"/>
              <a:gd name="connsiteY6" fmla="*/ 288032 h 296793"/>
              <a:gd name="connsiteX7" fmla="*/ 258735 w 1671038"/>
              <a:gd name="connsiteY7" fmla="*/ 217264 h 296793"/>
              <a:gd name="connsiteX8" fmla="*/ 194441 w 1671038"/>
              <a:gd name="connsiteY8" fmla="*/ 188689 h 296793"/>
              <a:gd name="connsiteX9" fmla="*/ 99191 w 1671038"/>
              <a:gd name="connsiteY9" fmla="*/ 129158 h 296793"/>
              <a:gd name="connsiteX10" fmla="*/ 89666 w 1671038"/>
              <a:gd name="connsiteY10" fmla="*/ 122014 h 296793"/>
              <a:gd name="connsiteX11" fmla="*/ 80141 w 1671038"/>
              <a:gd name="connsiteY11" fmla="*/ 107727 h 296793"/>
              <a:gd name="connsiteX12" fmla="*/ 44422 w 1671038"/>
              <a:gd name="connsiteY12" fmla="*/ 79152 h 296793"/>
              <a:gd name="connsiteX13" fmla="*/ 37279 w 1671038"/>
              <a:gd name="connsiteY13" fmla="*/ 76770 h 296793"/>
              <a:gd name="connsiteX14" fmla="*/ 12686 w 1671038"/>
              <a:gd name="connsiteY14" fmla="*/ 0 h 296793"/>
              <a:gd name="connsiteX15" fmla="*/ 20610 w 1671038"/>
              <a:gd name="connsiteY15" fmla="*/ 119633 h 296793"/>
              <a:gd name="connsiteX0" fmla="*/ 20610 w 1671038"/>
              <a:gd name="connsiteY0" fmla="*/ 119633 h 296793"/>
              <a:gd name="connsiteX1" fmla="*/ 12685 w 1671038"/>
              <a:gd name="connsiteY1" fmla="*/ 288031 h 296793"/>
              <a:gd name="connsiteX2" fmla="*/ 56329 w 1671038"/>
              <a:gd name="connsiteY2" fmla="*/ 257745 h 296793"/>
              <a:gd name="connsiteX3" fmla="*/ 120622 w 1671038"/>
              <a:gd name="connsiteY3" fmla="*/ 248220 h 296793"/>
              <a:gd name="connsiteX4" fmla="*/ 275404 w 1671038"/>
              <a:gd name="connsiteY4" fmla="*/ 236314 h 296793"/>
              <a:gd name="connsiteX5" fmla="*/ 300717 w 1671038"/>
              <a:gd name="connsiteY5" fmla="*/ 288032 h 296793"/>
              <a:gd name="connsiteX6" fmla="*/ 1668870 w 1671038"/>
              <a:gd name="connsiteY6" fmla="*/ 288032 h 296793"/>
              <a:gd name="connsiteX7" fmla="*/ 258735 w 1671038"/>
              <a:gd name="connsiteY7" fmla="*/ 217264 h 296793"/>
              <a:gd name="connsiteX8" fmla="*/ 194441 w 1671038"/>
              <a:gd name="connsiteY8" fmla="*/ 188689 h 296793"/>
              <a:gd name="connsiteX9" fmla="*/ 99191 w 1671038"/>
              <a:gd name="connsiteY9" fmla="*/ 129158 h 296793"/>
              <a:gd name="connsiteX10" fmla="*/ 89666 w 1671038"/>
              <a:gd name="connsiteY10" fmla="*/ 122014 h 296793"/>
              <a:gd name="connsiteX11" fmla="*/ 80141 w 1671038"/>
              <a:gd name="connsiteY11" fmla="*/ 107727 h 296793"/>
              <a:gd name="connsiteX12" fmla="*/ 44422 w 1671038"/>
              <a:gd name="connsiteY12" fmla="*/ 79152 h 296793"/>
              <a:gd name="connsiteX13" fmla="*/ 37279 w 1671038"/>
              <a:gd name="connsiteY13" fmla="*/ 76770 h 296793"/>
              <a:gd name="connsiteX14" fmla="*/ 12686 w 1671038"/>
              <a:gd name="connsiteY14" fmla="*/ 0 h 296793"/>
              <a:gd name="connsiteX15" fmla="*/ 20610 w 1671038"/>
              <a:gd name="connsiteY15" fmla="*/ 119633 h 296793"/>
              <a:gd name="connsiteX0" fmla="*/ 20610 w 1671038"/>
              <a:gd name="connsiteY0" fmla="*/ 119633 h 296793"/>
              <a:gd name="connsiteX1" fmla="*/ 12685 w 1671038"/>
              <a:gd name="connsiteY1" fmla="*/ 288031 h 296793"/>
              <a:gd name="connsiteX2" fmla="*/ 56329 w 1671038"/>
              <a:gd name="connsiteY2" fmla="*/ 257745 h 296793"/>
              <a:gd name="connsiteX3" fmla="*/ 120622 w 1671038"/>
              <a:gd name="connsiteY3" fmla="*/ 248220 h 296793"/>
              <a:gd name="connsiteX4" fmla="*/ 300717 w 1671038"/>
              <a:gd name="connsiteY4" fmla="*/ 288032 h 296793"/>
              <a:gd name="connsiteX5" fmla="*/ 1668870 w 1671038"/>
              <a:gd name="connsiteY5" fmla="*/ 288032 h 296793"/>
              <a:gd name="connsiteX6" fmla="*/ 258735 w 1671038"/>
              <a:gd name="connsiteY6" fmla="*/ 217264 h 296793"/>
              <a:gd name="connsiteX7" fmla="*/ 194441 w 1671038"/>
              <a:gd name="connsiteY7" fmla="*/ 188689 h 296793"/>
              <a:gd name="connsiteX8" fmla="*/ 99191 w 1671038"/>
              <a:gd name="connsiteY8" fmla="*/ 129158 h 296793"/>
              <a:gd name="connsiteX9" fmla="*/ 89666 w 1671038"/>
              <a:gd name="connsiteY9" fmla="*/ 122014 h 296793"/>
              <a:gd name="connsiteX10" fmla="*/ 80141 w 1671038"/>
              <a:gd name="connsiteY10" fmla="*/ 107727 h 296793"/>
              <a:gd name="connsiteX11" fmla="*/ 44422 w 1671038"/>
              <a:gd name="connsiteY11" fmla="*/ 79152 h 296793"/>
              <a:gd name="connsiteX12" fmla="*/ 37279 w 1671038"/>
              <a:gd name="connsiteY12" fmla="*/ 76770 h 296793"/>
              <a:gd name="connsiteX13" fmla="*/ 12686 w 1671038"/>
              <a:gd name="connsiteY13" fmla="*/ 0 h 296793"/>
              <a:gd name="connsiteX14" fmla="*/ 20610 w 1671038"/>
              <a:gd name="connsiteY14" fmla="*/ 119633 h 296793"/>
              <a:gd name="connsiteX0" fmla="*/ 20610 w 1671038"/>
              <a:gd name="connsiteY0" fmla="*/ 119633 h 296793"/>
              <a:gd name="connsiteX1" fmla="*/ 12685 w 1671038"/>
              <a:gd name="connsiteY1" fmla="*/ 288031 h 296793"/>
              <a:gd name="connsiteX2" fmla="*/ 56329 w 1671038"/>
              <a:gd name="connsiteY2" fmla="*/ 257745 h 296793"/>
              <a:gd name="connsiteX3" fmla="*/ 300717 w 1671038"/>
              <a:gd name="connsiteY3" fmla="*/ 288032 h 296793"/>
              <a:gd name="connsiteX4" fmla="*/ 1668870 w 1671038"/>
              <a:gd name="connsiteY4" fmla="*/ 288032 h 296793"/>
              <a:gd name="connsiteX5" fmla="*/ 258735 w 1671038"/>
              <a:gd name="connsiteY5" fmla="*/ 217264 h 296793"/>
              <a:gd name="connsiteX6" fmla="*/ 194441 w 1671038"/>
              <a:gd name="connsiteY6" fmla="*/ 188689 h 296793"/>
              <a:gd name="connsiteX7" fmla="*/ 99191 w 1671038"/>
              <a:gd name="connsiteY7" fmla="*/ 129158 h 296793"/>
              <a:gd name="connsiteX8" fmla="*/ 89666 w 1671038"/>
              <a:gd name="connsiteY8" fmla="*/ 122014 h 296793"/>
              <a:gd name="connsiteX9" fmla="*/ 80141 w 1671038"/>
              <a:gd name="connsiteY9" fmla="*/ 107727 h 296793"/>
              <a:gd name="connsiteX10" fmla="*/ 44422 w 1671038"/>
              <a:gd name="connsiteY10" fmla="*/ 79152 h 296793"/>
              <a:gd name="connsiteX11" fmla="*/ 37279 w 1671038"/>
              <a:gd name="connsiteY11" fmla="*/ 76770 h 296793"/>
              <a:gd name="connsiteX12" fmla="*/ 12686 w 1671038"/>
              <a:gd name="connsiteY12" fmla="*/ 0 h 296793"/>
              <a:gd name="connsiteX13" fmla="*/ 20610 w 1671038"/>
              <a:gd name="connsiteY13" fmla="*/ 119633 h 296793"/>
              <a:gd name="connsiteX0" fmla="*/ 20610 w 1671038"/>
              <a:gd name="connsiteY0" fmla="*/ 119633 h 296793"/>
              <a:gd name="connsiteX1" fmla="*/ 12685 w 1671038"/>
              <a:gd name="connsiteY1" fmla="*/ 288031 h 296793"/>
              <a:gd name="connsiteX2" fmla="*/ 12685 w 1671038"/>
              <a:gd name="connsiteY2" fmla="*/ 216023 h 296793"/>
              <a:gd name="connsiteX3" fmla="*/ 300717 w 1671038"/>
              <a:gd name="connsiteY3" fmla="*/ 288032 h 296793"/>
              <a:gd name="connsiteX4" fmla="*/ 1668870 w 1671038"/>
              <a:gd name="connsiteY4" fmla="*/ 288032 h 296793"/>
              <a:gd name="connsiteX5" fmla="*/ 258735 w 1671038"/>
              <a:gd name="connsiteY5" fmla="*/ 217264 h 296793"/>
              <a:gd name="connsiteX6" fmla="*/ 194441 w 1671038"/>
              <a:gd name="connsiteY6" fmla="*/ 188689 h 296793"/>
              <a:gd name="connsiteX7" fmla="*/ 99191 w 1671038"/>
              <a:gd name="connsiteY7" fmla="*/ 129158 h 296793"/>
              <a:gd name="connsiteX8" fmla="*/ 89666 w 1671038"/>
              <a:gd name="connsiteY8" fmla="*/ 122014 h 296793"/>
              <a:gd name="connsiteX9" fmla="*/ 80141 w 1671038"/>
              <a:gd name="connsiteY9" fmla="*/ 107727 h 296793"/>
              <a:gd name="connsiteX10" fmla="*/ 44422 w 1671038"/>
              <a:gd name="connsiteY10" fmla="*/ 79152 h 296793"/>
              <a:gd name="connsiteX11" fmla="*/ 37279 w 1671038"/>
              <a:gd name="connsiteY11" fmla="*/ 76770 h 296793"/>
              <a:gd name="connsiteX12" fmla="*/ 12686 w 1671038"/>
              <a:gd name="connsiteY12" fmla="*/ 0 h 296793"/>
              <a:gd name="connsiteX13" fmla="*/ 20610 w 1671038"/>
              <a:gd name="connsiteY13" fmla="*/ 119633 h 296793"/>
              <a:gd name="connsiteX0" fmla="*/ 20610 w 1671038"/>
              <a:gd name="connsiteY0" fmla="*/ 119633 h 316097"/>
              <a:gd name="connsiteX1" fmla="*/ 12685 w 1671038"/>
              <a:gd name="connsiteY1" fmla="*/ 288031 h 316097"/>
              <a:gd name="connsiteX2" fmla="*/ 300717 w 1671038"/>
              <a:gd name="connsiteY2" fmla="*/ 288032 h 316097"/>
              <a:gd name="connsiteX3" fmla="*/ 1668870 w 1671038"/>
              <a:gd name="connsiteY3" fmla="*/ 288032 h 316097"/>
              <a:gd name="connsiteX4" fmla="*/ 258735 w 1671038"/>
              <a:gd name="connsiteY4" fmla="*/ 217264 h 316097"/>
              <a:gd name="connsiteX5" fmla="*/ 194441 w 1671038"/>
              <a:gd name="connsiteY5" fmla="*/ 188689 h 316097"/>
              <a:gd name="connsiteX6" fmla="*/ 99191 w 1671038"/>
              <a:gd name="connsiteY6" fmla="*/ 129158 h 316097"/>
              <a:gd name="connsiteX7" fmla="*/ 89666 w 1671038"/>
              <a:gd name="connsiteY7" fmla="*/ 122014 h 316097"/>
              <a:gd name="connsiteX8" fmla="*/ 80141 w 1671038"/>
              <a:gd name="connsiteY8" fmla="*/ 107727 h 316097"/>
              <a:gd name="connsiteX9" fmla="*/ 44422 w 1671038"/>
              <a:gd name="connsiteY9" fmla="*/ 79152 h 316097"/>
              <a:gd name="connsiteX10" fmla="*/ 37279 w 1671038"/>
              <a:gd name="connsiteY10" fmla="*/ 76770 h 316097"/>
              <a:gd name="connsiteX11" fmla="*/ 12686 w 1671038"/>
              <a:gd name="connsiteY11" fmla="*/ 0 h 316097"/>
              <a:gd name="connsiteX12" fmla="*/ 20610 w 1671038"/>
              <a:gd name="connsiteY12" fmla="*/ 119633 h 316097"/>
              <a:gd name="connsiteX0" fmla="*/ 20610 w 1671038"/>
              <a:gd name="connsiteY0" fmla="*/ 119633 h 316097"/>
              <a:gd name="connsiteX1" fmla="*/ 12685 w 1671038"/>
              <a:gd name="connsiteY1" fmla="*/ 288031 h 316097"/>
              <a:gd name="connsiteX2" fmla="*/ 300717 w 1671038"/>
              <a:gd name="connsiteY2" fmla="*/ 288032 h 316097"/>
              <a:gd name="connsiteX3" fmla="*/ 1668870 w 1671038"/>
              <a:gd name="connsiteY3" fmla="*/ 288032 h 316097"/>
              <a:gd name="connsiteX4" fmla="*/ 258735 w 1671038"/>
              <a:gd name="connsiteY4" fmla="*/ 217264 h 316097"/>
              <a:gd name="connsiteX5" fmla="*/ 194441 w 1671038"/>
              <a:gd name="connsiteY5" fmla="*/ 188689 h 316097"/>
              <a:gd name="connsiteX6" fmla="*/ 99191 w 1671038"/>
              <a:gd name="connsiteY6" fmla="*/ 129158 h 316097"/>
              <a:gd name="connsiteX7" fmla="*/ 89666 w 1671038"/>
              <a:gd name="connsiteY7" fmla="*/ 122014 h 316097"/>
              <a:gd name="connsiteX8" fmla="*/ 80141 w 1671038"/>
              <a:gd name="connsiteY8" fmla="*/ 107727 h 316097"/>
              <a:gd name="connsiteX9" fmla="*/ 44422 w 1671038"/>
              <a:gd name="connsiteY9" fmla="*/ 79152 h 316097"/>
              <a:gd name="connsiteX10" fmla="*/ 37279 w 1671038"/>
              <a:gd name="connsiteY10" fmla="*/ 76770 h 316097"/>
              <a:gd name="connsiteX11" fmla="*/ 12686 w 1671038"/>
              <a:gd name="connsiteY11" fmla="*/ 0 h 316097"/>
              <a:gd name="connsiteX12" fmla="*/ 20610 w 1671038"/>
              <a:gd name="connsiteY12" fmla="*/ 119633 h 316097"/>
              <a:gd name="connsiteX0" fmla="*/ 20610 w 1668870"/>
              <a:gd name="connsiteY0" fmla="*/ 119633 h 316098"/>
              <a:gd name="connsiteX1" fmla="*/ 12685 w 1668870"/>
              <a:gd name="connsiteY1" fmla="*/ 288031 h 316098"/>
              <a:gd name="connsiteX2" fmla="*/ 1668870 w 1668870"/>
              <a:gd name="connsiteY2" fmla="*/ 288032 h 316098"/>
              <a:gd name="connsiteX3" fmla="*/ 258735 w 1668870"/>
              <a:gd name="connsiteY3" fmla="*/ 217264 h 316098"/>
              <a:gd name="connsiteX4" fmla="*/ 194441 w 1668870"/>
              <a:gd name="connsiteY4" fmla="*/ 188689 h 316098"/>
              <a:gd name="connsiteX5" fmla="*/ 99191 w 1668870"/>
              <a:gd name="connsiteY5" fmla="*/ 129158 h 316098"/>
              <a:gd name="connsiteX6" fmla="*/ 89666 w 1668870"/>
              <a:gd name="connsiteY6" fmla="*/ 122014 h 316098"/>
              <a:gd name="connsiteX7" fmla="*/ 80141 w 1668870"/>
              <a:gd name="connsiteY7" fmla="*/ 107727 h 316098"/>
              <a:gd name="connsiteX8" fmla="*/ 44422 w 1668870"/>
              <a:gd name="connsiteY8" fmla="*/ 79152 h 316098"/>
              <a:gd name="connsiteX9" fmla="*/ 37279 w 1668870"/>
              <a:gd name="connsiteY9" fmla="*/ 76770 h 316098"/>
              <a:gd name="connsiteX10" fmla="*/ 12686 w 1668870"/>
              <a:gd name="connsiteY10" fmla="*/ 0 h 316098"/>
              <a:gd name="connsiteX11" fmla="*/ 20610 w 1668870"/>
              <a:gd name="connsiteY11" fmla="*/ 119633 h 316098"/>
              <a:gd name="connsiteX0" fmla="*/ 20610 w 1668870"/>
              <a:gd name="connsiteY0" fmla="*/ 119633 h 316097"/>
              <a:gd name="connsiteX1" fmla="*/ 12685 w 1668870"/>
              <a:gd name="connsiteY1" fmla="*/ 288030 h 316097"/>
              <a:gd name="connsiteX2" fmla="*/ 1668870 w 1668870"/>
              <a:gd name="connsiteY2" fmla="*/ 288032 h 316097"/>
              <a:gd name="connsiteX3" fmla="*/ 258735 w 1668870"/>
              <a:gd name="connsiteY3" fmla="*/ 217264 h 316097"/>
              <a:gd name="connsiteX4" fmla="*/ 194441 w 1668870"/>
              <a:gd name="connsiteY4" fmla="*/ 188689 h 316097"/>
              <a:gd name="connsiteX5" fmla="*/ 99191 w 1668870"/>
              <a:gd name="connsiteY5" fmla="*/ 129158 h 316097"/>
              <a:gd name="connsiteX6" fmla="*/ 89666 w 1668870"/>
              <a:gd name="connsiteY6" fmla="*/ 122014 h 316097"/>
              <a:gd name="connsiteX7" fmla="*/ 80141 w 1668870"/>
              <a:gd name="connsiteY7" fmla="*/ 107727 h 316097"/>
              <a:gd name="connsiteX8" fmla="*/ 44422 w 1668870"/>
              <a:gd name="connsiteY8" fmla="*/ 79152 h 316097"/>
              <a:gd name="connsiteX9" fmla="*/ 37279 w 1668870"/>
              <a:gd name="connsiteY9" fmla="*/ 76770 h 316097"/>
              <a:gd name="connsiteX10" fmla="*/ 12686 w 1668870"/>
              <a:gd name="connsiteY10" fmla="*/ 0 h 316097"/>
              <a:gd name="connsiteX11" fmla="*/ 20610 w 1668870"/>
              <a:gd name="connsiteY11" fmla="*/ 119633 h 316097"/>
              <a:gd name="connsiteX0" fmla="*/ 20610 w 1668870"/>
              <a:gd name="connsiteY0" fmla="*/ 119633 h 316097"/>
              <a:gd name="connsiteX1" fmla="*/ 12685 w 1668870"/>
              <a:gd name="connsiteY1" fmla="*/ 288030 h 316097"/>
              <a:gd name="connsiteX2" fmla="*/ 1668870 w 1668870"/>
              <a:gd name="connsiteY2" fmla="*/ 288032 h 316097"/>
              <a:gd name="connsiteX3" fmla="*/ 258735 w 1668870"/>
              <a:gd name="connsiteY3" fmla="*/ 217264 h 316097"/>
              <a:gd name="connsiteX4" fmla="*/ 194441 w 1668870"/>
              <a:gd name="connsiteY4" fmla="*/ 188689 h 316097"/>
              <a:gd name="connsiteX5" fmla="*/ 99191 w 1668870"/>
              <a:gd name="connsiteY5" fmla="*/ 129158 h 316097"/>
              <a:gd name="connsiteX6" fmla="*/ 89666 w 1668870"/>
              <a:gd name="connsiteY6" fmla="*/ 122014 h 316097"/>
              <a:gd name="connsiteX7" fmla="*/ 44422 w 1668870"/>
              <a:gd name="connsiteY7" fmla="*/ 79152 h 316097"/>
              <a:gd name="connsiteX8" fmla="*/ 37279 w 1668870"/>
              <a:gd name="connsiteY8" fmla="*/ 76770 h 316097"/>
              <a:gd name="connsiteX9" fmla="*/ 12686 w 1668870"/>
              <a:gd name="connsiteY9" fmla="*/ 0 h 316097"/>
              <a:gd name="connsiteX10" fmla="*/ 20610 w 1668870"/>
              <a:gd name="connsiteY10" fmla="*/ 119633 h 316097"/>
              <a:gd name="connsiteX0" fmla="*/ 20610 w 1668870"/>
              <a:gd name="connsiteY0" fmla="*/ 119633 h 316097"/>
              <a:gd name="connsiteX1" fmla="*/ 12685 w 1668870"/>
              <a:gd name="connsiteY1" fmla="*/ 288030 h 316097"/>
              <a:gd name="connsiteX2" fmla="*/ 1668870 w 1668870"/>
              <a:gd name="connsiteY2" fmla="*/ 288032 h 316097"/>
              <a:gd name="connsiteX3" fmla="*/ 258735 w 1668870"/>
              <a:gd name="connsiteY3" fmla="*/ 217264 h 316097"/>
              <a:gd name="connsiteX4" fmla="*/ 194441 w 1668870"/>
              <a:gd name="connsiteY4" fmla="*/ 188689 h 316097"/>
              <a:gd name="connsiteX5" fmla="*/ 99191 w 1668870"/>
              <a:gd name="connsiteY5" fmla="*/ 129158 h 316097"/>
              <a:gd name="connsiteX6" fmla="*/ 44422 w 1668870"/>
              <a:gd name="connsiteY6" fmla="*/ 79152 h 316097"/>
              <a:gd name="connsiteX7" fmla="*/ 37279 w 1668870"/>
              <a:gd name="connsiteY7" fmla="*/ 76770 h 316097"/>
              <a:gd name="connsiteX8" fmla="*/ 12686 w 1668870"/>
              <a:gd name="connsiteY8" fmla="*/ 0 h 316097"/>
              <a:gd name="connsiteX9" fmla="*/ 20610 w 1668870"/>
              <a:gd name="connsiteY9" fmla="*/ 119633 h 316097"/>
              <a:gd name="connsiteX0" fmla="*/ 20610 w 1668870"/>
              <a:gd name="connsiteY0" fmla="*/ 119633 h 316097"/>
              <a:gd name="connsiteX1" fmla="*/ 12685 w 1668870"/>
              <a:gd name="connsiteY1" fmla="*/ 288030 h 316097"/>
              <a:gd name="connsiteX2" fmla="*/ 1668870 w 1668870"/>
              <a:gd name="connsiteY2" fmla="*/ 288032 h 316097"/>
              <a:gd name="connsiteX3" fmla="*/ 258735 w 1668870"/>
              <a:gd name="connsiteY3" fmla="*/ 217264 h 316097"/>
              <a:gd name="connsiteX4" fmla="*/ 194441 w 1668870"/>
              <a:gd name="connsiteY4" fmla="*/ 188689 h 316097"/>
              <a:gd name="connsiteX5" fmla="*/ 44422 w 1668870"/>
              <a:gd name="connsiteY5" fmla="*/ 79152 h 316097"/>
              <a:gd name="connsiteX6" fmla="*/ 37279 w 1668870"/>
              <a:gd name="connsiteY6" fmla="*/ 76770 h 316097"/>
              <a:gd name="connsiteX7" fmla="*/ 12686 w 1668870"/>
              <a:gd name="connsiteY7" fmla="*/ 0 h 316097"/>
              <a:gd name="connsiteX8" fmla="*/ 20610 w 1668870"/>
              <a:gd name="connsiteY8" fmla="*/ 119633 h 316097"/>
              <a:gd name="connsiteX0" fmla="*/ 20610 w 1699163"/>
              <a:gd name="connsiteY0" fmla="*/ 119633 h 316097"/>
              <a:gd name="connsiteX1" fmla="*/ 12685 w 1699163"/>
              <a:gd name="connsiteY1" fmla="*/ 288030 h 316097"/>
              <a:gd name="connsiteX2" fmla="*/ 1668870 w 1699163"/>
              <a:gd name="connsiteY2" fmla="*/ 288032 h 316097"/>
              <a:gd name="connsiteX3" fmla="*/ 194441 w 1699163"/>
              <a:gd name="connsiteY3" fmla="*/ 188689 h 316097"/>
              <a:gd name="connsiteX4" fmla="*/ 44422 w 1699163"/>
              <a:gd name="connsiteY4" fmla="*/ 79152 h 316097"/>
              <a:gd name="connsiteX5" fmla="*/ 37279 w 1699163"/>
              <a:gd name="connsiteY5" fmla="*/ 76770 h 316097"/>
              <a:gd name="connsiteX6" fmla="*/ 12686 w 1699163"/>
              <a:gd name="connsiteY6" fmla="*/ 0 h 316097"/>
              <a:gd name="connsiteX7" fmla="*/ 20610 w 1699163"/>
              <a:gd name="connsiteY7" fmla="*/ 119633 h 316097"/>
              <a:gd name="connsiteX0" fmla="*/ 20074 w 1698627"/>
              <a:gd name="connsiteY0" fmla="*/ 126380 h 322844"/>
              <a:gd name="connsiteX1" fmla="*/ 12149 w 1698627"/>
              <a:gd name="connsiteY1" fmla="*/ 294777 h 322844"/>
              <a:gd name="connsiteX2" fmla="*/ 1668334 w 1698627"/>
              <a:gd name="connsiteY2" fmla="*/ 294779 h 322844"/>
              <a:gd name="connsiteX3" fmla="*/ 193905 w 1698627"/>
              <a:gd name="connsiteY3" fmla="*/ 195436 h 322844"/>
              <a:gd name="connsiteX4" fmla="*/ 43886 w 1698627"/>
              <a:gd name="connsiteY4" fmla="*/ 85899 h 322844"/>
              <a:gd name="connsiteX5" fmla="*/ 12150 w 1698627"/>
              <a:gd name="connsiteY5" fmla="*/ 6747 h 322844"/>
              <a:gd name="connsiteX6" fmla="*/ 20074 w 1698627"/>
              <a:gd name="connsiteY6" fmla="*/ 126380 h 322844"/>
              <a:gd name="connsiteX0" fmla="*/ 276032 w 1962509"/>
              <a:gd name="connsiteY0" fmla="*/ 34813 h 350910"/>
              <a:gd name="connsiteX1" fmla="*/ 276031 w 1962509"/>
              <a:gd name="connsiteY1" fmla="*/ 322843 h 350910"/>
              <a:gd name="connsiteX2" fmla="*/ 1932216 w 1962509"/>
              <a:gd name="connsiteY2" fmla="*/ 322845 h 350910"/>
              <a:gd name="connsiteX3" fmla="*/ 457787 w 1962509"/>
              <a:gd name="connsiteY3" fmla="*/ 223502 h 350910"/>
              <a:gd name="connsiteX4" fmla="*/ 307768 w 1962509"/>
              <a:gd name="connsiteY4" fmla="*/ 113965 h 350910"/>
              <a:gd name="connsiteX5" fmla="*/ 276032 w 1962509"/>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181756 w 1686478"/>
              <a:gd name="connsiteY3" fmla="*/ 223502 h 350910"/>
              <a:gd name="connsiteX4" fmla="*/ 31737 w 1686478"/>
              <a:gd name="connsiteY4" fmla="*/ 113965 h 350910"/>
              <a:gd name="connsiteX5" fmla="*/ 1 w 1686478"/>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792087 w 1686478"/>
              <a:gd name="connsiteY3" fmla="*/ 250836 h 350910"/>
              <a:gd name="connsiteX4" fmla="*/ 31737 w 1686478"/>
              <a:gd name="connsiteY4" fmla="*/ 113965 h 350910"/>
              <a:gd name="connsiteX5" fmla="*/ 1 w 1686478"/>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792087 w 1686478"/>
              <a:gd name="connsiteY3" fmla="*/ 250836 h 350910"/>
              <a:gd name="connsiteX4" fmla="*/ 144015 w 1686478"/>
              <a:gd name="connsiteY4" fmla="*/ 106820 h 350910"/>
              <a:gd name="connsiteX5" fmla="*/ 1 w 1686478"/>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792087 w 1686478"/>
              <a:gd name="connsiteY3" fmla="*/ 250836 h 350910"/>
              <a:gd name="connsiteX4" fmla="*/ 144015 w 1686478"/>
              <a:gd name="connsiteY4" fmla="*/ 106820 h 350910"/>
              <a:gd name="connsiteX5" fmla="*/ 1 w 1686478"/>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792087 w 1686478"/>
              <a:gd name="connsiteY3" fmla="*/ 250836 h 350910"/>
              <a:gd name="connsiteX4" fmla="*/ 216023 w 1686478"/>
              <a:gd name="connsiteY4" fmla="*/ 106820 h 350910"/>
              <a:gd name="connsiteX5" fmla="*/ 1 w 1686478"/>
              <a:gd name="connsiteY5" fmla="*/ 34813 h 350910"/>
              <a:gd name="connsiteX0" fmla="*/ 1 w 1686478"/>
              <a:gd name="connsiteY0" fmla="*/ 34813 h 350910"/>
              <a:gd name="connsiteX1" fmla="*/ 0 w 1686478"/>
              <a:gd name="connsiteY1" fmla="*/ 322843 h 350910"/>
              <a:gd name="connsiteX2" fmla="*/ 1656185 w 1686478"/>
              <a:gd name="connsiteY2" fmla="*/ 322845 h 350910"/>
              <a:gd name="connsiteX3" fmla="*/ 792087 w 1686478"/>
              <a:gd name="connsiteY3" fmla="*/ 250836 h 350910"/>
              <a:gd name="connsiteX4" fmla="*/ 216023 w 1686478"/>
              <a:gd name="connsiteY4" fmla="*/ 106820 h 350910"/>
              <a:gd name="connsiteX5" fmla="*/ 1 w 1686478"/>
              <a:gd name="connsiteY5" fmla="*/ 34813 h 350910"/>
              <a:gd name="connsiteX0" fmla="*/ 1 w 1686478"/>
              <a:gd name="connsiteY0" fmla="*/ 0 h 316097"/>
              <a:gd name="connsiteX1" fmla="*/ 0 w 1686478"/>
              <a:gd name="connsiteY1" fmla="*/ 288030 h 316097"/>
              <a:gd name="connsiteX2" fmla="*/ 1656185 w 1686478"/>
              <a:gd name="connsiteY2" fmla="*/ 288032 h 316097"/>
              <a:gd name="connsiteX3" fmla="*/ 792087 w 1686478"/>
              <a:gd name="connsiteY3" fmla="*/ 216023 h 316097"/>
              <a:gd name="connsiteX4" fmla="*/ 216023 w 1686478"/>
              <a:gd name="connsiteY4" fmla="*/ 72007 h 316097"/>
              <a:gd name="connsiteX5" fmla="*/ 1 w 1686478"/>
              <a:gd name="connsiteY5" fmla="*/ 0 h 316097"/>
              <a:gd name="connsiteX0" fmla="*/ 1 w 1686478"/>
              <a:gd name="connsiteY0" fmla="*/ 0 h 316097"/>
              <a:gd name="connsiteX1" fmla="*/ 0 w 1686478"/>
              <a:gd name="connsiteY1" fmla="*/ 288030 h 316097"/>
              <a:gd name="connsiteX2" fmla="*/ 1656185 w 1686478"/>
              <a:gd name="connsiteY2" fmla="*/ 288032 h 316097"/>
              <a:gd name="connsiteX3" fmla="*/ 792087 w 1686478"/>
              <a:gd name="connsiteY3" fmla="*/ 216023 h 316097"/>
              <a:gd name="connsiteX4" fmla="*/ 216023 w 1686478"/>
              <a:gd name="connsiteY4" fmla="*/ 72007 h 316097"/>
              <a:gd name="connsiteX5" fmla="*/ 1 w 1686478"/>
              <a:gd name="connsiteY5" fmla="*/ 0 h 316097"/>
              <a:gd name="connsiteX0" fmla="*/ 0 w 1686479"/>
              <a:gd name="connsiteY0" fmla="*/ 0 h 244090"/>
              <a:gd name="connsiteX1" fmla="*/ 1 w 1686479"/>
              <a:gd name="connsiteY1" fmla="*/ 216023 h 244090"/>
              <a:gd name="connsiteX2" fmla="*/ 1656186 w 1686479"/>
              <a:gd name="connsiteY2" fmla="*/ 216025 h 244090"/>
              <a:gd name="connsiteX3" fmla="*/ 792088 w 1686479"/>
              <a:gd name="connsiteY3" fmla="*/ 144016 h 244090"/>
              <a:gd name="connsiteX4" fmla="*/ 216024 w 1686479"/>
              <a:gd name="connsiteY4" fmla="*/ 0 h 244090"/>
              <a:gd name="connsiteX5" fmla="*/ 0 w 1686479"/>
              <a:gd name="connsiteY5" fmla="*/ 0 h 244090"/>
              <a:gd name="connsiteX0" fmla="*/ 0 w 1686478"/>
              <a:gd name="connsiteY0" fmla="*/ 0 h 316099"/>
              <a:gd name="connsiteX1" fmla="*/ 0 w 1686478"/>
              <a:gd name="connsiteY1" fmla="*/ 288032 h 316099"/>
              <a:gd name="connsiteX2" fmla="*/ 1656185 w 1686478"/>
              <a:gd name="connsiteY2" fmla="*/ 288034 h 316099"/>
              <a:gd name="connsiteX3" fmla="*/ 792087 w 1686478"/>
              <a:gd name="connsiteY3" fmla="*/ 216025 h 316099"/>
              <a:gd name="connsiteX4" fmla="*/ 216023 w 1686478"/>
              <a:gd name="connsiteY4" fmla="*/ 72009 h 316099"/>
              <a:gd name="connsiteX5" fmla="*/ 0 w 1686478"/>
              <a:gd name="connsiteY5" fmla="*/ 0 h 316099"/>
              <a:gd name="connsiteX0" fmla="*/ 0 w 1686478"/>
              <a:gd name="connsiteY0" fmla="*/ 0 h 316099"/>
              <a:gd name="connsiteX1" fmla="*/ 0 w 1686478"/>
              <a:gd name="connsiteY1" fmla="*/ 288032 h 316099"/>
              <a:gd name="connsiteX2" fmla="*/ 1656185 w 1686478"/>
              <a:gd name="connsiteY2" fmla="*/ 288034 h 316099"/>
              <a:gd name="connsiteX3" fmla="*/ 792087 w 1686478"/>
              <a:gd name="connsiteY3" fmla="*/ 216025 h 316099"/>
              <a:gd name="connsiteX4" fmla="*/ 288031 w 1686478"/>
              <a:gd name="connsiteY4" fmla="*/ 144017 h 316099"/>
              <a:gd name="connsiteX5" fmla="*/ 0 w 1686478"/>
              <a:gd name="connsiteY5" fmla="*/ 0 h 316099"/>
              <a:gd name="connsiteX0" fmla="*/ 0 w 1686478"/>
              <a:gd name="connsiteY0" fmla="*/ 0 h 316099"/>
              <a:gd name="connsiteX1" fmla="*/ 0 w 1686478"/>
              <a:gd name="connsiteY1" fmla="*/ 288032 h 316099"/>
              <a:gd name="connsiteX2" fmla="*/ 1656185 w 1686478"/>
              <a:gd name="connsiteY2" fmla="*/ 288034 h 316099"/>
              <a:gd name="connsiteX3" fmla="*/ 792087 w 1686478"/>
              <a:gd name="connsiteY3" fmla="*/ 216025 h 316099"/>
              <a:gd name="connsiteX4" fmla="*/ 360039 w 1686478"/>
              <a:gd name="connsiteY4" fmla="*/ 144017 h 316099"/>
              <a:gd name="connsiteX5" fmla="*/ 0 w 1686478"/>
              <a:gd name="connsiteY5" fmla="*/ 0 h 316099"/>
              <a:gd name="connsiteX0" fmla="*/ 0 w 1686478"/>
              <a:gd name="connsiteY0" fmla="*/ 0 h 316099"/>
              <a:gd name="connsiteX1" fmla="*/ 0 w 1686478"/>
              <a:gd name="connsiteY1" fmla="*/ 288032 h 316099"/>
              <a:gd name="connsiteX2" fmla="*/ 1656185 w 1686478"/>
              <a:gd name="connsiteY2" fmla="*/ 288034 h 316099"/>
              <a:gd name="connsiteX3" fmla="*/ 792087 w 1686478"/>
              <a:gd name="connsiteY3" fmla="*/ 216025 h 316099"/>
              <a:gd name="connsiteX4" fmla="*/ 476841 w 1686478"/>
              <a:gd name="connsiteY4" fmla="*/ 153288 h 316099"/>
              <a:gd name="connsiteX5" fmla="*/ 0 w 1686478"/>
              <a:gd name="connsiteY5" fmla="*/ 0 h 316099"/>
              <a:gd name="connsiteX0" fmla="*/ 0 w 1686478"/>
              <a:gd name="connsiteY0" fmla="*/ 0 h 288034"/>
              <a:gd name="connsiteX1" fmla="*/ 0 w 1686478"/>
              <a:gd name="connsiteY1" fmla="*/ 288032 h 288034"/>
              <a:gd name="connsiteX2" fmla="*/ 1656185 w 1686478"/>
              <a:gd name="connsiteY2" fmla="*/ 288034 h 288034"/>
              <a:gd name="connsiteX3" fmla="*/ 792087 w 1686478"/>
              <a:gd name="connsiteY3" fmla="*/ 216025 h 288034"/>
              <a:gd name="connsiteX4" fmla="*/ 476841 w 1686478"/>
              <a:gd name="connsiteY4" fmla="*/ 153288 h 288034"/>
              <a:gd name="connsiteX5" fmla="*/ 0 w 1686478"/>
              <a:gd name="connsiteY5" fmla="*/ 0 h 288034"/>
              <a:gd name="connsiteX0" fmla="*/ 0 w 1686478"/>
              <a:gd name="connsiteY0" fmla="*/ 0 h 360042"/>
              <a:gd name="connsiteX1" fmla="*/ 0 w 1686478"/>
              <a:gd name="connsiteY1" fmla="*/ 360040 h 360042"/>
              <a:gd name="connsiteX2" fmla="*/ 1656185 w 1686478"/>
              <a:gd name="connsiteY2" fmla="*/ 360042 h 360042"/>
              <a:gd name="connsiteX3" fmla="*/ 792087 w 1686478"/>
              <a:gd name="connsiteY3" fmla="*/ 288033 h 360042"/>
              <a:gd name="connsiteX4" fmla="*/ 476841 w 1686478"/>
              <a:gd name="connsiteY4" fmla="*/ 225296 h 360042"/>
              <a:gd name="connsiteX5" fmla="*/ 0 w 1686478"/>
              <a:gd name="connsiteY5" fmla="*/ 0 h 360042"/>
              <a:gd name="connsiteX0" fmla="*/ 0 w 1686478"/>
              <a:gd name="connsiteY0" fmla="*/ 0 h 360042"/>
              <a:gd name="connsiteX1" fmla="*/ 0 w 1686478"/>
              <a:gd name="connsiteY1" fmla="*/ 360040 h 360042"/>
              <a:gd name="connsiteX2" fmla="*/ 1656185 w 1686478"/>
              <a:gd name="connsiteY2" fmla="*/ 360042 h 360042"/>
              <a:gd name="connsiteX3" fmla="*/ 792087 w 1686478"/>
              <a:gd name="connsiteY3" fmla="*/ 288033 h 360042"/>
              <a:gd name="connsiteX4" fmla="*/ 281080 w 1686478"/>
              <a:gd name="connsiteY4" fmla="*/ 216024 h 360042"/>
              <a:gd name="connsiteX5" fmla="*/ 0 w 1686478"/>
              <a:gd name="connsiteY5" fmla="*/ 0 h 360042"/>
              <a:gd name="connsiteX0" fmla="*/ 0 w 1686478"/>
              <a:gd name="connsiteY0" fmla="*/ 0 h 360042"/>
              <a:gd name="connsiteX1" fmla="*/ 0 w 1686478"/>
              <a:gd name="connsiteY1" fmla="*/ 360040 h 360042"/>
              <a:gd name="connsiteX2" fmla="*/ 1656185 w 1686478"/>
              <a:gd name="connsiteY2" fmla="*/ 360042 h 360042"/>
              <a:gd name="connsiteX3" fmla="*/ 792087 w 1686478"/>
              <a:gd name="connsiteY3" fmla="*/ 288033 h 360042"/>
              <a:gd name="connsiteX4" fmla="*/ 281080 w 1686478"/>
              <a:gd name="connsiteY4" fmla="*/ 216024 h 360042"/>
              <a:gd name="connsiteX5" fmla="*/ 0 w 1686478"/>
              <a:gd name="connsiteY5" fmla="*/ 0 h 360042"/>
              <a:gd name="connsiteX0" fmla="*/ 0 w 1686478"/>
              <a:gd name="connsiteY0" fmla="*/ 0 h 360042"/>
              <a:gd name="connsiteX1" fmla="*/ 0 w 1686478"/>
              <a:gd name="connsiteY1" fmla="*/ 360040 h 360042"/>
              <a:gd name="connsiteX2" fmla="*/ 1656185 w 1686478"/>
              <a:gd name="connsiteY2" fmla="*/ 360042 h 360042"/>
              <a:gd name="connsiteX3" fmla="*/ 702699 w 1686478"/>
              <a:gd name="connsiteY3" fmla="*/ 288032 h 360042"/>
              <a:gd name="connsiteX4" fmla="*/ 281080 w 1686478"/>
              <a:gd name="connsiteY4" fmla="*/ 216024 h 360042"/>
              <a:gd name="connsiteX5" fmla="*/ 0 w 1686478"/>
              <a:gd name="connsiteY5" fmla="*/ 0 h 360042"/>
              <a:gd name="connsiteX0" fmla="*/ 0 w 1997850"/>
              <a:gd name="connsiteY0" fmla="*/ 0 h 360040"/>
              <a:gd name="connsiteX1" fmla="*/ 0 w 1997850"/>
              <a:gd name="connsiteY1" fmla="*/ 360040 h 360040"/>
              <a:gd name="connsiteX2" fmla="*/ 1967558 w 1997850"/>
              <a:gd name="connsiteY2" fmla="*/ 360040 h 360040"/>
              <a:gd name="connsiteX3" fmla="*/ 702699 w 1997850"/>
              <a:gd name="connsiteY3" fmla="*/ 288032 h 360040"/>
              <a:gd name="connsiteX4" fmla="*/ 281080 w 1997850"/>
              <a:gd name="connsiteY4" fmla="*/ 216024 h 360040"/>
              <a:gd name="connsiteX5" fmla="*/ 0 w 1997850"/>
              <a:gd name="connsiteY5" fmla="*/ 0 h 360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850" h="360040">
                <a:moveTo>
                  <a:pt x="0" y="0"/>
                </a:moveTo>
                <a:lnTo>
                  <a:pt x="0" y="360040"/>
                </a:lnTo>
                <a:lnTo>
                  <a:pt x="1967558" y="360040"/>
                </a:lnTo>
                <a:cubicBezTo>
                  <a:pt x="1997851" y="343483"/>
                  <a:pt x="973440" y="322845"/>
                  <a:pt x="702699" y="288032"/>
                </a:cubicBezTo>
                <a:cubicBezTo>
                  <a:pt x="666980" y="265013"/>
                  <a:pt x="311372" y="247472"/>
                  <a:pt x="281080" y="216024"/>
                </a:cubicBezTo>
                <a:lnTo>
                  <a:pt x="0" y="0"/>
                </a:lnTo>
                <a:close/>
              </a:path>
            </a:pathLst>
          </a:custGeom>
          <a:solidFill>
            <a:srgbClr val="0000FF">
              <a:alpha val="27000"/>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323528" y="35913"/>
            <a:ext cx="7488832" cy="584775"/>
          </a:xfrm>
          <a:prstGeom prst="rect">
            <a:avLst/>
          </a:prstGeom>
          <a:noFill/>
        </p:spPr>
        <p:txBody>
          <a:bodyPr wrap="square" rtlCol="0">
            <a:spAutoFit/>
          </a:bodyPr>
          <a:lstStyle/>
          <a:p>
            <a:r>
              <a:rPr lang="en-GB" sz="3200" b="1" dirty="0">
                <a:solidFill>
                  <a:schemeClr val="accent4">
                    <a:lumMod val="75000"/>
                  </a:schemeClr>
                </a:solidFill>
                <a:latin typeface="Comic Sans MS" panose="030F0702030302020204" pitchFamily="66" charset="0"/>
              </a:rPr>
              <a:t>Inverse normal calculations</a:t>
            </a:r>
            <a:endParaRPr lang="en-GB" sz="3200" dirty="0">
              <a:solidFill>
                <a:schemeClr val="accent4">
                  <a:lumMod val="75000"/>
                </a:schemeClr>
              </a:solidFill>
              <a:latin typeface="Comic Sans MS" panose="030F0702030302020204" pitchFamily="66" charset="0"/>
            </a:endParaRPr>
          </a:p>
        </p:txBody>
      </p:sp>
      <p:sp>
        <p:nvSpPr>
          <p:cNvPr id="7" name="TextBox 6"/>
          <p:cNvSpPr txBox="1"/>
          <p:nvPr/>
        </p:nvSpPr>
        <p:spPr>
          <a:xfrm>
            <a:off x="179512" y="620688"/>
            <a:ext cx="8712968" cy="1569660"/>
          </a:xfrm>
          <a:prstGeom prst="rect">
            <a:avLst/>
          </a:prstGeom>
          <a:noFill/>
        </p:spPr>
        <p:txBody>
          <a:bodyPr wrap="square" rtlCol="0">
            <a:spAutoFit/>
          </a:bodyPr>
          <a:lstStyle/>
          <a:p>
            <a:r>
              <a:rPr lang="en-GB" sz="2400" dirty="0"/>
              <a:t>Sometimes you are given the percentage area under the curve, i.e. the probability or the proportion, and you are asked to find the mean or the standard deviation of the distribution.  This is called an inverse normal calculation.</a:t>
            </a:r>
          </a:p>
        </p:txBody>
      </p:sp>
      <p:sp>
        <p:nvSpPr>
          <p:cNvPr id="8" name="TextBox 7"/>
          <p:cNvSpPr txBox="1"/>
          <p:nvPr/>
        </p:nvSpPr>
        <p:spPr>
          <a:xfrm>
            <a:off x="251520" y="2103239"/>
            <a:ext cx="7920880" cy="461665"/>
          </a:xfrm>
          <a:prstGeom prst="rect">
            <a:avLst/>
          </a:prstGeom>
          <a:noFill/>
        </p:spPr>
        <p:txBody>
          <a:bodyPr wrap="square" rtlCol="0">
            <a:spAutoFit/>
          </a:bodyPr>
          <a:lstStyle/>
          <a:p>
            <a:r>
              <a:rPr lang="en-GB" sz="2400" dirty="0"/>
              <a:t>Always make a sketch to illustrate the information given.</a:t>
            </a:r>
          </a:p>
        </p:txBody>
      </p:sp>
      <p:sp>
        <p:nvSpPr>
          <p:cNvPr id="9" name="TextBox 8"/>
          <p:cNvSpPr txBox="1"/>
          <p:nvPr/>
        </p:nvSpPr>
        <p:spPr>
          <a:xfrm>
            <a:off x="200499" y="2570128"/>
            <a:ext cx="5616624" cy="1938992"/>
          </a:xfrm>
          <a:prstGeom prst="rect">
            <a:avLst/>
          </a:prstGeom>
          <a:noFill/>
        </p:spPr>
        <p:txBody>
          <a:bodyPr wrap="square" rtlCol="0">
            <a:spAutoFit/>
          </a:bodyPr>
          <a:lstStyle/>
          <a:p>
            <a:r>
              <a:rPr lang="en-GB" sz="2400" dirty="0"/>
              <a:t>You must always remember to use the area to the </a:t>
            </a:r>
            <a:r>
              <a:rPr lang="en-GB" sz="2400" b="1" dirty="0"/>
              <a:t>left</a:t>
            </a:r>
            <a:r>
              <a:rPr lang="en-GB" sz="2400" dirty="0"/>
              <a:t> when using your GDC.  If you are given the area to the </a:t>
            </a:r>
            <a:r>
              <a:rPr lang="en-GB" sz="2400" b="1" dirty="0"/>
              <a:t>right</a:t>
            </a:r>
            <a:r>
              <a:rPr lang="en-GB" sz="2400" dirty="0"/>
              <a:t> of the value, you must subtract this from 1 (or 100%) before using your GDC.</a:t>
            </a:r>
          </a:p>
        </p:txBody>
      </p:sp>
      <p:sp>
        <p:nvSpPr>
          <p:cNvPr id="10" name="TextBox 9"/>
          <p:cNvSpPr txBox="1"/>
          <p:nvPr/>
        </p:nvSpPr>
        <p:spPr>
          <a:xfrm>
            <a:off x="158403" y="4639730"/>
            <a:ext cx="8656481" cy="830997"/>
          </a:xfrm>
          <a:prstGeom prst="rect">
            <a:avLst/>
          </a:prstGeom>
          <a:noFill/>
        </p:spPr>
        <p:txBody>
          <a:bodyPr wrap="square" rtlCol="0">
            <a:spAutoFit/>
          </a:bodyPr>
          <a:lstStyle/>
          <a:p>
            <a:r>
              <a:rPr lang="en-GB" sz="2400" dirty="0"/>
              <a:t>For example, an area of 5% above a certain value means there is an area of 95% below it.</a:t>
            </a:r>
          </a:p>
        </p:txBody>
      </p:sp>
      <p:cxnSp>
        <p:nvCxnSpPr>
          <p:cNvPr id="19" name="Straight Connector 18"/>
          <p:cNvCxnSpPr/>
          <p:nvPr/>
        </p:nvCxnSpPr>
        <p:spPr>
          <a:xfrm>
            <a:off x="7812360" y="4186386"/>
            <a:ext cx="0" cy="360040"/>
          </a:xfrm>
          <a:prstGeom prst="line">
            <a:avLst/>
          </a:prstGeom>
          <a:ln w="19050">
            <a:solidFill>
              <a:srgbClr val="0000FF"/>
            </a:solidFill>
            <a:prstDash val="sysDash"/>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7884000" y="3754338"/>
            <a:ext cx="1008480" cy="730960"/>
            <a:chOff x="7884000" y="2708920"/>
            <a:chExt cx="1008480" cy="730960"/>
          </a:xfrm>
        </p:grpSpPr>
        <p:cxnSp>
          <p:nvCxnSpPr>
            <p:cNvPr id="22" name="Straight Arrow Connector 21"/>
            <p:cNvCxnSpPr/>
            <p:nvPr/>
          </p:nvCxnSpPr>
          <p:spPr>
            <a:xfrm flipH="1">
              <a:off x="7884000" y="3024000"/>
              <a:ext cx="504056" cy="4158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316416" y="2708920"/>
              <a:ext cx="576064" cy="369332"/>
            </a:xfrm>
            <a:prstGeom prst="rect">
              <a:avLst/>
            </a:prstGeom>
            <a:noFill/>
          </p:spPr>
          <p:txBody>
            <a:bodyPr wrap="square" rtlCol="0">
              <a:spAutoFit/>
            </a:bodyPr>
            <a:lstStyle/>
            <a:p>
              <a:r>
                <a:rPr lang="en-GB" dirty="0"/>
                <a:t>5%</a:t>
              </a:r>
            </a:p>
          </p:txBody>
        </p:sp>
      </p:grpSp>
      <p:sp>
        <p:nvSpPr>
          <p:cNvPr id="28" name="TextBox 27"/>
          <p:cNvSpPr txBox="1"/>
          <p:nvPr/>
        </p:nvSpPr>
        <p:spPr>
          <a:xfrm>
            <a:off x="7674964" y="4482059"/>
            <a:ext cx="641452" cy="369332"/>
          </a:xfrm>
          <a:prstGeom prst="rect">
            <a:avLst/>
          </a:prstGeom>
          <a:noFill/>
        </p:spPr>
        <p:txBody>
          <a:bodyPr wrap="square" rtlCol="0">
            <a:spAutoFit/>
          </a:bodyPr>
          <a:lstStyle/>
          <a:p>
            <a:r>
              <a:rPr lang="en-GB" dirty="0"/>
              <a:t>40</a:t>
            </a:r>
          </a:p>
        </p:txBody>
      </p:sp>
      <p:cxnSp>
        <p:nvCxnSpPr>
          <p:cNvPr id="34" name="Straight Arrow Connector 33"/>
          <p:cNvCxnSpPr/>
          <p:nvPr/>
        </p:nvCxnSpPr>
        <p:spPr>
          <a:xfrm flipV="1">
            <a:off x="6012160" y="2521418"/>
            <a:ext cx="0" cy="201622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2160" y="4537418"/>
            <a:ext cx="302433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43545" y="5478323"/>
            <a:ext cx="8656481" cy="830997"/>
          </a:xfrm>
          <a:prstGeom prst="rect">
            <a:avLst/>
          </a:prstGeom>
          <a:noFill/>
        </p:spPr>
        <p:txBody>
          <a:bodyPr wrap="square" rtlCol="0">
            <a:spAutoFit/>
          </a:bodyPr>
          <a:lstStyle/>
          <a:p>
            <a:r>
              <a:rPr lang="en-GB" sz="2400" dirty="0"/>
              <a:t>You can use the GDC to find this value. The calculator has a function called inverse Normal which will do this. </a:t>
            </a:r>
          </a:p>
        </p:txBody>
      </p:sp>
      <p:sp>
        <p:nvSpPr>
          <p:cNvPr id="23" name="Rectangle 22">
            <a:hlinkClick r:id="rId3"/>
            <a:extLst>
              <a:ext uri="{FF2B5EF4-FFF2-40B4-BE49-F238E27FC236}">
                <a16:creationId xmlns:a16="http://schemas.microsoft.com/office/drawing/2014/main" id="{2FC45624-8026-45D2-9DB3-DF8224265AF4}"/>
              </a:ext>
            </a:extLst>
          </p:cNvPr>
          <p:cNvSpPr/>
          <p:nvPr/>
        </p:nvSpPr>
        <p:spPr>
          <a:xfrm>
            <a:off x="8047101" y="101642"/>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hlinkClick r:id="rId3"/>
            <a:extLst>
              <a:ext uri="{FF2B5EF4-FFF2-40B4-BE49-F238E27FC236}">
                <a16:creationId xmlns:a16="http://schemas.microsoft.com/office/drawing/2014/main" id="{FE5AAD08-69AD-4B59-B387-D786A3767944}"/>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0" name="Group 29">
            <a:extLst>
              <a:ext uri="{FF2B5EF4-FFF2-40B4-BE49-F238E27FC236}">
                <a16:creationId xmlns:a16="http://schemas.microsoft.com/office/drawing/2014/main" id="{60EA17CF-A3C8-405B-AA93-1340E203B3BF}"/>
              </a:ext>
            </a:extLst>
          </p:cNvPr>
          <p:cNvGrpSpPr/>
          <p:nvPr/>
        </p:nvGrpSpPr>
        <p:grpSpPr>
          <a:xfrm>
            <a:off x="6662898" y="3515331"/>
            <a:ext cx="701525" cy="779969"/>
            <a:chOff x="8190955" y="2708920"/>
            <a:chExt cx="701525" cy="779969"/>
          </a:xfrm>
        </p:grpSpPr>
        <p:cxnSp>
          <p:nvCxnSpPr>
            <p:cNvPr id="31" name="Straight Arrow Connector 30">
              <a:extLst>
                <a:ext uri="{FF2B5EF4-FFF2-40B4-BE49-F238E27FC236}">
                  <a16:creationId xmlns:a16="http://schemas.microsoft.com/office/drawing/2014/main" id="{AE7E33FF-6FB7-4769-B85B-FEA87E0D81F2}"/>
                </a:ext>
              </a:extLst>
            </p:cNvPr>
            <p:cNvCxnSpPr>
              <a:cxnSpLocks/>
            </p:cNvCxnSpPr>
            <p:nvPr/>
          </p:nvCxnSpPr>
          <p:spPr>
            <a:xfrm>
              <a:off x="8388056" y="3024000"/>
              <a:ext cx="373264" cy="4648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E056720B-08CB-4FF9-AECF-FE950629EE72}"/>
                </a:ext>
              </a:extLst>
            </p:cNvPr>
            <p:cNvSpPr txBox="1"/>
            <p:nvPr/>
          </p:nvSpPr>
          <p:spPr>
            <a:xfrm>
              <a:off x="8190955" y="2708920"/>
              <a:ext cx="701525" cy="369332"/>
            </a:xfrm>
            <a:prstGeom prst="rect">
              <a:avLst/>
            </a:prstGeom>
            <a:noFill/>
          </p:spPr>
          <p:txBody>
            <a:bodyPr wrap="square" rtlCol="0">
              <a:spAutoFit/>
            </a:bodyPr>
            <a:lstStyle/>
            <a:p>
              <a:r>
                <a:rPr lang="en-GB" dirty="0"/>
                <a:t>95%</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down)">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left)">
                                      <p:cBhvr>
                                        <p:cTn id="20" dur="5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0"/>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3" grpId="0">
        <p:bldAsOne/>
      </p:bldGraphic>
      <p:bldP spid="20" grpId="0" animBg="1"/>
      <p:bldP spid="7" grpId="0"/>
      <p:bldP spid="8" grpId="0"/>
      <p:bldP spid="9" grpId="0"/>
      <p:bldP spid="10" grpId="0"/>
      <p:bldP spid="28"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DBEBD">
            <a:alpha val="66000"/>
          </a:srgbClr>
        </a:solidFill>
        <a:effectLst/>
      </p:bgPr>
    </p:bg>
    <p:spTree>
      <p:nvGrpSpPr>
        <p:cNvPr id="1" name=""/>
        <p:cNvGrpSpPr/>
        <p:nvPr/>
      </p:nvGrpSpPr>
      <p:grpSpPr>
        <a:xfrm>
          <a:off x="0" y="0"/>
          <a:ext cx="0" cy="0"/>
          <a:chOff x="0" y="0"/>
          <a:chExt cx="0" cy="0"/>
        </a:xfrm>
      </p:grpSpPr>
      <p:sp>
        <p:nvSpPr>
          <p:cNvPr id="2" name="TextBox 1"/>
          <p:cNvSpPr txBox="1"/>
          <p:nvPr/>
        </p:nvSpPr>
        <p:spPr>
          <a:xfrm>
            <a:off x="409146" y="476672"/>
            <a:ext cx="8280920" cy="1200329"/>
          </a:xfrm>
          <a:prstGeom prst="rect">
            <a:avLst/>
          </a:prstGeom>
          <a:noFill/>
        </p:spPr>
        <p:txBody>
          <a:bodyPr wrap="square" rtlCol="0">
            <a:spAutoFit/>
          </a:bodyPr>
          <a:lstStyle/>
          <a:p>
            <a:r>
              <a:rPr lang="en-GB" sz="2400" dirty="0"/>
              <a:t>You may be given cumulative probabilities and asked to find either the mean (if </a:t>
            </a:r>
            <a:r>
              <a:rPr lang="en-GB" sz="2400" dirty="0">
                <a:latin typeface="Symbol" panose="05050102010706020507" pitchFamily="18" charset="2"/>
              </a:rPr>
              <a:t>s</a:t>
            </a:r>
            <a:r>
              <a:rPr lang="en-GB" sz="2400" dirty="0"/>
              <a:t> is known) or the standard deviation (if </a:t>
            </a:r>
            <a:r>
              <a:rPr lang="en-GB" sz="2400" dirty="0">
                <a:latin typeface="Symbol" panose="05050102010706020507" pitchFamily="18" charset="2"/>
              </a:rPr>
              <a:t>m</a:t>
            </a:r>
            <a:r>
              <a:rPr lang="en-GB" sz="2400" dirty="0"/>
              <a:t> is known) or both.</a:t>
            </a:r>
          </a:p>
        </p:txBody>
      </p:sp>
      <p:sp>
        <p:nvSpPr>
          <p:cNvPr id="32" name="TextBox 31"/>
          <p:cNvSpPr txBox="1"/>
          <p:nvPr/>
        </p:nvSpPr>
        <p:spPr>
          <a:xfrm>
            <a:off x="179512" y="35913"/>
            <a:ext cx="8856984" cy="523220"/>
          </a:xfrm>
          <a:prstGeom prst="rect">
            <a:avLst/>
          </a:prstGeom>
          <a:noFill/>
        </p:spPr>
        <p:txBody>
          <a:bodyPr wrap="square" rtlCol="0">
            <a:spAutoFit/>
          </a:bodyPr>
          <a:lstStyle/>
          <a:p>
            <a:r>
              <a:rPr lang="en-GB" sz="2800" b="1" dirty="0">
                <a:solidFill>
                  <a:schemeClr val="accent4">
                    <a:lumMod val="75000"/>
                  </a:schemeClr>
                </a:solidFill>
                <a:latin typeface="Comic Sans MS" panose="030F0702030302020204" pitchFamily="66" charset="0"/>
              </a:rPr>
              <a:t>Finding the mean or the standard deviation</a:t>
            </a:r>
            <a:endParaRPr lang="en-GB" sz="2800" dirty="0">
              <a:solidFill>
                <a:schemeClr val="accent4">
                  <a:lumMod val="75000"/>
                </a:schemeClr>
              </a:solidFill>
              <a:latin typeface="Comic Sans MS" panose="030F0702030302020204" pitchFamily="66" charset="0"/>
            </a:endParaRPr>
          </a:p>
        </p:txBody>
      </p:sp>
      <p:sp>
        <p:nvSpPr>
          <p:cNvPr id="45" name="TextBox 44"/>
          <p:cNvSpPr txBox="1"/>
          <p:nvPr/>
        </p:nvSpPr>
        <p:spPr>
          <a:xfrm>
            <a:off x="382754" y="1838953"/>
            <a:ext cx="8653742" cy="1200329"/>
          </a:xfrm>
          <a:prstGeom prst="rect">
            <a:avLst/>
          </a:prstGeom>
          <a:noFill/>
        </p:spPr>
        <p:txBody>
          <a:bodyPr wrap="square" rtlCol="0">
            <a:spAutoFit/>
          </a:bodyPr>
          <a:lstStyle/>
          <a:p>
            <a:r>
              <a:rPr lang="en-GB" sz="2400" dirty="0"/>
              <a:t>Sacks of potatoes with mean weight 5kg are packed by an automatic loader. In a test it was founded that 10% of bags were over 5.2 kg. Use this information to find the standard deviation of the process. </a:t>
            </a:r>
          </a:p>
        </p:txBody>
      </p:sp>
      <p:sp>
        <p:nvSpPr>
          <p:cNvPr id="46" name="TextBox 45"/>
          <p:cNvSpPr txBox="1"/>
          <p:nvPr/>
        </p:nvSpPr>
        <p:spPr>
          <a:xfrm>
            <a:off x="0" y="1608005"/>
            <a:ext cx="1512168" cy="338554"/>
          </a:xfrm>
          <a:prstGeom prst="rect">
            <a:avLst/>
          </a:prstGeom>
          <a:noFill/>
        </p:spPr>
        <p:txBody>
          <a:bodyPr wrap="square" rtlCol="0">
            <a:spAutoFit/>
          </a:bodyPr>
          <a:lstStyle/>
          <a:p>
            <a:r>
              <a:rPr lang="en-GB" sz="1600" b="1" dirty="0">
                <a:solidFill>
                  <a:srgbClr val="002060"/>
                </a:solidFill>
              </a:rPr>
              <a:t>Example:</a:t>
            </a:r>
          </a:p>
        </p:txBody>
      </p:sp>
      <p:sp>
        <p:nvSpPr>
          <p:cNvPr id="47" name="TextBox 46"/>
          <p:cNvSpPr txBox="1"/>
          <p:nvPr/>
        </p:nvSpPr>
        <p:spPr>
          <a:xfrm>
            <a:off x="0" y="2956548"/>
            <a:ext cx="1512168" cy="338554"/>
          </a:xfrm>
          <a:prstGeom prst="rect">
            <a:avLst/>
          </a:prstGeom>
          <a:noFill/>
        </p:spPr>
        <p:txBody>
          <a:bodyPr wrap="square" rtlCol="0">
            <a:spAutoFit/>
          </a:bodyPr>
          <a:lstStyle/>
          <a:p>
            <a:r>
              <a:rPr lang="en-GB" sz="1600" b="1" dirty="0">
                <a:solidFill>
                  <a:srgbClr val="002060"/>
                </a:solidFill>
              </a:rPr>
              <a:t>Solution:</a:t>
            </a:r>
          </a:p>
        </p:txBody>
      </p:sp>
      <p:sp>
        <p:nvSpPr>
          <p:cNvPr id="48" name="TextBox 47"/>
          <p:cNvSpPr txBox="1"/>
          <p:nvPr/>
        </p:nvSpPr>
        <p:spPr>
          <a:xfrm>
            <a:off x="395536" y="3197269"/>
            <a:ext cx="5184576" cy="461665"/>
          </a:xfrm>
          <a:prstGeom prst="rect">
            <a:avLst/>
          </a:prstGeom>
          <a:noFill/>
        </p:spPr>
        <p:txBody>
          <a:bodyPr wrap="square" rtlCol="0">
            <a:spAutoFit/>
          </a:bodyPr>
          <a:lstStyle/>
          <a:p>
            <a:r>
              <a:rPr lang="en-GB" sz="2400" dirty="0"/>
              <a:t>Let M be the mass of potatoes in a sack</a:t>
            </a:r>
          </a:p>
        </p:txBody>
      </p:sp>
      <p:sp>
        <p:nvSpPr>
          <p:cNvPr id="5" name="Rectangle 4"/>
          <p:cNvSpPr/>
          <p:nvPr/>
        </p:nvSpPr>
        <p:spPr>
          <a:xfrm>
            <a:off x="5554946" y="3194654"/>
            <a:ext cx="1907895" cy="461665"/>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M</a:t>
            </a:r>
            <a:r>
              <a:rPr lang="en-GB" sz="2400" dirty="0">
                <a:latin typeface="Times New Roman" panose="02020603050405020304" pitchFamily="18" charset="0"/>
                <a:cs typeface="Times New Roman" panose="02020603050405020304" pitchFamily="18" charset="0"/>
              </a:rPr>
              <a:t> ~ </a:t>
            </a:r>
            <a:r>
              <a:rPr lang="en-GB" sz="2400" i="1" dirty="0">
                <a:latin typeface="Times New Roman" panose="02020603050405020304" pitchFamily="18" charset="0"/>
                <a:cs typeface="Times New Roman" panose="02020603050405020304" pitchFamily="18" charset="0"/>
              </a:rPr>
              <a:t>N</a:t>
            </a:r>
            <a:r>
              <a:rPr lang="en-GB" sz="2400" dirty="0">
                <a:latin typeface="Times New Roman" panose="02020603050405020304" pitchFamily="18" charset="0"/>
                <a:cs typeface="Times New Roman" panose="02020603050405020304" pitchFamily="18" charset="0"/>
              </a:rPr>
              <a:t>(5, </a:t>
            </a:r>
            <a:r>
              <a:rPr lang="en-GB" sz="2400" dirty="0">
                <a:latin typeface="Symbol" panose="05050102010706020507" pitchFamily="18" charset="2"/>
                <a:cs typeface="Times New Roman" panose="02020603050405020304" pitchFamily="18" charset="0"/>
              </a:rPr>
              <a:t>s</a:t>
            </a:r>
            <a:r>
              <a:rPr lang="en-GB" sz="2400" baseline="30000" dirty="0">
                <a:latin typeface="Times New Roman" panose="02020603050405020304" pitchFamily="18" charset="0"/>
                <a:cs typeface="Times New Roman" panose="02020603050405020304" pitchFamily="18" charset="0"/>
              </a:rPr>
              <a:t>2</a:t>
            </a:r>
            <a:r>
              <a:rPr lang="en-GB" sz="2400" dirty="0">
                <a:latin typeface="Times New Roman" panose="02020603050405020304" pitchFamily="18" charset="0"/>
                <a:cs typeface="Times New Roman" panose="02020603050405020304" pitchFamily="18" charset="0"/>
              </a:rPr>
              <a:t>). </a:t>
            </a:r>
            <a:endParaRPr lang="en-GB" sz="2400" dirty="0"/>
          </a:p>
        </p:txBody>
      </p:sp>
      <p:sp>
        <p:nvSpPr>
          <p:cNvPr id="49" name="TextBox 48"/>
          <p:cNvSpPr txBox="1"/>
          <p:nvPr/>
        </p:nvSpPr>
        <p:spPr>
          <a:xfrm>
            <a:off x="395536" y="3606520"/>
            <a:ext cx="5184576" cy="461665"/>
          </a:xfrm>
          <a:prstGeom prst="rect">
            <a:avLst/>
          </a:prstGeom>
          <a:noFill/>
        </p:spPr>
        <p:txBody>
          <a:bodyPr wrap="square" rtlCol="0">
            <a:spAutoFit/>
          </a:bodyPr>
          <a:lstStyle/>
          <a:p>
            <a:r>
              <a:rPr lang="en-GB" sz="2400" dirty="0"/>
              <a:t>10% of the bags were over 5.2kg</a:t>
            </a:r>
          </a:p>
        </p:txBody>
      </p:sp>
      <p:sp>
        <p:nvSpPr>
          <p:cNvPr id="50" name="Rectangle 49"/>
          <p:cNvSpPr/>
          <p:nvPr/>
        </p:nvSpPr>
        <p:spPr>
          <a:xfrm>
            <a:off x="5284156" y="3609095"/>
            <a:ext cx="2276585"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M &gt; 5.2</a:t>
            </a:r>
            <a:r>
              <a:rPr lang="en-GB" sz="2400" dirty="0">
                <a:latin typeface="Times New Roman" panose="02020603050405020304" pitchFamily="18" charset="0"/>
                <a:cs typeface="Times New Roman" panose="02020603050405020304" pitchFamily="18" charset="0"/>
              </a:rPr>
              <a:t>) = 0.1</a:t>
            </a:r>
            <a:endParaRPr lang="en-GB" sz="2400" dirty="0"/>
          </a:p>
        </p:txBody>
      </p:sp>
      <p:sp>
        <p:nvSpPr>
          <p:cNvPr id="51" name="TextBox 50"/>
          <p:cNvSpPr txBox="1"/>
          <p:nvPr/>
        </p:nvSpPr>
        <p:spPr>
          <a:xfrm>
            <a:off x="409146" y="4074258"/>
            <a:ext cx="2434662" cy="461665"/>
          </a:xfrm>
          <a:prstGeom prst="rect">
            <a:avLst/>
          </a:prstGeom>
          <a:noFill/>
        </p:spPr>
        <p:txBody>
          <a:bodyPr wrap="square" rtlCol="0">
            <a:spAutoFit/>
          </a:bodyPr>
          <a:lstStyle/>
          <a:p>
            <a:r>
              <a:rPr lang="en-GB" sz="2400" dirty="0"/>
              <a:t>Draw a sketch</a:t>
            </a:r>
          </a:p>
        </p:txBody>
      </p:sp>
      <p:sp>
        <p:nvSpPr>
          <p:cNvPr id="52" name="Freeform 51"/>
          <p:cNvSpPr/>
          <p:nvPr/>
        </p:nvSpPr>
        <p:spPr>
          <a:xfrm>
            <a:off x="2390589" y="5711453"/>
            <a:ext cx="529363"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382754" y="4901324"/>
            <a:ext cx="2651760" cy="1248405"/>
          </a:xfrm>
          <a:custGeom>
            <a:avLst/>
            <a:gdLst>
              <a:gd name="connsiteX0" fmla="*/ 0 w 6028267"/>
              <a:gd name="connsiteY0" fmla="*/ 1821275 h 1843852"/>
              <a:gd name="connsiteX1" fmla="*/ 2133600 w 6028267"/>
              <a:gd name="connsiteY1" fmla="*/ 3763 h 1843852"/>
              <a:gd name="connsiteX2" fmla="*/ 6028267 w 6028267"/>
              <a:gd name="connsiteY2" fmla="*/ 1843852 h 1843852"/>
              <a:gd name="connsiteX3" fmla="*/ 6028267 w 6028267"/>
              <a:gd name="connsiteY3" fmla="*/ 1843852 h 1843852"/>
              <a:gd name="connsiteX0" fmla="*/ 0 w 6028267"/>
              <a:gd name="connsiteY0" fmla="*/ 1881415 h 1903992"/>
              <a:gd name="connsiteX1" fmla="*/ 3327483 w 6028267"/>
              <a:gd name="connsiteY1" fmla="*/ 3763 h 1903992"/>
              <a:gd name="connsiteX2" fmla="*/ 6028267 w 6028267"/>
              <a:gd name="connsiteY2" fmla="*/ 1903992 h 1903992"/>
              <a:gd name="connsiteX3" fmla="*/ 6028267 w 6028267"/>
              <a:gd name="connsiteY3" fmla="*/ 1903992 h 1903992"/>
              <a:gd name="connsiteX0" fmla="*/ 0 w 6028267"/>
              <a:gd name="connsiteY0" fmla="*/ 1809407 h 1831984"/>
              <a:gd name="connsiteX1" fmla="*/ 3039451 w 6028267"/>
              <a:gd name="connsiteY1" fmla="*/ 3763 h 1831984"/>
              <a:gd name="connsiteX2" fmla="*/ 6028267 w 6028267"/>
              <a:gd name="connsiteY2" fmla="*/ 1831984 h 1831984"/>
              <a:gd name="connsiteX3" fmla="*/ 6028267 w 6028267"/>
              <a:gd name="connsiteY3" fmla="*/ 1831984 h 1831984"/>
              <a:gd name="connsiteX0" fmla="*/ 0 w 6028267"/>
              <a:gd name="connsiteY0" fmla="*/ 1809407 h 1831984"/>
              <a:gd name="connsiteX1" fmla="*/ 2967443 w 6028267"/>
              <a:gd name="connsiteY1" fmla="*/ 3763 h 1831984"/>
              <a:gd name="connsiteX2" fmla="*/ 6028267 w 6028267"/>
              <a:gd name="connsiteY2" fmla="*/ 1831984 h 1831984"/>
              <a:gd name="connsiteX3" fmla="*/ 6028267 w 6028267"/>
              <a:gd name="connsiteY3" fmla="*/ 1831984 h 1831984"/>
              <a:gd name="connsiteX0" fmla="*/ 0 w 6028267"/>
              <a:gd name="connsiteY0" fmla="*/ 3537599 h 3560176"/>
              <a:gd name="connsiteX1" fmla="*/ 3039451 w 6028267"/>
              <a:gd name="connsiteY1" fmla="*/ 3763 h 3560176"/>
              <a:gd name="connsiteX2" fmla="*/ 6028267 w 6028267"/>
              <a:gd name="connsiteY2" fmla="*/ 3560176 h 3560176"/>
              <a:gd name="connsiteX3" fmla="*/ 6028267 w 6028267"/>
              <a:gd name="connsiteY3" fmla="*/ 3560176 h 3560176"/>
              <a:gd name="connsiteX0" fmla="*/ 0 w 6028267"/>
              <a:gd name="connsiteY0" fmla="*/ 3610514 h 3761995"/>
              <a:gd name="connsiteX1" fmla="*/ 1743307 w 6028267"/>
              <a:gd name="connsiteY1" fmla="*/ 3173022 h 3761995"/>
              <a:gd name="connsiteX2" fmla="*/ 3039451 w 6028267"/>
              <a:gd name="connsiteY2" fmla="*/ 76678 h 3761995"/>
              <a:gd name="connsiteX3" fmla="*/ 6028267 w 6028267"/>
              <a:gd name="connsiteY3" fmla="*/ 3633091 h 3761995"/>
              <a:gd name="connsiteX4" fmla="*/ 6028267 w 6028267"/>
              <a:gd name="connsiteY4" fmla="*/ 3633091 h 3761995"/>
              <a:gd name="connsiteX0" fmla="*/ 0 w 6028267"/>
              <a:gd name="connsiteY0" fmla="*/ 3533836 h 3689081"/>
              <a:gd name="connsiteX1" fmla="*/ 1743307 w 6028267"/>
              <a:gd name="connsiteY1" fmla="*/ 3096344 h 3689081"/>
              <a:gd name="connsiteX2" fmla="*/ 3039451 w 6028267"/>
              <a:gd name="connsiteY2" fmla="*/ 0 h 3689081"/>
              <a:gd name="connsiteX3" fmla="*/ 4263587 w 6028267"/>
              <a:gd name="connsiteY3" fmla="*/ 3096345 h 3689081"/>
              <a:gd name="connsiteX4" fmla="*/ 6028267 w 6028267"/>
              <a:gd name="connsiteY4" fmla="*/ 3556413 h 3689081"/>
              <a:gd name="connsiteX5" fmla="*/ 6028267 w 6028267"/>
              <a:gd name="connsiteY5" fmla="*/ 3556413 h 3689081"/>
              <a:gd name="connsiteX0" fmla="*/ 59412 w 6087679"/>
              <a:gd name="connsiteY0" fmla="*/ 3533836 h 3689081"/>
              <a:gd name="connsiteX1" fmla="*/ 290551 w 6087679"/>
              <a:gd name="connsiteY1" fmla="*/ 3528393 h 3689081"/>
              <a:gd name="connsiteX2" fmla="*/ 1802719 w 6087679"/>
              <a:gd name="connsiteY2" fmla="*/ 3096344 h 3689081"/>
              <a:gd name="connsiteX3" fmla="*/ 3098863 w 6087679"/>
              <a:gd name="connsiteY3" fmla="*/ 0 h 3689081"/>
              <a:gd name="connsiteX4" fmla="*/ 4322999 w 6087679"/>
              <a:gd name="connsiteY4" fmla="*/ 3096345 h 3689081"/>
              <a:gd name="connsiteX5" fmla="*/ 6087679 w 6087679"/>
              <a:gd name="connsiteY5" fmla="*/ 3556413 h 3689081"/>
              <a:gd name="connsiteX6" fmla="*/ 6087679 w 6087679"/>
              <a:gd name="connsiteY6" fmla="*/ 3556413 h 3689081"/>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6087679 w 6087679"/>
              <a:gd name="connsiteY6" fmla="*/ 3556413 h 3684410"/>
              <a:gd name="connsiteX7" fmla="*/ 6087679 w 6087679"/>
              <a:gd name="connsiteY7" fmla="*/ 3556413 h 3684410"/>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5907175 w 6087679"/>
              <a:gd name="connsiteY6" fmla="*/ 3528393 h 3684410"/>
              <a:gd name="connsiteX7" fmla="*/ 6087679 w 6087679"/>
              <a:gd name="connsiteY7" fmla="*/ 3556413 h 3684410"/>
              <a:gd name="connsiteX8" fmla="*/ 6087679 w 6087679"/>
              <a:gd name="connsiteY8" fmla="*/ 3556413 h 3684410"/>
              <a:gd name="connsiteX0" fmla="*/ 0 w 6028267"/>
              <a:gd name="connsiteY0" fmla="*/ 3533836 h 3684410"/>
              <a:gd name="connsiteX1" fmla="*/ 375155 w 6028267"/>
              <a:gd name="connsiteY1" fmla="*/ 3528393 h 3684410"/>
              <a:gd name="connsiteX2" fmla="*/ 1743307 w 6028267"/>
              <a:gd name="connsiteY2" fmla="*/ 3096344 h 3684410"/>
              <a:gd name="connsiteX3" fmla="*/ 3039451 w 6028267"/>
              <a:gd name="connsiteY3" fmla="*/ 0 h 3684410"/>
              <a:gd name="connsiteX4" fmla="*/ 4263587 w 6028267"/>
              <a:gd name="connsiteY4" fmla="*/ 3096345 h 3684410"/>
              <a:gd name="connsiteX5" fmla="*/ 5631739 w 6028267"/>
              <a:gd name="connsiteY5" fmla="*/ 3528393 h 3684410"/>
              <a:gd name="connsiteX6" fmla="*/ 5847763 w 6028267"/>
              <a:gd name="connsiteY6" fmla="*/ 3528393 h 3684410"/>
              <a:gd name="connsiteX7" fmla="*/ 6028267 w 6028267"/>
              <a:gd name="connsiteY7" fmla="*/ 3556413 h 3684410"/>
              <a:gd name="connsiteX8" fmla="*/ 6028267 w 6028267"/>
              <a:gd name="connsiteY8" fmla="*/ 3556413 h 3684410"/>
              <a:gd name="connsiteX0" fmla="*/ 0 w 6028267"/>
              <a:gd name="connsiteY0" fmla="*/ 3533836 h 3684410"/>
              <a:gd name="connsiteX1" fmla="*/ 231139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5991779 w 6028267"/>
              <a:gd name="connsiteY9" fmla="*/ 352839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631739 w 6028267"/>
              <a:gd name="connsiteY7" fmla="*/ 3528393 h 3684410"/>
              <a:gd name="connsiteX8" fmla="*/ 6028267 w 6028267"/>
              <a:gd name="connsiteY8" fmla="*/ 3556413 h 3684410"/>
              <a:gd name="connsiteX9" fmla="*/ 5991779 w 6028267"/>
              <a:gd name="connsiteY9" fmla="*/ 3528393 h 3684410"/>
              <a:gd name="connsiteX0" fmla="*/ 0 w 5991779"/>
              <a:gd name="connsiteY0" fmla="*/ 3533836 h 3684410"/>
              <a:gd name="connsiteX1" fmla="*/ 375155 w 5991779"/>
              <a:gd name="connsiteY1" fmla="*/ 3528393 h 3684410"/>
              <a:gd name="connsiteX2" fmla="*/ 375155 w 5991779"/>
              <a:gd name="connsiteY2" fmla="*/ 3528393 h 3684410"/>
              <a:gd name="connsiteX3" fmla="*/ 1743307 w 5991779"/>
              <a:gd name="connsiteY3" fmla="*/ 3096344 h 3684410"/>
              <a:gd name="connsiteX4" fmla="*/ 3039451 w 5991779"/>
              <a:gd name="connsiteY4" fmla="*/ 0 h 3684410"/>
              <a:gd name="connsiteX5" fmla="*/ 4263587 w 5991779"/>
              <a:gd name="connsiteY5" fmla="*/ 3096345 h 3684410"/>
              <a:gd name="connsiteX6" fmla="*/ 5631739 w 5991779"/>
              <a:gd name="connsiteY6" fmla="*/ 3528393 h 3684410"/>
              <a:gd name="connsiteX7" fmla="*/ 5631739 w 5991779"/>
              <a:gd name="connsiteY7" fmla="*/ 3528393 h 3684410"/>
              <a:gd name="connsiteX8" fmla="*/ 5991779 w 5991779"/>
              <a:gd name="connsiteY8" fmla="*/ 3528393 h 3684410"/>
              <a:gd name="connsiteX9" fmla="*/ 5991779 w 5991779"/>
              <a:gd name="connsiteY9" fmla="*/ 3528393 h 3684410"/>
              <a:gd name="connsiteX0" fmla="*/ 0 w 5991779"/>
              <a:gd name="connsiteY0" fmla="*/ 3533836 h 3535532"/>
              <a:gd name="connsiteX1" fmla="*/ 375155 w 5991779"/>
              <a:gd name="connsiteY1" fmla="*/ 3528393 h 3535532"/>
              <a:gd name="connsiteX2" fmla="*/ 1027303 w 5991779"/>
              <a:gd name="connsiteY2" fmla="*/ 3528394 h 3535532"/>
              <a:gd name="connsiteX3" fmla="*/ 1743307 w 5991779"/>
              <a:gd name="connsiteY3" fmla="*/ 3096344 h 3535532"/>
              <a:gd name="connsiteX4" fmla="*/ 3039451 w 5991779"/>
              <a:gd name="connsiteY4" fmla="*/ 0 h 3535532"/>
              <a:gd name="connsiteX5" fmla="*/ 4263587 w 5991779"/>
              <a:gd name="connsiteY5" fmla="*/ 3096345 h 3535532"/>
              <a:gd name="connsiteX6" fmla="*/ 5631739 w 5991779"/>
              <a:gd name="connsiteY6" fmla="*/ 3528393 h 3535532"/>
              <a:gd name="connsiteX7" fmla="*/ 5631739 w 5991779"/>
              <a:gd name="connsiteY7" fmla="*/ 3528393 h 3535532"/>
              <a:gd name="connsiteX8" fmla="*/ 5991779 w 5991779"/>
              <a:gd name="connsiteY8" fmla="*/ 3528393 h 3535532"/>
              <a:gd name="connsiteX9" fmla="*/ 5991779 w 5991779"/>
              <a:gd name="connsiteY9" fmla="*/ 3528393 h 3535532"/>
              <a:gd name="connsiteX0" fmla="*/ 0 w 5991779"/>
              <a:gd name="connsiteY0" fmla="*/ 3533836 h 3562005"/>
              <a:gd name="connsiteX1" fmla="*/ 1027303 w 5991779"/>
              <a:gd name="connsiteY1" fmla="*/ 3528394 h 3562005"/>
              <a:gd name="connsiteX2" fmla="*/ 1743307 w 5991779"/>
              <a:gd name="connsiteY2" fmla="*/ 3096344 h 3562005"/>
              <a:gd name="connsiteX3" fmla="*/ 3039451 w 5991779"/>
              <a:gd name="connsiteY3" fmla="*/ 0 h 3562005"/>
              <a:gd name="connsiteX4" fmla="*/ 4263587 w 5991779"/>
              <a:gd name="connsiteY4" fmla="*/ 3096345 h 3562005"/>
              <a:gd name="connsiteX5" fmla="*/ 5631739 w 5991779"/>
              <a:gd name="connsiteY5" fmla="*/ 3528393 h 3562005"/>
              <a:gd name="connsiteX6" fmla="*/ 5631739 w 5991779"/>
              <a:gd name="connsiteY6" fmla="*/ 3528393 h 3562005"/>
              <a:gd name="connsiteX7" fmla="*/ 5991779 w 5991779"/>
              <a:gd name="connsiteY7" fmla="*/ 3528393 h 3562005"/>
              <a:gd name="connsiteX8" fmla="*/ 5991779 w 5991779"/>
              <a:gd name="connsiteY8" fmla="*/ 3528393 h 3562005"/>
              <a:gd name="connsiteX0" fmla="*/ 0 w 4964476"/>
              <a:gd name="connsiteY0" fmla="*/ 3528394 h 3528394"/>
              <a:gd name="connsiteX1" fmla="*/ 716004 w 4964476"/>
              <a:gd name="connsiteY1" fmla="*/ 3096344 h 3528394"/>
              <a:gd name="connsiteX2" fmla="*/ 2012148 w 4964476"/>
              <a:gd name="connsiteY2" fmla="*/ 0 h 3528394"/>
              <a:gd name="connsiteX3" fmla="*/ 3236284 w 4964476"/>
              <a:gd name="connsiteY3" fmla="*/ 3096345 h 3528394"/>
              <a:gd name="connsiteX4" fmla="*/ 4604436 w 4964476"/>
              <a:gd name="connsiteY4" fmla="*/ 3528393 h 3528394"/>
              <a:gd name="connsiteX5" fmla="*/ 4604436 w 4964476"/>
              <a:gd name="connsiteY5" fmla="*/ 3528393 h 3528394"/>
              <a:gd name="connsiteX6" fmla="*/ 4964476 w 4964476"/>
              <a:gd name="connsiteY6" fmla="*/ 3528393 h 3528394"/>
              <a:gd name="connsiteX7" fmla="*/ 4964476 w 4964476"/>
              <a:gd name="connsiteY7" fmla="*/ 3528393 h 3528394"/>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4604436 w 4964476"/>
              <a:gd name="connsiteY5" fmla="*/ 3528399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3891625 w 4964476"/>
              <a:gd name="connsiteY5" fmla="*/ 3528400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6" fmla="*/ 4964476 w 4964476"/>
              <a:gd name="connsiteY6"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0" fmla="*/ 0 w 3891625"/>
              <a:gd name="connsiteY0" fmla="*/ 3528400 h 3528400"/>
              <a:gd name="connsiteX1" fmla="*/ 655339 w 3891625"/>
              <a:gd name="connsiteY1" fmla="*/ 3069903 h 3528400"/>
              <a:gd name="connsiteX2" fmla="*/ 2012148 w 3891625"/>
              <a:gd name="connsiteY2" fmla="*/ 6 h 3528400"/>
              <a:gd name="connsiteX3" fmla="*/ 3236284 w 3891625"/>
              <a:gd name="connsiteY3" fmla="*/ 3096351 h 3528400"/>
              <a:gd name="connsiteX4" fmla="*/ 3891625 w 3891625"/>
              <a:gd name="connsiteY4" fmla="*/ 3528400 h 352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625" h="3528400">
                <a:moveTo>
                  <a:pt x="0" y="3528400"/>
                </a:moveTo>
                <a:cubicBezTo>
                  <a:pt x="290551" y="3455485"/>
                  <a:pt x="319981" y="3657969"/>
                  <a:pt x="655339" y="3069903"/>
                </a:cubicBezTo>
                <a:cubicBezTo>
                  <a:pt x="990697" y="2481837"/>
                  <a:pt x="1581991" y="-4402"/>
                  <a:pt x="2012148" y="6"/>
                </a:cubicBezTo>
                <a:cubicBezTo>
                  <a:pt x="2442305" y="4414"/>
                  <a:pt x="2923038" y="2508285"/>
                  <a:pt x="3236284" y="3096351"/>
                </a:cubicBezTo>
                <a:cubicBezTo>
                  <a:pt x="3549530" y="3684417"/>
                  <a:pt x="3603593" y="3456392"/>
                  <a:pt x="3891625" y="3528400"/>
                </a:cubicBezTo>
              </a:path>
            </a:pathLst>
          </a:custGeom>
          <a:ln w="254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8000"/>
              </a:solidFill>
            </a:endParaRPr>
          </a:p>
        </p:txBody>
      </p:sp>
      <p:cxnSp>
        <p:nvCxnSpPr>
          <p:cNvPr id="54" name="Straight Arrow Connector 53"/>
          <p:cNvCxnSpPr/>
          <p:nvPr/>
        </p:nvCxnSpPr>
        <p:spPr>
          <a:xfrm>
            <a:off x="273553" y="6179144"/>
            <a:ext cx="301752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413130" y="4517272"/>
            <a:ext cx="685908"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f(m)</a:t>
            </a:r>
            <a:endParaRPr lang="en-GB" sz="2000" baseline="-25000" dirty="0"/>
          </a:p>
        </p:txBody>
      </p:sp>
      <p:sp>
        <p:nvSpPr>
          <p:cNvPr id="57" name="Rectangle 56"/>
          <p:cNvSpPr/>
          <p:nvPr/>
        </p:nvSpPr>
        <p:spPr>
          <a:xfrm>
            <a:off x="1560633" y="6210799"/>
            <a:ext cx="360040" cy="400110"/>
          </a:xfrm>
          <a:prstGeom prst="rect">
            <a:avLst/>
          </a:prstGeom>
        </p:spPr>
        <p:txBody>
          <a:bodyPr wrap="square">
            <a:spAutoFit/>
          </a:bodyPr>
          <a:lstStyle/>
          <a:p>
            <a:r>
              <a:rPr lang="en-GB" sz="800" b="1" dirty="0">
                <a:solidFill>
                  <a:srgbClr val="008000"/>
                </a:solidFill>
                <a:cs typeface="Times New Roman" pitchFamily="18" charset="0"/>
              </a:rPr>
              <a:t> </a:t>
            </a:r>
            <a:r>
              <a:rPr lang="en-US" sz="2000" b="1" dirty="0">
                <a:solidFill>
                  <a:srgbClr val="008000"/>
                </a:solidFill>
                <a:cs typeface="Times New Roman" pitchFamily="18" charset="0"/>
              </a:rPr>
              <a:t>5</a:t>
            </a:r>
            <a:endParaRPr lang="en-GB" sz="2000" b="1" dirty="0">
              <a:solidFill>
                <a:srgbClr val="008000"/>
              </a:solidFill>
            </a:endParaRPr>
          </a:p>
        </p:txBody>
      </p:sp>
      <p:cxnSp>
        <p:nvCxnSpPr>
          <p:cNvPr id="58" name="Straight Connector 57"/>
          <p:cNvCxnSpPr/>
          <p:nvPr/>
        </p:nvCxnSpPr>
        <p:spPr>
          <a:xfrm>
            <a:off x="1739440" y="4766286"/>
            <a:ext cx="1217" cy="1463040"/>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883279" y="6158616"/>
            <a:ext cx="586601"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m</a:t>
            </a:r>
            <a:endParaRPr lang="en-GB" sz="2000" i="1" baseline="-25000" dirty="0"/>
          </a:p>
        </p:txBody>
      </p:sp>
      <p:sp>
        <p:nvSpPr>
          <p:cNvPr id="60" name="Rectangle 59"/>
          <p:cNvSpPr/>
          <p:nvPr/>
        </p:nvSpPr>
        <p:spPr>
          <a:xfrm>
            <a:off x="2097332" y="6158616"/>
            <a:ext cx="586601"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5.2</a:t>
            </a:r>
            <a:endParaRPr lang="en-GB" sz="2000" baseline="-25000" dirty="0"/>
          </a:p>
        </p:txBody>
      </p:sp>
      <p:sp>
        <p:nvSpPr>
          <p:cNvPr id="61" name="Rectangle 60"/>
          <p:cNvSpPr/>
          <p:nvPr/>
        </p:nvSpPr>
        <p:spPr>
          <a:xfrm>
            <a:off x="2417064" y="5726936"/>
            <a:ext cx="476412" cy="369332"/>
          </a:xfrm>
          <a:prstGeom prst="rect">
            <a:avLst/>
          </a:prstGeom>
        </p:spPr>
        <p:txBody>
          <a:bodyPr wrap="none">
            <a:spAutoFit/>
          </a:bodyPr>
          <a:lstStyle/>
          <a:p>
            <a:r>
              <a:rPr lang="en-GB" dirty="0"/>
              <a:t>0.1</a:t>
            </a:r>
          </a:p>
        </p:txBody>
      </p:sp>
      <p:cxnSp>
        <p:nvCxnSpPr>
          <p:cNvPr id="10" name="Straight Connector 9"/>
          <p:cNvCxnSpPr/>
          <p:nvPr/>
        </p:nvCxnSpPr>
        <p:spPr>
          <a:xfrm>
            <a:off x="382754" y="4644249"/>
            <a:ext cx="0" cy="1678163"/>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106290" y="6115020"/>
            <a:ext cx="360040" cy="400110"/>
          </a:xfrm>
          <a:prstGeom prst="rect">
            <a:avLst/>
          </a:prstGeom>
        </p:spPr>
        <p:txBody>
          <a:bodyPr wrap="square">
            <a:spAutoFit/>
          </a:bodyPr>
          <a:lstStyle/>
          <a:p>
            <a:r>
              <a:rPr lang="en-GB" sz="800" b="1" dirty="0">
                <a:cs typeface="Times New Roman" pitchFamily="18" charset="0"/>
              </a:rPr>
              <a:t> </a:t>
            </a:r>
            <a:r>
              <a:rPr lang="en-US" sz="2000" b="1" dirty="0">
                <a:cs typeface="Times New Roman" pitchFamily="18" charset="0"/>
              </a:rPr>
              <a:t>0</a:t>
            </a:r>
            <a:endParaRPr lang="en-GB" sz="2000" b="1" dirty="0"/>
          </a:p>
        </p:txBody>
      </p:sp>
      <mc:AlternateContent xmlns:mc="http://schemas.openxmlformats.org/markup-compatibility/2006" xmlns:a14="http://schemas.microsoft.com/office/drawing/2010/main">
        <mc:Choice Requires="a14">
          <p:sp>
            <p:nvSpPr>
              <p:cNvPr id="11" name="Rectangle 10"/>
              <p:cNvSpPr/>
              <p:nvPr/>
            </p:nvSpPr>
            <p:spPr>
              <a:xfrm>
                <a:off x="6076459" y="4122481"/>
                <a:ext cx="1363643"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𝑧</m:t>
                      </m:r>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5.2</m:t>
                          </m:r>
                          <m:r>
                            <a:rPr lang="en-US" i="1">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5</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6076459" y="4122481"/>
                <a:ext cx="1363643" cy="61837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Rectangle 63"/>
              <p:cNvSpPr/>
              <p:nvPr/>
            </p:nvSpPr>
            <p:spPr>
              <a:xfrm>
                <a:off x="7313464" y="4116850"/>
                <a:ext cx="779380"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0.2</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64" name="Rectangle 63"/>
              <p:cNvSpPr>
                <a:spLocks noRot="1" noChangeAspect="1" noMove="1" noResize="1" noEditPoints="1" noAdjustHandles="1" noChangeArrowheads="1" noChangeShapeType="1" noTextEdit="1"/>
              </p:cNvSpPr>
              <p:nvPr/>
            </p:nvSpPr>
            <p:spPr>
              <a:xfrm>
                <a:off x="7313464" y="4116850"/>
                <a:ext cx="779380" cy="612796"/>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Rectangle 64"/>
              <p:cNvSpPr/>
              <p:nvPr/>
            </p:nvSpPr>
            <p:spPr>
              <a:xfrm>
                <a:off x="4970428" y="4653136"/>
                <a:ext cx="2113079" cy="616644"/>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&gt; </a:t>
                </a:r>
                <a14:m>
                  <m:oMath xmlns:m="http://schemas.openxmlformats.org/officeDocument/2006/math">
                    <m:f>
                      <m:fPr>
                        <m:ctrlPr>
                          <a:rPr lang="en-US" sz="2400" i="1" smtClean="0">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rPr>
                          <m:t>0.2</m:t>
                        </m:r>
                      </m:num>
                      <m:den>
                        <m:r>
                          <a:rPr lang="en-US" sz="2400" i="1">
                            <a:solidFill>
                              <a:schemeClr val="tx1"/>
                            </a:solidFill>
                            <a:latin typeface="Cambria Math" panose="02040503050406030204" pitchFamily="18" charset="0"/>
                            <a:ea typeface="Cambria Math" panose="02040503050406030204" pitchFamily="18" charset="0"/>
                          </a:rPr>
                          <m:t>𝜎</m:t>
                        </m:r>
                      </m:den>
                    </m:f>
                  </m:oMath>
                </a14:m>
                <a:r>
                  <a:rPr lang="en-GB" sz="2400" dirty="0">
                    <a:latin typeface="Times New Roman" panose="02020603050405020304" pitchFamily="18" charset="0"/>
                    <a:cs typeface="Times New Roman" panose="02020603050405020304" pitchFamily="18" charset="0"/>
                  </a:rPr>
                  <a:t>) = 0.1</a:t>
                </a:r>
                <a:endParaRPr lang="en-GB" sz="2400" dirty="0"/>
              </a:p>
            </p:txBody>
          </p:sp>
        </mc:Choice>
        <mc:Fallback xmlns="">
          <p:sp>
            <p:nvSpPr>
              <p:cNvPr id="65" name="Rectangle 64"/>
              <p:cNvSpPr>
                <a:spLocks noRot="1" noChangeAspect="1" noMove="1" noResize="1" noEditPoints="1" noAdjustHandles="1" noChangeArrowheads="1" noChangeShapeType="1" noTextEdit="1"/>
              </p:cNvSpPr>
              <p:nvPr/>
            </p:nvSpPr>
            <p:spPr>
              <a:xfrm>
                <a:off x="4970428" y="4653136"/>
                <a:ext cx="2113079" cy="616644"/>
              </a:xfrm>
              <a:prstGeom prst="rect">
                <a:avLst/>
              </a:prstGeom>
              <a:blipFill>
                <a:blip r:embed="rId4"/>
                <a:stretch>
                  <a:fillRect l="-4323" r="-3746" b="-89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Rectangle 65"/>
              <p:cNvSpPr/>
              <p:nvPr/>
            </p:nvSpPr>
            <p:spPr>
              <a:xfrm>
                <a:off x="5023319" y="5260628"/>
                <a:ext cx="2113079" cy="616644"/>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&lt; </a:t>
                </a:r>
                <a14:m>
                  <m:oMath xmlns:m="http://schemas.openxmlformats.org/officeDocument/2006/math">
                    <m:f>
                      <m:fPr>
                        <m:ctrlPr>
                          <a:rPr lang="en-US" sz="2400" i="1" smtClean="0">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rPr>
                          <m:t>0.2</m:t>
                        </m:r>
                      </m:num>
                      <m:den>
                        <m:r>
                          <a:rPr lang="en-US" sz="2400" i="1">
                            <a:solidFill>
                              <a:schemeClr val="tx1"/>
                            </a:solidFill>
                            <a:latin typeface="Cambria Math" panose="02040503050406030204" pitchFamily="18" charset="0"/>
                            <a:ea typeface="Cambria Math" panose="02040503050406030204" pitchFamily="18" charset="0"/>
                          </a:rPr>
                          <m:t>𝜎</m:t>
                        </m:r>
                      </m:den>
                    </m:f>
                  </m:oMath>
                </a14:m>
                <a:r>
                  <a:rPr lang="en-GB" sz="2400" dirty="0">
                    <a:latin typeface="Times New Roman" panose="02020603050405020304" pitchFamily="18" charset="0"/>
                    <a:cs typeface="Times New Roman" panose="02020603050405020304" pitchFamily="18" charset="0"/>
                  </a:rPr>
                  <a:t>) = 0.9</a:t>
                </a:r>
                <a:endParaRPr lang="en-GB" sz="2400" dirty="0"/>
              </a:p>
            </p:txBody>
          </p:sp>
        </mc:Choice>
        <mc:Fallback xmlns="">
          <p:sp>
            <p:nvSpPr>
              <p:cNvPr id="66" name="Rectangle 65"/>
              <p:cNvSpPr>
                <a:spLocks noRot="1" noChangeAspect="1" noMove="1" noResize="1" noEditPoints="1" noAdjustHandles="1" noChangeArrowheads="1" noChangeShapeType="1" noTextEdit="1"/>
              </p:cNvSpPr>
              <p:nvPr/>
            </p:nvSpPr>
            <p:spPr>
              <a:xfrm>
                <a:off x="5023319" y="5260628"/>
                <a:ext cx="2113079" cy="616644"/>
              </a:xfrm>
              <a:prstGeom prst="rect">
                <a:avLst/>
              </a:prstGeom>
              <a:blipFill>
                <a:blip r:embed="rId5"/>
                <a:stretch>
                  <a:fillRect l="-4323" r="-3746" b="-8911"/>
                </a:stretch>
              </a:blipFill>
            </p:spPr>
            <p:txBody>
              <a:bodyPr/>
              <a:lstStyle/>
              <a:p>
                <a:r>
                  <a:rPr lang="en-GB">
                    <a:noFill/>
                  </a:rPr>
                  <a:t> </a:t>
                </a:r>
              </a:p>
            </p:txBody>
          </p:sp>
        </mc:Fallback>
      </mc:AlternateContent>
      <p:sp>
        <p:nvSpPr>
          <p:cNvPr id="67" name="TextBox 66"/>
          <p:cNvSpPr txBox="1"/>
          <p:nvPr/>
        </p:nvSpPr>
        <p:spPr>
          <a:xfrm>
            <a:off x="3595798" y="4296405"/>
            <a:ext cx="2431171" cy="338554"/>
          </a:xfrm>
          <a:prstGeom prst="rect">
            <a:avLst/>
          </a:prstGeom>
          <a:noFill/>
        </p:spPr>
        <p:txBody>
          <a:bodyPr wrap="square" rtlCol="0">
            <a:spAutoFit/>
          </a:bodyPr>
          <a:lstStyle/>
          <a:p>
            <a:r>
              <a:rPr lang="en-GB" sz="1600" b="1" dirty="0">
                <a:solidFill>
                  <a:srgbClr val="002060"/>
                </a:solidFill>
              </a:rPr>
              <a:t>Standardize the value of </a:t>
            </a:r>
            <a:r>
              <a:rPr lang="en-GB" sz="1600" b="1" i="1" dirty="0">
                <a:solidFill>
                  <a:srgbClr val="002060"/>
                </a:solidFill>
                <a:latin typeface="Times New Roman" panose="02020603050405020304" pitchFamily="18" charset="0"/>
                <a:cs typeface="Times New Roman" panose="02020603050405020304" pitchFamily="18" charset="0"/>
              </a:rPr>
              <a:t>x</a:t>
            </a:r>
          </a:p>
        </p:txBody>
      </p:sp>
      <p:cxnSp>
        <p:nvCxnSpPr>
          <p:cNvPr id="15" name="Straight Connector 14"/>
          <p:cNvCxnSpPr/>
          <p:nvPr/>
        </p:nvCxnSpPr>
        <p:spPr>
          <a:xfrm>
            <a:off x="3469880" y="4212201"/>
            <a:ext cx="0" cy="2346525"/>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05475" y="5213998"/>
            <a:ext cx="764953" cy="461665"/>
          </a:xfrm>
          <a:prstGeom prst="rect">
            <a:avLst/>
          </a:prstGeom>
        </p:spPr>
        <p:txBody>
          <a:bodyPr wrap="none">
            <a:spAutoFit/>
          </a:bodyPr>
          <a:lstStyle/>
          <a:p>
            <a:r>
              <a:rPr lang="en-GB" sz="2400" dirty="0"/>
              <a:t>then</a:t>
            </a:r>
          </a:p>
        </p:txBody>
      </p:sp>
      <p:sp>
        <p:nvSpPr>
          <p:cNvPr id="71" name="Rectangle 70"/>
          <p:cNvSpPr/>
          <p:nvPr/>
        </p:nvSpPr>
        <p:spPr>
          <a:xfrm>
            <a:off x="1464989" y="5652052"/>
            <a:ext cx="476412" cy="369332"/>
          </a:xfrm>
          <a:prstGeom prst="rect">
            <a:avLst/>
          </a:prstGeom>
        </p:spPr>
        <p:txBody>
          <a:bodyPr wrap="none">
            <a:spAutoFit/>
          </a:bodyPr>
          <a:lstStyle/>
          <a:p>
            <a:r>
              <a:rPr lang="en-GB" dirty="0"/>
              <a:t>0.9</a:t>
            </a:r>
          </a:p>
        </p:txBody>
      </p:sp>
      <p:sp>
        <p:nvSpPr>
          <p:cNvPr id="36" name="Rectangle 35">
            <a:hlinkClick r:id="rId6"/>
            <a:extLst>
              <a:ext uri="{FF2B5EF4-FFF2-40B4-BE49-F238E27FC236}">
                <a16:creationId xmlns:a16="http://schemas.microsoft.com/office/drawing/2014/main" id="{E6785D0F-29FD-4792-B346-66C08941FC29}"/>
              </a:ext>
            </a:extLst>
          </p:cNvPr>
          <p:cNvSpPr/>
          <p:nvPr/>
        </p:nvSpPr>
        <p:spPr>
          <a:xfrm>
            <a:off x="8047101" y="101642"/>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36">
            <a:hlinkClick r:id="rId6"/>
            <a:extLst>
              <a:ext uri="{FF2B5EF4-FFF2-40B4-BE49-F238E27FC236}">
                <a16:creationId xmlns:a16="http://schemas.microsoft.com/office/drawing/2014/main" id="{699B2E0C-AAD4-4226-BB39-12A54C9D9A0A}"/>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CD25912E-18F4-449C-A1A0-AB97EF8A99F5}"/>
              </a:ext>
            </a:extLst>
          </p:cNvPr>
          <p:cNvSpPr txBox="1"/>
          <p:nvPr/>
        </p:nvSpPr>
        <p:spPr>
          <a:xfrm>
            <a:off x="3512146" y="5805264"/>
            <a:ext cx="4099367" cy="461665"/>
          </a:xfrm>
          <a:prstGeom prst="rect">
            <a:avLst/>
          </a:prstGeom>
          <a:noFill/>
        </p:spPr>
        <p:txBody>
          <a:bodyPr wrap="square" rtlCol="0">
            <a:spAutoFit/>
          </a:bodyPr>
          <a:lstStyle/>
          <a:p>
            <a:r>
              <a:rPr lang="en-GB" sz="2400" dirty="0"/>
              <a:t>Calculate </a:t>
            </a:r>
            <a:r>
              <a:rPr lang="en-GB" sz="2400" dirty="0" err="1"/>
              <a:t>InvNormCD</a:t>
            </a:r>
            <a:r>
              <a:rPr lang="en-GB" sz="2400" dirty="0"/>
              <a:t>(0.9, 1, 0)</a:t>
            </a:r>
            <a:endParaRPr lang="en-GB" sz="2400" dirty="0">
              <a:latin typeface="Times New Roman" panose="02020603050405020304" pitchFamily="18" charset="0"/>
              <a:cs typeface="Times New Roman" panose="02020603050405020304" pitchFamily="18" charset="0"/>
            </a:endParaRPr>
          </a:p>
        </p:txBody>
      </p:sp>
      <p:sp>
        <p:nvSpPr>
          <p:cNvPr id="39" name="Rectangle 38">
            <a:extLst>
              <a:ext uri="{FF2B5EF4-FFF2-40B4-BE49-F238E27FC236}">
                <a16:creationId xmlns:a16="http://schemas.microsoft.com/office/drawing/2014/main" id="{9D0A551F-2C9E-4D56-9DC6-0F8C1B7932ED}"/>
              </a:ext>
            </a:extLst>
          </p:cNvPr>
          <p:cNvSpPr/>
          <p:nvPr/>
        </p:nvSpPr>
        <p:spPr>
          <a:xfrm>
            <a:off x="7366354" y="5817067"/>
            <a:ext cx="1742785"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 1.28155…</a:t>
            </a:r>
            <a:endParaRPr lang="en-GB" sz="2400" dirty="0"/>
          </a:p>
        </p:txBody>
      </p:sp>
      <mc:AlternateContent xmlns:mc="http://schemas.openxmlformats.org/markup-compatibility/2006" xmlns:a14="http://schemas.microsoft.com/office/drawing/2010/main">
        <mc:Choice Requires="a14">
          <p:sp>
            <p:nvSpPr>
              <p:cNvPr id="35" name="Rectangle 34">
                <a:extLst>
                  <a:ext uri="{FF2B5EF4-FFF2-40B4-BE49-F238E27FC236}">
                    <a16:creationId xmlns:a16="http://schemas.microsoft.com/office/drawing/2014/main" id="{900DEE25-DA57-438A-A810-309541B5EA0E}"/>
                  </a:ext>
                </a:extLst>
              </p:cNvPr>
              <p:cNvSpPr/>
              <p:nvPr/>
            </p:nvSpPr>
            <p:spPr>
              <a:xfrm>
                <a:off x="5282889" y="6205556"/>
                <a:ext cx="1002710" cy="616644"/>
              </a:xfrm>
              <a:prstGeom prst="rect">
                <a:avLst/>
              </a:prstGeom>
            </p:spPr>
            <p:txBody>
              <a:bodyPr wrap="none">
                <a:spAutoFit/>
              </a:bodyPr>
              <a:lstStyle/>
              <a:p>
                <a:r>
                  <a:rPr lang="en-US" sz="2400" i="1" dirty="0">
                    <a:solidFill>
                      <a:schemeClr val="tx1"/>
                    </a:solidFill>
                    <a:latin typeface="Times New Roman" panose="02020603050405020304" pitchFamily="18" charset="0"/>
                    <a:cs typeface="Times New Roman" panose="02020603050405020304" pitchFamily="18" charset="0"/>
                  </a:rPr>
                  <a:t>z </a:t>
                </a:r>
                <a14:m>
                  <m:oMath xmlns:m="http://schemas.openxmlformats.org/officeDocument/2006/math">
                    <m:r>
                      <a:rPr lang="en-US" sz="2400" i="1" smtClean="0">
                        <a:solidFill>
                          <a:schemeClr val="tx1"/>
                        </a:solidFill>
                        <a:latin typeface="Cambria Math" panose="02040503050406030204" pitchFamily="18" charset="0"/>
                      </a:rPr>
                      <m:t>=</m:t>
                    </m:r>
                    <m:f>
                      <m:fPr>
                        <m:ctrlPr>
                          <a:rPr lang="en-US" sz="2400" i="1">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0.2</m:t>
                        </m:r>
                      </m:num>
                      <m:den>
                        <m:r>
                          <a:rPr lang="en-US" sz="2400" i="1">
                            <a:solidFill>
                              <a:schemeClr val="tx1"/>
                            </a:solidFill>
                            <a:latin typeface="Cambria Math" panose="02040503050406030204" pitchFamily="18" charset="0"/>
                            <a:ea typeface="Cambria Math" panose="02040503050406030204" pitchFamily="18" charset="0"/>
                          </a:rPr>
                          <m:t>𝜎</m:t>
                        </m:r>
                      </m:den>
                    </m:f>
                  </m:oMath>
                </a14:m>
                <a:endParaRPr lang="en-GB" sz="2400" dirty="0">
                  <a:solidFill>
                    <a:schemeClr val="tx1"/>
                  </a:solidFill>
                </a:endParaRPr>
              </a:p>
            </p:txBody>
          </p:sp>
        </mc:Choice>
        <mc:Fallback xmlns="">
          <p:sp>
            <p:nvSpPr>
              <p:cNvPr id="35" name="Rectangle 34">
                <a:extLst>
                  <a:ext uri="{FF2B5EF4-FFF2-40B4-BE49-F238E27FC236}">
                    <a16:creationId xmlns:a16="http://schemas.microsoft.com/office/drawing/2014/main" id="{900DEE25-DA57-438A-A810-309541B5EA0E}"/>
                  </a:ext>
                </a:extLst>
              </p:cNvPr>
              <p:cNvSpPr>
                <a:spLocks noRot="1" noChangeAspect="1" noMove="1" noResize="1" noEditPoints="1" noAdjustHandles="1" noChangeArrowheads="1" noChangeShapeType="1" noTextEdit="1"/>
              </p:cNvSpPr>
              <p:nvPr/>
            </p:nvSpPr>
            <p:spPr>
              <a:xfrm>
                <a:off x="5282889" y="6205556"/>
                <a:ext cx="1002710" cy="616644"/>
              </a:xfrm>
              <a:prstGeom prst="rect">
                <a:avLst/>
              </a:prstGeom>
              <a:blipFill>
                <a:blip r:embed="rId7"/>
                <a:stretch>
                  <a:fillRect l="-9756" b="-8911"/>
                </a:stretch>
              </a:blipFill>
            </p:spPr>
            <p:txBody>
              <a:bodyPr/>
              <a:lstStyle/>
              <a:p>
                <a:r>
                  <a:rPr lang="en-GB">
                    <a:noFill/>
                  </a:rPr>
                  <a:t> </a:t>
                </a:r>
              </a:p>
            </p:txBody>
          </p:sp>
        </mc:Fallback>
      </mc:AlternateContent>
      <p:sp>
        <p:nvSpPr>
          <p:cNvPr id="40" name="Rectangle 39">
            <a:extLst>
              <a:ext uri="{FF2B5EF4-FFF2-40B4-BE49-F238E27FC236}">
                <a16:creationId xmlns:a16="http://schemas.microsoft.com/office/drawing/2014/main" id="{21C5F97B-5EBF-4023-ADEE-DE2585E62BC5}"/>
              </a:ext>
            </a:extLst>
          </p:cNvPr>
          <p:cNvSpPr/>
          <p:nvPr/>
        </p:nvSpPr>
        <p:spPr>
          <a:xfrm>
            <a:off x="6285599" y="6283045"/>
            <a:ext cx="1742785"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 1.28155…</a:t>
            </a:r>
            <a:endParaRPr lang="en-GB" sz="2400" dirty="0"/>
          </a:p>
        </p:txBody>
      </p:sp>
      <p:sp>
        <p:nvSpPr>
          <p:cNvPr id="41" name="Rectangle 40">
            <a:extLst>
              <a:ext uri="{FF2B5EF4-FFF2-40B4-BE49-F238E27FC236}">
                <a16:creationId xmlns:a16="http://schemas.microsoft.com/office/drawing/2014/main" id="{F6D08CD0-8A59-4603-8DD6-07F82A7B6AA8}"/>
              </a:ext>
            </a:extLst>
          </p:cNvPr>
          <p:cNvSpPr/>
          <p:nvPr/>
        </p:nvSpPr>
        <p:spPr>
          <a:xfrm>
            <a:off x="3816094" y="6254702"/>
            <a:ext cx="1364861" cy="461665"/>
          </a:xfrm>
          <a:prstGeom prst="rect">
            <a:avLst/>
          </a:prstGeom>
        </p:spPr>
        <p:txBody>
          <a:bodyPr wrap="none">
            <a:spAutoFit/>
          </a:bodyPr>
          <a:lstStyle/>
          <a:p>
            <a:r>
              <a:rPr lang="en-GB" sz="2400" dirty="0"/>
              <a:t>therefore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left)">
                                      <p:cBhvr>
                                        <p:cTn id="39" dur="500"/>
                                        <p:tgtEl>
                                          <p:spTgt spid="54"/>
                                        </p:tgtEl>
                                      </p:cBhvr>
                                    </p:animEffect>
                                  </p:childTnLst>
                                </p:cTn>
                              </p:par>
                            </p:childTnLst>
                          </p:cTn>
                        </p:par>
                        <p:par>
                          <p:cTn id="40" fill="hold">
                            <p:stCondLst>
                              <p:cond delay="500"/>
                            </p:stCondLst>
                            <p:childTnLst>
                              <p:par>
                                <p:cTn id="41" presetID="22" presetClass="entr" presetSubtype="4" fill="hold" nodeType="afterEffect">
                                  <p:stCondLst>
                                    <p:cond delay="50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00"/>
                                        <p:tgtEl>
                                          <p:spTgt spid="10"/>
                                        </p:tgtEl>
                                      </p:cBhvr>
                                    </p:animEffect>
                                  </p:childTnLst>
                                </p:cTn>
                              </p:par>
                            </p:childTnLst>
                          </p:cTn>
                        </p:par>
                        <p:par>
                          <p:cTn id="44" fill="hold">
                            <p:stCondLst>
                              <p:cond delay="1500"/>
                            </p:stCondLst>
                            <p:childTnLst>
                              <p:par>
                                <p:cTn id="45" presetID="1" presetClass="entr" presetSubtype="0" fill="hold" grpId="0" nodeType="afterEffect">
                                  <p:stCondLst>
                                    <p:cond delay="500"/>
                                  </p:stCondLst>
                                  <p:childTnLst>
                                    <p:set>
                                      <p:cBhvr>
                                        <p:cTn id="46" dur="1" fill="hold">
                                          <p:stCondLst>
                                            <p:cond delay="0"/>
                                          </p:stCondLst>
                                        </p:cTn>
                                        <p:tgtEl>
                                          <p:spTgt spid="63"/>
                                        </p:tgtEl>
                                        <p:attrNameLst>
                                          <p:attrName>style.visibility</p:attrName>
                                        </p:attrNameLst>
                                      </p:cBhvr>
                                      <p:to>
                                        <p:strVal val="visible"/>
                                      </p:to>
                                    </p:set>
                                  </p:childTnLst>
                                </p:cTn>
                              </p:par>
                            </p:childTnLst>
                          </p:cTn>
                        </p:par>
                        <p:par>
                          <p:cTn id="47" fill="hold">
                            <p:stCondLst>
                              <p:cond delay="2000"/>
                            </p:stCondLst>
                            <p:childTnLst>
                              <p:par>
                                <p:cTn id="48" presetID="1" presetClass="entr" presetSubtype="0" fill="hold" grpId="0" nodeType="afterEffect">
                                  <p:stCondLst>
                                    <p:cond delay="500"/>
                                  </p:stCondLst>
                                  <p:childTnLst>
                                    <p:set>
                                      <p:cBhvr>
                                        <p:cTn id="49" dur="1" fill="hold">
                                          <p:stCondLst>
                                            <p:cond delay="0"/>
                                          </p:stCondLst>
                                        </p:cTn>
                                        <p:tgtEl>
                                          <p:spTgt spid="59"/>
                                        </p:tgtEl>
                                        <p:attrNameLst>
                                          <p:attrName>style.visibility</p:attrName>
                                        </p:attrNameLst>
                                      </p:cBhvr>
                                      <p:to>
                                        <p:strVal val="visible"/>
                                      </p:to>
                                    </p:set>
                                  </p:childTnLst>
                                </p:cTn>
                              </p:par>
                            </p:childTnLst>
                          </p:cTn>
                        </p:par>
                        <p:par>
                          <p:cTn id="50" fill="hold">
                            <p:stCondLst>
                              <p:cond delay="2500"/>
                            </p:stCondLst>
                            <p:childTnLst>
                              <p:par>
                                <p:cTn id="51" presetID="1" presetClass="entr" presetSubtype="0" fill="hold" grpId="0" nodeType="afterEffect">
                                  <p:stCondLst>
                                    <p:cond delay="500"/>
                                  </p:stCondLst>
                                  <p:childTnLst>
                                    <p:set>
                                      <p:cBhvr>
                                        <p:cTn id="52" dur="1" fill="hold">
                                          <p:stCondLst>
                                            <p:cond delay="0"/>
                                          </p:stCondLst>
                                        </p:cTn>
                                        <p:tgtEl>
                                          <p:spTgt spid="56"/>
                                        </p:tgtEl>
                                        <p:attrNameLst>
                                          <p:attrName>style.visibility</p:attrName>
                                        </p:attrNameLst>
                                      </p:cBhvr>
                                      <p:to>
                                        <p:strVal val="visible"/>
                                      </p:to>
                                    </p:set>
                                  </p:childTnLst>
                                </p:cTn>
                              </p:par>
                            </p:childTnLst>
                          </p:cTn>
                        </p:par>
                        <p:par>
                          <p:cTn id="53" fill="hold">
                            <p:stCondLst>
                              <p:cond delay="3000"/>
                            </p:stCondLst>
                            <p:childTnLst>
                              <p:par>
                                <p:cTn id="54" presetID="22" presetClass="entr" presetSubtype="8" fill="hold" grpId="0" nodeType="afterEffect">
                                  <p:stCondLst>
                                    <p:cond delay="500"/>
                                  </p:stCondLst>
                                  <p:childTnLst>
                                    <p:set>
                                      <p:cBhvr>
                                        <p:cTn id="55" dur="1" fill="hold">
                                          <p:stCondLst>
                                            <p:cond delay="0"/>
                                          </p:stCondLst>
                                        </p:cTn>
                                        <p:tgtEl>
                                          <p:spTgt spid="53"/>
                                        </p:tgtEl>
                                        <p:attrNameLst>
                                          <p:attrName>style.visibility</p:attrName>
                                        </p:attrNameLst>
                                      </p:cBhvr>
                                      <p:to>
                                        <p:strVal val="visible"/>
                                      </p:to>
                                    </p:set>
                                    <p:animEffect transition="in" filter="wipe(left)">
                                      <p:cBhvr>
                                        <p:cTn id="56" dur="500"/>
                                        <p:tgtEl>
                                          <p:spTgt spid="53"/>
                                        </p:tgtEl>
                                      </p:cBhvr>
                                    </p:animEffect>
                                  </p:childTnLst>
                                </p:cTn>
                              </p:par>
                            </p:childTnLst>
                          </p:cTn>
                        </p:par>
                        <p:par>
                          <p:cTn id="57" fill="hold">
                            <p:stCondLst>
                              <p:cond delay="4000"/>
                            </p:stCondLst>
                            <p:childTnLst>
                              <p:par>
                                <p:cTn id="58" presetID="22" presetClass="entr" presetSubtype="4" fill="hold" nodeType="afterEffect">
                                  <p:stCondLst>
                                    <p:cond delay="500"/>
                                  </p:stCondLst>
                                  <p:childTnLst>
                                    <p:set>
                                      <p:cBhvr>
                                        <p:cTn id="59" dur="1" fill="hold">
                                          <p:stCondLst>
                                            <p:cond delay="0"/>
                                          </p:stCondLst>
                                        </p:cTn>
                                        <p:tgtEl>
                                          <p:spTgt spid="58"/>
                                        </p:tgtEl>
                                        <p:attrNameLst>
                                          <p:attrName>style.visibility</p:attrName>
                                        </p:attrNameLst>
                                      </p:cBhvr>
                                      <p:to>
                                        <p:strVal val="visible"/>
                                      </p:to>
                                    </p:set>
                                    <p:animEffect transition="in" filter="wipe(down)">
                                      <p:cBhvr>
                                        <p:cTn id="60" dur="500"/>
                                        <p:tgtEl>
                                          <p:spTgt spid="58"/>
                                        </p:tgtEl>
                                      </p:cBhvr>
                                    </p:animEffect>
                                  </p:childTnLst>
                                </p:cTn>
                              </p:par>
                            </p:childTnLst>
                          </p:cTn>
                        </p:par>
                        <p:par>
                          <p:cTn id="61" fill="hold">
                            <p:stCondLst>
                              <p:cond delay="5000"/>
                            </p:stCondLst>
                            <p:childTnLst>
                              <p:par>
                                <p:cTn id="62" presetID="1" presetClass="entr" presetSubtype="0" fill="hold" grpId="0" nodeType="afterEffect">
                                  <p:stCondLst>
                                    <p:cond delay="500"/>
                                  </p:stCondLst>
                                  <p:childTnLst>
                                    <p:set>
                                      <p:cBhvr>
                                        <p:cTn id="63" dur="1" fill="hold">
                                          <p:stCondLst>
                                            <p:cond delay="0"/>
                                          </p:stCondLst>
                                        </p:cTn>
                                        <p:tgtEl>
                                          <p:spTgt spid="57"/>
                                        </p:tgtEl>
                                        <p:attrNameLst>
                                          <p:attrName>style.visibility</p:attrName>
                                        </p:attrNameLst>
                                      </p:cBhvr>
                                      <p:to>
                                        <p:strVal val="visible"/>
                                      </p:to>
                                    </p:set>
                                  </p:childTnLst>
                                </p:cTn>
                              </p:par>
                            </p:childTnLst>
                          </p:cTn>
                        </p:par>
                        <p:par>
                          <p:cTn id="64" fill="hold">
                            <p:stCondLst>
                              <p:cond delay="5500"/>
                            </p:stCondLst>
                            <p:childTnLst>
                              <p:par>
                                <p:cTn id="65" presetID="1" presetClass="entr" presetSubtype="0" fill="hold" grpId="0" nodeType="afterEffect">
                                  <p:stCondLst>
                                    <p:cond delay="500"/>
                                  </p:stCondLst>
                                  <p:childTnLst>
                                    <p:set>
                                      <p:cBhvr>
                                        <p:cTn id="66" dur="1" fill="hold">
                                          <p:stCondLst>
                                            <p:cond delay="0"/>
                                          </p:stCondLst>
                                        </p:cTn>
                                        <p:tgtEl>
                                          <p:spTgt spid="52"/>
                                        </p:tgtEl>
                                        <p:attrNameLst>
                                          <p:attrName>style.visibility</p:attrName>
                                        </p:attrNameLst>
                                      </p:cBhvr>
                                      <p:to>
                                        <p:strVal val="visible"/>
                                      </p:to>
                                    </p:set>
                                  </p:childTnLst>
                                </p:cTn>
                              </p:par>
                            </p:childTnLst>
                          </p:cTn>
                        </p:par>
                        <p:par>
                          <p:cTn id="67" fill="hold">
                            <p:stCondLst>
                              <p:cond delay="6000"/>
                            </p:stCondLst>
                            <p:childTnLst>
                              <p:par>
                                <p:cTn id="68" presetID="1" presetClass="entr" presetSubtype="0" fill="hold" grpId="0" nodeType="afterEffect">
                                  <p:stCondLst>
                                    <p:cond delay="500"/>
                                  </p:stCondLst>
                                  <p:childTnLst>
                                    <p:set>
                                      <p:cBhvr>
                                        <p:cTn id="69" dur="1" fill="hold">
                                          <p:stCondLst>
                                            <p:cond delay="0"/>
                                          </p:stCondLst>
                                        </p:cTn>
                                        <p:tgtEl>
                                          <p:spTgt spid="60"/>
                                        </p:tgtEl>
                                        <p:attrNameLst>
                                          <p:attrName>style.visibility</p:attrName>
                                        </p:attrNameLst>
                                      </p:cBhvr>
                                      <p:to>
                                        <p:strVal val="visible"/>
                                      </p:to>
                                    </p:set>
                                  </p:childTnLst>
                                </p:cTn>
                              </p:par>
                            </p:childTnLst>
                          </p:cTn>
                        </p:par>
                        <p:par>
                          <p:cTn id="70" fill="hold">
                            <p:stCondLst>
                              <p:cond delay="6500"/>
                            </p:stCondLst>
                            <p:childTnLst>
                              <p:par>
                                <p:cTn id="71" presetID="1" presetClass="entr" presetSubtype="0" fill="hold" grpId="0" nodeType="afterEffect">
                                  <p:stCondLst>
                                    <p:cond delay="500"/>
                                  </p:stCondLst>
                                  <p:childTnLst>
                                    <p:set>
                                      <p:cBhvr>
                                        <p:cTn id="72" dur="1" fill="hold">
                                          <p:stCondLst>
                                            <p:cond delay="0"/>
                                          </p:stCondLst>
                                        </p:cTn>
                                        <p:tgtEl>
                                          <p:spTgt spid="6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down)">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67"/>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1"/>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64"/>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65"/>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6"/>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66"/>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71"/>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38"/>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41"/>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35"/>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5" grpId="0"/>
      <p:bldP spid="49" grpId="0"/>
      <p:bldP spid="50" grpId="0"/>
      <p:bldP spid="51" grpId="0"/>
      <p:bldP spid="52" grpId="0" animBg="1"/>
      <p:bldP spid="53" grpId="0" animBg="1"/>
      <p:bldP spid="56" grpId="0"/>
      <p:bldP spid="57" grpId="0"/>
      <p:bldP spid="59" grpId="0"/>
      <p:bldP spid="60" grpId="0"/>
      <p:bldP spid="61" grpId="0"/>
      <p:bldP spid="63" grpId="0"/>
      <p:bldP spid="11" grpId="0"/>
      <p:bldP spid="64" grpId="0"/>
      <p:bldP spid="65" grpId="0"/>
      <p:bldP spid="66" grpId="0"/>
      <p:bldP spid="67" grpId="0"/>
      <p:bldP spid="16" grpId="0"/>
      <p:bldP spid="71" grpId="0"/>
      <p:bldP spid="38" grpId="0"/>
      <p:bldP spid="39" grpId="0"/>
      <p:bldP spid="35" grpId="0"/>
      <p:bldP spid="40"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DBEBD">
            <a:alpha val="66000"/>
          </a:srgbClr>
        </a:solidFill>
        <a:effectLst/>
      </p:bgPr>
    </p:bg>
    <p:spTree>
      <p:nvGrpSpPr>
        <p:cNvPr id="1" name=""/>
        <p:cNvGrpSpPr/>
        <p:nvPr/>
      </p:nvGrpSpPr>
      <p:grpSpPr>
        <a:xfrm>
          <a:off x="0" y="0"/>
          <a:ext cx="0" cy="0"/>
          <a:chOff x="0" y="0"/>
          <a:chExt cx="0" cy="0"/>
        </a:xfrm>
      </p:grpSpPr>
      <p:sp>
        <p:nvSpPr>
          <p:cNvPr id="2" name="TextBox 1"/>
          <p:cNvSpPr txBox="1"/>
          <p:nvPr/>
        </p:nvSpPr>
        <p:spPr>
          <a:xfrm>
            <a:off x="409146" y="476672"/>
            <a:ext cx="8280920" cy="1200329"/>
          </a:xfrm>
          <a:prstGeom prst="rect">
            <a:avLst/>
          </a:prstGeom>
          <a:noFill/>
        </p:spPr>
        <p:txBody>
          <a:bodyPr wrap="square" rtlCol="0">
            <a:spAutoFit/>
          </a:bodyPr>
          <a:lstStyle/>
          <a:p>
            <a:r>
              <a:rPr lang="en-GB" sz="2400" dirty="0"/>
              <a:t>You may be given cumulative probabilities and asked to find either the mean (if </a:t>
            </a:r>
            <a:r>
              <a:rPr lang="en-GB" sz="2400" dirty="0">
                <a:latin typeface="Symbol" panose="05050102010706020507" pitchFamily="18" charset="2"/>
              </a:rPr>
              <a:t>s</a:t>
            </a:r>
            <a:r>
              <a:rPr lang="en-GB" sz="2400" dirty="0"/>
              <a:t> is known) or the standard deviation (if </a:t>
            </a:r>
            <a:r>
              <a:rPr lang="en-GB" sz="2400" dirty="0">
                <a:latin typeface="Symbol" panose="05050102010706020507" pitchFamily="18" charset="2"/>
              </a:rPr>
              <a:t>m</a:t>
            </a:r>
            <a:r>
              <a:rPr lang="en-GB" sz="2400" dirty="0"/>
              <a:t> is known) or both.</a:t>
            </a:r>
          </a:p>
        </p:txBody>
      </p:sp>
      <p:sp>
        <p:nvSpPr>
          <p:cNvPr id="32" name="TextBox 31"/>
          <p:cNvSpPr txBox="1"/>
          <p:nvPr/>
        </p:nvSpPr>
        <p:spPr>
          <a:xfrm>
            <a:off x="179512" y="35913"/>
            <a:ext cx="8856984" cy="523220"/>
          </a:xfrm>
          <a:prstGeom prst="rect">
            <a:avLst/>
          </a:prstGeom>
          <a:noFill/>
        </p:spPr>
        <p:txBody>
          <a:bodyPr wrap="square" rtlCol="0">
            <a:spAutoFit/>
          </a:bodyPr>
          <a:lstStyle/>
          <a:p>
            <a:r>
              <a:rPr lang="en-GB" sz="2800" b="1" dirty="0">
                <a:solidFill>
                  <a:schemeClr val="accent4">
                    <a:lumMod val="75000"/>
                  </a:schemeClr>
                </a:solidFill>
                <a:latin typeface="Comic Sans MS" panose="030F0702030302020204" pitchFamily="66" charset="0"/>
              </a:rPr>
              <a:t>Finding the mean or the standard deviation</a:t>
            </a:r>
            <a:endParaRPr lang="en-GB" sz="2800" dirty="0">
              <a:solidFill>
                <a:schemeClr val="accent4">
                  <a:lumMod val="75000"/>
                </a:schemeClr>
              </a:solidFill>
              <a:latin typeface="Comic Sans MS" panose="030F0702030302020204" pitchFamily="66" charset="0"/>
            </a:endParaRPr>
          </a:p>
        </p:txBody>
      </p:sp>
      <p:sp>
        <p:nvSpPr>
          <p:cNvPr id="45" name="TextBox 44"/>
          <p:cNvSpPr txBox="1"/>
          <p:nvPr/>
        </p:nvSpPr>
        <p:spPr>
          <a:xfrm>
            <a:off x="382754" y="1838953"/>
            <a:ext cx="8653742" cy="1200329"/>
          </a:xfrm>
          <a:prstGeom prst="rect">
            <a:avLst/>
          </a:prstGeom>
          <a:noFill/>
        </p:spPr>
        <p:txBody>
          <a:bodyPr wrap="square" rtlCol="0">
            <a:spAutoFit/>
          </a:bodyPr>
          <a:lstStyle/>
          <a:p>
            <a:r>
              <a:rPr lang="en-GB" sz="2400" dirty="0"/>
              <a:t>Sacks of potatoes with mean weight 5kg are packed by an automatic loader. In a test it was founded that 10% of bags were over 5.2 kg. Use this information to find the standard deviation of the process. </a:t>
            </a:r>
          </a:p>
        </p:txBody>
      </p:sp>
      <p:sp>
        <p:nvSpPr>
          <p:cNvPr id="46" name="TextBox 45"/>
          <p:cNvSpPr txBox="1"/>
          <p:nvPr/>
        </p:nvSpPr>
        <p:spPr>
          <a:xfrm>
            <a:off x="0" y="1608005"/>
            <a:ext cx="1512168" cy="338554"/>
          </a:xfrm>
          <a:prstGeom prst="rect">
            <a:avLst/>
          </a:prstGeom>
          <a:noFill/>
        </p:spPr>
        <p:txBody>
          <a:bodyPr wrap="square" rtlCol="0">
            <a:spAutoFit/>
          </a:bodyPr>
          <a:lstStyle/>
          <a:p>
            <a:r>
              <a:rPr lang="en-GB" sz="1600" b="1" dirty="0">
                <a:solidFill>
                  <a:srgbClr val="002060"/>
                </a:solidFill>
              </a:rPr>
              <a:t>Example:</a:t>
            </a:r>
          </a:p>
        </p:txBody>
      </p:sp>
      <p:sp>
        <p:nvSpPr>
          <p:cNvPr id="47" name="TextBox 46"/>
          <p:cNvSpPr txBox="1"/>
          <p:nvPr/>
        </p:nvSpPr>
        <p:spPr>
          <a:xfrm>
            <a:off x="0" y="2956548"/>
            <a:ext cx="1512168" cy="338554"/>
          </a:xfrm>
          <a:prstGeom prst="rect">
            <a:avLst/>
          </a:prstGeom>
          <a:noFill/>
        </p:spPr>
        <p:txBody>
          <a:bodyPr wrap="square" rtlCol="0">
            <a:spAutoFit/>
          </a:bodyPr>
          <a:lstStyle/>
          <a:p>
            <a:r>
              <a:rPr lang="en-GB" sz="1600" b="1" dirty="0">
                <a:solidFill>
                  <a:srgbClr val="002060"/>
                </a:solidFill>
              </a:rPr>
              <a:t>Solution:</a:t>
            </a:r>
          </a:p>
        </p:txBody>
      </p:sp>
      <p:sp>
        <p:nvSpPr>
          <p:cNvPr id="48" name="TextBox 47"/>
          <p:cNvSpPr txBox="1"/>
          <p:nvPr/>
        </p:nvSpPr>
        <p:spPr>
          <a:xfrm>
            <a:off x="395536" y="3197269"/>
            <a:ext cx="5184576" cy="461665"/>
          </a:xfrm>
          <a:prstGeom prst="rect">
            <a:avLst/>
          </a:prstGeom>
          <a:noFill/>
        </p:spPr>
        <p:txBody>
          <a:bodyPr wrap="square" rtlCol="0">
            <a:spAutoFit/>
          </a:bodyPr>
          <a:lstStyle/>
          <a:p>
            <a:r>
              <a:rPr lang="en-GB" sz="2400" dirty="0"/>
              <a:t>Let M be the mass of potatoes in a sack</a:t>
            </a:r>
          </a:p>
        </p:txBody>
      </p:sp>
      <p:sp>
        <p:nvSpPr>
          <p:cNvPr id="5" name="Rectangle 4"/>
          <p:cNvSpPr/>
          <p:nvPr/>
        </p:nvSpPr>
        <p:spPr>
          <a:xfrm>
            <a:off x="5554946" y="3194654"/>
            <a:ext cx="1907895" cy="461665"/>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M</a:t>
            </a:r>
            <a:r>
              <a:rPr lang="en-GB" sz="2400" dirty="0">
                <a:latin typeface="Times New Roman" panose="02020603050405020304" pitchFamily="18" charset="0"/>
                <a:cs typeface="Times New Roman" panose="02020603050405020304" pitchFamily="18" charset="0"/>
              </a:rPr>
              <a:t> ~ </a:t>
            </a:r>
            <a:r>
              <a:rPr lang="en-GB" sz="2400" i="1" dirty="0">
                <a:latin typeface="Times New Roman" panose="02020603050405020304" pitchFamily="18" charset="0"/>
                <a:cs typeface="Times New Roman" panose="02020603050405020304" pitchFamily="18" charset="0"/>
              </a:rPr>
              <a:t>N</a:t>
            </a:r>
            <a:r>
              <a:rPr lang="en-GB" sz="2400" dirty="0">
                <a:latin typeface="Times New Roman" panose="02020603050405020304" pitchFamily="18" charset="0"/>
                <a:cs typeface="Times New Roman" panose="02020603050405020304" pitchFamily="18" charset="0"/>
              </a:rPr>
              <a:t>(5, </a:t>
            </a:r>
            <a:r>
              <a:rPr lang="en-GB" sz="2400" dirty="0">
                <a:latin typeface="Symbol" panose="05050102010706020507" pitchFamily="18" charset="2"/>
                <a:cs typeface="Times New Roman" panose="02020603050405020304" pitchFamily="18" charset="0"/>
              </a:rPr>
              <a:t>s</a:t>
            </a:r>
            <a:r>
              <a:rPr lang="en-GB" sz="2400" baseline="30000" dirty="0">
                <a:latin typeface="Times New Roman" panose="02020603050405020304" pitchFamily="18" charset="0"/>
                <a:cs typeface="Times New Roman" panose="02020603050405020304" pitchFamily="18" charset="0"/>
              </a:rPr>
              <a:t>2</a:t>
            </a:r>
            <a:r>
              <a:rPr lang="en-GB" sz="2400" dirty="0">
                <a:latin typeface="Times New Roman" panose="02020603050405020304" pitchFamily="18" charset="0"/>
                <a:cs typeface="Times New Roman" panose="02020603050405020304" pitchFamily="18" charset="0"/>
              </a:rPr>
              <a:t>). </a:t>
            </a:r>
            <a:endParaRPr lang="en-GB" sz="2400" dirty="0"/>
          </a:p>
        </p:txBody>
      </p:sp>
      <p:sp>
        <p:nvSpPr>
          <p:cNvPr id="49" name="TextBox 48"/>
          <p:cNvSpPr txBox="1"/>
          <p:nvPr/>
        </p:nvSpPr>
        <p:spPr>
          <a:xfrm>
            <a:off x="395536" y="3606520"/>
            <a:ext cx="5184576" cy="461665"/>
          </a:xfrm>
          <a:prstGeom prst="rect">
            <a:avLst/>
          </a:prstGeom>
          <a:noFill/>
        </p:spPr>
        <p:txBody>
          <a:bodyPr wrap="square" rtlCol="0">
            <a:spAutoFit/>
          </a:bodyPr>
          <a:lstStyle/>
          <a:p>
            <a:r>
              <a:rPr lang="en-GB" sz="2400" dirty="0"/>
              <a:t>10% of the bags were over 5.2kg</a:t>
            </a:r>
          </a:p>
        </p:txBody>
      </p:sp>
      <p:sp>
        <p:nvSpPr>
          <p:cNvPr id="50" name="Rectangle 49"/>
          <p:cNvSpPr/>
          <p:nvPr/>
        </p:nvSpPr>
        <p:spPr>
          <a:xfrm>
            <a:off x="5284156" y="3609095"/>
            <a:ext cx="2276585"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M &gt; 5.2</a:t>
            </a:r>
            <a:r>
              <a:rPr lang="en-GB" sz="2400" dirty="0">
                <a:latin typeface="Times New Roman" panose="02020603050405020304" pitchFamily="18" charset="0"/>
                <a:cs typeface="Times New Roman" panose="02020603050405020304" pitchFamily="18" charset="0"/>
              </a:rPr>
              <a:t>) = 0.1</a:t>
            </a:r>
            <a:endParaRPr lang="en-GB" sz="2400" dirty="0"/>
          </a:p>
        </p:txBody>
      </p:sp>
      <p:sp>
        <p:nvSpPr>
          <p:cNvPr id="51" name="TextBox 50"/>
          <p:cNvSpPr txBox="1"/>
          <p:nvPr/>
        </p:nvSpPr>
        <p:spPr>
          <a:xfrm>
            <a:off x="409146" y="4074258"/>
            <a:ext cx="2434662" cy="461665"/>
          </a:xfrm>
          <a:prstGeom prst="rect">
            <a:avLst/>
          </a:prstGeom>
          <a:noFill/>
        </p:spPr>
        <p:txBody>
          <a:bodyPr wrap="square" rtlCol="0">
            <a:spAutoFit/>
          </a:bodyPr>
          <a:lstStyle/>
          <a:p>
            <a:r>
              <a:rPr lang="en-GB" sz="2400" dirty="0"/>
              <a:t>Draw a sketch</a:t>
            </a:r>
          </a:p>
        </p:txBody>
      </p:sp>
      <p:sp>
        <p:nvSpPr>
          <p:cNvPr id="52" name="Freeform 51"/>
          <p:cNvSpPr/>
          <p:nvPr/>
        </p:nvSpPr>
        <p:spPr>
          <a:xfrm>
            <a:off x="2390589" y="5711453"/>
            <a:ext cx="529363"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382754" y="4901324"/>
            <a:ext cx="2651760" cy="1248405"/>
          </a:xfrm>
          <a:custGeom>
            <a:avLst/>
            <a:gdLst>
              <a:gd name="connsiteX0" fmla="*/ 0 w 6028267"/>
              <a:gd name="connsiteY0" fmla="*/ 1821275 h 1843852"/>
              <a:gd name="connsiteX1" fmla="*/ 2133600 w 6028267"/>
              <a:gd name="connsiteY1" fmla="*/ 3763 h 1843852"/>
              <a:gd name="connsiteX2" fmla="*/ 6028267 w 6028267"/>
              <a:gd name="connsiteY2" fmla="*/ 1843852 h 1843852"/>
              <a:gd name="connsiteX3" fmla="*/ 6028267 w 6028267"/>
              <a:gd name="connsiteY3" fmla="*/ 1843852 h 1843852"/>
              <a:gd name="connsiteX0" fmla="*/ 0 w 6028267"/>
              <a:gd name="connsiteY0" fmla="*/ 1881415 h 1903992"/>
              <a:gd name="connsiteX1" fmla="*/ 3327483 w 6028267"/>
              <a:gd name="connsiteY1" fmla="*/ 3763 h 1903992"/>
              <a:gd name="connsiteX2" fmla="*/ 6028267 w 6028267"/>
              <a:gd name="connsiteY2" fmla="*/ 1903992 h 1903992"/>
              <a:gd name="connsiteX3" fmla="*/ 6028267 w 6028267"/>
              <a:gd name="connsiteY3" fmla="*/ 1903992 h 1903992"/>
              <a:gd name="connsiteX0" fmla="*/ 0 w 6028267"/>
              <a:gd name="connsiteY0" fmla="*/ 1809407 h 1831984"/>
              <a:gd name="connsiteX1" fmla="*/ 3039451 w 6028267"/>
              <a:gd name="connsiteY1" fmla="*/ 3763 h 1831984"/>
              <a:gd name="connsiteX2" fmla="*/ 6028267 w 6028267"/>
              <a:gd name="connsiteY2" fmla="*/ 1831984 h 1831984"/>
              <a:gd name="connsiteX3" fmla="*/ 6028267 w 6028267"/>
              <a:gd name="connsiteY3" fmla="*/ 1831984 h 1831984"/>
              <a:gd name="connsiteX0" fmla="*/ 0 w 6028267"/>
              <a:gd name="connsiteY0" fmla="*/ 1809407 h 1831984"/>
              <a:gd name="connsiteX1" fmla="*/ 2967443 w 6028267"/>
              <a:gd name="connsiteY1" fmla="*/ 3763 h 1831984"/>
              <a:gd name="connsiteX2" fmla="*/ 6028267 w 6028267"/>
              <a:gd name="connsiteY2" fmla="*/ 1831984 h 1831984"/>
              <a:gd name="connsiteX3" fmla="*/ 6028267 w 6028267"/>
              <a:gd name="connsiteY3" fmla="*/ 1831984 h 1831984"/>
              <a:gd name="connsiteX0" fmla="*/ 0 w 6028267"/>
              <a:gd name="connsiteY0" fmla="*/ 3537599 h 3560176"/>
              <a:gd name="connsiteX1" fmla="*/ 3039451 w 6028267"/>
              <a:gd name="connsiteY1" fmla="*/ 3763 h 3560176"/>
              <a:gd name="connsiteX2" fmla="*/ 6028267 w 6028267"/>
              <a:gd name="connsiteY2" fmla="*/ 3560176 h 3560176"/>
              <a:gd name="connsiteX3" fmla="*/ 6028267 w 6028267"/>
              <a:gd name="connsiteY3" fmla="*/ 3560176 h 3560176"/>
              <a:gd name="connsiteX0" fmla="*/ 0 w 6028267"/>
              <a:gd name="connsiteY0" fmla="*/ 3610514 h 3761995"/>
              <a:gd name="connsiteX1" fmla="*/ 1743307 w 6028267"/>
              <a:gd name="connsiteY1" fmla="*/ 3173022 h 3761995"/>
              <a:gd name="connsiteX2" fmla="*/ 3039451 w 6028267"/>
              <a:gd name="connsiteY2" fmla="*/ 76678 h 3761995"/>
              <a:gd name="connsiteX3" fmla="*/ 6028267 w 6028267"/>
              <a:gd name="connsiteY3" fmla="*/ 3633091 h 3761995"/>
              <a:gd name="connsiteX4" fmla="*/ 6028267 w 6028267"/>
              <a:gd name="connsiteY4" fmla="*/ 3633091 h 3761995"/>
              <a:gd name="connsiteX0" fmla="*/ 0 w 6028267"/>
              <a:gd name="connsiteY0" fmla="*/ 3533836 h 3689081"/>
              <a:gd name="connsiteX1" fmla="*/ 1743307 w 6028267"/>
              <a:gd name="connsiteY1" fmla="*/ 3096344 h 3689081"/>
              <a:gd name="connsiteX2" fmla="*/ 3039451 w 6028267"/>
              <a:gd name="connsiteY2" fmla="*/ 0 h 3689081"/>
              <a:gd name="connsiteX3" fmla="*/ 4263587 w 6028267"/>
              <a:gd name="connsiteY3" fmla="*/ 3096345 h 3689081"/>
              <a:gd name="connsiteX4" fmla="*/ 6028267 w 6028267"/>
              <a:gd name="connsiteY4" fmla="*/ 3556413 h 3689081"/>
              <a:gd name="connsiteX5" fmla="*/ 6028267 w 6028267"/>
              <a:gd name="connsiteY5" fmla="*/ 3556413 h 3689081"/>
              <a:gd name="connsiteX0" fmla="*/ 59412 w 6087679"/>
              <a:gd name="connsiteY0" fmla="*/ 3533836 h 3689081"/>
              <a:gd name="connsiteX1" fmla="*/ 290551 w 6087679"/>
              <a:gd name="connsiteY1" fmla="*/ 3528393 h 3689081"/>
              <a:gd name="connsiteX2" fmla="*/ 1802719 w 6087679"/>
              <a:gd name="connsiteY2" fmla="*/ 3096344 h 3689081"/>
              <a:gd name="connsiteX3" fmla="*/ 3098863 w 6087679"/>
              <a:gd name="connsiteY3" fmla="*/ 0 h 3689081"/>
              <a:gd name="connsiteX4" fmla="*/ 4322999 w 6087679"/>
              <a:gd name="connsiteY4" fmla="*/ 3096345 h 3689081"/>
              <a:gd name="connsiteX5" fmla="*/ 6087679 w 6087679"/>
              <a:gd name="connsiteY5" fmla="*/ 3556413 h 3689081"/>
              <a:gd name="connsiteX6" fmla="*/ 6087679 w 6087679"/>
              <a:gd name="connsiteY6" fmla="*/ 3556413 h 3689081"/>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6087679 w 6087679"/>
              <a:gd name="connsiteY6" fmla="*/ 3556413 h 3684410"/>
              <a:gd name="connsiteX7" fmla="*/ 6087679 w 6087679"/>
              <a:gd name="connsiteY7" fmla="*/ 3556413 h 3684410"/>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5907175 w 6087679"/>
              <a:gd name="connsiteY6" fmla="*/ 3528393 h 3684410"/>
              <a:gd name="connsiteX7" fmla="*/ 6087679 w 6087679"/>
              <a:gd name="connsiteY7" fmla="*/ 3556413 h 3684410"/>
              <a:gd name="connsiteX8" fmla="*/ 6087679 w 6087679"/>
              <a:gd name="connsiteY8" fmla="*/ 3556413 h 3684410"/>
              <a:gd name="connsiteX0" fmla="*/ 0 w 6028267"/>
              <a:gd name="connsiteY0" fmla="*/ 3533836 h 3684410"/>
              <a:gd name="connsiteX1" fmla="*/ 375155 w 6028267"/>
              <a:gd name="connsiteY1" fmla="*/ 3528393 h 3684410"/>
              <a:gd name="connsiteX2" fmla="*/ 1743307 w 6028267"/>
              <a:gd name="connsiteY2" fmla="*/ 3096344 h 3684410"/>
              <a:gd name="connsiteX3" fmla="*/ 3039451 w 6028267"/>
              <a:gd name="connsiteY3" fmla="*/ 0 h 3684410"/>
              <a:gd name="connsiteX4" fmla="*/ 4263587 w 6028267"/>
              <a:gd name="connsiteY4" fmla="*/ 3096345 h 3684410"/>
              <a:gd name="connsiteX5" fmla="*/ 5631739 w 6028267"/>
              <a:gd name="connsiteY5" fmla="*/ 3528393 h 3684410"/>
              <a:gd name="connsiteX6" fmla="*/ 5847763 w 6028267"/>
              <a:gd name="connsiteY6" fmla="*/ 3528393 h 3684410"/>
              <a:gd name="connsiteX7" fmla="*/ 6028267 w 6028267"/>
              <a:gd name="connsiteY7" fmla="*/ 3556413 h 3684410"/>
              <a:gd name="connsiteX8" fmla="*/ 6028267 w 6028267"/>
              <a:gd name="connsiteY8" fmla="*/ 3556413 h 3684410"/>
              <a:gd name="connsiteX0" fmla="*/ 0 w 6028267"/>
              <a:gd name="connsiteY0" fmla="*/ 3533836 h 3684410"/>
              <a:gd name="connsiteX1" fmla="*/ 231139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5991779 w 6028267"/>
              <a:gd name="connsiteY9" fmla="*/ 352839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631739 w 6028267"/>
              <a:gd name="connsiteY7" fmla="*/ 3528393 h 3684410"/>
              <a:gd name="connsiteX8" fmla="*/ 6028267 w 6028267"/>
              <a:gd name="connsiteY8" fmla="*/ 3556413 h 3684410"/>
              <a:gd name="connsiteX9" fmla="*/ 5991779 w 6028267"/>
              <a:gd name="connsiteY9" fmla="*/ 3528393 h 3684410"/>
              <a:gd name="connsiteX0" fmla="*/ 0 w 5991779"/>
              <a:gd name="connsiteY0" fmla="*/ 3533836 h 3684410"/>
              <a:gd name="connsiteX1" fmla="*/ 375155 w 5991779"/>
              <a:gd name="connsiteY1" fmla="*/ 3528393 h 3684410"/>
              <a:gd name="connsiteX2" fmla="*/ 375155 w 5991779"/>
              <a:gd name="connsiteY2" fmla="*/ 3528393 h 3684410"/>
              <a:gd name="connsiteX3" fmla="*/ 1743307 w 5991779"/>
              <a:gd name="connsiteY3" fmla="*/ 3096344 h 3684410"/>
              <a:gd name="connsiteX4" fmla="*/ 3039451 w 5991779"/>
              <a:gd name="connsiteY4" fmla="*/ 0 h 3684410"/>
              <a:gd name="connsiteX5" fmla="*/ 4263587 w 5991779"/>
              <a:gd name="connsiteY5" fmla="*/ 3096345 h 3684410"/>
              <a:gd name="connsiteX6" fmla="*/ 5631739 w 5991779"/>
              <a:gd name="connsiteY6" fmla="*/ 3528393 h 3684410"/>
              <a:gd name="connsiteX7" fmla="*/ 5631739 w 5991779"/>
              <a:gd name="connsiteY7" fmla="*/ 3528393 h 3684410"/>
              <a:gd name="connsiteX8" fmla="*/ 5991779 w 5991779"/>
              <a:gd name="connsiteY8" fmla="*/ 3528393 h 3684410"/>
              <a:gd name="connsiteX9" fmla="*/ 5991779 w 5991779"/>
              <a:gd name="connsiteY9" fmla="*/ 3528393 h 3684410"/>
              <a:gd name="connsiteX0" fmla="*/ 0 w 5991779"/>
              <a:gd name="connsiteY0" fmla="*/ 3533836 h 3535532"/>
              <a:gd name="connsiteX1" fmla="*/ 375155 w 5991779"/>
              <a:gd name="connsiteY1" fmla="*/ 3528393 h 3535532"/>
              <a:gd name="connsiteX2" fmla="*/ 1027303 w 5991779"/>
              <a:gd name="connsiteY2" fmla="*/ 3528394 h 3535532"/>
              <a:gd name="connsiteX3" fmla="*/ 1743307 w 5991779"/>
              <a:gd name="connsiteY3" fmla="*/ 3096344 h 3535532"/>
              <a:gd name="connsiteX4" fmla="*/ 3039451 w 5991779"/>
              <a:gd name="connsiteY4" fmla="*/ 0 h 3535532"/>
              <a:gd name="connsiteX5" fmla="*/ 4263587 w 5991779"/>
              <a:gd name="connsiteY5" fmla="*/ 3096345 h 3535532"/>
              <a:gd name="connsiteX6" fmla="*/ 5631739 w 5991779"/>
              <a:gd name="connsiteY6" fmla="*/ 3528393 h 3535532"/>
              <a:gd name="connsiteX7" fmla="*/ 5631739 w 5991779"/>
              <a:gd name="connsiteY7" fmla="*/ 3528393 h 3535532"/>
              <a:gd name="connsiteX8" fmla="*/ 5991779 w 5991779"/>
              <a:gd name="connsiteY8" fmla="*/ 3528393 h 3535532"/>
              <a:gd name="connsiteX9" fmla="*/ 5991779 w 5991779"/>
              <a:gd name="connsiteY9" fmla="*/ 3528393 h 3535532"/>
              <a:gd name="connsiteX0" fmla="*/ 0 w 5991779"/>
              <a:gd name="connsiteY0" fmla="*/ 3533836 h 3562005"/>
              <a:gd name="connsiteX1" fmla="*/ 1027303 w 5991779"/>
              <a:gd name="connsiteY1" fmla="*/ 3528394 h 3562005"/>
              <a:gd name="connsiteX2" fmla="*/ 1743307 w 5991779"/>
              <a:gd name="connsiteY2" fmla="*/ 3096344 h 3562005"/>
              <a:gd name="connsiteX3" fmla="*/ 3039451 w 5991779"/>
              <a:gd name="connsiteY3" fmla="*/ 0 h 3562005"/>
              <a:gd name="connsiteX4" fmla="*/ 4263587 w 5991779"/>
              <a:gd name="connsiteY4" fmla="*/ 3096345 h 3562005"/>
              <a:gd name="connsiteX5" fmla="*/ 5631739 w 5991779"/>
              <a:gd name="connsiteY5" fmla="*/ 3528393 h 3562005"/>
              <a:gd name="connsiteX6" fmla="*/ 5631739 w 5991779"/>
              <a:gd name="connsiteY6" fmla="*/ 3528393 h 3562005"/>
              <a:gd name="connsiteX7" fmla="*/ 5991779 w 5991779"/>
              <a:gd name="connsiteY7" fmla="*/ 3528393 h 3562005"/>
              <a:gd name="connsiteX8" fmla="*/ 5991779 w 5991779"/>
              <a:gd name="connsiteY8" fmla="*/ 3528393 h 3562005"/>
              <a:gd name="connsiteX0" fmla="*/ 0 w 4964476"/>
              <a:gd name="connsiteY0" fmla="*/ 3528394 h 3528394"/>
              <a:gd name="connsiteX1" fmla="*/ 716004 w 4964476"/>
              <a:gd name="connsiteY1" fmla="*/ 3096344 h 3528394"/>
              <a:gd name="connsiteX2" fmla="*/ 2012148 w 4964476"/>
              <a:gd name="connsiteY2" fmla="*/ 0 h 3528394"/>
              <a:gd name="connsiteX3" fmla="*/ 3236284 w 4964476"/>
              <a:gd name="connsiteY3" fmla="*/ 3096345 h 3528394"/>
              <a:gd name="connsiteX4" fmla="*/ 4604436 w 4964476"/>
              <a:gd name="connsiteY4" fmla="*/ 3528393 h 3528394"/>
              <a:gd name="connsiteX5" fmla="*/ 4604436 w 4964476"/>
              <a:gd name="connsiteY5" fmla="*/ 3528393 h 3528394"/>
              <a:gd name="connsiteX6" fmla="*/ 4964476 w 4964476"/>
              <a:gd name="connsiteY6" fmla="*/ 3528393 h 3528394"/>
              <a:gd name="connsiteX7" fmla="*/ 4964476 w 4964476"/>
              <a:gd name="connsiteY7" fmla="*/ 3528393 h 3528394"/>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4604436 w 4964476"/>
              <a:gd name="connsiteY5" fmla="*/ 3528399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3891625 w 4964476"/>
              <a:gd name="connsiteY5" fmla="*/ 3528400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6" fmla="*/ 4964476 w 4964476"/>
              <a:gd name="connsiteY6"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0" fmla="*/ 0 w 3891625"/>
              <a:gd name="connsiteY0" fmla="*/ 3528400 h 3528400"/>
              <a:gd name="connsiteX1" fmla="*/ 655339 w 3891625"/>
              <a:gd name="connsiteY1" fmla="*/ 3069903 h 3528400"/>
              <a:gd name="connsiteX2" fmla="*/ 2012148 w 3891625"/>
              <a:gd name="connsiteY2" fmla="*/ 6 h 3528400"/>
              <a:gd name="connsiteX3" fmla="*/ 3236284 w 3891625"/>
              <a:gd name="connsiteY3" fmla="*/ 3096351 h 3528400"/>
              <a:gd name="connsiteX4" fmla="*/ 3891625 w 3891625"/>
              <a:gd name="connsiteY4" fmla="*/ 3528400 h 352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625" h="3528400">
                <a:moveTo>
                  <a:pt x="0" y="3528400"/>
                </a:moveTo>
                <a:cubicBezTo>
                  <a:pt x="290551" y="3455485"/>
                  <a:pt x="319981" y="3657969"/>
                  <a:pt x="655339" y="3069903"/>
                </a:cubicBezTo>
                <a:cubicBezTo>
                  <a:pt x="990697" y="2481837"/>
                  <a:pt x="1581991" y="-4402"/>
                  <a:pt x="2012148" y="6"/>
                </a:cubicBezTo>
                <a:cubicBezTo>
                  <a:pt x="2442305" y="4414"/>
                  <a:pt x="2923038" y="2508285"/>
                  <a:pt x="3236284" y="3096351"/>
                </a:cubicBezTo>
                <a:cubicBezTo>
                  <a:pt x="3549530" y="3684417"/>
                  <a:pt x="3603593" y="3456392"/>
                  <a:pt x="3891625" y="3528400"/>
                </a:cubicBezTo>
              </a:path>
            </a:pathLst>
          </a:custGeom>
          <a:ln w="254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8000"/>
              </a:solidFill>
            </a:endParaRPr>
          </a:p>
        </p:txBody>
      </p:sp>
      <p:cxnSp>
        <p:nvCxnSpPr>
          <p:cNvPr id="54" name="Straight Arrow Connector 53"/>
          <p:cNvCxnSpPr/>
          <p:nvPr/>
        </p:nvCxnSpPr>
        <p:spPr>
          <a:xfrm>
            <a:off x="273553" y="6179144"/>
            <a:ext cx="301752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413130" y="4517272"/>
            <a:ext cx="685908"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f(m)</a:t>
            </a:r>
            <a:endParaRPr lang="en-GB" sz="2000" baseline="-25000" dirty="0"/>
          </a:p>
        </p:txBody>
      </p:sp>
      <p:sp>
        <p:nvSpPr>
          <p:cNvPr id="57" name="Rectangle 56"/>
          <p:cNvSpPr/>
          <p:nvPr/>
        </p:nvSpPr>
        <p:spPr>
          <a:xfrm>
            <a:off x="1560633" y="6210799"/>
            <a:ext cx="360040" cy="400110"/>
          </a:xfrm>
          <a:prstGeom prst="rect">
            <a:avLst/>
          </a:prstGeom>
        </p:spPr>
        <p:txBody>
          <a:bodyPr wrap="square">
            <a:spAutoFit/>
          </a:bodyPr>
          <a:lstStyle/>
          <a:p>
            <a:r>
              <a:rPr lang="en-GB" sz="800" b="1" dirty="0">
                <a:solidFill>
                  <a:srgbClr val="008000"/>
                </a:solidFill>
                <a:cs typeface="Times New Roman" pitchFamily="18" charset="0"/>
              </a:rPr>
              <a:t> </a:t>
            </a:r>
            <a:r>
              <a:rPr lang="en-US" sz="2000" b="1" dirty="0">
                <a:solidFill>
                  <a:srgbClr val="008000"/>
                </a:solidFill>
                <a:cs typeface="Times New Roman" pitchFamily="18" charset="0"/>
              </a:rPr>
              <a:t>5</a:t>
            </a:r>
            <a:endParaRPr lang="en-GB" sz="2000" b="1" dirty="0">
              <a:solidFill>
                <a:srgbClr val="008000"/>
              </a:solidFill>
            </a:endParaRPr>
          </a:p>
        </p:txBody>
      </p:sp>
      <p:cxnSp>
        <p:nvCxnSpPr>
          <p:cNvPr id="58" name="Straight Connector 57"/>
          <p:cNvCxnSpPr/>
          <p:nvPr/>
        </p:nvCxnSpPr>
        <p:spPr>
          <a:xfrm>
            <a:off x="1739440" y="4766286"/>
            <a:ext cx="1217" cy="1463040"/>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883279" y="6158616"/>
            <a:ext cx="586601"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m</a:t>
            </a:r>
            <a:endParaRPr lang="en-GB" sz="2000" i="1" baseline="-25000" dirty="0"/>
          </a:p>
        </p:txBody>
      </p:sp>
      <p:sp>
        <p:nvSpPr>
          <p:cNvPr id="60" name="Rectangle 59"/>
          <p:cNvSpPr/>
          <p:nvPr/>
        </p:nvSpPr>
        <p:spPr>
          <a:xfrm>
            <a:off x="2097332" y="6158616"/>
            <a:ext cx="586601"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5.2</a:t>
            </a:r>
            <a:endParaRPr lang="en-GB" sz="2000" baseline="-25000" dirty="0"/>
          </a:p>
        </p:txBody>
      </p:sp>
      <p:sp>
        <p:nvSpPr>
          <p:cNvPr id="61" name="Rectangle 60"/>
          <p:cNvSpPr/>
          <p:nvPr/>
        </p:nvSpPr>
        <p:spPr>
          <a:xfrm>
            <a:off x="2417064" y="5726936"/>
            <a:ext cx="476412" cy="369332"/>
          </a:xfrm>
          <a:prstGeom prst="rect">
            <a:avLst/>
          </a:prstGeom>
        </p:spPr>
        <p:txBody>
          <a:bodyPr wrap="none">
            <a:spAutoFit/>
          </a:bodyPr>
          <a:lstStyle/>
          <a:p>
            <a:r>
              <a:rPr lang="en-GB" dirty="0"/>
              <a:t>0.1</a:t>
            </a:r>
          </a:p>
        </p:txBody>
      </p:sp>
      <p:cxnSp>
        <p:nvCxnSpPr>
          <p:cNvPr id="10" name="Straight Connector 9"/>
          <p:cNvCxnSpPr/>
          <p:nvPr/>
        </p:nvCxnSpPr>
        <p:spPr>
          <a:xfrm>
            <a:off x="382754" y="4644249"/>
            <a:ext cx="0" cy="1678163"/>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106290" y="6115020"/>
            <a:ext cx="360040" cy="400110"/>
          </a:xfrm>
          <a:prstGeom prst="rect">
            <a:avLst/>
          </a:prstGeom>
        </p:spPr>
        <p:txBody>
          <a:bodyPr wrap="square">
            <a:spAutoFit/>
          </a:bodyPr>
          <a:lstStyle/>
          <a:p>
            <a:r>
              <a:rPr lang="en-GB" sz="800" b="1" dirty="0">
                <a:cs typeface="Times New Roman" pitchFamily="18" charset="0"/>
              </a:rPr>
              <a:t> </a:t>
            </a:r>
            <a:r>
              <a:rPr lang="en-US" sz="2000" b="1" dirty="0">
                <a:cs typeface="Times New Roman" pitchFamily="18" charset="0"/>
              </a:rPr>
              <a:t>0</a:t>
            </a:r>
            <a:endParaRPr lang="en-GB" sz="2000" b="1" dirty="0"/>
          </a:p>
        </p:txBody>
      </p:sp>
      <mc:AlternateContent xmlns:mc="http://schemas.openxmlformats.org/markup-compatibility/2006" xmlns:a14="http://schemas.microsoft.com/office/drawing/2010/main">
        <mc:Choice Requires="a14">
          <p:sp>
            <p:nvSpPr>
              <p:cNvPr id="11" name="Rectangle 10"/>
              <p:cNvSpPr/>
              <p:nvPr/>
            </p:nvSpPr>
            <p:spPr>
              <a:xfrm>
                <a:off x="6129349" y="4001808"/>
                <a:ext cx="1363643"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𝑧</m:t>
                      </m:r>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5.2</m:t>
                          </m:r>
                          <m:r>
                            <a:rPr lang="en-US" i="1">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5</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6129349" y="4001808"/>
                <a:ext cx="1363643" cy="61837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Rectangle 63"/>
              <p:cNvSpPr/>
              <p:nvPr/>
            </p:nvSpPr>
            <p:spPr>
              <a:xfrm>
                <a:off x="7366354" y="3996177"/>
                <a:ext cx="779380"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0.2</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64" name="Rectangle 63"/>
              <p:cNvSpPr>
                <a:spLocks noRot="1" noChangeAspect="1" noMove="1" noResize="1" noEditPoints="1" noAdjustHandles="1" noChangeArrowheads="1" noChangeShapeType="1" noTextEdit="1"/>
              </p:cNvSpPr>
              <p:nvPr/>
            </p:nvSpPr>
            <p:spPr>
              <a:xfrm>
                <a:off x="7366354" y="3996177"/>
                <a:ext cx="779380" cy="612796"/>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Rectangle 65"/>
              <p:cNvSpPr/>
              <p:nvPr/>
            </p:nvSpPr>
            <p:spPr>
              <a:xfrm>
                <a:off x="5147860" y="4593002"/>
                <a:ext cx="2113079" cy="616644"/>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&lt; </a:t>
                </a:r>
                <a14:m>
                  <m:oMath xmlns:m="http://schemas.openxmlformats.org/officeDocument/2006/math">
                    <m:f>
                      <m:fPr>
                        <m:ctrlPr>
                          <a:rPr lang="en-US" sz="2400" i="1" smtClean="0">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rPr>
                          <m:t>0.2</m:t>
                        </m:r>
                      </m:num>
                      <m:den>
                        <m:r>
                          <a:rPr lang="en-US" sz="2400" i="1">
                            <a:solidFill>
                              <a:schemeClr val="tx1"/>
                            </a:solidFill>
                            <a:latin typeface="Cambria Math" panose="02040503050406030204" pitchFamily="18" charset="0"/>
                            <a:ea typeface="Cambria Math" panose="02040503050406030204" pitchFamily="18" charset="0"/>
                          </a:rPr>
                          <m:t>𝜎</m:t>
                        </m:r>
                      </m:den>
                    </m:f>
                  </m:oMath>
                </a14:m>
                <a:r>
                  <a:rPr lang="en-GB" sz="2400" dirty="0">
                    <a:latin typeface="Times New Roman" panose="02020603050405020304" pitchFamily="18" charset="0"/>
                    <a:cs typeface="Times New Roman" panose="02020603050405020304" pitchFamily="18" charset="0"/>
                  </a:rPr>
                  <a:t>) = 0.9</a:t>
                </a:r>
                <a:endParaRPr lang="en-GB" sz="2400" dirty="0"/>
              </a:p>
            </p:txBody>
          </p:sp>
        </mc:Choice>
        <mc:Fallback xmlns="">
          <p:sp>
            <p:nvSpPr>
              <p:cNvPr id="66" name="Rectangle 65"/>
              <p:cNvSpPr>
                <a:spLocks noRot="1" noChangeAspect="1" noMove="1" noResize="1" noEditPoints="1" noAdjustHandles="1" noChangeArrowheads="1" noChangeShapeType="1" noTextEdit="1"/>
              </p:cNvSpPr>
              <p:nvPr/>
            </p:nvSpPr>
            <p:spPr>
              <a:xfrm>
                <a:off x="5147860" y="4593002"/>
                <a:ext cx="2113079" cy="616644"/>
              </a:xfrm>
              <a:prstGeom prst="rect">
                <a:avLst/>
              </a:prstGeom>
              <a:blipFill>
                <a:blip r:embed="rId4"/>
                <a:stretch>
                  <a:fillRect l="-4323" r="-3746" b="-7843"/>
                </a:stretch>
              </a:blipFill>
            </p:spPr>
            <p:txBody>
              <a:bodyPr/>
              <a:lstStyle/>
              <a:p>
                <a:r>
                  <a:rPr lang="en-GB">
                    <a:noFill/>
                  </a:rPr>
                  <a:t> </a:t>
                </a:r>
              </a:p>
            </p:txBody>
          </p:sp>
        </mc:Fallback>
      </mc:AlternateContent>
      <p:sp>
        <p:nvSpPr>
          <p:cNvPr id="67" name="TextBox 66"/>
          <p:cNvSpPr txBox="1"/>
          <p:nvPr/>
        </p:nvSpPr>
        <p:spPr>
          <a:xfrm>
            <a:off x="3648688" y="4175732"/>
            <a:ext cx="2431171" cy="338554"/>
          </a:xfrm>
          <a:prstGeom prst="rect">
            <a:avLst/>
          </a:prstGeom>
          <a:noFill/>
        </p:spPr>
        <p:txBody>
          <a:bodyPr wrap="square" rtlCol="0">
            <a:spAutoFit/>
          </a:bodyPr>
          <a:lstStyle/>
          <a:p>
            <a:r>
              <a:rPr lang="en-GB" sz="1600" b="1" dirty="0">
                <a:solidFill>
                  <a:srgbClr val="002060"/>
                </a:solidFill>
              </a:rPr>
              <a:t>Standardize the value of </a:t>
            </a:r>
            <a:r>
              <a:rPr lang="en-GB" sz="1600" b="1" i="1" dirty="0">
                <a:solidFill>
                  <a:srgbClr val="002060"/>
                </a:solidFill>
                <a:latin typeface="Times New Roman" panose="02020603050405020304" pitchFamily="18" charset="0"/>
                <a:cs typeface="Times New Roman" panose="02020603050405020304" pitchFamily="18" charset="0"/>
              </a:rPr>
              <a:t>x</a:t>
            </a:r>
          </a:p>
        </p:txBody>
      </p:sp>
      <p:sp>
        <p:nvSpPr>
          <p:cNvPr id="69" name="Rectangle 68"/>
          <p:cNvSpPr/>
          <p:nvPr/>
        </p:nvSpPr>
        <p:spPr>
          <a:xfrm>
            <a:off x="4608004" y="5580353"/>
            <a:ext cx="2807179"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&lt;</a:t>
            </a:r>
            <a:r>
              <a:rPr lang="en-GB" sz="2400" dirty="0">
                <a:latin typeface="Times New Roman" panose="02020603050405020304" pitchFamily="18" charset="0"/>
                <a:cs typeface="Times New Roman" panose="02020603050405020304" pitchFamily="18" charset="0"/>
              </a:rPr>
              <a:t> 1.28155) = 0.9</a:t>
            </a:r>
            <a:endParaRPr lang="en-GB" sz="2400" dirty="0"/>
          </a:p>
        </p:txBody>
      </p:sp>
      <mc:AlternateContent xmlns:mc="http://schemas.openxmlformats.org/markup-compatibility/2006" xmlns:a14="http://schemas.microsoft.com/office/drawing/2010/main">
        <mc:Choice Requires="a14">
          <p:sp>
            <p:nvSpPr>
              <p:cNvPr id="13" name="Rectangle 12"/>
              <p:cNvSpPr/>
              <p:nvPr/>
            </p:nvSpPr>
            <p:spPr>
              <a:xfrm>
                <a:off x="5868144" y="6012401"/>
                <a:ext cx="1661032"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0.2</m:t>
                          </m:r>
                        </m:num>
                        <m:den>
                          <m:r>
                            <a:rPr lang="en-US" i="1">
                              <a:latin typeface="Cambria Math" panose="02040503050406030204" pitchFamily="18" charset="0"/>
                              <a:ea typeface="Cambria Math" panose="02040503050406030204" pitchFamily="18" charset="0"/>
                            </a:rPr>
                            <m:t>𝜎</m:t>
                          </m:r>
                        </m:den>
                      </m:f>
                      <m:r>
                        <a:rPr lang="en-US" b="0" i="0" smtClean="0">
                          <a:latin typeface="Cambria Math" panose="02040503050406030204" pitchFamily="18" charset="0"/>
                          <a:ea typeface="Cambria Math" panose="02040503050406030204" pitchFamily="18" charset="0"/>
                        </a:rPr>
                        <m:t>=1.28155</m:t>
                      </m:r>
                    </m:oMath>
                  </m:oMathPara>
                </a14:m>
                <a:endParaRPr lang="en-GB" dirty="0"/>
              </a:p>
            </p:txBody>
          </p:sp>
        </mc:Choice>
        <mc:Fallback xmlns="">
          <p:sp>
            <p:nvSpPr>
              <p:cNvPr id="13" name="Rectangle 12"/>
              <p:cNvSpPr>
                <a:spLocks noRot="1" noChangeAspect="1" noMove="1" noResize="1" noEditPoints="1" noAdjustHandles="1" noChangeArrowheads="1" noChangeShapeType="1" noTextEdit="1"/>
              </p:cNvSpPr>
              <p:nvPr/>
            </p:nvSpPr>
            <p:spPr>
              <a:xfrm>
                <a:off x="5868144" y="6012401"/>
                <a:ext cx="1661032" cy="612796"/>
              </a:xfrm>
              <a:prstGeom prst="rect">
                <a:avLst/>
              </a:prstGeom>
              <a:blipFill>
                <a:blip r:embed="rId6"/>
                <a:stretch>
                  <a:fillRect/>
                </a:stretch>
              </a:blipFill>
            </p:spPr>
            <p:txBody>
              <a:bodyPr/>
              <a:lstStyle/>
              <a:p>
                <a:r>
                  <a:rPr lang="en-GB">
                    <a:noFill/>
                  </a:rPr>
                  <a:t> </a:t>
                </a:r>
              </a:p>
            </p:txBody>
          </p:sp>
        </mc:Fallback>
      </mc:AlternateContent>
      <p:sp>
        <p:nvSpPr>
          <p:cNvPr id="70" name="Rectangle 69"/>
          <p:cNvSpPr/>
          <p:nvPr/>
        </p:nvSpPr>
        <p:spPr>
          <a:xfrm>
            <a:off x="7753876" y="6084242"/>
            <a:ext cx="1390124" cy="461665"/>
          </a:xfrm>
          <a:prstGeom prst="rect">
            <a:avLst/>
          </a:prstGeom>
        </p:spPr>
        <p:txBody>
          <a:bodyPr wrap="none">
            <a:spAutoFit/>
          </a:bodyPr>
          <a:lstStyle/>
          <a:p>
            <a:r>
              <a:rPr lang="en-GB" sz="2400" dirty="0">
                <a:latin typeface="Symbol" panose="05050102010706020507" pitchFamily="18" charset="2"/>
                <a:cs typeface="Times New Roman" panose="02020603050405020304" pitchFamily="18" charset="0"/>
              </a:rPr>
              <a:t>s</a:t>
            </a:r>
            <a:r>
              <a:rPr lang="en-GB" sz="2400" dirty="0">
                <a:latin typeface="Times New Roman" panose="02020603050405020304" pitchFamily="18" charset="0"/>
                <a:cs typeface="Times New Roman" panose="02020603050405020304" pitchFamily="18" charset="0"/>
              </a:rPr>
              <a:t> = 0.156</a:t>
            </a:r>
            <a:endParaRPr lang="en-GB" sz="2400" dirty="0"/>
          </a:p>
        </p:txBody>
      </p:sp>
      <p:cxnSp>
        <p:nvCxnSpPr>
          <p:cNvPr id="15" name="Straight Connector 14"/>
          <p:cNvCxnSpPr/>
          <p:nvPr/>
        </p:nvCxnSpPr>
        <p:spPr>
          <a:xfrm>
            <a:off x="3469880" y="4212201"/>
            <a:ext cx="0" cy="2346525"/>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1464989" y="5652052"/>
            <a:ext cx="476412" cy="369332"/>
          </a:xfrm>
          <a:prstGeom prst="rect">
            <a:avLst/>
          </a:prstGeom>
        </p:spPr>
        <p:txBody>
          <a:bodyPr wrap="none">
            <a:spAutoFit/>
          </a:bodyPr>
          <a:lstStyle/>
          <a:p>
            <a:r>
              <a:rPr lang="en-GB" dirty="0"/>
              <a:t>0.9</a:t>
            </a:r>
          </a:p>
        </p:txBody>
      </p:sp>
      <p:sp>
        <p:nvSpPr>
          <p:cNvPr id="36" name="Rectangle 35">
            <a:hlinkClick r:id="rId7"/>
            <a:extLst>
              <a:ext uri="{FF2B5EF4-FFF2-40B4-BE49-F238E27FC236}">
                <a16:creationId xmlns:a16="http://schemas.microsoft.com/office/drawing/2014/main" id="{E6785D0F-29FD-4792-B346-66C08941FC29}"/>
              </a:ext>
            </a:extLst>
          </p:cNvPr>
          <p:cNvSpPr/>
          <p:nvPr/>
        </p:nvSpPr>
        <p:spPr>
          <a:xfrm>
            <a:off x="8047101" y="101642"/>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36">
            <a:hlinkClick r:id="rId7"/>
            <a:extLst>
              <a:ext uri="{FF2B5EF4-FFF2-40B4-BE49-F238E27FC236}">
                <a16:creationId xmlns:a16="http://schemas.microsoft.com/office/drawing/2014/main" id="{699B2E0C-AAD4-4226-BB39-12A54C9D9A0A}"/>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EFA1C96D-808C-4A00-8847-4E16FDECD4D6}"/>
              </a:ext>
            </a:extLst>
          </p:cNvPr>
          <p:cNvSpPr/>
          <p:nvPr/>
        </p:nvSpPr>
        <p:spPr>
          <a:xfrm>
            <a:off x="4189523" y="5138485"/>
            <a:ext cx="3857575" cy="461665"/>
          </a:xfrm>
          <a:prstGeom prst="rect">
            <a:avLst/>
          </a:prstGeom>
        </p:spPr>
        <p:txBody>
          <a:bodyPr wrap="square">
            <a:spAutoFit/>
          </a:bodyPr>
          <a:lstStyle/>
          <a:p>
            <a:r>
              <a:rPr lang="en-GB" sz="2400" dirty="0"/>
              <a:t>From the previous result</a:t>
            </a:r>
          </a:p>
        </p:txBody>
      </p:sp>
    </p:spTree>
    <p:extLst>
      <p:ext uri="{BB962C8B-B14F-4D97-AF65-F5344CB8AC3E}">
        <p14:creationId xmlns:p14="http://schemas.microsoft.com/office/powerpoint/2010/main" val="407589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3" grpId="0"/>
      <p:bldP spid="70"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DBEBD">
            <a:alpha val="66000"/>
          </a:srgbClr>
        </a:solidFill>
        <a:effectLst/>
      </p:bgPr>
    </p:bg>
    <p:spTree>
      <p:nvGrpSpPr>
        <p:cNvPr id="1" name=""/>
        <p:cNvGrpSpPr/>
        <p:nvPr/>
      </p:nvGrpSpPr>
      <p:grpSpPr>
        <a:xfrm>
          <a:off x="0" y="0"/>
          <a:ext cx="0" cy="0"/>
          <a:chOff x="0" y="0"/>
          <a:chExt cx="0" cy="0"/>
        </a:xfrm>
      </p:grpSpPr>
      <p:sp>
        <p:nvSpPr>
          <p:cNvPr id="39" name="Freeform 38"/>
          <p:cNvSpPr/>
          <p:nvPr/>
        </p:nvSpPr>
        <p:spPr>
          <a:xfrm flipH="1">
            <a:off x="549506" y="5591795"/>
            <a:ext cx="480177"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179512" y="35913"/>
            <a:ext cx="8856984" cy="523220"/>
          </a:xfrm>
          <a:prstGeom prst="rect">
            <a:avLst/>
          </a:prstGeom>
          <a:noFill/>
        </p:spPr>
        <p:txBody>
          <a:bodyPr wrap="square" rtlCol="0">
            <a:spAutoFit/>
          </a:bodyPr>
          <a:lstStyle/>
          <a:p>
            <a:r>
              <a:rPr lang="en-GB" sz="2800" b="1" dirty="0">
                <a:solidFill>
                  <a:schemeClr val="accent4">
                    <a:lumMod val="75000"/>
                  </a:schemeClr>
                </a:solidFill>
                <a:latin typeface="Comic Sans MS" panose="030F0702030302020204" pitchFamily="66" charset="0"/>
              </a:rPr>
              <a:t>Finding the mean or the standard deviation</a:t>
            </a:r>
            <a:endParaRPr lang="en-GB" sz="2800" dirty="0">
              <a:solidFill>
                <a:schemeClr val="accent4">
                  <a:lumMod val="75000"/>
                </a:schemeClr>
              </a:solidFill>
              <a:latin typeface="Comic Sans MS" panose="030F0702030302020204" pitchFamily="66" charset="0"/>
            </a:endParaRPr>
          </a:p>
        </p:txBody>
      </p:sp>
      <p:sp>
        <p:nvSpPr>
          <p:cNvPr id="45" name="TextBox 44"/>
          <p:cNvSpPr txBox="1"/>
          <p:nvPr/>
        </p:nvSpPr>
        <p:spPr>
          <a:xfrm>
            <a:off x="382754" y="668711"/>
            <a:ext cx="8653742" cy="1569660"/>
          </a:xfrm>
          <a:prstGeom prst="rect">
            <a:avLst/>
          </a:prstGeom>
          <a:noFill/>
        </p:spPr>
        <p:txBody>
          <a:bodyPr wrap="square" rtlCol="0">
            <a:spAutoFit/>
          </a:bodyPr>
          <a:lstStyle/>
          <a:p>
            <a:r>
              <a:rPr lang="en-GB" sz="2400" dirty="0"/>
              <a:t>Circular metal tokens are used to operate a washing machine in a laundromat. The diameters of the tokens are normally distributed. Only tokens with diameters between 1.9 and 2.1 will operate the machine</a:t>
            </a:r>
          </a:p>
        </p:txBody>
      </p:sp>
      <p:sp>
        <p:nvSpPr>
          <p:cNvPr id="46" name="TextBox 45"/>
          <p:cNvSpPr txBox="1"/>
          <p:nvPr/>
        </p:nvSpPr>
        <p:spPr>
          <a:xfrm>
            <a:off x="0" y="437763"/>
            <a:ext cx="1512168" cy="338554"/>
          </a:xfrm>
          <a:prstGeom prst="rect">
            <a:avLst/>
          </a:prstGeom>
          <a:noFill/>
        </p:spPr>
        <p:txBody>
          <a:bodyPr wrap="square" rtlCol="0">
            <a:spAutoFit/>
          </a:bodyPr>
          <a:lstStyle/>
          <a:p>
            <a:r>
              <a:rPr lang="en-GB" sz="1600" b="1" dirty="0">
                <a:solidFill>
                  <a:srgbClr val="002060"/>
                </a:solidFill>
              </a:rPr>
              <a:t>Example:</a:t>
            </a:r>
          </a:p>
        </p:txBody>
      </p:sp>
      <p:sp>
        <p:nvSpPr>
          <p:cNvPr id="47" name="TextBox 46"/>
          <p:cNvSpPr txBox="1"/>
          <p:nvPr/>
        </p:nvSpPr>
        <p:spPr>
          <a:xfrm>
            <a:off x="48465" y="2750948"/>
            <a:ext cx="1512168" cy="450615"/>
          </a:xfrm>
          <a:prstGeom prst="rect">
            <a:avLst/>
          </a:prstGeom>
          <a:noFill/>
        </p:spPr>
        <p:txBody>
          <a:bodyPr wrap="square" rtlCol="0">
            <a:spAutoFit/>
          </a:bodyPr>
          <a:lstStyle/>
          <a:p>
            <a:r>
              <a:rPr lang="en-GB" sz="1600" b="1" dirty="0">
                <a:solidFill>
                  <a:srgbClr val="002060"/>
                </a:solidFill>
              </a:rPr>
              <a:t>Solution:</a:t>
            </a:r>
          </a:p>
        </p:txBody>
      </p:sp>
      <p:sp>
        <p:nvSpPr>
          <p:cNvPr id="48" name="TextBox 47"/>
          <p:cNvSpPr txBox="1"/>
          <p:nvPr/>
        </p:nvSpPr>
        <p:spPr>
          <a:xfrm>
            <a:off x="1029683" y="2773363"/>
            <a:ext cx="5184576" cy="614477"/>
          </a:xfrm>
          <a:prstGeom prst="rect">
            <a:avLst/>
          </a:prstGeom>
          <a:noFill/>
        </p:spPr>
        <p:txBody>
          <a:bodyPr wrap="square" rtlCol="0">
            <a:spAutoFit/>
          </a:bodyPr>
          <a:lstStyle/>
          <a:p>
            <a:r>
              <a:rPr lang="en-GB" sz="2400" dirty="0"/>
              <a:t>Let D be the diameter of the tokens</a:t>
            </a:r>
          </a:p>
        </p:txBody>
      </p:sp>
      <p:sp>
        <p:nvSpPr>
          <p:cNvPr id="5" name="Rectangle 4"/>
          <p:cNvSpPr/>
          <p:nvPr/>
        </p:nvSpPr>
        <p:spPr>
          <a:xfrm>
            <a:off x="6189093" y="2770748"/>
            <a:ext cx="1973617" cy="614477"/>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D</a:t>
            </a:r>
            <a:r>
              <a:rPr lang="en-GB" sz="2400" dirty="0">
                <a:latin typeface="Times New Roman" panose="02020603050405020304" pitchFamily="18" charset="0"/>
                <a:cs typeface="Times New Roman" panose="02020603050405020304" pitchFamily="18" charset="0"/>
              </a:rPr>
              <a:t> ~ </a:t>
            </a:r>
            <a:r>
              <a:rPr lang="en-GB" sz="2400" i="1" dirty="0">
                <a:latin typeface="Times New Roman" panose="02020603050405020304" pitchFamily="18" charset="0"/>
                <a:cs typeface="Times New Roman" panose="02020603050405020304" pitchFamily="18" charset="0"/>
              </a:rPr>
              <a:t>N</a:t>
            </a:r>
            <a:r>
              <a:rPr lang="en-GB" sz="2400" dirty="0">
                <a:latin typeface="Times New Roman" panose="02020603050405020304" pitchFamily="18" charset="0"/>
                <a:cs typeface="Times New Roman" panose="02020603050405020304" pitchFamily="18" charset="0"/>
              </a:rPr>
              <a:t>(</a:t>
            </a:r>
            <a:r>
              <a:rPr lang="en-GB" sz="2400" dirty="0">
                <a:latin typeface="Symbol" panose="05050102010706020507" pitchFamily="18" charset="2"/>
                <a:cs typeface="Times New Roman" panose="02020603050405020304" pitchFamily="18" charset="0"/>
              </a:rPr>
              <a:t>m</a:t>
            </a:r>
            <a:r>
              <a:rPr lang="en-GB" sz="2400" dirty="0">
                <a:latin typeface="Times New Roman" panose="02020603050405020304" pitchFamily="18" charset="0"/>
                <a:cs typeface="Times New Roman" panose="02020603050405020304" pitchFamily="18" charset="0"/>
              </a:rPr>
              <a:t>, </a:t>
            </a:r>
            <a:r>
              <a:rPr lang="en-GB" sz="2400" dirty="0">
                <a:latin typeface="Symbol" panose="05050102010706020507" pitchFamily="18" charset="2"/>
                <a:cs typeface="Times New Roman" panose="02020603050405020304" pitchFamily="18" charset="0"/>
              </a:rPr>
              <a:t>s</a:t>
            </a:r>
            <a:r>
              <a:rPr lang="en-GB" sz="2400" baseline="30000" dirty="0">
                <a:latin typeface="Times New Roman" panose="02020603050405020304" pitchFamily="18" charset="0"/>
                <a:cs typeface="Times New Roman" panose="02020603050405020304" pitchFamily="18" charset="0"/>
              </a:rPr>
              <a:t>2</a:t>
            </a:r>
            <a:r>
              <a:rPr lang="en-GB" sz="2400" dirty="0">
                <a:latin typeface="Times New Roman" panose="02020603050405020304" pitchFamily="18" charset="0"/>
                <a:cs typeface="Times New Roman" panose="02020603050405020304" pitchFamily="18" charset="0"/>
              </a:rPr>
              <a:t>). </a:t>
            </a:r>
            <a:endParaRPr lang="en-GB" sz="2400" dirty="0"/>
          </a:p>
        </p:txBody>
      </p:sp>
      <p:sp>
        <p:nvSpPr>
          <p:cNvPr id="49" name="TextBox 48"/>
          <p:cNvSpPr txBox="1"/>
          <p:nvPr/>
        </p:nvSpPr>
        <p:spPr>
          <a:xfrm>
            <a:off x="1029683" y="3140482"/>
            <a:ext cx="5184576" cy="461665"/>
          </a:xfrm>
          <a:prstGeom prst="rect">
            <a:avLst/>
          </a:prstGeom>
          <a:noFill/>
        </p:spPr>
        <p:txBody>
          <a:bodyPr wrap="square" rtlCol="0">
            <a:spAutoFit/>
          </a:bodyPr>
          <a:lstStyle/>
          <a:p>
            <a:r>
              <a:rPr lang="en-GB" sz="2400" dirty="0"/>
              <a:t>2% of the tokens are less than 1.9 cm</a:t>
            </a:r>
          </a:p>
        </p:txBody>
      </p:sp>
      <p:sp>
        <p:nvSpPr>
          <p:cNvPr id="50" name="Rectangle 49"/>
          <p:cNvSpPr/>
          <p:nvPr/>
        </p:nvSpPr>
        <p:spPr>
          <a:xfrm>
            <a:off x="5918303" y="3143057"/>
            <a:ext cx="2396810"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D &lt; 1.9</a:t>
            </a:r>
            <a:r>
              <a:rPr lang="en-GB" sz="2400" dirty="0">
                <a:latin typeface="Times New Roman" panose="02020603050405020304" pitchFamily="18" charset="0"/>
                <a:cs typeface="Times New Roman" panose="02020603050405020304" pitchFamily="18" charset="0"/>
              </a:rPr>
              <a:t>) = 0.02</a:t>
            </a:r>
            <a:endParaRPr lang="en-GB" sz="2400" dirty="0"/>
          </a:p>
        </p:txBody>
      </p:sp>
      <p:sp>
        <p:nvSpPr>
          <p:cNvPr id="51" name="TextBox 50"/>
          <p:cNvSpPr txBox="1"/>
          <p:nvPr/>
        </p:nvSpPr>
        <p:spPr>
          <a:xfrm>
            <a:off x="409146" y="4005064"/>
            <a:ext cx="2434662" cy="461665"/>
          </a:xfrm>
          <a:prstGeom prst="rect">
            <a:avLst/>
          </a:prstGeom>
          <a:noFill/>
        </p:spPr>
        <p:txBody>
          <a:bodyPr wrap="square" rtlCol="0">
            <a:spAutoFit/>
          </a:bodyPr>
          <a:lstStyle/>
          <a:p>
            <a:r>
              <a:rPr lang="en-GB" sz="2400" dirty="0"/>
              <a:t>Draw a sketch</a:t>
            </a:r>
          </a:p>
        </p:txBody>
      </p:sp>
      <p:sp>
        <p:nvSpPr>
          <p:cNvPr id="52" name="Freeform 51"/>
          <p:cNvSpPr/>
          <p:nvPr/>
        </p:nvSpPr>
        <p:spPr>
          <a:xfrm>
            <a:off x="2390589" y="5605941"/>
            <a:ext cx="529363"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382754" y="4795812"/>
            <a:ext cx="2651760" cy="1248405"/>
          </a:xfrm>
          <a:custGeom>
            <a:avLst/>
            <a:gdLst>
              <a:gd name="connsiteX0" fmla="*/ 0 w 6028267"/>
              <a:gd name="connsiteY0" fmla="*/ 1821275 h 1843852"/>
              <a:gd name="connsiteX1" fmla="*/ 2133600 w 6028267"/>
              <a:gd name="connsiteY1" fmla="*/ 3763 h 1843852"/>
              <a:gd name="connsiteX2" fmla="*/ 6028267 w 6028267"/>
              <a:gd name="connsiteY2" fmla="*/ 1843852 h 1843852"/>
              <a:gd name="connsiteX3" fmla="*/ 6028267 w 6028267"/>
              <a:gd name="connsiteY3" fmla="*/ 1843852 h 1843852"/>
              <a:gd name="connsiteX0" fmla="*/ 0 w 6028267"/>
              <a:gd name="connsiteY0" fmla="*/ 1881415 h 1903992"/>
              <a:gd name="connsiteX1" fmla="*/ 3327483 w 6028267"/>
              <a:gd name="connsiteY1" fmla="*/ 3763 h 1903992"/>
              <a:gd name="connsiteX2" fmla="*/ 6028267 w 6028267"/>
              <a:gd name="connsiteY2" fmla="*/ 1903992 h 1903992"/>
              <a:gd name="connsiteX3" fmla="*/ 6028267 w 6028267"/>
              <a:gd name="connsiteY3" fmla="*/ 1903992 h 1903992"/>
              <a:gd name="connsiteX0" fmla="*/ 0 w 6028267"/>
              <a:gd name="connsiteY0" fmla="*/ 1809407 h 1831984"/>
              <a:gd name="connsiteX1" fmla="*/ 3039451 w 6028267"/>
              <a:gd name="connsiteY1" fmla="*/ 3763 h 1831984"/>
              <a:gd name="connsiteX2" fmla="*/ 6028267 w 6028267"/>
              <a:gd name="connsiteY2" fmla="*/ 1831984 h 1831984"/>
              <a:gd name="connsiteX3" fmla="*/ 6028267 w 6028267"/>
              <a:gd name="connsiteY3" fmla="*/ 1831984 h 1831984"/>
              <a:gd name="connsiteX0" fmla="*/ 0 w 6028267"/>
              <a:gd name="connsiteY0" fmla="*/ 1809407 h 1831984"/>
              <a:gd name="connsiteX1" fmla="*/ 2967443 w 6028267"/>
              <a:gd name="connsiteY1" fmla="*/ 3763 h 1831984"/>
              <a:gd name="connsiteX2" fmla="*/ 6028267 w 6028267"/>
              <a:gd name="connsiteY2" fmla="*/ 1831984 h 1831984"/>
              <a:gd name="connsiteX3" fmla="*/ 6028267 w 6028267"/>
              <a:gd name="connsiteY3" fmla="*/ 1831984 h 1831984"/>
              <a:gd name="connsiteX0" fmla="*/ 0 w 6028267"/>
              <a:gd name="connsiteY0" fmla="*/ 3537599 h 3560176"/>
              <a:gd name="connsiteX1" fmla="*/ 3039451 w 6028267"/>
              <a:gd name="connsiteY1" fmla="*/ 3763 h 3560176"/>
              <a:gd name="connsiteX2" fmla="*/ 6028267 w 6028267"/>
              <a:gd name="connsiteY2" fmla="*/ 3560176 h 3560176"/>
              <a:gd name="connsiteX3" fmla="*/ 6028267 w 6028267"/>
              <a:gd name="connsiteY3" fmla="*/ 3560176 h 3560176"/>
              <a:gd name="connsiteX0" fmla="*/ 0 w 6028267"/>
              <a:gd name="connsiteY0" fmla="*/ 3610514 h 3761995"/>
              <a:gd name="connsiteX1" fmla="*/ 1743307 w 6028267"/>
              <a:gd name="connsiteY1" fmla="*/ 3173022 h 3761995"/>
              <a:gd name="connsiteX2" fmla="*/ 3039451 w 6028267"/>
              <a:gd name="connsiteY2" fmla="*/ 76678 h 3761995"/>
              <a:gd name="connsiteX3" fmla="*/ 6028267 w 6028267"/>
              <a:gd name="connsiteY3" fmla="*/ 3633091 h 3761995"/>
              <a:gd name="connsiteX4" fmla="*/ 6028267 w 6028267"/>
              <a:gd name="connsiteY4" fmla="*/ 3633091 h 3761995"/>
              <a:gd name="connsiteX0" fmla="*/ 0 w 6028267"/>
              <a:gd name="connsiteY0" fmla="*/ 3533836 h 3689081"/>
              <a:gd name="connsiteX1" fmla="*/ 1743307 w 6028267"/>
              <a:gd name="connsiteY1" fmla="*/ 3096344 h 3689081"/>
              <a:gd name="connsiteX2" fmla="*/ 3039451 w 6028267"/>
              <a:gd name="connsiteY2" fmla="*/ 0 h 3689081"/>
              <a:gd name="connsiteX3" fmla="*/ 4263587 w 6028267"/>
              <a:gd name="connsiteY3" fmla="*/ 3096345 h 3689081"/>
              <a:gd name="connsiteX4" fmla="*/ 6028267 w 6028267"/>
              <a:gd name="connsiteY4" fmla="*/ 3556413 h 3689081"/>
              <a:gd name="connsiteX5" fmla="*/ 6028267 w 6028267"/>
              <a:gd name="connsiteY5" fmla="*/ 3556413 h 3689081"/>
              <a:gd name="connsiteX0" fmla="*/ 59412 w 6087679"/>
              <a:gd name="connsiteY0" fmla="*/ 3533836 h 3689081"/>
              <a:gd name="connsiteX1" fmla="*/ 290551 w 6087679"/>
              <a:gd name="connsiteY1" fmla="*/ 3528393 h 3689081"/>
              <a:gd name="connsiteX2" fmla="*/ 1802719 w 6087679"/>
              <a:gd name="connsiteY2" fmla="*/ 3096344 h 3689081"/>
              <a:gd name="connsiteX3" fmla="*/ 3098863 w 6087679"/>
              <a:gd name="connsiteY3" fmla="*/ 0 h 3689081"/>
              <a:gd name="connsiteX4" fmla="*/ 4322999 w 6087679"/>
              <a:gd name="connsiteY4" fmla="*/ 3096345 h 3689081"/>
              <a:gd name="connsiteX5" fmla="*/ 6087679 w 6087679"/>
              <a:gd name="connsiteY5" fmla="*/ 3556413 h 3689081"/>
              <a:gd name="connsiteX6" fmla="*/ 6087679 w 6087679"/>
              <a:gd name="connsiteY6" fmla="*/ 3556413 h 3689081"/>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6087679 w 6087679"/>
              <a:gd name="connsiteY6" fmla="*/ 3556413 h 3684410"/>
              <a:gd name="connsiteX7" fmla="*/ 6087679 w 6087679"/>
              <a:gd name="connsiteY7" fmla="*/ 3556413 h 3684410"/>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5907175 w 6087679"/>
              <a:gd name="connsiteY6" fmla="*/ 3528393 h 3684410"/>
              <a:gd name="connsiteX7" fmla="*/ 6087679 w 6087679"/>
              <a:gd name="connsiteY7" fmla="*/ 3556413 h 3684410"/>
              <a:gd name="connsiteX8" fmla="*/ 6087679 w 6087679"/>
              <a:gd name="connsiteY8" fmla="*/ 3556413 h 3684410"/>
              <a:gd name="connsiteX0" fmla="*/ 0 w 6028267"/>
              <a:gd name="connsiteY0" fmla="*/ 3533836 h 3684410"/>
              <a:gd name="connsiteX1" fmla="*/ 375155 w 6028267"/>
              <a:gd name="connsiteY1" fmla="*/ 3528393 h 3684410"/>
              <a:gd name="connsiteX2" fmla="*/ 1743307 w 6028267"/>
              <a:gd name="connsiteY2" fmla="*/ 3096344 h 3684410"/>
              <a:gd name="connsiteX3" fmla="*/ 3039451 w 6028267"/>
              <a:gd name="connsiteY3" fmla="*/ 0 h 3684410"/>
              <a:gd name="connsiteX4" fmla="*/ 4263587 w 6028267"/>
              <a:gd name="connsiteY4" fmla="*/ 3096345 h 3684410"/>
              <a:gd name="connsiteX5" fmla="*/ 5631739 w 6028267"/>
              <a:gd name="connsiteY5" fmla="*/ 3528393 h 3684410"/>
              <a:gd name="connsiteX6" fmla="*/ 5847763 w 6028267"/>
              <a:gd name="connsiteY6" fmla="*/ 3528393 h 3684410"/>
              <a:gd name="connsiteX7" fmla="*/ 6028267 w 6028267"/>
              <a:gd name="connsiteY7" fmla="*/ 3556413 h 3684410"/>
              <a:gd name="connsiteX8" fmla="*/ 6028267 w 6028267"/>
              <a:gd name="connsiteY8" fmla="*/ 3556413 h 3684410"/>
              <a:gd name="connsiteX0" fmla="*/ 0 w 6028267"/>
              <a:gd name="connsiteY0" fmla="*/ 3533836 h 3684410"/>
              <a:gd name="connsiteX1" fmla="*/ 231139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5991779 w 6028267"/>
              <a:gd name="connsiteY9" fmla="*/ 352839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631739 w 6028267"/>
              <a:gd name="connsiteY7" fmla="*/ 3528393 h 3684410"/>
              <a:gd name="connsiteX8" fmla="*/ 6028267 w 6028267"/>
              <a:gd name="connsiteY8" fmla="*/ 3556413 h 3684410"/>
              <a:gd name="connsiteX9" fmla="*/ 5991779 w 6028267"/>
              <a:gd name="connsiteY9" fmla="*/ 3528393 h 3684410"/>
              <a:gd name="connsiteX0" fmla="*/ 0 w 5991779"/>
              <a:gd name="connsiteY0" fmla="*/ 3533836 h 3684410"/>
              <a:gd name="connsiteX1" fmla="*/ 375155 w 5991779"/>
              <a:gd name="connsiteY1" fmla="*/ 3528393 h 3684410"/>
              <a:gd name="connsiteX2" fmla="*/ 375155 w 5991779"/>
              <a:gd name="connsiteY2" fmla="*/ 3528393 h 3684410"/>
              <a:gd name="connsiteX3" fmla="*/ 1743307 w 5991779"/>
              <a:gd name="connsiteY3" fmla="*/ 3096344 h 3684410"/>
              <a:gd name="connsiteX4" fmla="*/ 3039451 w 5991779"/>
              <a:gd name="connsiteY4" fmla="*/ 0 h 3684410"/>
              <a:gd name="connsiteX5" fmla="*/ 4263587 w 5991779"/>
              <a:gd name="connsiteY5" fmla="*/ 3096345 h 3684410"/>
              <a:gd name="connsiteX6" fmla="*/ 5631739 w 5991779"/>
              <a:gd name="connsiteY6" fmla="*/ 3528393 h 3684410"/>
              <a:gd name="connsiteX7" fmla="*/ 5631739 w 5991779"/>
              <a:gd name="connsiteY7" fmla="*/ 3528393 h 3684410"/>
              <a:gd name="connsiteX8" fmla="*/ 5991779 w 5991779"/>
              <a:gd name="connsiteY8" fmla="*/ 3528393 h 3684410"/>
              <a:gd name="connsiteX9" fmla="*/ 5991779 w 5991779"/>
              <a:gd name="connsiteY9" fmla="*/ 3528393 h 3684410"/>
              <a:gd name="connsiteX0" fmla="*/ 0 w 5991779"/>
              <a:gd name="connsiteY0" fmla="*/ 3533836 h 3535532"/>
              <a:gd name="connsiteX1" fmla="*/ 375155 w 5991779"/>
              <a:gd name="connsiteY1" fmla="*/ 3528393 h 3535532"/>
              <a:gd name="connsiteX2" fmla="*/ 1027303 w 5991779"/>
              <a:gd name="connsiteY2" fmla="*/ 3528394 h 3535532"/>
              <a:gd name="connsiteX3" fmla="*/ 1743307 w 5991779"/>
              <a:gd name="connsiteY3" fmla="*/ 3096344 h 3535532"/>
              <a:gd name="connsiteX4" fmla="*/ 3039451 w 5991779"/>
              <a:gd name="connsiteY4" fmla="*/ 0 h 3535532"/>
              <a:gd name="connsiteX5" fmla="*/ 4263587 w 5991779"/>
              <a:gd name="connsiteY5" fmla="*/ 3096345 h 3535532"/>
              <a:gd name="connsiteX6" fmla="*/ 5631739 w 5991779"/>
              <a:gd name="connsiteY6" fmla="*/ 3528393 h 3535532"/>
              <a:gd name="connsiteX7" fmla="*/ 5631739 w 5991779"/>
              <a:gd name="connsiteY7" fmla="*/ 3528393 h 3535532"/>
              <a:gd name="connsiteX8" fmla="*/ 5991779 w 5991779"/>
              <a:gd name="connsiteY8" fmla="*/ 3528393 h 3535532"/>
              <a:gd name="connsiteX9" fmla="*/ 5991779 w 5991779"/>
              <a:gd name="connsiteY9" fmla="*/ 3528393 h 3535532"/>
              <a:gd name="connsiteX0" fmla="*/ 0 w 5991779"/>
              <a:gd name="connsiteY0" fmla="*/ 3533836 h 3562005"/>
              <a:gd name="connsiteX1" fmla="*/ 1027303 w 5991779"/>
              <a:gd name="connsiteY1" fmla="*/ 3528394 h 3562005"/>
              <a:gd name="connsiteX2" fmla="*/ 1743307 w 5991779"/>
              <a:gd name="connsiteY2" fmla="*/ 3096344 h 3562005"/>
              <a:gd name="connsiteX3" fmla="*/ 3039451 w 5991779"/>
              <a:gd name="connsiteY3" fmla="*/ 0 h 3562005"/>
              <a:gd name="connsiteX4" fmla="*/ 4263587 w 5991779"/>
              <a:gd name="connsiteY4" fmla="*/ 3096345 h 3562005"/>
              <a:gd name="connsiteX5" fmla="*/ 5631739 w 5991779"/>
              <a:gd name="connsiteY5" fmla="*/ 3528393 h 3562005"/>
              <a:gd name="connsiteX6" fmla="*/ 5631739 w 5991779"/>
              <a:gd name="connsiteY6" fmla="*/ 3528393 h 3562005"/>
              <a:gd name="connsiteX7" fmla="*/ 5991779 w 5991779"/>
              <a:gd name="connsiteY7" fmla="*/ 3528393 h 3562005"/>
              <a:gd name="connsiteX8" fmla="*/ 5991779 w 5991779"/>
              <a:gd name="connsiteY8" fmla="*/ 3528393 h 3562005"/>
              <a:gd name="connsiteX0" fmla="*/ 0 w 4964476"/>
              <a:gd name="connsiteY0" fmla="*/ 3528394 h 3528394"/>
              <a:gd name="connsiteX1" fmla="*/ 716004 w 4964476"/>
              <a:gd name="connsiteY1" fmla="*/ 3096344 h 3528394"/>
              <a:gd name="connsiteX2" fmla="*/ 2012148 w 4964476"/>
              <a:gd name="connsiteY2" fmla="*/ 0 h 3528394"/>
              <a:gd name="connsiteX3" fmla="*/ 3236284 w 4964476"/>
              <a:gd name="connsiteY3" fmla="*/ 3096345 h 3528394"/>
              <a:gd name="connsiteX4" fmla="*/ 4604436 w 4964476"/>
              <a:gd name="connsiteY4" fmla="*/ 3528393 h 3528394"/>
              <a:gd name="connsiteX5" fmla="*/ 4604436 w 4964476"/>
              <a:gd name="connsiteY5" fmla="*/ 3528393 h 3528394"/>
              <a:gd name="connsiteX6" fmla="*/ 4964476 w 4964476"/>
              <a:gd name="connsiteY6" fmla="*/ 3528393 h 3528394"/>
              <a:gd name="connsiteX7" fmla="*/ 4964476 w 4964476"/>
              <a:gd name="connsiteY7" fmla="*/ 3528393 h 3528394"/>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4604436 w 4964476"/>
              <a:gd name="connsiteY5" fmla="*/ 3528399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3891625 w 4964476"/>
              <a:gd name="connsiteY5" fmla="*/ 3528400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6" fmla="*/ 4964476 w 4964476"/>
              <a:gd name="connsiteY6"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0" fmla="*/ 0 w 3891625"/>
              <a:gd name="connsiteY0" fmla="*/ 3528400 h 3528400"/>
              <a:gd name="connsiteX1" fmla="*/ 655339 w 3891625"/>
              <a:gd name="connsiteY1" fmla="*/ 3069903 h 3528400"/>
              <a:gd name="connsiteX2" fmla="*/ 2012148 w 3891625"/>
              <a:gd name="connsiteY2" fmla="*/ 6 h 3528400"/>
              <a:gd name="connsiteX3" fmla="*/ 3236284 w 3891625"/>
              <a:gd name="connsiteY3" fmla="*/ 3096351 h 3528400"/>
              <a:gd name="connsiteX4" fmla="*/ 3891625 w 3891625"/>
              <a:gd name="connsiteY4" fmla="*/ 3528400 h 352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625" h="3528400">
                <a:moveTo>
                  <a:pt x="0" y="3528400"/>
                </a:moveTo>
                <a:cubicBezTo>
                  <a:pt x="290551" y="3455485"/>
                  <a:pt x="319981" y="3657969"/>
                  <a:pt x="655339" y="3069903"/>
                </a:cubicBezTo>
                <a:cubicBezTo>
                  <a:pt x="990697" y="2481837"/>
                  <a:pt x="1581991" y="-4402"/>
                  <a:pt x="2012148" y="6"/>
                </a:cubicBezTo>
                <a:cubicBezTo>
                  <a:pt x="2442305" y="4414"/>
                  <a:pt x="2923038" y="2508285"/>
                  <a:pt x="3236284" y="3096351"/>
                </a:cubicBezTo>
                <a:cubicBezTo>
                  <a:pt x="3549530" y="3684417"/>
                  <a:pt x="3603593" y="3456392"/>
                  <a:pt x="3891625" y="3528400"/>
                </a:cubicBezTo>
              </a:path>
            </a:pathLst>
          </a:custGeom>
          <a:ln w="254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8000"/>
              </a:solidFill>
            </a:endParaRPr>
          </a:p>
        </p:txBody>
      </p:sp>
      <p:cxnSp>
        <p:nvCxnSpPr>
          <p:cNvPr id="54" name="Straight Arrow Connector 53"/>
          <p:cNvCxnSpPr/>
          <p:nvPr/>
        </p:nvCxnSpPr>
        <p:spPr>
          <a:xfrm>
            <a:off x="273553" y="6073632"/>
            <a:ext cx="301752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413130" y="4411760"/>
            <a:ext cx="685908"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f(m)</a:t>
            </a:r>
            <a:endParaRPr lang="en-GB" sz="2000" baseline="-25000" dirty="0"/>
          </a:p>
        </p:txBody>
      </p:sp>
      <p:sp>
        <p:nvSpPr>
          <p:cNvPr id="57" name="Rectangle 56"/>
          <p:cNvSpPr/>
          <p:nvPr/>
        </p:nvSpPr>
        <p:spPr>
          <a:xfrm>
            <a:off x="1560632" y="6105287"/>
            <a:ext cx="402163" cy="307777"/>
          </a:xfrm>
          <a:prstGeom prst="rect">
            <a:avLst/>
          </a:prstGeom>
        </p:spPr>
        <p:txBody>
          <a:bodyPr wrap="square" tIns="0" bIns="0">
            <a:spAutoFit/>
          </a:bodyPr>
          <a:lstStyle/>
          <a:p>
            <a:r>
              <a:rPr lang="en-GB" sz="800" b="1" dirty="0">
                <a:solidFill>
                  <a:srgbClr val="008000"/>
                </a:solidFill>
                <a:cs typeface="Times New Roman" pitchFamily="18" charset="0"/>
              </a:rPr>
              <a:t> </a:t>
            </a:r>
            <a:r>
              <a:rPr lang="en-US" sz="2000" dirty="0">
                <a:solidFill>
                  <a:srgbClr val="008000"/>
                </a:solidFill>
                <a:latin typeface="Symbol" panose="05050102010706020507" pitchFamily="18" charset="2"/>
                <a:cs typeface="Times New Roman" pitchFamily="18" charset="0"/>
              </a:rPr>
              <a:t>m</a:t>
            </a:r>
            <a:endParaRPr lang="en-GB" sz="2000" dirty="0">
              <a:solidFill>
                <a:srgbClr val="008000"/>
              </a:solidFill>
              <a:latin typeface="Symbol" panose="05050102010706020507" pitchFamily="18" charset="2"/>
            </a:endParaRPr>
          </a:p>
        </p:txBody>
      </p:sp>
      <p:cxnSp>
        <p:nvCxnSpPr>
          <p:cNvPr id="58" name="Straight Connector 57"/>
          <p:cNvCxnSpPr/>
          <p:nvPr/>
        </p:nvCxnSpPr>
        <p:spPr>
          <a:xfrm>
            <a:off x="1739440" y="4660774"/>
            <a:ext cx="1217" cy="1463040"/>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883279" y="6053104"/>
            <a:ext cx="586601"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m</a:t>
            </a:r>
            <a:endParaRPr lang="en-GB" sz="2000" i="1" baseline="-25000" dirty="0"/>
          </a:p>
        </p:txBody>
      </p:sp>
      <p:sp>
        <p:nvSpPr>
          <p:cNvPr id="60" name="Rectangle 59"/>
          <p:cNvSpPr/>
          <p:nvPr/>
        </p:nvSpPr>
        <p:spPr>
          <a:xfrm>
            <a:off x="2097332" y="6053104"/>
            <a:ext cx="683686"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2.1</a:t>
            </a:r>
            <a:endParaRPr lang="en-GB" sz="2000" baseline="-25000" dirty="0"/>
          </a:p>
        </p:txBody>
      </p:sp>
      <p:sp>
        <p:nvSpPr>
          <p:cNvPr id="61" name="Rectangle 60"/>
          <p:cNvSpPr/>
          <p:nvPr/>
        </p:nvSpPr>
        <p:spPr>
          <a:xfrm>
            <a:off x="2417064" y="5621424"/>
            <a:ext cx="593432" cy="369332"/>
          </a:xfrm>
          <a:prstGeom prst="rect">
            <a:avLst/>
          </a:prstGeom>
        </p:spPr>
        <p:txBody>
          <a:bodyPr wrap="none">
            <a:spAutoFit/>
          </a:bodyPr>
          <a:lstStyle/>
          <a:p>
            <a:r>
              <a:rPr lang="en-GB" dirty="0"/>
              <a:t>0.03</a:t>
            </a:r>
          </a:p>
        </p:txBody>
      </p:sp>
      <p:cxnSp>
        <p:nvCxnSpPr>
          <p:cNvPr id="10" name="Straight Connector 9"/>
          <p:cNvCxnSpPr/>
          <p:nvPr/>
        </p:nvCxnSpPr>
        <p:spPr>
          <a:xfrm>
            <a:off x="382754" y="4538737"/>
            <a:ext cx="0" cy="1678163"/>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106290" y="6009508"/>
            <a:ext cx="360040" cy="400110"/>
          </a:xfrm>
          <a:prstGeom prst="rect">
            <a:avLst/>
          </a:prstGeom>
        </p:spPr>
        <p:txBody>
          <a:bodyPr wrap="square">
            <a:spAutoFit/>
          </a:bodyPr>
          <a:lstStyle/>
          <a:p>
            <a:r>
              <a:rPr lang="en-GB" sz="800" b="1" dirty="0">
                <a:cs typeface="Times New Roman" pitchFamily="18" charset="0"/>
              </a:rPr>
              <a:t> </a:t>
            </a:r>
            <a:r>
              <a:rPr lang="en-US" sz="2000" b="1" dirty="0">
                <a:cs typeface="Times New Roman" pitchFamily="18" charset="0"/>
              </a:rPr>
              <a:t>0</a:t>
            </a:r>
            <a:endParaRPr lang="en-GB" sz="2000" b="1" dirty="0"/>
          </a:p>
        </p:txBody>
      </p:sp>
      <mc:AlternateContent xmlns:mc="http://schemas.openxmlformats.org/markup-compatibility/2006" xmlns:a14="http://schemas.microsoft.com/office/drawing/2010/main">
        <mc:Choice Requires="a14">
          <p:sp>
            <p:nvSpPr>
              <p:cNvPr id="11" name="Rectangle 10"/>
              <p:cNvSpPr/>
              <p:nvPr/>
            </p:nvSpPr>
            <p:spPr>
              <a:xfrm>
                <a:off x="4006567" y="4169841"/>
                <a:ext cx="1460656"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𝑧</m:t>
                          </m:r>
                        </m:e>
                        <m:sub>
                          <m:r>
                            <a:rPr lang="en-US" b="0" i="1" smtClean="0">
                              <a:solidFill>
                                <a:schemeClr val="tx1"/>
                              </a:solidFill>
                              <a:latin typeface="Cambria Math" panose="02040503050406030204" pitchFamily="18" charset="0"/>
                            </a:rPr>
                            <m:t>1</m:t>
                          </m:r>
                        </m:sub>
                      </m:sSub>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1.9</m:t>
                          </m:r>
                          <m:r>
                            <a:rPr lang="en-US" i="1">
                              <a:solidFill>
                                <a:schemeClr val="tx1"/>
                              </a:solidFill>
                              <a:latin typeface="Cambria Math" panose="02040503050406030204" pitchFamily="18" charset="0"/>
                            </a:rPr>
                            <m:t>−</m:t>
                          </m:r>
                          <m:r>
                            <a:rPr lang="en-US" i="1" smtClean="0">
                              <a:solidFill>
                                <a:schemeClr val="tx1"/>
                              </a:solidFill>
                              <a:latin typeface="Cambria Math" panose="02040503050406030204" pitchFamily="18" charset="0"/>
                              <a:ea typeface="Cambria Math" panose="02040503050406030204" pitchFamily="18" charset="0"/>
                            </a:rPr>
                            <m:t>𝜇</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4006567" y="4169841"/>
                <a:ext cx="1460656" cy="612796"/>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Rectangle 64"/>
              <p:cNvSpPr/>
              <p:nvPr/>
            </p:nvSpPr>
            <p:spPr>
              <a:xfrm>
                <a:off x="3674916" y="4773315"/>
                <a:ext cx="2499017" cy="616644"/>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&lt;</a:t>
                </a:r>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1.9−</m:t>
                        </m:r>
                        <m:r>
                          <a:rPr lang="en-US" sz="2400" i="1">
                            <a:latin typeface="Cambria Math" panose="02040503050406030204" pitchFamily="18" charset="0"/>
                            <a:ea typeface="Cambria Math" panose="02040503050406030204" pitchFamily="18" charset="0"/>
                          </a:rPr>
                          <m:t>𝜇</m:t>
                        </m:r>
                      </m:num>
                      <m:den>
                        <m:r>
                          <a:rPr lang="en-US" sz="2400" i="1">
                            <a:latin typeface="Cambria Math" panose="02040503050406030204" pitchFamily="18" charset="0"/>
                            <a:ea typeface="Cambria Math" panose="02040503050406030204" pitchFamily="18" charset="0"/>
                          </a:rPr>
                          <m:t>𝜎</m:t>
                        </m:r>
                      </m:den>
                    </m:f>
                  </m:oMath>
                </a14:m>
                <a:r>
                  <a:rPr lang="en-GB" sz="2400" dirty="0">
                    <a:latin typeface="Times New Roman" panose="02020603050405020304" pitchFamily="18" charset="0"/>
                    <a:cs typeface="Times New Roman" panose="02020603050405020304" pitchFamily="18" charset="0"/>
                  </a:rPr>
                  <a:t>) = 0.02</a:t>
                </a:r>
                <a:endParaRPr lang="en-GB" sz="2400" dirty="0"/>
              </a:p>
            </p:txBody>
          </p:sp>
        </mc:Choice>
        <mc:Fallback xmlns="">
          <p:sp>
            <p:nvSpPr>
              <p:cNvPr id="65" name="Rectangle 64"/>
              <p:cNvSpPr>
                <a:spLocks noRot="1" noChangeAspect="1" noMove="1" noResize="1" noEditPoints="1" noAdjustHandles="1" noChangeArrowheads="1" noChangeShapeType="1" noTextEdit="1"/>
              </p:cNvSpPr>
              <p:nvPr/>
            </p:nvSpPr>
            <p:spPr>
              <a:xfrm>
                <a:off x="3674916" y="4773315"/>
                <a:ext cx="2499017" cy="616644"/>
              </a:xfrm>
              <a:prstGeom prst="rect">
                <a:avLst/>
              </a:prstGeom>
              <a:blipFill>
                <a:blip r:embed="rId3"/>
                <a:stretch>
                  <a:fillRect l="-3902" r="-2927" b="-89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Rectangle 65"/>
              <p:cNvSpPr/>
              <p:nvPr/>
            </p:nvSpPr>
            <p:spPr>
              <a:xfrm>
                <a:off x="6460473" y="4773315"/>
                <a:ext cx="2505429" cy="616644"/>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Z &lt;</a:t>
                </a:r>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2.1−</m:t>
                        </m:r>
                        <m:r>
                          <a:rPr lang="en-US" sz="2400" i="1">
                            <a:latin typeface="Cambria Math" panose="02040503050406030204" pitchFamily="18" charset="0"/>
                            <a:ea typeface="Cambria Math" panose="02040503050406030204" pitchFamily="18" charset="0"/>
                          </a:rPr>
                          <m:t>𝜇</m:t>
                        </m:r>
                      </m:num>
                      <m:den>
                        <m:r>
                          <a:rPr lang="en-US" sz="2400" i="1">
                            <a:latin typeface="Cambria Math" panose="02040503050406030204" pitchFamily="18" charset="0"/>
                            <a:ea typeface="Cambria Math" panose="02040503050406030204" pitchFamily="18" charset="0"/>
                          </a:rPr>
                          <m:t>𝜎</m:t>
                        </m:r>
                      </m:den>
                    </m:f>
                  </m:oMath>
                </a14:m>
                <a:r>
                  <a:rPr lang="en-GB" sz="2400" dirty="0">
                    <a:latin typeface="Times New Roman" panose="02020603050405020304" pitchFamily="18" charset="0"/>
                    <a:cs typeface="Times New Roman" panose="02020603050405020304" pitchFamily="18" charset="0"/>
                  </a:rPr>
                  <a:t>) = 0.97</a:t>
                </a:r>
                <a:endParaRPr lang="en-GB" sz="2400" dirty="0"/>
              </a:p>
            </p:txBody>
          </p:sp>
        </mc:Choice>
        <mc:Fallback xmlns="">
          <p:sp>
            <p:nvSpPr>
              <p:cNvPr id="66" name="Rectangle 65"/>
              <p:cNvSpPr>
                <a:spLocks noRot="1" noChangeAspect="1" noMove="1" noResize="1" noEditPoints="1" noAdjustHandles="1" noChangeArrowheads="1" noChangeShapeType="1" noTextEdit="1"/>
              </p:cNvSpPr>
              <p:nvPr/>
            </p:nvSpPr>
            <p:spPr>
              <a:xfrm>
                <a:off x="6460473" y="4773315"/>
                <a:ext cx="2505429" cy="616644"/>
              </a:xfrm>
              <a:prstGeom prst="rect">
                <a:avLst/>
              </a:prstGeom>
              <a:blipFill>
                <a:blip r:embed="rId4"/>
                <a:stretch>
                  <a:fillRect l="-3893" r="-2920" b="-8911"/>
                </a:stretch>
              </a:blipFill>
            </p:spPr>
            <p:txBody>
              <a:bodyPr/>
              <a:lstStyle/>
              <a:p>
                <a:r>
                  <a:rPr lang="en-GB">
                    <a:noFill/>
                  </a:rPr>
                  <a:t> </a:t>
                </a:r>
              </a:p>
            </p:txBody>
          </p:sp>
        </mc:Fallback>
      </mc:AlternateContent>
      <p:sp>
        <p:nvSpPr>
          <p:cNvPr id="67" name="TextBox 66"/>
          <p:cNvSpPr txBox="1"/>
          <p:nvPr/>
        </p:nvSpPr>
        <p:spPr>
          <a:xfrm>
            <a:off x="3578902" y="3903076"/>
            <a:ext cx="2500958" cy="338554"/>
          </a:xfrm>
          <a:prstGeom prst="rect">
            <a:avLst/>
          </a:prstGeom>
          <a:noFill/>
        </p:spPr>
        <p:txBody>
          <a:bodyPr wrap="square" rtlCol="0">
            <a:spAutoFit/>
          </a:bodyPr>
          <a:lstStyle/>
          <a:p>
            <a:r>
              <a:rPr lang="en-GB" sz="1600" b="1" dirty="0">
                <a:solidFill>
                  <a:srgbClr val="002060"/>
                </a:solidFill>
              </a:rPr>
              <a:t>Standardize each value of </a:t>
            </a:r>
            <a:r>
              <a:rPr lang="en-GB" sz="1600" b="1" i="1" dirty="0">
                <a:solidFill>
                  <a:srgbClr val="002060"/>
                </a:solidFill>
                <a:latin typeface="Times New Roman" panose="02020603050405020304" pitchFamily="18" charset="0"/>
                <a:cs typeface="Times New Roman" panose="02020603050405020304" pitchFamily="18" charset="0"/>
              </a:rPr>
              <a:t>x</a:t>
            </a:r>
          </a:p>
        </p:txBody>
      </p:sp>
      <p:cxnSp>
        <p:nvCxnSpPr>
          <p:cNvPr id="15" name="Straight Connector 14"/>
          <p:cNvCxnSpPr/>
          <p:nvPr/>
        </p:nvCxnSpPr>
        <p:spPr>
          <a:xfrm>
            <a:off x="3469880" y="4106689"/>
            <a:ext cx="0" cy="2346525"/>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70370" y="2060848"/>
            <a:ext cx="8595532" cy="830997"/>
          </a:xfrm>
          <a:prstGeom prst="rect">
            <a:avLst/>
          </a:prstGeom>
          <a:noFill/>
        </p:spPr>
        <p:txBody>
          <a:bodyPr wrap="square" rtlCol="0">
            <a:spAutoFit/>
          </a:bodyPr>
          <a:lstStyle/>
          <a:p>
            <a:r>
              <a:rPr lang="en-GB" sz="2400" dirty="0"/>
              <a:t>Find the mean and the standard deviation of the distribution given that 2% of the tokens are too small, and 3% are too large.</a:t>
            </a:r>
          </a:p>
        </p:txBody>
      </p:sp>
      <p:sp>
        <p:nvSpPr>
          <p:cNvPr id="37" name="TextBox 36"/>
          <p:cNvSpPr txBox="1"/>
          <p:nvPr/>
        </p:nvSpPr>
        <p:spPr>
          <a:xfrm>
            <a:off x="1016901" y="3522001"/>
            <a:ext cx="5184576" cy="461665"/>
          </a:xfrm>
          <a:prstGeom prst="rect">
            <a:avLst/>
          </a:prstGeom>
          <a:noFill/>
        </p:spPr>
        <p:txBody>
          <a:bodyPr wrap="square" rtlCol="0">
            <a:spAutoFit/>
          </a:bodyPr>
          <a:lstStyle/>
          <a:p>
            <a:r>
              <a:rPr lang="en-GB" sz="2400" dirty="0"/>
              <a:t>3% of the tokens are over 2.1 cm</a:t>
            </a:r>
          </a:p>
        </p:txBody>
      </p:sp>
      <p:sp>
        <p:nvSpPr>
          <p:cNvPr id="38" name="Rectangle 37"/>
          <p:cNvSpPr/>
          <p:nvPr/>
        </p:nvSpPr>
        <p:spPr>
          <a:xfrm>
            <a:off x="5905521" y="3524576"/>
            <a:ext cx="2396810"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D &gt; 2.1</a:t>
            </a:r>
            <a:r>
              <a:rPr lang="en-GB" sz="2400" dirty="0">
                <a:latin typeface="Times New Roman" panose="02020603050405020304" pitchFamily="18" charset="0"/>
                <a:cs typeface="Times New Roman" panose="02020603050405020304" pitchFamily="18" charset="0"/>
              </a:rPr>
              <a:t>) = 0.03</a:t>
            </a:r>
            <a:endParaRPr lang="en-GB" sz="2400" dirty="0"/>
          </a:p>
        </p:txBody>
      </p:sp>
      <p:sp>
        <p:nvSpPr>
          <p:cNvPr id="40" name="Rectangle 39"/>
          <p:cNvSpPr/>
          <p:nvPr/>
        </p:nvSpPr>
        <p:spPr>
          <a:xfrm>
            <a:off x="691030" y="6092188"/>
            <a:ext cx="685165"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1.9</a:t>
            </a:r>
            <a:endParaRPr lang="en-GB" sz="2000" baseline="-25000" dirty="0"/>
          </a:p>
        </p:txBody>
      </p:sp>
      <p:sp>
        <p:nvSpPr>
          <p:cNvPr id="41" name="Rectangle 40"/>
          <p:cNvSpPr/>
          <p:nvPr/>
        </p:nvSpPr>
        <p:spPr>
          <a:xfrm>
            <a:off x="436251" y="5552981"/>
            <a:ext cx="593432" cy="369332"/>
          </a:xfrm>
          <a:prstGeom prst="rect">
            <a:avLst/>
          </a:prstGeom>
        </p:spPr>
        <p:txBody>
          <a:bodyPr wrap="none">
            <a:spAutoFit/>
          </a:bodyPr>
          <a:lstStyle/>
          <a:p>
            <a:r>
              <a:rPr lang="en-GB" dirty="0"/>
              <a:t>0.02</a:t>
            </a:r>
          </a:p>
        </p:txBody>
      </p:sp>
      <mc:AlternateContent xmlns:mc="http://schemas.openxmlformats.org/markup-compatibility/2006" xmlns:a14="http://schemas.microsoft.com/office/drawing/2010/main">
        <mc:Choice Requires="a14">
          <p:sp>
            <p:nvSpPr>
              <p:cNvPr id="42" name="Rectangle 41"/>
              <p:cNvSpPr/>
              <p:nvPr/>
            </p:nvSpPr>
            <p:spPr>
              <a:xfrm>
                <a:off x="6594936" y="4177804"/>
                <a:ext cx="1465978"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𝑧</m:t>
                          </m:r>
                        </m:e>
                        <m:sub>
                          <m:r>
                            <a:rPr lang="en-US" b="0" i="1" smtClean="0">
                              <a:solidFill>
                                <a:schemeClr val="tx1"/>
                              </a:solidFill>
                              <a:latin typeface="Cambria Math" panose="02040503050406030204" pitchFamily="18" charset="0"/>
                            </a:rPr>
                            <m:t>2</m:t>
                          </m:r>
                        </m:sub>
                      </m:sSub>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2.1</m:t>
                          </m:r>
                          <m:r>
                            <a:rPr lang="en-US" i="1">
                              <a:solidFill>
                                <a:schemeClr val="tx1"/>
                              </a:solidFill>
                              <a:latin typeface="Cambria Math" panose="02040503050406030204" pitchFamily="18" charset="0"/>
                            </a:rPr>
                            <m:t>−</m:t>
                          </m:r>
                          <m:r>
                            <a:rPr lang="en-US" i="1" smtClean="0">
                              <a:solidFill>
                                <a:schemeClr val="tx1"/>
                              </a:solidFill>
                              <a:latin typeface="Cambria Math" panose="02040503050406030204" pitchFamily="18" charset="0"/>
                              <a:ea typeface="Cambria Math" panose="02040503050406030204" pitchFamily="18" charset="0"/>
                            </a:rPr>
                            <m:t>𝜇</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42" name="Rectangle 41"/>
              <p:cNvSpPr>
                <a:spLocks noRot="1" noChangeAspect="1" noMove="1" noResize="1" noEditPoints="1" noAdjustHandles="1" noChangeArrowheads="1" noChangeShapeType="1" noTextEdit="1"/>
              </p:cNvSpPr>
              <p:nvPr/>
            </p:nvSpPr>
            <p:spPr>
              <a:xfrm>
                <a:off x="6594936" y="4177804"/>
                <a:ext cx="1465978" cy="612796"/>
              </a:xfrm>
              <a:prstGeom prst="rect">
                <a:avLst/>
              </a:prstGeom>
              <a:blipFill>
                <a:blip r:embed="rId5"/>
                <a:stretch>
                  <a:fillRect/>
                </a:stretch>
              </a:blipFill>
            </p:spPr>
            <p:txBody>
              <a:bodyPr/>
              <a:lstStyle/>
              <a:p>
                <a:r>
                  <a:rPr lang="en-GB">
                    <a:noFill/>
                  </a:rPr>
                  <a:t> </a:t>
                </a:r>
              </a:p>
            </p:txBody>
          </p:sp>
        </mc:Fallback>
      </mc:AlternateContent>
      <p:sp>
        <p:nvSpPr>
          <p:cNvPr id="64" name="Rectangle 63">
            <a:hlinkClick r:id="rId6"/>
            <a:extLst>
              <a:ext uri="{FF2B5EF4-FFF2-40B4-BE49-F238E27FC236}">
                <a16:creationId xmlns:a16="http://schemas.microsoft.com/office/drawing/2014/main" id="{AC4274E2-7464-4926-A483-963116E728DF}"/>
              </a:ext>
            </a:extLst>
          </p:cNvPr>
          <p:cNvSpPr/>
          <p:nvPr/>
        </p:nvSpPr>
        <p:spPr>
          <a:xfrm>
            <a:off x="8047101" y="101642"/>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Rectangle 68">
            <a:hlinkClick r:id="rId6"/>
            <a:extLst>
              <a:ext uri="{FF2B5EF4-FFF2-40B4-BE49-F238E27FC236}">
                <a16:creationId xmlns:a16="http://schemas.microsoft.com/office/drawing/2014/main" id="{D119A4EA-4130-41A8-93B3-4DF82B2A8D2A}"/>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TextBox 70">
            <a:extLst>
              <a:ext uri="{FF2B5EF4-FFF2-40B4-BE49-F238E27FC236}">
                <a16:creationId xmlns:a16="http://schemas.microsoft.com/office/drawing/2014/main" id="{98207C3A-D27A-4F19-B1CE-41EA193A9700}"/>
              </a:ext>
            </a:extLst>
          </p:cNvPr>
          <p:cNvSpPr txBox="1"/>
          <p:nvPr/>
        </p:nvSpPr>
        <p:spPr>
          <a:xfrm>
            <a:off x="3574825" y="5301208"/>
            <a:ext cx="4195620" cy="461665"/>
          </a:xfrm>
          <a:prstGeom prst="rect">
            <a:avLst/>
          </a:prstGeom>
          <a:noFill/>
        </p:spPr>
        <p:txBody>
          <a:bodyPr wrap="square" rtlCol="0">
            <a:spAutoFit/>
          </a:bodyPr>
          <a:lstStyle/>
          <a:p>
            <a:r>
              <a:rPr lang="en-GB" sz="2400" dirty="0"/>
              <a:t>Calculate </a:t>
            </a:r>
            <a:r>
              <a:rPr lang="en-GB" sz="2400" dirty="0" err="1"/>
              <a:t>InvNormCD</a:t>
            </a:r>
            <a:r>
              <a:rPr lang="en-GB" sz="2400" dirty="0"/>
              <a:t>(0.02, 1, 0)</a:t>
            </a:r>
            <a:endParaRPr lang="en-GB" sz="2400" dirty="0">
              <a:latin typeface="Times New Roman" panose="02020603050405020304" pitchFamily="18" charset="0"/>
              <a:cs typeface="Times New Roman" panose="02020603050405020304" pitchFamily="18" charset="0"/>
            </a:endParaRPr>
          </a:p>
        </p:txBody>
      </p:sp>
      <p:sp>
        <p:nvSpPr>
          <p:cNvPr id="73" name="Rectangle 72">
            <a:extLst>
              <a:ext uri="{FF2B5EF4-FFF2-40B4-BE49-F238E27FC236}">
                <a16:creationId xmlns:a16="http://schemas.microsoft.com/office/drawing/2014/main" id="{574707F9-5D19-4EBD-8397-968D2659B5A5}"/>
              </a:ext>
            </a:extLst>
          </p:cNvPr>
          <p:cNvSpPr/>
          <p:nvPr/>
        </p:nvSpPr>
        <p:spPr>
          <a:xfrm>
            <a:off x="5290794" y="5657754"/>
            <a:ext cx="1709122" cy="461665"/>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z</a:t>
            </a:r>
            <a:r>
              <a:rPr lang="en-GB" sz="2400" baseline="-25000" dirty="0">
                <a:latin typeface="Times New Roman" panose="02020603050405020304" pitchFamily="18" charset="0"/>
                <a:cs typeface="Times New Roman" panose="02020603050405020304" pitchFamily="18" charset="0"/>
              </a:rPr>
              <a:t>1 </a:t>
            </a:r>
            <a:r>
              <a:rPr lang="en-GB" sz="2400" dirty="0">
                <a:latin typeface="Times New Roman" panose="02020603050405020304" pitchFamily="18" charset="0"/>
                <a:cs typeface="Times New Roman" panose="02020603050405020304" pitchFamily="18" charset="0"/>
              </a:rPr>
              <a:t>= -2.0537</a:t>
            </a:r>
            <a:endParaRPr lang="en-GB" sz="2400" dirty="0"/>
          </a:p>
        </p:txBody>
      </p:sp>
      <p:sp>
        <p:nvSpPr>
          <p:cNvPr id="74" name="TextBox 73">
            <a:extLst>
              <a:ext uri="{FF2B5EF4-FFF2-40B4-BE49-F238E27FC236}">
                <a16:creationId xmlns:a16="http://schemas.microsoft.com/office/drawing/2014/main" id="{A87F0E67-43D9-4B48-A7D3-6B8E27CD036F}"/>
              </a:ext>
            </a:extLst>
          </p:cNvPr>
          <p:cNvSpPr txBox="1"/>
          <p:nvPr/>
        </p:nvSpPr>
        <p:spPr>
          <a:xfrm>
            <a:off x="3560424" y="5949888"/>
            <a:ext cx="4195620" cy="461665"/>
          </a:xfrm>
          <a:prstGeom prst="rect">
            <a:avLst/>
          </a:prstGeom>
          <a:noFill/>
        </p:spPr>
        <p:txBody>
          <a:bodyPr wrap="square" rtlCol="0">
            <a:spAutoFit/>
          </a:bodyPr>
          <a:lstStyle/>
          <a:p>
            <a:r>
              <a:rPr lang="en-GB" sz="2400" dirty="0"/>
              <a:t>Calculate </a:t>
            </a:r>
            <a:r>
              <a:rPr lang="en-GB" sz="2400" dirty="0" err="1"/>
              <a:t>InvNormCD</a:t>
            </a:r>
            <a:r>
              <a:rPr lang="en-GB" sz="2400" dirty="0"/>
              <a:t>(0.97, 1, 0)</a:t>
            </a:r>
            <a:endParaRPr lang="en-GB" sz="2400" dirty="0">
              <a:latin typeface="Times New Roman" panose="02020603050405020304" pitchFamily="18" charset="0"/>
              <a:cs typeface="Times New Roman" panose="02020603050405020304" pitchFamily="18" charset="0"/>
            </a:endParaRPr>
          </a:p>
        </p:txBody>
      </p:sp>
      <p:sp>
        <p:nvSpPr>
          <p:cNvPr id="75" name="Rectangle 74">
            <a:extLst>
              <a:ext uri="{FF2B5EF4-FFF2-40B4-BE49-F238E27FC236}">
                <a16:creationId xmlns:a16="http://schemas.microsoft.com/office/drawing/2014/main" id="{68401884-5D34-467B-A37E-9095EB1B4CCD}"/>
              </a:ext>
            </a:extLst>
          </p:cNvPr>
          <p:cNvSpPr/>
          <p:nvPr/>
        </p:nvSpPr>
        <p:spPr>
          <a:xfrm>
            <a:off x="5354050" y="6294693"/>
            <a:ext cx="1247457" cy="461665"/>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z</a:t>
            </a:r>
            <a:r>
              <a:rPr lang="en-GB" sz="2400" baseline="-25000" dirty="0">
                <a:latin typeface="Times New Roman" panose="02020603050405020304" pitchFamily="18" charset="0"/>
                <a:cs typeface="Times New Roman" panose="02020603050405020304" pitchFamily="18" charset="0"/>
              </a:rPr>
              <a:t>2 </a:t>
            </a:r>
            <a:r>
              <a:rPr lang="en-GB" sz="2400" dirty="0">
                <a:latin typeface="Times New Roman" panose="02020603050405020304" pitchFamily="18" charset="0"/>
                <a:cs typeface="Times New Roman" panose="02020603050405020304" pitchFamily="18" charset="0"/>
              </a:rPr>
              <a:t>= 1.88</a:t>
            </a:r>
            <a:endParaRPr lang="en-GB" sz="2400" dirty="0"/>
          </a:p>
        </p:txBody>
      </p:sp>
    </p:spTree>
    <p:extLst>
      <p:ext uri="{BB962C8B-B14F-4D97-AF65-F5344CB8AC3E}">
        <p14:creationId xmlns:p14="http://schemas.microsoft.com/office/powerpoint/2010/main" val="297933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left)">
                                      <p:cBhvr>
                                        <p:cTn id="39" dur="500"/>
                                        <p:tgtEl>
                                          <p:spTgt spid="54"/>
                                        </p:tgtEl>
                                      </p:cBhvr>
                                    </p:animEffect>
                                  </p:childTnLst>
                                </p:cTn>
                              </p:par>
                            </p:childTnLst>
                          </p:cTn>
                        </p:par>
                        <p:par>
                          <p:cTn id="40" fill="hold">
                            <p:stCondLst>
                              <p:cond delay="500"/>
                            </p:stCondLst>
                            <p:childTnLst>
                              <p:par>
                                <p:cTn id="41" presetID="22" presetClass="entr" presetSubtype="4" fill="hold" nodeType="afterEffect">
                                  <p:stCondLst>
                                    <p:cond delay="50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00"/>
                                        <p:tgtEl>
                                          <p:spTgt spid="10"/>
                                        </p:tgtEl>
                                      </p:cBhvr>
                                    </p:animEffect>
                                  </p:childTnLst>
                                </p:cTn>
                              </p:par>
                            </p:childTnLst>
                          </p:cTn>
                        </p:par>
                        <p:par>
                          <p:cTn id="44" fill="hold">
                            <p:stCondLst>
                              <p:cond delay="1500"/>
                            </p:stCondLst>
                            <p:childTnLst>
                              <p:par>
                                <p:cTn id="45" presetID="1" presetClass="entr" presetSubtype="0" fill="hold" grpId="0" nodeType="afterEffect">
                                  <p:stCondLst>
                                    <p:cond delay="500"/>
                                  </p:stCondLst>
                                  <p:childTnLst>
                                    <p:set>
                                      <p:cBhvr>
                                        <p:cTn id="46" dur="1" fill="hold">
                                          <p:stCondLst>
                                            <p:cond delay="0"/>
                                          </p:stCondLst>
                                        </p:cTn>
                                        <p:tgtEl>
                                          <p:spTgt spid="63"/>
                                        </p:tgtEl>
                                        <p:attrNameLst>
                                          <p:attrName>style.visibility</p:attrName>
                                        </p:attrNameLst>
                                      </p:cBhvr>
                                      <p:to>
                                        <p:strVal val="visible"/>
                                      </p:to>
                                    </p:set>
                                  </p:childTnLst>
                                </p:cTn>
                              </p:par>
                            </p:childTnLst>
                          </p:cTn>
                        </p:par>
                        <p:par>
                          <p:cTn id="47" fill="hold">
                            <p:stCondLst>
                              <p:cond delay="2000"/>
                            </p:stCondLst>
                            <p:childTnLst>
                              <p:par>
                                <p:cTn id="48" presetID="1" presetClass="entr" presetSubtype="0" fill="hold" grpId="0" nodeType="afterEffect">
                                  <p:stCondLst>
                                    <p:cond delay="500"/>
                                  </p:stCondLst>
                                  <p:childTnLst>
                                    <p:set>
                                      <p:cBhvr>
                                        <p:cTn id="49" dur="1" fill="hold">
                                          <p:stCondLst>
                                            <p:cond delay="0"/>
                                          </p:stCondLst>
                                        </p:cTn>
                                        <p:tgtEl>
                                          <p:spTgt spid="59"/>
                                        </p:tgtEl>
                                        <p:attrNameLst>
                                          <p:attrName>style.visibility</p:attrName>
                                        </p:attrNameLst>
                                      </p:cBhvr>
                                      <p:to>
                                        <p:strVal val="visible"/>
                                      </p:to>
                                    </p:set>
                                  </p:childTnLst>
                                </p:cTn>
                              </p:par>
                            </p:childTnLst>
                          </p:cTn>
                        </p:par>
                        <p:par>
                          <p:cTn id="50" fill="hold">
                            <p:stCondLst>
                              <p:cond delay="2500"/>
                            </p:stCondLst>
                            <p:childTnLst>
                              <p:par>
                                <p:cTn id="51" presetID="1" presetClass="entr" presetSubtype="0" fill="hold" grpId="0" nodeType="afterEffect">
                                  <p:stCondLst>
                                    <p:cond delay="500"/>
                                  </p:stCondLst>
                                  <p:childTnLst>
                                    <p:set>
                                      <p:cBhvr>
                                        <p:cTn id="52" dur="1" fill="hold">
                                          <p:stCondLst>
                                            <p:cond delay="0"/>
                                          </p:stCondLst>
                                        </p:cTn>
                                        <p:tgtEl>
                                          <p:spTgt spid="56"/>
                                        </p:tgtEl>
                                        <p:attrNameLst>
                                          <p:attrName>style.visibility</p:attrName>
                                        </p:attrNameLst>
                                      </p:cBhvr>
                                      <p:to>
                                        <p:strVal val="visible"/>
                                      </p:to>
                                    </p:set>
                                  </p:childTnLst>
                                </p:cTn>
                              </p:par>
                            </p:childTnLst>
                          </p:cTn>
                        </p:par>
                        <p:par>
                          <p:cTn id="53" fill="hold">
                            <p:stCondLst>
                              <p:cond delay="3000"/>
                            </p:stCondLst>
                            <p:childTnLst>
                              <p:par>
                                <p:cTn id="54" presetID="22" presetClass="entr" presetSubtype="8" fill="hold" grpId="0" nodeType="afterEffect">
                                  <p:stCondLst>
                                    <p:cond delay="500"/>
                                  </p:stCondLst>
                                  <p:childTnLst>
                                    <p:set>
                                      <p:cBhvr>
                                        <p:cTn id="55" dur="1" fill="hold">
                                          <p:stCondLst>
                                            <p:cond delay="0"/>
                                          </p:stCondLst>
                                        </p:cTn>
                                        <p:tgtEl>
                                          <p:spTgt spid="53"/>
                                        </p:tgtEl>
                                        <p:attrNameLst>
                                          <p:attrName>style.visibility</p:attrName>
                                        </p:attrNameLst>
                                      </p:cBhvr>
                                      <p:to>
                                        <p:strVal val="visible"/>
                                      </p:to>
                                    </p:set>
                                    <p:animEffect transition="in" filter="wipe(left)">
                                      <p:cBhvr>
                                        <p:cTn id="56" dur="500"/>
                                        <p:tgtEl>
                                          <p:spTgt spid="53"/>
                                        </p:tgtEl>
                                      </p:cBhvr>
                                    </p:animEffect>
                                  </p:childTnLst>
                                </p:cTn>
                              </p:par>
                            </p:childTnLst>
                          </p:cTn>
                        </p:par>
                        <p:par>
                          <p:cTn id="57" fill="hold">
                            <p:stCondLst>
                              <p:cond delay="4000"/>
                            </p:stCondLst>
                            <p:childTnLst>
                              <p:par>
                                <p:cTn id="58" presetID="22" presetClass="entr" presetSubtype="4" fill="hold" nodeType="afterEffect">
                                  <p:stCondLst>
                                    <p:cond delay="500"/>
                                  </p:stCondLst>
                                  <p:childTnLst>
                                    <p:set>
                                      <p:cBhvr>
                                        <p:cTn id="59" dur="1" fill="hold">
                                          <p:stCondLst>
                                            <p:cond delay="0"/>
                                          </p:stCondLst>
                                        </p:cTn>
                                        <p:tgtEl>
                                          <p:spTgt spid="58"/>
                                        </p:tgtEl>
                                        <p:attrNameLst>
                                          <p:attrName>style.visibility</p:attrName>
                                        </p:attrNameLst>
                                      </p:cBhvr>
                                      <p:to>
                                        <p:strVal val="visible"/>
                                      </p:to>
                                    </p:set>
                                    <p:animEffect transition="in" filter="wipe(down)">
                                      <p:cBhvr>
                                        <p:cTn id="60" dur="500"/>
                                        <p:tgtEl>
                                          <p:spTgt spid="58"/>
                                        </p:tgtEl>
                                      </p:cBhvr>
                                    </p:animEffect>
                                  </p:childTnLst>
                                </p:cTn>
                              </p:par>
                            </p:childTnLst>
                          </p:cTn>
                        </p:par>
                        <p:par>
                          <p:cTn id="61" fill="hold">
                            <p:stCondLst>
                              <p:cond delay="5000"/>
                            </p:stCondLst>
                            <p:childTnLst>
                              <p:par>
                                <p:cTn id="62" presetID="1" presetClass="entr" presetSubtype="0" fill="hold" grpId="0" nodeType="afterEffect">
                                  <p:stCondLst>
                                    <p:cond delay="500"/>
                                  </p:stCondLst>
                                  <p:childTnLst>
                                    <p:set>
                                      <p:cBhvr>
                                        <p:cTn id="63" dur="1" fill="hold">
                                          <p:stCondLst>
                                            <p:cond delay="0"/>
                                          </p:stCondLst>
                                        </p:cTn>
                                        <p:tgtEl>
                                          <p:spTgt spid="57"/>
                                        </p:tgtEl>
                                        <p:attrNameLst>
                                          <p:attrName>style.visibility</p:attrName>
                                        </p:attrNameLst>
                                      </p:cBhvr>
                                      <p:to>
                                        <p:strVal val="visible"/>
                                      </p:to>
                                    </p:set>
                                  </p:childTnLst>
                                </p:cTn>
                              </p:par>
                            </p:childTnLst>
                          </p:cTn>
                        </p:par>
                        <p:par>
                          <p:cTn id="64" fill="hold">
                            <p:stCondLst>
                              <p:cond delay="5500"/>
                            </p:stCondLst>
                            <p:childTnLst>
                              <p:par>
                                <p:cTn id="65" presetID="1" presetClass="entr" presetSubtype="0" fill="hold" grpId="0" nodeType="afterEffect">
                                  <p:stCondLst>
                                    <p:cond delay="500"/>
                                  </p:stCondLst>
                                  <p:childTnLst>
                                    <p:set>
                                      <p:cBhvr>
                                        <p:cTn id="66" dur="1" fill="hold">
                                          <p:stCondLst>
                                            <p:cond delay="0"/>
                                          </p:stCondLst>
                                        </p:cTn>
                                        <p:tgtEl>
                                          <p:spTgt spid="52"/>
                                        </p:tgtEl>
                                        <p:attrNameLst>
                                          <p:attrName>style.visibility</p:attrName>
                                        </p:attrNameLst>
                                      </p:cBhvr>
                                      <p:to>
                                        <p:strVal val="visible"/>
                                      </p:to>
                                    </p:set>
                                  </p:childTnLst>
                                </p:cTn>
                              </p:par>
                            </p:childTnLst>
                          </p:cTn>
                        </p:par>
                        <p:par>
                          <p:cTn id="67" fill="hold">
                            <p:stCondLst>
                              <p:cond delay="6000"/>
                            </p:stCondLst>
                            <p:childTnLst>
                              <p:par>
                                <p:cTn id="68" presetID="1" presetClass="entr" presetSubtype="0" fill="hold" grpId="0" nodeType="afterEffect">
                                  <p:stCondLst>
                                    <p:cond delay="0"/>
                                  </p:stCondLst>
                                  <p:childTnLst>
                                    <p:set>
                                      <p:cBhvr>
                                        <p:cTn id="69" dur="1" fill="hold">
                                          <p:stCondLst>
                                            <p:cond delay="0"/>
                                          </p:stCondLst>
                                        </p:cTn>
                                        <p:tgtEl>
                                          <p:spTgt spid="39"/>
                                        </p:tgtEl>
                                        <p:attrNameLst>
                                          <p:attrName>style.visibility</p:attrName>
                                        </p:attrNameLst>
                                      </p:cBhvr>
                                      <p:to>
                                        <p:strVal val="visible"/>
                                      </p:to>
                                    </p:set>
                                  </p:childTnLst>
                                </p:cTn>
                              </p:par>
                            </p:childTnLst>
                          </p:cTn>
                        </p:par>
                        <p:par>
                          <p:cTn id="70" fill="hold">
                            <p:stCondLst>
                              <p:cond delay="6000"/>
                            </p:stCondLst>
                            <p:childTnLst>
                              <p:par>
                                <p:cTn id="71" presetID="1" presetClass="entr" presetSubtype="0"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childTnLst>
                          </p:cTn>
                        </p:par>
                        <p:par>
                          <p:cTn id="73" fill="hold">
                            <p:stCondLst>
                              <p:cond delay="6000"/>
                            </p:stCondLst>
                            <p:childTnLst>
                              <p:par>
                                <p:cTn id="74" presetID="1" presetClass="entr" presetSubtype="0" fill="hold" grpId="0" nodeType="afterEffect">
                                  <p:stCondLst>
                                    <p:cond delay="500"/>
                                  </p:stCondLst>
                                  <p:childTnLst>
                                    <p:set>
                                      <p:cBhvr>
                                        <p:cTn id="75" dur="1" fill="hold">
                                          <p:stCondLst>
                                            <p:cond delay="0"/>
                                          </p:stCondLst>
                                        </p:cTn>
                                        <p:tgtEl>
                                          <p:spTgt spid="60"/>
                                        </p:tgtEl>
                                        <p:attrNameLst>
                                          <p:attrName>style.visibility</p:attrName>
                                        </p:attrNameLst>
                                      </p:cBhvr>
                                      <p:to>
                                        <p:strVal val="visible"/>
                                      </p:to>
                                    </p:set>
                                  </p:childTnLst>
                                </p:cTn>
                              </p:par>
                            </p:childTnLst>
                          </p:cTn>
                        </p:par>
                        <p:par>
                          <p:cTn id="76" fill="hold">
                            <p:stCondLst>
                              <p:cond delay="6500"/>
                            </p:stCondLst>
                            <p:childTnLst>
                              <p:par>
                                <p:cTn id="77" presetID="1" presetClass="entr" presetSubtype="0"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par>
                          <p:cTn id="79" fill="hold">
                            <p:stCondLst>
                              <p:cond delay="6500"/>
                            </p:stCondLst>
                            <p:childTnLst>
                              <p:par>
                                <p:cTn id="80" presetID="1" presetClass="entr" presetSubtype="0" fill="hold" grpId="0" nodeType="afterEffect">
                                  <p:stCondLst>
                                    <p:cond delay="500"/>
                                  </p:stCondLst>
                                  <p:childTnLst>
                                    <p:set>
                                      <p:cBhvr>
                                        <p:cTn id="81" dur="1" fill="hold">
                                          <p:stCondLst>
                                            <p:cond delay="0"/>
                                          </p:stCondLst>
                                        </p:cTn>
                                        <p:tgtEl>
                                          <p:spTgt spid="6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wipe(down)">
                                      <p:cBhvr>
                                        <p:cTn id="86" dur="500"/>
                                        <p:tgtEl>
                                          <p:spTgt spid="15"/>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6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7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7" grpId="0"/>
      <p:bldP spid="48" grpId="0"/>
      <p:bldP spid="5" grpId="0"/>
      <p:bldP spid="49" grpId="0"/>
      <p:bldP spid="50" grpId="0"/>
      <p:bldP spid="51" grpId="0"/>
      <p:bldP spid="52" grpId="0" animBg="1"/>
      <p:bldP spid="53" grpId="0" animBg="1"/>
      <p:bldP spid="56" grpId="0"/>
      <p:bldP spid="57" grpId="0"/>
      <p:bldP spid="59" grpId="0"/>
      <p:bldP spid="60" grpId="0"/>
      <p:bldP spid="61" grpId="0"/>
      <p:bldP spid="63" grpId="0"/>
      <p:bldP spid="11" grpId="0"/>
      <p:bldP spid="65" grpId="0"/>
      <p:bldP spid="66" grpId="0"/>
      <p:bldP spid="67" grpId="0"/>
      <p:bldP spid="37" grpId="0"/>
      <p:bldP spid="38" grpId="0"/>
      <p:bldP spid="40" grpId="0"/>
      <p:bldP spid="41" grpId="0"/>
      <p:bldP spid="42" grpId="0"/>
      <p:bldP spid="71" grpId="0"/>
      <p:bldP spid="73" grpId="0"/>
      <p:bldP spid="74" grpId="0"/>
      <p:bldP spid="7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DBEBD">
            <a:alpha val="66000"/>
          </a:srgbClr>
        </a:solidFill>
        <a:effectLst/>
      </p:bgPr>
    </p:bg>
    <p:spTree>
      <p:nvGrpSpPr>
        <p:cNvPr id="1" name=""/>
        <p:cNvGrpSpPr/>
        <p:nvPr/>
      </p:nvGrpSpPr>
      <p:grpSpPr>
        <a:xfrm>
          <a:off x="0" y="0"/>
          <a:ext cx="0" cy="0"/>
          <a:chOff x="0" y="0"/>
          <a:chExt cx="0" cy="0"/>
        </a:xfrm>
      </p:grpSpPr>
      <p:sp>
        <p:nvSpPr>
          <p:cNvPr id="39" name="Freeform 38"/>
          <p:cNvSpPr/>
          <p:nvPr/>
        </p:nvSpPr>
        <p:spPr>
          <a:xfrm flipH="1">
            <a:off x="549506" y="5591795"/>
            <a:ext cx="480177"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179512" y="35913"/>
            <a:ext cx="8856984" cy="523220"/>
          </a:xfrm>
          <a:prstGeom prst="rect">
            <a:avLst/>
          </a:prstGeom>
          <a:noFill/>
        </p:spPr>
        <p:txBody>
          <a:bodyPr wrap="square" rtlCol="0">
            <a:spAutoFit/>
          </a:bodyPr>
          <a:lstStyle/>
          <a:p>
            <a:r>
              <a:rPr lang="en-GB" sz="2800" b="1" dirty="0">
                <a:solidFill>
                  <a:schemeClr val="accent4">
                    <a:lumMod val="75000"/>
                  </a:schemeClr>
                </a:solidFill>
                <a:latin typeface="Comic Sans MS" panose="030F0702030302020204" pitchFamily="66" charset="0"/>
              </a:rPr>
              <a:t>Finding the mean or the standard deviation</a:t>
            </a:r>
            <a:endParaRPr lang="en-GB" sz="2800" dirty="0">
              <a:solidFill>
                <a:schemeClr val="accent4">
                  <a:lumMod val="75000"/>
                </a:schemeClr>
              </a:solidFill>
              <a:latin typeface="Comic Sans MS" panose="030F0702030302020204" pitchFamily="66" charset="0"/>
            </a:endParaRPr>
          </a:p>
        </p:txBody>
      </p:sp>
      <p:sp>
        <p:nvSpPr>
          <p:cNvPr id="51" name="TextBox 50"/>
          <p:cNvSpPr txBox="1"/>
          <p:nvPr/>
        </p:nvSpPr>
        <p:spPr>
          <a:xfrm>
            <a:off x="409146" y="4005064"/>
            <a:ext cx="2434662" cy="461665"/>
          </a:xfrm>
          <a:prstGeom prst="rect">
            <a:avLst/>
          </a:prstGeom>
          <a:noFill/>
        </p:spPr>
        <p:txBody>
          <a:bodyPr wrap="square" rtlCol="0">
            <a:spAutoFit/>
          </a:bodyPr>
          <a:lstStyle/>
          <a:p>
            <a:r>
              <a:rPr lang="en-GB" sz="2400" dirty="0"/>
              <a:t>Draw a sketch</a:t>
            </a:r>
          </a:p>
        </p:txBody>
      </p:sp>
      <p:sp>
        <p:nvSpPr>
          <p:cNvPr id="52" name="Freeform 51"/>
          <p:cNvSpPr/>
          <p:nvPr/>
        </p:nvSpPr>
        <p:spPr>
          <a:xfrm>
            <a:off x="2390589" y="5605941"/>
            <a:ext cx="529363" cy="482892"/>
          </a:xfrm>
          <a:custGeom>
            <a:avLst/>
            <a:gdLst>
              <a:gd name="connsiteX0" fmla="*/ 4594 w 1640406"/>
              <a:gd name="connsiteY0" fmla="*/ 436522 h 1281998"/>
              <a:gd name="connsiteX1" fmla="*/ 0 w 1640406"/>
              <a:gd name="connsiteY1" fmla="*/ 1272808 h 1281998"/>
              <a:gd name="connsiteX2" fmla="*/ 1635811 w 1640406"/>
              <a:gd name="connsiteY2" fmla="*/ 1281998 h 1281998"/>
              <a:gd name="connsiteX3" fmla="*/ 1640406 w 1640406"/>
              <a:gd name="connsiteY3" fmla="*/ 1240643 h 1281998"/>
              <a:gd name="connsiteX4" fmla="*/ 1479581 w 1640406"/>
              <a:gd name="connsiteY4" fmla="*/ 1208478 h 1281998"/>
              <a:gd name="connsiteX5" fmla="*/ 1364707 w 1640406"/>
              <a:gd name="connsiteY5" fmla="*/ 1139553 h 1281998"/>
              <a:gd name="connsiteX6" fmla="*/ 1217668 w 1640406"/>
              <a:gd name="connsiteY6" fmla="*/ 974134 h 1281998"/>
              <a:gd name="connsiteX7" fmla="*/ 1075224 w 1640406"/>
              <a:gd name="connsiteY7" fmla="*/ 721411 h 1281998"/>
              <a:gd name="connsiteX8" fmla="*/ 735195 w 1640406"/>
              <a:gd name="connsiteY8" fmla="*/ 183799 h 1281998"/>
              <a:gd name="connsiteX9" fmla="*/ 588156 w 1640406"/>
              <a:gd name="connsiteY9" fmla="*/ 32164 h 1281998"/>
              <a:gd name="connsiteX10" fmla="*/ 464092 w 1640406"/>
              <a:gd name="connsiteY10" fmla="*/ 0 h 1281998"/>
              <a:gd name="connsiteX11" fmla="*/ 330838 w 1640406"/>
              <a:gd name="connsiteY11" fmla="*/ 41354 h 1281998"/>
              <a:gd name="connsiteX12" fmla="*/ 165419 w 1640406"/>
              <a:gd name="connsiteY12" fmla="*/ 197583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588156 w 1640406"/>
              <a:gd name="connsiteY10" fmla="*/ 32164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165419 w 1640406"/>
              <a:gd name="connsiteY13" fmla="*/ 197583 h 1281998"/>
              <a:gd name="connsiteX14" fmla="*/ 4594 w 1640406"/>
              <a:gd name="connsiteY14"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330838 w 1640406"/>
              <a:gd name="connsiteY12" fmla="*/ 41354 h 1281998"/>
              <a:gd name="connsiteX13" fmla="*/ 4594 w 1640406"/>
              <a:gd name="connsiteY13" fmla="*/ 436522 h 1281998"/>
              <a:gd name="connsiteX0" fmla="*/ 4594 w 1640406"/>
              <a:gd name="connsiteY0" fmla="*/ 436522 h 1281998"/>
              <a:gd name="connsiteX1" fmla="*/ 0 w 1640406"/>
              <a:gd name="connsiteY1" fmla="*/ 1272808 h 1281998"/>
              <a:gd name="connsiteX2" fmla="*/ 643296 w 1640406"/>
              <a:gd name="connsiteY2" fmla="*/ 1270521 h 1281998"/>
              <a:gd name="connsiteX3" fmla="*/ 1635811 w 1640406"/>
              <a:gd name="connsiteY3" fmla="*/ 1281998 h 1281998"/>
              <a:gd name="connsiteX4" fmla="*/ 1640406 w 1640406"/>
              <a:gd name="connsiteY4" fmla="*/ 1240643 h 1281998"/>
              <a:gd name="connsiteX5" fmla="*/ 1479581 w 1640406"/>
              <a:gd name="connsiteY5" fmla="*/ 1208478 h 1281998"/>
              <a:gd name="connsiteX6" fmla="*/ 1364707 w 1640406"/>
              <a:gd name="connsiteY6" fmla="*/ 1139553 h 1281998"/>
              <a:gd name="connsiteX7" fmla="*/ 1217668 w 1640406"/>
              <a:gd name="connsiteY7" fmla="*/ 974134 h 1281998"/>
              <a:gd name="connsiteX8" fmla="*/ 1075224 w 1640406"/>
              <a:gd name="connsiteY8" fmla="*/ 721411 h 1281998"/>
              <a:gd name="connsiteX9" fmla="*/ 735195 w 1640406"/>
              <a:gd name="connsiteY9" fmla="*/ 183799 h 1281998"/>
              <a:gd name="connsiteX10" fmla="*/ 641681 w 1640406"/>
              <a:gd name="connsiteY10" fmla="*/ 67848 h 1281998"/>
              <a:gd name="connsiteX11" fmla="*/ 464092 w 1640406"/>
              <a:gd name="connsiteY11" fmla="*/ 0 h 1281998"/>
              <a:gd name="connsiteX12" fmla="*/ 4594 w 1640406"/>
              <a:gd name="connsiteY12" fmla="*/ 436522 h 1281998"/>
              <a:gd name="connsiteX0" fmla="*/ 4594 w 1640406"/>
              <a:gd name="connsiteY0" fmla="*/ 368674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11" fmla="*/ 4594 w 1640406"/>
              <a:gd name="connsiteY11" fmla="*/ 368674 h 1214150"/>
              <a:gd name="connsiteX0" fmla="*/ 641681 w 1640406"/>
              <a:gd name="connsiteY0" fmla="*/ 0 h 1214150"/>
              <a:gd name="connsiteX1" fmla="*/ 0 w 1640406"/>
              <a:gd name="connsiteY1" fmla="*/ 1204960 h 1214150"/>
              <a:gd name="connsiteX2" fmla="*/ 643296 w 1640406"/>
              <a:gd name="connsiteY2" fmla="*/ 1202673 h 1214150"/>
              <a:gd name="connsiteX3" fmla="*/ 1635811 w 1640406"/>
              <a:gd name="connsiteY3" fmla="*/ 1214150 h 1214150"/>
              <a:gd name="connsiteX4" fmla="*/ 1640406 w 1640406"/>
              <a:gd name="connsiteY4" fmla="*/ 1172795 h 1214150"/>
              <a:gd name="connsiteX5" fmla="*/ 1479581 w 1640406"/>
              <a:gd name="connsiteY5" fmla="*/ 1140630 h 1214150"/>
              <a:gd name="connsiteX6" fmla="*/ 1364707 w 1640406"/>
              <a:gd name="connsiteY6" fmla="*/ 1071705 h 1214150"/>
              <a:gd name="connsiteX7" fmla="*/ 1217668 w 1640406"/>
              <a:gd name="connsiteY7" fmla="*/ 906286 h 1214150"/>
              <a:gd name="connsiteX8" fmla="*/ 1075224 w 1640406"/>
              <a:gd name="connsiteY8" fmla="*/ 653563 h 1214150"/>
              <a:gd name="connsiteX9" fmla="*/ 735195 w 1640406"/>
              <a:gd name="connsiteY9" fmla="*/ 115951 h 1214150"/>
              <a:gd name="connsiteX10" fmla="*/ 641681 w 1640406"/>
              <a:gd name="connsiteY10" fmla="*/ 0 h 1214150"/>
              <a:gd name="connsiteX0" fmla="*/ 0 w 998725"/>
              <a:gd name="connsiteY0" fmla="*/ 0 h 1214150"/>
              <a:gd name="connsiteX1" fmla="*/ 1615 w 998725"/>
              <a:gd name="connsiteY1" fmla="*/ 1202673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98725"/>
              <a:gd name="connsiteY0" fmla="*/ 0 h 1214150"/>
              <a:gd name="connsiteX1" fmla="*/ 1615 w 998725"/>
              <a:gd name="connsiteY1" fmla="*/ 1202673 h 1214150"/>
              <a:gd name="connsiteX2" fmla="*/ 469362 w 998725"/>
              <a:gd name="connsiteY2" fmla="*/ 1207937 h 1214150"/>
              <a:gd name="connsiteX3" fmla="*/ 994130 w 998725"/>
              <a:gd name="connsiteY3" fmla="*/ 1214150 h 1214150"/>
              <a:gd name="connsiteX4" fmla="*/ 998725 w 998725"/>
              <a:gd name="connsiteY4" fmla="*/ 1172795 h 1214150"/>
              <a:gd name="connsiteX5" fmla="*/ 837900 w 998725"/>
              <a:gd name="connsiteY5" fmla="*/ 1140630 h 1214150"/>
              <a:gd name="connsiteX6" fmla="*/ 723026 w 998725"/>
              <a:gd name="connsiteY6" fmla="*/ 1071705 h 1214150"/>
              <a:gd name="connsiteX7" fmla="*/ 575987 w 998725"/>
              <a:gd name="connsiteY7" fmla="*/ 906286 h 1214150"/>
              <a:gd name="connsiteX8" fmla="*/ 433543 w 998725"/>
              <a:gd name="connsiteY8" fmla="*/ 653563 h 1214150"/>
              <a:gd name="connsiteX9" fmla="*/ 93514 w 998725"/>
              <a:gd name="connsiteY9" fmla="*/ 115951 h 1214150"/>
              <a:gd name="connsiteX10" fmla="*/ 0 w 998725"/>
              <a:gd name="connsiteY10" fmla="*/ 0 h 1214150"/>
              <a:gd name="connsiteX0" fmla="*/ 0 w 998725"/>
              <a:gd name="connsiteY0" fmla="*/ 0 h 1214150"/>
              <a:gd name="connsiteX1" fmla="*/ 469362 w 998725"/>
              <a:gd name="connsiteY1" fmla="*/ 1207937 h 1214150"/>
              <a:gd name="connsiteX2" fmla="*/ 994130 w 998725"/>
              <a:gd name="connsiteY2" fmla="*/ 1214150 h 1214150"/>
              <a:gd name="connsiteX3" fmla="*/ 998725 w 998725"/>
              <a:gd name="connsiteY3" fmla="*/ 1172795 h 1214150"/>
              <a:gd name="connsiteX4" fmla="*/ 837900 w 998725"/>
              <a:gd name="connsiteY4" fmla="*/ 1140630 h 1214150"/>
              <a:gd name="connsiteX5" fmla="*/ 723026 w 998725"/>
              <a:gd name="connsiteY5" fmla="*/ 1071705 h 1214150"/>
              <a:gd name="connsiteX6" fmla="*/ 575987 w 998725"/>
              <a:gd name="connsiteY6" fmla="*/ 906286 h 1214150"/>
              <a:gd name="connsiteX7" fmla="*/ 433543 w 998725"/>
              <a:gd name="connsiteY7" fmla="*/ 653563 h 1214150"/>
              <a:gd name="connsiteX8" fmla="*/ 93514 w 998725"/>
              <a:gd name="connsiteY8" fmla="*/ 115951 h 1214150"/>
              <a:gd name="connsiteX9" fmla="*/ 0 w 998725"/>
              <a:gd name="connsiteY9" fmla="*/ 0 h 1214150"/>
              <a:gd name="connsiteX0" fmla="*/ 0 w 905211"/>
              <a:gd name="connsiteY0" fmla="*/ 0 h 1098199"/>
              <a:gd name="connsiteX1" fmla="*/ 375848 w 905211"/>
              <a:gd name="connsiteY1" fmla="*/ 1091986 h 1098199"/>
              <a:gd name="connsiteX2" fmla="*/ 900616 w 905211"/>
              <a:gd name="connsiteY2" fmla="*/ 1098199 h 1098199"/>
              <a:gd name="connsiteX3" fmla="*/ 905211 w 905211"/>
              <a:gd name="connsiteY3" fmla="*/ 1056844 h 1098199"/>
              <a:gd name="connsiteX4" fmla="*/ 744386 w 905211"/>
              <a:gd name="connsiteY4" fmla="*/ 1024679 h 1098199"/>
              <a:gd name="connsiteX5" fmla="*/ 629512 w 905211"/>
              <a:gd name="connsiteY5" fmla="*/ 955754 h 1098199"/>
              <a:gd name="connsiteX6" fmla="*/ 482473 w 905211"/>
              <a:gd name="connsiteY6" fmla="*/ 790335 h 1098199"/>
              <a:gd name="connsiteX7" fmla="*/ 340029 w 905211"/>
              <a:gd name="connsiteY7" fmla="*/ 537612 h 1098199"/>
              <a:gd name="connsiteX8" fmla="*/ 0 w 905211"/>
              <a:gd name="connsiteY8" fmla="*/ 0 h 1098199"/>
              <a:gd name="connsiteX0" fmla="*/ 0 w 565182"/>
              <a:gd name="connsiteY0" fmla="*/ 0 h 560587"/>
              <a:gd name="connsiteX1" fmla="*/ 35819 w 565182"/>
              <a:gd name="connsiteY1" fmla="*/ 554374 h 560587"/>
              <a:gd name="connsiteX2" fmla="*/ 560587 w 565182"/>
              <a:gd name="connsiteY2" fmla="*/ 560587 h 560587"/>
              <a:gd name="connsiteX3" fmla="*/ 565182 w 565182"/>
              <a:gd name="connsiteY3" fmla="*/ 519232 h 560587"/>
              <a:gd name="connsiteX4" fmla="*/ 404357 w 565182"/>
              <a:gd name="connsiteY4" fmla="*/ 487067 h 560587"/>
              <a:gd name="connsiteX5" fmla="*/ 289483 w 565182"/>
              <a:gd name="connsiteY5" fmla="*/ 418142 h 560587"/>
              <a:gd name="connsiteX6" fmla="*/ 142444 w 565182"/>
              <a:gd name="connsiteY6" fmla="*/ 252723 h 560587"/>
              <a:gd name="connsiteX7" fmla="*/ 0 w 565182"/>
              <a:gd name="connsiteY7" fmla="*/ 0 h 560587"/>
              <a:gd name="connsiteX0" fmla="*/ 17969 w 529363"/>
              <a:gd name="connsiteY0" fmla="*/ 0 h 464963"/>
              <a:gd name="connsiteX1" fmla="*/ 0 w 529363"/>
              <a:gd name="connsiteY1" fmla="*/ 458750 h 464963"/>
              <a:gd name="connsiteX2" fmla="*/ 524768 w 529363"/>
              <a:gd name="connsiteY2" fmla="*/ 464963 h 464963"/>
              <a:gd name="connsiteX3" fmla="*/ 529363 w 529363"/>
              <a:gd name="connsiteY3" fmla="*/ 423608 h 464963"/>
              <a:gd name="connsiteX4" fmla="*/ 368538 w 529363"/>
              <a:gd name="connsiteY4" fmla="*/ 391443 h 464963"/>
              <a:gd name="connsiteX5" fmla="*/ 253664 w 529363"/>
              <a:gd name="connsiteY5" fmla="*/ 322518 h 464963"/>
              <a:gd name="connsiteX6" fmla="*/ 106625 w 529363"/>
              <a:gd name="connsiteY6" fmla="*/ 157099 h 464963"/>
              <a:gd name="connsiteX7" fmla="*/ 17969 w 529363"/>
              <a:gd name="connsiteY7" fmla="*/ 0 h 464963"/>
              <a:gd name="connsiteX0" fmla="*/ 40 w 529363"/>
              <a:gd name="connsiteY0" fmla="*/ 0 h 482892"/>
              <a:gd name="connsiteX1" fmla="*/ 0 w 529363"/>
              <a:gd name="connsiteY1" fmla="*/ 476679 h 482892"/>
              <a:gd name="connsiteX2" fmla="*/ 524768 w 529363"/>
              <a:gd name="connsiteY2" fmla="*/ 482892 h 482892"/>
              <a:gd name="connsiteX3" fmla="*/ 529363 w 529363"/>
              <a:gd name="connsiteY3" fmla="*/ 441537 h 482892"/>
              <a:gd name="connsiteX4" fmla="*/ 368538 w 529363"/>
              <a:gd name="connsiteY4" fmla="*/ 409372 h 482892"/>
              <a:gd name="connsiteX5" fmla="*/ 253664 w 529363"/>
              <a:gd name="connsiteY5" fmla="*/ 340447 h 482892"/>
              <a:gd name="connsiteX6" fmla="*/ 106625 w 529363"/>
              <a:gd name="connsiteY6" fmla="*/ 175028 h 482892"/>
              <a:gd name="connsiteX7" fmla="*/ 40 w 529363"/>
              <a:gd name="connsiteY7" fmla="*/ 0 h 4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9363" h="482892">
                <a:moveTo>
                  <a:pt x="40" y="0"/>
                </a:moveTo>
                <a:cubicBezTo>
                  <a:pt x="27" y="158893"/>
                  <a:pt x="13" y="317786"/>
                  <a:pt x="0" y="476679"/>
                </a:cubicBezTo>
                <a:lnTo>
                  <a:pt x="524768" y="482892"/>
                </a:lnTo>
                <a:lnTo>
                  <a:pt x="529363" y="441537"/>
                </a:lnTo>
                <a:lnTo>
                  <a:pt x="368538" y="409372"/>
                </a:lnTo>
                <a:lnTo>
                  <a:pt x="253664" y="340447"/>
                </a:lnTo>
                <a:lnTo>
                  <a:pt x="106625" y="175028"/>
                </a:lnTo>
                <a:lnTo>
                  <a:pt x="40" y="0"/>
                </a:lnTo>
                <a:close/>
              </a:path>
            </a:pathLst>
          </a:custGeom>
          <a:pattFill prst="wdUpDiag">
            <a:fgClr>
              <a:srgbClr val="FF3399"/>
            </a:fgClr>
            <a:bgClr>
              <a:schemeClr val="bg1"/>
            </a:bgClr>
          </a:pattFill>
          <a:ln>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382754" y="4795812"/>
            <a:ext cx="2651760" cy="1248405"/>
          </a:xfrm>
          <a:custGeom>
            <a:avLst/>
            <a:gdLst>
              <a:gd name="connsiteX0" fmla="*/ 0 w 6028267"/>
              <a:gd name="connsiteY0" fmla="*/ 1821275 h 1843852"/>
              <a:gd name="connsiteX1" fmla="*/ 2133600 w 6028267"/>
              <a:gd name="connsiteY1" fmla="*/ 3763 h 1843852"/>
              <a:gd name="connsiteX2" fmla="*/ 6028267 w 6028267"/>
              <a:gd name="connsiteY2" fmla="*/ 1843852 h 1843852"/>
              <a:gd name="connsiteX3" fmla="*/ 6028267 w 6028267"/>
              <a:gd name="connsiteY3" fmla="*/ 1843852 h 1843852"/>
              <a:gd name="connsiteX0" fmla="*/ 0 w 6028267"/>
              <a:gd name="connsiteY0" fmla="*/ 1881415 h 1903992"/>
              <a:gd name="connsiteX1" fmla="*/ 3327483 w 6028267"/>
              <a:gd name="connsiteY1" fmla="*/ 3763 h 1903992"/>
              <a:gd name="connsiteX2" fmla="*/ 6028267 w 6028267"/>
              <a:gd name="connsiteY2" fmla="*/ 1903992 h 1903992"/>
              <a:gd name="connsiteX3" fmla="*/ 6028267 w 6028267"/>
              <a:gd name="connsiteY3" fmla="*/ 1903992 h 1903992"/>
              <a:gd name="connsiteX0" fmla="*/ 0 w 6028267"/>
              <a:gd name="connsiteY0" fmla="*/ 1809407 h 1831984"/>
              <a:gd name="connsiteX1" fmla="*/ 3039451 w 6028267"/>
              <a:gd name="connsiteY1" fmla="*/ 3763 h 1831984"/>
              <a:gd name="connsiteX2" fmla="*/ 6028267 w 6028267"/>
              <a:gd name="connsiteY2" fmla="*/ 1831984 h 1831984"/>
              <a:gd name="connsiteX3" fmla="*/ 6028267 w 6028267"/>
              <a:gd name="connsiteY3" fmla="*/ 1831984 h 1831984"/>
              <a:gd name="connsiteX0" fmla="*/ 0 w 6028267"/>
              <a:gd name="connsiteY0" fmla="*/ 1809407 h 1831984"/>
              <a:gd name="connsiteX1" fmla="*/ 2967443 w 6028267"/>
              <a:gd name="connsiteY1" fmla="*/ 3763 h 1831984"/>
              <a:gd name="connsiteX2" fmla="*/ 6028267 w 6028267"/>
              <a:gd name="connsiteY2" fmla="*/ 1831984 h 1831984"/>
              <a:gd name="connsiteX3" fmla="*/ 6028267 w 6028267"/>
              <a:gd name="connsiteY3" fmla="*/ 1831984 h 1831984"/>
              <a:gd name="connsiteX0" fmla="*/ 0 w 6028267"/>
              <a:gd name="connsiteY0" fmla="*/ 3537599 h 3560176"/>
              <a:gd name="connsiteX1" fmla="*/ 3039451 w 6028267"/>
              <a:gd name="connsiteY1" fmla="*/ 3763 h 3560176"/>
              <a:gd name="connsiteX2" fmla="*/ 6028267 w 6028267"/>
              <a:gd name="connsiteY2" fmla="*/ 3560176 h 3560176"/>
              <a:gd name="connsiteX3" fmla="*/ 6028267 w 6028267"/>
              <a:gd name="connsiteY3" fmla="*/ 3560176 h 3560176"/>
              <a:gd name="connsiteX0" fmla="*/ 0 w 6028267"/>
              <a:gd name="connsiteY0" fmla="*/ 3610514 h 3761995"/>
              <a:gd name="connsiteX1" fmla="*/ 1743307 w 6028267"/>
              <a:gd name="connsiteY1" fmla="*/ 3173022 h 3761995"/>
              <a:gd name="connsiteX2" fmla="*/ 3039451 w 6028267"/>
              <a:gd name="connsiteY2" fmla="*/ 76678 h 3761995"/>
              <a:gd name="connsiteX3" fmla="*/ 6028267 w 6028267"/>
              <a:gd name="connsiteY3" fmla="*/ 3633091 h 3761995"/>
              <a:gd name="connsiteX4" fmla="*/ 6028267 w 6028267"/>
              <a:gd name="connsiteY4" fmla="*/ 3633091 h 3761995"/>
              <a:gd name="connsiteX0" fmla="*/ 0 w 6028267"/>
              <a:gd name="connsiteY0" fmla="*/ 3533836 h 3689081"/>
              <a:gd name="connsiteX1" fmla="*/ 1743307 w 6028267"/>
              <a:gd name="connsiteY1" fmla="*/ 3096344 h 3689081"/>
              <a:gd name="connsiteX2" fmla="*/ 3039451 w 6028267"/>
              <a:gd name="connsiteY2" fmla="*/ 0 h 3689081"/>
              <a:gd name="connsiteX3" fmla="*/ 4263587 w 6028267"/>
              <a:gd name="connsiteY3" fmla="*/ 3096345 h 3689081"/>
              <a:gd name="connsiteX4" fmla="*/ 6028267 w 6028267"/>
              <a:gd name="connsiteY4" fmla="*/ 3556413 h 3689081"/>
              <a:gd name="connsiteX5" fmla="*/ 6028267 w 6028267"/>
              <a:gd name="connsiteY5" fmla="*/ 3556413 h 3689081"/>
              <a:gd name="connsiteX0" fmla="*/ 59412 w 6087679"/>
              <a:gd name="connsiteY0" fmla="*/ 3533836 h 3689081"/>
              <a:gd name="connsiteX1" fmla="*/ 290551 w 6087679"/>
              <a:gd name="connsiteY1" fmla="*/ 3528393 h 3689081"/>
              <a:gd name="connsiteX2" fmla="*/ 1802719 w 6087679"/>
              <a:gd name="connsiteY2" fmla="*/ 3096344 h 3689081"/>
              <a:gd name="connsiteX3" fmla="*/ 3098863 w 6087679"/>
              <a:gd name="connsiteY3" fmla="*/ 0 h 3689081"/>
              <a:gd name="connsiteX4" fmla="*/ 4322999 w 6087679"/>
              <a:gd name="connsiteY4" fmla="*/ 3096345 h 3689081"/>
              <a:gd name="connsiteX5" fmla="*/ 6087679 w 6087679"/>
              <a:gd name="connsiteY5" fmla="*/ 3556413 h 3689081"/>
              <a:gd name="connsiteX6" fmla="*/ 6087679 w 6087679"/>
              <a:gd name="connsiteY6" fmla="*/ 3556413 h 3689081"/>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6087679 w 6087679"/>
              <a:gd name="connsiteY6" fmla="*/ 3556413 h 3684410"/>
              <a:gd name="connsiteX7" fmla="*/ 6087679 w 6087679"/>
              <a:gd name="connsiteY7" fmla="*/ 3556413 h 3684410"/>
              <a:gd name="connsiteX0" fmla="*/ 59412 w 6087679"/>
              <a:gd name="connsiteY0" fmla="*/ 3533836 h 3684410"/>
              <a:gd name="connsiteX1" fmla="*/ 290551 w 6087679"/>
              <a:gd name="connsiteY1" fmla="*/ 3528393 h 3684410"/>
              <a:gd name="connsiteX2" fmla="*/ 1802719 w 6087679"/>
              <a:gd name="connsiteY2" fmla="*/ 3096344 h 3684410"/>
              <a:gd name="connsiteX3" fmla="*/ 3098863 w 6087679"/>
              <a:gd name="connsiteY3" fmla="*/ 0 h 3684410"/>
              <a:gd name="connsiteX4" fmla="*/ 4322999 w 6087679"/>
              <a:gd name="connsiteY4" fmla="*/ 3096345 h 3684410"/>
              <a:gd name="connsiteX5" fmla="*/ 5691151 w 6087679"/>
              <a:gd name="connsiteY5" fmla="*/ 3528393 h 3684410"/>
              <a:gd name="connsiteX6" fmla="*/ 5907175 w 6087679"/>
              <a:gd name="connsiteY6" fmla="*/ 3528393 h 3684410"/>
              <a:gd name="connsiteX7" fmla="*/ 6087679 w 6087679"/>
              <a:gd name="connsiteY7" fmla="*/ 3556413 h 3684410"/>
              <a:gd name="connsiteX8" fmla="*/ 6087679 w 6087679"/>
              <a:gd name="connsiteY8" fmla="*/ 3556413 h 3684410"/>
              <a:gd name="connsiteX0" fmla="*/ 0 w 6028267"/>
              <a:gd name="connsiteY0" fmla="*/ 3533836 h 3684410"/>
              <a:gd name="connsiteX1" fmla="*/ 375155 w 6028267"/>
              <a:gd name="connsiteY1" fmla="*/ 3528393 h 3684410"/>
              <a:gd name="connsiteX2" fmla="*/ 1743307 w 6028267"/>
              <a:gd name="connsiteY2" fmla="*/ 3096344 h 3684410"/>
              <a:gd name="connsiteX3" fmla="*/ 3039451 w 6028267"/>
              <a:gd name="connsiteY3" fmla="*/ 0 h 3684410"/>
              <a:gd name="connsiteX4" fmla="*/ 4263587 w 6028267"/>
              <a:gd name="connsiteY4" fmla="*/ 3096345 h 3684410"/>
              <a:gd name="connsiteX5" fmla="*/ 5631739 w 6028267"/>
              <a:gd name="connsiteY5" fmla="*/ 3528393 h 3684410"/>
              <a:gd name="connsiteX6" fmla="*/ 5847763 w 6028267"/>
              <a:gd name="connsiteY6" fmla="*/ 3528393 h 3684410"/>
              <a:gd name="connsiteX7" fmla="*/ 6028267 w 6028267"/>
              <a:gd name="connsiteY7" fmla="*/ 3556413 h 3684410"/>
              <a:gd name="connsiteX8" fmla="*/ 6028267 w 6028267"/>
              <a:gd name="connsiteY8" fmla="*/ 3556413 h 3684410"/>
              <a:gd name="connsiteX0" fmla="*/ 0 w 6028267"/>
              <a:gd name="connsiteY0" fmla="*/ 3533836 h 3684410"/>
              <a:gd name="connsiteX1" fmla="*/ 231139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6028267 w 6028267"/>
              <a:gd name="connsiteY9" fmla="*/ 355641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847763 w 6028267"/>
              <a:gd name="connsiteY7" fmla="*/ 3528393 h 3684410"/>
              <a:gd name="connsiteX8" fmla="*/ 6028267 w 6028267"/>
              <a:gd name="connsiteY8" fmla="*/ 3556413 h 3684410"/>
              <a:gd name="connsiteX9" fmla="*/ 5991779 w 6028267"/>
              <a:gd name="connsiteY9" fmla="*/ 3528393 h 3684410"/>
              <a:gd name="connsiteX0" fmla="*/ 0 w 6028267"/>
              <a:gd name="connsiteY0" fmla="*/ 3533836 h 3684410"/>
              <a:gd name="connsiteX1" fmla="*/ 375155 w 6028267"/>
              <a:gd name="connsiteY1" fmla="*/ 3528393 h 3684410"/>
              <a:gd name="connsiteX2" fmla="*/ 375155 w 6028267"/>
              <a:gd name="connsiteY2" fmla="*/ 3528393 h 3684410"/>
              <a:gd name="connsiteX3" fmla="*/ 1743307 w 6028267"/>
              <a:gd name="connsiteY3" fmla="*/ 3096344 h 3684410"/>
              <a:gd name="connsiteX4" fmla="*/ 3039451 w 6028267"/>
              <a:gd name="connsiteY4" fmla="*/ 0 h 3684410"/>
              <a:gd name="connsiteX5" fmla="*/ 4263587 w 6028267"/>
              <a:gd name="connsiteY5" fmla="*/ 3096345 h 3684410"/>
              <a:gd name="connsiteX6" fmla="*/ 5631739 w 6028267"/>
              <a:gd name="connsiteY6" fmla="*/ 3528393 h 3684410"/>
              <a:gd name="connsiteX7" fmla="*/ 5631739 w 6028267"/>
              <a:gd name="connsiteY7" fmla="*/ 3528393 h 3684410"/>
              <a:gd name="connsiteX8" fmla="*/ 6028267 w 6028267"/>
              <a:gd name="connsiteY8" fmla="*/ 3556413 h 3684410"/>
              <a:gd name="connsiteX9" fmla="*/ 5991779 w 6028267"/>
              <a:gd name="connsiteY9" fmla="*/ 3528393 h 3684410"/>
              <a:gd name="connsiteX0" fmla="*/ 0 w 5991779"/>
              <a:gd name="connsiteY0" fmla="*/ 3533836 h 3684410"/>
              <a:gd name="connsiteX1" fmla="*/ 375155 w 5991779"/>
              <a:gd name="connsiteY1" fmla="*/ 3528393 h 3684410"/>
              <a:gd name="connsiteX2" fmla="*/ 375155 w 5991779"/>
              <a:gd name="connsiteY2" fmla="*/ 3528393 h 3684410"/>
              <a:gd name="connsiteX3" fmla="*/ 1743307 w 5991779"/>
              <a:gd name="connsiteY3" fmla="*/ 3096344 h 3684410"/>
              <a:gd name="connsiteX4" fmla="*/ 3039451 w 5991779"/>
              <a:gd name="connsiteY4" fmla="*/ 0 h 3684410"/>
              <a:gd name="connsiteX5" fmla="*/ 4263587 w 5991779"/>
              <a:gd name="connsiteY5" fmla="*/ 3096345 h 3684410"/>
              <a:gd name="connsiteX6" fmla="*/ 5631739 w 5991779"/>
              <a:gd name="connsiteY6" fmla="*/ 3528393 h 3684410"/>
              <a:gd name="connsiteX7" fmla="*/ 5631739 w 5991779"/>
              <a:gd name="connsiteY7" fmla="*/ 3528393 h 3684410"/>
              <a:gd name="connsiteX8" fmla="*/ 5991779 w 5991779"/>
              <a:gd name="connsiteY8" fmla="*/ 3528393 h 3684410"/>
              <a:gd name="connsiteX9" fmla="*/ 5991779 w 5991779"/>
              <a:gd name="connsiteY9" fmla="*/ 3528393 h 3684410"/>
              <a:gd name="connsiteX0" fmla="*/ 0 w 5991779"/>
              <a:gd name="connsiteY0" fmla="*/ 3533836 h 3535532"/>
              <a:gd name="connsiteX1" fmla="*/ 375155 w 5991779"/>
              <a:gd name="connsiteY1" fmla="*/ 3528393 h 3535532"/>
              <a:gd name="connsiteX2" fmla="*/ 1027303 w 5991779"/>
              <a:gd name="connsiteY2" fmla="*/ 3528394 h 3535532"/>
              <a:gd name="connsiteX3" fmla="*/ 1743307 w 5991779"/>
              <a:gd name="connsiteY3" fmla="*/ 3096344 h 3535532"/>
              <a:gd name="connsiteX4" fmla="*/ 3039451 w 5991779"/>
              <a:gd name="connsiteY4" fmla="*/ 0 h 3535532"/>
              <a:gd name="connsiteX5" fmla="*/ 4263587 w 5991779"/>
              <a:gd name="connsiteY5" fmla="*/ 3096345 h 3535532"/>
              <a:gd name="connsiteX6" fmla="*/ 5631739 w 5991779"/>
              <a:gd name="connsiteY6" fmla="*/ 3528393 h 3535532"/>
              <a:gd name="connsiteX7" fmla="*/ 5631739 w 5991779"/>
              <a:gd name="connsiteY7" fmla="*/ 3528393 h 3535532"/>
              <a:gd name="connsiteX8" fmla="*/ 5991779 w 5991779"/>
              <a:gd name="connsiteY8" fmla="*/ 3528393 h 3535532"/>
              <a:gd name="connsiteX9" fmla="*/ 5991779 w 5991779"/>
              <a:gd name="connsiteY9" fmla="*/ 3528393 h 3535532"/>
              <a:gd name="connsiteX0" fmla="*/ 0 w 5991779"/>
              <a:gd name="connsiteY0" fmla="*/ 3533836 h 3562005"/>
              <a:gd name="connsiteX1" fmla="*/ 1027303 w 5991779"/>
              <a:gd name="connsiteY1" fmla="*/ 3528394 h 3562005"/>
              <a:gd name="connsiteX2" fmla="*/ 1743307 w 5991779"/>
              <a:gd name="connsiteY2" fmla="*/ 3096344 h 3562005"/>
              <a:gd name="connsiteX3" fmla="*/ 3039451 w 5991779"/>
              <a:gd name="connsiteY3" fmla="*/ 0 h 3562005"/>
              <a:gd name="connsiteX4" fmla="*/ 4263587 w 5991779"/>
              <a:gd name="connsiteY4" fmla="*/ 3096345 h 3562005"/>
              <a:gd name="connsiteX5" fmla="*/ 5631739 w 5991779"/>
              <a:gd name="connsiteY5" fmla="*/ 3528393 h 3562005"/>
              <a:gd name="connsiteX6" fmla="*/ 5631739 w 5991779"/>
              <a:gd name="connsiteY6" fmla="*/ 3528393 h 3562005"/>
              <a:gd name="connsiteX7" fmla="*/ 5991779 w 5991779"/>
              <a:gd name="connsiteY7" fmla="*/ 3528393 h 3562005"/>
              <a:gd name="connsiteX8" fmla="*/ 5991779 w 5991779"/>
              <a:gd name="connsiteY8" fmla="*/ 3528393 h 3562005"/>
              <a:gd name="connsiteX0" fmla="*/ 0 w 4964476"/>
              <a:gd name="connsiteY0" fmla="*/ 3528394 h 3528394"/>
              <a:gd name="connsiteX1" fmla="*/ 716004 w 4964476"/>
              <a:gd name="connsiteY1" fmla="*/ 3096344 h 3528394"/>
              <a:gd name="connsiteX2" fmla="*/ 2012148 w 4964476"/>
              <a:gd name="connsiteY2" fmla="*/ 0 h 3528394"/>
              <a:gd name="connsiteX3" fmla="*/ 3236284 w 4964476"/>
              <a:gd name="connsiteY3" fmla="*/ 3096345 h 3528394"/>
              <a:gd name="connsiteX4" fmla="*/ 4604436 w 4964476"/>
              <a:gd name="connsiteY4" fmla="*/ 3528393 h 3528394"/>
              <a:gd name="connsiteX5" fmla="*/ 4604436 w 4964476"/>
              <a:gd name="connsiteY5" fmla="*/ 3528393 h 3528394"/>
              <a:gd name="connsiteX6" fmla="*/ 4964476 w 4964476"/>
              <a:gd name="connsiteY6" fmla="*/ 3528393 h 3528394"/>
              <a:gd name="connsiteX7" fmla="*/ 4964476 w 4964476"/>
              <a:gd name="connsiteY7" fmla="*/ 3528393 h 3528394"/>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4604436 w 4964476"/>
              <a:gd name="connsiteY5" fmla="*/ 3528399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4604436 w 4964476"/>
              <a:gd name="connsiteY4" fmla="*/ 3528399 h 3528400"/>
              <a:gd name="connsiteX5" fmla="*/ 3891625 w 4964476"/>
              <a:gd name="connsiteY5" fmla="*/ 3528400 h 3528400"/>
              <a:gd name="connsiteX6" fmla="*/ 4964476 w 4964476"/>
              <a:gd name="connsiteY6" fmla="*/ 3528399 h 3528400"/>
              <a:gd name="connsiteX7" fmla="*/ 4964476 w 4964476"/>
              <a:gd name="connsiteY7"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6" fmla="*/ 4964476 w 4964476"/>
              <a:gd name="connsiteY6" fmla="*/ 3528399 h 3528400"/>
              <a:gd name="connsiteX0" fmla="*/ 0 w 4964476"/>
              <a:gd name="connsiteY0" fmla="*/ 3528400 h 3528400"/>
              <a:gd name="connsiteX1" fmla="*/ 655339 w 4964476"/>
              <a:gd name="connsiteY1" fmla="*/ 3069903 h 3528400"/>
              <a:gd name="connsiteX2" fmla="*/ 2012148 w 4964476"/>
              <a:gd name="connsiteY2" fmla="*/ 6 h 3528400"/>
              <a:gd name="connsiteX3" fmla="*/ 3236284 w 4964476"/>
              <a:gd name="connsiteY3" fmla="*/ 3096351 h 3528400"/>
              <a:gd name="connsiteX4" fmla="*/ 3891625 w 4964476"/>
              <a:gd name="connsiteY4" fmla="*/ 3528400 h 3528400"/>
              <a:gd name="connsiteX5" fmla="*/ 4964476 w 4964476"/>
              <a:gd name="connsiteY5" fmla="*/ 3528399 h 3528400"/>
              <a:gd name="connsiteX0" fmla="*/ 0 w 3891625"/>
              <a:gd name="connsiteY0" fmla="*/ 3528400 h 3528400"/>
              <a:gd name="connsiteX1" fmla="*/ 655339 w 3891625"/>
              <a:gd name="connsiteY1" fmla="*/ 3069903 h 3528400"/>
              <a:gd name="connsiteX2" fmla="*/ 2012148 w 3891625"/>
              <a:gd name="connsiteY2" fmla="*/ 6 h 3528400"/>
              <a:gd name="connsiteX3" fmla="*/ 3236284 w 3891625"/>
              <a:gd name="connsiteY3" fmla="*/ 3096351 h 3528400"/>
              <a:gd name="connsiteX4" fmla="*/ 3891625 w 3891625"/>
              <a:gd name="connsiteY4" fmla="*/ 3528400 h 352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625" h="3528400">
                <a:moveTo>
                  <a:pt x="0" y="3528400"/>
                </a:moveTo>
                <a:cubicBezTo>
                  <a:pt x="290551" y="3455485"/>
                  <a:pt x="319981" y="3657969"/>
                  <a:pt x="655339" y="3069903"/>
                </a:cubicBezTo>
                <a:cubicBezTo>
                  <a:pt x="990697" y="2481837"/>
                  <a:pt x="1581991" y="-4402"/>
                  <a:pt x="2012148" y="6"/>
                </a:cubicBezTo>
                <a:cubicBezTo>
                  <a:pt x="2442305" y="4414"/>
                  <a:pt x="2923038" y="2508285"/>
                  <a:pt x="3236284" y="3096351"/>
                </a:cubicBezTo>
                <a:cubicBezTo>
                  <a:pt x="3549530" y="3684417"/>
                  <a:pt x="3603593" y="3456392"/>
                  <a:pt x="3891625" y="3528400"/>
                </a:cubicBezTo>
              </a:path>
            </a:pathLst>
          </a:custGeom>
          <a:ln w="254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8000"/>
              </a:solidFill>
            </a:endParaRPr>
          </a:p>
        </p:txBody>
      </p:sp>
      <p:cxnSp>
        <p:nvCxnSpPr>
          <p:cNvPr id="54" name="Straight Arrow Connector 53"/>
          <p:cNvCxnSpPr/>
          <p:nvPr/>
        </p:nvCxnSpPr>
        <p:spPr>
          <a:xfrm>
            <a:off x="273553" y="6073632"/>
            <a:ext cx="301752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413130" y="4411760"/>
            <a:ext cx="685908"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f(m)</a:t>
            </a:r>
            <a:endParaRPr lang="en-GB" sz="2000" baseline="-25000" dirty="0"/>
          </a:p>
        </p:txBody>
      </p:sp>
      <p:sp>
        <p:nvSpPr>
          <p:cNvPr id="57" name="Rectangle 56"/>
          <p:cNvSpPr/>
          <p:nvPr/>
        </p:nvSpPr>
        <p:spPr>
          <a:xfrm>
            <a:off x="1560632" y="6105287"/>
            <a:ext cx="402163" cy="307777"/>
          </a:xfrm>
          <a:prstGeom prst="rect">
            <a:avLst/>
          </a:prstGeom>
        </p:spPr>
        <p:txBody>
          <a:bodyPr wrap="square" tIns="0" bIns="0">
            <a:spAutoFit/>
          </a:bodyPr>
          <a:lstStyle/>
          <a:p>
            <a:r>
              <a:rPr lang="en-GB" sz="800" b="1" dirty="0">
                <a:solidFill>
                  <a:srgbClr val="008000"/>
                </a:solidFill>
                <a:cs typeface="Times New Roman" pitchFamily="18" charset="0"/>
              </a:rPr>
              <a:t> </a:t>
            </a:r>
            <a:r>
              <a:rPr lang="en-US" sz="2000" dirty="0">
                <a:solidFill>
                  <a:srgbClr val="008000"/>
                </a:solidFill>
                <a:latin typeface="Symbol" panose="05050102010706020507" pitchFamily="18" charset="2"/>
                <a:cs typeface="Times New Roman" pitchFamily="18" charset="0"/>
              </a:rPr>
              <a:t>m</a:t>
            </a:r>
            <a:endParaRPr lang="en-GB" sz="2000" dirty="0">
              <a:solidFill>
                <a:srgbClr val="008000"/>
              </a:solidFill>
              <a:latin typeface="Symbol" panose="05050102010706020507" pitchFamily="18" charset="2"/>
            </a:endParaRPr>
          </a:p>
        </p:txBody>
      </p:sp>
      <p:cxnSp>
        <p:nvCxnSpPr>
          <p:cNvPr id="58" name="Straight Connector 57"/>
          <p:cNvCxnSpPr/>
          <p:nvPr/>
        </p:nvCxnSpPr>
        <p:spPr>
          <a:xfrm>
            <a:off x="1739440" y="4660774"/>
            <a:ext cx="1217" cy="1463040"/>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883279" y="6053104"/>
            <a:ext cx="586601" cy="400110"/>
          </a:xfrm>
          <a:prstGeom prst="rect">
            <a:avLst/>
          </a:prstGeom>
        </p:spPr>
        <p:txBody>
          <a:bodyPr wrap="square">
            <a:spAutoFit/>
          </a:bodyPr>
          <a:lstStyle/>
          <a:p>
            <a:r>
              <a:rPr lang="en-GB" sz="800" b="1" i="1" dirty="0">
                <a:latin typeface="Times New Roman" pitchFamily="18" charset="0"/>
                <a:cs typeface="Times New Roman" pitchFamily="18" charset="0"/>
              </a:rPr>
              <a:t> </a:t>
            </a:r>
            <a:r>
              <a:rPr lang="en-US" sz="2000" i="1" dirty="0">
                <a:latin typeface="Times New Roman" pitchFamily="18" charset="0"/>
                <a:cs typeface="Times New Roman" pitchFamily="18" charset="0"/>
              </a:rPr>
              <a:t>m</a:t>
            </a:r>
            <a:endParaRPr lang="en-GB" sz="2000" i="1" baseline="-25000" dirty="0"/>
          </a:p>
        </p:txBody>
      </p:sp>
      <p:sp>
        <p:nvSpPr>
          <p:cNvPr id="60" name="Rectangle 59"/>
          <p:cNvSpPr/>
          <p:nvPr/>
        </p:nvSpPr>
        <p:spPr>
          <a:xfrm>
            <a:off x="2097332" y="6053104"/>
            <a:ext cx="683686"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2.1</a:t>
            </a:r>
            <a:endParaRPr lang="en-GB" sz="2000" baseline="-25000" dirty="0"/>
          </a:p>
        </p:txBody>
      </p:sp>
      <p:sp>
        <p:nvSpPr>
          <p:cNvPr id="61" name="Rectangle 60"/>
          <p:cNvSpPr/>
          <p:nvPr/>
        </p:nvSpPr>
        <p:spPr>
          <a:xfrm>
            <a:off x="2417064" y="5621424"/>
            <a:ext cx="593432" cy="369332"/>
          </a:xfrm>
          <a:prstGeom prst="rect">
            <a:avLst/>
          </a:prstGeom>
        </p:spPr>
        <p:txBody>
          <a:bodyPr wrap="none">
            <a:spAutoFit/>
          </a:bodyPr>
          <a:lstStyle/>
          <a:p>
            <a:r>
              <a:rPr lang="en-GB" dirty="0"/>
              <a:t>0.03</a:t>
            </a:r>
          </a:p>
        </p:txBody>
      </p:sp>
      <p:cxnSp>
        <p:nvCxnSpPr>
          <p:cNvPr id="10" name="Straight Connector 9"/>
          <p:cNvCxnSpPr/>
          <p:nvPr/>
        </p:nvCxnSpPr>
        <p:spPr>
          <a:xfrm>
            <a:off x="382754" y="4538737"/>
            <a:ext cx="0" cy="1678163"/>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106290" y="6009508"/>
            <a:ext cx="360040" cy="400110"/>
          </a:xfrm>
          <a:prstGeom prst="rect">
            <a:avLst/>
          </a:prstGeom>
        </p:spPr>
        <p:txBody>
          <a:bodyPr wrap="square">
            <a:spAutoFit/>
          </a:bodyPr>
          <a:lstStyle/>
          <a:p>
            <a:r>
              <a:rPr lang="en-GB" sz="800" b="1" dirty="0">
                <a:cs typeface="Times New Roman" pitchFamily="18" charset="0"/>
              </a:rPr>
              <a:t> </a:t>
            </a:r>
            <a:r>
              <a:rPr lang="en-US" sz="2000" b="1" dirty="0">
                <a:cs typeface="Times New Roman" pitchFamily="18" charset="0"/>
              </a:rPr>
              <a:t>0</a:t>
            </a:r>
            <a:endParaRPr lang="en-GB" sz="2000" b="1" dirty="0"/>
          </a:p>
        </p:txBody>
      </p:sp>
      <p:sp>
        <p:nvSpPr>
          <p:cNvPr id="67" name="TextBox 66"/>
          <p:cNvSpPr txBox="1"/>
          <p:nvPr/>
        </p:nvSpPr>
        <p:spPr>
          <a:xfrm>
            <a:off x="3578901" y="3861048"/>
            <a:ext cx="4153521" cy="338554"/>
          </a:xfrm>
          <a:prstGeom prst="rect">
            <a:avLst/>
          </a:prstGeom>
          <a:noFill/>
        </p:spPr>
        <p:txBody>
          <a:bodyPr wrap="square" rtlCol="0">
            <a:spAutoFit/>
          </a:bodyPr>
          <a:lstStyle/>
          <a:p>
            <a:r>
              <a:rPr lang="en-GB" sz="1600" b="1" dirty="0">
                <a:solidFill>
                  <a:srgbClr val="002060"/>
                </a:solidFill>
              </a:rPr>
              <a:t>Using the Standardized values</a:t>
            </a:r>
            <a:endParaRPr lang="en-GB" sz="1600" b="1" i="1"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Rectangle 12"/>
              <p:cNvSpPr/>
              <p:nvPr/>
            </p:nvSpPr>
            <p:spPr>
              <a:xfrm>
                <a:off x="3746819" y="5044604"/>
                <a:ext cx="1734386" cy="616644"/>
              </a:xfrm>
              <a:prstGeom prst="rect">
                <a:avLst/>
              </a:prstGeom>
            </p:spPr>
            <p:txBody>
              <a:bodyPr wrap="none">
                <a:spAutoFit/>
              </a:bodyPr>
              <a:lstStyle/>
              <a:p>
                <a:r>
                  <a:rPr lang="en-US" dirty="0"/>
                  <a:t>-2.0537 = </a:t>
                </a:r>
                <a14:m>
                  <m:oMath xmlns:m="http://schemas.openxmlformats.org/officeDocument/2006/math">
                    <m:f>
                      <m:fPr>
                        <m:ctrlPr>
                          <a:rPr lang="en-US" sz="2400" i="1" smtClean="0">
                            <a:latin typeface="Cambria Math" panose="02040503050406030204" pitchFamily="18" charset="0"/>
                          </a:rPr>
                        </m:ctrlPr>
                      </m:fPr>
                      <m:num>
                        <m:r>
                          <a:rPr lang="en-US" sz="2400" i="1">
                            <a:latin typeface="Cambria Math" panose="02040503050406030204" pitchFamily="18" charset="0"/>
                          </a:rPr>
                          <m:t>1.9−</m:t>
                        </m:r>
                        <m:r>
                          <a:rPr lang="en-US" sz="2400" i="1">
                            <a:latin typeface="Cambria Math" panose="02040503050406030204" pitchFamily="18" charset="0"/>
                            <a:ea typeface="Cambria Math" panose="02040503050406030204" pitchFamily="18" charset="0"/>
                          </a:rPr>
                          <m:t>𝜇</m:t>
                        </m:r>
                      </m:num>
                      <m:den>
                        <m:r>
                          <a:rPr lang="en-US" sz="2400" i="1">
                            <a:latin typeface="Cambria Math" panose="02040503050406030204" pitchFamily="18" charset="0"/>
                            <a:ea typeface="Cambria Math" panose="02040503050406030204" pitchFamily="18" charset="0"/>
                          </a:rPr>
                          <m:t>𝜎</m:t>
                        </m:r>
                      </m:den>
                    </m:f>
                  </m:oMath>
                </a14:m>
                <a:endParaRPr lang="en-GB" sz="2400" dirty="0"/>
              </a:p>
            </p:txBody>
          </p:sp>
        </mc:Choice>
        <mc:Fallback xmlns="">
          <p:sp>
            <p:nvSpPr>
              <p:cNvPr id="13" name="Rectangle 12"/>
              <p:cNvSpPr>
                <a:spLocks noRot="1" noChangeAspect="1" noMove="1" noResize="1" noEditPoints="1" noAdjustHandles="1" noChangeArrowheads="1" noChangeShapeType="1" noTextEdit="1"/>
              </p:cNvSpPr>
              <p:nvPr/>
            </p:nvSpPr>
            <p:spPr>
              <a:xfrm>
                <a:off x="3746819" y="5044604"/>
                <a:ext cx="1734386" cy="616644"/>
              </a:xfrm>
              <a:prstGeom prst="rect">
                <a:avLst/>
              </a:prstGeom>
              <a:blipFill>
                <a:blip r:embed="rId2"/>
                <a:stretch>
                  <a:fillRect l="-3169"/>
                </a:stretch>
              </a:blipFill>
            </p:spPr>
            <p:txBody>
              <a:bodyPr/>
              <a:lstStyle/>
              <a:p>
                <a:r>
                  <a:rPr lang="en-GB">
                    <a:noFill/>
                  </a:rPr>
                  <a:t> </a:t>
                </a:r>
              </a:p>
            </p:txBody>
          </p:sp>
        </mc:Fallback>
      </mc:AlternateContent>
      <p:sp>
        <p:nvSpPr>
          <p:cNvPr id="70" name="Rectangle 69"/>
          <p:cNvSpPr/>
          <p:nvPr/>
        </p:nvSpPr>
        <p:spPr>
          <a:xfrm>
            <a:off x="7658361" y="6309320"/>
            <a:ext cx="1236236" cy="461665"/>
          </a:xfrm>
          <a:prstGeom prst="rect">
            <a:avLst/>
          </a:prstGeom>
        </p:spPr>
        <p:txBody>
          <a:bodyPr wrap="none">
            <a:spAutoFit/>
          </a:bodyPr>
          <a:lstStyle/>
          <a:p>
            <a:r>
              <a:rPr lang="en-GB" sz="2400" dirty="0">
                <a:latin typeface="Symbol" panose="05050102010706020507" pitchFamily="18" charset="2"/>
                <a:cs typeface="Times New Roman" panose="02020603050405020304" pitchFamily="18" charset="0"/>
              </a:rPr>
              <a:t>m</a:t>
            </a:r>
            <a:r>
              <a:rPr lang="en-GB" sz="2400" dirty="0">
                <a:latin typeface="Times New Roman" panose="02020603050405020304" pitchFamily="18" charset="0"/>
                <a:cs typeface="Times New Roman" panose="02020603050405020304" pitchFamily="18" charset="0"/>
              </a:rPr>
              <a:t> = 2.00</a:t>
            </a:r>
            <a:endParaRPr lang="en-GB" sz="2400" dirty="0"/>
          </a:p>
        </p:txBody>
      </p:sp>
      <p:cxnSp>
        <p:nvCxnSpPr>
          <p:cNvPr id="15" name="Straight Connector 14"/>
          <p:cNvCxnSpPr/>
          <p:nvPr/>
        </p:nvCxnSpPr>
        <p:spPr>
          <a:xfrm>
            <a:off x="3469880" y="4106689"/>
            <a:ext cx="0" cy="2346525"/>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91030" y="6092188"/>
            <a:ext cx="685165" cy="400110"/>
          </a:xfrm>
          <a:prstGeom prst="rect">
            <a:avLst/>
          </a:prstGeom>
        </p:spPr>
        <p:txBody>
          <a:bodyPr wrap="square">
            <a:spAutoFit/>
          </a:bodyPr>
          <a:lstStyle/>
          <a:p>
            <a:r>
              <a:rPr lang="en-GB" sz="800" b="1" dirty="0">
                <a:cs typeface="Times New Roman" pitchFamily="18" charset="0"/>
              </a:rPr>
              <a:t> </a:t>
            </a:r>
            <a:r>
              <a:rPr lang="en-US" sz="2000" dirty="0">
                <a:cs typeface="Times New Roman" pitchFamily="18" charset="0"/>
              </a:rPr>
              <a:t>1.9</a:t>
            </a:r>
            <a:endParaRPr lang="en-GB" sz="2000" baseline="-25000" dirty="0"/>
          </a:p>
        </p:txBody>
      </p:sp>
      <p:sp>
        <p:nvSpPr>
          <p:cNvPr id="41" name="Rectangle 40"/>
          <p:cNvSpPr/>
          <p:nvPr/>
        </p:nvSpPr>
        <p:spPr>
          <a:xfrm>
            <a:off x="436251" y="5552981"/>
            <a:ext cx="593432" cy="369332"/>
          </a:xfrm>
          <a:prstGeom prst="rect">
            <a:avLst/>
          </a:prstGeom>
        </p:spPr>
        <p:txBody>
          <a:bodyPr wrap="none">
            <a:spAutoFit/>
          </a:bodyPr>
          <a:lstStyle/>
          <a:p>
            <a:r>
              <a:rPr lang="en-GB" dirty="0"/>
              <a:t>0.02</a:t>
            </a:r>
          </a:p>
        </p:txBody>
      </p:sp>
      <mc:AlternateContent xmlns:mc="http://schemas.openxmlformats.org/markup-compatibility/2006" xmlns:a14="http://schemas.microsoft.com/office/drawing/2010/main">
        <mc:Choice Requires="a14">
          <p:sp>
            <p:nvSpPr>
              <p:cNvPr id="55" name="Rectangle 54"/>
              <p:cNvSpPr/>
              <p:nvPr/>
            </p:nvSpPr>
            <p:spPr>
              <a:xfrm>
                <a:off x="6524468" y="5008736"/>
                <a:ext cx="2070025" cy="616644"/>
              </a:xfrm>
              <a:prstGeom prst="rect">
                <a:avLst/>
              </a:prstGeom>
            </p:spPr>
            <p:txBody>
              <a:bodyPr wrap="square">
                <a:spAutoFit/>
              </a:bodyPr>
              <a:lstStyle/>
              <a:p>
                <a:r>
                  <a:rPr lang="en-US" dirty="0"/>
                  <a:t>1.88 =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r>
                          <a:rPr lang="en-US" sz="2400" i="1">
                            <a:latin typeface="Cambria Math" panose="02040503050406030204" pitchFamily="18" charset="0"/>
                          </a:rPr>
                          <m:t>1−</m:t>
                        </m:r>
                        <m:r>
                          <a:rPr lang="en-US" sz="2400" i="1">
                            <a:latin typeface="Cambria Math" panose="02040503050406030204" pitchFamily="18" charset="0"/>
                            <a:ea typeface="Cambria Math" panose="02040503050406030204" pitchFamily="18" charset="0"/>
                          </a:rPr>
                          <m:t>𝜇</m:t>
                        </m:r>
                      </m:num>
                      <m:den>
                        <m:r>
                          <a:rPr lang="en-US" sz="2400" i="1">
                            <a:latin typeface="Cambria Math" panose="02040503050406030204" pitchFamily="18" charset="0"/>
                            <a:ea typeface="Cambria Math" panose="02040503050406030204" pitchFamily="18" charset="0"/>
                          </a:rPr>
                          <m:t>𝜎</m:t>
                        </m:r>
                      </m:den>
                    </m:f>
                  </m:oMath>
                </a14:m>
                <a:endParaRPr lang="en-GB" sz="2400" dirty="0"/>
              </a:p>
            </p:txBody>
          </p:sp>
        </mc:Choice>
        <mc:Fallback xmlns="">
          <p:sp>
            <p:nvSpPr>
              <p:cNvPr id="55" name="Rectangle 54"/>
              <p:cNvSpPr>
                <a:spLocks noRot="1" noChangeAspect="1" noMove="1" noResize="1" noEditPoints="1" noAdjustHandles="1" noChangeArrowheads="1" noChangeShapeType="1" noTextEdit="1"/>
              </p:cNvSpPr>
              <p:nvPr/>
            </p:nvSpPr>
            <p:spPr>
              <a:xfrm>
                <a:off x="6524468" y="5008736"/>
                <a:ext cx="2070025" cy="616644"/>
              </a:xfrm>
              <a:prstGeom prst="rect">
                <a:avLst/>
              </a:prstGeom>
              <a:blipFill>
                <a:blip r:embed="rId3"/>
                <a:stretch>
                  <a:fillRect l="-2353"/>
                </a:stretch>
              </a:blipFill>
            </p:spPr>
            <p:txBody>
              <a:bodyPr/>
              <a:lstStyle/>
              <a:p>
                <a:r>
                  <a:rPr lang="en-GB">
                    <a:noFill/>
                  </a:rPr>
                  <a:t> </a:t>
                </a:r>
              </a:p>
            </p:txBody>
          </p:sp>
        </mc:Fallback>
      </mc:AlternateContent>
      <p:sp>
        <p:nvSpPr>
          <p:cNvPr id="62" name="Rectangle 61"/>
          <p:cNvSpPr/>
          <p:nvPr/>
        </p:nvSpPr>
        <p:spPr>
          <a:xfrm>
            <a:off x="6094175" y="6335931"/>
            <a:ext cx="1544012" cy="461665"/>
          </a:xfrm>
          <a:prstGeom prst="rect">
            <a:avLst/>
          </a:prstGeom>
        </p:spPr>
        <p:txBody>
          <a:bodyPr wrap="none">
            <a:spAutoFit/>
          </a:bodyPr>
          <a:lstStyle/>
          <a:p>
            <a:r>
              <a:rPr lang="en-GB" sz="2400" dirty="0">
                <a:latin typeface="Symbol" panose="05050102010706020507" pitchFamily="18" charset="2"/>
                <a:cs typeface="Times New Roman" panose="02020603050405020304" pitchFamily="18" charset="0"/>
              </a:rPr>
              <a:t>s</a:t>
            </a:r>
            <a:r>
              <a:rPr lang="en-GB" sz="2400" dirty="0">
                <a:latin typeface="Times New Roman" panose="02020603050405020304" pitchFamily="18" charset="0"/>
                <a:cs typeface="Times New Roman" panose="02020603050405020304" pitchFamily="18" charset="0"/>
              </a:rPr>
              <a:t> = 0.0508</a:t>
            </a:r>
            <a:endParaRPr lang="en-GB" sz="2400" dirty="0"/>
          </a:p>
        </p:txBody>
      </p:sp>
      <p:sp>
        <p:nvSpPr>
          <p:cNvPr id="72" name="TextBox 71"/>
          <p:cNvSpPr txBox="1"/>
          <p:nvPr/>
        </p:nvSpPr>
        <p:spPr>
          <a:xfrm>
            <a:off x="3727833" y="6437465"/>
            <a:ext cx="2500958" cy="338554"/>
          </a:xfrm>
          <a:prstGeom prst="rect">
            <a:avLst/>
          </a:prstGeom>
          <a:noFill/>
        </p:spPr>
        <p:txBody>
          <a:bodyPr wrap="square" rtlCol="0">
            <a:spAutoFit/>
          </a:bodyPr>
          <a:lstStyle/>
          <a:p>
            <a:r>
              <a:rPr lang="en-GB" sz="1600" b="1" dirty="0">
                <a:solidFill>
                  <a:srgbClr val="002060"/>
                </a:solidFill>
              </a:rPr>
              <a:t>Solving simultaneously </a:t>
            </a:r>
            <a:endParaRPr lang="en-GB" sz="1600" b="1" i="1" dirty="0">
              <a:solidFill>
                <a:srgbClr val="002060"/>
              </a:solidFill>
              <a:latin typeface="Times New Roman" panose="02020603050405020304" pitchFamily="18" charset="0"/>
              <a:cs typeface="Times New Roman" panose="02020603050405020304" pitchFamily="18" charset="0"/>
            </a:endParaRPr>
          </a:p>
        </p:txBody>
      </p:sp>
      <p:sp>
        <p:nvSpPr>
          <p:cNvPr id="64" name="Rectangle 63">
            <a:hlinkClick r:id="rId4"/>
            <a:extLst>
              <a:ext uri="{FF2B5EF4-FFF2-40B4-BE49-F238E27FC236}">
                <a16:creationId xmlns:a16="http://schemas.microsoft.com/office/drawing/2014/main" id="{AC4274E2-7464-4926-A483-963116E728DF}"/>
              </a:ext>
            </a:extLst>
          </p:cNvPr>
          <p:cNvSpPr/>
          <p:nvPr/>
        </p:nvSpPr>
        <p:spPr>
          <a:xfrm>
            <a:off x="8047101" y="101642"/>
            <a:ext cx="1005840" cy="621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Rectangle 68">
            <a:hlinkClick r:id="rId4"/>
            <a:extLst>
              <a:ext uri="{FF2B5EF4-FFF2-40B4-BE49-F238E27FC236}">
                <a16:creationId xmlns:a16="http://schemas.microsoft.com/office/drawing/2014/main" id="{D119A4EA-4130-41A8-93B3-4DF82B2A8D2A}"/>
              </a:ext>
            </a:extLst>
          </p:cNvPr>
          <p:cNvSpPr/>
          <p:nvPr/>
        </p:nvSpPr>
        <p:spPr>
          <a:xfrm>
            <a:off x="827584" y="6551438"/>
            <a:ext cx="1728192" cy="178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71" name="Rectangle 70">
                <a:extLst>
                  <a:ext uri="{FF2B5EF4-FFF2-40B4-BE49-F238E27FC236}">
                    <a16:creationId xmlns:a16="http://schemas.microsoft.com/office/drawing/2014/main" id="{240FDC0C-C353-4FAB-9917-A3C4CDB5732F}"/>
                  </a:ext>
                </a:extLst>
              </p:cNvPr>
              <p:cNvSpPr/>
              <p:nvPr/>
            </p:nvSpPr>
            <p:spPr>
              <a:xfrm>
                <a:off x="4006567" y="4365104"/>
                <a:ext cx="1460656"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𝑧</m:t>
                          </m:r>
                        </m:e>
                        <m:sub>
                          <m:r>
                            <a:rPr lang="en-US" b="0" i="1" smtClean="0">
                              <a:solidFill>
                                <a:schemeClr val="tx1"/>
                              </a:solidFill>
                              <a:latin typeface="Cambria Math" panose="02040503050406030204" pitchFamily="18" charset="0"/>
                            </a:rPr>
                            <m:t>1</m:t>
                          </m:r>
                        </m:sub>
                      </m:sSub>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1.9</m:t>
                          </m:r>
                          <m:r>
                            <a:rPr lang="en-US" i="1">
                              <a:solidFill>
                                <a:schemeClr val="tx1"/>
                              </a:solidFill>
                              <a:latin typeface="Cambria Math" panose="02040503050406030204" pitchFamily="18" charset="0"/>
                            </a:rPr>
                            <m:t>−</m:t>
                          </m:r>
                          <m:r>
                            <a:rPr lang="en-US" i="1" smtClean="0">
                              <a:solidFill>
                                <a:schemeClr val="tx1"/>
                              </a:solidFill>
                              <a:latin typeface="Cambria Math" panose="02040503050406030204" pitchFamily="18" charset="0"/>
                              <a:ea typeface="Cambria Math" panose="02040503050406030204" pitchFamily="18" charset="0"/>
                            </a:rPr>
                            <m:t>𝜇</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71" name="Rectangle 70">
                <a:extLst>
                  <a:ext uri="{FF2B5EF4-FFF2-40B4-BE49-F238E27FC236}">
                    <a16:creationId xmlns:a16="http://schemas.microsoft.com/office/drawing/2014/main" id="{240FDC0C-C353-4FAB-9917-A3C4CDB5732F}"/>
                  </a:ext>
                </a:extLst>
              </p:cNvPr>
              <p:cNvSpPr>
                <a:spLocks noRot="1" noChangeAspect="1" noMove="1" noResize="1" noEditPoints="1" noAdjustHandles="1" noChangeArrowheads="1" noChangeShapeType="1" noTextEdit="1"/>
              </p:cNvSpPr>
              <p:nvPr/>
            </p:nvSpPr>
            <p:spPr>
              <a:xfrm>
                <a:off x="4006567" y="4365104"/>
                <a:ext cx="1460656" cy="612796"/>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Rectangle 72">
                <a:extLst>
                  <a:ext uri="{FF2B5EF4-FFF2-40B4-BE49-F238E27FC236}">
                    <a16:creationId xmlns:a16="http://schemas.microsoft.com/office/drawing/2014/main" id="{6D78FB1E-81B6-4900-89DA-8070012241E6}"/>
                  </a:ext>
                </a:extLst>
              </p:cNvPr>
              <p:cNvSpPr/>
              <p:nvPr/>
            </p:nvSpPr>
            <p:spPr>
              <a:xfrm>
                <a:off x="6594936" y="4373067"/>
                <a:ext cx="1465978"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𝑧</m:t>
                          </m:r>
                        </m:e>
                        <m:sub>
                          <m:r>
                            <a:rPr lang="en-US" b="0" i="1" smtClean="0">
                              <a:solidFill>
                                <a:schemeClr val="tx1"/>
                              </a:solidFill>
                              <a:latin typeface="Cambria Math" panose="02040503050406030204" pitchFamily="18" charset="0"/>
                            </a:rPr>
                            <m:t>2</m:t>
                          </m:r>
                        </m:sub>
                      </m:sSub>
                      <m:r>
                        <a:rPr lang="en-US"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2.1</m:t>
                          </m:r>
                          <m:r>
                            <a:rPr lang="en-US" i="1">
                              <a:solidFill>
                                <a:schemeClr val="tx1"/>
                              </a:solidFill>
                              <a:latin typeface="Cambria Math" panose="02040503050406030204" pitchFamily="18" charset="0"/>
                            </a:rPr>
                            <m:t>−</m:t>
                          </m:r>
                          <m:r>
                            <a:rPr lang="en-US" i="1" smtClean="0">
                              <a:solidFill>
                                <a:schemeClr val="tx1"/>
                              </a:solidFill>
                              <a:latin typeface="Cambria Math" panose="02040503050406030204" pitchFamily="18" charset="0"/>
                              <a:ea typeface="Cambria Math" panose="02040503050406030204" pitchFamily="18" charset="0"/>
                            </a:rPr>
                            <m:t>𝜇</m:t>
                          </m:r>
                        </m:num>
                        <m:den>
                          <m:r>
                            <a:rPr lang="en-US" i="1">
                              <a:solidFill>
                                <a:schemeClr val="tx1"/>
                              </a:solidFill>
                              <a:latin typeface="Cambria Math" panose="02040503050406030204" pitchFamily="18" charset="0"/>
                              <a:ea typeface="Cambria Math" panose="02040503050406030204" pitchFamily="18" charset="0"/>
                            </a:rPr>
                            <m:t>𝜎</m:t>
                          </m:r>
                        </m:den>
                      </m:f>
                    </m:oMath>
                  </m:oMathPara>
                </a14:m>
                <a:endParaRPr lang="en-GB" dirty="0">
                  <a:solidFill>
                    <a:schemeClr val="tx1"/>
                  </a:solidFill>
                </a:endParaRPr>
              </a:p>
            </p:txBody>
          </p:sp>
        </mc:Choice>
        <mc:Fallback xmlns="">
          <p:sp>
            <p:nvSpPr>
              <p:cNvPr id="73" name="Rectangle 72">
                <a:extLst>
                  <a:ext uri="{FF2B5EF4-FFF2-40B4-BE49-F238E27FC236}">
                    <a16:creationId xmlns:a16="http://schemas.microsoft.com/office/drawing/2014/main" id="{6D78FB1E-81B6-4900-89DA-8070012241E6}"/>
                  </a:ext>
                </a:extLst>
              </p:cNvPr>
              <p:cNvSpPr>
                <a:spLocks noRot="1" noChangeAspect="1" noMove="1" noResize="1" noEditPoints="1" noAdjustHandles="1" noChangeArrowheads="1" noChangeShapeType="1" noTextEdit="1"/>
              </p:cNvSpPr>
              <p:nvPr/>
            </p:nvSpPr>
            <p:spPr>
              <a:xfrm>
                <a:off x="6594936" y="4373067"/>
                <a:ext cx="1465978" cy="612796"/>
              </a:xfrm>
              <a:prstGeom prst="rect">
                <a:avLst/>
              </a:prstGeom>
              <a:blipFill>
                <a:blip r:embed="rId6"/>
                <a:stretch>
                  <a:fillRect/>
                </a:stretch>
              </a:blipFill>
            </p:spPr>
            <p:txBody>
              <a:bodyPr/>
              <a:lstStyle/>
              <a:p>
                <a:r>
                  <a:rPr lang="en-GB">
                    <a:noFill/>
                  </a:rPr>
                  <a:t> </a:t>
                </a:r>
              </a:p>
            </p:txBody>
          </p:sp>
        </mc:Fallback>
      </mc:AlternateContent>
      <p:sp>
        <p:nvSpPr>
          <p:cNvPr id="74" name="TextBox 73">
            <a:extLst>
              <a:ext uri="{FF2B5EF4-FFF2-40B4-BE49-F238E27FC236}">
                <a16:creationId xmlns:a16="http://schemas.microsoft.com/office/drawing/2014/main" id="{66267DDE-E21E-42E7-93D4-5691BF82CC96}"/>
              </a:ext>
            </a:extLst>
          </p:cNvPr>
          <p:cNvSpPr txBox="1"/>
          <p:nvPr/>
        </p:nvSpPr>
        <p:spPr>
          <a:xfrm>
            <a:off x="382754" y="668711"/>
            <a:ext cx="8653742" cy="1569660"/>
          </a:xfrm>
          <a:prstGeom prst="rect">
            <a:avLst/>
          </a:prstGeom>
          <a:noFill/>
        </p:spPr>
        <p:txBody>
          <a:bodyPr wrap="square" rtlCol="0">
            <a:spAutoFit/>
          </a:bodyPr>
          <a:lstStyle/>
          <a:p>
            <a:r>
              <a:rPr lang="en-GB" sz="2400" dirty="0"/>
              <a:t>Circular metal tokens are used to operate a washing machine in a laundromat. The diameters of the tokens are normally distributed. Only tokens with diameters between 1.9 and 2.1 will operate the machine</a:t>
            </a:r>
          </a:p>
        </p:txBody>
      </p:sp>
      <p:sp>
        <p:nvSpPr>
          <p:cNvPr id="75" name="TextBox 74">
            <a:extLst>
              <a:ext uri="{FF2B5EF4-FFF2-40B4-BE49-F238E27FC236}">
                <a16:creationId xmlns:a16="http://schemas.microsoft.com/office/drawing/2014/main" id="{B5E478BC-3B8D-4A3E-8369-69053C88F1FA}"/>
              </a:ext>
            </a:extLst>
          </p:cNvPr>
          <p:cNvSpPr txBox="1"/>
          <p:nvPr/>
        </p:nvSpPr>
        <p:spPr>
          <a:xfrm>
            <a:off x="0" y="437763"/>
            <a:ext cx="1512168" cy="338554"/>
          </a:xfrm>
          <a:prstGeom prst="rect">
            <a:avLst/>
          </a:prstGeom>
          <a:noFill/>
        </p:spPr>
        <p:txBody>
          <a:bodyPr wrap="square" rtlCol="0">
            <a:spAutoFit/>
          </a:bodyPr>
          <a:lstStyle/>
          <a:p>
            <a:r>
              <a:rPr lang="en-GB" sz="1600" b="1" dirty="0">
                <a:solidFill>
                  <a:srgbClr val="002060"/>
                </a:solidFill>
              </a:rPr>
              <a:t>Example:</a:t>
            </a:r>
          </a:p>
        </p:txBody>
      </p:sp>
      <p:sp>
        <p:nvSpPr>
          <p:cNvPr id="76" name="TextBox 75">
            <a:extLst>
              <a:ext uri="{FF2B5EF4-FFF2-40B4-BE49-F238E27FC236}">
                <a16:creationId xmlns:a16="http://schemas.microsoft.com/office/drawing/2014/main" id="{B79F3F7B-61E4-4F4B-A5D9-E0BBE6F60ADF}"/>
              </a:ext>
            </a:extLst>
          </p:cNvPr>
          <p:cNvSpPr txBox="1"/>
          <p:nvPr/>
        </p:nvSpPr>
        <p:spPr>
          <a:xfrm>
            <a:off x="48465" y="2750948"/>
            <a:ext cx="1512168" cy="450615"/>
          </a:xfrm>
          <a:prstGeom prst="rect">
            <a:avLst/>
          </a:prstGeom>
          <a:noFill/>
        </p:spPr>
        <p:txBody>
          <a:bodyPr wrap="square" rtlCol="0">
            <a:spAutoFit/>
          </a:bodyPr>
          <a:lstStyle/>
          <a:p>
            <a:r>
              <a:rPr lang="en-GB" sz="1600" b="1" dirty="0">
                <a:solidFill>
                  <a:srgbClr val="002060"/>
                </a:solidFill>
              </a:rPr>
              <a:t>Solution:</a:t>
            </a:r>
          </a:p>
        </p:txBody>
      </p:sp>
      <p:sp>
        <p:nvSpPr>
          <p:cNvPr id="77" name="TextBox 76">
            <a:extLst>
              <a:ext uri="{FF2B5EF4-FFF2-40B4-BE49-F238E27FC236}">
                <a16:creationId xmlns:a16="http://schemas.microsoft.com/office/drawing/2014/main" id="{AF4A2E52-CC5A-4DB4-AE25-B2B6E8B0D534}"/>
              </a:ext>
            </a:extLst>
          </p:cNvPr>
          <p:cNvSpPr txBox="1"/>
          <p:nvPr/>
        </p:nvSpPr>
        <p:spPr>
          <a:xfrm>
            <a:off x="1029683" y="2773363"/>
            <a:ext cx="5184576" cy="614477"/>
          </a:xfrm>
          <a:prstGeom prst="rect">
            <a:avLst/>
          </a:prstGeom>
          <a:noFill/>
        </p:spPr>
        <p:txBody>
          <a:bodyPr wrap="square" rtlCol="0">
            <a:spAutoFit/>
          </a:bodyPr>
          <a:lstStyle/>
          <a:p>
            <a:r>
              <a:rPr lang="en-GB" sz="2400" dirty="0"/>
              <a:t>Let D be the diameter of the tokens</a:t>
            </a:r>
          </a:p>
        </p:txBody>
      </p:sp>
      <p:sp>
        <p:nvSpPr>
          <p:cNvPr id="78" name="Rectangle 77">
            <a:extLst>
              <a:ext uri="{FF2B5EF4-FFF2-40B4-BE49-F238E27FC236}">
                <a16:creationId xmlns:a16="http://schemas.microsoft.com/office/drawing/2014/main" id="{4D55DBC6-E4D4-453F-9D8B-47F8BE1F70CE}"/>
              </a:ext>
            </a:extLst>
          </p:cNvPr>
          <p:cNvSpPr/>
          <p:nvPr/>
        </p:nvSpPr>
        <p:spPr>
          <a:xfrm>
            <a:off x="6189093" y="2770748"/>
            <a:ext cx="1973617" cy="614477"/>
          </a:xfrm>
          <a:prstGeom prst="rect">
            <a:avLst/>
          </a:prstGeom>
        </p:spPr>
        <p:txBody>
          <a:bodyPr wrap="none">
            <a:spAutoFit/>
          </a:bodyPr>
          <a:lstStyle/>
          <a:p>
            <a:r>
              <a:rPr lang="en-GB" sz="2400" i="1" dirty="0">
                <a:latin typeface="Times New Roman" panose="02020603050405020304" pitchFamily="18" charset="0"/>
                <a:cs typeface="Times New Roman" panose="02020603050405020304" pitchFamily="18" charset="0"/>
              </a:rPr>
              <a:t>D</a:t>
            </a:r>
            <a:r>
              <a:rPr lang="en-GB" sz="2400" dirty="0">
                <a:latin typeface="Times New Roman" panose="02020603050405020304" pitchFamily="18" charset="0"/>
                <a:cs typeface="Times New Roman" panose="02020603050405020304" pitchFamily="18" charset="0"/>
              </a:rPr>
              <a:t> ~ </a:t>
            </a:r>
            <a:r>
              <a:rPr lang="en-GB" sz="2400" i="1" dirty="0">
                <a:latin typeface="Times New Roman" panose="02020603050405020304" pitchFamily="18" charset="0"/>
                <a:cs typeface="Times New Roman" panose="02020603050405020304" pitchFamily="18" charset="0"/>
              </a:rPr>
              <a:t>N</a:t>
            </a:r>
            <a:r>
              <a:rPr lang="en-GB" sz="2400" dirty="0">
                <a:latin typeface="Times New Roman" panose="02020603050405020304" pitchFamily="18" charset="0"/>
                <a:cs typeface="Times New Roman" panose="02020603050405020304" pitchFamily="18" charset="0"/>
              </a:rPr>
              <a:t>(</a:t>
            </a:r>
            <a:r>
              <a:rPr lang="en-GB" sz="2400" dirty="0">
                <a:latin typeface="Symbol" panose="05050102010706020507" pitchFamily="18" charset="2"/>
                <a:cs typeface="Times New Roman" panose="02020603050405020304" pitchFamily="18" charset="0"/>
              </a:rPr>
              <a:t>m</a:t>
            </a:r>
            <a:r>
              <a:rPr lang="en-GB" sz="2400" dirty="0">
                <a:latin typeface="Times New Roman" panose="02020603050405020304" pitchFamily="18" charset="0"/>
                <a:cs typeface="Times New Roman" panose="02020603050405020304" pitchFamily="18" charset="0"/>
              </a:rPr>
              <a:t>, </a:t>
            </a:r>
            <a:r>
              <a:rPr lang="en-GB" sz="2400" dirty="0">
                <a:latin typeface="Symbol" panose="05050102010706020507" pitchFamily="18" charset="2"/>
                <a:cs typeface="Times New Roman" panose="02020603050405020304" pitchFamily="18" charset="0"/>
              </a:rPr>
              <a:t>s</a:t>
            </a:r>
            <a:r>
              <a:rPr lang="en-GB" sz="2400" baseline="30000" dirty="0">
                <a:latin typeface="Times New Roman" panose="02020603050405020304" pitchFamily="18" charset="0"/>
                <a:cs typeface="Times New Roman" panose="02020603050405020304" pitchFamily="18" charset="0"/>
              </a:rPr>
              <a:t>2</a:t>
            </a:r>
            <a:r>
              <a:rPr lang="en-GB" sz="2400" dirty="0">
                <a:latin typeface="Times New Roman" panose="02020603050405020304" pitchFamily="18" charset="0"/>
                <a:cs typeface="Times New Roman" panose="02020603050405020304" pitchFamily="18" charset="0"/>
              </a:rPr>
              <a:t>). </a:t>
            </a:r>
            <a:endParaRPr lang="en-GB" sz="2400" dirty="0"/>
          </a:p>
        </p:txBody>
      </p:sp>
      <p:sp>
        <p:nvSpPr>
          <p:cNvPr id="79" name="TextBox 78">
            <a:extLst>
              <a:ext uri="{FF2B5EF4-FFF2-40B4-BE49-F238E27FC236}">
                <a16:creationId xmlns:a16="http://schemas.microsoft.com/office/drawing/2014/main" id="{C0A2BCF9-F42C-4852-8D5D-170F9FC57E43}"/>
              </a:ext>
            </a:extLst>
          </p:cNvPr>
          <p:cNvSpPr txBox="1"/>
          <p:nvPr/>
        </p:nvSpPr>
        <p:spPr>
          <a:xfrm>
            <a:off x="1029683" y="3140482"/>
            <a:ext cx="5184576" cy="461665"/>
          </a:xfrm>
          <a:prstGeom prst="rect">
            <a:avLst/>
          </a:prstGeom>
          <a:noFill/>
        </p:spPr>
        <p:txBody>
          <a:bodyPr wrap="square" rtlCol="0">
            <a:spAutoFit/>
          </a:bodyPr>
          <a:lstStyle/>
          <a:p>
            <a:r>
              <a:rPr lang="en-GB" sz="2400" dirty="0"/>
              <a:t>2% of the tokens are less than 1.9 cm</a:t>
            </a:r>
          </a:p>
        </p:txBody>
      </p:sp>
      <p:sp>
        <p:nvSpPr>
          <p:cNvPr id="80" name="Rectangle 79">
            <a:extLst>
              <a:ext uri="{FF2B5EF4-FFF2-40B4-BE49-F238E27FC236}">
                <a16:creationId xmlns:a16="http://schemas.microsoft.com/office/drawing/2014/main" id="{DB8B023B-5146-4B09-98B8-92E135B1E154}"/>
              </a:ext>
            </a:extLst>
          </p:cNvPr>
          <p:cNvSpPr/>
          <p:nvPr/>
        </p:nvSpPr>
        <p:spPr>
          <a:xfrm>
            <a:off x="5918303" y="3143057"/>
            <a:ext cx="2396810"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D &lt; 1.9</a:t>
            </a:r>
            <a:r>
              <a:rPr lang="en-GB" sz="2400" dirty="0">
                <a:latin typeface="Times New Roman" panose="02020603050405020304" pitchFamily="18" charset="0"/>
                <a:cs typeface="Times New Roman" panose="02020603050405020304" pitchFamily="18" charset="0"/>
              </a:rPr>
              <a:t>) = 0.02</a:t>
            </a:r>
            <a:endParaRPr lang="en-GB" sz="2400" dirty="0"/>
          </a:p>
        </p:txBody>
      </p:sp>
      <p:sp>
        <p:nvSpPr>
          <p:cNvPr id="81" name="TextBox 80">
            <a:extLst>
              <a:ext uri="{FF2B5EF4-FFF2-40B4-BE49-F238E27FC236}">
                <a16:creationId xmlns:a16="http://schemas.microsoft.com/office/drawing/2014/main" id="{896676A8-4957-435A-9992-1173899A2B75}"/>
              </a:ext>
            </a:extLst>
          </p:cNvPr>
          <p:cNvSpPr txBox="1"/>
          <p:nvPr/>
        </p:nvSpPr>
        <p:spPr>
          <a:xfrm>
            <a:off x="370370" y="2060848"/>
            <a:ext cx="8595532" cy="830997"/>
          </a:xfrm>
          <a:prstGeom prst="rect">
            <a:avLst/>
          </a:prstGeom>
          <a:noFill/>
        </p:spPr>
        <p:txBody>
          <a:bodyPr wrap="square" rtlCol="0">
            <a:spAutoFit/>
          </a:bodyPr>
          <a:lstStyle/>
          <a:p>
            <a:r>
              <a:rPr lang="en-GB" sz="2400" dirty="0"/>
              <a:t>Find the mean and the standard deviation of the distribution given that 2% of the tokens are too small, and 3% are too large.</a:t>
            </a:r>
          </a:p>
        </p:txBody>
      </p:sp>
      <p:sp>
        <p:nvSpPr>
          <p:cNvPr id="82" name="TextBox 81">
            <a:extLst>
              <a:ext uri="{FF2B5EF4-FFF2-40B4-BE49-F238E27FC236}">
                <a16:creationId xmlns:a16="http://schemas.microsoft.com/office/drawing/2014/main" id="{13F3F9EF-E15E-4C7D-B3B3-BE7DAD2D3F5A}"/>
              </a:ext>
            </a:extLst>
          </p:cNvPr>
          <p:cNvSpPr txBox="1"/>
          <p:nvPr/>
        </p:nvSpPr>
        <p:spPr>
          <a:xfrm>
            <a:off x="1016901" y="3522001"/>
            <a:ext cx="5184576" cy="461665"/>
          </a:xfrm>
          <a:prstGeom prst="rect">
            <a:avLst/>
          </a:prstGeom>
          <a:noFill/>
        </p:spPr>
        <p:txBody>
          <a:bodyPr wrap="square" rtlCol="0">
            <a:spAutoFit/>
          </a:bodyPr>
          <a:lstStyle/>
          <a:p>
            <a:r>
              <a:rPr lang="en-GB" sz="2400" dirty="0"/>
              <a:t>3% of the tokens are over 2.1 cm</a:t>
            </a:r>
          </a:p>
        </p:txBody>
      </p:sp>
      <p:sp>
        <p:nvSpPr>
          <p:cNvPr id="83" name="Rectangle 82">
            <a:extLst>
              <a:ext uri="{FF2B5EF4-FFF2-40B4-BE49-F238E27FC236}">
                <a16:creationId xmlns:a16="http://schemas.microsoft.com/office/drawing/2014/main" id="{6BD7858E-9532-46A4-9330-79C132D1A4A8}"/>
              </a:ext>
            </a:extLst>
          </p:cNvPr>
          <p:cNvSpPr/>
          <p:nvPr/>
        </p:nvSpPr>
        <p:spPr>
          <a:xfrm>
            <a:off x="5905521" y="3524576"/>
            <a:ext cx="2396810" cy="461665"/>
          </a:xfrm>
          <a:prstGeom prst="rect">
            <a:avLst/>
          </a:prstGeom>
        </p:spPr>
        <p:txBody>
          <a:bodyPr wrap="none">
            <a:spAutoFit/>
          </a:bodyPr>
          <a:lstStyle/>
          <a:p>
            <a:r>
              <a:rPr lang="en-GB" sz="2400" dirty="0">
                <a:latin typeface="Times New Roman" panose="02020603050405020304" pitchFamily="18" charset="0"/>
                <a:cs typeface="Times New Roman" panose="02020603050405020304" pitchFamily="18" charset="0"/>
              </a:rPr>
              <a:t>P(</a:t>
            </a:r>
            <a:r>
              <a:rPr lang="en-GB" sz="2400" i="1" dirty="0">
                <a:latin typeface="Times New Roman" panose="02020603050405020304" pitchFamily="18" charset="0"/>
                <a:cs typeface="Times New Roman" panose="02020603050405020304" pitchFamily="18" charset="0"/>
              </a:rPr>
              <a:t>D &gt; 2.1</a:t>
            </a:r>
            <a:r>
              <a:rPr lang="en-GB" sz="2400" dirty="0">
                <a:latin typeface="Times New Roman" panose="02020603050405020304" pitchFamily="18" charset="0"/>
                <a:cs typeface="Times New Roman" panose="02020603050405020304" pitchFamily="18" charset="0"/>
              </a:rPr>
              <a:t>) = 0.03</a:t>
            </a:r>
            <a:endParaRPr lang="en-GB" sz="2400" dirty="0"/>
          </a:p>
        </p:txBody>
      </p:sp>
      <p:sp>
        <p:nvSpPr>
          <p:cNvPr id="84" name="TextBox 83">
            <a:extLst>
              <a:ext uri="{FF2B5EF4-FFF2-40B4-BE49-F238E27FC236}">
                <a16:creationId xmlns:a16="http://schemas.microsoft.com/office/drawing/2014/main" id="{7236EA6F-ED51-46E6-AF56-CC23AD39FE79}"/>
              </a:ext>
            </a:extLst>
          </p:cNvPr>
          <p:cNvSpPr txBox="1"/>
          <p:nvPr/>
        </p:nvSpPr>
        <p:spPr>
          <a:xfrm>
            <a:off x="3569884" y="5919663"/>
            <a:ext cx="2619209" cy="461665"/>
          </a:xfrm>
          <a:prstGeom prst="rect">
            <a:avLst/>
          </a:prstGeom>
          <a:noFill/>
        </p:spPr>
        <p:txBody>
          <a:bodyPr wrap="square" rtlCol="0">
            <a:spAutoFit/>
          </a:bodyPr>
          <a:lstStyle/>
          <a:p>
            <a:r>
              <a:rPr lang="en-GB" sz="2400" dirty="0"/>
              <a:t>-</a:t>
            </a:r>
            <a:r>
              <a:rPr lang="en-GB" sz="2400" dirty="0">
                <a:latin typeface="Symbol" panose="05050102010706020507" pitchFamily="18" charset="2"/>
              </a:rPr>
              <a:t>2.0537s</a:t>
            </a:r>
            <a:r>
              <a:rPr lang="en-GB" sz="2400" dirty="0"/>
              <a:t> + </a:t>
            </a:r>
            <a:r>
              <a:rPr lang="en-GB" sz="2400" dirty="0">
                <a:latin typeface="Symbol" panose="05050102010706020507" pitchFamily="18" charset="2"/>
              </a:rPr>
              <a:t>m</a:t>
            </a:r>
            <a:r>
              <a:rPr lang="en-GB" sz="2400" dirty="0"/>
              <a:t> = 1.9</a:t>
            </a:r>
          </a:p>
        </p:txBody>
      </p:sp>
      <p:sp>
        <p:nvSpPr>
          <p:cNvPr id="85" name="TextBox 84">
            <a:extLst>
              <a:ext uri="{FF2B5EF4-FFF2-40B4-BE49-F238E27FC236}">
                <a16:creationId xmlns:a16="http://schemas.microsoft.com/office/drawing/2014/main" id="{AE9340C1-374A-41A7-9FAC-2D00AF232D2F}"/>
              </a:ext>
            </a:extLst>
          </p:cNvPr>
          <p:cNvSpPr txBox="1"/>
          <p:nvPr/>
        </p:nvSpPr>
        <p:spPr>
          <a:xfrm>
            <a:off x="6417287" y="5916706"/>
            <a:ext cx="2619209" cy="461665"/>
          </a:xfrm>
          <a:prstGeom prst="rect">
            <a:avLst/>
          </a:prstGeom>
          <a:noFill/>
        </p:spPr>
        <p:txBody>
          <a:bodyPr wrap="square" rtlCol="0">
            <a:spAutoFit/>
          </a:bodyPr>
          <a:lstStyle/>
          <a:p>
            <a:r>
              <a:rPr lang="en-GB" sz="2400" dirty="0"/>
              <a:t>1.88</a:t>
            </a:r>
            <a:r>
              <a:rPr lang="en-GB" sz="2400" dirty="0">
                <a:latin typeface="Symbol" panose="05050102010706020507" pitchFamily="18" charset="2"/>
              </a:rPr>
              <a:t>s</a:t>
            </a:r>
            <a:r>
              <a:rPr lang="en-GB" sz="2400" dirty="0"/>
              <a:t> + </a:t>
            </a:r>
            <a:r>
              <a:rPr lang="en-GB" sz="2400" dirty="0">
                <a:latin typeface="Symbol" panose="05050102010706020507" pitchFamily="18" charset="2"/>
              </a:rPr>
              <a:t>m</a:t>
            </a:r>
            <a:r>
              <a:rPr lang="en-GB" sz="2400" dirty="0"/>
              <a:t> = 2.1</a:t>
            </a:r>
          </a:p>
        </p:txBody>
      </p:sp>
      <p:sp>
        <p:nvSpPr>
          <p:cNvPr id="86" name="TextBox 85">
            <a:extLst>
              <a:ext uri="{FF2B5EF4-FFF2-40B4-BE49-F238E27FC236}">
                <a16:creationId xmlns:a16="http://schemas.microsoft.com/office/drawing/2014/main" id="{F8EF2A76-0A4D-4575-A52A-F738121B6D46}"/>
              </a:ext>
            </a:extLst>
          </p:cNvPr>
          <p:cNvSpPr txBox="1"/>
          <p:nvPr/>
        </p:nvSpPr>
        <p:spPr>
          <a:xfrm>
            <a:off x="3569280" y="5610726"/>
            <a:ext cx="2500958" cy="338554"/>
          </a:xfrm>
          <a:prstGeom prst="rect">
            <a:avLst/>
          </a:prstGeom>
          <a:noFill/>
        </p:spPr>
        <p:txBody>
          <a:bodyPr wrap="square" rtlCol="0">
            <a:spAutoFit/>
          </a:bodyPr>
          <a:lstStyle/>
          <a:p>
            <a:r>
              <a:rPr lang="en-GB" sz="1600" b="1" dirty="0">
                <a:solidFill>
                  <a:srgbClr val="002060"/>
                </a:solidFill>
              </a:rPr>
              <a:t>Rearranging both</a:t>
            </a:r>
            <a:endParaRPr lang="en-GB" sz="1600" b="1" i="1" dirty="0">
              <a:solidFill>
                <a:srgbClr val="002060"/>
              </a:solidFill>
              <a:latin typeface="Times New Roman" panose="02020603050405020304" pitchFamily="18" charset="0"/>
              <a:cs typeface="Times New Roman" panose="02020603050405020304" pitchFamily="18" charset="0"/>
            </a:endParaRPr>
          </a:p>
        </p:txBody>
      </p:sp>
      <p:sp>
        <p:nvSpPr>
          <p:cNvPr id="87" name="Rectangle 86">
            <a:extLst>
              <a:ext uri="{FF2B5EF4-FFF2-40B4-BE49-F238E27FC236}">
                <a16:creationId xmlns:a16="http://schemas.microsoft.com/office/drawing/2014/main" id="{5C5A169B-84CC-488A-97C5-CCAFAD9859FF}"/>
              </a:ext>
            </a:extLst>
          </p:cNvPr>
          <p:cNvSpPr/>
          <p:nvPr/>
        </p:nvSpPr>
        <p:spPr>
          <a:xfrm>
            <a:off x="6404916" y="3858917"/>
            <a:ext cx="1410964" cy="400110"/>
          </a:xfrm>
          <a:prstGeom prst="rect">
            <a:avLst/>
          </a:prstGeom>
        </p:spPr>
        <p:txBody>
          <a:bodyPr wrap="none">
            <a:spAutoFit/>
          </a:bodyPr>
          <a:lstStyle/>
          <a:p>
            <a:r>
              <a:rPr lang="en-GB" sz="2000" i="1" dirty="0">
                <a:latin typeface="Times New Roman" panose="02020603050405020304" pitchFamily="18" charset="0"/>
                <a:cs typeface="Times New Roman" panose="02020603050405020304" pitchFamily="18" charset="0"/>
              </a:rPr>
              <a:t>z</a:t>
            </a:r>
            <a:r>
              <a:rPr lang="en-GB" sz="2000" baseline="-25000" dirty="0">
                <a:latin typeface="Times New Roman" panose="02020603050405020304" pitchFamily="18" charset="0"/>
                <a:cs typeface="Times New Roman" panose="02020603050405020304" pitchFamily="18" charset="0"/>
              </a:rPr>
              <a:t>1 </a:t>
            </a:r>
            <a:r>
              <a:rPr lang="en-GB" sz="2000" dirty="0">
                <a:latin typeface="Times New Roman" panose="02020603050405020304" pitchFamily="18" charset="0"/>
                <a:cs typeface="Times New Roman" panose="02020603050405020304" pitchFamily="18" charset="0"/>
              </a:rPr>
              <a:t>= -2.0537</a:t>
            </a:r>
            <a:endParaRPr lang="en-GB" sz="2000" dirty="0"/>
          </a:p>
        </p:txBody>
      </p:sp>
      <p:sp>
        <p:nvSpPr>
          <p:cNvPr id="88" name="Rectangle 87">
            <a:extLst>
              <a:ext uri="{FF2B5EF4-FFF2-40B4-BE49-F238E27FC236}">
                <a16:creationId xmlns:a16="http://schemas.microsoft.com/office/drawing/2014/main" id="{16CC4BF6-F7FC-45F4-AB72-6B06470DA06C}"/>
              </a:ext>
            </a:extLst>
          </p:cNvPr>
          <p:cNvSpPr/>
          <p:nvPr/>
        </p:nvSpPr>
        <p:spPr>
          <a:xfrm>
            <a:off x="7921828" y="3795743"/>
            <a:ext cx="1247457" cy="400110"/>
          </a:xfrm>
          <a:prstGeom prst="rect">
            <a:avLst/>
          </a:prstGeom>
        </p:spPr>
        <p:txBody>
          <a:bodyPr wrap="square">
            <a:spAutoFit/>
          </a:bodyPr>
          <a:lstStyle/>
          <a:p>
            <a:r>
              <a:rPr lang="en-GB" sz="2000" i="1" dirty="0">
                <a:latin typeface="Times New Roman" panose="02020603050405020304" pitchFamily="18" charset="0"/>
                <a:cs typeface="Times New Roman" panose="02020603050405020304" pitchFamily="18" charset="0"/>
              </a:rPr>
              <a:t>z</a:t>
            </a:r>
            <a:r>
              <a:rPr lang="en-GB" sz="2000" baseline="-25000" dirty="0">
                <a:latin typeface="Times New Roman" panose="02020603050405020304" pitchFamily="18" charset="0"/>
                <a:cs typeface="Times New Roman" panose="02020603050405020304" pitchFamily="18" charset="0"/>
              </a:rPr>
              <a:t>2 </a:t>
            </a:r>
            <a:r>
              <a:rPr lang="en-GB" sz="2000" dirty="0">
                <a:latin typeface="Times New Roman" panose="02020603050405020304" pitchFamily="18" charset="0"/>
                <a:cs typeface="Times New Roman" panose="02020603050405020304" pitchFamily="18" charset="0"/>
              </a:rPr>
              <a:t>= 1.88</a:t>
            </a:r>
            <a:endParaRPr lang="en-GB" sz="2000" dirty="0"/>
          </a:p>
        </p:txBody>
      </p:sp>
    </p:spTree>
    <p:extLst>
      <p:ext uri="{BB962C8B-B14F-4D97-AF65-F5344CB8AC3E}">
        <p14:creationId xmlns:p14="http://schemas.microsoft.com/office/powerpoint/2010/main" val="194293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13" grpId="0"/>
      <p:bldP spid="70" grpId="0"/>
      <p:bldP spid="55" grpId="0"/>
      <p:bldP spid="62" grpId="0"/>
      <p:bldP spid="72" grpId="0"/>
      <p:bldP spid="71" grpId="0"/>
      <p:bldP spid="73" grpId="0"/>
      <p:bldP spid="84" grpId="0"/>
      <p:bldP spid="85" grpId="0"/>
      <p:bldP spid="86" grpId="0"/>
      <p:bldP spid="87" grpId="0"/>
      <p:bldP spid="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45896" y="92439"/>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708948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a_IBAA" id="{EA486DE6-56AA-470A-B098-B31830625E61}" vid="{F4A86DA8-54E2-49B1-9DF1-B2111BA4D8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9243829267EB340BF5D421EAC6FC51D" ma:contentTypeVersion="0" ma:contentTypeDescription="Create a new document." ma:contentTypeScope="" ma:versionID="1527a3fa544ba38c99da23a3d5038c4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E53E6D-171D-4B8D-841C-E552FA840498}">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19A32A4B-E5FF-4893-A0F2-7109C8B6D140}">
  <ds:schemaRefs>
    <ds:schemaRef ds:uri="http://schemas.microsoft.com/sharepoint/v3/contenttype/forms"/>
  </ds:schemaRefs>
</ds:datastoreItem>
</file>

<file path=customXml/itemProps3.xml><?xml version="1.0" encoding="utf-8"?>
<ds:datastoreItem xmlns:ds="http://schemas.openxmlformats.org/officeDocument/2006/customXml" ds:itemID="{199CEC2B-D811-4E3B-8B80-83E11AB321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5015</TotalTime>
  <Words>962</Words>
  <Application>Microsoft Office PowerPoint</Application>
  <PresentationFormat>On-screen Show (4:3)</PresentationFormat>
  <Paragraphs>132</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Calibri</vt:lpstr>
      <vt:lpstr>Calibri Light</vt:lpstr>
      <vt:lpstr>Cambria Math</vt:lpstr>
      <vt:lpstr>Comic Sans MS</vt:lpstr>
      <vt:lpstr>Symbol</vt:lpstr>
      <vt:lpstr>Times New Roman</vt:lpstr>
      <vt:lpstr>Wingdings 2</vt:lpstr>
      <vt:lpstr>Theme1</vt:lpstr>
      <vt:lpstr>Inverse Normal calculations to find the mean and the standard deviation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Mathssupport</dc:creator>
  <cp:lastModifiedBy>Orlando Hurtado</cp:lastModifiedBy>
  <cp:revision>211</cp:revision>
  <dcterms:created xsi:type="dcterms:W3CDTF">2012-07-26T15:21:18Z</dcterms:created>
  <dcterms:modified xsi:type="dcterms:W3CDTF">2023-08-02T15:03:48Z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0x01010049243829267EB340BF5D421EAC6FC51D</vt:lpwstr>
  </property>
</Properties>
</file>