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22"/>
  </p:notesMasterIdLst>
  <p:handoutMasterIdLst>
    <p:handoutMasterId r:id="rId23"/>
  </p:handoutMasterIdLst>
  <p:sldIdLst>
    <p:sldId id="325" r:id="rId2"/>
    <p:sldId id="297" r:id="rId3"/>
    <p:sldId id="328" r:id="rId4"/>
    <p:sldId id="329" r:id="rId5"/>
    <p:sldId id="330" r:id="rId6"/>
    <p:sldId id="316" r:id="rId7"/>
    <p:sldId id="317" r:id="rId8"/>
    <p:sldId id="318" r:id="rId9"/>
    <p:sldId id="326" r:id="rId10"/>
    <p:sldId id="331" r:id="rId11"/>
    <p:sldId id="319" r:id="rId12"/>
    <p:sldId id="332" r:id="rId13"/>
    <p:sldId id="320" r:id="rId14"/>
    <p:sldId id="327" r:id="rId15"/>
    <p:sldId id="333" r:id="rId16"/>
    <p:sldId id="321" r:id="rId17"/>
    <p:sldId id="322" r:id="rId18"/>
    <p:sldId id="323" r:id="rId19"/>
    <p:sldId id="324" r:id="rId20"/>
    <p:sldId id="315" r:id="rId21"/>
  </p:sldIdLst>
  <p:sldSz cx="9144000" cy="6858000" type="screen4x3"/>
  <p:notesSz cx="9144000" cy="6858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CC0099"/>
    <a:srgbClr val="99CCFF"/>
    <a:srgbClr val="FF7C80"/>
    <a:srgbClr val="3366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69" d="100"/>
          <a:sy n="69" d="100"/>
        </p:scale>
        <p:origin x="714"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7107"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7108"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7109"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5B19CAC-4ADF-40D9-80E2-CF329D1A4407}" type="slidenum">
              <a:rPr lang="en-US"/>
              <a:pPr/>
              <a:t>‹#›</a:t>
            </a:fld>
            <a:endParaRPr lang="en-US"/>
          </a:p>
        </p:txBody>
      </p:sp>
    </p:spTree>
    <p:extLst>
      <p:ext uri="{BB962C8B-B14F-4D97-AF65-F5344CB8AC3E}">
        <p14:creationId xmlns:p14="http://schemas.microsoft.com/office/powerpoint/2010/main" val="1180151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24A0EA90-397B-41BE-BFFD-EAEE08333F1D}" type="datetimeFigureOut">
              <a:rPr lang="en-US" smtClean="0"/>
              <a:t>7/29/2023</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23FFAF-1E6C-494C-BB6B-3F3017F4AB25}" type="slidenum">
              <a:rPr lang="en-US" smtClean="0"/>
              <a:t>‹#›</a:t>
            </a:fld>
            <a:endParaRPr lang="en-US"/>
          </a:p>
        </p:txBody>
      </p:sp>
    </p:spTree>
    <p:extLst>
      <p:ext uri="{BB962C8B-B14F-4D97-AF65-F5344CB8AC3E}">
        <p14:creationId xmlns:p14="http://schemas.microsoft.com/office/powerpoint/2010/main" val="1667889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BC5FDF6F-438B-4719-B23F-CF9DE862B1F0}" type="datetime3">
              <a:rPr lang="en-US" smtClean="0"/>
              <a:pPr/>
              <a:t>29 July 2023</a:t>
            </a:fld>
            <a:endParaRPr lang="en-US" dirty="0"/>
          </a:p>
        </p:txBody>
      </p:sp>
      <p:sp>
        <p:nvSpPr>
          <p:cNvPr id="17" name="16 Marcador de pie de página"/>
          <p:cNvSpPr>
            <a:spLocks noGrp="1"/>
          </p:cNvSpPr>
          <p:nvPr>
            <p:ph type="ftr" sz="quarter" idx="11"/>
          </p:nvPr>
        </p:nvSpPr>
        <p:spPr/>
        <p:txBody>
          <a:bodyPr/>
          <a:lstStyle/>
          <a:p>
            <a:endParaRPr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2608A71D-9D80-4B83-BB05-49E9C2C2F11C}" type="slidenum">
              <a:rPr lang="en-US" smtClean="0"/>
              <a:pPr/>
              <a:t>‹#›</a:t>
            </a:fld>
            <a:endParaRPr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381E29B0-30D1-4948-A8C7-EDC20D5B8B65}"/>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899686124"/>
      </p:ext>
    </p:extLst>
  </p:cSld>
  <p:clrMapOvr>
    <a:overrideClrMapping bg1="lt1" tx1="dk1" bg2="lt2" tx2="dk2" accent1="accent1" accent2="accent2" accent3="accent3" accent4="accent4" accent5="accent5" accent6="accent6" hlink="hlink" folHlink="folHlink"/>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350961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24515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dirty="0"/>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9" name="Rectangle 8">
            <a:extLst>
              <a:ext uri="{FF2B5EF4-FFF2-40B4-BE49-F238E27FC236}">
                <a16:creationId xmlns:a16="http://schemas.microsoft.com/office/drawing/2014/main" id="{6B5AE6F4-D447-4198-AB9D-8450669138EB}"/>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98706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endParaRPr lang="en-US"/>
          </a:p>
        </p:txBody>
      </p:sp>
      <p:sp>
        <p:nvSpPr>
          <p:cNvPr id="5" name="4 Marcador de pie de página"/>
          <p:cNvSpPr>
            <a:spLocks noGrp="1"/>
          </p:cNvSpPr>
          <p:nvPr>
            <p:ph type="ftr" sz="quarter" idx="11"/>
          </p:nvPr>
        </p:nvSpPr>
        <p:spPr>
          <a:xfrm>
            <a:off x="800100" y="6172200"/>
            <a:ext cx="4000500" cy="457200"/>
          </a:xfrm>
        </p:spPr>
        <p:txBody>
          <a:bodyPr/>
          <a:lstStyle/>
          <a:p>
            <a:r>
              <a:rPr lang="en-US" dirty="0"/>
              <a:t>www.mathssupport.org</a:t>
            </a:r>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5" name="Rectangle 14">
            <a:extLst>
              <a:ext uri="{FF2B5EF4-FFF2-40B4-BE49-F238E27FC236}">
                <a16:creationId xmlns:a16="http://schemas.microsoft.com/office/drawing/2014/main" id="{F119D081-AE8D-41C7-90E9-AD0A0DFB1489}"/>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7108574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Rectangle 7">
            <a:extLst>
              <a:ext uri="{FF2B5EF4-FFF2-40B4-BE49-F238E27FC236}">
                <a16:creationId xmlns:a16="http://schemas.microsoft.com/office/drawing/2014/main" id="{4C94A031-9F30-44BA-A1B1-4B67D3D312BF}"/>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459772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endParaRPr lang="en-US"/>
          </a:p>
        </p:txBody>
      </p:sp>
      <p:sp>
        <p:nvSpPr>
          <p:cNvPr id="8" name="7 Marcador de pie de página"/>
          <p:cNvSpPr>
            <a:spLocks noGrp="1"/>
          </p:cNvSpPr>
          <p:nvPr>
            <p:ph type="ftr" sz="quarter" idx="11"/>
          </p:nvPr>
        </p:nvSpPr>
        <p:spPr/>
        <p:txBody>
          <a:bodyPr/>
          <a:lstStyle/>
          <a:p>
            <a:r>
              <a:rPr lang="en-US" dirty="0"/>
              <a:t>www.mathssupport.org</a:t>
            </a:r>
          </a:p>
        </p:txBody>
      </p:sp>
      <p:sp>
        <p:nvSpPr>
          <p:cNvPr id="9" name="8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701882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endParaRPr lang="en-US"/>
          </a:p>
        </p:txBody>
      </p:sp>
      <p:sp>
        <p:nvSpPr>
          <p:cNvPr id="4" name="3 Marcador de pie de página"/>
          <p:cNvSpPr>
            <a:spLocks noGrp="1"/>
          </p:cNvSpPr>
          <p:nvPr>
            <p:ph type="ftr" sz="quarter" idx="11"/>
          </p:nvPr>
        </p:nvSpPr>
        <p:spPr/>
        <p:txBody>
          <a:bodyPr/>
          <a:lstStyle/>
          <a:p>
            <a:r>
              <a:rPr lang="en-US" dirty="0"/>
              <a:t>www.mathssupport.org</a:t>
            </a:r>
          </a:p>
        </p:txBody>
      </p:sp>
      <p:sp>
        <p:nvSpPr>
          <p:cNvPr id="5" name="4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526915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n-US"/>
          </a:p>
        </p:txBody>
      </p:sp>
      <p:sp>
        <p:nvSpPr>
          <p:cNvPr id="3" name="2 Marcador de pie de página"/>
          <p:cNvSpPr>
            <a:spLocks noGrp="1"/>
          </p:cNvSpPr>
          <p:nvPr>
            <p:ph type="ftr" sz="quarter" idx="11"/>
          </p:nvPr>
        </p:nvSpPr>
        <p:spPr/>
        <p:txBody>
          <a:bodyPr/>
          <a:lstStyle/>
          <a:p>
            <a:r>
              <a:rPr lang="en-US" dirty="0"/>
              <a:t>www.mathssupport.org</a:t>
            </a:r>
          </a:p>
        </p:txBody>
      </p:sp>
      <p:sp>
        <p:nvSpPr>
          <p:cNvPr id="4" name="3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11046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Rectangle 11">
            <a:extLst>
              <a:ext uri="{FF2B5EF4-FFF2-40B4-BE49-F238E27FC236}">
                <a16:creationId xmlns:a16="http://schemas.microsoft.com/office/drawing/2014/main" id="{83C17ECA-20B4-4577-A86F-8A0DAADAFDE5}"/>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9237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a:xfrm>
            <a:off x="914400" y="6172200"/>
            <a:ext cx="3886200" cy="457200"/>
          </a:xfrm>
        </p:spPr>
        <p:txBody>
          <a:bodyPr/>
          <a:lstStyle/>
          <a:p>
            <a:r>
              <a:rPr lang="en-US" dirty="0"/>
              <a:t>www.mathssupport.org</a:t>
            </a:r>
          </a:p>
        </p:txBody>
      </p:sp>
      <p:sp>
        <p:nvSpPr>
          <p:cNvPr id="7" name="6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111877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9B81F-C347-4BEF-BFDF-29C42F48304A}" type="datetimeFigureOut">
              <a:rPr lang="en-US" smtClean="0"/>
              <a:pPr/>
              <a:t>7/29/2023</a:t>
            </a:fld>
            <a:endParaRPr lang="en-US" dirty="0">
              <a:solidFill>
                <a:schemeClr val="tx2">
                  <a:shade val="90000"/>
                </a:scheme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dirty="0">
                <a:solidFill>
                  <a:schemeClr val="tx2">
                    <a:shade val="90000"/>
                  </a:schemeClr>
                </a:solidFill>
              </a:rPr>
              <a:t>www.mathssupport.org</a:t>
            </a: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kumimoji="0" lang="en-US" smtClean="0"/>
              <a:pPr/>
              <a:t>‹#›</a:t>
            </a:fld>
            <a:endParaRPr kumimoji="0" lang="en-US" dirty="0">
              <a:solidFill>
                <a:schemeClr val="tx2">
                  <a:shade val="90000"/>
                </a:scheme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1" name="Rectangle 10">
            <a:extLst>
              <a:ext uri="{FF2B5EF4-FFF2-40B4-BE49-F238E27FC236}">
                <a16:creationId xmlns:a16="http://schemas.microsoft.com/office/drawing/2014/main" id="{72BF179C-024A-4D64-BCFA-43374F974387}"/>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08743042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 Id="rId9" Type="http://schemas.openxmlformats.org/officeDocument/2006/relationships/image" Target="../media/image17.png"/></Relationships>
</file>

<file path=ppt/slides/_rels/slide15.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hyperlink" Target="https://www.mathssupport.org/" TargetMode="Externa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5486400" y="457200"/>
            <a:ext cx="3200400" cy="457200"/>
          </a:xfrm>
        </p:spPr>
        <p:txBody>
          <a:bodyPr/>
          <a:lstStyle/>
          <a:p>
            <a:fld id="{418FB1FA-1B83-4CC8-939D-C627A9A0057A}" type="datetime3">
              <a:rPr lang="en-US" sz="2400" smtClean="0"/>
              <a:t>29 July 2023</a:t>
            </a:fld>
            <a:endParaRPr lang="en-US" sz="2400" dirty="0"/>
          </a:p>
        </p:txBody>
      </p:sp>
      <p:sp>
        <p:nvSpPr>
          <p:cNvPr id="3074" name="Rectangle 2"/>
          <p:cNvSpPr>
            <a:spLocks noGrp="1" noChangeArrowheads="1"/>
          </p:cNvSpPr>
          <p:nvPr>
            <p:ph type="ctrTitle"/>
          </p:nvPr>
        </p:nvSpPr>
        <p:spPr>
          <a:xfrm>
            <a:off x="609600" y="1676400"/>
            <a:ext cx="7848600" cy="1295400"/>
          </a:xfrm>
        </p:spPr>
        <p:txBody>
          <a:bodyPr/>
          <a:lstStyle/>
          <a:p>
            <a:r>
              <a:rPr lang="en-US"/>
              <a:t>Sampling techniques</a:t>
            </a:r>
            <a:endParaRPr lang="en-US" dirty="0"/>
          </a:p>
        </p:txBody>
      </p:sp>
      <p:sp>
        <p:nvSpPr>
          <p:cNvPr id="4" name="Subtitle 4"/>
          <p:cNvSpPr>
            <a:spLocks noGrp="1"/>
          </p:cNvSpPr>
          <p:nvPr>
            <p:ph type="subTitle" idx="1"/>
          </p:nvPr>
        </p:nvSpPr>
        <p:spPr>
          <a:xfrm>
            <a:off x="1295400" y="3200400"/>
            <a:ext cx="6400800" cy="1600200"/>
          </a:xfrm>
        </p:spPr>
        <p:txBody>
          <a:bodyPr/>
          <a:lstStyle/>
          <a:p>
            <a:pPr marL="633413" indent="-633413" algn="l"/>
            <a:r>
              <a:rPr lang="en-US" dirty="0"/>
              <a:t>LO: To understand different methods of sampling and error that could occur.</a:t>
            </a:r>
            <a:endParaRPr lang="en-GB" dirty="0"/>
          </a:p>
        </p:txBody>
      </p:sp>
      <p:sp>
        <p:nvSpPr>
          <p:cNvPr id="2" name="Rectangle 1">
            <a:hlinkClick r:id="rId2"/>
            <a:extLst>
              <a:ext uri="{FF2B5EF4-FFF2-40B4-BE49-F238E27FC236}">
                <a16:creationId xmlns:a16="http://schemas.microsoft.com/office/drawing/2014/main" id="{9638C04C-B292-4EBB-945D-ECBC476BA0DD}"/>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hlinkClick r:id="rId2"/>
            <a:extLst>
              <a:ext uri="{FF2B5EF4-FFF2-40B4-BE49-F238E27FC236}">
                <a16:creationId xmlns:a16="http://schemas.microsoft.com/office/drawing/2014/main" id="{563826E7-B947-4937-9AC7-057014C9451F}"/>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94282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5820" name="Rectangle 12"/>
          <p:cNvSpPr>
            <a:spLocks noChangeArrowheads="1"/>
          </p:cNvSpPr>
          <p:nvPr/>
        </p:nvSpPr>
        <p:spPr bwMode="auto">
          <a:xfrm>
            <a:off x="457200" y="91440"/>
            <a:ext cx="43332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Sampling techniques:</a:t>
            </a:r>
          </a:p>
        </p:txBody>
      </p:sp>
      <p:sp>
        <p:nvSpPr>
          <p:cNvPr id="2" name="Rectangle 1"/>
          <p:cNvSpPr/>
          <p:nvPr/>
        </p:nvSpPr>
        <p:spPr>
          <a:xfrm>
            <a:off x="2170307" y="577784"/>
            <a:ext cx="5159896" cy="584775"/>
          </a:xfrm>
          <a:prstGeom prst="rect">
            <a:avLst/>
          </a:prstGeom>
        </p:spPr>
        <p:txBody>
          <a:bodyPr wrap="square">
            <a:spAutoFit/>
          </a:bodyPr>
          <a:lstStyle/>
          <a:p>
            <a:r>
              <a:rPr lang="en-GB" sz="3200" b="1" dirty="0">
                <a:solidFill>
                  <a:srgbClr val="0070C0"/>
                </a:solidFill>
                <a:latin typeface="Comic Sans MS" panose="030F0702030302020204" pitchFamily="66" charset="0"/>
              </a:rPr>
              <a:t>Simple random sampling.</a:t>
            </a:r>
          </a:p>
        </p:txBody>
      </p:sp>
      <p:sp>
        <p:nvSpPr>
          <p:cNvPr id="6" name="Rectangle 5">
            <a:hlinkClick r:id="rId2"/>
            <a:extLst>
              <a:ext uri="{FF2B5EF4-FFF2-40B4-BE49-F238E27FC236}">
                <a16:creationId xmlns:a16="http://schemas.microsoft.com/office/drawing/2014/main" id="{BC9C867B-17E9-4F46-A95D-3B79CD0E28C5}"/>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32AE0705-164A-4240-8E91-5B8ACA9792E1}"/>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7F1084CD-F14C-32F7-6B92-A4065D149BC1}"/>
              </a:ext>
            </a:extLst>
          </p:cNvPr>
          <p:cNvSpPr/>
          <p:nvPr/>
        </p:nvSpPr>
        <p:spPr>
          <a:xfrm>
            <a:off x="419444" y="1450611"/>
            <a:ext cx="8137856" cy="461665"/>
          </a:xfrm>
          <a:prstGeom prst="rect">
            <a:avLst/>
          </a:prstGeom>
        </p:spPr>
        <p:txBody>
          <a:bodyPr wrap="square">
            <a:spAutoFit/>
          </a:bodyPr>
          <a:lstStyle/>
          <a:p>
            <a:r>
              <a:rPr lang="en-GB" b="1" dirty="0">
                <a:solidFill>
                  <a:srgbClr val="FF6600"/>
                </a:solidFill>
                <a:latin typeface="+mn-lt"/>
              </a:rPr>
              <a:t>The advantage of using Simple random sampling</a:t>
            </a:r>
          </a:p>
        </p:txBody>
      </p:sp>
      <p:sp>
        <p:nvSpPr>
          <p:cNvPr id="4" name="Rectangle 3">
            <a:extLst>
              <a:ext uri="{FF2B5EF4-FFF2-40B4-BE49-F238E27FC236}">
                <a16:creationId xmlns:a16="http://schemas.microsoft.com/office/drawing/2014/main" id="{28EFFD80-CB61-F064-31F6-BA3A7525EB6C}"/>
              </a:ext>
            </a:extLst>
          </p:cNvPr>
          <p:cNvSpPr/>
          <p:nvPr/>
        </p:nvSpPr>
        <p:spPr>
          <a:xfrm>
            <a:off x="463162" y="3498660"/>
            <a:ext cx="8109338" cy="461665"/>
          </a:xfrm>
          <a:prstGeom prst="rect">
            <a:avLst/>
          </a:prstGeom>
        </p:spPr>
        <p:txBody>
          <a:bodyPr wrap="square">
            <a:spAutoFit/>
          </a:bodyPr>
          <a:lstStyle/>
          <a:p>
            <a:r>
              <a:rPr lang="en-GB" b="1" dirty="0">
                <a:solidFill>
                  <a:srgbClr val="FF6600"/>
                </a:solidFill>
                <a:latin typeface="+mn-lt"/>
              </a:rPr>
              <a:t>The disadvantage of using Simple random sampling</a:t>
            </a:r>
          </a:p>
        </p:txBody>
      </p:sp>
      <p:sp>
        <p:nvSpPr>
          <p:cNvPr id="14" name="Rectangle 13">
            <a:extLst>
              <a:ext uri="{FF2B5EF4-FFF2-40B4-BE49-F238E27FC236}">
                <a16:creationId xmlns:a16="http://schemas.microsoft.com/office/drawing/2014/main" id="{7D6BB774-749D-B637-751D-21020BA81349}"/>
              </a:ext>
            </a:extLst>
          </p:cNvPr>
          <p:cNvSpPr/>
          <p:nvPr/>
        </p:nvSpPr>
        <p:spPr>
          <a:xfrm>
            <a:off x="586700" y="1878435"/>
            <a:ext cx="7719100" cy="461665"/>
          </a:xfrm>
          <a:prstGeom prst="rect">
            <a:avLst/>
          </a:prstGeom>
        </p:spPr>
        <p:txBody>
          <a:bodyPr wrap="square">
            <a:spAutoFit/>
          </a:bodyPr>
          <a:lstStyle/>
          <a:p>
            <a:pPr marL="342900" indent="-342900">
              <a:buFont typeface="Arial" panose="020B0604020202020204" pitchFamily="34" charset="0"/>
              <a:buChar char="•"/>
            </a:pPr>
            <a:r>
              <a:rPr lang="en-GB" dirty="0">
                <a:latin typeface="+mn-lt"/>
              </a:rPr>
              <a:t>The numbers are truly random and free from bias</a:t>
            </a:r>
          </a:p>
        </p:txBody>
      </p:sp>
      <p:sp>
        <p:nvSpPr>
          <p:cNvPr id="15" name="Rectangle 14">
            <a:extLst>
              <a:ext uri="{FF2B5EF4-FFF2-40B4-BE49-F238E27FC236}">
                <a16:creationId xmlns:a16="http://schemas.microsoft.com/office/drawing/2014/main" id="{00D0A6FD-E65B-314B-DB51-F88FDE07D3BD}"/>
              </a:ext>
            </a:extLst>
          </p:cNvPr>
          <p:cNvSpPr/>
          <p:nvPr/>
        </p:nvSpPr>
        <p:spPr>
          <a:xfrm>
            <a:off x="601900" y="4067448"/>
            <a:ext cx="7322900" cy="461665"/>
          </a:xfrm>
          <a:prstGeom prst="rect">
            <a:avLst/>
          </a:prstGeom>
        </p:spPr>
        <p:txBody>
          <a:bodyPr wrap="square">
            <a:spAutoFit/>
          </a:bodyPr>
          <a:lstStyle/>
          <a:p>
            <a:pPr marL="342900" indent="-342900">
              <a:buFont typeface="Arial" panose="020B0604020202020204" pitchFamily="34" charset="0"/>
              <a:buChar char="•"/>
            </a:pPr>
            <a:r>
              <a:rPr lang="en-GB" dirty="0">
                <a:latin typeface="+mn-lt"/>
              </a:rPr>
              <a:t>Is not suitable where the sample size is large.</a:t>
            </a:r>
          </a:p>
        </p:txBody>
      </p:sp>
      <p:sp>
        <p:nvSpPr>
          <p:cNvPr id="16" name="Rectangle 15">
            <a:extLst>
              <a:ext uri="{FF2B5EF4-FFF2-40B4-BE49-F238E27FC236}">
                <a16:creationId xmlns:a16="http://schemas.microsoft.com/office/drawing/2014/main" id="{56F92CEF-0424-2F58-A43E-065D7C2E8183}"/>
              </a:ext>
            </a:extLst>
          </p:cNvPr>
          <p:cNvSpPr/>
          <p:nvPr/>
        </p:nvSpPr>
        <p:spPr>
          <a:xfrm>
            <a:off x="586700" y="2419791"/>
            <a:ext cx="7719100" cy="461665"/>
          </a:xfrm>
          <a:prstGeom prst="rect">
            <a:avLst/>
          </a:prstGeom>
        </p:spPr>
        <p:txBody>
          <a:bodyPr wrap="square">
            <a:spAutoFit/>
          </a:bodyPr>
          <a:lstStyle/>
          <a:p>
            <a:pPr marL="342900" indent="-342900">
              <a:buFont typeface="Arial" panose="020B0604020202020204" pitchFamily="34" charset="0"/>
              <a:buChar char="•"/>
            </a:pPr>
            <a:r>
              <a:rPr lang="en-GB" dirty="0">
                <a:latin typeface="+mn-lt"/>
              </a:rPr>
              <a:t>It is easy to use</a:t>
            </a:r>
          </a:p>
        </p:txBody>
      </p:sp>
      <p:sp>
        <p:nvSpPr>
          <p:cNvPr id="17" name="Rectangle 16">
            <a:extLst>
              <a:ext uri="{FF2B5EF4-FFF2-40B4-BE49-F238E27FC236}">
                <a16:creationId xmlns:a16="http://schemas.microsoft.com/office/drawing/2014/main" id="{D204AEA6-347C-A3EA-7A39-FECC236C7804}"/>
              </a:ext>
            </a:extLst>
          </p:cNvPr>
          <p:cNvSpPr/>
          <p:nvPr/>
        </p:nvSpPr>
        <p:spPr>
          <a:xfrm>
            <a:off x="601900" y="2985543"/>
            <a:ext cx="7719100" cy="461665"/>
          </a:xfrm>
          <a:prstGeom prst="rect">
            <a:avLst/>
          </a:prstGeom>
        </p:spPr>
        <p:txBody>
          <a:bodyPr wrap="square">
            <a:spAutoFit/>
          </a:bodyPr>
          <a:lstStyle/>
          <a:p>
            <a:pPr marL="342900" indent="-342900">
              <a:buFont typeface="Arial" panose="020B0604020202020204" pitchFamily="34" charset="0"/>
              <a:buChar char="•"/>
            </a:pPr>
            <a:r>
              <a:rPr lang="en-GB" dirty="0">
                <a:latin typeface="+mn-lt"/>
              </a:rPr>
              <a:t>The numbers are truly random and free from bias</a:t>
            </a:r>
          </a:p>
        </p:txBody>
      </p:sp>
    </p:spTree>
    <p:extLst>
      <p:ext uri="{BB962C8B-B14F-4D97-AF65-F5344CB8AC3E}">
        <p14:creationId xmlns:p14="http://schemas.microsoft.com/office/powerpoint/2010/main" val="23115750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14" grpId="0"/>
      <p:bldP spid="15" grpId="0"/>
      <p:bldP spid="16" grpId="0"/>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5820" name="Rectangle 12"/>
          <p:cNvSpPr>
            <a:spLocks noChangeArrowheads="1"/>
          </p:cNvSpPr>
          <p:nvPr/>
        </p:nvSpPr>
        <p:spPr bwMode="auto">
          <a:xfrm>
            <a:off x="457200" y="91440"/>
            <a:ext cx="43332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Sampling techniques:</a:t>
            </a:r>
          </a:p>
        </p:txBody>
      </p:sp>
      <p:sp>
        <p:nvSpPr>
          <p:cNvPr id="2" name="Rectangle 1"/>
          <p:cNvSpPr/>
          <p:nvPr/>
        </p:nvSpPr>
        <p:spPr>
          <a:xfrm>
            <a:off x="2143635" y="620549"/>
            <a:ext cx="5159896" cy="584775"/>
          </a:xfrm>
          <a:prstGeom prst="rect">
            <a:avLst/>
          </a:prstGeom>
        </p:spPr>
        <p:txBody>
          <a:bodyPr wrap="square">
            <a:spAutoFit/>
          </a:bodyPr>
          <a:lstStyle/>
          <a:p>
            <a:r>
              <a:rPr lang="en-GB" sz="3200" b="1" dirty="0">
                <a:solidFill>
                  <a:srgbClr val="0070C0"/>
                </a:solidFill>
                <a:latin typeface="Comic Sans MS" panose="030F0702030302020204" pitchFamily="66" charset="0"/>
              </a:rPr>
              <a:t>Systematic sampling.</a:t>
            </a:r>
          </a:p>
        </p:txBody>
      </p:sp>
      <p:sp>
        <p:nvSpPr>
          <p:cNvPr id="6" name="Rectangle 5">
            <a:hlinkClick r:id="rId2"/>
            <a:extLst>
              <a:ext uri="{FF2B5EF4-FFF2-40B4-BE49-F238E27FC236}">
                <a16:creationId xmlns:a16="http://schemas.microsoft.com/office/drawing/2014/main" id="{BC9C867B-17E9-4F46-A95D-3B79CD0E28C5}"/>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32AE0705-164A-4240-8E91-5B8ACA9792E1}"/>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9245F844-45A1-4A95-8B7F-4E3B89DEE94A}"/>
              </a:ext>
            </a:extLst>
          </p:cNvPr>
          <p:cNvSpPr/>
          <p:nvPr/>
        </p:nvSpPr>
        <p:spPr>
          <a:xfrm>
            <a:off x="478904" y="1180752"/>
            <a:ext cx="8363272" cy="1200329"/>
          </a:xfrm>
          <a:prstGeom prst="rect">
            <a:avLst/>
          </a:prstGeom>
        </p:spPr>
        <p:txBody>
          <a:bodyPr wrap="square">
            <a:spAutoFit/>
          </a:bodyPr>
          <a:lstStyle/>
          <a:p>
            <a:r>
              <a:rPr lang="en-GB" dirty="0">
                <a:latin typeface="+mn-lt"/>
              </a:rPr>
              <a:t>Here, you list the members of the population and select a sample according to a random starting point and a fixed interval.</a:t>
            </a:r>
          </a:p>
        </p:txBody>
      </p:sp>
      <p:sp>
        <p:nvSpPr>
          <p:cNvPr id="9" name="Rectangle 8">
            <a:extLst>
              <a:ext uri="{FF2B5EF4-FFF2-40B4-BE49-F238E27FC236}">
                <a16:creationId xmlns:a16="http://schemas.microsoft.com/office/drawing/2014/main" id="{17959E4D-E62C-4DFC-9E43-781EB04F21F7}"/>
              </a:ext>
            </a:extLst>
          </p:cNvPr>
          <p:cNvSpPr/>
          <p:nvPr/>
        </p:nvSpPr>
        <p:spPr>
          <a:xfrm>
            <a:off x="390364" y="2322084"/>
            <a:ext cx="1895636" cy="461665"/>
          </a:xfrm>
          <a:prstGeom prst="rect">
            <a:avLst/>
          </a:prstGeom>
        </p:spPr>
        <p:txBody>
          <a:bodyPr wrap="square">
            <a:spAutoFit/>
          </a:bodyPr>
          <a:lstStyle/>
          <a:p>
            <a:r>
              <a:rPr lang="en-GB" b="1" dirty="0">
                <a:latin typeface="+mn-lt"/>
              </a:rPr>
              <a:t>Example.</a:t>
            </a:r>
          </a:p>
        </p:txBody>
      </p:sp>
      <p:sp>
        <p:nvSpPr>
          <p:cNvPr id="10" name="Rectangle 9">
            <a:extLst>
              <a:ext uri="{FF2B5EF4-FFF2-40B4-BE49-F238E27FC236}">
                <a16:creationId xmlns:a16="http://schemas.microsoft.com/office/drawing/2014/main" id="{8FA6D611-2049-41AE-8FF3-68EA2D43BDF3}"/>
              </a:ext>
            </a:extLst>
          </p:cNvPr>
          <p:cNvSpPr/>
          <p:nvPr/>
        </p:nvSpPr>
        <p:spPr>
          <a:xfrm>
            <a:off x="390364" y="2757557"/>
            <a:ext cx="8363272" cy="830997"/>
          </a:xfrm>
          <a:prstGeom prst="rect">
            <a:avLst/>
          </a:prstGeom>
        </p:spPr>
        <p:txBody>
          <a:bodyPr wrap="square">
            <a:spAutoFit/>
          </a:bodyPr>
          <a:lstStyle/>
          <a:p>
            <a:r>
              <a:rPr lang="en-GB" dirty="0">
                <a:latin typeface="+mn-lt"/>
              </a:rPr>
              <a:t>You want to find the mean length of time spent doing homework, How to conduct a systematic sample?</a:t>
            </a:r>
          </a:p>
        </p:txBody>
      </p:sp>
      <p:sp>
        <p:nvSpPr>
          <p:cNvPr id="11" name="Rectangle 10">
            <a:extLst>
              <a:ext uri="{FF2B5EF4-FFF2-40B4-BE49-F238E27FC236}">
                <a16:creationId xmlns:a16="http://schemas.microsoft.com/office/drawing/2014/main" id="{4DCC422D-FBE7-4ACD-A868-0296955D14ED}"/>
              </a:ext>
            </a:extLst>
          </p:cNvPr>
          <p:cNvSpPr/>
          <p:nvPr/>
        </p:nvSpPr>
        <p:spPr>
          <a:xfrm>
            <a:off x="390270" y="3481432"/>
            <a:ext cx="8363272" cy="2308324"/>
          </a:xfrm>
          <a:prstGeom prst="rect">
            <a:avLst/>
          </a:prstGeom>
        </p:spPr>
        <p:txBody>
          <a:bodyPr wrap="square">
            <a:spAutoFit/>
          </a:bodyPr>
          <a:lstStyle/>
          <a:p>
            <a:r>
              <a:rPr lang="en-GB" dirty="0">
                <a:latin typeface="+mn-lt"/>
              </a:rPr>
              <a:t>You want to create a systematic sample of 10 Year 12 students at a school  with 100 in Year 12, you would choose every tenth person from a list of all students. Then you choose a starting number from 1 to 10 (for example 4). So you would select the student with number 4, 14, 24, 34 and so on. </a:t>
            </a:r>
          </a:p>
        </p:txBody>
      </p:sp>
      <p:sp>
        <p:nvSpPr>
          <p:cNvPr id="3" name="Rectangle 2">
            <a:extLst>
              <a:ext uri="{FF2B5EF4-FFF2-40B4-BE49-F238E27FC236}">
                <a16:creationId xmlns:a16="http://schemas.microsoft.com/office/drawing/2014/main" id="{EE3D4555-3DDE-B9E0-65DD-2AD2BB476693}"/>
              </a:ext>
            </a:extLst>
          </p:cNvPr>
          <p:cNvSpPr/>
          <p:nvPr/>
        </p:nvSpPr>
        <p:spPr>
          <a:xfrm>
            <a:off x="478904" y="5699118"/>
            <a:ext cx="7547886" cy="830997"/>
          </a:xfrm>
          <a:prstGeom prst="rect">
            <a:avLst/>
          </a:prstGeom>
        </p:spPr>
        <p:txBody>
          <a:bodyPr wrap="square">
            <a:spAutoFit/>
          </a:bodyPr>
          <a:lstStyle/>
          <a:p>
            <a:r>
              <a:rPr lang="en-GB" dirty="0">
                <a:latin typeface="+mn-lt"/>
              </a:rPr>
              <a:t>You can use your calculator to generate the random starting number.</a:t>
            </a:r>
          </a:p>
        </p:txBody>
      </p:sp>
    </p:spTree>
    <p:extLst>
      <p:ext uri="{BB962C8B-B14F-4D97-AF65-F5344CB8AC3E}">
        <p14:creationId xmlns:p14="http://schemas.microsoft.com/office/powerpoint/2010/main" val="32040057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5820" name="Rectangle 12"/>
          <p:cNvSpPr>
            <a:spLocks noChangeArrowheads="1"/>
          </p:cNvSpPr>
          <p:nvPr/>
        </p:nvSpPr>
        <p:spPr bwMode="auto">
          <a:xfrm>
            <a:off x="457200" y="91440"/>
            <a:ext cx="43332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Sampling techniques:</a:t>
            </a:r>
          </a:p>
        </p:txBody>
      </p:sp>
      <p:sp>
        <p:nvSpPr>
          <p:cNvPr id="2" name="Rectangle 1"/>
          <p:cNvSpPr/>
          <p:nvPr/>
        </p:nvSpPr>
        <p:spPr>
          <a:xfrm>
            <a:off x="2170307" y="577784"/>
            <a:ext cx="5159896" cy="584775"/>
          </a:xfrm>
          <a:prstGeom prst="rect">
            <a:avLst/>
          </a:prstGeom>
        </p:spPr>
        <p:txBody>
          <a:bodyPr wrap="square">
            <a:spAutoFit/>
          </a:bodyPr>
          <a:lstStyle/>
          <a:p>
            <a:r>
              <a:rPr lang="en-GB" sz="3200" b="1" dirty="0">
                <a:solidFill>
                  <a:srgbClr val="0070C0"/>
                </a:solidFill>
                <a:latin typeface="Comic Sans MS" panose="030F0702030302020204" pitchFamily="66" charset="0"/>
              </a:rPr>
              <a:t>Systematic sampling.</a:t>
            </a:r>
          </a:p>
        </p:txBody>
      </p:sp>
      <p:sp>
        <p:nvSpPr>
          <p:cNvPr id="6" name="Rectangle 5">
            <a:hlinkClick r:id="rId2"/>
            <a:extLst>
              <a:ext uri="{FF2B5EF4-FFF2-40B4-BE49-F238E27FC236}">
                <a16:creationId xmlns:a16="http://schemas.microsoft.com/office/drawing/2014/main" id="{BC9C867B-17E9-4F46-A95D-3B79CD0E28C5}"/>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32AE0705-164A-4240-8E91-5B8ACA9792E1}"/>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7F1084CD-F14C-32F7-6B92-A4065D149BC1}"/>
              </a:ext>
            </a:extLst>
          </p:cNvPr>
          <p:cNvSpPr/>
          <p:nvPr/>
        </p:nvSpPr>
        <p:spPr>
          <a:xfrm>
            <a:off x="419444" y="2586335"/>
            <a:ext cx="8137856" cy="461665"/>
          </a:xfrm>
          <a:prstGeom prst="rect">
            <a:avLst/>
          </a:prstGeom>
        </p:spPr>
        <p:txBody>
          <a:bodyPr wrap="square">
            <a:spAutoFit/>
          </a:bodyPr>
          <a:lstStyle/>
          <a:p>
            <a:r>
              <a:rPr lang="en-GB" b="1" dirty="0">
                <a:solidFill>
                  <a:srgbClr val="FF6600"/>
                </a:solidFill>
                <a:latin typeface="+mn-lt"/>
              </a:rPr>
              <a:t>The advantage of using Systematic sampling.</a:t>
            </a:r>
          </a:p>
        </p:txBody>
      </p:sp>
      <p:sp>
        <p:nvSpPr>
          <p:cNvPr id="4" name="Rectangle 3">
            <a:extLst>
              <a:ext uri="{FF2B5EF4-FFF2-40B4-BE49-F238E27FC236}">
                <a16:creationId xmlns:a16="http://schemas.microsoft.com/office/drawing/2014/main" id="{28EFFD80-CB61-F064-31F6-BA3A7525EB6C}"/>
              </a:ext>
            </a:extLst>
          </p:cNvPr>
          <p:cNvSpPr/>
          <p:nvPr/>
        </p:nvSpPr>
        <p:spPr>
          <a:xfrm>
            <a:off x="447962" y="4308934"/>
            <a:ext cx="8109338" cy="461665"/>
          </a:xfrm>
          <a:prstGeom prst="rect">
            <a:avLst/>
          </a:prstGeom>
        </p:spPr>
        <p:txBody>
          <a:bodyPr wrap="square">
            <a:spAutoFit/>
          </a:bodyPr>
          <a:lstStyle/>
          <a:p>
            <a:r>
              <a:rPr lang="en-GB" b="1" dirty="0">
                <a:solidFill>
                  <a:srgbClr val="FF6600"/>
                </a:solidFill>
                <a:latin typeface="+mn-lt"/>
              </a:rPr>
              <a:t>The disadvantage of using Systematic sampling.</a:t>
            </a:r>
          </a:p>
        </p:txBody>
      </p:sp>
      <p:sp>
        <p:nvSpPr>
          <p:cNvPr id="15" name="Rectangle 14">
            <a:extLst>
              <a:ext uri="{FF2B5EF4-FFF2-40B4-BE49-F238E27FC236}">
                <a16:creationId xmlns:a16="http://schemas.microsoft.com/office/drawing/2014/main" id="{00D0A6FD-E65B-314B-DB51-F88FDE07D3BD}"/>
              </a:ext>
            </a:extLst>
          </p:cNvPr>
          <p:cNvSpPr/>
          <p:nvPr/>
        </p:nvSpPr>
        <p:spPr>
          <a:xfrm>
            <a:off x="615755" y="4908829"/>
            <a:ext cx="7322900" cy="830997"/>
          </a:xfrm>
          <a:prstGeom prst="rect">
            <a:avLst/>
          </a:prstGeom>
        </p:spPr>
        <p:txBody>
          <a:bodyPr wrap="square">
            <a:spAutoFit/>
          </a:bodyPr>
          <a:lstStyle/>
          <a:p>
            <a:pPr marL="342900" indent="-342900">
              <a:buFont typeface="Arial" panose="020B0604020202020204" pitchFamily="34" charset="0"/>
              <a:buChar char="•"/>
            </a:pPr>
            <a:r>
              <a:rPr lang="en-GB" dirty="0">
                <a:latin typeface="+mn-lt"/>
              </a:rPr>
              <a:t>It is only random if the ordered list is truly random.</a:t>
            </a:r>
          </a:p>
        </p:txBody>
      </p:sp>
      <p:sp>
        <p:nvSpPr>
          <p:cNvPr id="16" name="Rectangle 15">
            <a:extLst>
              <a:ext uri="{FF2B5EF4-FFF2-40B4-BE49-F238E27FC236}">
                <a16:creationId xmlns:a16="http://schemas.microsoft.com/office/drawing/2014/main" id="{56F92CEF-0424-2F58-A43E-065D7C2E8183}"/>
              </a:ext>
            </a:extLst>
          </p:cNvPr>
          <p:cNvSpPr/>
          <p:nvPr/>
        </p:nvSpPr>
        <p:spPr>
          <a:xfrm>
            <a:off x="615755" y="3143287"/>
            <a:ext cx="7719100" cy="461665"/>
          </a:xfrm>
          <a:prstGeom prst="rect">
            <a:avLst/>
          </a:prstGeom>
        </p:spPr>
        <p:txBody>
          <a:bodyPr wrap="square">
            <a:spAutoFit/>
          </a:bodyPr>
          <a:lstStyle/>
          <a:p>
            <a:pPr marL="342900" indent="-342900">
              <a:buFont typeface="Arial" panose="020B0604020202020204" pitchFamily="34" charset="0"/>
              <a:buChar char="•"/>
            </a:pPr>
            <a:r>
              <a:rPr lang="en-GB" dirty="0">
                <a:latin typeface="+mn-lt"/>
              </a:rPr>
              <a:t>It is simple to use</a:t>
            </a:r>
          </a:p>
        </p:txBody>
      </p:sp>
      <p:sp>
        <p:nvSpPr>
          <p:cNvPr id="17" name="Rectangle 16">
            <a:extLst>
              <a:ext uri="{FF2B5EF4-FFF2-40B4-BE49-F238E27FC236}">
                <a16:creationId xmlns:a16="http://schemas.microsoft.com/office/drawing/2014/main" id="{D204AEA6-347C-A3EA-7A39-FECC236C7804}"/>
              </a:ext>
            </a:extLst>
          </p:cNvPr>
          <p:cNvSpPr/>
          <p:nvPr/>
        </p:nvSpPr>
        <p:spPr>
          <a:xfrm>
            <a:off x="630955" y="3709039"/>
            <a:ext cx="7719100" cy="461665"/>
          </a:xfrm>
          <a:prstGeom prst="rect">
            <a:avLst/>
          </a:prstGeom>
        </p:spPr>
        <p:txBody>
          <a:bodyPr wrap="square">
            <a:spAutoFit/>
          </a:bodyPr>
          <a:lstStyle/>
          <a:p>
            <a:pPr marL="342900" indent="-342900">
              <a:buFont typeface="Arial" panose="020B0604020202020204" pitchFamily="34" charset="0"/>
              <a:buChar char="•"/>
            </a:pPr>
            <a:r>
              <a:rPr lang="en-GB" dirty="0">
                <a:latin typeface="+mn-lt"/>
              </a:rPr>
              <a:t>It is suitable for large samples</a:t>
            </a:r>
          </a:p>
        </p:txBody>
      </p:sp>
      <p:sp>
        <p:nvSpPr>
          <p:cNvPr id="5" name="Rectangle 4">
            <a:extLst>
              <a:ext uri="{FF2B5EF4-FFF2-40B4-BE49-F238E27FC236}">
                <a16:creationId xmlns:a16="http://schemas.microsoft.com/office/drawing/2014/main" id="{C463746B-B349-33EA-FAB4-6032CF528A82}"/>
              </a:ext>
            </a:extLst>
          </p:cNvPr>
          <p:cNvSpPr/>
          <p:nvPr/>
        </p:nvSpPr>
        <p:spPr>
          <a:xfrm>
            <a:off x="308610" y="1702226"/>
            <a:ext cx="7322900" cy="830997"/>
          </a:xfrm>
          <a:prstGeom prst="rect">
            <a:avLst/>
          </a:prstGeom>
        </p:spPr>
        <p:txBody>
          <a:bodyPr wrap="square">
            <a:spAutoFit/>
          </a:bodyPr>
          <a:lstStyle/>
          <a:p>
            <a:pPr marL="342900" indent="-342900">
              <a:buFont typeface="Arial" panose="020B0604020202020204" pitchFamily="34" charset="0"/>
              <a:buChar char="•"/>
            </a:pPr>
            <a:r>
              <a:rPr lang="en-GB" dirty="0">
                <a:latin typeface="+mn-lt"/>
              </a:rPr>
              <a:t>When the population is too large for simple random sampling.</a:t>
            </a:r>
          </a:p>
        </p:txBody>
      </p:sp>
      <p:sp>
        <p:nvSpPr>
          <p:cNvPr id="8" name="Rectangle 7">
            <a:extLst>
              <a:ext uri="{FF2B5EF4-FFF2-40B4-BE49-F238E27FC236}">
                <a16:creationId xmlns:a16="http://schemas.microsoft.com/office/drawing/2014/main" id="{2A45C0F4-1071-3EE7-019C-61DF11A7CCDF}"/>
              </a:ext>
            </a:extLst>
          </p:cNvPr>
          <p:cNvSpPr/>
          <p:nvPr/>
        </p:nvSpPr>
        <p:spPr>
          <a:xfrm>
            <a:off x="377322" y="1232798"/>
            <a:ext cx="8137856" cy="461665"/>
          </a:xfrm>
          <a:prstGeom prst="rect">
            <a:avLst/>
          </a:prstGeom>
        </p:spPr>
        <p:txBody>
          <a:bodyPr wrap="square">
            <a:spAutoFit/>
          </a:bodyPr>
          <a:lstStyle/>
          <a:p>
            <a:r>
              <a:rPr lang="en-GB" b="1" dirty="0">
                <a:solidFill>
                  <a:srgbClr val="FF6600"/>
                </a:solidFill>
                <a:latin typeface="+mn-lt"/>
              </a:rPr>
              <a:t>Systematic sampling is used when:</a:t>
            </a:r>
          </a:p>
        </p:txBody>
      </p:sp>
    </p:spTree>
    <p:extLst>
      <p:ext uri="{BB962C8B-B14F-4D97-AF65-F5344CB8AC3E}">
        <p14:creationId xmlns:p14="http://schemas.microsoft.com/office/powerpoint/2010/main" val="40291508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15" grpId="0"/>
      <p:bldP spid="16" grpId="0"/>
      <p:bldP spid="17" grpId="0"/>
      <p:bldP spid="5"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5820" name="Rectangle 12"/>
          <p:cNvSpPr>
            <a:spLocks noChangeArrowheads="1"/>
          </p:cNvSpPr>
          <p:nvPr/>
        </p:nvSpPr>
        <p:spPr bwMode="auto">
          <a:xfrm>
            <a:off x="457200" y="91440"/>
            <a:ext cx="43332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Sampling techniques:</a:t>
            </a:r>
          </a:p>
        </p:txBody>
      </p:sp>
      <p:sp>
        <p:nvSpPr>
          <p:cNvPr id="2" name="Rectangle 1"/>
          <p:cNvSpPr/>
          <p:nvPr/>
        </p:nvSpPr>
        <p:spPr>
          <a:xfrm>
            <a:off x="2286000" y="650687"/>
            <a:ext cx="5159896" cy="584775"/>
          </a:xfrm>
          <a:prstGeom prst="rect">
            <a:avLst/>
          </a:prstGeom>
        </p:spPr>
        <p:txBody>
          <a:bodyPr wrap="square">
            <a:spAutoFit/>
          </a:bodyPr>
          <a:lstStyle/>
          <a:p>
            <a:r>
              <a:rPr lang="en-GB" sz="3200" b="1" dirty="0">
                <a:solidFill>
                  <a:srgbClr val="0070C0"/>
                </a:solidFill>
                <a:latin typeface="Comic Sans MS" panose="030F0702030302020204" pitchFamily="66" charset="0"/>
              </a:rPr>
              <a:t>Stratified sampling.</a:t>
            </a:r>
          </a:p>
        </p:txBody>
      </p:sp>
      <p:sp>
        <p:nvSpPr>
          <p:cNvPr id="6" name="Rectangle 5">
            <a:hlinkClick r:id="rId2"/>
            <a:extLst>
              <a:ext uri="{FF2B5EF4-FFF2-40B4-BE49-F238E27FC236}">
                <a16:creationId xmlns:a16="http://schemas.microsoft.com/office/drawing/2014/main" id="{BC9C867B-17E9-4F46-A95D-3B79CD0E28C5}"/>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32AE0705-164A-4240-8E91-5B8ACA9792E1}"/>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9245F844-45A1-4A95-8B7F-4E3B89DEE94A}"/>
              </a:ext>
            </a:extLst>
          </p:cNvPr>
          <p:cNvSpPr/>
          <p:nvPr/>
        </p:nvSpPr>
        <p:spPr>
          <a:xfrm>
            <a:off x="462704" y="1186888"/>
            <a:ext cx="8363272" cy="830997"/>
          </a:xfrm>
          <a:prstGeom prst="rect">
            <a:avLst/>
          </a:prstGeom>
        </p:spPr>
        <p:txBody>
          <a:bodyPr wrap="square">
            <a:spAutoFit/>
          </a:bodyPr>
          <a:lstStyle/>
          <a:p>
            <a:r>
              <a:rPr lang="en-GB" dirty="0">
                <a:latin typeface="+mn-lt"/>
              </a:rPr>
              <a:t>This involves dividing the population into smaller groups known as </a:t>
            </a:r>
            <a:r>
              <a:rPr lang="en-GB" b="1" dirty="0">
                <a:solidFill>
                  <a:srgbClr val="FF6600"/>
                </a:solidFill>
                <a:latin typeface="+mn-lt"/>
              </a:rPr>
              <a:t>strata</a:t>
            </a:r>
            <a:r>
              <a:rPr lang="en-GB" dirty="0">
                <a:latin typeface="+mn-lt"/>
              </a:rPr>
              <a:t>.</a:t>
            </a:r>
          </a:p>
        </p:txBody>
      </p:sp>
      <p:sp>
        <p:nvSpPr>
          <p:cNvPr id="9" name="Rectangle 8">
            <a:extLst>
              <a:ext uri="{FF2B5EF4-FFF2-40B4-BE49-F238E27FC236}">
                <a16:creationId xmlns:a16="http://schemas.microsoft.com/office/drawing/2014/main" id="{17959E4D-E62C-4DFC-9E43-781EB04F21F7}"/>
              </a:ext>
            </a:extLst>
          </p:cNvPr>
          <p:cNvSpPr/>
          <p:nvPr/>
        </p:nvSpPr>
        <p:spPr>
          <a:xfrm>
            <a:off x="478904" y="3545775"/>
            <a:ext cx="1807096" cy="461665"/>
          </a:xfrm>
          <a:prstGeom prst="rect">
            <a:avLst/>
          </a:prstGeom>
        </p:spPr>
        <p:txBody>
          <a:bodyPr wrap="square">
            <a:spAutoFit/>
          </a:bodyPr>
          <a:lstStyle/>
          <a:p>
            <a:r>
              <a:rPr lang="en-GB" b="1" dirty="0">
                <a:latin typeface="+mn-lt"/>
              </a:rPr>
              <a:t>Example.</a:t>
            </a:r>
          </a:p>
        </p:txBody>
      </p:sp>
      <p:sp>
        <p:nvSpPr>
          <p:cNvPr id="10" name="Rectangle 9">
            <a:extLst>
              <a:ext uri="{FF2B5EF4-FFF2-40B4-BE49-F238E27FC236}">
                <a16:creationId xmlns:a16="http://schemas.microsoft.com/office/drawing/2014/main" id="{8FA6D611-2049-41AE-8FF3-68EA2D43BDF3}"/>
              </a:ext>
            </a:extLst>
          </p:cNvPr>
          <p:cNvSpPr/>
          <p:nvPr/>
        </p:nvSpPr>
        <p:spPr>
          <a:xfrm>
            <a:off x="476559" y="3939815"/>
            <a:ext cx="8363272" cy="1200329"/>
          </a:xfrm>
          <a:prstGeom prst="rect">
            <a:avLst/>
          </a:prstGeom>
        </p:spPr>
        <p:txBody>
          <a:bodyPr wrap="square">
            <a:spAutoFit/>
          </a:bodyPr>
          <a:lstStyle/>
          <a:p>
            <a:r>
              <a:rPr lang="en-GB" dirty="0">
                <a:latin typeface="+mn-lt"/>
              </a:rPr>
              <a:t>In the secondary school of 700 students, you want to find the mean length of time spent doing homework, How to conduct a stratified sample?</a:t>
            </a:r>
          </a:p>
        </p:txBody>
      </p:sp>
      <p:sp>
        <p:nvSpPr>
          <p:cNvPr id="11" name="Rectangle 10">
            <a:extLst>
              <a:ext uri="{FF2B5EF4-FFF2-40B4-BE49-F238E27FC236}">
                <a16:creationId xmlns:a16="http://schemas.microsoft.com/office/drawing/2014/main" id="{4DCC422D-FBE7-4ACD-A868-0296955D14ED}"/>
              </a:ext>
            </a:extLst>
          </p:cNvPr>
          <p:cNvSpPr/>
          <p:nvPr/>
        </p:nvSpPr>
        <p:spPr>
          <a:xfrm>
            <a:off x="476559" y="5070947"/>
            <a:ext cx="8363272" cy="1200329"/>
          </a:xfrm>
          <a:prstGeom prst="rect">
            <a:avLst/>
          </a:prstGeom>
        </p:spPr>
        <p:txBody>
          <a:bodyPr wrap="square">
            <a:spAutoFit/>
          </a:bodyPr>
          <a:lstStyle/>
          <a:p>
            <a:r>
              <a:rPr lang="en-GB" dirty="0">
                <a:latin typeface="+mn-lt"/>
              </a:rPr>
              <a:t>You could choose 35 students from all 7 year-groups to form a sample where each subgroup is represented fairly in the sample.</a:t>
            </a:r>
          </a:p>
        </p:txBody>
      </p:sp>
      <p:sp>
        <p:nvSpPr>
          <p:cNvPr id="12" name="Rectangle 11">
            <a:extLst>
              <a:ext uri="{FF2B5EF4-FFF2-40B4-BE49-F238E27FC236}">
                <a16:creationId xmlns:a16="http://schemas.microsoft.com/office/drawing/2014/main" id="{A30973F4-FC63-4B55-81E3-94CA59D07E3A}"/>
              </a:ext>
            </a:extLst>
          </p:cNvPr>
          <p:cNvSpPr/>
          <p:nvPr/>
        </p:nvSpPr>
        <p:spPr>
          <a:xfrm>
            <a:off x="444907" y="1975120"/>
            <a:ext cx="8363272" cy="830997"/>
          </a:xfrm>
          <a:prstGeom prst="rect">
            <a:avLst/>
          </a:prstGeom>
        </p:spPr>
        <p:txBody>
          <a:bodyPr wrap="square">
            <a:spAutoFit/>
          </a:bodyPr>
          <a:lstStyle/>
          <a:p>
            <a:r>
              <a:rPr lang="en-GB" dirty="0">
                <a:latin typeface="+mn-lt"/>
              </a:rPr>
              <a:t>The strata are formed based on members' shared characteristic. </a:t>
            </a:r>
          </a:p>
        </p:txBody>
      </p:sp>
      <p:sp>
        <p:nvSpPr>
          <p:cNvPr id="13" name="Rectangle 12">
            <a:extLst>
              <a:ext uri="{FF2B5EF4-FFF2-40B4-BE49-F238E27FC236}">
                <a16:creationId xmlns:a16="http://schemas.microsoft.com/office/drawing/2014/main" id="{B6F3A0F1-2229-435F-894F-8ACE49401C84}"/>
              </a:ext>
            </a:extLst>
          </p:cNvPr>
          <p:cNvSpPr/>
          <p:nvPr/>
        </p:nvSpPr>
        <p:spPr>
          <a:xfrm>
            <a:off x="476559" y="2784659"/>
            <a:ext cx="8363272" cy="830997"/>
          </a:xfrm>
          <a:prstGeom prst="rect">
            <a:avLst/>
          </a:prstGeom>
        </p:spPr>
        <p:txBody>
          <a:bodyPr wrap="square">
            <a:spAutoFit/>
          </a:bodyPr>
          <a:lstStyle/>
          <a:p>
            <a:r>
              <a:rPr lang="en-GB" dirty="0">
                <a:latin typeface="+mn-lt"/>
              </a:rPr>
              <a:t>You then choose a random sample from each stratum and put them together to form your sample. </a:t>
            </a:r>
          </a:p>
        </p:txBody>
      </p:sp>
    </p:spTree>
    <p:extLst>
      <p:ext uri="{BB962C8B-B14F-4D97-AF65-F5344CB8AC3E}">
        <p14:creationId xmlns:p14="http://schemas.microsoft.com/office/powerpoint/2010/main" val="334024685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5820" name="Rectangle 12"/>
          <p:cNvSpPr>
            <a:spLocks noChangeArrowheads="1"/>
          </p:cNvSpPr>
          <p:nvPr/>
        </p:nvSpPr>
        <p:spPr bwMode="auto">
          <a:xfrm>
            <a:off x="457200" y="91440"/>
            <a:ext cx="43332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Sampling techniques:</a:t>
            </a:r>
          </a:p>
        </p:txBody>
      </p:sp>
      <p:sp>
        <p:nvSpPr>
          <p:cNvPr id="2" name="Rectangle 1"/>
          <p:cNvSpPr/>
          <p:nvPr/>
        </p:nvSpPr>
        <p:spPr>
          <a:xfrm>
            <a:off x="2231207" y="567828"/>
            <a:ext cx="5159896" cy="584775"/>
          </a:xfrm>
          <a:prstGeom prst="rect">
            <a:avLst/>
          </a:prstGeom>
        </p:spPr>
        <p:txBody>
          <a:bodyPr wrap="square">
            <a:spAutoFit/>
          </a:bodyPr>
          <a:lstStyle/>
          <a:p>
            <a:r>
              <a:rPr lang="en-GB" sz="3200" b="1" dirty="0">
                <a:solidFill>
                  <a:srgbClr val="0070C0"/>
                </a:solidFill>
                <a:latin typeface="Comic Sans MS" panose="030F0702030302020204" pitchFamily="66" charset="0"/>
              </a:rPr>
              <a:t>Stratified sampling.</a:t>
            </a:r>
          </a:p>
        </p:txBody>
      </p:sp>
      <p:sp>
        <p:nvSpPr>
          <p:cNvPr id="6" name="Rectangle 5">
            <a:hlinkClick r:id="rId2"/>
            <a:extLst>
              <a:ext uri="{FF2B5EF4-FFF2-40B4-BE49-F238E27FC236}">
                <a16:creationId xmlns:a16="http://schemas.microsoft.com/office/drawing/2014/main" id="{BC9C867B-17E9-4F46-A95D-3B79CD0E28C5}"/>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32AE0705-164A-4240-8E91-5B8ACA9792E1}"/>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9245F844-45A1-4A95-8B7F-4E3B89DEE94A}"/>
              </a:ext>
            </a:extLst>
          </p:cNvPr>
          <p:cNvSpPr/>
          <p:nvPr/>
        </p:nvSpPr>
        <p:spPr>
          <a:xfrm>
            <a:off x="370590" y="1044679"/>
            <a:ext cx="8622893" cy="1938992"/>
          </a:xfrm>
          <a:prstGeom prst="rect">
            <a:avLst/>
          </a:prstGeom>
        </p:spPr>
        <p:txBody>
          <a:bodyPr wrap="square">
            <a:spAutoFit/>
          </a:bodyPr>
          <a:lstStyle/>
          <a:p>
            <a:r>
              <a:rPr lang="en-GB" dirty="0">
                <a:latin typeface="+mn-lt"/>
              </a:rPr>
              <a:t>This is the distribution of the 700 students in the secondary school: 135 students in Year 7, 125 students in Year 8, 105 students in Year 9, 100 students in Year 10, 90 students in Year 11, 85 students in Year 12, 60 students in Year 13,</a:t>
            </a:r>
          </a:p>
        </p:txBody>
      </p:sp>
      <mc:AlternateContent xmlns:mc="http://schemas.openxmlformats.org/markup-compatibility/2006" xmlns:a14="http://schemas.microsoft.com/office/drawing/2010/main">
        <mc:Choice Requires="a14">
          <p:sp>
            <p:nvSpPr>
              <p:cNvPr id="10" name="Rectangle 9">
                <a:extLst>
                  <a:ext uri="{FF2B5EF4-FFF2-40B4-BE49-F238E27FC236}">
                    <a16:creationId xmlns:a16="http://schemas.microsoft.com/office/drawing/2014/main" id="{8FA6D611-2049-41AE-8FF3-68EA2D43BDF3}"/>
                  </a:ext>
                </a:extLst>
              </p:cNvPr>
              <p:cNvSpPr/>
              <p:nvPr/>
            </p:nvSpPr>
            <p:spPr>
              <a:xfrm>
                <a:off x="492430" y="3539962"/>
                <a:ext cx="3546170" cy="619913"/>
              </a:xfrm>
              <a:prstGeom prst="rect">
                <a:avLst/>
              </a:prstGeom>
            </p:spPr>
            <p:txBody>
              <a:bodyPr wrap="square">
                <a:spAutoFit/>
              </a:bodyPr>
              <a:lstStyle/>
              <a:p>
                <a:r>
                  <a:rPr lang="en-GB" dirty="0"/>
                  <a:t>Year 7 = </a:t>
                </a:r>
                <a14:m>
                  <m:oMath xmlns:m="http://schemas.openxmlformats.org/officeDocument/2006/math">
                    <m:f>
                      <m:fPr>
                        <m:ctrlPr>
                          <a:rPr lang="en-GB" i="1" smtClean="0">
                            <a:latin typeface="Cambria Math" panose="02040503050406030204" pitchFamily="18" charset="0"/>
                          </a:rPr>
                        </m:ctrlPr>
                      </m:fPr>
                      <m:num>
                        <m:r>
                          <a:rPr lang="en-US" b="0" i="1" smtClean="0">
                            <a:latin typeface="Cambria Math" panose="02040503050406030204" pitchFamily="18" charset="0"/>
                          </a:rPr>
                          <m:t>135</m:t>
                        </m:r>
                      </m:num>
                      <m:den>
                        <m:r>
                          <a:rPr lang="en-US" b="0" i="1" smtClean="0">
                            <a:latin typeface="Cambria Math" panose="02040503050406030204" pitchFamily="18" charset="0"/>
                          </a:rPr>
                          <m:t>700</m:t>
                        </m:r>
                      </m:den>
                    </m:f>
                    <m:r>
                      <a:rPr lang="en-GB"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35≈7</m:t>
                    </m:r>
                  </m:oMath>
                </a14:m>
                <a:endParaRPr lang="en-GB" dirty="0"/>
              </a:p>
            </p:txBody>
          </p:sp>
        </mc:Choice>
        <mc:Fallback xmlns="">
          <p:sp>
            <p:nvSpPr>
              <p:cNvPr id="10" name="Rectangle 9">
                <a:extLst>
                  <a:ext uri="{FF2B5EF4-FFF2-40B4-BE49-F238E27FC236}">
                    <a16:creationId xmlns:a16="http://schemas.microsoft.com/office/drawing/2014/main" id="{8FA6D611-2049-41AE-8FF3-68EA2D43BDF3}"/>
                  </a:ext>
                </a:extLst>
              </p:cNvPr>
              <p:cNvSpPr>
                <a:spLocks noRot="1" noChangeAspect="1" noMove="1" noResize="1" noEditPoints="1" noAdjustHandles="1" noChangeArrowheads="1" noChangeShapeType="1" noTextEdit="1"/>
              </p:cNvSpPr>
              <p:nvPr/>
            </p:nvSpPr>
            <p:spPr>
              <a:xfrm>
                <a:off x="492430" y="3539962"/>
                <a:ext cx="3546170" cy="619913"/>
              </a:xfrm>
              <a:prstGeom prst="rect">
                <a:avLst/>
              </a:prstGeom>
              <a:blipFill>
                <a:blip r:embed="rId3"/>
                <a:stretch>
                  <a:fillRect l="-2749" b="-9901"/>
                </a:stretch>
              </a:blipFill>
            </p:spPr>
            <p:txBody>
              <a:bodyPr/>
              <a:lstStyle/>
              <a:p>
                <a:r>
                  <a:rPr lang="en-GB">
                    <a:noFill/>
                  </a:rPr>
                  <a:t> </a:t>
                </a:r>
              </a:p>
            </p:txBody>
          </p:sp>
        </mc:Fallback>
      </mc:AlternateContent>
      <p:sp>
        <p:nvSpPr>
          <p:cNvPr id="12" name="Rectangle 11">
            <a:extLst>
              <a:ext uri="{FF2B5EF4-FFF2-40B4-BE49-F238E27FC236}">
                <a16:creationId xmlns:a16="http://schemas.microsoft.com/office/drawing/2014/main" id="{A30973F4-FC63-4B55-81E3-94CA59D07E3A}"/>
              </a:ext>
            </a:extLst>
          </p:cNvPr>
          <p:cNvSpPr/>
          <p:nvPr/>
        </p:nvSpPr>
        <p:spPr>
          <a:xfrm>
            <a:off x="413009" y="2853868"/>
            <a:ext cx="8363272" cy="830997"/>
          </a:xfrm>
          <a:prstGeom prst="rect">
            <a:avLst/>
          </a:prstGeom>
        </p:spPr>
        <p:txBody>
          <a:bodyPr wrap="square">
            <a:spAutoFit/>
          </a:bodyPr>
          <a:lstStyle/>
          <a:p>
            <a:r>
              <a:rPr lang="en-GB" dirty="0">
                <a:latin typeface="+mn-lt"/>
              </a:rPr>
              <a:t>How many should be randomly selected from each Year group for the sample we want?</a:t>
            </a: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006579D2-B587-1B44-AB83-85B4F80A5276}"/>
                  </a:ext>
                </a:extLst>
              </p:cNvPr>
              <p:cNvSpPr/>
              <p:nvPr/>
            </p:nvSpPr>
            <p:spPr>
              <a:xfrm>
                <a:off x="5026330" y="4256761"/>
                <a:ext cx="3546170" cy="616964"/>
              </a:xfrm>
              <a:prstGeom prst="rect">
                <a:avLst/>
              </a:prstGeom>
            </p:spPr>
            <p:txBody>
              <a:bodyPr wrap="square">
                <a:spAutoFit/>
              </a:bodyPr>
              <a:lstStyle/>
              <a:p>
                <a:r>
                  <a:rPr lang="en-GB" dirty="0"/>
                  <a:t>Year 13 = </a:t>
                </a:r>
                <a14:m>
                  <m:oMath xmlns:m="http://schemas.openxmlformats.org/officeDocument/2006/math">
                    <m:f>
                      <m:fPr>
                        <m:ctrlPr>
                          <a:rPr lang="en-GB" i="1" smtClean="0">
                            <a:latin typeface="Cambria Math" panose="02040503050406030204" pitchFamily="18" charset="0"/>
                          </a:rPr>
                        </m:ctrlPr>
                      </m:fPr>
                      <m:num>
                        <m:r>
                          <a:rPr lang="en-US" b="0" i="1" smtClean="0">
                            <a:latin typeface="Cambria Math" panose="02040503050406030204" pitchFamily="18" charset="0"/>
                          </a:rPr>
                          <m:t>60</m:t>
                        </m:r>
                      </m:num>
                      <m:den>
                        <m:r>
                          <a:rPr lang="en-US" b="0" i="1" smtClean="0">
                            <a:latin typeface="Cambria Math" panose="02040503050406030204" pitchFamily="18" charset="0"/>
                          </a:rPr>
                          <m:t>700</m:t>
                        </m:r>
                      </m:den>
                    </m:f>
                    <m:r>
                      <a:rPr lang="en-GB"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35=3</m:t>
                    </m:r>
                  </m:oMath>
                </a14:m>
                <a:endParaRPr lang="en-GB" dirty="0"/>
              </a:p>
            </p:txBody>
          </p:sp>
        </mc:Choice>
        <mc:Fallback xmlns="">
          <p:sp>
            <p:nvSpPr>
              <p:cNvPr id="3" name="Rectangle 2">
                <a:extLst>
                  <a:ext uri="{FF2B5EF4-FFF2-40B4-BE49-F238E27FC236}">
                    <a16:creationId xmlns:a16="http://schemas.microsoft.com/office/drawing/2014/main" id="{006579D2-B587-1B44-AB83-85B4F80A5276}"/>
                  </a:ext>
                </a:extLst>
              </p:cNvPr>
              <p:cNvSpPr>
                <a:spLocks noRot="1" noChangeAspect="1" noMove="1" noResize="1" noEditPoints="1" noAdjustHandles="1" noChangeArrowheads="1" noChangeShapeType="1" noTextEdit="1"/>
              </p:cNvSpPr>
              <p:nvPr/>
            </p:nvSpPr>
            <p:spPr>
              <a:xfrm>
                <a:off x="5026330" y="4256761"/>
                <a:ext cx="3546170" cy="616964"/>
              </a:xfrm>
              <a:prstGeom prst="rect">
                <a:avLst/>
              </a:prstGeom>
              <a:blipFill>
                <a:blip r:embed="rId4"/>
                <a:stretch>
                  <a:fillRect l="-2754" b="-891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FC8B6F80-E06C-EA57-6182-A8F96D1E5720}"/>
                  </a:ext>
                </a:extLst>
              </p:cNvPr>
              <p:cNvSpPr/>
              <p:nvPr/>
            </p:nvSpPr>
            <p:spPr>
              <a:xfrm>
                <a:off x="4953000" y="3629213"/>
                <a:ext cx="3546170" cy="619913"/>
              </a:xfrm>
              <a:prstGeom prst="rect">
                <a:avLst/>
              </a:prstGeom>
            </p:spPr>
            <p:txBody>
              <a:bodyPr wrap="square">
                <a:spAutoFit/>
              </a:bodyPr>
              <a:lstStyle/>
              <a:p>
                <a:r>
                  <a:rPr lang="en-GB" dirty="0"/>
                  <a:t>Year 12 = </a:t>
                </a:r>
                <a14:m>
                  <m:oMath xmlns:m="http://schemas.openxmlformats.org/officeDocument/2006/math">
                    <m:f>
                      <m:fPr>
                        <m:ctrlPr>
                          <a:rPr lang="en-GB" i="1" smtClean="0">
                            <a:latin typeface="Cambria Math" panose="02040503050406030204" pitchFamily="18" charset="0"/>
                          </a:rPr>
                        </m:ctrlPr>
                      </m:fPr>
                      <m:num>
                        <m:r>
                          <a:rPr lang="en-US" b="0" i="1" smtClean="0">
                            <a:latin typeface="Cambria Math" panose="02040503050406030204" pitchFamily="18" charset="0"/>
                          </a:rPr>
                          <m:t>85</m:t>
                        </m:r>
                      </m:num>
                      <m:den>
                        <m:r>
                          <a:rPr lang="en-US" b="0" i="1" smtClean="0">
                            <a:latin typeface="Cambria Math" panose="02040503050406030204" pitchFamily="18" charset="0"/>
                          </a:rPr>
                          <m:t>700</m:t>
                        </m:r>
                      </m:den>
                    </m:f>
                    <m:r>
                      <a:rPr lang="en-GB"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35≈4</m:t>
                    </m:r>
                  </m:oMath>
                </a14:m>
                <a:endParaRPr lang="en-GB" dirty="0"/>
              </a:p>
            </p:txBody>
          </p:sp>
        </mc:Choice>
        <mc:Fallback xmlns="">
          <p:sp>
            <p:nvSpPr>
              <p:cNvPr id="4" name="Rectangle 3">
                <a:extLst>
                  <a:ext uri="{FF2B5EF4-FFF2-40B4-BE49-F238E27FC236}">
                    <a16:creationId xmlns:a16="http://schemas.microsoft.com/office/drawing/2014/main" id="{FC8B6F80-E06C-EA57-6182-A8F96D1E5720}"/>
                  </a:ext>
                </a:extLst>
              </p:cNvPr>
              <p:cNvSpPr>
                <a:spLocks noRot="1" noChangeAspect="1" noMove="1" noResize="1" noEditPoints="1" noAdjustHandles="1" noChangeArrowheads="1" noChangeShapeType="1" noTextEdit="1"/>
              </p:cNvSpPr>
              <p:nvPr/>
            </p:nvSpPr>
            <p:spPr>
              <a:xfrm>
                <a:off x="4953000" y="3629213"/>
                <a:ext cx="3546170" cy="619913"/>
              </a:xfrm>
              <a:prstGeom prst="rect">
                <a:avLst/>
              </a:prstGeom>
              <a:blipFill>
                <a:blip r:embed="rId5"/>
                <a:stretch>
                  <a:fillRect l="-2754" b="-882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3EC4563A-98DB-FD79-3CD3-208CD6A37EEB}"/>
                  </a:ext>
                </a:extLst>
              </p:cNvPr>
              <p:cNvSpPr/>
              <p:nvPr/>
            </p:nvSpPr>
            <p:spPr>
              <a:xfrm>
                <a:off x="492430" y="4188090"/>
                <a:ext cx="3546170" cy="619913"/>
              </a:xfrm>
              <a:prstGeom prst="rect">
                <a:avLst/>
              </a:prstGeom>
            </p:spPr>
            <p:txBody>
              <a:bodyPr wrap="square">
                <a:spAutoFit/>
              </a:bodyPr>
              <a:lstStyle/>
              <a:p>
                <a:r>
                  <a:rPr lang="en-GB" dirty="0"/>
                  <a:t>Year 8 = </a:t>
                </a:r>
                <a14:m>
                  <m:oMath xmlns:m="http://schemas.openxmlformats.org/officeDocument/2006/math">
                    <m:f>
                      <m:fPr>
                        <m:ctrlPr>
                          <a:rPr lang="en-GB" i="1" smtClean="0">
                            <a:latin typeface="Cambria Math" panose="02040503050406030204" pitchFamily="18" charset="0"/>
                          </a:rPr>
                        </m:ctrlPr>
                      </m:fPr>
                      <m:num>
                        <m:r>
                          <a:rPr lang="en-US" b="0" i="1" smtClean="0">
                            <a:latin typeface="Cambria Math" panose="02040503050406030204" pitchFamily="18" charset="0"/>
                          </a:rPr>
                          <m:t>125</m:t>
                        </m:r>
                      </m:num>
                      <m:den>
                        <m:r>
                          <a:rPr lang="en-US" b="0" i="1" smtClean="0">
                            <a:latin typeface="Cambria Math" panose="02040503050406030204" pitchFamily="18" charset="0"/>
                          </a:rPr>
                          <m:t>700</m:t>
                        </m:r>
                      </m:den>
                    </m:f>
                    <m:r>
                      <a:rPr lang="en-GB"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35≈6</m:t>
                    </m:r>
                  </m:oMath>
                </a14:m>
                <a:endParaRPr lang="en-GB" dirty="0"/>
              </a:p>
            </p:txBody>
          </p:sp>
        </mc:Choice>
        <mc:Fallback xmlns="">
          <p:sp>
            <p:nvSpPr>
              <p:cNvPr id="5" name="Rectangle 4">
                <a:extLst>
                  <a:ext uri="{FF2B5EF4-FFF2-40B4-BE49-F238E27FC236}">
                    <a16:creationId xmlns:a16="http://schemas.microsoft.com/office/drawing/2014/main" id="{3EC4563A-98DB-FD79-3CD3-208CD6A37EEB}"/>
                  </a:ext>
                </a:extLst>
              </p:cNvPr>
              <p:cNvSpPr>
                <a:spLocks noRot="1" noChangeAspect="1" noMove="1" noResize="1" noEditPoints="1" noAdjustHandles="1" noChangeArrowheads="1" noChangeShapeType="1" noTextEdit="1"/>
              </p:cNvSpPr>
              <p:nvPr/>
            </p:nvSpPr>
            <p:spPr>
              <a:xfrm>
                <a:off x="492430" y="4188090"/>
                <a:ext cx="3546170" cy="619913"/>
              </a:xfrm>
              <a:prstGeom prst="rect">
                <a:avLst/>
              </a:prstGeom>
              <a:blipFill>
                <a:blip r:embed="rId6"/>
                <a:stretch>
                  <a:fillRect l="-2749" b="-882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Rectangle 13">
                <a:extLst>
                  <a:ext uri="{FF2B5EF4-FFF2-40B4-BE49-F238E27FC236}">
                    <a16:creationId xmlns:a16="http://schemas.microsoft.com/office/drawing/2014/main" id="{6917E7D3-0677-CAC7-EDC3-551869382248}"/>
                  </a:ext>
                </a:extLst>
              </p:cNvPr>
              <p:cNvSpPr/>
              <p:nvPr/>
            </p:nvSpPr>
            <p:spPr>
              <a:xfrm>
                <a:off x="571501" y="4770361"/>
                <a:ext cx="3546170" cy="619913"/>
              </a:xfrm>
              <a:prstGeom prst="rect">
                <a:avLst/>
              </a:prstGeom>
            </p:spPr>
            <p:txBody>
              <a:bodyPr wrap="square">
                <a:spAutoFit/>
              </a:bodyPr>
              <a:lstStyle/>
              <a:p>
                <a:r>
                  <a:rPr lang="en-GB" dirty="0"/>
                  <a:t>Year 9 = </a:t>
                </a:r>
                <a14:m>
                  <m:oMath xmlns:m="http://schemas.openxmlformats.org/officeDocument/2006/math">
                    <m:f>
                      <m:fPr>
                        <m:ctrlPr>
                          <a:rPr lang="en-GB" i="1" smtClean="0">
                            <a:latin typeface="Cambria Math" panose="02040503050406030204" pitchFamily="18" charset="0"/>
                          </a:rPr>
                        </m:ctrlPr>
                      </m:fPr>
                      <m:num>
                        <m:r>
                          <a:rPr lang="en-US" b="0" i="1" smtClean="0">
                            <a:latin typeface="Cambria Math" panose="02040503050406030204" pitchFamily="18" charset="0"/>
                          </a:rPr>
                          <m:t>105</m:t>
                        </m:r>
                      </m:num>
                      <m:den>
                        <m:r>
                          <a:rPr lang="en-US" b="0" i="1" smtClean="0">
                            <a:latin typeface="Cambria Math" panose="02040503050406030204" pitchFamily="18" charset="0"/>
                          </a:rPr>
                          <m:t>700</m:t>
                        </m:r>
                      </m:den>
                    </m:f>
                    <m:r>
                      <a:rPr lang="en-GB"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35≈5</m:t>
                    </m:r>
                  </m:oMath>
                </a14:m>
                <a:endParaRPr lang="en-GB" dirty="0"/>
              </a:p>
            </p:txBody>
          </p:sp>
        </mc:Choice>
        <mc:Fallback xmlns="">
          <p:sp>
            <p:nvSpPr>
              <p:cNvPr id="14" name="Rectangle 13">
                <a:extLst>
                  <a:ext uri="{FF2B5EF4-FFF2-40B4-BE49-F238E27FC236}">
                    <a16:creationId xmlns:a16="http://schemas.microsoft.com/office/drawing/2014/main" id="{6917E7D3-0677-CAC7-EDC3-551869382248}"/>
                  </a:ext>
                </a:extLst>
              </p:cNvPr>
              <p:cNvSpPr>
                <a:spLocks noRot="1" noChangeAspect="1" noMove="1" noResize="1" noEditPoints="1" noAdjustHandles="1" noChangeArrowheads="1" noChangeShapeType="1" noTextEdit="1"/>
              </p:cNvSpPr>
              <p:nvPr/>
            </p:nvSpPr>
            <p:spPr>
              <a:xfrm>
                <a:off x="571501" y="4770361"/>
                <a:ext cx="3546170" cy="619913"/>
              </a:xfrm>
              <a:prstGeom prst="rect">
                <a:avLst/>
              </a:prstGeom>
              <a:blipFill>
                <a:blip r:embed="rId7"/>
                <a:stretch>
                  <a:fillRect l="-2754" b="-990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Rectangle 14">
                <a:extLst>
                  <a:ext uri="{FF2B5EF4-FFF2-40B4-BE49-F238E27FC236}">
                    <a16:creationId xmlns:a16="http://schemas.microsoft.com/office/drawing/2014/main" id="{773E37D8-7ADF-01D4-2E0A-044ACC146B7D}"/>
                  </a:ext>
                </a:extLst>
              </p:cNvPr>
              <p:cNvSpPr/>
              <p:nvPr/>
            </p:nvSpPr>
            <p:spPr>
              <a:xfrm>
                <a:off x="492430" y="5341751"/>
                <a:ext cx="3546170" cy="619913"/>
              </a:xfrm>
              <a:prstGeom prst="rect">
                <a:avLst/>
              </a:prstGeom>
            </p:spPr>
            <p:txBody>
              <a:bodyPr wrap="square">
                <a:spAutoFit/>
              </a:bodyPr>
              <a:lstStyle/>
              <a:p>
                <a:r>
                  <a:rPr lang="en-GB" dirty="0"/>
                  <a:t>Year 10 = </a:t>
                </a:r>
                <a14:m>
                  <m:oMath xmlns:m="http://schemas.openxmlformats.org/officeDocument/2006/math">
                    <m:f>
                      <m:fPr>
                        <m:ctrlPr>
                          <a:rPr lang="en-GB" i="1" smtClean="0">
                            <a:latin typeface="Cambria Math" panose="02040503050406030204" pitchFamily="18" charset="0"/>
                          </a:rPr>
                        </m:ctrlPr>
                      </m:fPr>
                      <m:num>
                        <m:r>
                          <a:rPr lang="en-US" b="0" i="1" smtClean="0">
                            <a:latin typeface="Cambria Math" panose="02040503050406030204" pitchFamily="18" charset="0"/>
                          </a:rPr>
                          <m:t>100</m:t>
                        </m:r>
                      </m:num>
                      <m:den>
                        <m:r>
                          <a:rPr lang="en-US" b="0" i="1" smtClean="0">
                            <a:latin typeface="Cambria Math" panose="02040503050406030204" pitchFamily="18" charset="0"/>
                          </a:rPr>
                          <m:t>700</m:t>
                        </m:r>
                      </m:den>
                    </m:f>
                    <m:r>
                      <a:rPr lang="en-GB"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35≈5</m:t>
                    </m:r>
                  </m:oMath>
                </a14:m>
                <a:endParaRPr lang="en-GB" dirty="0"/>
              </a:p>
            </p:txBody>
          </p:sp>
        </mc:Choice>
        <mc:Fallback xmlns="">
          <p:sp>
            <p:nvSpPr>
              <p:cNvPr id="15" name="Rectangle 14">
                <a:extLst>
                  <a:ext uri="{FF2B5EF4-FFF2-40B4-BE49-F238E27FC236}">
                    <a16:creationId xmlns:a16="http://schemas.microsoft.com/office/drawing/2014/main" id="{773E37D8-7ADF-01D4-2E0A-044ACC146B7D}"/>
                  </a:ext>
                </a:extLst>
              </p:cNvPr>
              <p:cNvSpPr>
                <a:spLocks noRot="1" noChangeAspect="1" noMove="1" noResize="1" noEditPoints="1" noAdjustHandles="1" noChangeArrowheads="1" noChangeShapeType="1" noTextEdit="1"/>
              </p:cNvSpPr>
              <p:nvPr/>
            </p:nvSpPr>
            <p:spPr>
              <a:xfrm>
                <a:off x="492430" y="5341751"/>
                <a:ext cx="3546170" cy="619913"/>
              </a:xfrm>
              <a:prstGeom prst="rect">
                <a:avLst/>
              </a:prstGeom>
              <a:blipFill>
                <a:blip r:embed="rId8"/>
                <a:stretch>
                  <a:fillRect l="-2749" b="-784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Rectangle 15">
                <a:extLst>
                  <a:ext uri="{FF2B5EF4-FFF2-40B4-BE49-F238E27FC236}">
                    <a16:creationId xmlns:a16="http://schemas.microsoft.com/office/drawing/2014/main" id="{E4019990-A15D-9A16-8264-685CC650B5EA}"/>
                  </a:ext>
                </a:extLst>
              </p:cNvPr>
              <p:cNvSpPr/>
              <p:nvPr/>
            </p:nvSpPr>
            <p:spPr>
              <a:xfrm>
                <a:off x="478904" y="5922848"/>
                <a:ext cx="3546170" cy="616964"/>
              </a:xfrm>
              <a:prstGeom prst="rect">
                <a:avLst/>
              </a:prstGeom>
            </p:spPr>
            <p:txBody>
              <a:bodyPr wrap="square">
                <a:spAutoFit/>
              </a:bodyPr>
              <a:lstStyle/>
              <a:p>
                <a:r>
                  <a:rPr lang="en-GB" dirty="0"/>
                  <a:t>Year 11 = </a:t>
                </a:r>
                <a14:m>
                  <m:oMath xmlns:m="http://schemas.openxmlformats.org/officeDocument/2006/math">
                    <m:f>
                      <m:fPr>
                        <m:ctrlPr>
                          <a:rPr lang="en-GB" i="1" smtClean="0">
                            <a:latin typeface="Cambria Math" panose="02040503050406030204" pitchFamily="18" charset="0"/>
                          </a:rPr>
                        </m:ctrlPr>
                      </m:fPr>
                      <m:num>
                        <m:r>
                          <a:rPr lang="en-US" b="0" i="1" smtClean="0">
                            <a:latin typeface="Cambria Math" panose="02040503050406030204" pitchFamily="18" charset="0"/>
                          </a:rPr>
                          <m:t>90</m:t>
                        </m:r>
                      </m:num>
                      <m:den>
                        <m:r>
                          <a:rPr lang="en-US" b="0" i="1" smtClean="0">
                            <a:latin typeface="Cambria Math" panose="02040503050406030204" pitchFamily="18" charset="0"/>
                          </a:rPr>
                          <m:t>700</m:t>
                        </m:r>
                      </m:den>
                    </m:f>
                    <m:r>
                      <a:rPr lang="en-GB"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35≈5</m:t>
                    </m:r>
                  </m:oMath>
                </a14:m>
                <a:endParaRPr lang="en-GB" dirty="0"/>
              </a:p>
            </p:txBody>
          </p:sp>
        </mc:Choice>
        <mc:Fallback xmlns="">
          <p:sp>
            <p:nvSpPr>
              <p:cNvPr id="16" name="Rectangle 15">
                <a:extLst>
                  <a:ext uri="{FF2B5EF4-FFF2-40B4-BE49-F238E27FC236}">
                    <a16:creationId xmlns:a16="http://schemas.microsoft.com/office/drawing/2014/main" id="{E4019990-A15D-9A16-8264-685CC650B5EA}"/>
                  </a:ext>
                </a:extLst>
              </p:cNvPr>
              <p:cNvSpPr>
                <a:spLocks noRot="1" noChangeAspect="1" noMove="1" noResize="1" noEditPoints="1" noAdjustHandles="1" noChangeArrowheads="1" noChangeShapeType="1" noTextEdit="1"/>
              </p:cNvSpPr>
              <p:nvPr/>
            </p:nvSpPr>
            <p:spPr>
              <a:xfrm>
                <a:off x="478904" y="5922848"/>
                <a:ext cx="3546170" cy="616964"/>
              </a:xfrm>
              <a:prstGeom prst="rect">
                <a:avLst/>
              </a:prstGeom>
              <a:blipFill>
                <a:blip r:embed="rId9"/>
                <a:stretch>
                  <a:fillRect l="-2754" b="-8911"/>
                </a:stretch>
              </a:blipFill>
            </p:spPr>
            <p:txBody>
              <a:bodyPr/>
              <a:lstStyle/>
              <a:p>
                <a:r>
                  <a:rPr lang="en-GB">
                    <a:noFill/>
                  </a:rPr>
                  <a:t> </a:t>
                </a:r>
              </a:p>
            </p:txBody>
          </p:sp>
        </mc:Fallback>
      </mc:AlternateContent>
    </p:spTree>
    <p:extLst>
      <p:ext uri="{BB962C8B-B14F-4D97-AF65-F5344CB8AC3E}">
        <p14:creationId xmlns:p14="http://schemas.microsoft.com/office/powerpoint/2010/main" val="14276343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2" grpId="0"/>
      <p:bldP spid="3" grpId="0"/>
      <p:bldP spid="4" grpId="0"/>
      <p:bldP spid="5" grpId="0"/>
      <p:bldP spid="14" grpId="0"/>
      <p:bldP spid="15"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5820" name="Rectangle 12"/>
          <p:cNvSpPr>
            <a:spLocks noChangeArrowheads="1"/>
          </p:cNvSpPr>
          <p:nvPr/>
        </p:nvSpPr>
        <p:spPr bwMode="auto">
          <a:xfrm>
            <a:off x="457200" y="91440"/>
            <a:ext cx="43332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Sampling techniques:</a:t>
            </a:r>
          </a:p>
        </p:txBody>
      </p:sp>
      <p:sp>
        <p:nvSpPr>
          <p:cNvPr id="2" name="Rectangle 1"/>
          <p:cNvSpPr/>
          <p:nvPr/>
        </p:nvSpPr>
        <p:spPr>
          <a:xfrm>
            <a:off x="2170307" y="577784"/>
            <a:ext cx="5159896" cy="584775"/>
          </a:xfrm>
          <a:prstGeom prst="rect">
            <a:avLst/>
          </a:prstGeom>
        </p:spPr>
        <p:txBody>
          <a:bodyPr wrap="square">
            <a:spAutoFit/>
          </a:bodyPr>
          <a:lstStyle/>
          <a:p>
            <a:r>
              <a:rPr lang="en-GB" sz="3200" b="1" dirty="0">
                <a:solidFill>
                  <a:srgbClr val="0070C0"/>
                </a:solidFill>
                <a:latin typeface="Comic Sans MS" panose="030F0702030302020204" pitchFamily="66" charset="0"/>
              </a:rPr>
              <a:t>Stratified sampling.</a:t>
            </a:r>
          </a:p>
        </p:txBody>
      </p:sp>
      <p:sp>
        <p:nvSpPr>
          <p:cNvPr id="6" name="Rectangle 5">
            <a:hlinkClick r:id="rId2"/>
            <a:extLst>
              <a:ext uri="{FF2B5EF4-FFF2-40B4-BE49-F238E27FC236}">
                <a16:creationId xmlns:a16="http://schemas.microsoft.com/office/drawing/2014/main" id="{BC9C867B-17E9-4F46-A95D-3B79CD0E28C5}"/>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32AE0705-164A-4240-8E91-5B8ACA9792E1}"/>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7F1084CD-F14C-32F7-6B92-A4065D149BC1}"/>
              </a:ext>
            </a:extLst>
          </p:cNvPr>
          <p:cNvSpPr/>
          <p:nvPr/>
        </p:nvSpPr>
        <p:spPr>
          <a:xfrm>
            <a:off x="270722" y="2634825"/>
            <a:ext cx="8137856" cy="461665"/>
          </a:xfrm>
          <a:prstGeom prst="rect">
            <a:avLst/>
          </a:prstGeom>
        </p:spPr>
        <p:txBody>
          <a:bodyPr wrap="square">
            <a:spAutoFit/>
          </a:bodyPr>
          <a:lstStyle/>
          <a:p>
            <a:r>
              <a:rPr lang="en-GB" b="1" dirty="0">
                <a:solidFill>
                  <a:srgbClr val="FF6600"/>
                </a:solidFill>
                <a:latin typeface="+mn-lt"/>
              </a:rPr>
              <a:t>The advantage of using Stratified sampling.</a:t>
            </a:r>
          </a:p>
        </p:txBody>
      </p:sp>
      <p:sp>
        <p:nvSpPr>
          <p:cNvPr id="4" name="Rectangle 3">
            <a:extLst>
              <a:ext uri="{FF2B5EF4-FFF2-40B4-BE49-F238E27FC236}">
                <a16:creationId xmlns:a16="http://schemas.microsoft.com/office/drawing/2014/main" id="{28EFFD80-CB61-F064-31F6-BA3A7525EB6C}"/>
              </a:ext>
            </a:extLst>
          </p:cNvPr>
          <p:cNvSpPr/>
          <p:nvPr/>
        </p:nvSpPr>
        <p:spPr>
          <a:xfrm>
            <a:off x="229409" y="4315124"/>
            <a:ext cx="8109338" cy="461665"/>
          </a:xfrm>
          <a:prstGeom prst="rect">
            <a:avLst/>
          </a:prstGeom>
        </p:spPr>
        <p:txBody>
          <a:bodyPr wrap="square">
            <a:spAutoFit/>
          </a:bodyPr>
          <a:lstStyle/>
          <a:p>
            <a:r>
              <a:rPr lang="en-GB" b="1" dirty="0">
                <a:solidFill>
                  <a:srgbClr val="FF6600"/>
                </a:solidFill>
                <a:latin typeface="+mn-lt"/>
              </a:rPr>
              <a:t>The disadvantage of using Stratified sampling.</a:t>
            </a:r>
          </a:p>
        </p:txBody>
      </p:sp>
      <p:sp>
        <p:nvSpPr>
          <p:cNvPr id="15" name="Rectangle 14">
            <a:extLst>
              <a:ext uri="{FF2B5EF4-FFF2-40B4-BE49-F238E27FC236}">
                <a16:creationId xmlns:a16="http://schemas.microsoft.com/office/drawing/2014/main" id="{00D0A6FD-E65B-314B-DB51-F88FDE07D3BD}"/>
              </a:ext>
            </a:extLst>
          </p:cNvPr>
          <p:cNvSpPr/>
          <p:nvPr/>
        </p:nvSpPr>
        <p:spPr>
          <a:xfrm>
            <a:off x="477194" y="4831474"/>
            <a:ext cx="7322900" cy="830997"/>
          </a:xfrm>
          <a:prstGeom prst="rect">
            <a:avLst/>
          </a:prstGeom>
        </p:spPr>
        <p:txBody>
          <a:bodyPr wrap="square">
            <a:spAutoFit/>
          </a:bodyPr>
          <a:lstStyle/>
          <a:p>
            <a:pPr marL="342900" indent="-342900">
              <a:buFont typeface="Arial" panose="020B0604020202020204" pitchFamily="34" charset="0"/>
              <a:buChar char="•"/>
            </a:pPr>
            <a:r>
              <a:rPr lang="en-GB" dirty="0">
                <a:latin typeface="+mn-lt"/>
              </a:rPr>
              <a:t>Within the strata, the problems are the same as for any simple random sample</a:t>
            </a:r>
          </a:p>
        </p:txBody>
      </p:sp>
      <p:sp>
        <p:nvSpPr>
          <p:cNvPr id="16" name="Rectangle 15">
            <a:extLst>
              <a:ext uri="{FF2B5EF4-FFF2-40B4-BE49-F238E27FC236}">
                <a16:creationId xmlns:a16="http://schemas.microsoft.com/office/drawing/2014/main" id="{56F92CEF-0424-2F58-A43E-065D7C2E8183}"/>
              </a:ext>
            </a:extLst>
          </p:cNvPr>
          <p:cNvSpPr/>
          <p:nvPr/>
        </p:nvSpPr>
        <p:spPr>
          <a:xfrm>
            <a:off x="470267" y="3091613"/>
            <a:ext cx="8515178" cy="830997"/>
          </a:xfrm>
          <a:prstGeom prst="rect">
            <a:avLst/>
          </a:prstGeom>
        </p:spPr>
        <p:txBody>
          <a:bodyPr wrap="square">
            <a:spAutoFit/>
          </a:bodyPr>
          <a:lstStyle/>
          <a:p>
            <a:pPr marL="342900" indent="-342900">
              <a:buFont typeface="Arial" panose="020B0604020202020204" pitchFamily="34" charset="0"/>
              <a:buChar char="•"/>
            </a:pPr>
            <a:r>
              <a:rPr lang="en-GB" dirty="0">
                <a:latin typeface="+mn-lt"/>
              </a:rPr>
              <a:t>It can give more accurate estimates than simple random sampling where there are clear strata present</a:t>
            </a:r>
          </a:p>
        </p:txBody>
      </p:sp>
      <p:sp>
        <p:nvSpPr>
          <p:cNvPr id="17" name="Rectangle 16">
            <a:extLst>
              <a:ext uri="{FF2B5EF4-FFF2-40B4-BE49-F238E27FC236}">
                <a16:creationId xmlns:a16="http://schemas.microsoft.com/office/drawing/2014/main" id="{D204AEA6-347C-A3EA-7A39-FECC236C7804}"/>
              </a:ext>
            </a:extLst>
          </p:cNvPr>
          <p:cNvSpPr/>
          <p:nvPr/>
        </p:nvSpPr>
        <p:spPr>
          <a:xfrm>
            <a:off x="470267" y="3894411"/>
            <a:ext cx="7719100" cy="461665"/>
          </a:xfrm>
          <a:prstGeom prst="rect">
            <a:avLst/>
          </a:prstGeom>
        </p:spPr>
        <p:txBody>
          <a:bodyPr wrap="square">
            <a:spAutoFit/>
          </a:bodyPr>
          <a:lstStyle/>
          <a:p>
            <a:pPr marL="342900" indent="-342900">
              <a:buFont typeface="Arial" panose="020B0604020202020204" pitchFamily="34" charset="0"/>
              <a:buChar char="•"/>
            </a:pPr>
            <a:r>
              <a:rPr lang="en-GB" dirty="0">
                <a:latin typeface="+mn-lt"/>
              </a:rPr>
              <a:t>It gives separate estimates for the strata.</a:t>
            </a:r>
          </a:p>
        </p:txBody>
      </p:sp>
      <p:sp>
        <p:nvSpPr>
          <p:cNvPr id="5" name="Rectangle 4">
            <a:extLst>
              <a:ext uri="{FF2B5EF4-FFF2-40B4-BE49-F238E27FC236}">
                <a16:creationId xmlns:a16="http://schemas.microsoft.com/office/drawing/2014/main" id="{C463746B-B349-33EA-FAB4-6032CF528A82}"/>
              </a:ext>
            </a:extLst>
          </p:cNvPr>
          <p:cNvSpPr/>
          <p:nvPr/>
        </p:nvSpPr>
        <p:spPr>
          <a:xfrm>
            <a:off x="457200" y="1494889"/>
            <a:ext cx="7322900" cy="461665"/>
          </a:xfrm>
          <a:prstGeom prst="rect">
            <a:avLst/>
          </a:prstGeom>
        </p:spPr>
        <p:txBody>
          <a:bodyPr wrap="square">
            <a:spAutoFit/>
          </a:bodyPr>
          <a:lstStyle/>
          <a:p>
            <a:pPr marL="342900" indent="-342900">
              <a:buFont typeface="Arial" panose="020B0604020202020204" pitchFamily="34" charset="0"/>
              <a:buChar char="•"/>
            </a:pPr>
            <a:r>
              <a:rPr lang="en-GB" dirty="0">
                <a:latin typeface="+mn-lt"/>
              </a:rPr>
              <a:t>The sample is large</a:t>
            </a:r>
          </a:p>
        </p:txBody>
      </p:sp>
      <p:sp>
        <p:nvSpPr>
          <p:cNvPr id="8" name="Rectangle 7">
            <a:extLst>
              <a:ext uri="{FF2B5EF4-FFF2-40B4-BE49-F238E27FC236}">
                <a16:creationId xmlns:a16="http://schemas.microsoft.com/office/drawing/2014/main" id="{2A45C0F4-1071-3EE7-019C-61DF11A7CCDF}"/>
              </a:ext>
            </a:extLst>
          </p:cNvPr>
          <p:cNvSpPr/>
          <p:nvPr/>
        </p:nvSpPr>
        <p:spPr>
          <a:xfrm>
            <a:off x="228600" y="1066800"/>
            <a:ext cx="8137856" cy="461665"/>
          </a:xfrm>
          <a:prstGeom prst="rect">
            <a:avLst/>
          </a:prstGeom>
        </p:spPr>
        <p:txBody>
          <a:bodyPr wrap="square">
            <a:spAutoFit/>
          </a:bodyPr>
          <a:lstStyle/>
          <a:p>
            <a:r>
              <a:rPr lang="en-GB" b="1" dirty="0">
                <a:solidFill>
                  <a:srgbClr val="FF6600"/>
                </a:solidFill>
                <a:latin typeface="+mn-lt"/>
              </a:rPr>
              <a:t>Stratified sampling is used when:</a:t>
            </a:r>
          </a:p>
        </p:txBody>
      </p:sp>
      <p:sp>
        <p:nvSpPr>
          <p:cNvPr id="9" name="Rectangle 8">
            <a:extLst>
              <a:ext uri="{FF2B5EF4-FFF2-40B4-BE49-F238E27FC236}">
                <a16:creationId xmlns:a16="http://schemas.microsoft.com/office/drawing/2014/main" id="{54430D3D-9D25-7979-9651-47E9977745A4}"/>
              </a:ext>
            </a:extLst>
          </p:cNvPr>
          <p:cNvSpPr/>
          <p:nvPr/>
        </p:nvSpPr>
        <p:spPr>
          <a:xfrm>
            <a:off x="457200" y="1905000"/>
            <a:ext cx="7322900" cy="830997"/>
          </a:xfrm>
          <a:prstGeom prst="rect">
            <a:avLst/>
          </a:prstGeom>
        </p:spPr>
        <p:txBody>
          <a:bodyPr wrap="square">
            <a:spAutoFit/>
          </a:bodyPr>
          <a:lstStyle/>
          <a:p>
            <a:pPr marL="342900" indent="-342900">
              <a:buFont typeface="Arial" panose="020B0604020202020204" pitchFamily="34" charset="0"/>
              <a:buChar char="•"/>
            </a:pPr>
            <a:r>
              <a:rPr lang="en-GB" dirty="0">
                <a:latin typeface="+mn-lt"/>
              </a:rPr>
              <a:t>The population divides naturally into mutually exclusive groups</a:t>
            </a:r>
          </a:p>
        </p:txBody>
      </p:sp>
      <p:sp>
        <p:nvSpPr>
          <p:cNvPr id="10" name="Rectangle 9">
            <a:extLst>
              <a:ext uri="{FF2B5EF4-FFF2-40B4-BE49-F238E27FC236}">
                <a16:creationId xmlns:a16="http://schemas.microsoft.com/office/drawing/2014/main" id="{B584D029-6ABC-256A-9D59-7270B0116CF7}"/>
              </a:ext>
            </a:extLst>
          </p:cNvPr>
          <p:cNvSpPr/>
          <p:nvPr/>
        </p:nvSpPr>
        <p:spPr>
          <a:xfrm>
            <a:off x="525685" y="5646170"/>
            <a:ext cx="8438978" cy="461665"/>
          </a:xfrm>
          <a:prstGeom prst="rect">
            <a:avLst/>
          </a:prstGeom>
        </p:spPr>
        <p:txBody>
          <a:bodyPr wrap="square">
            <a:spAutoFit/>
          </a:bodyPr>
          <a:lstStyle/>
          <a:p>
            <a:pPr marL="342900" indent="-342900">
              <a:buFont typeface="Arial" panose="020B0604020202020204" pitchFamily="34" charset="0"/>
              <a:buChar char="•"/>
            </a:pPr>
            <a:r>
              <a:rPr lang="en-GB" dirty="0">
                <a:latin typeface="+mn-lt"/>
              </a:rPr>
              <a:t>If the strata are not clearly defined, they may overlap.</a:t>
            </a:r>
          </a:p>
        </p:txBody>
      </p:sp>
    </p:spTree>
    <p:extLst>
      <p:ext uri="{BB962C8B-B14F-4D97-AF65-F5344CB8AC3E}">
        <p14:creationId xmlns:p14="http://schemas.microsoft.com/office/powerpoint/2010/main" val="10177150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15" grpId="0"/>
      <p:bldP spid="16" grpId="0"/>
      <p:bldP spid="17" grpId="0"/>
      <p:bldP spid="5" grpId="0"/>
      <p:bldP spid="8" grpId="0"/>
      <p:bldP spid="9"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5820" name="Rectangle 12"/>
          <p:cNvSpPr>
            <a:spLocks noChangeArrowheads="1"/>
          </p:cNvSpPr>
          <p:nvPr/>
        </p:nvSpPr>
        <p:spPr bwMode="auto">
          <a:xfrm>
            <a:off x="457200" y="91440"/>
            <a:ext cx="43332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Sampling techniques:</a:t>
            </a:r>
          </a:p>
        </p:txBody>
      </p:sp>
      <p:sp>
        <p:nvSpPr>
          <p:cNvPr id="2" name="Rectangle 1"/>
          <p:cNvSpPr/>
          <p:nvPr/>
        </p:nvSpPr>
        <p:spPr>
          <a:xfrm>
            <a:off x="2286000" y="652282"/>
            <a:ext cx="5159896" cy="584775"/>
          </a:xfrm>
          <a:prstGeom prst="rect">
            <a:avLst/>
          </a:prstGeom>
        </p:spPr>
        <p:txBody>
          <a:bodyPr wrap="square">
            <a:spAutoFit/>
          </a:bodyPr>
          <a:lstStyle/>
          <a:p>
            <a:r>
              <a:rPr lang="en-GB" sz="3200" b="1" dirty="0">
                <a:solidFill>
                  <a:srgbClr val="0070C0"/>
                </a:solidFill>
                <a:latin typeface="Comic Sans MS" panose="030F0702030302020204" pitchFamily="66" charset="0"/>
              </a:rPr>
              <a:t>Quota sampling.</a:t>
            </a:r>
          </a:p>
        </p:txBody>
      </p:sp>
      <p:sp>
        <p:nvSpPr>
          <p:cNvPr id="6" name="Rectangle 5">
            <a:hlinkClick r:id="rId2"/>
            <a:extLst>
              <a:ext uri="{FF2B5EF4-FFF2-40B4-BE49-F238E27FC236}">
                <a16:creationId xmlns:a16="http://schemas.microsoft.com/office/drawing/2014/main" id="{BC9C867B-17E9-4F46-A95D-3B79CD0E28C5}"/>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32AE0705-164A-4240-8E91-5B8ACA9792E1}"/>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9245F844-45A1-4A95-8B7F-4E3B89DEE94A}"/>
              </a:ext>
            </a:extLst>
          </p:cNvPr>
          <p:cNvSpPr/>
          <p:nvPr/>
        </p:nvSpPr>
        <p:spPr>
          <a:xfrm>
            <a:off x="428820" y="1356231"/>
            <a:ext cx="8363272" cy="1200329"/>
          </a:xfrm>
          <a:prstGeom prst="rect">
            <a:avLst/>
          </a:prstGeom>
        </p:spPr>
        <p:txBody>
          <a:bodyPr wrap="square">
            <a:spAutoFit/>
          </a:bodyPr>
          <a:lstStyle/>
          <a:p>
            <a:r>
              <a:rPr lang="en-GB" dirty="0">
                <a:latin typeface="+mn-lt"/>
              </a:rPr>
              <a:t>This is like stratified sampling, but involves taking a sample size from each stratum, which is in proportion to the size of the stratum.</a:t>
            </a:r>
          </a:p>
        </p:txBody>
      </p:sp>
      <p:sp>
        <p:nvSpPr>
          <p:cNvPr id="9" name="Rectangle 8">
            <a:extLst>
              <a:ext uri="{FF2B5EF4-FFF2-40B4-BE49-F238E27FC236}">
                <a16:creationId xmlns:a16="http://schemas.microsoft.com/office/drawing/2014/main" id="{17959E4D-E62C-4DFC-9E43-781EB04F21F7}"/>
              </a:ext>
            </a:extLst>
          </p:cNvPr>
          <p:cNvSpPr/>
          <p:nvPr/>
        </p:nvSpPr>
        <p:spPr>
          <a:xfrm>
            <a:off x="442675" y="2580115"/>
            <a:ext cx="1730896" cy="461665"/>
          </a:xfrm>
          <a:prstGeom prst="rect">
            <a:avLst/>
          </a:prstGeom>
        </p:spPr>
        <p:txBody>
          <a:bodyPr wrap="square">
            <a:spAutoFit/>
          </a:bodyPr>
          <a:lstStyle/>
          <a:p>
            <a:r>
              <a:rPr lang="en-GB" b="1" dirty="0">
                <a:latin typeface="+mn-lt"/>
              </a:rPr>
              <a:t>Example.</a:t>
            </a:r>
          </a:p>
        </p:txBody>
      </p:sp>
      <p:sp>
        <p:nvSpPr>
          <p:cNvPr id="10" name="Rectangle 9">
            <a:extLst>
              <a:ext uri="{FF2B5EF4-FFF2-40B4-BE49-F238E27FC236}">
                <a16:creationId xmlns:a16="http://schemas.microsoft.com/office/drawing/2014/main" id="{8FA6D611-2049-41AE-8FF3-68EA2D43BDF3}"/>
              </a:ext>
            </a:extLst>
          </p:cNvPr>
          <p:cNvSpPr/>
          <p:nvPr/>
        </p:nvSpPr>
        <p:spPr>
          <a:xfrm>
            <a:off x="580403" y="3205790"/>
            <a:ext cx="8363272" cy="830997"/>
          </a:xfrm>
          <a:prstGeom prst="rect">
            <a:avLst/>
          </a:prstGeom>
        </p:spPr>
        <p:txBody>
          <a:bodyPr wrap="square">
            <a:spAutoFit/>
          </a:bodyPr>
          <a:lstStyle/>
          <a:p>
            <a:r>
              <a:rPr lang="en-GB" dirty="0">
                <a:latin typeface="+mn-lt"/>
              </a:rPr>
              <a:t>You want to find the mean length of time spent doing homework, How to conduct a quota sample?</a:t>
            </a:r>
          </a:p>
        </p:txBody>
      </p:sp>
      <p:sp>
        <p:nvSpPr>
          <p:cNvPr id="11" name="Rectangle 10">
            <a:extLst>
              <a:ext uri="{FF2B5EF4-FFF2-40B4-BE49-F238E27FC236}">
                <a16:creationId xmlns:a16="http://schemas.microsoft.com/office/drawing/2014/main" id="{4DCC422D-FBE7-4ACD-A868-0296955D14ED}"/>
              </a:ext>
            </a:extLst>
          </p:cNvPr>
          <p:cNvSpPr/>
          <p:nvPr/>
        </p:nvSpPr>
        <p:spPr>
          <a:xfrm>
            <a:off x="599160" y="4050996"/>
            <a:ext cx="8363272" cy="1200329"/>
          </a:xfrm>
          <a:prstGeom prst="rect">
            <a:avLst/>
          </a:prstGeom>
        </p:spPr>
        <p:txBody>
          <a:bodyPr wrap="square">
            <a:spAutoFit/>
          </a:bodyPr>
          <a:lstStyle/>
          <a:p>
            <a:r>
              <a:rPr lang="en-GB" dirty="0">
                <a:latin typeface="+mn-lt"/>
              </a:rPr>
              <a:t>In the high school of 1000 students where 60% of the students are female and 40% are male, your sample should also be 60% female and 40% male.</a:t>
            </a:r>
          </a:p>
        </p:txBody>
      </p:sp>
    </p:spTree>
    <p:extLst>
      <p:ext uri="{BB962C8B-B14F-4D97-AF65-F5344CB8AC3E}">
        <p14:creationId xmlns:p14="http://schemas.microsoft.com/office/powerpoint/2010/main" val="546358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5820" name="Rectangle 12"/>
          <p:cNvSpPr>
            <a:spLocks noChangeArrowheads="1"/>
          </p:cNvSpPr>
          <p:nvPr/>
        </p:nvSpPr>
        <p:spPr bwMode="auto">
          <a:xfrm>
            <a:off x="457200" y="137160"/>
            <a:ext cx="43332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Errors in sampling</a:t>
            </a:r>
          </a:p>
        </p:txBody>
      </p:sp>
      <p:sp>
        <p:nvSpPr>
          <p:cNvPr id="2" name="Rectangle 1"/>
          <p:cNvSpPr/>
          <p:nvPr/>
        </p:nvSpPr>
        <p:spPr>
          <a:xfrm>
            <a:off x="2590414" y="1964023"/>
            <a:ext cx="5159896" cy="584775"/>
          </a:xfrm>
          <a:prstGeom prst="rect">
            <a:avLst/>
          </a:prstGeom>
        </p:spPr>
        <p:txBody>
          <a:bodyPr wrap="square">
            <a:spAutoFit/>
          </a:bodyPr>
          <a:lstStyle/>
          <a:p>
            <a:r>
              <a:rPr lang="en-GB" sz="3200" b="1" dirty="0">
                <a:solidFill>
                  <a:srgbClr val="0070C0"/>
                </a:solidFill>
                <a:latin typeface="Comic Sans MS" panose="030F0702030302020204" pitchFamily="66" charset="0"/>
              </a:rPr>
              <a:t>Sampling error.</a:t>
            </a:r>
          </a:p>
        </p:txBody>
      </p:sp>
      <p:sp>
        <p:nvSpPr>
          <p:cNvPr id="6" name="Rectangle 5">
            <a:hlinkClick r:id="rId2"/>
            <a:extLst>
              <a:ext uri="{FF2B5EF4-FFF2-40B4-BE49-F238E27FC236}">
                <a16:creationId xmlns:a16="http://schemas.microsoft.com/office/drawing/2014/main" id="{BC9C867B-17E9-4F46-A95D-3B79CD0E28C5}"/>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32AE0705-164A-4240-8E91-5B8ACA9792E1}"/>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9245F844-45A1-4A95-8B7F-4E3B89DEE94A}"/>
              </a:ext>
            </a:extLst>
          </p:cNvPr>
          <p:cNvSpPr/>
          <p:nvPr/>
        </p:nvSpPr>
        <p:spPr>
          <a:xfrm>
            <a:off x="457802" y="1285438"/>
            <a:ext cx="8363272" cy="461665"/>
          </a:xfrm>
          <a:prstGeom prst="rect">
            <a:avLst/>
          </a:prstGeom>
        </p:spPr>
        <p:txBody>
          <a:bodyPr wrap="square">
            <a:spAutoFit/>
          </a:bodyPr>
          <a:lstStyle/>
          <a:p>
            <a:r>
              <a:rPr lang="en-GB" dirty="0">
                <a:latin typeface="+mn-lt"/>
              </a:rPr>
              <a:t>There are four main categories of error:</a:t>
            </a:r>
          </a:p>
        </p:txBody>
      </p:sp>
      <p:sp>
        <p:nvSpPr>
          <p:cNvPr id="12" name="Rectangle 11">
            <a:extLst>
              <a:ext uri="{FF2B5EF4-FFF2-40B4-BE49-F238E27FC236}">
                <a16:creationId xmlns:a16="http://schemas.microsoft.com/office/drawing/2014/main" id="{1825BBC2-21A9-42E3-BF67-DF9C000C385A}"/>
              </a:ext>
            </a:extLst>
          </p:cNvPr>
          <p:cNvSpPr/>
          <p:nvPr/>
        </p:nvSpPr>
        <p:spPr>
          <a:xfrm>
            <a:off x="2595103" y="2707728"/>
            <a:ext cx="5159896" cy="584775"/>
          </a:xfrm>
          <a:prstGeom prst="rect">
            <a:avLst/>
          </a:prstGeom>
        </p:spPr>
        <p:txBody>
          <a:bodyPr wrap="square">
            <a:spAutoFit/>
          </a:bodyPr>
          <a:lstStyle/>
          <a:p>
            <a:r>
              <a:rPr lang="en-GB" sz="3200" b="1" dirty="0">
                <a:solidFill>
                  <a:srgbClr val="0070C0"/>
                </a:solidFill>
                <a:latin typeface="Comic Sans MS" panose="030F0702030302020204" pitchFamily="66" charset="0"/>
              </a:rPr>
              <a:t>Measurement error.</a:t>
            </a:r>
          </a:p>
        </p:txBody>
      </p:sp>
      <p:sp>
        <p:nvSpPr>
          <p:cNvPr id="13" name="Rectangle 12">
            <a:extLst>
              <a:ext uri="{FF2B5EF4-FFF2-40B4-BE49-F238E27FC236}">
                <a16:creationId xmlns:a16="http://schemas.microsoft.com/office/drawing/2014/main" id="{84E8AEE3-5DE8-4A7B-8F2B-52570257EAC9}"/>
              </a:ext>
            </a:extLst>
          </p:cNvPr>
          <p:cNvSpPr/>
          <p:nvPr/>
        </p:nvSpPr>
        <p:spPr>
          <a:xfrm>
            <a:off x="2627928" y="3451434"/>
            <a:ext cx="5159896" cy="584775"/>
          </a:xfrm>
          <a:prstGeom prst="rect">
            <a:avLst/>
          </a:prstGeom>
        </p:spPr>
        <p:txBody>
          <a:bodyPr wrap="square">
            <a:spAutoFit/>
          </a:bodyPr>
          <a:lstStyle/>
          <a:p>
            <a:r>
              <a:rPr lang="en-GB" sz="3200" b="1" dirty="0">
                <a:solidFill>
                  <a:srgbClr val="0070C0"/>
                </a:solidFill>
                <a:latin typeface="Comic Sans MS" panose="030F0702030302020204" pitchFamily="66" charset="0"/>
              </a:rPr>
              <a:t>Coverage error.</a:t>
            </a:r>
          </a:p>
        </p:txBody>
      </p:sp>
      <p:sp>
        <p:nvSpPr>
          <p:cNvPr id="14" name="Rectangle 13">
            <a:extLst>
              <a:ext uri="{FF2B5EF4-FFF2-40B4-BE49-F238E27FC236}">
                <a16:creationId xmlns:a16="http://schemas.microsoft.com/office/drawing/2014/main" id="{3EDDA90E-8AF0-4274-8162-498241B0A1C5}"/>
              </a:ext>
            </a:extLst>
          </p:cNvPr>
          <p:cNvSpPr/>
          <p:nvPr/>
        </p:nvSpPr>
        <p:spPr>
          <a:xfrm>
            <a:off x="2681855" y="4253129"/>
            <a:ext cx="5159896" cy="584775"/>
          </a:xfrm>
          <a:prstGeom prst="rect">
            <a:avLst/>
          </a:prstGeom>
        </p:spPr>
        <p:txBody>
          <a:bodyPr wrap="square">
            <a:spAutoFit/>
          </a:bodyPr>
          <a:lstStyle/>
          <a:p>
            <a:r>
              <a:rPr lang="en-GB" sz="3200" b="1" dirty="0">
                <a:solidFill>
                  <a:srgbClr val="0070C0"/>
                </a:solidFill>
                <a:latin typeface="Comic Sans MS" panose="030F0702030302020204" pitchFamily="66" charset="0"/>
              </a:rPr>
              <a:t>Non-response error.</a:t>
            </a:r>
          </a:p>
        </p:txBody>
      </p:sp>
    </p:spTree>
    <p:extLst>
      <p:ext uri="{BB962C8B-B14F-4D97-AF65-F5344CB8AC3E}">
        <p14:creationId xmlns:p14="http://schemas.microsoft.com/office/powerpoint/2010/main" val="34044901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2" grpId="0"/>
      <p:bldP spid="13"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5820" name="Rectangle 12"/>
          <p:cNvSpPr>
            <a:spLocks noChangeArrowheads="1"/>
          </p:cNvSpPr>
          <p:nvPr/>
        </p:nvSpPr>
        <p:spPr bwMode="auto">
          <a:xfrm>
            <a:off x="456529" y="132553"/>
            <a:ext cx="43332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Errors in sampling</a:t>
            </a:r>
          </a:p>
        </p:txBody>
      </p:sp>
      <p:sp>
        <p:nvSpPr>
          <p:cNvPr id="2" name="Rectangle 1"/>
          <p:cNvSpPr/>
          <p:nvPr/>
        </p:nvSpPr>
        <p:spPr>
          <a:xfrm>
            <a:off x="2239108" y="938549"/>
            <a:ext cx="5159896" cy="584775"/>
          </a:xfrm>
          <a:prstGeom prst="rect">
            <a:avLst/>
          </a:prstGeom>
        </p:spPr>
        <p:txBody>
          <a:bodyPr wrap="square">
            <a:spAutoFit/>
          </a:bodyPr>
          <a:lstStyle/>
          <a:p>
            <a:r>
              <a:rPr lang="en-GB" sz="3200" b="1" dirty="0">
                <a:solidFill>
                  <a:srgbClr val="0070C0"/>
                </a:solidFill>
                <a:latin typeface="Comic Sans MS" panose="030F0702030302020204" pitchFamily="66" charset="0"/>
              </a:rPr>
              <a:t>Sampling error.</a:t>
            </a:r>
          </a:p>
        </p:txBody>
      </p:sp>
      <p:sp>
        <p:nvSpPr>
          <p:cNvPr id="6" name="Rectangle 5">
            <a:hlinkClick r:id="rId2"/>
            <a:extLst>
              <a:ext uri="{FF2B5EF4-FFF2-40B4-BE49-F238E27FC236}">
                <a16:creationId xmlns:a16="http://schemas.microsoft.com/office/drawing/2014/main" id="{BC9C867B-17E9-4F46-A95D-3B79CD0E28C5}"/>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32AE0705-164A-4240-8E91-5B8ACA9792E1}"/>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9245F844-45A1-4A95-8B7F-4E3B89DEE94A}"/>
              </a:ext>
            </a:extLst>
          </p:cNvPr>
          <p:cNvSpPr/>
          <p:nvPr/>
        </p:nvSpPr>
        <p:spPr>
          <a:xfrm>
            <a:off x="456529" y="1578794"/>
            <a:ext cx="8363272" cy="1569660"/>
          </a:xfrm>
          <a:prstGeom prst="rect">
            <a:avLst/>
          </a:prstGeom>
        </p:spPr>
        <p:txBody>
          <a:bodyPr wrap="square">
            <a:spAutoFit/>
          </a:bodyPr>
          <a:lstStyle/>
          <a:p>
            <a:r>
              <a:rPr lang="en-GB" dirty="0">
                <a:latin typeface="+mn-lt"/>
              </a:rPr>
              <a:t>This error occurs when a characteristic of a sample differs from that of the whole population. This error is random, and will occur even for samples which are well chosen to avoid bias</a:t>
            </a:r>
          </a:p>
        </p:txBody>
      </p:sp>
      <p:sp>
        <p:nvSpPr>
          <p:cNvPr id="12" name="Rectangle 11">
            <a:extLst>
              <a:ext uri="{FF2B5EF4-FFF2-40B4-BE49-F238E27FC236}">
                <a16:creationId xmlns:a16="http://schemas.microsoft.com/office/drawing/2014/main" id="{CA4E636B-4992-40AC-85ED-DA305F2051B9}"/>
              </a:ext>
            </a:extLst>
          </p:cNvPr>
          <p:cNvSpPr/>
          <p:nvPr/>
        </p:nvSpPr>
        <p:spPr>
          <a:xfrm>
            <a:off x="2239108" y="3204171"/>
            <a:ext cx="5159896" cy="584775"/>
          </a:xfrm>
          <a:prstGeom prst="rect">
            <a:avLst/>
          </a:prstGeom>
        </p:spPr>
        <p:txBody>
          <a:bodyPr wrap="square">
            <a:spAutoFit/>
          </a:bodyPr>
          <a:lstStyle/>
          <a:p>
            <a:r>
              <a:rPr lang="en-GB" sz="3200" b="1" dirty="0">
                <a:solidFill>
                  <a:srgbClr val="0070C0"/>
                </a:solidFill>
                <a:latin typeface="Comic Sans MS" panose="030F0702030302020204" pitchFamily="66" charset="0"/>
              </a:rPr>
              <a:t>Measurement error.</a:t>
            </a:r>
          </a:p>
        </p:txBody>
      </p:sp>
      <p:sp>
        <p:nvSpPr>
          <p:cNvPr id="13" name="Rectangle 12">
            <a:extLst>
              <a:ext uri="{FF2B5EF4-FFF2-40B4-BE49-F238E27FC236}">
                <a16:creationId xmlns:a16="http://schemas.microsoft.com/office/drawing/2014/main" id="{5EB2F960-F099-4116-A13E-BC4D6B16B9E0}"/>
              </a:ext>
            </a:extLst>
          </p:cNvPr>
          <p:cNvSpPr/>
          <p:nvPr/>
        </p:nvSpPr>
        <p:spPr>
          <a:xfrm>
            <a:off x="505867" y="3788682"/>
            <a:ext cx="8363272" cy="830997"/>
          </a:xfrm>
          <a:prstGeom prst="rect">
            <a:avLst/>
          </a:prstGeom>
        </p:spPr>
        <p:txBody>
          <a:bodyPr wrap="square">
            <a:spAutoFit/>
          </a:bodyPr>
          <a:lstStyle/>
          <a:p>
            <a:r>
              <a:rPr lang="en-GB" dirty="0">
                <a:latin typeface="+mn-lt"/>
              </a:rPr>
              <a:t>Refer to inaccuracies in measurements at the data collection stage.</a:t>
            </a:r>
          </a:p>
        </p:txBody>
      </p:sp>
      <p:sp>
        <p:nvSpPr>
          <p:cNvPr id="14" name="Rectangle 13">
            <a:extLst>
              <a:ext uri="{FF2B5EF4-FFF2-40B4-BE49-F238E27FC236}">
                <a16:creationId xmlns:a16="http://schemas.microsoft.com/office/drawing/2014/main" id="{14ED4B4D-1B3A-47E6-B248-9A1ED57CBB2B}"/>
              </a:ext>
            </a:extLst>
          </p:cNvPr>
          <p:cNvSpPr/>
          <p:nvPr/>
        </p:nvSpPr>
        <p:spPr>
          <a:xfrm>
            <a:off x="505867" y="4625926"/>
            <a:ext cx="8363272" cy="1200329"/>
          </a:xfrm>
          <a:prstGeom prst="rect">
            <a:avLst/>
          </a:prstGeom>
        </p:spPr>
        <p:txBody>
          <a:bodyPr wrap="square">
            <a:spAutoFit/>
          </a:bodyPr>
          <a:lstStyle/>
          <a:p>
            <a:r>
              <a:rPr lang="en-GB" dirty="0">
                <a:latin typeface="+mn-lt"/>
              </a:rPr>
              <a:t>For example: when we record a person’s height to the nearest centimetre, the recorded height is slightly different from the person’s exact height.</a:t>
            </a:r>
          </a:p>
        </p:txBody>
      </p:sp>
    </p:spTree>
    <p:extLst>
      <p:ext uri="{BB962C8B-B14F-4D97-AF65-F5344CB8AC3E}">
        <p14:creationId xmlns:p14="http://schemas.microsoft.com/office/powerpoint/2010/main" val="8249680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3" grpId="0"/>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5820" name="Rectangle 12"/>
          <p:cNvSpPr>
            <a:spLocks noChangeArrowheads="1"/>
          </p:cNvSpPr>
          <p:nvPr/>
        </p:nvSpPr>
        <p:spPr bwMode="auto">
          <a:xfrm>
            <a:off x="456529" y="137160"/>
            <a:ext cx="43332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Errors in sampling</a:t>
            </a:r>
          </a:p>
        </p:txBody>
      </p:sp>
      <p:sp>
        <p:nvSpPr>
          <p:cNvPr id="2" name="Rectangle 1"/>
          <p:cNvSpPr/>
          <p:nvPr/>
        </p:nvSpPr>
        <p:spPr>
          <a:xfrm>
            <a:off x="2209800" y="1246552"/>
            <a:ext cx="5159896" cy="584775"/>
          </a:xfrm>
          <a:prstGeom prst="rect">
            <a:avLst/>
          </a:prstGeom>
        </p:spPr>
        <p:txBody>
          <a:bodyPr wrap="square">
            <a:spAutoFit/>
          </a:bodyPr>
          <a:lstStyle/>
          <a:p>
            <a:r>
              <a:rPr lang="en-GB" sz="3200" b="1" dirty="0">
                <a:solidFill>
                  <a:srgbClr val="0070C0"/>
                </a:solidFill>
                <a:latin typeface="Comic Sans MS" panose="030F0702030302020204" pitchFamily="66" charset="0"/>
              </a:rPr>
              <a:t>Coverage error.</a:t>
            </a:r>
          </a:p>
        </p:txBody>
      </p:sp>
      <p:sp>
        <p:nvSpPr>
          <p:cNvPr id="6" name="Rectangle 5">
            <a:hlinkClick r:id="rId2"/>
            <a:extLst>
              <a:ext uri="{FF2B5EF4-FFF2-40B4-BE49-F238E27FC236}">
                <a16:creationId xmlns:a16="http://schemas.microsoft.com/office/drawing/2014/main" id="{BC9C867B-17E9-4F46-A95D-3B79CD0E28C5}"/>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32AE0705-164A-4240-8E91-5B8ACA9792E1}"/>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9245F844-45A1-4A95-8B7F-4E3B89DEE94A}"/>
              </a:ext>
            </a:extLst>
          </p:cNvPr>
          <p:cNvSpPr/>
          <p:nvPr/>
        </p:nvSpPr>
        <p:spPr>
          <a:xfrm>
            <a:off x="478904" y="1886797"/>
            <a:ext cx="8363272" cy="830997"/>
          </a:xfrm>
          <a:prstGeom prst="rect">
            <a:avLst/>
          </a:prstGeom>
        </p:spPr>
        <p:txBody>
          <a:bodyPr wrap="square">
            <a:spAutoFit/>
          </a:bodyPr>
          <a:lstStyle/>
          <a:p>
            <a:r>
              <a:rPr lang="en-GB" dirty="0">
                <a:latin typeface="+mn-lt"/>
              </a:rPr>
              <a:t>This error occurs when a sample does not truly reflect the population we are trying to find information about.</a:t>
            </a:r>
          </a:p>
        </p:txBody>
      </p:sp>
      <p:sp>
        <p:nvSpPr>
          <p:cNvPr id="12" name="Rectangle 11">
            <a:extLst>
              <a:ext uri="{FF2B5EF4-FFF2-40B4-BE49-F238E27FC236}">
                <a16:creationId xmlns:a16="http://schemas.microsoft.com/office/drawing/2014/main" id="{CA4E636B-4992-40AC-85ED-DA305F2051B9}"/>
              </a:ext>
            </a:extLst>
          </p:cNvPr>
          <p:cNvSpPr/>
          <p:nvPr/>
        </p:nvSpPr>
        <p:spPr>
          <a:xfrm>
            <a:off x="2239108" y="3456827"/>
            <a:ext cx="5159896" cy="584775"/>
          </a:xfrm>
          <a:prstGeom prst="rect">
            <a:avLst/>
          </a:prstGeom>
        </p:spPr>
        <p:txBody>
          <a:bodyPr wrap="square">
            <a:spAutoFit/>
          </a:bodyPr>
          <a:lstStyle/>
          <a:p>
            <a:r>
              <a:rPr lang="en-GB" sz="3200" b="1" dirty="0">
                <a:solidFill>
                  <a:srgbClr val="0070C0"/>
                </a:solidFill>
                <a:latin typeface="Comic Sans MS" panose="030F0702030302020204" pitchFamily="66" charset="0"/>
              </a:rPr>
              <a:t>Non-response error.</a:t>
            </a:r>
          </a:p>
        </p:txBody>
      </p:sp>
      <p:sp>
        <p:nvSpPr>
          <p:cNvPr id="13" name="Rectangle 12">
            <a:extLst>
              <a:ext uri="{FF2B5EF4-FFF2-40B4-BE49-F238E27FC236}">
                <a16:creationId xmlns:a16="http://schemas.microsoft.com/office/drawing/2014/main" id="{5EB2F960-F099-4116-A13E-BC4D6B16B9E0}"/>
              </a:ext>
            </a:extLst>
          </p:cNvPr>
          <p:cNvSpPr/>
          <p:nvPr/>
        </p:nvSpPr>
        <p:spPr>
          <a:xfrm>
            <a:off x="508212" y="4097072"/>
            <a:ext cx="8363272" cy="830997"/>
          </a:xfrm>
          <a:prstGeom prst="rect">
            <a:avLst/>
          </a:prstGeom>
        </p:spPr>
        <p:txBody>
          <a:bodyPr wrap="square">
            <a:spAutoFit/>
          </a:bodyPr>
          <a:lstStyle/>
          <a:p>
            <a:r>
              <a:rPr lang="en-GB" dirty="0">
                <a:latin typeface="+mn-lt"/>
              </a:rPr>
              <a:t>This errors occur when a large number of people selected for a survey choose not to respond to it</a:t>
            </a:r>
          </a:p>
        </p:txBody>
      </p:sp>
      <p:sp>
        <p:nvSpPr>
          <p:cNvPr id="11" name="Rectangle 10">
            <a:extLst>
              <a:ext uri="{FF2B5EF4-FFF2-40B4-BE49-F238E27FC236}">
                <a16:creationId xmlns:a16="http://schemas.microsoft.com/office/drawing/2014/main" id="{BCD6BA37-83EE-44F2-9F86-BD3AF11ABB6C}"/>
              </a:ext>
            </a:extLst>
          </p:cNvPr>
          <p:cNvSpPr/>
          <p:nvPr/>
        </p:nvSpPr>
        <p:spPr>
          <a:xfrm>
            <a:off x="478904" y="2689579"/>
            <a:ext cx="8363272" cy="830997"/>
          </a:xfrm>
          <a:prstGeom prst="rect">
            <a:avLst/>
          </a:prstGeom>
        </p:spPr>
        <p:txBody>
          <a:bodyPr wrap="square">
            <a:spAutoFit/>
          </a:bodyPr>
          <a:lstStyle/>
          <a:p>
            <a:r>
              <a:rPr lang="en-GB" dirty="0">
                <a:latin typeface="+mn-lt"/>
              </a:rPr>
              <a:t>To avoid coverage errors, samples should be sufficiently large and unbiased.</a:t>
            </a:r>
          </a:p>
        </p:txBody>
      </p:sp>
    </p:spTree>
    <p:extLst>
      <p:ext uri="{BB962C8B-B14F-4D97-AF65-F5344CB8AC3E}">
        <p14:creationId xmlns:p14="http://schemas.microsoft.com/office/powerpoint/2010/main" val="15397523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3"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381000" y="187350"/>
            <a:ext cx="7772400" cy="830998"/>
          </a:xfrm>
        </p:spPr>
        <p:txBody>
          <a:bodyPr/>
          <a:lstStyle/>
          <a:p>
            <a:pPr eaLnBrk="1" hangingPunct="1"/>
            <a:r>
              <a:rPr lang="en-US" dirty="0">
                <a:latin typeface="Comic Sans MS" panose="030F0702030302020204" pitchFamily="66" charset="0"/>
              </a:rPr>
              <a:t>Reliability of data</a:t>
            </a:r>
          </a:p>
        </p:txBody>
      </p:sp>
      <p:sp>
        <p:nvSpPr>
          <p:cNvPr id="2" name="Rectangle 1"/>
          <p:cNvSpPr/>
          <p:nvPr/>
        </p:nvSpPr>
        <p:spPr>
          <a:xfrm>
            <a:off x="533400" y="1447800"/>
            <a:ext cx="8363272" cy="830997"/>
          </a:xfrm>
          <a:prstGeom prst="rect">
            <a:avLst/>
          </a:prstGeom>
        </p:spPr>
        <p:txBody>
          <a:bodyPr wrap="square">
            <a:spAutoFit/>
          </a:bodyPr>
          <a:lstStyle/>
          <a:p>
            <a:r>
              <a:rPr lang="en-GB" dirty="0">
                <a:latin typeface="+mn-lt"/>
              </a:rPr>
              <a:t>Data is </a:t>
            </a:r>
            <a:r>
              <a:rPr lang="en-GB" b="1" dirty="0">
                <a:solidFill>
                  <a:srgbClr val="FF6600"/>
                </a:solidFill>
                <a:latin typeface="+mn-lt"/>
              </a:rPr>
              <a:t>reliable</a:t>
            </a:r>
            <a:r>
              <a:rPr lang="en-GB" dirty="0">
                <a:latin typeface="+mn-lt"/>
              </a:rPr>
              <a:t> if you can repeat the data collection process and obtain similar results.</a:t>
            </a:r>
          </a:p>
        </p:txBody>
      </p:sp>
      <p:sp>
        <p:nvSpPr>
          <p:cNvPr id="5" name="Rectangle 4"/>
          <p:cNvSpPr/>
          <p:nvPr/>
        </p:nvSpPr>
        <p:spPr>
          <a:xfrm>
            <a:off x="498231" y="2673750"/>
            <a:ext cx="8454727" cy="830997"/>
          </a:xfrm>
          <a:prstGeom prst="rect">
            <a:avLst/>
          </a:prstGeom>
        </p:spPr>
        <p:txBody>
          <a:bodyPr wrap="square">
            <a:spAutoFit/>
          </a:bodyPr>
          <a:lstStyle/>
          <a:p>
            <a:r>
              <a:rPr lang="en-US" dirty="0">
                <a:latin typeface="+mn-lt"/>
              </a:rPr>
              <a:t>Data is </a:t>
            </a:r>
            <a:r>
              <a:rPr lang="en-US" dirty="0">
                <a:solidFill>
                  <a:srgbClr val="FF6600"/>
                </a:solidFill>
                <a:latin typeface="+mn-lt"/>
              </a:rPr>
              <a:t>sufficient</a:t>
            </a:r>
            <a:r>
              <a:rPr lang="en-US" dirty="0">
                <a:latin typeface="+mn-lt"/>
              </a:rPr>
              <a:t> if there is enough data available to support your conclusions.</a:t>
            </a:r>
            <a:endParaRPr lang="en-GB" dirty="0">
              <a:latin typeface="+mn-lt"/>
            </a:endParaRPr>
          </a:p>
        </p:txBody>
      </p:sp>
      <p:sp>
        <p:nvSpPr>
          <p:cNvPr id="6" name="Rectangle 5">
            <a:extLst>
              <a:ext uri="{FF2B5EF4-FFF2-40B4-BE49-F238E27FC236}">
                <a16:creationId xmlns:a16="http://schemas.microsoft.com/office/drawing/2014/main" id="{2184BCC5-52F9-483B-9CFD-A6C101A21319}"/>
              </a:ext>
            </a:extLst>
          </p:cNvPr>
          <p:cNvSpPr/>
          <p:nvPr/>
        </p:nvSpPr>
        <p:spPr>
          <a:xfrm>
            <a:off x="487672" y="3676125"/>
            <a:ext cx="8454727" cy="830997"/>
          </a:xfrm>
          <a:prstGeom prst="rect">
            <a:avLst/>
          </a:prstGeom>
        </p:spPr>
        <p:txBody>
          <a:bodyPr wrap="square">
            <a:spAutoFit/>
          </a:bodyPr>
          <a:lstStyle/>
          <a:p>
            <a:r>
              <a:rPr lang="en-US" dirty="0">
                <a:latin typeface="+mn-lt"/>
              </a:rPr>
              <a:t>When doing practical work students often ask: How many data items should I have?</a:t>
            </a:r>
            <a:endParaRPr lang="en-GB" dirty="0">
              <a:latin typeface="+mn-lt"/>
            </a:endParaRPr>
          </a:p>
        </p:txBody>
      </p:sp>
      <p:sp>
        <p:nvSpPr>
          <p:cNvPr id="7" name="Rectangle 6">
            <a:extLst>
              <a:ext uri="{FF2B5EF4-FFF2-40B4-BE49-F238E27FC236}">
                <a16:creationId xmlns:a16="http://schemas.microsoft.com/office/drawing/2014/main" id="{C2E36574-5301-4866-ADEB-6278622D9899}"/>
              </a:ext>
            </a:extLst>
          </p:cNvPr>
          <p:cNvSpPr/>
          <p:nvPr/>
        </p:nvSpPr>
        <p:spPr>
          <a:xfrm>
            <a:off x="487672" y="4507122"/>
            <a:ext cx="8454727" cy="1569660"/>
          </a:xfrm>
          <a:prstGeom prst="rect">
            <a:avLst/>
          </a:prstGeom>
        </p:spPr>
        <p:txBody>
          <a:bodyPr wrap="square">
            <a:spAutoFit/>
          </a:bodyPr>
          <a:lstStyle/>
          <a:p>
            <a:r>
              <a:rPr lang="en-US" dirty="0">
                <a:latin typeface="+mn-lt"/>
              </a:rPr>
              <a:t>There is not a fixed value, but you need to ensure that you collect enough data so that your results are reliable and are </a:t>
            </a:r>
            <a:r>
              <a:rPr lang="en-US" b="1" dirty="0">
                <a:solidFill>
                  <a:srgbClr val="FF6600"/>
                </a:solidFill>
                <a:latin typeface="+mn-lt"/>
              </a:rPr>
              <a:t>representative</a:t>
            </a:r>
            <a:r>
              <a:rPr lang="en-US" dirty="0">
                <a:latin typeface="+mn-lt"/>
              </a:rPr>
              <a:t>: they represent the whole population well.</a:t>
            </a:r>
            <a:endParaRPr lang="en-GB" dirty="0">
              <a:latin typeface="+mn-lt"/>
            </a:endParaRPr>
          </a:p>
        </p:txBody>
      </p:sp>
      <p:sp>
        <p:nvSpPr>
          <p:cNvPr id="8" name="Rectangle 7">
            <a:hlinkClick r:id="rId2"/>
            <a:extLst>
              <a:ext uri="{FF2B5EF4-FFF2-40B4-BE49-F238E27FC236}">
                <a16:creationId xmlns:a16="http://schemas.microsoft.com/office/drawing/2014/main" id="{49795113-B58D-465E-8CBB-FEAC7D4BDE9D}"/>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hlinkClick r:id="rId2"/>
            <a:extLst>
              <a:ext uri="{FF2B5EF4-FFF2-40B4-BE49-F238E27FC236}">
                <a16:creationId xmlns:a16="http://schemas.microsoft.com/office/drawing/2014/main" id="{20A472DF-CB29-436A-B50E-CD01C59C85A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716591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009775" y="762000"/>
            <a:ext cx="5381625" cy="3457575"/>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r>
              <a:rPr lang="en-US" sz="2800" dirty="0"/>
              <a:t>Thank you for using resources from</a:t>
            </a:r>
            <a:endParaRPr lang="en-GB" sz="2800" dirty="0"/>
          </a:p>
        </p:txBody>
      </p:sp>
      <p:sp>
        <p:nvSpPr>
          <p:cNvPr id="8" name="TextBox 7">
            <a:extLst>
              <a:ext uri="{FF2B5EF4-FFF2-40B4-BE49-F238E27FC236}">
                <a16:creationId xmlns:a16="http://schemas.microsoft.com/office/drawing/2014/main" id="{63C7B91D-FA43-4DDC-AF24-F0D95F8771D8}"/>
              </a:ext>
            </a:extLst>
          </p:cNvPr>
          <p:cNvSpPr txBox="1"/>
          <p:nvPr/>
        </p:nvSpPr>
        <p:spPr>
          <a:xfrm>
            <a:off x="1828800" y="4678740"/>
            <a:ext cx="5815012" cy="523220"/>
          </a:xfrm>
          <a:prstGeom prst="rect">
            <a:avLst/>
          </a:prstGeom>
          <a:noFill/>
        </p:spPr>
        <p:txBody>
          <a:bodyPr wrap="square" rtlCol="0">
            <a:spAutoFit/>
          </a:bodyPr>
          <a:lstStyle/>
          <a:p>
            <a:r>
              <a:rPr lang="en-US" sz="2800" dirty="0">
                <a:hlinkClick r:id="rId2"/>
              </a:rPr>
              <a:t>https://www.mathssupport.org</a:t>
            </a:r>
            <a:r>
              <a:rPr lang="en-US" sz="2800" dirty="0"/>
              <a:t> </a:t>
            </a:r>
            <a:endParaRPr lang="en-GB" sz="2800" dirty="0"/>
          </a:p>
        </p:txBody>
      </p:sp>
      <p:sp>
        <p:nvSpPr>
          <p:cNvPr id="9" name="TextBox 8">
            <a:extLst>
              <a:ext uri="{FF2B5EF4-FFF2-40B4-BE49-F238E27FC236}">
                <a16:creationId xmlns:a16="http://schemas.microsoft.com/office/drawing/2014/main" id="{BF331B16-2188-481D-902D-B24DB2D19006}"/>
              </a:ext>
            </a:extLst>
          </p:cNvPr>
          <p:cNvSpPr txBox="1"/>
          <p:nvPr/>
        </p:nvSpPr>
        <p:spPr>
          <a:xfrm>
            <a:off x="762000" y="5201960"/>
            <a:ext cx="7848600" cy="523220"/>
          </a:xfrm>
          <a:prstGeom prst="rect">
            <a:avLst/>
          </a:prstGeom>
          <a:noFill/>
        </p:spPr>
        <p:txBody>
          <a:bodyPr wrap="square" rtlCol="0">
            <a:spAutoFit/>
          </a:bodyPr>
          <a:lstStyle/>
          <a:p>
            <a:r>
              <a:rPr lang="en-US" sz="2800" dirty="0"/>
              <a:t>If you have a special request, drop us an email</a:t>
            </a:r>
            <a:endParaRPr lang="en-GB" sz="2800" dirty="0"/>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5725180"/>
            <a:ext cx="4852988" cy="523220"/>
          </a:xfrm>
          <a:prstGeom prst="rect">
            <a:avLst/>
          </a:prstGeom>
          <a:noFill/>
        </p:spPr>
        <p:txBody>
          <a:bodyPr wrap="square" rtlCol="0">
            <a:spAutoFit/>
          </a:bodyPr>
          <a:lstStyle/>
          <a:p>
            <a:r>
              <a:rPr lang="en-US" sz="2800" dirty="0">
                <a:hlinkClick r:id="rId4"/>
              </a:rPr>
              <a:t>info@mathssupport.org</a:t>
            </a:r>
            <a:r>
              <a:rPr lang="en-US" sz="2800" dirty="0"/>
              <a:t> </a:t>
            </a:r>
            <a:endParaRPr lang="en-GB" sz="2800" dirty="0"/>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4155520"/>
            <a:ext cx="6400800" cy="523220"/>
          </a:xfrm>
          <a:prstGeom prst="rect">
            <a:avLst/>
          </a:prstGeom>
          <a:noFill/>
        </p:spPr>
        <p:txBody>
          <a:bodyPr wrap="square" rtlCol="0">
            <a:spAutoFit/>
          </a:bodyPr>
          <a:lstStyle/>
          <a:p>
            <a:r>
              <a:rPr lang="en-US" sz="2800" dirty="0"/>
              <a:t>For more resources visit our website</a:t>
            </a:r>
            <a:endParaRPr lang="en-GB" sz="2800" dirty="0"/>
          </a:p>
        </p:txBody>
      </p:sp>
    </p:spTree>
    <p:extLst>
      <p:ext uri="{BB962C8B-B14F-4D97-AF65-F5344CB8AC3E}">
        <p14:creationId xmlns:p14="http://schemas.microsoft.com/office/powerpoint/2010/main" val="938697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304800" y="86852"/>
            <a:ext cx="7772400" cy="830998"/>
          </a:xfrm>
        </p:spPr>
        <p:txBody>
          <a:bodyPr/>
          <a:lstStyle/>
          <a:p>
            <a:pPr eaLnBrk="1" hangingPunct="1"/>
            <a:r>
              <a:rPr lang="en-US" dirty="0">
                <a:latin typeface="Comic Sans MS" panose="030F0702030302020204" pitchFamily="66" charset="0"/>
              </a:rPr>
              <a:t>Methods of collecting data</a:t>
            </a:r>
          </a:p>
        </p:txBody>
      </p:sp>
      <p:sp>
        <p:nvSpPr>
          <p:cNvPr id="2" name="Rectangle 1"/>
          <p:cNvSpPr/>
          <p:nvPr/>
        </p:nvSpPr>
        <p:spPr>
          <a:xfrm>
            <a:off x="391401" y="838200"/>
            <a:ext cx="2743200" cy="461665"/>
          </a:xfrm>
          <a:prstGeom prst="rect">
            <a:avLst/>
          </a:prstGeom>
        </p:spPr>
        <p:txBody>
          <a:bodyPr wrap="square">
            <a:spAutoFit/>
          </a:bodyPr>
          <a:lstStyle/>
          <a:p>
            <a:r>
              <a:rPr lang="en-GB" b="1" dirty="0">
                <a:solidFill>
                  <a:srgbClr val="FF6600"/>
                </a:solidFill>
                <a:latin typeface="+mn-lt"/>
              </a:rPr>
              <a:t>Taking a census</a:t>
            </a:r>
            <a:endParaRPr lang="en-GB" dirty="0">
              <a:latin typeface="+mn-lt"/>
            </a:endParaRPr>
          </a:p>
        </p:txBody>
      </p:sp>
      <p:sp>
        <p:nvSpPr>
          <p:cNvPr id="5" name="Rectangle 4"/>
          <p:cNvSpPr/>
          <p:nvPr/>
        </p:nvSpPr>
        <p:spPr>
          <a:xfrm>
            <a:off x="391400" y="1461413"/>
            <a:ext cx="8454727" cy="830997"/>
          </a:xfrm>
          <a:prstGeom prst="rect">
            <a:avLst/>
          </a:prstGeom>
        </p:spPr>
        <p:txBody>
          <a:bodyPr wrap="square">
            <a:spAutoFit/>
          </a:bodyPr>
          <a:lstStyle/>
          <a:p>
            <a:r>
              <a:rPr lang="en-US" dirty="0">
                <a:latin typeface="+mn-lt"/>
              </a:rPr>
              <a:t>If every member of a population is observed or measured this is called taking a </a:t>
            </a:r>
            <a:r>
              <a:rPr lang="en-US" b="1" dirty="0">
                <a:solidFill>
                  <a:srgbClr val="FF6600"/>
                </a:solidFill>
                <a:latin typeface="+mn-lt"/>
              </a:rPr>
              <a:t>census</a:t>
            </a:r>
            <a:r>
              <a:rPr lang="en-US" dirty="0">
                <a:latin typeface="+mn-lt"/>
              </a:rPr>
              <a:t>.</a:t>
            </a:r>
            <a:endParaRPr lang="en-GB" dirty="0">
              <a:latin typeface="+mn-lt"/>
            </a:endParaRPr>
          </a:p>
        </p:txBody>
      </p:sp>
      <p:sp>
        <p:nvSpPr>
          <p:cNvPr id="6" name="Rectangle 5">
            <a:extLst>
              <a:ext uri="{FF2B5EF4-FFF2-40B4-BE49-F238E27FC236}">
                <a16:creationId xmlns:a16="http://schemas.microsoft.com/office/drawing/2014/main" id="{2184BCC5-52F9-483B-9CFD-A6C101A21319}"/>
              </a:ext>
            </a:extLst>
          </p:cNvPr>
          <p:cNvSpPr/>
          <p:nvPr/>
        </p:nvSpPr>
        <p:spPr>
          <a:xfrm>
            <a:off x="391400" y="2453958"/>
            <a:ext cx="8454727" cy="1200329"/>
          </a:xfrm>
          <a:prstGeom prst="rect">
            <a:avLst/>
          </a:prstGeom>
        </p:spPr>
        <p:txBody>
          <a:bodyPr wrap="square">
            <a:spAutoFit/>
          </a:bodyPr>
          <a:lstStyle/>
          <a:p>
            <a:r>
              <a:rPr lang="en-US" dirty="0">
                <a:latin typeface="+mn-lt"/>
              </a:rPr>
              <a:t>For example, if you want to find the mean height of students of IB in your school, you could measure each student. You would be then taking a census.</a:t>
            </a:r>
            <a:endParaRPr lang="en-GB" dirty="0">
              <a:latin typeface="+mn-lt"/>
            </a:endParaRPr>
          </a:p>
        </p:txBody>
      </p:sp>
      <p:sp>
        <p:nvSpPr>
          <p:cNvPr id="7" name="Rectangle 6">
            <a:extLst>
              <a:ext uri="{FF2B5EF4-FFF2-40B4-BE49-F238E27FC236}">
                <a16:creationId xmlns:a16="http://schemas.microsoft.com/office/drawing/2014/main" id="{C2E36574-5301-4866-ADEB-6278622D9899}"/>
              </a:ext>
            </a:extLst>
          </p:cNvPr>
          <p:cNvSpPr/>
          <p:nvPr/>
        </p:nvSpPr>
        <p:spPr>
          <a:xfrm>
            <a:off x="1489365" y="4478526"/>
            <a:ext cx="5683818" cy="461665"/>
          </a:xfrm>
          <a:prstGeom prst="rect">
            <a:avLst/>
          </a:prstGeom>
        </p:spPr>
        <p:txBody>
          <a:bodyPr wrap="square">
            <a:spAutoFit/>
          </a:bodyPr>
          <a:lstStyle/>
          <a:p>
            <a:pPr marL="342900" indent="-342900">
              <a:buFont typeface="Arial" panose="020B0604020202020204" pitchFamily="34" charset="0"/>
              <a:buChar char="•"/>
            </a:pPr>
            <a:r>
              <a:rPr lang="en-US" dirty="0">
                <a:latin typeface="+mn-lt"/>
              </a:rPr>
              <a:t>The size of the population is small</a:t>
            </a:r>
            <a:endParaRPr lang="en-GB" dirty="0">
              <a:latin typeface="+mn-lt"/>
            </a:endParaRPr>
          </a:p>
        </p:txBody>
      </p:sp>
      <p:sp>
        <p:nvSpPr>
          <p:cNvPr id="8" name="Rectangle 7">
            <a:hlinkClick r:id="rId2"/>
            <a:extLst>
              <a:ext uri="{FF2B5EF4-FFF2-40B4-BE49-F238E27FC236}">
                <a16:creationId xmlns:a16="http://schemas.microsoft.com/office/drawing/2014/main" id="{49795113-B58D-465E-8CBB-FEAC7D4BDE9D}"/>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hlinkClick r:id="rId2"/>
            <a:extLst>
              <a:ext uri="{FF2B5EF4-FFF2-40B4-BE49-F238E27FC236}">
                <a16:creationId xmlns:a16="http://schemas.microsoft.com/office/drawing/2014/main" id="{20A472DF-CB29-436A-B50E-CD01C59C85A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69D2F553-99B0-3398-2717-2A3D768CE18A}"/>
              </a:ext>
            </a:extLst>
          </p:cNvPr>
          <p:cNvSpPr/>
          <p:nvPr/>
        </p:nvSpPr>
        <p:spPr>
          <a:xfrm>
            <a:off x="391400" y="3822744"/>
            <a:ext cx="3246131" cy="461665"/>
          </a:xfrm>
          <a:prstGeom prst="rect">
            <a:avLst/>
          </a:prstGeom>
        </p:spPr>
        <p:txBody>
          <a:bodyPr wrap="square">
            <a:spAutoFit/>
          </a:bodyPr>
          <a:lstStyle/>
          <a:p>
            <a:r>
              <a:rPr lang="en-GB" b="1" dirty="0">
                <a:solidFill>
                  <a:srgbClr val="FF6600"/>
                </a:solidFill>
                <a:latin typeface="+mn-lt"/>
              </a:rPr>
              <a:t>A census is used if:</a:t>
            </a:r>
            <a:endParaRPr lang="en-GB" dirty="0">
              <a:latin typeface="+mn-lt"/>
            </a:endParaRPr>
          </a:p>
        </p:txBody>
      </p:sp>
      <p:sp>
        <p:nvSpPr>
          <p:cNvPr id="4" name="Rectangle 3">
            <a:extLst>
              <a:ext uri="{FF2B5EF4-FFF2-40B4-BE49-F238E27FC236}">
                <a16:creationId xmlns:a16="http://schemas.microsoft.com/office/drawing/2014/main" id="{E3E39716-0F02-D334-67D6-819E116FCDF3}"/>
              </a:ext>
            </a:extLst>
          </p:cNvPr>
          <p:cNvSpPr/>
          <p:nvPr/>
        </p:nvSpPr>
        <p:spPr>
          <a:xfrm>
            <a:off x="1524000" y="5204772"/>
            <a:ext cx="5649183" cy="461665"/>
          </a:xfrm>
          <a:prstGeom prst="rect">
            <a:avLst/>
          </a:prstGeom>
        </p:spPr>
        <p:txBody>
          <a:bodyPr wrap="square">
            <a:spAutoFit/>
          </a:bodyPr>
          <a:lstStyle/>
          <a:p>
            <a:pPr marL="342900" indent="-342900">
              <a:buFont typeface="Arial" panose="020B0604020202020204" pitchFamily="34" charset="0"/>
              <a:buChar char="•"/>
            </a:pPr>
            <a:r>
              <a:rPr lang="en-US" dirty="0">
                <a:latin typeface="+mn-lt"/>
              </a:rPr>
              <a:t>Extreme accuracy is required.</a:t>
            </a:r>
            <a:endParaRPr lang="en-GB" dirty="0">
              <a:latin typeface="+mn-lt"/>
            </a:endParaRPr>
          </a:p>
        </p:txBody>
      </p:sp>
    </p:spTree>
    <p:extLst>
      <p:ext uri="{BB962C8B-B14F-4D97-AF65-F5344CB8AC3E}">
        <p14:creationId xmlns:p14="http://schemas.microsoft.com/office/powerpoint/2010/main" val="8815827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304800" y="86852"/>
            <a:ext cx="7772400" cy="830998"/>
          </a:xfrm>
        </p:spPr>
        <p:txBody>
          <a:bodyPr/>
          <a:lstStyle/>
          <a:p>
            <a:pPr eaLnBrk="1" hangingPunct="1"/>
            <a:r>
              <a:rPr lang="en-US" dirty="0">
                <a:latin typeface="Comic Sans MS" panose="030F0702030302020204" pitchFamily="66" charset="0"/>
              </a:rPr>
              <a:t>Methods of collecting data</a:t>
            </a:r>
          </a:p>
        </p:txBody>
      </p:sp>
      <p:sp>
        <p:nvSpPr>
          <p:cNvPr id="2" name="Rectangle 1"/>
          <p:cNvSpPr/>
          <p:nvPr/>
        </p:nvSpPr>
        <p:spPr>
          <a:xfrm>
            <a:off x="391400" y="838200"/>
            <a:ext cx="5704600" cy="461665"/>
          </a:xfrm>
          <a:prstGeom prst="rect">
            <a:avLst/>
          </a:prstGeom>
        </p:spPr>
        <p:txBody>
          <a:bodyPr wrap="square">
            <a:spAutoFit/>
          </a:bodyPr>
          <a:lstStyle/>
          <a:p>
            <a:r>
              <a:rPr lang="en-GB" b="1" dirty="0">
                <a:solidFill>
                  <a:srgbClr val="FF6600"/>
                </a:solidFill>
                <a:latin typeface="+mn-lt"/>
              </a:rPr>
              <a:t>The advantage of using a census</a:t>
            </a:r>
            <a:endParaRPr lang="en-GB" dirty="0">
              <a:latin typeface="+mn-lt"/>
            </a:endParaRPr>
          </a:p>
        </p:txBody>
      </p:sp>
      <p:sp>
        <p:nvSpPr>
          <p:cNvPr id="5" name="Rectangle 4"/>
          <p:cNvSpPr/>
          <p:nvPr/>
        </p:nvSpPr>
        <p:spPr>
          <a:xfrm>
            <a:off x="391401" y="1336363"/>
            <a:ext cx="8454727" cy="461665"/>
          </a:xfrm>
          <a:prstGeom prst="rect">
            <a:avLst/>
          </a:prstGeom>
        </p:spPr>
        <p:txBody>
          <a:bodyPr wrap="square">
            <a:spAutoFit/>
          </a:bodyPr>
          <a:lstStyle/>
          <a:p>
            <a:r>
              <a:rPr lang="en-US" dirty="0">
                <a:latin typeface="+mn-lt"/>
              </a:rPr>
              <a:t>It should give a completely accurate </a:t>
            </a:r>
            <a:r>
              <a:rPr lang="en-US" dirty="0" err="1">
                <a:latin typeface="+mn-lt"/>
              </a:rPr>
              <a:t>resuly</a:t>
            </a:r>
            <a:r>
              <a:rPr lang="en-US" dirty="0">
                <a:latin typeface="+mn-lt"/>
              </a:rPr>
              <a:t>.</a:t>
            </a:r>
            <a:endParaRPr lang="en-GB" dirty="0">
              <a:latin typeface="+mn-lt"/>
            </a:endParaRPr>
          </a:p>
        </p:txBody>
      </p:sp>
      <p:sp>
        <p:nvSpPr>
          <p:cNvPr id="6" name="Rectangle 5">
            <a:extLst>
              <a:ext uri="{FF2B5EF4-FFF2-40B4-BE49-F238E27FC236}">
                <a16:creationId xmlns:a16="http://schemas.microsoft.com/office/drawing/2014/main" id="{2184BCC5-52F9-483B-9CFD-A6C101A21319}"/>
              </a:ext>
            </a:extLst>
          </p:cNvPr>
          <p:cNvSpPr/>
          <p:nvPr/>
        </p:nvSpPr>
        <p:spPr>
          <a:xfrm>
            <a:off x="344636" y="4321472"/>
            <a:ext cx="8454727" cy="769441"/>
          </a:xfrm>
          <a:prstGeom prst="rect">
            <a:avLst/>
          </a:prstGeom>
        </p:spPr>
        <p:txBody>
          <a:bodyPr wrap="square">
            <a:spAutoFit/>
          </a:bodyPr>
          <a:lstStyle/>
          <a:p>
            <a:pPr marL="342900" indent="-342900">
              <a:buFont typeface="Arial" panose="020B0604020202020204" pitchFamily="34" charset="0"/>
              <a:buChar char="•"/>
            </a:pPr>
            <a:r>
              <a:rPr lang="en-US" sz="2200" dirty="0">
                <a:latin typeface="+mn-lt"/>
              </a:rPr>
              <a:t>The information is difficult to process because there is so much of it.</a:t>
            </a:r>
            <a:endParaRPr lang="en-GB" sz="2200" dirty="0">
              <a:latin typeface="+mn-lt"/>
            </a:endParaRPr>
          </a:p>
        </p:txBody>
      </p:sp>
      <p:sp>
        <p:nvSpPr>
          <p:cNvPr id="7" name="Rectangle 6">
            <a:extLst>
              <a:ext uri="{FF2B5EF4-FFF2-40B4-BE49-F238E27FC236}">
                <a16:creationId xmlns:a16="http://schemas.microsoft.com/office/drawing/2014/main" id="{C2E36574-5301-4866-ADEB-6278622D9899}"/>
              </a:ext>
            </a:extLst>
          </p:cNvPr>
          <p:cNvSpPr/>
          <p:nvPr/>
        </p:nvSpPr>
        <p:spPr>
          <a:xfrm>
            <a:off x="391401" y="2833470"/>
            <a:ext cx="8454727" cy="430887"/>
          </a:xfrm>
          <a:prstGeom prst="rect">
            <a:avLst/>
          </a:prstGeom>
        </p:spPr>
        <p:txBody>
          <a:bodyPr wrap="square">
            <a:spAutoFit/>
          </a:bodyPr>
          <a:lstStyle/>
          <a:p>
            <a:pPr marL="342900" indent="-342900">
              <a:buFont typeface="Arial" panose="020B0604020202020204" pitchFamily="34" charset="0"/>
              <a:buChar char="•"/>
            </a:pPr>
            <a:r>
              <a:rPr lang="en-US" sz="2200" dirty="0">
                <a:latin typeface="+mn-lt"/>
              </a:rPr>
              <a:t>It is very time-consuming and expensive</a:t>
            </a:r>
            <a:endParaRPr lang="en-GB" sz="2200" dirty="0">
              <a:latin typeface="+mn-lt"/>
            </a:endParaRPr>
          </a:p>
        </p:txBody>
      </p:sp>
      <p:sp>
        <p:nvSpPr>
          <p:cNvPr id="8" name="Rectangle 7">
            <a:hlinkClick r:id="rId2"/>
            <a:extLst>
              <a:ext uri="{FF2B5EF4-FFF2-40B4-BE49-F238E27FC236}">
                <a16:creationId xmlns:a16="http://schemas.microsoft.com/office/drawing/2014/main" id="{49795113-B58D-465E-8CBB-FEAC7D4BDE9D}"/>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hlinkClick r:id="rId2"/>
            <a:extLst>
              <a:ext uri="{FF2B5EF4-FFF2-40B4-BE49-F238E27FC236}">
                <a16:creationId xmlns:a16="http://schemas.microsoft.com/office/drawing/2014/main" id="{20A472DF-CB29-436A-B50E-CD01C59C85A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69D2F553-99B0-3398-2717-2A3D768CE18A}"/>
              </a:ext>
            </a:extLst>
          </p:cNvPr>
          <p:cNvSpPr/>
          <p:nvPr/>
        </p:nvSpPr>
        <p:spPr>
          <a:xfrm>
            <a:off x="304800" y="2224526"/>
            <a:ext cx="5704600" cy="461665"/>
          </a:xfrm>
          <a:prstGeom prst="rect">
            <a:avLst/>
          </a:prstGeom>
        </p:spPr>
        <p:txBody>
          <a:bodyPr wrap="square">
            <a:spAutoFit/>
          </a:bodyPr>
          <a:lstStyle/>
          <a:p>
            <a:r>
              <a:rPr lang="en-GB" b="1" dirty="0">
                <a:solidFill>
                  <a:srgbClr val="FF6600"/>
                </a:solidFill>
                <a:latin typeface="+mn-lt"/>
              </a:rPr>
              <a:t>The disadvantages of using a census</a:t>
            </a:r>
            <a:endParaRPr lang="en-GB" dirty="0">
              <a:latin typeface="+mn-lt"/>
            </a:endParaRPr>
          </a:p>
        </p:txBody>
      </p:sp>
      <p:sp>
        <p:nvSpPr>
          <p:cNvPr id="4" name="Rectangle 3">
            <a:extLst>
              <a:ext uri="{FF2B5EF4-FFF2-40B4-BE49-F238E27FC236}">
                <a16:creationId xmlns:a16="http://schemas.microsoft.com/office/drawing/2014/main" id="{E3E39716-0F02-D334-67D6-819E116FCDF3}"/>
              </a:ext>
            </a:extLst>
          </p:cNvPr>
          <p:cNvSpPr/>
          <p:nvPr/>
        </p:nvSpPr>
        <p:spPr>
          <a:xfrm>
            <a:off x="391401" y="3408194"/>
            <a:ext cx="8454727" cy="769441"/>
          </a:xfrm>
          <a:prstGeom prst="rect">
            <a:avLst/>
          </a:prstGeom>
        </p:spPr>
        <p:txBody>
          <a:bodyPr wrap="square">
            <a:spAutoFit/>
          </a:bodyPr>
          <a:lstStyle/>
          <a:p>
            <a:pPr marL="342900" indent="-342900">
              <a:buFont typeface="Arial" panose="020B0604020202020204" pitchFamily="34" charset="0"/>
              <a:buChar char="•"/>
            </a:pPr>
            <a:r>
              <a:rPr lang="en-US" sz="2200" dirty="0">
                <a:latin typeface="+mn-lt"/>
              </a:rPr>
              <a:t>It cannot be used when the testing process is to destruction (for example testing a strawberry for sweetness).</a:t>
            </a:r>
            <a:endParaRPr lang="en-GB" sz="2200" dirty="0">
              <a:latin typeface="+mn-lt"/>
            </a:endParaRPr>
          </a:p>
        </p:txBody>
      </p:sp>
    </p:spTree>
    <p:extLst>
      <p:ext uri="{BB962C8B-B14F-4D97-AF65-F5344CB8AC3E}">
        <p14:creationId xmlns:p14="http://schemas.microsoft.com/office/powerpoint/2010/main" val="23224724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304800" y="86852"/>
            <a:ext cx="7772400" cy="830998"/>
          </a:xfrm>
        </p:spPr>
        <p:txBody>
          <a:bodyPr/>
          <a:lstStyle/>
          <a:p>
            <a:pPr eaLnBrk="1" hangingPunct="1"/>
            <a:r>
              <a:rPr lang="en-US" dirty="0">
                <a:latin typeface="Comic Sans MS" panose="030F0702030302020204" pitchFamily="66" charset="0"/>
              </a:rPr>
              <a:t>Methods of collecting data</a:t>
            </a:r>
          </a:p>
        </p:txBody>
      </p:sp>
      <p:sp>
        <p:nvSpPr>
          <p:cNvPr id="2" name="Rectangle 1"/>
          <p:cNvSpPr/>
          <p:nvPr/>
        </p:nvSpPr>
        <p:spPr>
          <a:xfrm>
            <a:off x="391401" y="838200"/>
            <a:ext cx="2743200" cy="461665"/>
          </a:xfrm>
          <a:prstGeom prst="rect">
            <a:avLst/>
          </a:prstGeom>
        </p:spPr>
        <p:txBody>
          <a:bodyPr wrap="square">
            <a:spAutoFit/>
          </a:bodyPr>
          <a:lstStyle/>
          <a:p>
            <a:r>
              <a:rPr lang="en-GB" b="1" dirty="0">
                <a:solidFill>
                  <a:srgbClr val="FF6600"/>
                </a:solidFill>
                <a:latin typeface="+mn-lt"/>
              </a:rPr>
              <a:t>Sampling</a:t>
            </a:r>
            <a:endParaRPr lang="en-GB" dirty="0">
              <a:latin typeface="+mn-lt"/>
            </a:endParaRPr>
          </a:p>
        </p:txBody>
      </p:sp>
      <p:sp>
        <p:nvSpPr>
          <p:cNvPr id="5" name="Rectangle 4"/>
          <p:cNvSpPr/>
          <p:nvPr/>
        </p:nvSpPr>
        <p:spPr>
          <a:xfrm>
            <a:off x="412180" y="1247794"/>
            <a:ext cx="8454727" cy="1107996"/>
          </a:xfrm>
          <a:prstGeom prst="rect">
            <a:avLst/>
          </a:prstGeom>
        </p:spPr>
        <p:txBody>
          <a:bodyPr wrap="square">
            <a:spAutoFit/>
          </a:bodyPr>
          <a:lstStyle/>
          <a:p>
            <a:r>
              <a:rPr lang="en-US" sz="2200" dirty="0">
                <a:latin typeface="+mn-lt"/>
              </a:rPr>
              <a:t>If the population is very large it will be impractical to collect data from every single element of it. It will be practical to take a </a:t>
            </a:r>
            <a:r>
              <a:rPr lang="en-US" sz="2200" b="1" dirty="0">
                <a:solidFill>
                  <a:srgbClr val="FF6600"/>
                </a:solidFill>
                <a:latin typeface="+mn-lt"/>
              </a:rPr>
              <a:t>sample</a:t>
            </a:r>
            <a:r>
              <a:rPr lang="en-US" sz="2200" dirty="0">
                <a:latin typeface="+mn-lt"/>
              </a:rPr>
              <a:t>.</a:t>
            </a:r>
            <a:endParaRPr lang="en-GB" sz="2200" dirty="0">
              <a:latin typeface="+mn-lt"/>
            </a:endParaRPr>
          </a:p>
        </p:txBody>
      </p:sp>
      <p:sp>
        <p:nvSpPr>
          <p:cNvPr id="6" name="Rectangle 5">
            <a:extLst>
              <a:ext uri="{FF2B5EF4-FFF2-40B4-BE49-F238E27FC236}">
                <a16:creationId xmlns:a16="http://schemas.microsoft.com/office/drawing/2014/main" id="{2184BCC5-52F9-483B-9CFD-A6C101A21319}"/>
              </a:ext>
            </a:extLst>
          </p:cNvPr>
          <p:cNvSpPr/>
          <p:nvPr/>
        </p:nvSpPr>
        <p:spPr>
          <a:xfrm>
            <a:off x="391398" y="2286000"/>
            <a:ext cx="8454727" cy="769441"/>
          </a:xfrm>
          <a:prstGeom prst="rect">
            <a:avLst/>
          </a:prstGeom>
        </p:spPr>
        <p:txBody>
          <a:bodyPr wrap="square">
            <a:spAutoFit/>
          </a:bodyPr>
          <a:lstStyle/>
          <a:p>
            <a:r>
              <a:rPr lang="en-US" sz="2200" dirty="0">
                <a:latin typeface="+mn-lt"/>
              </a:rPr>
              <a:t>For example, if you want to find the mean height of students of secondary in your school, you could select a sample.</a:t>
            </a:r>
            <a:endParaRPr lang="en-GB" sz="2200" dirty="0">
              <a:latin typeface="+mn-lt"/>
            </a:endParaRPr>
          </a:p>
        </p:txBody>
      </p:sp>
      <p:sp>
        <p:nvSpPr>
          <p:cNvPr id="7" name="Rectangle 6">
            <a:extLst>
              <a:ext uri="{FF2B5EF4-FFF2-40B4-BE49-F238E27FC236}">
                <a16:creationId xmlns:a16="http://schemas.microsoft.com/office/drawing/2014/main" id="{C2E36574-5301-4866-ADEB-6278622D9899}"/>
              </a:ext>
            </a:extLst>
          </p:cNvPr>
          <p:cNvSpPr/>
          <p:nvPr/>
        </p:nvSpPr>
        <p:spPr>
          <a:xfrm>
            <a:off x="391398" y="3048000"/>
            <a:ext cx="8219201" cy="769441"/>
          </a:xfrm>
          <a:prstGeom prst="rect">
            <a:avLst/>
          </a:prstGeom>
        </p:spPr>
        <p:txBody>
          <a:bodyPr wrap="square">
            <a:spAutoFit/>
          </a:bodyPr>
          <a:lstStyle/>
          <a:p>
            <a:r>
              <a:rPr lang="en-US" sz="2200" dirty="0">
                <a:latin typeface="+mn-lt"/>
              </a:rPr>
              <a:t>The size of the sample does not depend on the size of the population</a:t>
            </a:r>
            <a:endParaRPr lang="en-GB" sz="2200" dirty="0">
              <a:latin typeface="+mn-lt"/>
            </a:endParaRPr>
          </a:p>
        </p:txBody>
      </p:sp>
      <p:sp>
        <p:nvSpPr>
          <p:cNvPr id="8" name="Rectangle 7">
            <a:hlinkClick r:id="rId2"/>
            <a:extLst>
              <a:ext uri="{FF2B5EF4-FFF2-40B4-BE49-F238E27FC236}">
                <a16:creationId xmlns:a16="http://schemas.microsoft.com/office/drawing/2014/main" id="{49795113-B58D-465E-8CBB-FEAC7D4BDE9D}"/>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hlinkClick r:id="rId2"/>
            <a:extLst>
              <a:ext uri="{FF2B5EF4-FFF2-40B4-BE49-F238E27FC236}">
                <a16:creationId xmlns:a16="http://schemas.microsoft.com/office/drawing/2014/main" id="{20A472DF-CB29-436A-B50E-CD01C59C85A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E3E39716-0F02-D334-67D6-819E116FCDF3}"/>
              </a:ext>
            </a:extLst>
          </p:cNvPr>
          <p:cNvSpPr/>
          <p:nvPr/>
        </p:nvSpPr>
        <p:spPr>
          <a:xfrm>
            <a:off x="412180" y="3810000"/>
            <a:ext cx="8454727" cy="769441"/>
          </a:xfrm>
          <a:prstGeom prst="rect">
            <a:avLst/>
          </a:prstGeom>
        </p:spPr>
        <p:txBody>
          <a:bodyPr wrap="square">
            <a:spAutoFit/>
          </a:bodyPr>
          <a:lstStyle/>
          <a:p>
            <a:r>
              <a:rPr lang="en-US" sz="2200" dirty="0">
                <a:latin typeface="+mn-lt"/>
              </a:rPr>
              <a:t>It depends on the accuracy you require and the resources you are willing to allocate to data collection.</a:t>
            </a:r>
            <a:endParaRPr lang="en-GB" sz="2200" dirty="0">
              <a:latin typeface="+mn-lt"/>
            </a:endParaRPr>
          </a:p>
        </p:txBody>
      </p:sp>
      <p:sp>
        <p:nvSpPr>
          <p:cNvPr id="10" name="Rectangle 9">
            <a:extLst>
              <a:ext uri="{FF2B5EF4-FFF2-40B4-BE49-F238E27FC236}">
                <a16:creationId xmlns:a16="http://schemas.microsoft.com/office/drawing/2014/main" id="{49D8A955-D8CE-5F7E-9734-2136B0943338}"/>
              </a:ext>
            </a:extLst>
          </p:cNvPr>
          <p:cNvSpPr/>
          <p:nvPr/>
        </p:nvSpPr>
        <p:spPr>
          <a:xfrm>
            <a:off x="412180" y="4572000"/>
            <a:ext cx="8454727" cy="430887"/>
          </a:xfrm>
          <a:prstGeom prst="rect">
            <a:avLst/>
          </a:prstGeom>
        </p:spPr>
        <p:txBody>
          <a:bodyPr wrap="square">
            <a:spAutoFit/>
          </a:bodyPr>
          <a:lstStyle/>
          <a:p>
            <a:r>
              <a:rPr lang="en-US" sz="2200" dirty="0">
                <a:latin typeface="+mn-lt"/>
              </a:rPr>
              <a:t>A large sample will usually be more accurate than a small one.</a:t>
            </a:r>
            <a:endParaRPr lang="en-GB" sz="2200" dirty="0">
              <a:latin typeface="+mn-lt"/>
            </a:endParaRPr>
          </a:p>
        </p:txBody>
      </p:sp>
      <p:sp>
        <p:nvSpPr>
          <p:cNvPr id="11" name="Rectangle 10">
            <a:extLst>
              <a:ext uri="{FF2B5EF4-FFF2-40B4-BE49-F238E27FC236}">
                <a16:creationId xmlns:a16="http://schemas.microsoft.com/office/drawing/2014/main" id="{B504079D-16B9-5652-8BCB-DE2F41B39368}"/>
              </a:ext>
            </a:extLst>
          </p:cNvPr>
          <p:cNvSpPr/>
          <p:nvPr/>
        </p:nvSpPr>
        <p:spPr>
          <a:xfrm>
            <a:off x="412180" y="5029200"/>
            <a:ext cx="8454727" cy="1446550"/>
          </a:xfrm>
          <a:prstGeom prst="rect">
            <a:avLst/>
          </a:prstGeom>
        </p:spPr>
        <p:txBody>
          <a:bodyPr wrap="square">
            <a:spAutoFit/>
          </a:bodyPr>
          <a:lstStyle/>
          <a:p>
            <a:r>
              <a:rPr lang="en-US" sz="2200" dirty="0">
                <a:latin typeface="+mn-lt"/>
              </a:rPr>
              <a:t>The number of items sampled may also be affected by the nature of the population: if the population is very variable you will require a larger sample size than you would if the population were more uniform.</a:t>
            </a:r>
            <a:endParaRPr lang="en-GB" sz="2200" dirty="0">
              <a:latin typeface="+mn-lt"/>
            </a:endParaRPr>
          </a:p>
        </p:txBody>
      </p:sp>
    </p:spTree>
    <p:extLst>
      <p:ext uri="{BB962C8B-B14F-4D97-AF65-F5344CB8AC3E}">
        <p14:creationId xmlns:p14="http://schemas.microsoft.com/office/powerpoint/2010/main" val="154411038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4"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5820" name="Rectangle 12"/>
          <p:cNvSpPr>
            <a:spLocks noChangeArrowheads="1"/>
          </p:cNvSpPr>
          <p:nvPr/>
        </p:nvSpPr>
        <p:spPr bwMode="auto">
          <a:xfrm>
            <a:off x="457200" y="91440"/>
            <a:ext cx="43332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Sampling techniques:</a:t>
            </a:r>
          </a:p>
        </p:txBody>
      </p:sp>
      <p:sp>
        <p:nvSpPr>
          <p:cNvPr id="2" name="Rectangle 1"/>
          <p:cNvSpPr/>
          <p:nvPr/>
        </p:nvSpPr>
        <p:spPr>
          <a:xfrm>
            <a:off x="478904" y="917513"/>
            <a:ext cx="8363272" cy="830997"/>
          </a:xfrm>
          <a:prstGeom prst="rect">
            <a:avLst/>
          </a:prstGeom>
        </p:spPr>
        <p:txBody>
          <a:bodyPr wrap="square">
            <a:spAutoFit/>
          </a:bodyPr>
          <a:lstStyle/>
          <a:p>
            <a:r>
              <a:rPr lang="en-GB" dirty="0">
                <a:latin typeface="+mn-lt"/>
              </a:rPr>
              <a:t>There are a number of ways in which you can draw a sample from the population.</a:t>
            </a:r>
          </a:p>
        </p:txBody>
      </p:sp>
      <p:sp>
        <p:nvSpPr>
          <p:cNvPr id="6" name="Rectangle 5">
            <a:hlinkClick r:id="rId2"/>
            <a:extLst>
              <a:ext uri="{FF2B5EF4-FFF2-40B4-BE49-F238E27FC236}">
                <a16:creationId xmlns:a16="http://schemas.microsoft.com/office/drawing/2014/main" id="{BC9C867B-17E9-4F46-A95D-3B79CD0E28C5}"/>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32AE0705-164A-4240-8E91-5B8ACA9792E1}"/>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9245F844-45A1-4A95-8B7F-4E3B89DEE94A}"/>
              </a:ext>
            </a:extLst>
          </p:cNvPr>
          <p:cNvSpPr/>
          <p:nvPr/>
        </p:nvSpPr>
        <p:spPr>
          <a:xfrm>
            <a:off x="480610" y="1841785"/>
            <a:ext cx="8363272" cy="1200329"/>
          </a:xfrm>
          <a:prstGeom prst="rect">
            <a:avLst/>
          </a:prstGeom>
        </p:spPr>
        <p:txBody>
          <a:bodyPr wrap="square">
            <a:spAutoFit/>
          </a:bodyPr>
          <a:lstStyle/>
          <a:p>
            <a:r>
              <a:rPr lang="en-GB" dirty="0">
                <a:latin typeface="+mn-lt"/>
              </a:rPr>
              <a:t>You should always try to choose a method which results in the sample giving the best approximation for the population as a whole.</a:t>
            </a:r>
          </a:p>
        </p:txBody>
      </p:sp>
      <p:sp>
        <p:nvSpPr>
          <p:cNvPr id="9" name="Rectangle 8">
            <a:extLst>
              <a:ext uri="{FF2B5EF4-FFF2-40B4-BE49-F238E27FC236}">
                <a16:creationId xmlns:a16="http://schemas.microsoft.com/office/drawing/2014/main" id="{17959E4D-E62C-4DFC-9E43-781EB04F21F7}"/>
              </a:ext>
            </a:extLst>
          </p:cNvPr>
          <p:cNvSpPr/>
          <p:nvPr/>
        </p:nvSpPr>
        <p:spPr>
          <a:xfrm>
            <a:off x="515246" y="3215338"/>
            <a:ext cx="8363272" cy="1200329"/>
          </a:xfrm>
          <a:prstGeom prst="rect">
            <a:avLst/>
          </a:prstGeom>
        </p:spPr>
        <p:txBody>
          <a:bodyPr wrap="square">
            <a:spAutoFit/>
          </a:bodyPr>
          <a:lstStyle/>
          <a:p>
            <a:r>
              <a:rPr lang="en-GB" dirty="0">
                <a:latin typeface="+mn-lt"/>
              </a:rPr>
              <a:t>A sampling BIAS occurs when you take a sample from a population and some members of the population are not as likely to be chosen as others.</a:t>
            </a:r>
          </a:p>
        </p:txBody>
      </p:sp>
      <p:sp>
        <p:nvSpPr>
          <p:cNvPr id="10" name="Rectangle 9">
            <a:extLst>
              <a:ext uri="{FF2B5EF4-FFF2-40B4-BE49-F238E27FC236}">
                <a16:creationId xmlns:a16="http://schemas.microsoft.com/office/drawing/2014/main" id="{8FA6D611-2049-41AE-8FF3-68EA2D43BDF3}"/>
              </a:ext>
            </a:extLst>
          </p:cNvPr>
          <p:cNvSpPr/>
          <p:nvPr/>
        </p:nvSpPr>
        <p:spPr>
          <a:xfrm>
            <a:off x="515246" y="4588891"/>
            <a:ext cx="8363272" cy="1569660"/>
          </a:xfrm>
          <a:prstGeom prst="rect">
            <a:avLst/>
          </a:prstGeom>
        </p:spPr>
        <p:txBody>
          <a:bodyPr wrap="square">
            <a:spAutoFit/>
          </a:bodyPr>
          <a:lstStyle/>
          <a:p>
            <a:r>
              <a:rPr lang="en-GB" dirty="0">
                <a:latin typeface="+mn-lt"/>
              </a:rPr>
              <a:t>When a sampling BIAS occurs, the sample might not give an accurate representation of the population, and there can be inappropriate conclusions drawn about the population.</a:t>
            </a:r>
          </a:p>
        </p:txBody>
      </p:sp>
    </p:spTree>
    <p:extLst>
      <p:ext uri="{BB962C8B-B14F-4D97-AF65-F5344CB8AC3E}">
        <p14:creationId xmlns:p14="http://schemas.microsoft.com/office/powerpoint/2010/main" val="27999823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58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5820" grpId="0"/>
      <p:bldP spid="2"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5820" name="Rectangle 12"/>
          <p:cNvSpPr>
            <a:spLocks noChangeArrowheads="1"/>
          </p:cNvSpPr>
          <p:nvPr/>
        </p:nvSpPr>
        <p:spPr bwMode="auto">
          <a:xfrm>
            <a:off x="457200" y="91440"/>
            <a:ext cx="43332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Sampling techniques:</a:t>
            </a:r>
          </a:p>
        </p:txBody>
      </p:sp>
      <p:sp>
        <p:nvSpPr>
          <p:cNvPr id="2" name="Rectangle 1"/>
          <p:cNvSpPr/>
          <p:nvPr/>
        </p:nvSpPr>
        <p:spPr>
          <a:xfrm>
            <a:off x="2514600" y="853141"/>
            <a:ext cx="4855096" cy="584775"/>
          </a:xfrm>
          <a:prstGeom prst="rect">
            <a:avLst/>
          </a:prstGeom>
        </p:spPr>
        <p:txBody>
          <a:bodyPr wrap="square">
            <a:spAutoFit/>
          </a:bodyPr>
          <a:lstStyle/>
          <a:p>
            <a:r>
              <a:rPr lang="en-GB" sz="3200" b="1" dirty="0">
                <a:solidFill>
                  <a:srgbClr val="0070C0"/>
                </a:solidFill>
                <a:latin typeface="Comic Sans MS" panose="030F0702030302020204" pitchFamily="66" charset="0"/>
              </a:rPr>
              <a:t>Convenience sampling.</a:t>
            </a:r>
          </a:p>
        </p:txBody>
      </p:sp>
      <p:sp>
        <p:nvSpPr>
          <p:cNvPr id="6" name="Rectangle 5">
            <a:hlinkClick r:id="rId2"/>
            <a:extLst>
              <a:ext uri="{FF2B5EF4-FFF2-40B4-BE49-F238E27FC236}">
                <a16:creationId xmlns:a16="http://schemas.microsoft.com/office/drawing/2014/main" id="{BC9C867B-17E9-4F46-A95D-3B79CD0E28C5}"/>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32AE0705-164A-4240-8E91-5B8ACA9792E1}"/>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9245F844-45A1-4A95-8B7F-4E3B89DEE94A}"/>
              </a:ext>
            </a:extLst>
          </p:cNvPr>
          <p:cNvSpPr/>
          <p:nvPr/>
        </p:nvSpPr>
        <p:spPr>
          <a:xfrm>
            <a:off x="474215" y="1531514"/>
            <a:ext cx="8363272" cy="1200329"/>
          </a:xfrm>
          <a:prstGeom prst="rect">
            <a:avLst/>
          </a:prstGeom>
        </p:spPr>
        <p:txBody>
          <a:bodyPr wrap="square">
            <a:spAutoFit/>
          </a:bodyPr>
          <a:lstStyle/>
          <a:p>
            <a:r>
              <a:rPr lang="en-GB" dirty="0">
                <a:latin typeface="+mn-lt"/>
              </a:rPr>
              <a:t>This is the easiest method by which you can generate a sample. You select those members of the population who are the most easily accessible or readily available</a:t>
            </a:r>
          </a:p>
        </p:txBody>
      </p:sp>
      <p:sp>
        <p:nvSpPr>
          <p:cNvPr id="9" name="Rectangle 8">
            <a:extLst>
              <a:ext uri="{FF2B5EF4-FFF2-40B4-BE49-F238E27FC236}">
                <a16:creationId xmlns:a16="http://schemas.microsoft.com/office/drawing/2014/main" id="{17959E4D-E62C-4DFC-9E43-781EB04F21F7}"/>
              </a:ext>
            </a:extLst>
          </p:cNvPr>
          <p:cNvSpPr/>
          <p:nvPr/>
        </p:nvSpPr>
        <p:spPr>
          <a:xfrm>
            <a:off x="515246" y="2742408"/>
            <a:ext cx="1618354" cy="461665"/>
          </a:xfrm>
          <a:prstGeom prst="rect">
            <a:avLst/>
          </a:prstGeom>
        </p:spPr>
        <p:txBody>
          <a:bodyPr wrap="square">
            <a:spAutoFit/>
          </a:bodyPr>
          <a:lstStyle/>
          <a:p>
            <a:r>
              <a:rPr lang="en-GB" b="1" dirty="0">
                <a:latin typeface="+mn-lt"/>
              </a:rPr>
              <a:t>Example.</a:t>
            </a:r>
          </a:p>
        </p:txBody>
      </p:sp>
      <p:sp>
        <p:nvSpPr>
          <p:cNvPr id="10" name="Rectangle 9">
            <a:extLst>
              <a:ext uri="{FF2B5EF4-FFF2-40B4-BE49-F238E27FC236}">
                <a16:creationId xmlns:a16="http://schemas.microsoft.com/office/drawing/2014/main" id="{8FA6D611-2049-41AE-8FF3-68EA2D43BDF3}"/>
              </a:ext>
            </a:extLst>
          </p:cNvPr>
          <p:cNvSpPr/>
          <p:nvPr/>
        </p:nvSpPr>
        <p:spPr>
          <a:xfrm>
            <a:off x="474215" y="3191038"/>
            <a:ext cx="8363272" cy="830997"/>
          </a:xfrm>
          <a:prstGeom prst="rect">
            <a:avLst/>
          </a:prstGeom>
        </p:spPr>
        <p:txBody>
          <a:bodyPr wrap="square">
            <a:spAutoFit/>
          </a:bodyPr>
          <a:lstStyle/>
          <a:p>
            <a:r>
              <a:rPr lang="en-GB" dirty="0">
                <a:latin typeface="+mn-lt"/>
              </a:rPr>
              <a:t>You want to find the mean length of time spent doing homework, How to conduct a convenience sample?</a:t>
            </a:r>
          </a:p>
        </p:txBody>
      </p:sp>
      <p:sp>
        <p:nvSpPr>
          <p:cNvPr id="11" name="Rectangle 10">
            <a:extLst>
              <a:ext uri="{FF2B5EF4-FFF2-40B4-BE49-F238E27FC236}">
                <a16:creationId xmlns:a16="http://schemas.microsoft.com/office/drawing/2014/main" id="{4DCC422D-FBE7-4ACD-A868-0296955D14ED}"/>
              </a:ext>
            </a:extLst>
          </p:cNvPr>
          <p:cNvSpPr/>
          <p:nvPr/>
        </p:nvSpPr>
        <p:spPr>
          <a:xfrm>
            <a:off x="390364" y="4038600"/>
            <a:ext cx="8363272" cy="830997"/>
          </a:xfrm>
          <a:prstGeom prst="rect">
            <a:avLst/>
          </a:prstGeom>
        </p:spPr>
        <p:txBody>
          <a:bodyPr wrap="square">
            <a:spAutoFit/>
          </a:bodyPr>
          <a:lstStyle/>
          <a:p>
            <a:r>
              <a:rPr lang="en-GB" dirty="0">
                <a:latin typeface="+mn-lt"/>
              </a:rPr>
              <a:t>You might survey those students who are in the same class as you.</a:t>
            </a:r>
          </a:p>
        </p:txBody>
      </p:sp>
      <p:sp>
        <p:nvSpPr>
          <p:cNvPr id="5" name="Rectangle 4">
            <a:extLst>
              <a:ext uri="{FF2B5EF4-FFF2-40B4-BE49-F238E27FC236}">
                <a16:creationId xmlns:a16="http://schemas.microsoft.com/office/drawing/2014/main" id="{91F3D165-F9C0-F420-C5B4-4C5258FA6DEE}"/>
              </a:ext>
            </a:extLst>
          </p:cNvPr>
          <p:cNvSpPr/>
          <p:nvPr/>
        </p:nvSpPr>
        <p:spPr>
          <a:xfrm>
            <a:off x="347990" y="4898662"/>
            <a:ext cx="7021706" cy="461665"/>
          </a:xfrm>
          <a:prstGeom prst="rect">
            <a:avLst/>
          </a:prstGeom>
        </p:spPr>
        <p:txBody>
          <a:bodyPr wrap="square">
            <a:spAutoFit/>
          </a:bodyPr>
          <a:lstStyle/>
          <a:p>
            <a:r>
              <a:rPr lang="en-GB" b="1" dirty="0">
                <a:solidFill>
                  <a:srgbClr val="FF6600"/>
                </a:solidFill>
                <a:latin typeface="+mn-lt"/>
              </a:rPr>
              <a:t>The advantage of using Convenience sampling</a:t>
            </a:r>
          </a:p>
        </p:txBody>
      </p:sp>
      <p:sp>
        <p:nvSpPr>
          <p:cNvPr id="12" name="Rectangle 11">
            <a:extLst>
              <a:ext uri="{FF2B5EF4-FFF2-40B4-BE49-F238E27FC236}">
                <a16:creationId xmlns:a16="http://schemas.microsoft.com/office/drawing/2014/main" id="{CB5CFF86-F871-008D-668B-93C12628B6A1}"/>
              </a:ext>
            </a:extLst>
          </p:cNvPr>
          <p:cNvSpPr/>
          <p:nvPr/>
        </p:nvSpPr>
        <p:spPr>
          <a:xfrm>
            <a:off x="376508" y="5662471"/>
            <a:ext cx="7472091" cy="461665"/>
          </a:xfrm>
          <a:prstGeom prst="rect">
            <a:avLst/>
          </a:prstGeom>
        </p:spPr>
        <p:txBody>
          <a:bodyPr wrap="square">
            <a:spAutoFit/>
          </a:bodyPr>
          <a:lstStyle/>
          <a:p>
            <a:r>
              <a:rPr lang="en-GB" b="1" dirty="0">
                <a:solidFill>
                  <a:srgbClr val="FF6600"/>
                </a:solidFill>
                <a:latin typeface="+mn-lt"/>
              </a:rPr>
              <a:t>The disadvantages of using Convenience sampling</a:t>
            </a:r>
          </a:p>
        </p:txBody>
      </p:sp>
      <p:sp>
        <p:nvSpPr>
          <p:cNvPr id="13" name="Rectangle 12">
            <a:extLst>
              <a:ext uri="{FF2B5EF4-FFF2-40B4-BE49-F238E27FC236}">
                <a16:creationId xmlns:a16="http://schemas.microsoft.com/office/drawing/2014/main" id="{57059D06-D410-8DA9-E40B-CB61A4B371EC}"/>
              </a:ext>
            </a:extLst>
          </p:cNvPr>
          <p:cNvSpPr/>
          <p:nvPr/>
        </p:nvSpPr>
        <p:spPr>
          <a:xfrm>
            <a:off x="515246" y="5326486"/>
            <a:ext cx="5199754" cy="461665"/>
          </a:xfrm>
          <a:prstGeom prst="rect">
            <a:avLst/>
          </a:prstGeom>
        </p:spPr>
        <p:txBody>
          <a:bodyPr wrap="square">
            <a:spAutoFit/>
          </a:bodyPr>
          <a:lstStyle/>
          <a:p>
            <a:pPr marL="342900" indent="-342900">
              <a:buFont typeface="Arial" panose="020B0604020202020204" pitchFamily="34" charset="0"/>
              <a:buChar char="•"/>
            </a:pPr>
            <a:r>
              <a:rPr lang="en-GB" dirty="0">
                <a:latin typeface="+mn-lt"/>
              </a:rPr>
              <a:t>Is easy to generate a sample.</a:t>
            </a:r>
          </a:p>
        </p:txBody>
      </p:sp>
      <p:sp>
        <p:nvSpPr>
          <p:cNvPr id="14" name="Rectangle 13">
            <a:extLst>
              <a:ext uri="{FF2B5EF4-FFF2-40B4-BE49-F238E27FC236}">
                <a16:creationId xmlns:a16="http://schemas.microsoft.com/office/drawing/2014/main" id="{EA2197D5-EADB-5284-39B1-74450C20BFC8}"/>
              </a:ext>
            </a:extLst>
          </p:cNvPr>
          <p:cNvSpPr/>
          <p:nvPr/>
        </p:nvSpPr>
        <p:spPr>
          <a:xfrm>
            <a:off x="515246" y="6035953"/>
            <a:ext cx="4361554" cy="461665"/>
          </a:xfrm>
          <a:prstGeom prst="rect">
            <a:avLst/>
          </a:prstGeom>
        </p:spPr>
        <p:txBody>
          <a:bodyPr wrap="square">
            <a:spAutoFit/>
          </a:bodyPr>
          <a:lstStyle/>
          <a:p>
            <a:pPr marL="342900" indent="-342900">
              <a:buFont typeface="Arial" panose="020B0604020202020204" pitchFamily="34" charset="0"/>
              <a:buChar char="•"/>
            </a:pPr>
            <a:r>
              <a:rPr lang="en-GB" dirty="0">
                <a:latin typeface="+mn-lt"/>
              </a:rPr>
              <a:t>Is not always reliable.</a:t>
            </a:r>
          </a:p>
        </p:txBody>
      </p:sp>
    </p:spTree>
    <p:extLst>
      <p:ext uri="{BB962C8B-B14F-4D97-AF65-F5344CB8AC3E}">
        <p14:creationId xmlns:p14="http://schemas.microsoft.com/office/powerpoint/2010/main" val="251220033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5" grpId="0"/>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5820" name="Rectangle 12"/>
          <p:cNvSpPr>
            <a:spLocks noChangeArrowheads="1"/>
          </p:cNvSpPr>
          <p:nvPr/>
        </p:nvSpPr>
        <p:spPr bwMode="auto">
          <a:xfrm>
            <a:off x="457200" y="91440"/>
            <a:ext cx="43332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Sampling techniques:</a:t>
            </a:r>
          </a:p>
        </p:txBody>
      </p:sp>
      <p:sp>
        <p:nvSpPr>
          <p:cNvPr id="2" name="Rectangle 1"/>
          <p:cNvSpPr/>
          <p:nvPr/>
        </p:nvSpPr>
        <p:spPr>
          <a:xfrm>
            <a:off x="2170307" y="577784"/>
            <a:ext cx="5159896" cy="584775"/>
          </a:xfrm>
          <a:prstGeom prst="rect">
            <a:avLst/>
          </a:prstGeom>
        </p:spPr>
        <p:txBody>
          <a:bodyPr wrap="square">
            <a:spAutoFit/>
          </a:bodyPr>
          <a:lstStyle/>
          <a:p>
            <a:r>
              <a:rPr lang="en-GB" sz="3200" b="1" dirty="0">
                <a:solidFill>
                  <a:srgbClr val="0070C0"/>
                </a:solidFill>
                <a:latin typeface="Comic Sans MS" panose="030F0702030302020204" pitchFamily="66" charset="0"/>
              </a:rPr>
              <a:t>Simple random sampling.</a:t>
            </a:r>
          </a:p>
        </p:txBody>
      </p:sp>
      <p:sp>
        <p:nvSpPr>
          <p:cNvPr id="6" name="Rectangle 5">
            <a:hlinkClick r:id="rId2"/>
            <a:extLst>
              <a:ext uri="{FF2B5EF4-FFF2-40B4-BE49-F238E27FC236}">
                <a16:creationId xmlns:a16="http://schemas.microsoft.com/office/drawing/2014/main" id="{BC9C867B-17E9-4F46-A95D-3B79CD0E28C5}"/>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32AE0705-164A-4240-8E91-5B8ACA9792E1}"/>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9245F844-45A1-4A95-8B7F-4E3B89DEE94A}"/>
              </a:ext>
            </a:extLst>
          </p:cNvPr>
          <p:cNvSpPr/>
          <p:nvPr/>
        </p:nvSpPr>
        <p:spPr>
          <a:xfrm>
            <a:off x="446338" y="1066800"/>
            <a:ext cx="8363272" cy="1569660"/>
          </a:xfrm>
          <a:prstGeom prst="rect">
            <a:avLst/>
          </a:prstGeom>
        </p:spPr>
        <p:txBody>
          <a:bodyPr wrap="square">
            <a:spAutoFit/>
          </a:bodyPr>
          <a:lstStyle/>
          <a:p>
            <a:r>
              <a:rPr lang="en-GB" dirty="0">
                <a:latin typeface="+mn-lt"/>
              </a:rPr>
              <a:t>Each member of the population has an equal chance of being selected. A sample is chosen by drawing names from a hat or assigning numbers to the population and using a random number generator.</a:t>
            </a:r>
          </a:p>
        </p:txBody>
      </p:sp>
      <p:sp>
        <p:nvSpPr>
          <p:cNvPr id="9" name="Rectangle 8">
            <a:extLst>
              <a:ext uri="{FF2B5EF4-FFF2-40B4-BE49-F238E27FC236}">
                <a16:creationId xmlns:a16="http://schemas.microsoft.com/office/drawing/2014/main" id="{17959E4D-E62C-4DFC-9E43-781EB04F21F7}"/>
              </a:ext>
            </a:extLst>
          </p:cNvPr>
          <p:cNvSpPr/>
          <p:nvPr/>
        </p:nvSpPr>
        <p:spPr>
          <a:xfrm>
            <a:off x="446338" y="2590800"/>
            <a:ext cx="1730896" cy="461665"/>
          </a:xfrm>
          <a:prstGeom prst="rect">
            <a:avLst/>
          </a:prstGeom>
        </p:spPr>
        <p:txBody>
          <a:bodyPr wrap="square">
            <a:spAutoFit/>
          </a:bodyPr>
          <a:lstStyle/>
          <a:p>
            <a:r>
              <a:rPr lang="en-GB" b="1" dirty="0">
                <a:latin typeface="+mn-lt"/>
              </a:rPr>
              <a:t>Example.</a:t>
            </a:r>
          </a:p>
        </p:txBody>
      </p:sp>
      <p:sp>
        <p:nvSpPr>
          <p:cNvPr id="10" name="Rectangle 9">
            <a:extLst>
              <a:ext uri="{FF2B5EF4-FFF2-40B4-BE49-F238E27FC236}">
                <a16:creationId xmlns:a16="http://schemas.microsoft.com/office/drawing/2014/main" id="{8FA6D611-2049-41AE-8FF3-68EA2D43BDF3}"/>
              </a:ext>
            </a:extLst>
          </p:cNvPr>
          <p:cNvSpPr/>
          <p:nvPr/>
        </p:nvSpPr>
        <p:spPr>
          <a:xfrm>
            <a:off x="411702" y="2995197"/>
            <a:ext cx="8363272" cy="830997"/>
          </a:xfrm>
          <a:prstGeom prst="rect">
            <a:avLst/>
          </a:prstGeom>
        </p:spPr>
        <p:txBody>
          <a:bodyPr wrap="square">
            <a:spAutoFit/>
          </a:bodyPr>
          <a:lstStyle/>
          <a:p>
            <a:r>
              <a:rPr lang="en-GB" dirty="0">
                <a:latin typeface="+mn-lt"/>
              </a:rPr>
              <a:t>You want to find the mean length of time spent doing homework.  How to conduct a simple random sample?</a:t>
            </a:r>
          </a:p>
        </p:txBody>
      </p:sp>
      <p:sp>
        <p:nvSpPr>
          <p:cNvPr id="11" name="Rectangle 10">
            <a:extLst>
              <a:ext uri="{FF2B5EF4-FFF2-40B4-BE49-F238E27FC236}">
                <a16:creationId xmlns:a16="http://schemas.microsoft.com/office/drawing/2014/main" id="{4DCC422D-FBE7-4ACD-A868-0296955D14ED}"/>
              </a:ext>
            </a:extLst>
          </p:cNvPr>
          <p:cNvSpPr/>
          <p:nvPr/>
        </p:nvSpPr>
        <p:spPr>
          <a:xfrm>
            <a:off x="419444" y="4419600"/>
            <a:ext cx="8363272" cy="830997"/>
          </a:xfrm>
          <a:prstGeom prst="rect">
            <a:avLst/>
          </a:prstGeom>
        </p:spPr>
        <p:txBody>
          <a:bodyPr wrap="square">
            <a:spAutoFit/>
          </a:bodyPr>
          <a:lstStyle/>
          <a:p>
            <a:r>
              <a:rPr lang="en-GB" dirty="0">
                <a:latin typeface="+mn-lt"/>
              </a:rPr>
              <a:t>You might put the names of every student into a hat and draw out the names of 5 students to form a sample.</a:t>
            </a:r>
          </a:p>
        </p:txBody>
      </p:sp>
      <p:sp>
        <p:nvSpPr>
          <p:cNvPr id="5" name="Rectangle 4">
            <a:extLst>
              <a:ext uri="{FF2B5EF4-FFF2-40B4-BE49-F238E27FC236}">
                <a16:creationId xmlns:a16="http://schemas.microsoft.com/office/drawing/2014/main" id="{A9E4F946-56DC-7454-F2EF-D370205A4883}"/>
              </a:ext>
            </a:extLst>
          </p:cNvPr>
          <p:cNvSpPr/>
          <p:nvPr/>
        </p:nvSpPr>
        <p:spPr>
          <a:xfrm>
            <a:off x="361284" y="3731958"/>
            <a:ext cx="8363272" cy="830997"/>
          </a:xfrm>
          <a:prstGeom prst="rect">
            <a:avLst/>
          </a:prstGeom>
        </p:spPr>
        <p:txBody>
          <a:bodyPr wrap="square">
            <a:spAutoFit/>
          </a:bodyPr>
          <a:lstStyle/>
          <a:p>
            <a:r>
              <a:rPr lang="en-GB" dirty="0">
                <a:latin typeface="+mn-lt"/>
              </a:rPr>
              <a:t>Suppose 5 students are to be sampled from a class of 50 students.</a:t>
            </a:r>
          </a:p>
        </p:txBody>
      </p:sp>
      <mc:AlternateContent xmlns:mc="http://schemas.openxmlformats.org/markup-compatibility/2006">
        <mc:Choice xmlns:a14="http://schemas.microsoft.com/office/drawing/2010/main" Requires="a14">
          <p:sp>
            <p:nvSpPr>
              <p:cNvPr id="12" name="Rectangle 11">
                <a:extLst>
                  <a:ext uri="{FF2B5EF4-FFF2-40B4-BE49-F238E27FC236}">
                    <a16:creationId xmlns:a16="http://schemas.microsoft.com/office/drawing/2014/main" id="{8A78706E-31B4-A40E-A6A5-6FB551BCF44E}"/>
                  </a:ext>
                </a:extLst>
              </p:cNvPr>
              <p:cNvSpPr/>
              <p:nvPr/>
            </p:nvSpPr>
            <p:spPr>
              <a:xfrm>
                <a:off x="419444" y="5181600"/>
                <a:ext cx="8648356" cy="525528"/>
              </a:xfrm>
              <a:prstGeom prst="rect">
                <a:avLst/>
              </a:prstGeom>
            </p:spPr>
            <p:txBody>
              <a:bodyPr wrap="square">
                <a:spAutoFit/>
              </a:bodyPr>
              <a:lstStyle/>
              <a:p>
                <a:pPr marL="342900" indent="-342900">
                  <a:buFont typeface="Arial" panose="020B0604020202020204" pitchFamily="34" charset="0"/>
                  <a:buChar char="•"/>
                </a:pPr>
                <a:r>
                  <a:rPr lang="en-GB" dirty="0">
                    <a:latin typeface="+mn-lt"/>
                  </a:rPr>
                  <a:t>Each student has the same chance </a:t>
                </a:r>
                <a14:m>
                  <m:oMath xmlns:m="http://schemas.openxmlformats.org/officeDocument/2006/math">
                    <m:d>
                      <m:dPr>
                        <m:ctrlPr>
                          <a:rPr lang="en-GB" i="1" smtClean="0">
                            <a:latin typeface="+mn-lt"/>
                          </a:rPr>
                        </m:ctrlPr>
                      </m:dPr>
                      <m:e>
                        <m:box>
                          <m:boxPr>
                            <m:ctrlPr>
                              <a:rPr lang="en-GB" i="1" smtClean="0">
                                <a:latin typeface="+mn-lt"/>
                              </a:rPr>
                            </m:ctrlPr>
                          </m:boxPr>
                          <m:e>
                            <m:argPr>
                              <m:argSz m:val="-1"/>
                            </m:argPr>
                            <m:f>
                              <m:fPr>
                                <m:ctrlPr>
                                  <a:rPr lang="en-GB" i="1" smtClean="0">
                                    <a:latin typeface="+mn-lt"/>
                                  </a:rPr>
                                </m:ctrlPr>
                              </m:fPr>
                              <m:num>
                                <m:r>
                                  <a:rPr lang="en-US" b="0" i="1" smtClean="0">
                                    <a:latin typeface="+mn-lt"/>
                                  </a:rPr>
                                  <m:t>1</m:t>
                                </m:r>
                              </m:num>
                              <m:den>
                                <m:r>
                                  <a:rPr lang="en-US" b="0" i="1" smtClean="0">
                                    <a:latin typeface="+mn-lt"/>
                                  </a:rPr>
                                  <m:t>10</m:t>
                                </m:r>
                              </m:den>
                            </m:f>
                          </m:e>
                        </m:box>
                      </m:e>
                    </m:d>
                  </m:oMath>
                </a14:m>
                <a:r>
                  <a:rPr lang="en-GB" dirty="0">
                    <a:latin typeface="+mn-lt"/>
                  </a:rPr>
                  <a:t> of being selected.</a:t>
                </a:r>
              </a:p>
            </p:txBody>
          </p:sp>
        </mc:Choice>
        <mc:Fallback>
          <p:sp>
            <p:nvSpPr>
              <p:cNvPr id="12" name="Rectangle 11">
                <a:extLst>
                  <a:ext uri="{FF2B5EF4-FFF2-40B4-BE49-F238E27FC236}">
                    <a16:creationId xmlns:a16="http://schemas.microsoft.com/office/drawing/2014/main" id="{8A78706E-31B4-A40E-A6A5-6FB551BCF44E}"/>
                  </a:ext>
                </a:extLst>
              </p:cNvPr>
              <p:cNvSpPr>
                <a:spLocks noRot="1" noChangeAspect="1" noMove="1" noResize="1" noEditPoints="1" noAdjustHandles="1" noChangeArrowheads="1" noChangeShapeType="1" noTextEdit="1"/>
              </p:cNvSpPr>
              <p:nvPr/>
            </p:nvSpPr>
            <p:spPr>
              <a:xfrm>
                <a:off x="419444" y="5181600"/>
                <a:ext cx="8648356" cy="525528"/>
              </a:xfrm>
              <a:prstGeom prst="rect">
                <a:avLst/>
              </a:prstGeom>
              <a:blipFill>
                <a:blip r:embed="rId3"/>
                <a:stretch>
                  <a:fillRect l="-987" t="-3488" r="-352" b="-19767"/>
                </a:stretch>
              </a:blipFill>
            </p:spPr>
            <p:txBody>
              <a:bodyPr/>
              <a:lstStyle/>
              <a:p>
                <a:r>
                  <a:rPr lang="en-US">
                    <a:noFill/>
                  </a:rPr>
                  <a:t> </a:t>
                </a:r>
              </a:p>
            </p:txBody>
          </p:sp>
        </mc:Fallback>
      </mc:AlternateContent>
      <p:sp>
        <p:nvSpPr>
          <p:cNvPr id="13" name="Rectangle 12">
            <a:extLst>
              <a:ext uri="{FF2B5EF4-FFF2-40B4-BE49-F238E27FC236}">
                <a16:creationId xmlns:a16="http://schemas.microsoft.com/office/drawing/2014/main" id="{37B3CD76-2DC2-3D9C-698F-C6E0FDCA1150}"/>
              </a:ext>
            </a:extLst>
          </p:cNvPr>
          <p:cNvSpPr/>
          <p:nvPr/>
        </p:nvSpPr>
        <p:spPr>
          <a:xfrm>
            <a:off x="390364" y="5638800"/>
            <a:ext cx="8363272" cy="830997"/>
          </a:xfrm>
          <a:prstGeom prst="rect">
            <a:avLst/>
          </a:prstGeom>
        </p:spPr>
        <p:txBody>
          <a:bodyPr wrap="square">
            <a:spAutoFit/>
          </a:bodyPr>
          <a:lstStyle/>
          <a:p>
            <a:pPr marL="342900" indent="-342900">
              <a:buFont typeface="Arial" panose="020B0604020202020204" pitchFamily="34" charset="0"/>
              <a:buChar char="•"/>
            </a:pPr>
            <a:r>
              <a:rPr lang="en-GB" dirty="0">
                <a:latin typeface="+mn-lt"/>
              </a:rPr>
              <a:t>Each </a:t>
            </a:r>
            <a:r>
              <a:rPr lang="en-US" dirty="0">
                <a:latin typeface="+mn-lt"/>
              </a:rPr>
              <a:t>set of 5 students is just as likely to be </a:t>
            </a:r>
            <a:r>
              <a:rPr lang="en-GB" dirty="0">
                <a:latin typeface="+mn-lt"/>
              </a:rPr>
              <a:t>selected as any other.</a:t>
            </a:r>
          </a:p>
        </p:txBody>
      </p:sp>
    </p:spTree>
    <p:extLst>
      <p:ext uri="{BB962C8B-B14F-4D97-AF65-F5344CB8AC3E}">
        <p14:creationId xmlns:p14="http://schemas.microsoft.com/office/powerpoint/2010/main" val="26473653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5"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5820" name="Rectangle 12"/>
          <p:cNvSpPr>
            <a:spLocks noChangeArrowheads="1"/>
          </p:cNvSpPr>
          <p:nvPr/>
        </p:nvSpPr>
        <p:spPr bwMode="auto">
          <a:xfrm>
            <a:off x="457200" y="91440"/>
            <a:ext cx="43332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Sampling techniques:</a:t>
            </a:r>
          </a:p>
        </p:txBody>
      </p:sp>
      <p:sp>
        <p:nvSpPr>
          <p:cNvPr id="2" name="Rectangle 1"/>
          <p:cNvSpPr/>
          <p:nvPr/>
        </p:nvSpPr>
        <p:spPr>
          <a:xfrm>
            <a:off x="2192163" y="533400"/>
            <a:ext cx="5159896" cy="584775"/>
          </a:xfrm>
          <a:prstGeom prst="rect">
            <a:avLst/>
          </a:prstGeom>
        </p:spPr>
        <p:txBody>
          <a:bodyPr wrap="square">
            <a:spAutoFit/>
          </a:bodyPr>
          <a:lstStyle/>
          <a:p>
            <a:r>
              <a:rPr lang="en-GB" sz="3200" b="1" dirty="0">
                <a:solidFill>
                  <a:srgbClr val="0070C0"/>
                </a:solidFill>
                <a:latin typeface="Comic Sans MS" panose="030F0702030302020204" pitchFamily="66" charset="0"/>
              </a:rPr>
              <a:t>Simple random sampling.</a:t>
            </a:r>
          </a:p>
        </p:txBody>
      </p:sp>
      <p:sp>
        <p:nvSpPr>
          <p:cNvPr id="6" name="Rectangle 5">
            <a:hlinkClick r:id="rId2"/>
            <a:extLst>
              <a:ext uri="{FF2B5EF4-FFF2-40B4-BE49-F238E27FC236}">
                <a16:creationId xmlns:a16="http://schemas.microsoft.com/office/drawing/2014/main" id="{BC9C867B-17E9-4F46-A95D-3B79CD0E28C5}"/>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32AE0705-164A-4240-8E91-5B8ACA9792E1}"/>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8FA6D611-2049-41AE-8FF3-68EA2D43BDF3}"/>
              </a:ext>
            </a:extLst>
          </p:cNvPr>
          <p:cNvSpPr/>
          <p:nvPr/>
        </p:nvSpPr>
        <p:spPr>
          <a:xfrm>
            <a:off x="390364" y="1044480"/>
            <a:ext cx="8363272" cy="1200329"/>
          </a:xfrm>
          <a:prstGeom prst="rect">
            <a:avLst/>
          </a:prstGeom>
        </p:spPr>
        <p:txBody>
          <a:bodyPr wrap="square">
            <a:spAutoFit/>
          </a:bodyPr>
          <a:lstStyle/>
          <a:p>
            <a:r>
              <a:rPr lang="en-GB" dirty="0">
                <a:latin typeface="+mn-lt"/>
              </a:rPr>
              <a:t>Instead of drawing names from the hat, it is more practical to number the member of the population and  use a random number generator to select the sample.</a:t>
            </a:r>
          </a:p>
        </p:txBody>
      </p:sp>
      <p:sp>
        <p:nvSpPr>
          <p:cNvPr id="5" name="Rectangle 4">
            <a:extLst>
              <a:ext uri="{FF2B5EF4-FFF2-40B4-BE49-F238E27FC236}">
                <a16:creationId xmlns:a16="http://schemas.microsoft.com/office/drawing/2014/main" id="{A9E4F946-56DC-7454-F2EF-D370205A4883}"/>
              </a:ext>
            </a:extLst>
          </p:cNvPr>
          <p:cNvSpPr/>
          <p:nvPr/>
        </p:nvSpPr>
        <p:spPr>
          <a:xfrm>
            <a:off x="431098" y="2189677"/>
            <a:ext cx="8322538" cy="461665"/>
          </a:xfrm>
          <a:prstGeom prst="rect">
            <a:avLst/>
          </a:prstGeom>
        </p:spPr>
        <p:txBody>
          <a:bodyPr wrap="square">
            <a:spAutoFit/>
          </a:bodyPr>
          <a:lstStyle/>
          <a:p>
            <a:r>
              <a:rPr lang="en-GB" dirty="0">
                <a:latin typeface="+mn-lt"/>
              </a:rPr>
              <a:t>You can use your calculator to generate random numbers.</a:t>
            </a:r>
          </a:p>
        </p:txBody>
      </p:sp>
      <p:sp>
        <p:nvSpPr>
          <p:cNvPr id="16" name="TextBox 15">
            <a:extLst>
              <a:ext uri="{FF2B5EF4-FFF2-40B4-BE49-F238E27FC236}">
                <a16:creationId xmlns:a16="http://schemas.microsoft.com/office/drawing/2014/main" id="{FBADA0A4-4FF1-A6FB-EBAF-39BAB7BB14EE}"/>
              </a:ext>
            </a:extLst>
          </p:cNvPr>
          <p:cNvSpPr txBox="1"/>
          <p:nvPr/>
        </p:nvSpPr>
        <p:spPr>
          <a:xfrm>
            <a:off x="745821" y="3320052"/>
            <a:ext cx="920232" cy="461665"/>
          </a:xfrm>
          <a:prstGeom prst="rect">
            <a:avLst/>
          </a:prstGeom>
          <a:noFill/>
        </p:spPr>
        <p:txBody>
          <a:bodyPr wrap="square" lIns="0" rIns="0" rtlCol="0">
            <a:spAutoFit/>
          </a:bodyPr>
          <a:lstStyle/>
          <a:p>
            <a:r>
              <a:rPr lang="en-GB" sz="2400" b="1" dirty="0">
                <a:solidFill>
                  <a:srgbClr val="FF6600"/>
                </a:solidFill>
                <a:latin typeface="Calibri" panose="020F0502020204030204" pitchFamily="34" charset="0"/>
                <a:cs typeface="Calibri" panose="020F0502020204030204" pitchFamily="34" charset="0"/>
              </a:rPr>
              <a:t>MENU</a:t>
            </a:r>
            <a:endParaRPr lang="en-GB" sz="2400" baseline="30000" dirty="0">
              <a:latin typeface="Calibri" panose="020F0502020204030204" pitchFamily="34" charset="0"/>
              <a:cs typeface="Calibri" panose="020F0502020204030204" pitchFamily="34" charset="0"/>
            </a:endParaRPr>
          </a:p>
        </p:txBody>
      </p:sp>
      <p:sp>
        <p:nvSpPr>
          <p:cNvPr id="17" name="TextBox 16">
            <a:extLst>
              <a:ext uri="{FF2B5EF4-FFF2-40B4-BE49-F238E27FC236}">
                <a16:creationId xmlns:a16="http://schemas.microsoft.com/office/drawing/2014/main" id="{75445933-4014-A5F7-0D2B-CA368128157A}"/>
              </a:ext>
            </a:extLst>
          </p:cNvPr>
          <p:cNvSpPr txBox="1"/>
          <p:nvPr/>
        </p:nvSpPr>
        <p:spPr>
          <a:xfrm>
            <a:off x="1648370" y="3320051"/>
            <a:ext cx="403798" cy="461665"/>
          </a:xfrm>
          <a:prstGeom prst="rect">
            <a:avLst/>
          </a:prstGeom>
          <a:noFill/>
        </p:spPr>
        <p:txBody>
          <a:bodyPr wrap="square" rtlCol="0">
            <a:spAutoFit/>
          </a:bodyPr>
          <a:lstStyle/>
          <a:p>
            <a:r>
              <a:rPr lang="en-GB" sz="2400" dirty="0">
                <a:latin typeface="Calibri" panose="020F0502020204030204" pitchFamily="34" charset="0"/>
                <a:cs typeface="Calibri" panose="020F0502020204030204" pitchFamily="34" charset="0"/>
              </a:rPr>
              <a:t>1 </a:t>
            </a:r>
          </a:p>
        </p:txBody>
      </p:sp>
      <p:sp>
        <p:nvSpPr>
          <p:cNvPr id="18" name="TextBox 17">
            <a:extLst>
              <a:ext uri="{FF2B5EF4-FFF2-40B4-BE49-F238E27FC236}">
                <a16:creationId xmlns:a16="http://schemas.microsoft.com/office/drawing/2014/main" id="{598F266D-26D4-9E34-E33D-C439591983C9}"/>
              </a:ext>
            </a:extLst>
          </p:cNvPr>
          <p:cNvSpPr txBox="1"/>
          <p:nvPr/>
        </p:nvSpPr>
        <p:spPr>
          <a:xfrm>
            <a:off x="763111" y="3682884"/>
            <a:ext cx="920232" cy="461665"/>
          </a:xfrm>
          <a:prstGeom prst="rect">
            <a:avLst/>
          </a:prstGeom>
          <a:noFill/>
        </p:spPr>
        <p:txBody>
          <a:bodyPr wrap="square" lIns="0" rIns="0" rtlCol="0">
            <a:spAutoFit/>
          </a:bodyPr>
          <a:lstStyle/>
          <a:p>
            <a:r>
              <a:rPr lang="en-GB" sz="2400" b="1" dirty="0">
                <a:latin typeface="Calibri" panose="020F0502020204030204" pitchFamily="34" charset="0"/>
                <a:cs typeface="Calibri" panose="020F0502020204030204" pitchFamily="34" charset="0"/>
              </a:rPr>
              <a:t>Press</a:t>
            </a:r>
            <a:endParaRPr lang="en-GB" sz="2400" baseline="30000" dirty="0">
              <a:latin typeface="Calibri" panose="020F0502020204030204" pitchFamily="34" charset="0"/>
              <a:cs typeface="Calibri" panose="020F0502020204030204" pitchFamily="34" charset="0"/>
            </a:endParaRPr>
          </a:p>
        </p:txBody>
      </p:sp>
      <p:sp>
        <p:nvSpPr>
          <p:cNvPr id="19" name="TextBox 18">
            <a:extLst>
              <a:ext uri="{FF2B5EF4-FFF2-40B4-BE49-F238E27FC236}">
                <a16:creationId xmlns:a16="http://schemas.microsoft.com/office/drawing/2014/main" id="{58F79BFC-DE6D-FB52-7B53-ADC4A9E6C7A0}"/>
              </a:ext>
            </a:extLst>
          </p:cNvPr>
          <p:cNvSpPr txBox="1"/>
          <p:nvPr/>
        </p:nvSpPr>
        <p:spPr>
          <a:xfrm>
            <a:off x="1665659" y="3682883"/>
            <a:ext cx="902943" cy="461665"/>
          </a:xfrm>
          <a:prstGeom prst="rect">
            <a:avLst/>
          </a:prstGeom>
          <a:noFill/>
        </p:spPr>
        <p:txBody>
          <a:bodyPr wrap="square" rtlCol="0">
            <a:spAutoFit/>
          </a:bodyPr>
          <a:lstStyle/>
          <a:p>
            <a:r>
              <a:rPr lang="en-GB" sz="2400" dirty="0">
                <a:solidFill>
                  <a:schemeClr val="bg1"/>
                </a:solidFill>
                <a:highlight>
                  <a:srgbClr val="000000"/>
                </a:highlight>
                <a:latin typeface="Calibri" panose="020F0502020204030204" pitchFamily="34" charset="0"/>
                <a:cs typeface="Calibri" panose="020F0502020204030204" pitchFamily="34" charset="0"/>
              </a:rPr>
              <a:t>OPTN</a:t>
            </a:r>
          </a:p>
        </p:txBody>
      </p:sp>
      <p:sp>
        <p:nvSpPr>
          <p:cNvPr id="20" name="TextBox 19">
            <a:extLst>
              <a:ext uri="{FF2B5EF4-FFF2-40B4-BE49-F238E27FC236}">
                <a16:creationId xmlns:a16="http://schemas.microsoft.com/office/drawing/2014/main" id="{19F7BD37-4AB0-4271-415B-1A3AE3DC748E}"/>
              </a:ext>
            </a:extLst>
          </p:cNvPr>
          <p:cNvSpPr txBox="1"/>
          <p:nvPr/>
        </p:nvSpPr>
        <p:spPr>
          <a:xfrm>
            <a:off x="803849" y="2968404"/>
            <a:ext cx="2189872" cy="461665"/>
          </a:xfrm>
          <a:prstGeom prst="rect">
            <a:avLst/>
          </a:prstGeom>
          <a:noFill/>
        </p:spPr>
        <p:txBody>
          <a:bodyPr wrap="square" lIns="0" rIns="0" rtlCol="0">
            <a:spAutoFit/>
          </a:bodyPr>
          <a:lstStyle/>
          <a:p>
            <a:r>
              <a:rPr lang="en-GB" sz="2400" dirty="0">
                <a:latin typeface="Calibri" panose="020F0502020204030204" pitchFamily="34" charset="0"/>
                <a:cs typeface="Calibri" panose="020F0502020204030204" pitchFamily="34" charset="0"/>
              </a:rPr>
              <a:t>Turn on the GDC</a:t>
            </a:r>
            <a:endParaRPr lang="en-GB" sz="2400" baseline="30000" dirty="0">
              <a:latin typeface="Calibri" panose="020F0502020204030204" pitchFamily="34" charset="0"/>
              <a:cs typeface="Calibri" panose="020F0502020204030204" pitchFamily="34" charset="0"/>
            </a:endParaRPr>
          </a:p>
        </p:txBody>
      </p:sp>
      <p:sp>
        <p:nvSpPr>
          <p:cNvPr id="21" name="TextBox 20">
            <a:extLst>
              <a:ext uri="{FF2B5EF4-FFF2-40B4-BE49-F238E27FC236}">
                <a16:creationId xmlns:a16="http://schemas.microsoft.com/office/drawing/2014/main" id="{14029856-DD9C-44D0-6915-A167DE11FB28}"/>
              </a:ext>
            </a:extLst>
          </p:cNvPr>
          <p:cNvSpPr txBox="1"/>
          <p:nvPr/>
        </p:nvSpPr>
        <p:spPr>
          <a:xfrm>
            <a:off x="967935" y="4063956"/>
            <a:ext cx="522533" cy="461665"/>
          </a:xfrm>
          <a:prstGeom prst="rect">
            <a:avLst/>
          </a:prstGeom>
          <a:noFill/>
        </p:spPr>
        <p:txBody>
          <a:bodyPr wrap="square" rtlCol="0">
            <a:spAutoFit/>
          </a:bodyPr>
          <a:lstStyle/>
          <a:p>
            <a:r>
              <a:rPr lang="en-GB" sz="2400" dirty="0">
                <a:latin typeface="Calibri" panose="020F0502020204030204" pitchFamily="34" charset="0"/>
                <a:cs typeface="Calibri" panose="020F0502020204030204" pitchFamily="34" charset="0"/>
              </a:rPr>
              <a:t>F6 </a:t>
            </a:r>
          </a:p>
        </p:txBody>
      </p:sp>
      <p:sp>
        <p:nvSpPr>
          <p:cNvPr id="22" name="TextBox 21">
            <a:extLst>
              <a:ext uri="{FF2B5EF4-FFF2-40B4-BE49-F238E27FC236}">
                <a16:creationId xmlns:a16="http://schemas.microsoft.com/office/drawing/2014/main" id="{8BE55C04-F3E4-CFB6-793E-ABF25C9DB923}"/>
              </a:ext>
            </a:extLst>
          </p:cNvPr>
          <p:cNvSpPr txBox="1"/>
          <p:nvPr/>
        </p:nvSpPr>
        <p:spPr>
          <a:xfrm>
            <a:off x="945336" y="4406431"/>
            <a:ext cx="522533" cy="461665"/>
          </a:xfrm>
          <a:prstGeom prst="rect">
            <a:avLst/>
          </a:prstGeom>
          <a:noFill/>
        </p:spPr>
        <p:txBody>
          <a:bodyPr wrap="square" rtlCol="0">
            <a:spAutoFit/>
          </a:bodyPr>
          <a:lstStyle/>
          <a:p>
            <a:r>
              <a:rPr lang="en-GB" sz="2400" dirty="0">
                <a:latin typeface="Calibri" panose="020F0502020204030204" pitchFamily="34" charset="0"/>
                <a:cs typeface="Calibri" panose="020F0502020204030204" pitchFamily="34" charset="0"/>
              </a:rPr>
              <a:t>F3 </a:t>
            </a:r>
          </a:p>
        </p:txBody>
      </p:sp>
      <p:sp>
        <p:nvSpPr>
          <p:cNvPr id="23" name="TextBox 22">
            <a:extLst>
              <a:ext uri="{FF2B5EF4-FFF2-40B4-BE49-F238E27FC236}">
                <a16:creationId xmlns:a16="http://schemas.microsoft.com/office/drawing/2014/main" id="{F7CF5027-3EFA-B1A4-A23C-87E65AA02C82}"/>
              </a:ext>
            </a:extLst>
          </p:cNvPr>
          <p:cNvSpPr txBox="1"/>
          <p:nvPr/>
        </p:nvSpPr>
        <p:spPr>
          <a:xfrm>
            <a:off x="966451" y="4737928"/>
            <a:ext cx="522533" cy="461665"/>
          </a:xfrm>
          <a:prstGeom prst="rect">
            <a:avLst/>
          </a:prstGeom>
          <a:noFill/>
        </p:spPr>
        <p:txBody>
          <a:bodyPr wrap="square" rtlCol="0">
            <a:spAutoFit/>
          </a:bodyPr>
          <a:lstStyle/>
          <a:p>
            <a:r>
              <a:rPr lang="en-GB" sz="2400" dirty="0">
                <a:latin typeface="Calibri" panose="020F0502020204030204" pitchFamily="34" charset="0"/>
                <a:cs typeface="Calibri" panose="020F0502020204030204" pitchFamily="34" charset="0"/>
              </a:rPr>
              <a:t>F4 </a:t>
            </a:r>
          </a:p>
        </p:txBody>
      </p:sp>
      <p:sp>
        <p:nvSpPr>
          <p:cNvPr id="24" name="TextBox 23">
            <a:extLst>
              <a:ext uri="{FF2B5EF4-FFF2-40B4-BE49-F238E27FC236}">
                <a16:creationId xmlns:a16="http://schemas.microsoft.com/office/drawing/2014/main" id="{8282BB4A-F5B2-48F7-A70E-BC635E882541}"/>
              </a:ext>
            </a:extLst>
          </p:cNvPr>
          <p:cNvSpPr txBox="1"/>
          <p:nvPr/>
        </p:nvSpPr>
        <p:spPr>
          <a:xfrm>
            <a:off x="943852" y="5080403"/>
            <a:ext cx="522533" cy="461665"/>
          </a:xfrm>
          <a:prstGeom prst="rect">
            <a:avLst/>
          </a:prstGeom>
          <a:noFill/>
        </p:spPr>
        <p:txBody>
          <a:bodyPr wrap="square" rtlCol="0">
            <a:spAutoFit/>
          </a:bodyPr>
          <a:lstStyle/>
          <a:p>
            <a:r>
              <a:rPr lang="en-GB" sz="2400" dirty="0">
                <a:latin typeface="Calibri" panose="020F0502020204030204" pitchFamily="34" charset="0"/>
                <a:cs typeface="Calibri" panose="020F0502020204030204" pitchFamily="34" charset="0"/>
              </a:rPr>
              <a:t>F2 </a:t>
            </a:r>
          </a:p>
        </p:txBody>
      </p:sp>
      <p:sp>
        <p:nvSpPr>
          <p:cNvPr id="25" name="TextBox 24">
            <a:extLst>
              <a:ext uri="{FF2B5EF4-FFF2-40B4-BE49-F238E27FC236}">
                <a16:creationId xmlns:a16="http://schemas.microsoft.com/office/drawing/2014/main" id="{4DA0DF30-89CE-0512-1BCB-7FA623342544}"/>
              </a:ext>
            </a:extLst>
          </p:cNvPr>
          <p:cNvSpPr txBox="1"/>
          <p:nvPr/>
        </p:nvSpPr>
        <p:spPr>
          <a:xfrm>
            <a:off x="596809" y="5425831"/>
            <a:ext cx="2440287" cy="461665"/>
          </a:xfrm>
          <a:prstGeom prst="rect">
            <a:avLst/>
          </a:prstGeom>
          <a:noFill/>
        </p:spPr>
        <p:txBody>
          <a:bodyPr wrap="square" lIns="0" rIns="0" rtlCol="0">
            <a:spAutoFit/>
          </a:bodyPr>
          <a:lstStyle/>
          <a:p>
            <a:r>
              <a:rPr lang="en-GB" sz="2400" dirty="0">
                <a:latin typeface="Calibri" panose="020F0502020204030204" pitchFamily="34" charset="0"/>
                <a:cs typeface="Calibri" panose="020F0502020204030204" pitchFamily="34" charset="0"/>
              </a:rPr>
              <a:t>Now press 1, 50, 5)</a:t>
            </a:r>
            <a:endParaRPr lang="en-GB" sz="2400" baseline="30000" dirty="0">
              <a:latin typeface="Calibri" panose="020F0502020204030204" pitchFamily="34" charset="0"/>
              <a:cs typeface="Calibri" panose="020F0502020204030204" pitchFamily="34" charset="0"/>
            </a:endParaRPr>
          </a:p>
        </p:txBody>
      </p:sp>
      <p:sp>
        <p:nvSpPr>
          <p:cNvPr id="26" name="TextBox 25">
            <a:extLst>
              <a:ext uri="{FF2B5EF4-FFF2-40B4-BE49-F238E27FC236}">
                <a16:creationId xmlns:a16="http://schemas.microsoft.com/office/drawing/2014/main" id="{7E2069CF-FEFC-3CBA-7ACA-6871C8E4735B}"/>
              </a:ext>
            </a:extLst>
          </p:cNvPr>
          <p:cNvSpPr txBox="1"/>
          <p:nvPr/>
        </p:nvSpPr>
        <p:spPr>
          <a:xfrm>
            <a:off x="2976044" y="5472724"/>
            <a:ext cx="899253" cy="461665"/>
          </a:xfrm>
          <a:prstGeom prst="rect">
            <a:avLst/>
          </a:prstGeom>
          <a:noFill/>
          <a:ln>
            <a:solidFill>
              <a:schemeClr val="tx1"/>
            </a:solidFill>
          </a:ln>
        </p:spPr>
        <p:txBody>
          <a:bodyPr wrap="square" rtlCol="0">
            <a:spAutoFit/>
          </a:bodyPr>
          <a:lstStyle/>
          <a:p>
            <a:pPr algn="ctr"/>
            <a:r>
              <a:rPr lang="en-GB" sz="2400" b="1" dirty="0">
                <a:solidFill>
                  <a:srgbClr val="0070C0"/>
                </a:solidFill>
                <a:latin typeface="Calibri" panose="020F0502020204030204" pitchFamily="34" charset="0"/>
                <a:cs typeface="Calibri" panose="020F0502020204030204" pitchFamily="34" charset="0"/>
              </a:rPr>
              <a:t>EXE</a:t>
            </a:r>
          </a:p>
        </p:txBody>
      </p:sp>
      <p:pic>
        <p:nvPicPr>
          <p:cNvPr id="28" name="Picture 27">
            <a:extLst>
              <a:ext uri="{FF2B5EF4-FFF2-40B4-BE49-F238E27FC236}">
                <a16:creationId xmlns:a16="http://schemas.microsoft.com/office/drawing/2014/main" id="{8952C2C1-3CFB-B06A-FE25-F83A2B0CEEE1}"/>
              </a:ext>
            </a:extLst>
          </p:cNvPr>
          <p:cNvPicPr>
            <a:picLocks noChangeAspect="1"/>
          </p:cNvPicPr>
          <p:nvPr/>
        </p:nvPicPr>
        <p:blipFill>
          <a:blip r:embed="rId3"/>
          <a:stretch>
            <a:fillRect/>
          </a:stretch>
        </p:blipFill>
        <p:spPr>
          <a:xfrm>
            <a:off x="5577840" y="3200400"/>
            <a:ext cx="2981325" cy="2438400"/>
          </a:xfrm>
          <a:prstGeom prst="rect">
            <a:avLst/>
          </a:prstGeom>
        </p:spPr>
      </p:pic>
      <p:pic>
        <p:nvPicPr>
          <p:cNvPr id="30" name="Picture 29">
            <a:extLst>
              <a:ext uri="{FF2B5EF4-FFF2-40B4-BE49-F238E27FC236}">
                <a16:creationId xmlns:a16="http://schemas.microsoft.com/office/drawing/2014/main" id="{04AE1067-CE20-EB8D-BBB2-6836F3768E88}"/>
              </a:ext>
            </a:extLst>
          </p:cNvPr>
          <p:cNvPicPr>
            <a:picLocks noChangeAspect="1"/>
          </p:cNvPicPr>
          <p:nvPr/>
        </p:nvPicPr>
        <p:blipFill>
          <a:blip r:embed="rId4"/>
          <a:stretch>
            <a:fillRect/>
          </a:stretch>
        </p:blipFill>
        <p:spPr>
          <a:xfrm>
            <a:off x="5577840" y="3200400"/>
            <a:ext cx="3000375" cy="2457450"/>
          </a:xfrm>
          <a:prstGeom prst="rect">
            <a:avLst/>
          </a:prstGeom>
        </p:spPr>
      </p:pic>
      <p:sp>
        <p:nvSpPr>
          <p:cNvPr id="31" name="TextBox 30">
            <a:extLst>
              <a:ext uri="{FF2B5EF4-FFF2-40B4-BE49-F238E27FC236}">
                <a16:creationId xmlns:a16="http://schemas.microsoft.com/office/drawing/2014/main" id="{56E2AF18-45EE-221F-2EAE-CF630C44628A}"/>
              </a:ext>
            </a:extLst>
          </p:cNvPr>
          <p:cNvSpPr txBox="1"/>
          <p:nvPr/>
        </p:nvSpPr>
        <p:spPr>
          <a:xfrm>
            <a:off x="1673151" y="4063955"/>
            <a:ext cx="522533" cy="461665"/>
          </a:xfrm>
          <a:prstGeom prst="rect">
            <a:avLst/>
          </a:prstGeom>
          <a:noFill/>
        </p:spPr>
        <p:txBody>
          <a:bodyPr wrap="square" lIns="0" rIns="0" rtlCol="0">
            <a:spAutoFit/>
          </a:bodyPr>
          <a:lstStyle/>
          <a:p>
            <a:r>
              <a:rPr lang="en-GB" sz="2400" dirty="0">
                <a:latin typeface="Calibri" panose="020F0502020204030204" pitchFamily="34" charset="0"/>
                <a:cs typeface="Calibri" panose="020F0502020204030204" pitchFamily="34" charset="0"/>
                <a:sym typeface="Wingdings 3" panose="05040102010807070707" pitchFamily="18" charset="2"/>
              </a:rPr>
              <a:t></a:t>
            </a:r>
            <a:endParaRPr lang="en-GB" sz="2400" baseline="30000" dirty="0">
              <a:latin typeface="Calibri" panose="020F0502020204030204" pitchFamily="34" charset="0"/>
              <a:cs typeface="Calibri" panose="020F0502020204030204" pitchFamily="34" charset="0"/>
            </a:endParaRPr>
          </a:p>
        </p:txBody>
      </p:sp>
      <p:sp>
        <p:nvSpPr>
          <p:cNvPr id="1655808" name="TextBox 1655807">
            <a:extLst>
              <a:ext uri="{FF2B5EF4-FFF2-40B4-BE49-F238E27FC236}">
                <a16:creationId xmlns:a16="http://schemas.microsoft.com/office/drawing/2014/main" id="{42726C3A-2515-E23D-F6DA-A5E1CEE5B99B}"/>
              </a:ext>
            </a:extLst>
          </p:cNvPr>
          <p:cNvSpPr txBox="1"/>
          <p:nvPr/>
        </p:nvSpPr>
        <p:spPr>
          <a:xfrm>
            <a:off x="1683432" y="4356897"/>
            <a:ext cx="885170" cy="461665"/>
          </a:xfrm>
          <a:prstGeom prst="rect">
            <a:avLst/>
          </a:prstGeom>
          <a:noFill/>
        </p:spPr>
        <p:txBody>
          <a:bodyPr wrap="square" lIns="0" rIns="0" rtlCol="0">
            <a:spAutoFit/>
          </a:bodyPr>
          <a:lstStyle/>
          <a:p>
            <a:r>
              <a:rPr lang="en-GB" sz="2400" dirty="0">
                <a:latin typeface="Calibri" panose="020F0502020204030204" pitchFamily="34" charset="0"/>
                <a:cs typeface="Calibri" panose="020F0502020204030204" pitchFamily="34" charset="0"/>
                <a:sym typeface="Wingdings 3" panose="05040102010807070707" pitchFamily="18" charset="2"/>
              </a:rPr>
              <a:t>PROB</a:t>
            </a:r>
            <a:endParaRPr lang="en-GB" sz="2400" baseline="30000" dirty="0">
              <a:latin typeface="Calibri" panose="020F0502020204030204" pitchFamily="34" charset="0"/>
              <a:cs typeface="Calibri" panose="020F0502020204030204" pitchFamily="34" charset="0"/>
            </a:endParaRPr>
          </a:p>
        </p:txBody>
      </p:sp>
      <p:pic>
        <p:nvPicPr>
          <p:cNvPr id="1655810" name="Picture 1655809">
            <a:extLst>
              <a:ext uri="{FF2B5EF4-FFF2-40B4-BE49-F238E27FC236}">
                <a16:creationId xmlns:a16="http://schemas.microsoft.com/office/drawing/2014/main" id="{221A8146-619B-16F5-AE21-87A1F897EFAE}"/>
              </a:ext>
            </a:extLst>
          </p:cNvPr>
          <p:cNvPicPr>
            <a:picLocks noChangeAspect="1"/>
          </p:cNvPicPr>
          <p:nvPr/>
        </p:nvPicPr>
        <p:blipFill>
          <a:blip r:embed="rId5"/>
          <a:stretch>
            <a:fillRect/>
          </a:stretch>
        </p:blipFill>
        <p:spPr>
          <a:xfrm>
            <a:off x="5577840" y="3200400"/>
            <a:ext cx="2990850" cy="2419350"/>
          </a:xfrm>
          <a:prstGeom prst="rect">
            <a:avLst/>
          </a:prstGeom>
        </p:spPr>
      </p:pic>
      <p:sp>
        <p:nvSpPr>
          <p:cNvPr id="1655811" name="TextBox 1655810">
            <a:extLst>
              <a:ext uri="{FF2B5EF4-FFF2-40B4-BE49-F238E27FC236}">
                <a16:creationId xmlns:a16="http://schemas.microsoft.com/office/drawing/2014/main" id="{2A123E02-4E67-E023-6D47-017B1CA7DFAB}"/>
              </a:ext>
            </a:extLst>
          </p:cNvPr>
          <p:cNvSpPr txBox="1"/>
          <p:nvPr/>
        </p:nvSpPr>
        <p:spPr>
          <a:xfrm>
            <a:off x="1681948" y="4719970"/>
            <a:ext cx="885170" cy="461665"/>
          </a:xfrm>
          <a:prstGeom prst="rect">
            <a:avLst/>
          </a:prstGeom>
          <a:noFill/>
        </p:spPr>
        <p:txBody>
          <a:bodyPr wrap="square" lIns="0" rIns="0" rtlCol="0">
            <a:spAutoFit/>
          </a:bodyPr>
          <a:lstStyle/>
          <a:p>
            <a:r>
              <a:rPr lang="en-GB" sz="2400" dirty="0">
                <a:latin typeface="Calibri" panose="020F0502020204030204" pitchFamily="34" charset="0"/>
                <a:cs typeface="Calibri" panose="020F0502020204030204" pitchFamily="34" charset="0"/>
                <a:sym typeface="Wingdings 3" panose="05040102010807070707" pitchFamily="18" charset="2"/>
              </a:rPr>
              <a:t>RAND</a:t>
            </a:r>
            <a:endParaRPr lang="en-GB" sz="2400" baseline="30000" dirty="0">
              <a:latin typeface="Calibri" panose="020F0502020204030204" pitchFamily="34" charset="0"/>
              <a:cs typeface="Calibri" panose="020F0502020204030204" pitchFamily="34" charset="0"/>
            </a:endParaRPr>
          </a:p>
        </p:txBody>
      </p:sp>
      <p:pic>
        <p:nvPicPr>
          <p:cNvPr id="1655813" name="Picture 1655812">
            <a:extLst>
              <a:ext uri="{FF2B5EF4-FFF2-40B4-BE49-F238E27FC236}">
                <a16:creationId xmlns:a16="http://schemas.microsoft.com/office/drawing/2014/main" id="{307778C9-C54B-02FA-53DD-D92EB8D1D5CD}"/>
              </a:ext>
            </a:extLst>
          </p:cNvPr>
          <p:cNvPicPr>
            <a:picLocks noChangeAspect="1"/>
          </p:cNvPicPr>
          <p:nvPr/>
        </p:nvPicPr>
        <p:blipFill>
          <a:blip r:embed="rId6"/>
          <a:stretch>
            <a:fillRect/>
          </a:stretch>
        </p:blipFill>
        <p:spPr>
          <a:xfrm>
            <a:off x="5577840" y="3200400"/>
            <a:ext cx="3000375" cy="2438400"/>
          </a:xfrm>
          <a:prstGeom prst="rect">
            <a:avLst/>
          </a:prstGeom>
        </p:spPr>
      </p:pic>
      <p:sp>
        <p:nvSpPr>
          <p:cNvPr id="1655814" name="TextBox 1655813">
            <a:extLst>
              <a:ext uri="{FF2B5EF4-FFF2-40B4-BE49-F238E27FC236}">
                <a16:creationId xmlns:a16="http://schemas.microsoft.com/office/drawing/2014/main" id="{59E16A17-CC6C-177E-7E0E-0D6DE77AE732}"/>
              </a:ext>
            </a:extLst>
          </p:cNvPr>
          <p:cNvSpPr txBox="1"/>
          <p:nvPr/>
        </p:nvSpPr>
        <p:spPr>
          <a:xfrm>
            <a:off x="1666053" y="5083396"/>
            <a:ext cx="885170" cy="461665"/>
          </a:xfrm>
          <a:prstGeom prst="rect">
            <a:avLst/>
          </a:prstGeom>
          <a:noFill/>
        </p:spPr>
        <p:txBody>
          <a:bodyPr wrap="square" lIns="0" rIns="0" rtlCol="0">
            <a:spAutoFit/>
          </a:bodyPr>
          <a:lstStyle/>
          <a:p>
            <a:r>
              <a:rPr lang="en-GB" sz="2400" dirty="0">
                <a:latin typeface="Calibri" panose="020F0502020204030204" pitchFamily="34" charset="0"/>
                <a:cs typeface="Calibri" panose="020F0502020204030204" pitchFamily="34" charset="0"/>
                <a:sym typeface="Wingdings 3" panose="05040102010807070707" pitchFamily="18" charset="2"/>
              </a:rPr>
              <a:t>Int</a:t>
            </a:r>
            <a:endParaRPr lang="en-GB" sz="2400" baseline="30000" dirty="0">
              <a:latin typeface="Calibri" panose="020F0502020204030204" pitchFamily="34" charset="0"/>
              <a:cs typeface="Calibri" panose="020F0502020204030204" pitchFamily="34" charset="0"/>
            </a:endParaRPr>
          </a:p>
        </p:txBody>
      </p:sp>
      <p:pic>
        <p:nvPicPr>
          <p:cNvPr id="1655816" name="Picture 1655815">
            <a:extLst>
              <a:ext uri="{FF2B5EF4-FFF2-40B4-BE49-F238E27FC236}">
                <a16:creationId xmlns:a16="http://schemas.microsoft.com/office/drawing/2014/main" id="{83368754-D2E9-A63E-F8E0-5B637946FC8C}"/>
              </a:ext>
            </a:extLst>
          </p:cNvPr>
          <p:cNvPicPr>
            <a:picLocks noChangeAspect="1"/>
          </p:cNvPicPr>
          <p:nvPr/>
        </p:nvPicPr>
        <p:blipFill>
          <a:blip r:embed="rId7"/>
          <a:stretch>
            <a:fillRect/>
          </a:stretch>
        </p:blipFill>
        <p:spPr>
          <a:xfrm>
            <a:off x="5577840" y="3200400"/>
            <a:ext cx="3000375" cy="2419350"/>
          </a:xfrm>
          <a:prstGeom prst="rect">
            <a:avLst/>
          </a:prstGeom>
        </p:spPr>
      </p:pic>
      <p:pic>
        <p:nvPicPr>
          <p:cNvPr id="1655818" name="Picture 1655817">
            <a:extLst>
              <a:ext uri="{FF2B5EF4-FFF2-40B4-BE49-F238E27FC236}">
                <a16:creationId xmlns:a16="http://schemas.microsoft.com/office/drawing/2014/main" id="{A7A161B8-86C7-6838-927F-A32240D29B29}"/>
              </a:ext>
            </a:extLst>
          </p:cNvPr>
          <p:cNvPicPr>
            <a:picLocks noChangeAspect="1"/>
          </p:cNvPicPr>
          <p:nvPr/>
        </p:nvPicPr>
        <p:blipFill>
          <a:blip r:embed="rId8"/>
          <a:stretch>
            <a:fillRect/>
          </a:stretch>
        </p:blipFill>
        <p:spPr>
          <a:xfrm>
            <a:off x="5577840" y="3200400"/>
            <a:ext cx="3009900" cy="2447925"/>
          </a:xfrm>
          <a:prstGeom prst="rect">
            <a:avLst/>
          </a:prstGeom>
        </p:spPr>
      </p:pic>
      <p:pic>
        <p:nvPicPr>
          <p:cNvPr id="1655821" name="Picture 1655820">
            <a:extLst>
              <a:ext uri="{FF2B5EF4-FFF2-40B4-BE49-F238E27FC236}">
                <a16:creationId xmlns:a16="http://schemas.microsoft.com/office/drawing/2014/main" id="{A40ED522-5267-F22A-5088-4A3C35ADE294}"/>
              </a:ext>
            </a:extLst>
          </p:cNvPr>
          <p:cNvPicPr>
            <a:picLocks noChangeAspect="1"/>
          </p:cNvPicPr>
          <p:nvPr/>
        </p:nvPicPr>
        <p:blipFill>
          <a:blip r:embed="rId9"/>
          <a:stretch>
            <a:fillRect/>
          </a:stretch>
        </p:blipFill>
        <p:spPr>
          <a:xfrm>
            <a:off x="5577840" y="3200400"/>
            <a:ext cx="3000375" cy="2438400"/>
          </a:xfrm>
          <a:prstGeom prst="rect">
            <a:avLst/>
          </a:prstGeom>
        </p:spPr>
      </p:pic>
      <p:sp>
        <p:nvSpPr>
          <p:cNvPr id="1655824" name="TextBox 1655823">
            <a:extLst>
              <a:ext uri="{FF2B5EF4-FFF2-40B4-BE49-F238E27FC236}">
                <a16:creationId xmlns:a16="http://schemas.microsoft.com/office/drawing/2014/main" id="{6D503E7D-6A7F-9135-DBDD-1CBE06ED46A8}"/>
              </a:ext>
            </a:extLst>
          </p:cNvPr>
          <p:cNvSpPr txBox="1"/>
          <p:nvPr/>
        </p:nvSpPr>
        <p:spPr>
          <a:xfrm>
            <a:off x="2582704" y="5995171"/>
            <a:ext cx="5529132" cy="830997"/>
          </a:xfrm>
          <a:prstGeom prst="rect">
            <a:avLst/>
          </a:prstGeom>
          <a:noFill/>
        </p:spPr>
        <p:txBody>
          <a:bodyPr wrap="square" lIns="0" rIns="0" rtlCol="0">
            <a:spAutoFit/>
          </a:bodyPr>
          <a:lstStyle/>
          <a:p>
            <a:r>
              <a:rPr lang="en-GB" sz="2400" dirty="0">
                <a:latin typeface="Calibri" panose="020F0502020204030204" pitchFamily="34" charset="0"/>
                <a:cs typeface="Calibri" panose="020F0502020204030204" pitchFamily="34" charset="0"/>
              </a:rPr>
              <a:t>In this case, the 24</a:t>
            </a:r>
            <a:r>
              <a:rPr lang="en-GB" sz="2400" baseline="30000" dirty="0">
                <a:latin typeface="Calibri" panose="020F0502020204030204" pitchFamily="34" charset="0"/>
                <a:cs typeface="Calibri" panose="020F0502020204030204" pitchFamily="34" charset="0"/>
              </a:rPr>
              <a:t>th</a:t>
            </a:r>
            <a:r>
              <a:rPr lang="en-GB" sz="2400" dirty="0">
                <a:latin typeface="Calibri" panose="020F0502020204030204" pitchFamily="34" charset="0"/>
                <a:cs typeface="Calibri" panose="020F0502020204030204" pitchFamily="34" charset="0"/>
              </a:rPr>
              <a:t>, 16</a:t>
            </a:r>
            <a:r>
              <a:rPr lang="en-GB" sz="2400" baseline="30000" dirty="0">
                <a:latin typeface="Calibri" panose="020F0502020204030204" pitchFamily="34" charset="0"/>
                <a:cs typeface="Calibri" panose="020F0502020204030204" pitchFamily="34" charset="0"/>
              </a:rPr>
              <a:t>th</a:t>
            </a:r>
            <a:r>
              <a:rPr lang="en-GB" sz="2400" dirty="0">
                <a:latin typeface="Calibri" panose="020F0502020204030204" pitchFamily="34" charset="0"/>
                <a:cs typeface="Calibri" panose="020F0502020204030204" pitchFamily="34" charset="0"/>
              </a:rPr>
              <a:t>, 37</a:t>
            </a:r>
            <a:r>
              <a:rPr lang="en-GB" sz="2400" baseline="30000" dirty="0">
                <a:latin typeface="Calibri" panose="020F0502020204030204" pitchFamily="34" charset="0"/>
                <a:cs typeface="Calibri" panose="020F0502020204030204" pitchFamily="34" charset="0"/>
              </a:rPr>
              <a:t>th</a:t>
            </a:r>
            <a:r>
              <a:rPr lang="en-GB" sz="2400" dirty="0">
                <a:latin typeface="Calibri" panose="020F0502020204030204" pitchFamily="34" charset="0"/>
                <a:cs typeface="Calibri" panose="020F0502020204030204" pitchFamily="34" charset="0"/>
              </a:rPr>
              <a:t>, 46</a:t>
            </a:r>
            <a:r>
              <a:rPr lang="en-GB" sz="2400" baseline="30000" dirty="0">
                <a:latin typeface="Calibri" panose="020F0502020204030204" pitchFamily="34" charset="0"/>
                <a:cs typeface="Calibri" panose="020F0502020204030204" pitchFamily="34" charset="0"/>
              </a:rPr>
              <a:t>th</a:t>
            </a:r>
            <a:r>
              <a:rPr lang="en-GB" sz="2400" dirty="0">
                <a:latin typeface="Calibri" panose="020F0502020204030204" pitchFamily="34" charset="0"/>
                <a:cs typeface="Calibri" panose="020F0502020204030204" pitchFamily="34" charset="0"/>
              </a:rPr>
              <a:t> and 48</a:t>
            </a:r>
            <a:r>
              <a:rPr lang="en-GB" sz="2400" baseline="30000" dirty="0">
                <a:latin typeface="Calibri" panose="020F0502020204030204" pitchFamily="34" charset="0"/>
                <a:cs typeface="Calibri" panose="020F0502020204030204" pitchFamily="34" charset="0"/>
              </a:rPr>
              <a:t>th</a:t>
            </a:r>
            <a:r>
              <a:rPr lang="en-GB" sz="2400" dirty="0">
                <a:latin typeface="Calibri" panose="020F0502020204030204" pitchFamily="34" charset="0"/>
                <a:cs typeface="Calibri" panose="020F0502020204030204" pitchFamily="34" charset="0"/>
              </a:rPr>
              <a:t> student would be selected.</a:t>
            </a:r>
            <a:endParaRPr lang="en-GB" sz="2400" baseline="30000" dirty="0">
              <a:latin typeface="Calibri" panose="020F0502020204030204" pitchFamily="34" charset="0"/>
              <a:cs typeface="Calibri" panose="020F0502020204030204" pitchFamily="34" charset="0"/>
            </a:endParaRPr>
          </a:p>
        </p:txBody>
      </p:sp>
      <p:sp>
        <p:nvSpPr>
          <p:cNvPr id="8" name="Rectangle 7">
            <a:extLst>
              <a:ext uri="{FF2B5EF4-FFF2-40B4-BE49-F238E27FC236}">
                <a16:creationId xmlns:a16="http://schemas.microsoft.com/office/drawing/2014/main" id="{3B61B3DF-F9E0-8A65-985B-561C0DBB7620}"/>
              </a:ext>
            </a:extLst>
          </p:cNvPr>
          <p:cNvSpPr/>
          <p:nvPr/>
        </p:nvSpPr>
        <p:spPr>
          <a:xfrm>
            <a:off x="349630" y="2612551"/>
            <a:ext cx="8363272" cy="430887"/>
          </a:xfrm>
          <a:prstGeom prst="rect">
            <a:avLst/>
          </a:prstGeom>
        </p:spPr>
        <p:txBody>
          <a:bodyPr wrap="square">
            <a:spAutoFit/>
          </a:bodyPr>
          <a:lstStyle/>
          <a:p>
            <a:r>
              <a:rPr lang="en-GB" sz="2200" dirty="0">
                <a:latin typeface="+mn-lt"/>
              </a:rPr>
              <a:t>We are going to select 5 random numbers from 1 through 50.</a:t>
            </a:r>
          </a:p>
        </p:txBody>
      </p:sp>
    </p:spTree>
    <p:extLst>
      <p:ext uri="{BB962C8B-B14F-4D97-AF65-F5344CB8AC3E}">
        <p14:creationId xmlns:p14="http://schemas.microsoft.com/office/powerpoint/2010/main" val="20144967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28"/>
                                        </p:tgtEl>
                                        <p:attrNameLst>
                                          <p:attrName>style.visibility</p:attrName>
                                        </p:attrNameLst>
                                      </p:cBhvr>
                                      <p:to>
                                        <p:strVal val="hidden"/>
                                      </p:to>
                                    </p:set>
                                  </p:childTnLst>
                                </p:cTn>
                              </p:par>
                            </p:childTnLst>
                          </p:cTn>
                        </p:par>
                        <p:par>
                          <p:cTn id="43" fill="hold">
                            <p:stCondLst>
                              <p:cond delay="0"/>
                            </p:stCondLst>
                            <p:childTnLst>
                              <p:par>
                                <p:cTn id="44" presetID="1" presetClass="entr" presetSubtype="0" fill="hold" nodeType="afterEffect">
                                  <p:stCondLst>
                                    <p:cond delay="0"/>
                                  </p:stCondLst>
                                  <p:childTnLst>
                                    <p:set>
                                      <p:cBhvr>
                                        <p:cTn id="45" dur="1" fill="hold">
                                          <p:stCondLst>
                                            <p:cond delay="0"/>
                                          </p:stCondLst>
                                        </p:cTn>
                                        <p:tgtEl>
                                          <p:spTgt spid="30"/>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1"/>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31"/>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xit" presetSubtype="0" fill="hold" nodeType="clickEffect">
                                  <p:stCondLst>
                                    <p:cond delay="0"/>
                                  </p:stCondLst>
                                  <p:childTnLst>
                                    <p:set>
                                      <p:cBhvr>
                                        <p:cTn id="57" dur="1" fill="hold">
                                          <p:stCondLst>
                                            <p:cond delay="0"/>
                                          </p:stCondLst>
                                        </p:cTn>
                                        <p:tgtEl>
                                          <p:spTgt spid="30"/>
                                        </p:tgtEl>
                                        <p:attrNameLst>
                                          <p:attrName>style.visibility</p:attrName>
                                        </p:attrNameLst>
                                      </p:cBhvr>
                                      <p:to>
                                        <p:strVal val="hidden"/>
                                      </p:to>
                                    </p:set>
                                  </p:childTnLst>
                                </p:cTn>
                              </p:par>
                            </p:childTnLst>
                          </p:cTn>
                        </p:par>
                        <p:par>
                          <p:cTn id="58" fill="hold">
                            <p:stCondLst>
                              <p:cond delay="0"/>
                            </p:stCondLst>
                            <p:childTnLst>
                              <p:par>
                                <p:cTn id="59" presetID="1" presetClass="entr" presetSubtype="0" fill="hold" nodeType="afterEffect">
                                  <p:stCondLst>
                                    <p:cond delay="0"/>
                                  </p:stCondLst>
                                  <p:childTnLst>
                                    <p:set>
                                      <p:cBhvr>
                                        <p:cTn id="60" dur="1" fill="hold">
                                          <p:stCondLst>
                                            <p:cond delay="0"/>
                                          </p:stCondLst>
                                        </p:cTn>
                                        <p:tgtEl>
                                          <p:spTgt spid="165581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2"/>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65580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xit" presetSubtype="0" fill="hold" nodeType="clickEffect">
                                  <p:stCondLst>
                                    <p:cond delay="0"/>
                                  </p:stCondLst>
                                  <p:childTnLst>
                                    <p:set>
                                      <p:cBhvr>
                                        <p:cTn id="72" dur="1" fill="hold">
                                          <p:stCondLst>
                                            <p:cond delay="0"/>
                                          </p:stCondLst>
                                        </p:cTn>
                                        <p:tgtEl>
                                          <p:spTgt spid="1655810"/>
                                        </p:tgtEl>
                                        <p:attrNameLst>
                                          <p:attrName>style.visibility</p:attrName>
                                        </p:attrNameLst>
                                      </p:cBhvr>
                                      <p:to>
                                        <p:strVal val="hidden"/>
                                      </p:to>
                                    </p:set>
                                  </p:childTnLst>
                                </p:cTn>
                              </p:par>
                            </p:childTnLst>
                          </p:cTn>
                        </p:par>
                        <p:par>
                          <p:cTn id="73" fill="hold">
                            <p:stCondLst>
                              <p:cond delay="0"/>
                            </p:stCondLst>
                            <p:childTnLst>
                              <p:par>
                                <p:cTn id="74" presetID="1" presetClass="entr" presetSubtype="0" fill="hold" nodeType="afterEffect">
                                  <p:stCondLst>
                                    <p:cond delay="0"/>
                                  </p:stCondLst>
                                  <p:childTnLst>
                                    <p:set>
                                      <p:cBhvr>
                                        <p:cTn id="75" dur="1" fill="hold">
                                          <p:stCondLst>
                                            <p:cond delay="0"/>
                                          </p:stCondLst>
                                        </p:cTn>
                                        <p:tgtEl>
                                          <p:spTgt spid="1655813"/>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23"/>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1655811"/>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xit" presetSubtype="0" fill="hold" nodeType="clickEffect">
                                  <p:stCondLst>
                                    <p:cond delay="0"/>
                                  </p:stCondLst>
                                  <p:childTnLst>
                                    <p:set>
                                      <p:cBhvr>
                                        <p:cTn id="87" dur="1" fill="hold">
                                          <p:stCondLst>
                                            <p:cond delay="0"/>
                                          </p:stCondLst>
                                        </p:cTn>
                                        <p:tgtEl>
                                          <p:spTgt spid="1655813"/>
                                        </p:tgtEl>
                                        <p:attrNameLst>
                                          <p:attrName>style.visibility</p:attrName>
                                        </p:attrNameLst>
                                      </p:cBhvr>
                                      <p:to>
                                        <p:strVal val="hidden"/>
                                      </p:to>
                                    </p:set>
                                  </p:childTnLst>
                                </p:cTn>
                              </p:par>
                            </p:childTnLst>
                          </p:cTn>
                        </p:par>
                        <p:par>
                          <p:cTn id="88" fill="hold">
                            <p:stCondLst>
                              <p:cond delay="0"/>
                            </p:stCondLst>
                            <p:childTnLst>
                              <p:par>
                                <p:cTn id="89" presetID="1" presetClass="entr" presetSubtype="0" fill="hold" nodeType="afterEffect">
                                  <p:stCondLst>
                                    <p:cond delay="0"/>
                                  </p:stCondLst>
                                  <p:childTnLst>
                                    <p:set>
                                      <p:cBhvr>
                                        <p:cTn id="90" dur="1" fill="hold">
                                          <p:stCondLst>
                                            <p:cond delay="0"/>
                                          </p:stCondLst>
                                        </p:cTn>
                                        <p:tgtEl>
                                          <p:spTgt spid="1655816"/>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4"/>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655814"/>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xit" presetSubtype="0" fill="hold" nodeType="clickEffect">
                                  <p:stCondLst>
                                    <p:cond delay="0"/>
                                  </p:stCondLst>
                                  <p:childTnLst>
                                    <p:set>
                                      <p:cBhvr>
                                        <p:cTn id="102" dur="1" fill="hold">
                                          <p:stCondLst>
                                            <p:cond delay="0"/>
                                          </p:stCondLst>
                                        </p:cTn>
                                        <p:tgtEl>
                                          <p:spTgt spid="1655816"/>
                                        </p:tgtEl>
                                        <p:attrNameLst>
                                          <p:attrName>style.visibility</p:attrName>
                                        </p:attrNameLst>
                                      </p:cBhvr>
                                      <p:to>
                                        <p:strVal val="hidden"/>
                                      </p:to>
                                    </p:set>
                                  </p:childTnLst>
                                </p:cTn>
                              </p:par>
                            </p:childTnLst>
                          </p:cTn>
                        </p:par>
                        <p:par>
                          <p:cTn id="103" fill="hold">
                            <p:stCondLst>
                              <p:cond delay="0"/>
                            </p:stCondLst>
                            <p:childTnLst>
                              <p:par>
                                <p:cTn id="104" presetID="1" presetClass="entr" presetSubtype="0" fill="hold" nodeType="afterEffect">
                                  <p:stCondLst>
                                    <p:cond delay="0"/>
                                  </p:stCondLst>
                                  <p:childTnLst>
                                    <p:set>
                                      <p:cBhvr>
                                        <p:cTn id="105" dur="1" fill="hold">
                                          <p:stCondLst>
                                            <p:cond delay="0"/>
                                          </p:stCondLst>
                                        </p:cTn>
                                        <p:tgtEl>
                                          <p:spTgt spid="1655818"/>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1" presetClass="entr" presetSubtype="0" fill="hold" grpId="0" nodeType="clickEffect">
                                  <p:stCondLst>
                                    <p:cond delay="0"/>
                                  </p:stCondLst>
                                  <p:childTnLst>
                                    <p:set>
                                      <p:cBhvr>
                                        <p:cTn id="109" dur="1" fill="hold">
                                          <p:stCondLst>
                                            <p:cond delay="0"/>
                                          </p:stCondLst>
                                        </p:cTn>
                                        <p:tgtEl>
                                          <p:spTgt spid="25"/>
                                        </p:tgtEl>
                                        <p:attrNameLst>
                                          <p:attrName>style.visibility</p:attrName>
                                        </p:attrNameLst>
                                      </p:cBhvr>
                                      <p:to>
                                        <p:strVal val="visible"/>
                                      </p:to>
                                    </p:set>
                                  </p:childTnLst>
                                </p:cTn>
                              </p:par>
                            </p:childTnLst>
                          </p:cTn>
                        </p:par>
                      </p:childTnLst>
                    </p:cTn>
                  </p:par>
                  <p:par>
                    <p:cTn id="110" fill="hold">
                      <p:stCondLst>
                        <p:cond delay="indefinite"/>
                      </p:stCondLst>
                      <p:childTnLst>
                        <p:par>
                          <p:cTn id="111" fill="hold">
                            <p:stCondLst>
                              <p:cond delay="0"/>
                            </p:stCondLst>
                            <p:childTnLst>
                              <p:par>
                                <p:cTn id="112" presetID="1" presetClass="entr" presetSubtype="0" fill="hold" grpId="0" nodeType="clickEffect">
                                  <p:stCondLst>
                                    <p:cond delay="0"/>
                                  </p:stCondLst>
                                  <p:childTnLst>
                                    <p:set>
                                      <p:cBhvr>
                                        <p:cTn id="113" dur="1" fill="hold">
                                          <p:stCondLst>
                                            <p:cond delay="0"/>
                                          </p:stCondLst>
                                        </p:cTn>
                                        <p:tgtEl>
                                          <p:spTgt spid="26"/>
                                        </p:tgtEl>
                                        <p:attrNameLst>
                                          <p:attrName>style.visibility</p:attrName>
                                        </p:attrNameLst>
                                      </p:cBhvr>
                                      <p:to>
                                        <p:strVal val="visible"/>
                                      </p:to>
                                    </p:set>
                                  </p:childTnLst>
                                </p:cTn>
                              </p:par>
                            </p:childTnLst>
                          </p:cTn>
                        </p:par>
                      </p:childTnLst>
                    </p:cTn>
                  </p:par>
                  <p:par>
                    <p:cTn id="114" fill="hold">
                      <p:stCondLst>
                        <p:cond delay="indefinite"/>
                      </p:stCondLst>
                      <p:childTnLst>
                        <p:par>
                          <p:cTn id="115" fill="hold">
                            <p:stCondLst>
                              <p:cond delay="0"/>
                            </p:stCondLst>
                            <p:childTnLst>
                              <p:par>
                                <p:cTn id="116" presetID="1" presetClass="exit" presetSubtype="0" fill="hold" nodeType="clickEffect">
                                  <p:stCondLst>
                                    <p:cond delay="0"/>
                                  </p:stCondLst>
                                  <p:childTnLst>
                                    <p:set>
                                      <p:cBhvr>
                                        <p:cTn id="117" dur="1" fill="hold">
                                          <p:stCondLst>
                                            <p:cond delay="0"/>
                                          </p:stCondLst>
                                        </p:cTn>
                                        <p:tgtEl>
                                          <p:spTgt spid="1655818"/>
                                        </p:tgtEl>
                                        <p:attrNameLst>
                                          <p:attrName>style.visibility</p:attrName>
                                        </p:attrNameLst>
                                      </p:cBhvr>
                                      <p:to>
                                        <p:strVal val="hidden"/>
                                      </p:to>
                                    </p:set>
                                  </p:childTnLst>
                                </p:cTn>
                              </p:par>
                            </p:childTnLst>
                          </p:cTn>
                        </p:par>
                        <p:par>
                          <p:cTn id="118" fill="hold">
                            <p:stCondLst>
                              <p:cond delay="0"/>
                            </p:stCondLst>
                            <p:childTnLst>
                              <p:par>
                                <p:cTn id="119" presetID="1" presetClass="entr" presetSubtype="0" fill="hold" nodeType="afterEffect">
                                  <p:stCondLst>
                                    <p:cond delay="0"/>
                                  </p:stCondLst>
                                  <p:childTnLst>
                                    <p:set>
                                      <p:cBhvr>
                                        <p:cTn id="120" dur="1" fill="hold">
                                          <p:stCondLst>
                                            <p:cond delay="0"/>
                                          </p:stCondLst>
                                        </p:cTn>
                                        <p:tgtEl>
                                          <p:spTgt spid="1655821"/>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16558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5" grpId="0"/>
      <p:bldP spid="16" grpId="0"/>
      <p:bldP spid="17" grpId="0"/>
      <p:bldP spid="18" grpId="0"/>
      <p:bldP spid="19" grpId="0"/>
      <p:bldP spid="20" grpId="0"/>
      <p:bldP spid="21" grpId="0"/>
      <p:bldP spid="22" grpId="0"/>
      <p:bldP spid="23" grpId="0"/>
      <p:bldP spid="24" grpId="0"/>
      <p:bldP spid="25" grpId="0"/>
      <p:bldP spid="26" grpId="0" animBg="1"/>
      <p:bldP spid="31" grpId="0"/>
      <p:bldP spid="1655808" grpId="0"/>
      <p:bldP spid="1655811" grpId="0"/>
      <p:bldP spid="1655814" grpId="0"/>
      <p:bldP spid="1655824" grpId="0"/>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Personalizado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Presentation1" id="{366886FE-CDF7-48B4-A8F2-45D19DE436E0}" vid="{373654BB-9A06-437F-ADB5-89B4FE0E01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4_IBAA</Template>
  <TotalTime>540</TotalTime>
  <Words>1669</Words>
  <Application>Microsoft Office PowerPoint</Application>
  <PresentationFormat>On-screen Show (4:3)</PresentationFormat>
  <Paragraphs>158</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Cambria Math</vt:lpstr>
      <vt:lpstr>Comic Sans MS</vt:lpstr>
      <vt:lpstr>Times New Roman</vt:lpstr>
      <vt:lpstr>Wingdings 2</vt:lpstr>
      <vt:lpstr>Theme1</vt:lpstr>
      <vt:lpstr>Sampling techniques</vt:lpstr>
      <vt:lpstr>Reliability of data</vt:lpstr>
      <vt:lpstr>Methods of collecting data</vt:lpstr>
      <vt:lpstr>Methods of collecting data</vt:lpstr>
      <vt:lpstr>Methods of collecting data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Mathssupport</dc:creator>
  <cp:lastModifiedBy>Orlando Hurtado</cp:lastModifiedBy>
  <cp:revision>20</cp:revision>
  <dcterms:created xsi:type="dcterms:W3CDTF">2020-04-09T11:48:32Z</dcterms:created>
  <dcterms:modified xsi:type="dcterms:W3CDTF">2023-07-29T17:50:29Z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Timer">
    <vt:bool>true</vt:bool>
  </property>
  <property fmtid="{D5CDD505-2E9C-101B-9397-08002B2CF9AE}" pid="3" name="ShowPercent">
    <vt:bool>true</vt:bool>
  </property>
</Properties>
</file>