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9"/>
  </p:notesMasterIdLst>
  <p:sldIdLst>
    <p:sldId id="373" r:id="rId2"/>
    <p:sldId id="289" r:id="rId3"/>
    <p:sldId id="374" r:id="rId4"/>
    <p:sldId id="290" r:id="rId5"/>
    <p:sldId id="291" r:id="rId6"/>
    <p:sldId id="329" r:id="rId7"/>
    <p:sldId id="339" r:id="rId8"/>
    <p:sldId id="328" r:id="rId9"/>
    <p:sldId id="330" r:id="rId10"/>
    <p:sldId id="280" r:id="rId11"/>
    <p:sldId id="375" r:id="rId12"/>
    <p:sldId id="376" r:id="rId13"/>
    <p:sldId id="377" r:id="rId14"/>
    <p:sldId id="378" r:id="rId15"/>
    <p:sldId id="379" r:id="rId16"/>
    <p:sldId id="380" r:id="rId17"/>
    <p:sldId id="3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890"/>
    <a:srgbClr val="A0DBEE"/>
    <a:srgbClr val="FFE885"/>
    <a:srgbClr val="FFFFCC"/>
    <a:srgbClr val="33CC33"/>
    <a:srgbClr val="000000"/>
    <a:srgbClr val="DDDDD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2841" autoAdjust="0"/>
  </p:normalViewPr>
  <p:slideViewPr>
    <p:cSldViewPr>
      <p:cViewPr varScale="1">
        <p:scale>
          <a:sx n="65" d="100"/>
          <a:sy n="65" d="100"/>
        </p:scale>
        <p:origin x="15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647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F7086CE2-330A-4042-B07B-ED2A8E6C3D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2128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F6BD9F-92AD-408F-8D87-3EF7D7E44383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3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3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28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35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64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15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73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16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8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9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60473AC-CCAD-4FB6-9AE5-0D9D20AE502E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109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14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69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9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9130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9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3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916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3371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8938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599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1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1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3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8/26/2023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6822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9271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0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0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0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0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A7718C-9B80-45A8-8BB8-F2E41945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02CC-5C05-4C17-B3B9-CCA27596DFFC}" type="datetime3">
              <a:rPr lang="en-US" smtClean="0"/>
              <a:t>26 August 2023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819637-2121-4B35-9770-AF4B6906F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sequences</a:t>
            </a:r>
            <a:endParaRPr lang="en-GB" dirty="0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962E5C74-DF7C-4985-81FB-5DCB404AF9FD}"/>
              </a:ext>
            </a:extLst>
          </p:cNvPr>
          <p:cNvSpPr/>
          <p:nvPr/>
        </p:nvSpPr>
        <p:spPr>
          <a:xfrm>
            <a:off x="802838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41CDD88-E1EE-476F-A0C8-617336E0B1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978391-619B-4088-8C33-E2EF206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229599" cy="1600200"/>
          </a:xfrm>
        </p:spPr>
        <p:txBody>
          <a:bodyPr>
            <a:normAutofit lnSpcReduction="10000"/>
          </a:bodyPr>
          <a:lstStyle/>
          <a:p>
            <a:pPr marL="2743200" indent="-2743200" algn="l"/>
            <a:r>
              <a:rPr lang="en-US" dirty="0"/>
              <a:t>Lesson objective: Find the terms of a geometric sequence.</a:t>
            </a:r>
          </a:p>
          <a:p>
            <a:pPr marL="2795588" algn="l"/>
            <a:r>
              <a:rPr lang="en-US" dirty="0"/>
              <a:t>Find the nth term of a geometric sequence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809482" y="2279548"/>
            <a:ext cx="5525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1910216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problem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48011" y="3385081"/>
            <a:ext cx="1328079" cy="297180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503" y="2882767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414A7863-D2AD-4031-A0D4-8E32E0A7D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>
                <a:blip r:embed="rId8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1600" y="118735"/>
            <a:ext cx="7772400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1600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dirty="0"/>
              <a:t>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988D759-FE31-4B35-8E48-D26D89D047D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3A34485-560E-4175-A80B-C397A011D5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A2A2AC-53C7-4BC6-84BB-2DF1074E25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0" y="731520"/>
            <a:ext cx="2629191" cy="5669280"/>
          </a:xfrm>
          <a:prstGeom prst="rect">
            <a:avLst/>
          </a:prstGeom>
        </p:spPr>
      </p:pic>
      <p:sp>
        <p:nvSpPr>
          <p:cNvPr id="13" name="11 Rectángulo">
            <a:extLst>
              <a:ext uri="{FF2B5EF4-FFF2-40B4-BE49-F238E27FC236}">
                <a16:creationId xmlns:a16="http://schemas.microsoft.com/office/drawing/2014/main" id="{E4935ADD-5FEE-4D0F-BA7B-2B2ABF7E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44DC0-B8D1-437D-9BC4-F46C1C51E73A}"/>
              </a:ext>
            </a:extLst>
          </p:cNvPr>
          <p:cNvSpPr/>
          <p:nvPr/>
        </p:nvSpPr>
        <p:spPr>
          <a:xfrm>
            <a:off x="6300192" y="2780928"/>
            <a:ext cx="360040" cy="14401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0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3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1 Rectángulo"/>
              <p:cNvSpPr>
                <a:spLocks noChangeArrowheads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=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3" name="1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blipFill>
                <a:blip r:embed="rId3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C378B7-6D2C-4A71-8199-FD711CC6AE5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CFF30FB4-CBC1-4E78-B3D6-1CC74100F6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C7A19A-4695-44CD-AB90-58C34318FD0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0"/>
          <a:stretch/>
        </p:blipFill>
        <p:spPr>
          <a:xfrm>
            <a:off x="5943600" y="731520"/>
            <a:ext cx="2587589" cy="5678389"/>
          </a:xfrm>
          <a:prstGeom prst="rect">
            <a:avLst/>
          </a:prstGeom>
        </p:spPr>
      </p:pic>
      <p:sp>
        <p:nvSpPr>
          <p:cNvPr id="11" name="11 Rectángulo">
            <a:extLst>
              <a:ext uri="{FF2B5EF4-FFF2-40B4-BE49-F238E27FC236}">
                <a16:creationId xmlns:a16="http://schemas.microsoft.com/office/drawing/2014/main" id="{5B10CADE-1CFD-457C-A06F-C1AE54C79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D644E9A2-112E-4FC8-AE41-D2AB2F18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0957517E-8458-42C6-8F4D-B7993637E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770" y="2050384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0BD8344D-7C49-49C7-A7F9-98A4EE03F04F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0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01BE277-7DF8-4721-95A7-4DEEADB200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A7E91031-7094-424A-A36E-843261E73B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E3A5E2-17AA-4FDA-99CD-8D1B45852EC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03" t="1466" r="1908"/>
          <a:stretch/>
        </p:blipFill>
        <p:spPr>
          <a:xfrm>
            <a:off x="5943600" y="777240"/>
            <a:ext cx="2597868" cy="5669280"/>
          </a:xfrm>
          <a:prstGeom prst="rect">
            <a:avLst/>
          </a:prstGeom>
        </p:spPr>
      </p:pic>
      <p:sp>
        <p:nvSpPr>
          <p:cNvPr id="12" name="11 Rectángulo">
            <a:extLst>
              <a:ext uri="{FF2B5EF4-FFF2-40B4-BE49-F238E27FC236}">
                <a16:creationId xmlns:a16="http://schemas.microsoft.com/office/drawing/2014/main" id="{202BEE18-7EBD-4695-9EDD-D78D6CCA5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DA87F4B-0FF3-4034-B28F-7F9650701341}"/>
              </a:ext>
            </a:extLst>
          </p:cNvPr>
          <p:cNvSpPr/>
          <p:nvPr/>
        </p:nvSpPr>
        <p:spPr>
          <a:xfrm>
            <a:off x="6267824" y="3198908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912BC8-7D71-44BD-9DAF-FA8A2161E79A}"/>
              </a:ext>
            </a:extLst>
          </p:cNvPr>
          <p:cNvSpPr/>
          <p:nvPr/>
        </p:nvSpPr>
        <p:spPr>
          <a:xfrm>
            <a:off x="6649440" y="2766860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1 Rectángulo">
                <a:extLst>
                  <a:ext uri="{FF2B5EF4-FFF2-40B4-BE49-F238E27FC236}">
                    <a16:creationId xmlns:a16="http://schemas.microsoft.com/office/drawing/2014/main" id="{75100E50-6669-45E4-8C12-8F3B65D7C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=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8" name="11 Rectángulo">
                <a:extLst>
                  <a:ext uri="{FF2B5EF4-FFF2-40B4-BE49-F238E27FC236}">
                    <a16:creationId xmlns:a16="http://schemas.microsoft.com/office/drawing/2014/main" id="{75100E50-6669-45E4-8C12-8F3B65D7C9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blipFill>
                <a:blip r:embed="rId5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1 Rectángulo">
            <a:extLst>
              <a:ext uri="{FF2B5EF4-FFF2-40B4-BE49-F238E27FC236}">
                <a16:creationId xmlns:a16="http://schemas.microsoft.com/office/drawing/2014/main" id="{D26CB758-DD0D-48F4-BC12-5A0088689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EC5268DD-0B84-4B12-9B8C-1F2BF1D4A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9E4AD815-C262-4127-9A23-AEC3D4C6F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770" y="2050384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8C9DADF2-DA54-43A6-BBE7-56F821B3A5E8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6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336110E-508D-4319-A52C-C251D34A312E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A055D47-2436-4D33-910F-BFD6FE71D92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86E82-8AF5-42E6-9DE6-597B577E493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1" y="731520"/>
            <a:ext cx="2594139" cy="5669280"/>
          </a:xfrm>
          <a:prstGeom prst="rect">
            <a:avLst/>
          </a:prstGeom>
        </p:spPr>
      </p:pic>
      <p:sp>
        <p:nvSpPr>
          <p:cNvPr id="17" name="11 Rectángulo">
            <a:extLst>
              <a:ext uri="{FF2B5EF4-FFF2-40B4-BE49-F238E27FC236}">
                <a16:creationId xmlns:a16="http://schemas.microsoft.com/office/drawing/2014/main" id="{05212611-5876-448F-91AC-4F14EA95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545D74EC-4C67-4475-B411-BF9C12A69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1 Rectángulo">
                <a:extLst>
                  <a:ext uri="{FF2B5EF4-FFF2-40B4-BE49-F238E27FC236}">
                    <a16:creationId xmlns:a16="http://schemas.microsoft.com/office/drawing/2014/main" id="{E0E2CD92-C191-4EDE-A2BB-008A07305D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=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19" name="11 Rectángulo">
                <a:extLst>
                  <a:ext uri="{FF2B5EF4-FFF2-40B4-BE49-F238E27FC236}">
                    <a16:creationId xmlns:a16="http://schemas.microsoft.com/office/drawing/2014/main" id="{E0E2CD92-C191-4EDE-A2BB-008A07305D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blipFill>
                <a:blip r:embed="rId5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1 Rectángulo">
            <a:extLst>
              <a:ext uri="{FF2B5EF4-FFF2-40B4-BE49-F238E27FC236}">
                <a16:creationId xmlns:a16="http://schemas.microsoft.com/office/drawing/2014/main" id="{8831A6B5-8ACA-479E-97A2-8AAB27156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74208547-0321-4922-B0C9-F04D5A971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194C44A6-AEA7-41FD-953E-CC3B3D58D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770" y="2050384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34033C7C-7CDC-4A61-9CE6-ED0940436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15FD0821-0FFB-4ED9-AC05-78B8A673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E4D0041A-689E-42AF-AD47-455154E45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D2F36564-06EE-41B1-9AB7-CC28D69E3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A35F2D8-450F-4BB7-937E-9B4EB31800A7}"/>
              </a:ext>
            </a:extLst>
          </p:cNvPr>
          <p:cNvSpPr/>
          <p:nvPr/>
        </p:nvSpPr>
        <p:spPr>
          <a:xfrm>
            <a:off x="6287396" y="3131864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7DB3E9-C20E-496C-811B-1B49DD1BB918}"/>
              </a:ext>
            </a:extLst>
          </p:cNvPr>
          <p:cNvSpPr/>
          <p:nvPr/>
        </p:nvSpPr>
        <p:spPr>
          <a:xfrm>
            <a:off x="7842755" y="2668201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ADEF2B05-916D-425C-B9A0-5743797CB2C2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76C96DC4-53FB-49A3-BA98-127F6A3F7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</p:spTree>
    <p:extLst>
      <p:ext uri="{BB962C8B-B14F-4D97-AF65-F5344CB8AC3E}">
        <p14:creationId xmlns:p14="http://schemas.microsoft.com/office/powerpoint/2010/main" val="317601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4" grpId="0"/>
      <p:bldP spid="25" grpId="0"/>
      <p:bldP spid="26" grpId="0"/>
      <p:bldP spid="27" grpId="0"/>
      <p:bldP spid="28" grpId="0" animBg="1"/>
      <p:bldP spid="29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5838363"/>
            <a:ext cx="583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1327445-EE3B-4EBF-B7B4-DC0974D8920C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ED9F475-FF32-4DD5-B605-66659670A2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E95D54-A5F0-4FD1-A057-E623D1532BB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1" y="731520"/>
            <a:ext cx="2607467" cy="5669280"/>
          </a:xfrm>
          <a:prstGeom prst="rect">
            <a:avLst/>
          </a:prstGeom>
        </p:spPr>
      </p:pic>
      <p:sp>
        <p:nvSpPr>
          <p:cNvPr id="18" name="11 Rectángulo">
            <a:extLst>
              <a:ext uri="{FF2B5EF4-FFF2-40B4-BE49-F238E27FC236}">
                <a16:creationId xmlns:a16="http://schemas.microsoft.com/office/drawing/2014/main" id="{65071251-F00C-4151-B479-B3D798CC0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0C2846A1-24F2-4C0E-A27E-2FE0DBC44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A21D435E-AC8A-4701-B761-3DF26680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30568B11-2743-4FA8-8766-C531EF765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11 Rectángulo">
                <a:extLst>
                  <a:ext uri="{FF2B5EF4-FFF2-40B4-BE49-F238E27FC236}">
                    <a16:creationId xmlns:a16="http://schemas.microsoft.com/office/drawing/2014/main" id="{872EF3E0-A2B7-452A-A92E-85407DCA3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=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22" name="11 Rectángulo">
                <a:extLst>
                  <a:ext uri="{FF2B5EF4-FFF2-40B4-BE49-F238E27FC236}">
                    <a16:creationId xmlns:a16="http://schemas.microsoft.com/office/drawing/2014/main" id="{872EF3E0-A2B7-452A-A92E-85407DCA3D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blipFill>
                <a:blip r:embed="rId5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11 Rectángulo">
            <a:extLst>
              <a:ext uri="{FF2B5EF4-FFF2-40B4-BE49-F238E27FC236}">
                <a16:creationId xmlns:a16="http://schemas.microsoft.com/office/drawing/2014/main" id="{79C4F43C-EC7D-4888-A150-F02151DB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4698D97F-143B-4689-B43B-D6820CFB3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B4EA6074-AF61-48EA-B4C7-73EF50C89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770" y="2050384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92F2A98F-D2DD-4CB5-A55E-9641484F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E86D77F7-7EB5-4004-992E-D1ECD79AB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FDF8F2BE-D4DE-4824-9D63-5344F619E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9DE2DBCF-0B93-476B-8672-3F07DA42B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D9220A90-A9D8-4690-8337-6ED74FB78BAE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9CF9CC75-4A07-4FEE-B688-E9FB38A2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</p:spTree>
    <p:extLst>
      <p:ext uri="{BB962C8B-B14F-4D97-AF65-F5344CB8AC3E}">
        <p14:creationId xmlns:p14="http://schemas.microsoft.com/office/powerpoint/2010/main" val="335922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052736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8021729" y="6322367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1536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310494" y="6312764"/>
            <a:ext cx="8082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17</a:t>
            </a:r>
            <a:r>
              <a:rPr lang="en-GB" dirty="0"/>
              <a:t> =</a:t>
            </a: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2843601" y="6367462"/>
            <a:ext cx="4793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first term to exceed 1400 is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A5FB7E0-B439-447C-B7F8-3A93343A27D3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6530C78-4BA2-4BB6-A736-6A553CF352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6A2C35-7A39-4397-AEEE-647EDBA137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0" y="731520"/>
            <a:ext cx="2581656" cy="5669280"/>
          </a:xfrm>
          <a:prstGeom prst="rect">
            <a:avLst/>
          </a:prstGeom>
        </p:spPr>
      </p:pic>
      <p:sp>
        <p:nvSpPr>
          <p:cNvPr id="21" name="11 Rectángulo">
            <a:extLst>
              <a:ext uri="{FF2B5EF4-FFF2-40B4-BE49-F238E27FC236}">
                <a16:creationId xmlns:a16="http://schemas.microsoft.com/office/drawing/2014/main" id="{D17D03BC-D05A-4425-B247-E27DBEB3E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5838363"/>
            <a:ext cx="56956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the first term greater than 1400</a:t>
            </a: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B907AC4-C52D-4355-8803-E5B35179E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E0B0FAD-6E5C-4D50-BD6C-1980435F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6D790A16-BF85-44AD-9CEA-EAB1A4C34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C04793E7-7CBE-437C-9906-65C22CB0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11 Rectángulo">
                <a:extLst>
                  <a:ext uri="{FF2B5EF4-FFF2-40B4-BE49-F238E27FC236}">
                    <a16:creationId xmlns:a16="http://schemas.microsoft.com/office/drawing/2014/main" id="{2E6E1680-BFFA-497A-B606-1575194A4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GB" dirty="0">
                    <a:solidFill>
                      <a:srgbClr val="010066"/>
                    </a:solidFill>
                    <a:latin typeface="Arial" panose="020B0604020202020204" pitchFamily="34" charset="0"/>
                  </a:rPr>
                  <a:t>Type in Y1 = </a:t>
                </a:r>
                <a:r>
                  <a:rPr lang="en-GB" dirty="0">
                    <a:solidFill>
                      <a:srgbClr val="010066"/>
                    </a:solidFill>
                  </a:rPr>
                  <a:t>6 </a:t>
                </a:r>
                <a:r>
                  <a:rPr lang="en-US" dirty="0">
                    <a:solidFill>
                      <a:srgbClr val="010066"/>
                    </a:solidFill>
                  </a:rPr>
                  <a:t>× </a:t>
                </a:r>
                <a:r>
                  <a:rPr lang="en-GB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) ^ </a:t>
                </a:r>
                <a:r>
                  <a:rPr lang="en-GB" i="1" dirty="0">
                    <a:solidFill>
                      <a:srgbClr val="010066"/>
                    </a:solidFill>
                  </a:rPr>
                  <a:t>X </a:t>
                </a:r>
                <a:r>
                  <a:rPr lang="en-GB" dirty="0">
                    <a:solidFill>
                      <a:srgbClr val="010066"/>
                    </a:solidFill>
                  </a:rPr>
                  <a:t>– 1</a:t>
                </a:r>
              </a:p>
            </p:txBody>
          </p:sp>
        </mc:Choice>
        <mc:Fallback xmlns="">
          <p:sp>
            <p:nvSpPr>
              <p:cNvPr id="27" name="11 Rectángulo">
                <a:extLst>
                  <a:ext uri="{FF2B5EF4-FFF2-40B4-BE49-F238E27FC236}">
                    <a16:creationId xmlns:a16="http://schemas.microsoft.com/office/drawing/2014/main" id="{2E6E1680-BFFA-497A-B606-1575194A48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36" y="2017220"/>
                <a:ext cx="4277969" cy="497637"/>
              </a:xfrm>
              <a:prstGeom prst="rect">
                <a:avLst/>
              </a:prstGeom>
              <a:blipFill>
                <a:blip r:embed="rId5"/>
                <a:stretch>
                  <a:fillRect l="-2137" t="-2439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11 Rectángulo">
            <a:extLst>
              <a:ext uri="{FF2B5EF4-FFF2-40B4-BE49-F238E27FC236}">
                <a16:creationId xmlns:a16="http://schemas.microsoft.com/office/drawing/2014/main" id="{184A474F-435B-437B-B2EE-91D2CE85E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0CDE6F80-807B-47D7-95BE-00F1C2132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84F94F78-267D-4D5B-8A39-C4FB8BC53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2770" y="2050384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6E22185D-5BAC-47D1-8B82-3669915D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FAE56B7B-A52E-4153-9A67-04549E1D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C7680B84-CB13-401B-94E4-D870C09B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5C2C615-DA36-43B2-B6F6-80B596A94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A425C4EA-6280-4A67-B676-34D4A0C573ED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BC23C4EE-DBA1-44EA-AA1F-823494515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</p:spTree>
    <p:extLst>
      <p:ext uri="{BB962C8B-B14F-4D97-AF65-F5344CB8AC3E}">
        <p14:creationId xmlns:p14="http://schemas.microsoft.com/office/powerpoint/2010/main" val="40808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1450"/>
            <a:ext cx="7772400" cy="606425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045" y="721717"/>
            <a:ext cx="833003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 a </a:t>
            </a:r>
            <a:r>
              <a:rPr lang="en-GB" b="1" dirty="0">
                <a:solidFill>
                  <a:srgbClr val="FF6600"/>
                </a:solidFill>
              </a:rPr>
              <a:t>geometric sequence</a:t>
            </a:r>
            <a:r>
              <a:rPr lang="en-GB" dirty="0"/>
              <a:t> (or </a:t>
            </a:r>
            <a:r>
              <a:rPr lang="en-GB" b="1" dirty="0">
                <a:solidFill>
                  <a:srgbClr val="FF6600"/>
                </a:solidFill>
              </a:rPr>
              <a:t>geometric progression</a:t>
            </a:r>
            <a:r>
              <a:rPr lang="en-GB" dirty="0"/>
              <a:t>) each term </a:t>
            </a:r>
            <a:r>
              <a:rPr lang="en-GB" dirty="0">
                <a:solidFill>
                  <a:schemeClr val="tx1"/>
                </a:solidFill>
              </a:rPr>
              <a:t>is produced by multiplying the previous term by a non-zero constant value.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50825" y="1932658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For example, the sequence</a:t>
            </a:r>
          </a:p>
        </p:txBody>
      </p:sp>
      <p:sp>
        <p:nvSpPr>
          <p:cNvPr id="740357" name="Text Box 5"/>
          <p:cNvSpPr txBox="1">
            <a:spLocks noChangeArrowheads="1"/>
          </p:cNvSpPr>
          <p:nvPr/>
        </p:nvSpPr>
        <p:spPr bwMode="auto">
          <a:xfrm>
            <a:off x="3016250" y="2400469"/>
            <a:ext cx="319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 6, 12, 24, 48, 96, …</a:t>
            </a:r>
          </a:p>
        </p:txBody>
      </p:sp>
      <p:sp>
        <p:nvSpPr>
          <p:cNvPr id="740358" name="Text Box 6"/>
          <p:cNvSpPr txBox="1">
            <a:spLocks noChangeArrowheads="1"/>
          </p:cNvSpPr>
          <p:nvPr/>
        </p:nvSpPr>
        <p:spPr bwMode="auto">
          <a:xfrm>
            <a:off x="250825" y="2884323"/>
            <a:ext cx="8893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a geometric sequence that starts with 3 and each term can be obtained by multiplying the previous term by 2.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250825" y="4952495"/>
            <a:ext cx="455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could write this sequence as</a:t>
            </a: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612775" y="5356139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3,</a:t>
            </a:r>
          </a:p>
        </p:txBody>
      </p:sp>
      <p:sp>
        <p:nvSpPr>
          <p:cNvPr id="740361" name="Text Box 9"/>
          <p:cNvSpPr txBox="1">
            <a:spLocks noChangeArrowheads="1"/>
          </p:cNvSpPr>
          <p:nvPr/>
        </p:nvSpPr>
        <p:spPr bwMode="auto">
          <a:xfrm>
            <a:off x="1116013" y="5356139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2" name="Text Box 10"/>
          <p:cNvSpPr txBox="1">
            <a:spLocks noChangeArrowheads="1"/>
          </p:cNvSpPr>
          <p:nvPr/>
        </p:nvSpPr>
        <p:spPr bwMode="auto">
          <a:xfrm>
            <a:off x="2136775" y="5356139"/>
            <a:ext cx="1470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3673475" y="5356139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4" name="Text Box 12"/>
          <p:cNvSpPr txBox="1">
            <a:spLocks noChangeArrowheads="1"/>
          </p:cNvSpPr>
          <p:nvPr/>
        </p:nvSpPr>
        <p:spPr bwMode="auto">
          <a:xfrm>
            <a:off x="5726113" y="5356139"/>
            <a:ext cx="289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 …</a:t>
            </a:r>
          </a:p>
        </p:txBody>
      </p:sp>
      <p:sp>
        <p:nvSpPr>
          <p:cNvPr id="740365" name="Text Box 13"/>
          <p:cNvSpPr txBox="1">
            <a:spLocks noChangeArrowheads="1"/>
          </p:cNvSpPr>
          <p:nvPr/>
        </p:nvSpPr>
        <p:spPr bwMode="auto">
          <a:xfrm>
            <a:off x="4343400" y="5727698"/>
            <a:ext cx="455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/>
              <a:t>or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693738" y="619551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3,</a:t>
            </a:r>
          </a:p>
        </p:txBody>
      </p:sp>
      <p:sp>
        <p:nvSpPr>
          <p:cNvPr id="740367" name="Text Box 15"/>
          <p:cNvSpPr txBox="1">
            <a:spLocks noChangeArrowheads="1"/>
          </p:cNvSpPr>
          <p:nvPr/>
        </p:nvSpPr>
        <p:spPr bwMode="auto">
          <a:xfrm>
            <a:off x="1516063" y="6195510"/>
            <a:ext cx="954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dirty="0"/>
              <a:t>,</a:t>
            </a:r>
          </a:p>
        </p:txBody>
      </p:sp>
      <p:sp>
        <p:nvSpPr>
          <p:cNvPr id="740368" name="Text Box 16"/>
          <p:cNvSpPr txBox="1">
            <a:spLocks noChangeArrowheads="1"/>
          </p:cNvSpPr>
          <p:nvPr/>
        </p:nvSpPr>
        <p:spPr bwMode="auto">
          <a:xfrm>
            <a:off x="2854325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4306888" y="619551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740370" name="Text Box 18"/>
          <p:cNvSpPr txBox="1">
            <a:spLocks noChangeArrowheads="1"/>
          </p:cNvSpPr>
          <p:nvPr/>
        </p:nvSpPr>
        <p:spPr bwMode="auto">
          <a:xfrm>
            <a:off x="5757863" y="6197097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740372" name="Text Box 20"/>
          <p:cNvSpPr txBox="1">
            <a:spLocks noChangeArrowheads="1"/>
          </p:cNvSpPr>
          <p:nvPr/>
        </p:nvSpPr>
        <p:spPr bwMode="auto">
          <a:xfrm>
            <a:off x="7210425" y="6197097"/>
            <a:ext cx="145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 </a:t>
            </a:r>
            <a:r>
              <a:rPr lang="en-US" dirty="0"/>
              <a:t>×</a:t>
            </a:r>
            <a:r>
              <a:rPr lang="en-GB" dirty="0"/>
              <a:t> </a:t>
            </a:r>
            <a:r>
              <a:rPr lang="en-GB" dirty="0">
                <a:solidFill>
                  <a:srgbClr val="FF6600"/>
                </a:solidFill>
              </a:rPr>
              <a:t>2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" name="Rectangle 1"/>
          <p:cNvSpPr/>
          <p:nvPr/>
        </p:nvSpPr>
        <p:spPr>
          <a:xfrm>
            <a:off x="2142659" y="36874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2659" y="405896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3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14510" y="409104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52781" y="367938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075" y="40509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6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3036926" y="408302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682693" y="368740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66651" y="405896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766838" y="409104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24899" y="366334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08857" y="403490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609044" y="4066984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582992" y="386021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09158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259396" y="386823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0825" y="3820107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Notice that: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2937" y="367136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96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86895" y="404292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48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87082" y="407500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434" y="387625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99430" y="38842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144334" y="387625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49132" y="3892299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794036" y="3884279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6" name="Rectangle 5"/>
          <p:cNvSpPr/>
          <p:nvPr/>
        </p:nvSpPr>
        <p:spPr>
          <a:xfrm>
            <a:off x="2958706" y="4530933"/>
            <a:ext cx="5743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is a constant called the </a:t>
            </a:r>
            <a:r>
              <a:rPr lang="en-GB" b="1" dirty="0">
                <a:solidFill>
                  <a:srgbClr val="FF6600"/>
                </a:solidFill>
              </a:rPr>
              <a:t>common ratio</a:t>
            </a:r>
            <a:endParaRPr lang="en-GB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B7BB1CC-60DF-4A91-AE63-95EE371DF7A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91232832-23B1-4C6E-9724-DD13BAC56CC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6" grpId="0"/>
      <p:bldP spid="740357" grpId="0"/>
      <p:bldP spid="740358" grpId="0"/>
      <p:bldP spid="740359" grpId="0"/>
      <p:bldP spid="740360" grpId="0"/>
      <p:bldP spid="740361" grpId="0"/>
      <p:bldP spid="740362" grpId="0"/>
      <p:bldP spid="740363" grpId="0"/>
      <p:bldP spid="740364" grpId="0"/>
      <p:bldP spid="740365" grpId="0"/>
      <p:bldP spid="740366" grpId="0"/>
      <p:bldP spid="740367" grpId="0"/>
      <p:bldP spid="740368" grpId="0"/>
      <p:bldP spid="740369" grpId="0"/>
      <p:bldP spid="740370" grpId="0"/>
      <p:bldP spid="740372" grpId="0"/>
      <p:bldP spid="2" grpId="0"/>
      <p:bldP spid="3" grpId="0"/>
      <p:bldP spid="25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It is called geometric sequence because if we take any three consecutive terms, the middle term is the </a:t>
            </a:r>
            <a:r>
              <a:rPr lang="en-GB" b="1" dirty="0">
                <a:solidFill>
                  <a:srgbClr val="FF6600"/>
                </a:solidFill>
              </a:rPr>
              <a:t>geometric mean </a:t>
            </a:r>
            <a:r>
              <a:rPr lang="en-GB" dirty="0"/>
              <a:t>of the terms on either side.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23374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terms are: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080157" y="2792540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822195" y="2795778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4572000" y="2794012"/>
            <a:ext cx="405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374727" y="2794011"/>
            <a:ext cx="42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d</a:t>
            </a:r>
            <a:r>
              <a:rPr lang="en-GB" dirty="0"/>
              <a:t>,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BFF733-197A-4E6E-90FF-8A58FBB7C4FD}"/>
              </a:ext>
            </a:extLst>
          </p:cNvPr>
          <p:cNvSpPr txBox="1"/>
          <p:nvPr/>
        </p:nvSpPr>
        <p:spPr>
          <a:xfrm>
            <a:off x="350224" y="3379863"/>
            <a:ext cx="6021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take any three consecutive terms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3460FA-350F-4ED1-A9BE-22EABC43BA5F}"/>
              </a:ext>
            </a:extLst>
          </p:cNvPr>
          <p:cNvSpPr/>
          <p:nvPr/>
        </p:nvSpPr>
        <p:spPr>
          <a:xfrm>
            <a:off x="3080157" y="2792540"/>
            <a:ext cx="1897723" cy="4616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D4DB22-826A-447C-8552-69253278BA08}"/>
              </a:ext>
            </a:extLst>
          </p:cNvPr>
          <p:cNvSpPr txBox="1"/>
          <p:nvPr/>
        </p:nvSpPr>
        <p:spPr>
          <a:xfrm>
            <a:off x="250825" y="3951981"/>
            <a:ext cx="32528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common ratio is</a:t>
            </a:r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A8281986-2A2D-46C7-9FA6-15E054449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5444" y="4129679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0" name="Text Box 16">
            <a:extLst>
              <a:ext uri="{FF2B5EF4-FFF2-40B4-BE49-F238E27FC236}">
                <a16:creationId xmlns:a16="http://schemas.microsoft.com/office/drawing/2014/main" id="{103BEEAD-64B4-40F7-8122-EC603CF65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250" y="3779794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1" name="Text Box 16">
            <a:extLst>
              <a:ext uri="{FF2B5EF4-FFF2-40B4-BE49-F238E27FC236}">
                <a16:creationId xmlns:a16="http://schemas.microsoft.com/office/drawing/2014/main" id="{D625F754-D2EC-4919-8F35-EA40194B9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236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dirty="0"/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AF5A5569-338F-410C-90D3-B386CEA21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7979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96A66A-F98A-443D-8F94-00F61EDDC92B}"/>
              </a:ext>
            </a:extLst>
          </p:cNvPr>
          <p:cNvCxnSpPr/>
          <p:nvPr/>
        </p:nvCxnSpPr>
        <p:spPr>
          <a:xfrm>
            <a:off x="4575761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B875DC6-5D45-4E9E-B83A-2B926A914BFF}"/>
              </a:ext>
            </a:extLst>
          </p:cNvPr>
          <p:cNvCxnSpPr/>
          <p:nvPr/>
        </p:nvCxnSpPr>
        <p:spPr>
          <a:xfrm>
            <a:off x="3767764" y="4200418"/>
            <a:ext cx="360040" cy="0"/>
          </a:xfrm>
          <a:prstGeom prst="line">
            <a:avLst/>
          </a:prstGeom>
          <a:ln w="22225"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7">
            <a:extLst>
              <a:ext uri="{FF2B5EF4-FFF2-40B4-BE49-F238E27FC236}">
                <a16:creationId xmlns:a16="http://schemas.microsoft.com/office/drawing/2014/main" id="{A1B6E49C-6D9F-4983-BBF5-C0108706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71" y="3951737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3BB2CA05-D48D-4A12-924B-DDC6FAA5D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565" y="471940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r>
              <a:rPr lang="en-GB" baseline="30000" dirty="0">
                <a:latin typeface="Times New Roman" panose="02020603050405020304" pitchFamily="18" charset="0"/>
              </a:rPr>
              <a:t>2</a:t>
            </a:r>
            <a:endParaRPr lang="en-GB" baseline="30000" dirty="0"/>
          </a:p>
        </p:txBody>
      </p:sp>
      <p:sp>
        <p:nvSpPr>
          <p:cNvPr id="46" name="Text Box 15">
            <a:extLst>
              <a:ext uri="{FF2B5EF4-FFF2-40B4-BE49-F238E27FC236}">
                <a16:creationId xmlns:a16="http://schemas.microsoft.com/office/drawing/2014/main" id="{BACF5657-239B-4667-B4A2-8A2DA5C5C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426" y="4719401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47" name="Text Box 16">
            <a:extLst>
              <a:ext uri="{FF2B5EF4-FFF2-40B4-BE49-F238E27FC236}">
                <a16:creationId xmlns:a16="http://schemas.microsoft.com/office/drawing/2014/main" id="{7C473144-2310-4F4C-9AD3-A04B9053B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461" y="4718304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48" name="Text Box 17">
            <a:extLst>
              <a:ext uri="{FF2B5EF4-FFF2-40B4-BE49-F238E27FC236}">
                <a16:creationId xmlns:a16="http://schemas.microsoft.com/office/drawing/2014/main" id="{E787F6B8-2DE0-4188-BA41-EAF452A8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502" y="4744588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p:sp>
        <p:nvSpPr>
          <p:cNvPr id="49" name="Text Box 16">
            <a:extLst>
              <a:ext uri="{FF2B5EF4-FFF2-40B4-BE49-F238E27FC236}">
                <a16:creationId xmlns:a16="http://schemas.microsoft.com/office/drawing/2014/main" id="{01C407F6-C431-425F-8AF8-A68FE906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195" y="549440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b</a:t>
            </a:r>
            <a:endParaRPr lang="en-GB" baseline="30000" dirty="0"/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3AE8063E-86E0-4A78-8219-AA59337AD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783" y="546923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1" name="Text Box 16">
            <a:extLst>
              <a:ext uri="{FF2B5EF4-FFF2-40B4-BE49-F238E27FC236}">
                <a16:creationId xmlns:a16="http://schemas.microsoft.com/office/drawing/2014/main" id="{70787592-AFE2-44D1-B31A-956BA1708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818" y="546923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p:sp>
        <p:nvSpPr>
          <p:cNvPr id="52" name="Text Box 17">
            <a:extLst>
              <a:ext uri="{FF2B5EF4-FFF2-40B4-BE49-F238E27FC236}">
                <a16:creationId xmlns:a16="http://schemas.microsoft.com/office/drawing/2014/main" id="{34113085-905A-4FDE-B5F2-6BD978F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132" y="5519589"/>
            <a:ext cx="3577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latin typeface="Times New Roman" panose="02020603050405020304" pitchFamily="18" charset="0"/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/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DEDE7E-622E-41D5-B77D-9697F83A1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034" y="5437098"/>
                <a:ext cx="816890" cy="464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D8CA3264-E9F9-4553-8C23-7F90661EEB7E}"/>
              </a:ext>
            </a:extLst>
          </p:cNvPr>
          <p:cNvSpPr txBox="1"/>
          <p:nvPr/>
        </p:nvSpPr>
        <p:spPr>
          <a:xfrm>
            <a:off x="3779912" y="6063679"/>
            <a:ext cx="13298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887D9A2-64CA-4A73-A7C4-0121122118A5}"/>
              </a:ext>
            </a:extLst>
          </p:cNvPr>
          <p:cNvSpPr txBox="1"/>
          <p:nvPr/>
        </p:nvSpPr>
        <p:spPr>
          <a:xfrm>
            <a:off x="5460041" y="6060161"/>
            <a:ext cx="33457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geometric mean.</a:t>
            </a:r>
          </a:p>
        </p:txBody>
      </p:sp>
      <p:sp>
        <p:nvSpPr>
          <p:cNvPr id="55" name="Text Box 15">
            <a:extLst>
              <a:ext uri="{FF2B5EF4-FFF2-40B4-BE49-F238E27FC236}">
                <a16:creationId xmlns:a16="http://schemas.microsoft.com/office/drawing/2014/main" id="{2BC11077-188A-4233-A441-C34AED50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296" y="601332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a</a:t>
            </a:r>
            <a:endParaRPr lang="en-GB" dirty="0"/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D4AEF456-D353-4735-BCFD-6714A15A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9331" y="6013325"/>
            <a:ext cx="320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/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1B5B444-F229-4812-AF81-1F3372747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42" y="6000651"/>
                <a:ext cx="587661" cy="464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  <p:bldP spid="30" grpId="0"/>
      <p:bldP spid="31" grpId="0"/>
      <p:bldP spid="32" grpId="0"/>
      <p:bldP spid="37" grpId="0"/>
      <p:bldP spid="8" grpId="0" animBg="1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11" grpId="0"/>
      <p:bldP spid="53" grpId="0"/>
      <p:bldP spid="54" grpId="0"/>
      <p:bldP spid="55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7772400" cy="698500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4740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we call the first term of a geometric sequence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and the common ratio 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dirty="0"/>
              <a:t> we can write a general geometric sequence as: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0466" y="3897776"/>
            <a:ext cx="7237413" cy="1223963"/>
            <a:chOff x="600" y="1723"/>
            <a:chExt cx="4559" cy="771"/>
          </a:xfrm>
        </p:grpSpPr>
        <p:sp>
          <p:nvSpPr>
            <p:cNvPr id="742406" name="Rectangle 6"/>
            <p:cNvSpPr>
              <a:spLocks noChangeArrowheads="1"/>
            </p:cNvSpPr>
            <p:nvPr/>
          </p:nvSpPr>
          <p:spPr bwMode="auto">
            <a:xfrm>
              <a:off x="600" y="1723"/>
              <a:ext cx="4559" cy="7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+mn-cs"/>
              </a:endParaRPr>
            </a:p>
          </p:txBody>
        </p:sp>
        <p:sp>
          <p:nvSpPr>
            <p:cNvPr id="7187" name="Text Box 7"/>
            <p:cNvSpPr txBox="1">
              <a:spLocks noChangeArrowheads="1"/>
            </p:cNvSpPr>
            <p:nvPr/>
          </p:nvSpPr>
          <p:spPr bwMode="auto">
            <a:xfrm>
              <a:off x="612" y="1727"/>
              <a:ext cx="453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dirty="0"/>
                <a:t>The </a:t>
              </a:r>
              <a:r>
                <a:rPr lang="en-GB" i="1" dirty="0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th</a:t>
              </a:r>
              <a:r>
                <a:rPr lang="en-GB" dirty="0"/>
                <a:t> term of a geometric sequence with first term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and common ratio </a:t>
              </a:r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dirty="0"/>
                <a:t> is:</a:t>
              </a:r>
            </a:p>
          </p:txBody>
        </p:sp>
        <p:sp>
          <p:nvSpPr>
            <p:cNvPr id="7188" name="Rectangle 8"/>
            <p:cNvSpPr>
              <a:spLocks noChangeArrowheads="1"/>
            </p:cNvSpPr>
            <p:nvPr/>
          </p:nvSpPr>
          <p:spPr bwMode="auto">
            <a:xfrm>
              <a:off x="2293" y="2203"/>
              <a:ext cx="96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n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u</a:t>
              </a:r>
              <a:r>
                <a:rPr lang="en-GB" baseline="-25000" dirty="0">
                  <a:latin typeface="Times New Roman" panose="02020603050405020304" pitchFamily="18" charset="0"/>
                </a:rPr>
                <a:t>1 </a:t>
              </a:r>
              <a:r>
                <a:rPr lang="en-GB" i="1" dirty="0" err="1">
                  <a:latin typeface="Times New Roman" panose="02020603050405020304" pitchFamily="18" charset="0"/>
                </a:rPr>
                <a:t>r</a:t>
              </a:r>
              <a:r>
                <a:rPr lang="en-GB" i="1" baseline="30000" dirty="0" err="1">
                  <a:latin typeface="Times New Roman" panose="02020603050405020304" pitchFamily="18" charset="0"/>
                </a:rPr>
                <a:t>n</a:t>
              </a:r>
              <a:r>
                <a:rPr lang="en-GB" baseline="30000" dirty="0"/>
                <a:t>–1</a:t>
              </a:r>
            </a:p>
          </p:txBody>
        </p:sp>
      </p:grpSp>
      <p:sp>
        <p:nvSpPr>
          <p:cNvPr id="7181" name="Text Box 19"/>
          <p:cNvSpPr txBox="1">
            <a:spLocks noChangeArrowheads="1"/>
          </p:cNvSpPr>
          <p:nvPr/>
        </p:nvSpPr>
        <p:spPr bwMode="auto">
          <a:xfrm>
            <a:off x="6206491" y="2794300"/>
            <a:ext cx="1204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, …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0224" y="2211693"/>
            <a:ext cx="1998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Term number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570456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1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316180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2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082855" y="221169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3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849530" y="221169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4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605108" y="221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392253" y="220615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558592" y="2794300"/>
            <a:ext cx="525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,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126641" y="2783389"/>
            <a:ext cx="696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,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3876446" y="2781623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,</a:t>
            </a: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4679173" y="2781622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,</a:t>
            </a:r>
          </a:p>
        </p:txBody>
      </p:sp>
      <p:sp>
        <p:nvSpPr>
          <p:cNvPr id="33" name="Rectangle 20"/>
          <p:cNvSpPr>
            <a:spLocks noChangeArrowheads="1"/>
          </p:cNvSpPr>
          <p:nvPr/>
        </p:nvSpPr>
        <p:spPr bwMode="auto">
          <a:xfrm>
            <a:off x="5403764" y="2781621"/>
            <a:ext cx="8112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4</a:t>
            </a:r>
            <a:r>
              <a:rPr lang="en-GB" dirty="0"/>
              <a:t>,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7417666" y="2802322"/>
            <a:ext cx="10005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GB" baseline="30000" dirty="0"/>
              <a:t>-1</a:t>
            </a:r>
            <a:endParaRPr lang="en-GB" dirty="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7603428" y="221418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6939532" y="216817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…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A7A96FF-2363-4AF4-98AD-5CE33AF997A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5F83BC24-64AB-4A81-B156-00B058CDDE5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4938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Consider the geometric sequence 8, 12, 18, 27, …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1369219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a) Show that the sequence is geometric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84916" y="190758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81168" y="2254999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8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569061" y="2311226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4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66116" y="183531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66116" y="2222915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3550261" y="2238957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62609" y="204822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18837" y="185066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02795" y="2238261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18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702982" y="2254303"/>
            <a:ext cx="371475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15330" y="206357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50824" y="402412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b)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4650717" y="4082075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0824" y="529470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c) Find the 8</a:t>
            </a:r>
            <a:r>
              <a:rPr lang="en-US" baseline="30000" dirty="0"/>
              <a:t>th</a:t>
            </a:r>
            <a:r>
              <a:rPr lang="en-US" dirty="0"/>
              <a:t>  term.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3983157" y="6223685"/>
            <a:ext cx="211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8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136.6875</a:t>
            </a:r>
            <a:endParaRPr lang="en-GB" baseline="30000" dirty="0"/>
          </a:p>
        </p:txBody>
      </p:sp>
      <p:sp>
        <p:nvSpPr>
          <p:cNvPr id="37" name="Rectangle 36"/>
          <p:cNvSpPr/>
          <p:nvPr/>
        </p:nvSpPr>
        <p:spPr>
          <a:xfrm>
            <a:off x="2361653" y="18666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377695" y="221410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2365588" y="2270328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356450" y="187742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72492" y="222483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360385" y="2281064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448903" y="18615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464945" y="220898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6600"/>
                </a:solidFill>
              </a:rPr>
              <a:t>2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452838" y="2265213"/>
            <a:ext cx="371475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29965" y="2723158"/>
            <a:ext cx="8767763" cy="1342457"/>
            <a:chOff x="229965" y="2947746"/>
            <a:chExt cx="8767763" cy="1342457"/>
          </a:xfrm>
        </p:grpSpPr>
        <p:sp>
          <p:nvSpPr>
            <p:cNvPr id="30" name="Text Box 3"/>
            <p:cNvSpPr txBox="1">
              <a:spLocks noChangeArrowheads="1"/>
            </p:cNvSpPr>
            <p:nvPr/>
          </p:nvSpPr>
          <p:spPr bwMode="auto">
            <a:xfrm>
              <a:off x="229965" y="2947746"/>
              <a:ext cx="876776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Assuming the pattern continues, consecutive terms have a common ratio of      </a:t>
              </a: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 </a:t>
              </a:r>
              <a:r>
                <a:rPr lang="en-GB" dirty="0">
                  <a:sym typeface="Symbol" panose="05050102010706020507" pitchFamily="18" charset="2"/>
                </a:rPr>
                <a:t>the sequence is geometric with </a:t>
              </a:r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baseline="-25000" dirty="0">
                  <a:latin typeface="Times New Roman" panose="02020603050405020304" pitchFamily="18" charset="0"/>
                </a:rPr>
                <a:t>1</a:t>
              </a:r>
              <a:r>
                <a:rPr lang="en-GB" dirty="0"/>
                <a:t> = 8 and </a:t>
              </a:r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dirty="0"/>
                <a:t> =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634641" y="322705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50683" y="352634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2638576" y="358257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405394" y="359080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1436" y="3890093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dirty="0">
                  <a:solidFill>
                    <a:srgbClr val="FF6600"/>
                  </a:solidFill>
                </a:rPr>
                <a:t>2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409329" y="3946320"/>
              <a:ext cx="371475" cy="0"/>
            </a:xfrm>
            <a:prstGeom prst="line">
              <a:avLst/>
            </a:prstGeom>
            <a:ln w="222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4650958" y="4765540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8</a:t>
            </a:r>
            <a:endParaRPr lang="en-GB" baseline="30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4028932" y="5289083"/>
            <a:ext cx="2023132" cy="827052"/>
            <a:chOff x="4586961" y="4619483"/>
            <a:chExt cx="2023132" cy="827052"/>
          </a:xfrm>
        </p:grpSpPr>
        <p:sp>
          <p:nvSpPr>
            <p:cNvPr id="59" name="Rectangle 8"/>
            <p:cNvSpPr>
              <a:spLocks noChangeArrowheads="1"/>
            </p:cNvSpPr>
            <p:nvPr/>
          </p:nvSpPr>
          <p:spPr bwMode="auto">
            <a:xfrm>
              <a:off x="4586961" y="4619483"/>
              <a:ext cx="164500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i="1" dirty="0">
                  <a:latin typeface="Times New Roman" panose="02020603050405020304" pitchFamily="18" charset="0"/>
                </a:rPr>
                <a:t>u</a:t>
              </a:r>
              <a:r>
                <a:rPr lang="en-GB" i="1" baseline="-25000" dirty="0">
                  <a:latin typeface="Times New Roman" panose="02020603050405020304" pitchFamily="18" charset="0"/>
                </a:rPr>
                <a:t>8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i="1" dirty="0"/>
                <a:t>=</a:t>
              </a:r>
              <a:r>
                <a:rPr lang="en-GB" i="1" dirty="0">
                  <a:latin typeface="Times New Roman" panose="02020603050405020304" pitchFamily="18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8</a:t>
              </a:r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095207" y="4694610"/>
              <a:ext cx="5148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GB" i="1" baseline="30000" dirty="0">
                  <a:latin typeface="Times New Roman" panose="02020603050405020304" pitchFamily="18" charset="0"/>
                </a:rPr>
                <a:t>8</a:t>
              </a:r>
              <a:r>
                <a:rPr lang="en-GB" baseline="30000" dirty="0"/>
                <a:t>–1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29886" y="4593102"/>
            <a:ext cx="867545" cy="809081"/>
            <a:chOff x="5345484" y="4637454"/>
            <a:chExt cx="867545" cy="809081"/>
          </a:xfrm>
        </p:grpSpPr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5345484" y="4654974"/>
              <a:ext cx="86754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sz="4000" dirty="0">
                  <a:latin typeface="Comic Sans MS" panose="030F0702030302020204" pitchFamily="66" charset="0"/>
                </a:rPr>
                <a:t>(  )</a:t>
              </a:r>
              <a:endParaRPr lang="en-GB" baseline="3000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01163" y="463745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17205" y="498487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5605098" y="5041097"/>
              <a:ext cx="371475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165754" y="4670691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61E4CE1-24D9-48AA-8148-D3BD98AAF2C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AE10288-9067-4434-BDBF-F9B9819950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0" grpId="0"/>
      <p:bldP spid="21" grpId="0"/>
      <p:bldP spid="23" grpId="0"/>
      <p:bldP spid="25" grpId="0"/>
      <p:bldP spid="26" grpId="0"/>
      <p:bldP spid="28" grpId="0"/>
      <p:bldP spid="31" grpId="0"/>
      <p:bldP spid="32" grpId="0"/>
      <p:bldP spid="34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33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3</a:t>
            </a:r>
            <a:r>
              <a:rPr lang="en-GB" baseline="30000"/>
              <a:t>rd</a:t>
            </a:r>
            <a:r>
              <a:rPr lang="en-GB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Using the 6</a:t>
            </a:r>
            <a:r>
              <a:rPr lang="en-GB" baseline="30000"/>
              <a:t>th</a:t>
            </a:r>
            <a:r>
              <a:rPr lang="en-GB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r>
              <a:rPr lang="en-GB" dirty="0"/>
              <a:t> = 972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term in a geometric sequence is 36 and the 6</a:t>
            </a:r>
            <a:r>
              <a:rPr lang="en-GB" baseline="30000" dirty="0"/>
              <a:t>th</a:t>
            </a:r>
            <a:r>
              <a:rPr lang="en-GB" dirty="0"/>
              <a:t> term is 972.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= 36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5"/>
            <a:ext cx="4662488" cy="457200"/>
            <a:chOff x="158" y="1382"/>
            <a:chExt cx="2937" cy="288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6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27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3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3</a:t>
            </a:r>
            <a:r>
              <a:rPr lang="en-US" baseline="30000" dirty="0"/>
              <a:t>2</a:t>
            </a:r>
            <a:r>
              <a:rPr lang="en-US" dirty="0"/>
              <a:t> = 36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9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36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4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4 and the common ratio is 3.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The general term of this sequence is </a:t>
            </a:r>
            <a:r>
              <a:rPr lang="en-GB" i="1">
                <a:latin typeface="Times New Roman" panose="02020603050405020304" pitchFamily="18" charset="0"/>
              </a:rPr>
              <a:t>u</a:t>
            </a:r>
            <a:r>
              <a:rPr lang="en-GB" i="1" baseline="-25000">
                <a:latin typeface="Times New Roman" panose="02020603050405020304" pitchFamily="18" charset="0"/>
              </a:rPr>
              <a:t>n</a:t>
            </a:r>
            <a:r>
              <a:rPr lang="en-GB"/>
              <a:t> = 4 </a:t>
            </a:r>
            <a:r>
              <a:rPr lang="en-US"/>
              <a:t>× </a:t>
            </a:r>
            <a:r>
              <a:rPr lang="en-GB"/>
              <a:t>(3)</a:t>
            </a:r>
            <a:r>
              <a:rPr lang="en-GB" i="1" baseline="30000">
                <a:latin typeface="Times New Roman" panose="02020603050405020304" pitchFamily="18" charset="0"/>
              </a:rPr>
              <a:t>n</a:t>
            </a:r>
            <a:r>
              <a:rPr lang="en-GB" baseline="30000"/>
              <a:t>–1</a:t>
            </a:r>
            <a:r>
              <a:rPr lang="en-GB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6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5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2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972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36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18867" y="291247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DA76FC4-A4E4-4BC9-9FA8-7713292D19FA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29C376-6D65-4548-876D-96C5E110511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5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3200"/>
            <a:ext cx="7772400" cy="627063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4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1367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7</a:t>
            </a:r>
            <a:r>
              <a:rPr lang="en-GB" baseline="30000" dirty="0"/>
              <a:t>th</a:t>
            </a:r>
            <a:r>
              <a:rPr lang="en-GB" dirty="0"/>
              <a:t> term: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1539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r>
              <a:rPr lang="en-GB" dirty="0"/>
              <a:t> = 192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295442" y="725407"/>
            <a:ext cx="858361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The 4</a:t>
            </a:r>
            <a:r>
              <a:rPr lang="en-GB" baseline="30000" dirty="0"/>
              <a:t>th</a:t>
            </a:r>
            <a:r>
              <a:rPr lang="en-GB" dirty="0"/>
              <a:t> term in a geometric sequence is 24 and the 7</a:t>
            </a:r>
            <a:r>
              <a:rPr lang="en-GB" baseline="30000" dirty="0"/>
              <a:t>th</a:t>
            </a:r>
            <a:r>
              <a:rPr lang="en-GB" dirty="0"/>
              <a:t> term is 192. What is the value of the 1</a:t>
            </a:r>
            <a:r>
              <a:rPr lang="en-GB" baseline="30000" dirty="0"/>
              <a:t>st</a:t>
            </a:r>
            <a:r>
              <a:rPr lang="en-GB" dirty="0"/>
              <a:t> term and the common ratio?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607260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/>
              <a:t>Dividing these gives:</a:t>
            </a:r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66867" y="4069436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Substituting this into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r>
              <a:rPr lang="en-GB" dirty="0"/>
              <a:t> = 24 gives:</a:t>
            </a:r>
          </a:p>
        </p:txBody>
      </p:sp>
      <p:grpSp>
        <p:nvGrpSpPr>
          <p:cNvPr id="16" name="Group 6"/>
          <p:cNvGrpSpPr>
            <a:grpSpLocks/>
          </p:cNvGrpSpPr>
          <p:nvPr/>
        </p:nvGrpSpPr>
        <p:grpSpPr bwMode="auto">
          <a:xfrm>
            <a:off x="266867" y="3473037"/>
            <a:ext cx="4500563" cy="461963"/>
            <a:chOff x="158" y="1382"/>
            <a:chExt cx="2835" cy="291"/>
          </a:xfrm>
        </p:grpSpPr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158" y="1382"/>
              <a:ext cx="4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/>
                <a:t>So: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01" y="1382"/>
              <a:ext cx="59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i="1" dirty="0">
                  <a:latin typeface="Times New Roman" panose="02020603050405020304" pitchFamily="18" charset="0"/>
                </a:rPr>
                <a:t>r</a:t>
              </a:r>
              <a:r>
                <a:rPr lang="en-GB" baseline="30000" dirty="0"/>
                <a:t>3</a:t>
              </a:r>
              <a:r>
                <a:rPr lang="en-GB" dirty="0"/>
                <a:t> = 8</a:t>
              </a:r>
            </a:p>
          </p:txBody>
        </p:sp>
      </p:grp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466765" y="3481767"/>
            <a:ext cx="819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>
                <a:solidFill>
                  <a:srgbClr val="FF6600"/>
                </a:solidFill>
              </a:rPr>
              <a:t> = 2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3559342" y="4601249"/>
            <a:ext cx="1768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2</a:t>
            </a:r>
            <a:r>
              <a:rPr lang="en-US" baseline="30000" dirty="0"/>
              <a:t>3</a:t>
            </a:r>
            <a:r>
              <a:rPr lang="en-US" dirty="0"/>
              <a:t> = 24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018130" y="5075911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8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= 24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66765" y="5058449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solidFill>
                  <a:srgbClr val="FF6600"/>
                </a:solidFill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solidFill>
                  <a:srgbClr val="FF6600"/>
                </a:solidFill>
                <a:latin typeface="Times New Roman" panose="02020603050405020304" pitchFamily="18" charset="0"/>
              </a:rPr>
              <a:t>1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US" dirty="0">
                <a:solidFill>
                  <a:srgbClr val="FF6600"/>
                </a:solidFill>
              </a:rPr>
              <a:t>= 3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250825" y="5516142"/>
            <a:ext cx="882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So the first term of the sequence is 3 and the common ratio is 2.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250825" y="5990805"/>
            <a:ext cx="710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= 3 </a:t>
            </a:r>
            <a:r>
              <a:rPr lang="en-US" dirty="0"/>
              <a:t>× </a:t>
            </a:r>
            <a:r>
              <a:rPr lang="en-GB" dirty="0"/>
              <a:t>(2)</a:t>
            </a:r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r>
              <a:rPr lang="en-GB" dirty="0"/>
              <a:t> =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3793249" y="2059914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7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57986" y="2501606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6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3541944" y="2929232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i="1" dirty="0">
                <a:latin typeface="Times New Roman" panose="02020603050405020304" pitchFamily="18" charset="0"/>
              </a:rPr>
              <a:t>r</a:t>
            </a:r>
            <a:r>
              <a:rPr lang="en-GB" baseline="30000" dirty="0"/>
              <a:t>3</a:t>
            </a:r>
            <a:endParaRPr lang="en-GB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10046" y="2953375"/>
            <a:ext cx="504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34689" y="269037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14933" y="2508834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192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530975" y="28562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24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4587248" y="2921209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E9883FE-3D75-4F46-AD8E-20CFA5E7B662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2AAAA6E-38E5-4A13-8422-FF6EE4E194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6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3050"/>
            <a:ext cx="7772400" cy="644525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250825" y="19589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Since the terms are geometric,</a:t>
            </a:r>
            <a:endParaRPr lang="en-US" dirty="0"/>
          </a:p>
        </p:txBody>
      </p:sp>
      <p:sp>
        <p:nvSpPr>
          <p:cNvPr id="744454" name="Text Box 6"/>
          <p:cNvSpPr txBox="1">
            <a:spLocks noChangeArrowheads="1"/>
          </p:cNvSpPr>
          <p:nvPr/>
        </p:nvSpPr>
        <p:spPr bwMode="auto">
          <a:xfrm>
            <a:off x="4849117" y="4571789"/>
            <a:ext cx="833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  <a:r>
              <a:rPr lang="en-GB" dirty="0">
                <a:solidFill>
                  <a:srgbClr val="FF6600"/>
                </a:solidFill>
              </a:rPr>
              <a:t>3</a:t>
            </a:r>
            <a:endParaRPr lang="en-US" i="1" dirty="0">
              <a:solidFill>
                <a:srgbClr val="FF66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654175" y="993775"/>
            <a:ext cx="583406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1, 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, and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are consecutive terms of a geometric sequence.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55983" y="1901175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59731" y="2248591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- 1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743875" y="2304818"/>
            <a:ext cx="6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774656" y="1909197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21 -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51118" y="225661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842758" y="2312840"/>
            <a:ext cx="792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26386" y="206612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7040248" y="2028590"/>
            <a:ext cx="17363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common ratio</a:t>
            </a:r>
            <a:endParaRPr lang="en-GB" sz="2000" dirty="0"/>
          </a:p>
        </p:txBody>
      </p:sp>
      <p:sp>
        <p:nvSpPr>
          <p:cNvPr id="21" name="Rectangle 20"/>
          <p:cNvSpPr/>
          <p:nvPr/>
        </p:nvSpPr>
        <p:spPr>
          <a:xfrm>
            <a:off x="4499697" y="2910969"/>
            <a:ext cx="3187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(21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)(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1)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07719" y="3528587"/>
            <a:ext cx="3549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</a:t>
            </a:r>
            <a:r>
              <a:rPr lang="en-GB" dirty="0"/>
              <a:t>4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= 21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– 21 –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k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3007784" y="4033911"/>
            <a:ext cx="299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 5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aseline="30000" dirty="0"/>
              <a:t>2</a:t>
            </a:r>
            <a:r>
              <a:rPr lang="en-GB" dirty="0"/>
              <a:t> – 22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dirty="0"/>
              <a:t> + 21 = 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80419" y="449557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96461" y="4794866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</a:rPr>
              <a:t>5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3384354" y="4851093"/>
            <a:ext cx="371475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798308" y="4625011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dirty="0"/>
              <a:t>=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54722" y="4550713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or 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03707" y="4625011"/>
            <a:ext cx="27778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GDC:</a:t>
            </a:r>
            <a:endParaRPr lang="en-US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15D78A7-3DE1-42BA-90B4-39D7CB7962B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E63A8E9-26E4-4F3F-98DC-A2EFFC76889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8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/>
      <p:bldP spid="744454" grpId="0"/>
      <p:bldP spid="13" grpId="0"/>
      <p:bldP spid="14" grpId="0"/>
      <p:bldP spid="16" grpId="0"/>
      <p:bldP spid="17" grpId="0"/>
      <p:bldP spid="19" grpId="0"/>
      <p:bldP spid="2" grpId="0"/>
      <p:bldP spid="21" grpId="0"/>
      <p:bldP spid="22" grpId="0"/>
      <p:bldP spid="23" grpId="0"/>
      <p:bldP spid="24" grpId="0"/>
      <p:bldP spid="25" grpId="0"/>
      <p:bldP spid="3" grpId="0"/>
      <p:bldP spid="2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3838"/>
            <a:ext cx="7772400" cy="576262"/>
          </a:xfrm>
          <a:noFill/>
        </p:spPr>
        <p:txBody>
          <a:bodyPr>
            <a:normAutofit fontScale="90000"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7" name="Text Box 9"/>
          <p:cNvSpPr txBox="1">
            <a:spLocks noChangeArrowheads="1"/>
          </p:cNvSpPr>
          <p:nvPr/>
        </p:nvSpPr>
        <p:spPr bwMode="auto">
          <a:xfrm>
            <a:off x="266867" y="166044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Using the 1</a:t>
            </a:r>
            <a:r>
              <a:rPr lang="en-GB" baseline="30000" dirty="0"/>
              <a:t>st</a:t>
            </a:r>
            <a:r>
              <a:rPr lang="en-GB" dirty="0"/>
              <a:t> term:</a:t>
            </a:r>
          </a:p>
        </p:txBody>
      </p:sp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4400210" y="166044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6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66867" y="2043032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Is this a geometric sequence?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406894" y="2050970"/>
            <a:ext cx="31806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should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4461" name="Text Box 13"/>
              <p:cNvSpPr txBox="1">
                <a:spLocks noChangeArrowheads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Find the first term of the sequence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12,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, …. which exceeds 1400.</a:t>
                </a:r>
              </a:p>
            </p:txBody>
          </p:sp>
        </mc:Choice>
        <mc:Fallback xmlns="">
          <p:sp>
            <p:nvSpPr>
              <p:cNvPr id="744461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442" y="725407"/>
                <a:ext cx="8583613" cy="8669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919" r="-1132" b="-12925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6867" y="2591713"/>
            <a:ext cx="8767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Dividing any term by its previous must be equal.</a:t>
            </a:r>
            <a:endParaRPr lang="en-US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95248" y="4477532"/>
            <a:ext cx="53022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n such that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dirty="0"/>
              <a:t> &gt; 1400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dirty="0"/>
                  <a:t>The general term of this sequence is </a:t>
                </a:r>
                <a:r>
                  <a:rPr lang="en-GB" i="1" dirty="0">
                    <a:latin typeface="Times New Roman" panose="02020603050405020304" pitchFamily="18" charset="0"/>
                  </a:rPr>
                  <a:t>u</a:t>
                </a:r>
                <a:r>
                  <a:rPr lang="en-GB" i="1" baseline="-25000" dirty="0">
                    <a:latin typeface="Times New Roman" panose="02020603050405020304" pitchFamily="18" charset="0"/>
                  </a:rPr>
                  <a:t>n</a:t>
                </a:r>
                <a:r>
                  <a:rPr lang="en-GB" dirty="0"/>
                  <a:t> = 6 </a:t>
                </a:r>
                <a:r>
                  <a:rPr lang="en-US" dirty="0"/>
                  <a:t>× 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/>
                  <a:t>)</a:t>
                </a:r>
                <a:r>
                  <a:rPr lang="en-GB" i="1" baseline="30000" dirty="0">
                    <a:latin typeface="Times New Roman" panose="02020603050405020304" pitchFamily="18" charset="0"/>
                  </a:rPr>
                  <a:t>n</a:t>
                </a:r>
                <a:r>
                  <a:rPr lang="en-GB" baseline="30000" dirty="0"/>
                  <a:t>–1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4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59457"/>
                <a:ext cx="7369453" cy="497637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241" t="-2439" r="-248" b="-268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801269" y="1650842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07931" y="3270965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2524" y="331601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474" y="3070304"/>
                <a:ext cx="811569" cy="505203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1434852" y="349793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06702" y="3538115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101008" y="330752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210" y="3061816"/>
                <a:ext cx="609462" cy="461665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000" y="3489442"/>
                <a:ext cx="793935" cy="505203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2485186" y="3529627"/>
            <a:ext cx="576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0" dirty="0">
                    <a:solidFill>
                      <a:srgbClr val="FF66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840" y="3242949"/>
                <a:ext cx="864294" cy="505203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10563" t="-1205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9"/>
            <a:extLst>
              <a:ext uri="{FF2B5EF4-FFF2-40B4-BE49-F238E27FC236}">
                <a16:creationId xmlns:a16="http://schemas.microsoft.com/office/drawing/2014/main" id="{87D469A2-47DB-4AD5-B197-A84734DAE49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9"/>
            <a:extLst>
              <a:ext uri="{FF2B5EF4-FFF2-40B4-BE49-F238E27FC236}">
                <a16:creationId xmlns:a16="http://schemas.microsoft.com/office/drawing/2014/main" id="{119F42C3-7828-487A-87C7-00DE59CDC24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7" grpId="0"/>
      <p:bldP spid="744458" grpId="0"/>
      <p:bldP spid="744459" grpId="0"/>
      <p:bldP spid="744460" grpId="0"/>
      <p:bldP spid="744461" grpId="0" animBg="1"/>
      <p:bldP spid="13" grpId="0"/>
      <p:bldP spid="23" grpId="0"/>
      <p:bldP spid="24" grpId="0" animBg="1"/>
      <p:bldP spid="25" grpId="0"/>
      <p:bldP spid="27" grpId="0"/>
      <p:bldP spid="30" grpId="0"/>
      <p:bldP spid="31" grpId="0" animBg="1"/>
      <p:bldP spid="32" grpId="0"/>
      <p:bldP spid="35" grpId="0"/>
      <p:bldP spid="36" grpId="0" animBg="1"/>
      <p:bldP spid="37" grpId="0" animBg="1"/>
      <p:bldP spid="3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2396</TotalTime>
  <Words>1361</Words>
  <Application>Microsoft Office PowerPoint</Application>
  <PresentationFormat>On-screen Show (4:3)</PresentationFormat>
  <Paragraphs>304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Comic Sans MS</vt:lpstr>
      <vt:lpstr>Symbol</vt:lpstr>
      <vt:lpstr>Times New Roman</vt:lpstr>
      <vt:lpstr>Wingdings 2</vt:lpstr>
      <vt:lpstr>Theme1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Using a GDC</vt:lpstr>
      <vt:lpstr>Using the GDC: TI-84 Plus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Maths-support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form</dc:title>
  <dc:creator>Mathssupport</dc:creator>
  <cp:lastModifiedBy>Orlando Hurtado</cp:lastModifiedBy>
  <cp:revision>126</cp:revision>
  <dcterms:created xsi:type="dcterms:W3CDTF">2003-07-21T09:50:03Z</dcterms:created>
  <dcterms:modified xsi:type="dcterms:W3CDTF">2023-08-26T12:26:04Z</dcterms:modified>
</cp:coreProperties>
</file>