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notesMasterIdLst>
    <p:notesMasterId r:id="rId19"/>
  </p:notesMasterIdLst>
  <p:sldIdLst>
    <p:sldId id="373" r:id="rId2"/>
    <p:sldId id="289" r:id="rId3"/>
    <p:sldId id="374" r:id="rId4"/>
    <p:sldId id="290" r:id="rId5"/>
    <p:sldId id="291" r:id="rId6"/>
    <p:sldId id="329" r:id="rId7"/>
    <p:sldId id="339" r:id="rId8"/>
    <p:sldId id="328" r:id="rId9"/>
    <p:sldId id="330" r:id="rId10"/>
    <p:sldId id="280" r:id="rId11"/>
    <p:sldId id="331" r:id="rId12"/>
    <p:sldId id="332" r:id="rId13"/>
    <p:sldId id="333" r:id="rId14"/>
    <p:sldId id="334" r:id="rId15"/>
    <p:sldId id="335" r:id="rId16"/>
    <p:sldId id="336" r:id="rId17"/>
    <p:sldId id="381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E890"/>
    <a:srgbClr val="A0DBEE"/>
    <a:srgbClr val="FFE885"/>
    <a:srgbClr val="FFFFCC"/>
    <a:srgbClr val="33CC33"/>
    <a:srgbClr val="000000"/>
    <a:srgbClr val="DDDDDD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62" autoAdjust="0"/>
    <p:restoredTop sz="92841" autoAdjust="0"/>
  </p:normalViewPr>
  <p:slideViewPr>
    <p:cSldViewPr>
      <p:cViewPr varScale="1">
        <p:scale>
          <a:sx n="65" d="100"/>
          <a:sy n="65" d="100"/>
        </p:scale>
        <p:origin x="155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200" d="100"/>
          <a:sy n="200" d="100"/>
        </p:scale>
        <p:origin x="-72" y="647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37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F7086CE2-330A-4042-B07B-ED2A8E6C3D8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521280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FF6BD9F-92AD-408F-8D87-3EF7D7E44383}" type="slidenum">
              <a:rPr lang="en-GB" sz="1200">
                <a:solidFill>
                  <a:schemeClr val="tx1"/>
                </a:solidFill>
              </a:rPr>
              <a:pPr/>
              <a:t>2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5733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11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0012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12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9722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13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7389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14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3892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15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4490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16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651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60473AC-CCAD-4FB6-9AE5-0D9D20AE502E}" type="slidenum">
              <a:rPr lang="en-GB" sz="1200">
                <a:solidFill>
                  <a:schemeClr val="tx1"/>
                </a:solidFill>
              </a:rPr>
              <a:pPr/>
              <a:t>3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1092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60473AC-CCAD-4FB6-9AE5-0D9D20AE502E}" type="slidenum">
              <a:rPr lang="en-GB" sz="1200">
                <a:solidFill>
                  <a:schemeClr val="tx1"/>
                </a:solidFill>
              </a:rPr>
              <a:pPr/>
              <a:t>4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1092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4AE2251-049E-4993-B6CB-247BA3B8D324}" type="slidenum">
              <a:rPr lang="en-GB" sz="1200">
                <a:solidFill>
                  <a:schemeClr val="tx1"/>
                </a:solidFill>
              </a:rPr>
              <a:pPr/>
              <a:t>5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29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4AE2251-049E-4993-B6CB-247BA3B8D324}" type="slidenum">
              <a:rPr lang="en-GB" sz="1200">
                <a:solidFill>
                  <a:schemeClr val="tx1"/>
                </a:solidFill>
              </a:rPr>
              <a:pPr/>
              <a:t>6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0141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4AE2251-049E-4993-B6CB-247BA3B8D324}" type="slidenum">
              <a:rPr lang="en-GB" sz="1200">
                <a:solidFill>
                  <a:schemeClr val="tx1"/>
                </a:solidFill>
              </a:rPr>
              <a:pPr/>
              <a:t>7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7698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4AE2251-049E-4993-B6CB-247BA3B8D324}" type="slidenum">
              <a:rPr lang="en-GB" sz="1200">
                <a:solidFill>
                  <a:schemeClr val="tx1"/>
                </a:solidFill>
              </a:rPr>
              <a:pPr/>
              <a:t>8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5901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4AE2251-049E-4993-B6CB-247BA3B8D324}" type="slidenum">
              <a:rPr lang="en-GB" sz="1200">
                <a:solidFill>
                  <a:schemeClr val="tx1"/>
                </a:solidFill>
              </a:rPr>
              <a:pPr/>
              <a:t>9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3731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10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0411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05E48206-6208-4002-9AF5-B38F54CDB384}" type="datetimeFigureOut">
              <a:rPr lang="en-US" smtClean="0"/>
              <a:t>8/26/2023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4291307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48206-6208-4002-9AF5-B38F54CDB384}" type="datetimeFigureOut">
              <a:rPr lang="en-US" smtClean="0"/>
              <a:t>8/26/2023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795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48206-6208-4002-9AF5-B38F54CDB384}" type="datetimeFigureOut">
              <a:rPr lang="en-US" smtClean="0"/>
              <a:t>8/26/2023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32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48206-6208-4002-9AF5-B38F54CDB384}" type="datetimeFigureOut">
              <a:rPr lang="en-US" smtClean="0"/>
              <a:t>8/26/2023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191688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05E48206-6208-4002-9AF5-B38F54CDB384}" type="datetimeFigureOut">
              <a:rPr lang="en-US" smtClean="0"/>
              <a:t>8/26/2023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673371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48206-6208-4002-9AF5-B38F54CDB384}" type="datetimeFigureOut">
              <a:rPr lang="en-US" smtClean="0"/>
              <a:t>8/26/2023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689381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48206-6208-4002-9AF5-B38F54CDB384}" type="datetimeFigureOut">
              <a:rPr lang="en-US" smtClean="0"/>
              <a:t>8/26/2023</a:t>
            </a:fld>
            <a:endParaRPr 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59970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48206-6208-4002-9AF5-B38F54CDB384}" type="datetimeFigureOut">
              <a:rPr lang="en-US" smtClean="0"/>
              <a:t>8/26/2023</a:t>
            </a:fld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318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48206-6208-4002-9AF5-B38F54CDB384}" type="datetimeFigureOut">
              <a:rPr lang="en-US" smtClean="0"/>
              <a:t>8/26/2023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719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48206-6208-4002-9AF5-B38F54CDB384}" type="datetimeFigureOut">
              <a:rPr lang="en-US" smtClean="0"/>
              <a:t>8/26/2023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765335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48206-6208-4002-9AF5-B38F54CDB384}" type="datetimeFigureOut">
              <a:rPr lang="en-US" smtClean="0"/>
              <a:t>8/26/2023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768223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8/26/2023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92716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hyperlink" Target="http://www.mathssupport.org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hyperlink" Target="http://www.mathssupport.org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hyperlink" Target="http://www.mathssupport.org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hyperlink" Target="http://www.mathssupport.org/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16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hssupport.org/" TargetMode="External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info@mathssupport.org" TargetMode="External"/><Relationship Id="rId4" Type="http://schemas.openxmlformats.org/officeDocument/2006/relationships/image" Target="../media/image2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hyperlink" Target="http://www.mathssupport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EA7718C-9B80-45A8-8BB8-F2E41945A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02CC-5C05-4C17-B3B9-CCA27596DFFC}" type="datetime3">
              <a:rPr lang="en-US" smtClean="0"/>
              <a:t>26 August 2023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0819637-2121-4B35-9770-AF4B6906F3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Geometric sequences</a:t>
            </a:r>
            <a:endParaRPr lang="en-GB" dirty="0"/>
          </a:p>
        </p:txBody>
      </p:sp>
      <p:sp>
        <p:nvSpPr>
          <p:cNvPr id="9" name="Rectangle 8">
            <a:hlinkClick r:id="rId2"/>
            <a:extLst>
              <a:ext uri="{FF2B5EF4-FFF2-40B4-BE49-F238E27FC236}">
                <a16:creationId xmlns:a16="http://schemas.microsoft.com/office/drawing/2014/main" id="{962E5C74-DF7C-4985-81FB-5DCB404AF9FD}"/>
              </a:ext>
            </a:extLst>
          </p:cNvPr>
          <p:cNvSpPr/>
          <p:nvPr/>
        </p:nvSpPr>
        <p:spPr>
          <a:xfrm>
            <a:off x="8028384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2"/>
            <a:extLst>
              <a:ext uri="{FF2B5EF4-FFF2-40B4-BE49-F238E27FC236}">
                <a16:creationId xmlns:a16="http://schemas.microsoft.com/office/drawing/2014/main" id="{F41CDD88-E1EE-476F-A0C8-617336E0B13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B1978391-619B-4088-8C33-E2EF2062EB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200400"/>
            <a:ext cx="8229599" cy="1600200"/>
          </a:xfrm>
        </p:spPr>
        <p:txBody>
          <a:bodyPr>
            <a:normAutofit lnSpcReduction="10000"/>
          </a:bodyPr>
          <a:lstStyle/>
          <a:p>
            <a:pPr marL="2743200" indent="-2743200" algn="l"/>
            <a:r>
              <a:rPr lang="en-US" dirty="0"/>
              <a:t>Lesson objective: Find the terms of a geometric sequence.</a:t>
            </a:r>
          </a:p>
          <a:p>
            <a:pPr marL="2795588" algn="l"/>
            <a:r>
              <a:rPr lang="en-US" dirty="0"/>
              <a:t>Find the nth term of a geometric sequence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79694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10EA8BE-9787-4735-8828-3BE156E2A21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35896" y="3367090"/>
            <a:ext cx="1523154" cy="2967335"/>
          </a:xfrm>
          <a:prstGeom prst="rect">
            <a:avLst/>
          </a:prstGeom>
        </p:spPr>
      </p:pic>
      <p:sp>
        <p:nvSpPr>
          <p:cNvPr id="6149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268288" y="146050"/>
            <a:ext cx="8875712" cy="557213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en-GB" sz="3200" dirty="0"/>
              <a:t>Using a GDC</a:t>
            </a: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1760969" y="2318872"/>
            <a:ext cx="55250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Click on the calculator you are using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219775" y="1949540"/>
            <a:ext cx="880928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Graphing display calculator to solve the problem</a:t>
            </a:r>
          </a:p>
        </p:txBody>
      </p:sp>
      <p:sp>
        <p:nvSpPr>
          <p:cNvPr id="9" name="Rectangle 8">
            <a:hlinkClick r:id="rId4"/>
            <a:extLst>
              <a:ext uri="{FF2B5EF4-FFF2-40B4-BE49-F238E27FC236}">
                <a16:creationId xmlns:a16="http://schemas.microsoft.com/office/drawing/2014/main" id="{2E69D509-5C68-4505-9F00-199022C1BCAA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4"/>
            <a:extLst>
              <a:ext uri="{FF2B5EF4-FFF2-40B4-BE49-F238E27FC236}">
                <a16:creationId xmlns:a16="http://schemas.microsoft.com/office/drawing/2014/main" id="{0CBD4775-0DF8-4980-B1AB-85F96AB21AF0}"/>
              </a:ext>
            </a:extLst>
          </p:cNvPr>
          <p:cNvSpPr/>
          <p:nvPr/>
        </p:nvSpPr>
        <p:spPr>
          <a:xfrm>
            <a:off x="822960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C5A1BEB2-B6BF-487A-A388-D55E4C02F0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896" y="2860311"/>
            <a:ext cx="15231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CASIO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 Box 13">
                <a:extLst>
                  <a:ext uri="{FF2B5EF4-FFF2-40B4-BE49-F238E27FC236}">
                    <a16:creationId xmlns:a16="http://schemas.microsoft.com/office/drawing/2014/main" id="{414A7863-D2AD-4031-A0D4-8E32E0A7DB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5442" y="725407"/>
                <a:ext cx="8583613" cy="866969"/>
              </a:xfrm>
              <a:prstGeom prst="rect">
                <a:avLst/>
              </a:prstGeom>
              <a:solidFill>
                <a:srgbClr val="FFFF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dirty="0"/>
                  <a:t>Find the first term of the sequence </a:t>
                </a:r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6,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6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dirty="0"/>
                  <a:t>, </a:t>
                </a:r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12,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dirty="0"/>
                  <a:t>, …. which exceeds 1400.</a:t>
                </a:r>
              </a:p>
            </p:txBody>
          </p:sp>
        </mc:Choice>
        <mc:Fallback xmlns="">
          <p:sp>
            <p:nvSpPr>
              <p:cNvPr id="14" name="Text Box 13">
                <a:extLst>
                  <a:ext uri="{FF2B5EF4-FFF2-40B4-BE49-F238E27FC236}">
                    <a16:creationId xmlns:a16="http://schemas.microsoft.com/office/drawing/2014/main" id="{414A7863-D2AD-4031-A0D4-8E32E0A7DB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5442" y="725407"/>
                <a:ext cx="8583613" cy="866969"/>
              </a:xfrm>
              <a:prstGeom prst="rect">
                <a:avLst/>
              </a:prstGeom>
              <a:blipFill>
                <a:blip r:embed="rId8"/>
                <a:stretch>
                  <a:fillRect l="-919" r="-1132" b="-12925"/>
                </a:stretch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4316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8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26595" y="89552"/>
            <a:ext cx="7772400" cy="66040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GB" sz="4000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 dirty="0"/>
              <a:t> </a:t>
            </a:r>
            <a:r>
              <a:rPr lang="en-GB" sz="4000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 sz="4000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:  Casio</a:t>
            </a:r>
            <a:endParaRPr lang="en-GB" sz="4000" cap="none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11 Rectángulo"/>
          <p:cNvSpPr>
            <a:spLocks noChangeArrowheads="1"/>
          </p:cNvSpPr>
          <p:nvPr/>
        </p:nvSpPr>
        <p:spPr bwMode="auto">
          <a:xfrm>
            <a:off x="111600" y="1722119"/>
            <a:ext cx="5400000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Select TABLE from the main MENU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111600" y="1052736"/>
            <a:ext cx="53022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r>
              <a:rPr lang="en-GB" dirty="0"/>
              <a:t>such that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</a:t>
            </a:r>
            <a:r>
              <a:rPr lang="en-GB" dirty="0"/>
              <a:t> &gt; 1400</a:t>
            </a: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6988D759-FE31-4B35-8E48-D26D89D047D8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E3A34485-560E-4175-A80B-C397A011D54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BEFA4A2-13DE-46E6-B4BC-B74B0DEC2E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3600" y="777240"/>
            <a:ext cx="3015226" cy="576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01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11 Rectángulo"/>
          <p:cNvSpPr>
            <a:spLocks noChangeArrowheads="1"/>
          </p:cNvSpPr>
          <p:nvPr/>
        </p:nvSpPr>
        <p:spPr bwMode="auto">
          <a:xfrm>
            <a:off x="111600" y="1722119"/>
            <a:ext cx="5400000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Select TABLE from the main MENU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109736" y="1052736"/>
            <a:ext cx="53022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such that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</a:t>
            </a:r>
            <a:r>
              <a:rPr lang="en-GB" dirty="0"/>
              <a:t> &gt; 1400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11 Rectángulo"/>
              <p:cNvSpPr>
                <a:spLocks noChangeArrowheads="1"/>
              </p:cNvSpPr>
              <p:nvPr/>
            </p:nvSpPr>
            <p:spPr bwMode="auto">
              <a:xfrm>
                <a:off x="111600" y="2244119"/>
                <a:ext cx="4277969" cy="497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dirty="0">
                    <a:solidFill>
                      <a:srgbClr val="010066"/>
                    </a:solidFill>
                    <a:latin typeface="Arial" panose="020B0604020202020204" pitchFamily="34" charset="0"/>
                  </a:rPr>
                  <a:t>Type in Y1 : </a:t>
                </a:r>
                <a:r>
                  <a:rPr lang="en-GB" dirty="0">
                    <a:solidFill>
                      <a:srgbClr val="010066"/>
                    </a:solidFill>
                  </a:rPr>
                  <a:t>6 </a:t>
                </a:r>
                <a:r>
                  <a:rPr lang="en-US" dirty="0">
                    <a:solidFill>
                      <a:srgbClr val="010066"/>
                    </a:solidFill>
                  </a:rPr>
                  <a:t>× </a:t>
                </a:r>
                <a:r>
                  <a:rPr lang="en-GB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dirty="0">
                    <a:solidFill>
                      <a:srgbClr val="010066"/>
                    </a:solidFill>
                  </a:rPr>
                  <a:t>) ^ </a:t>
                </a:r>
                <a:r>
                  <a:rPr lang="en-GB" i="1" dirty="0">
                    <a:solidFill>
                      <a:srgbClr val="010066"/>
                    </a:solidFill>
                  </a:rPr>
                  <a:t>X </a:t>
                </a:r>
                <a:r>
                  <a:rPr lang="en-GB" dirty="0">
                    <a:solidFill>
                      <a:srgbClr val="010066"/>
                    </a:solidFill>
                  </a:rPr>
                  <a:t>– 1</a:t>
                </a:r>
              </a:p>
            </p:txBody>
          </p:sp>
        </mc:Choice>
        <mc:Fallback xmlns="">
          <p:sp>
            <p:nvSpPr>
              <p:cNvPr id="13" name="11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1600" y="2244119"/>
                <a:ext cx="4277969" cy="497637"/>
              </a:xfrm>
              <a:prstGeom prst="rect">
                <a:avLst/>
              </a:prstGeom>
              <a:blipFill>
                <a:blip r:embed="rId3"/>
                <a:stretch>
                  <a:fillRect l="-2137" t="-2439" b="-2682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hlinkClick r:id="rId4"/>
            <a:extLst>
              <a:ext uri="{FF2B5EF4-FFF2-40B4-BE49-F238E27FC236}">
                <a16:creationId xmlns:a16="http://schemas.microsoft.com/office/drawing/2014/main" id="{10C378B7-6D2C-4A71-8199-FD711CC6AE50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4"/>
            <a:extLst>
              <a:ext uri="{FF2B5EF4-FFF2-40B4-BE49-F238E27FC236}">
                <a16:creationId xmlns:a16="http://schemas.microsoft.com/office/drawing/2014/main" id="{CFF30FB4-CBC1-4E78-B3D6-1CC74100F68E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FE20D517-D25F-4C0F-8CBD-C4ED04C073FA}"/>
              </a:ext>
            </a:extLst>
          </p:cNvPr>
          <p:cNvSpPr txBox="1">
            <a:spLocks noChangeArrowheads="1"/>
          </p:cNvSpPr>
          <p:nvPr/>
        </p:nvSpPr>
        <p:spPr>
          <a:xfrm>
            <a:off x="226595" y="89552"/>
            <a:ext cx="7772400" cy="660400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/>
              <a:t> </a:t>
            </a: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>
                <a:solidFill>
                  <a:schemeClr val="accent2"/>
                </a:solidFill>
                <a:latin typeface="Comic Sans MS" panose="030F0702030302020204" pitchFamily="66" charset="0"/>
              </a:rPr>
              <a:t>:  Casio</a:t>
            </a:r>
            <a:endParaRPr lang="en-GB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3F74850-A0D8-4AF6-A795-28F368B076F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43600" y="777240"/>
            <a:ext cx="3015679" cy="576072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05A943DC-AE2B-48D4-8083-7795BE39FBBD}"/>
              </a:ext>
            </a:extLst>
          </p:cNvPr>
          <p:cNvSpPr txBox="1"/>
          <p:nvPr/>
        </p:nvSpPr>
        <p:spPr>
          <a:xfrm>
            <a:off x="4114799" y="2280091"/>
            <a:ext cx="914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EXE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8396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11 Rectángulo"/>
          <p:cNvSpPr>
            <a:spLocks noChangeArrowheads="1"/>
          </p:cNvSpPr>
          <p:nvPr/>
        </p:nvSpPr>
        <p:spPr bwMode="auto">
          <a:xfrm>
            <a:off x="111600" y="1722119"/>
            <a:ext cx="5400000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Select TABLE from the main MENU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109736" y="1052736"/>
            <a:ext cx="53022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such that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</a:t>
            </a:r>
            <a:r>
              <a:rPr lang="en-GB" dirty="0"/>
              <a:t> &gt; 1400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11 Rectángulo"/>
              <p:cNvSpPr>
                <a:spLocks noChangeArrowheads="1"/>
              </p:cNvSpPr>
              <p:nvPr/>
            </p:nvSpPr>
            <p:spPr bwMode="auto">
              <a:xfrm>
                <a:off x="111600" y="2244119"/>
                <a:ext cx="4277969" cy="497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dirty="0">
                    <a:solidFill>
                      <a:srgbClr val="010066"/>
                    </a:solidFill>
                    <a:latin typeface="Arial" panose="020B0604020202020204" pitchFamily="34" charset="0"/>
                  </a:rPr>
                  <a:t>Type in Y1 : </a:t>
                </a:r>
                <a:r>
                  <a:rPr lang="en-GB" dirty="0">
                    <a:solidFill>
                      <a:srgbClr val="010066"/>
                    </a:solidFill>
                  </a:rPr>
                  <a:t>6 </a:t>
                </a:r>
                <a:r>
                  <a:rPr lang="en-US" dirty="0">
                    <a:solidFill>
                      <a:srgbClr val="010066"/>
                    </a:solidFill>
                  </a:rPr>
                  <a:t>× </a:t>
                </a:r>
                <a:r>
                  <a:rPr lang="en-GB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dirty="0">
                    <a:solidFill>
                      <a:srgbClr val="010066"/>
                    </a:solidFill>
                  </a:rPr>
                  <a:t>) ^ </a:t>
                </a:r>
                <a:r>
                  <a:rPr lang="en-GB" i="1" dirty="0">
                    <a:solidFill>
                      <a:srgbClr val="010066"/>
                    </a:solidFill>
                  </a:rPr>
                  <a:t>X </a:t>
                </a:r>
                <a:r>
                  <a:rPr lang="en-GB" dirty="0">
                    <a:solidFill>
                      <a:srgbClr val="010066"/>
                    </a:solidFill>
                  </a:rPr>
                  <a:t>– 1</a:t>
                </a:r>
              </a:p>
            </p:txBody>
          </p:sp>
        </mc:Choice>
        <mc:Fallback xmlns="">
          <p:sp>
            <p:nvSpPr>
              <p:cNvPr id="13" name="11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1600" y="2244119"/>
                <a:ext cx="4277969" cy="497637"/>
              </a:xfrm>
              <a:prstGeom prst="rect">
                <a:avLst/>
              </a:prstGeom>
              <a:blipFill>
                <a:blip r:embed="rId3"/>
                <a:stretch>
                  <a:fillRect l="-2137" t="-2439" b="-2682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11 Rectángulo"/>
          <p:cNvSpPr>
            <a:spLocks noChangeArrowheads="1"/>
          </p:cNvSpPr>
          <p:nvPr/>
        </p:nvSpPr>
        <p:spPr bwMode="auto">
          <a:xfrm>
            <a:off x="111600" y="2928119"/>
            <a:ext cx="32938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F5</a:t>
            </a:r>
          </a:p>
        </p:txBody>
      </p:sp>
      <p:sp>
        <p:nvSpPr>
          <p:cNvPr id="2" name="Rectangle 1">
            <a:hlinkClick r:id="rId4"/>
            <a:extLst>
              <a:ext uri="{FF2B5EF4-FFF2-40B4-BE49-F238E27FC236}">
                <a16:creationId xmlns:a16="http://schemas.microsoft.com/office/drawing/2014/main" id="{101BE277-7DF8-4721-95A7-4DEEADB20029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A7E91031-7094-424A-A36E-843261E73BD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F66DF351-2DA3-4E37-A95D-C138E79CC680}"/>
              </a:ext>
            </a:extLst>
          </p:cNvPr>
          <p:cNvSpPr txBox="1">
            <a:spLocks noChangeArrowheads="1"/>
          </p:cNvSpPr>
          <p:nvPr/>
        </p:nvSpPr>
        <p:spPr>
          <a:xfrm>
            <a:off x="226595" y="89552"/>
            <a:ext cx="7772400" cy="660400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/>
              <a:t> </a:t>
            </a: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>
                <a:solidFill>
                  <a:schemeClr val="accent2"/>
                </a:solidFill>
                <a:latin typeface="Comic Sans MS" panose="030F0702030302020204" pitchFamily="66" charset="0"/>
              </a:rPr>
              <a:t>:  Casio</a:t>
            </a:r>
            <a:endParaRPr lang="en-GB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5971A30-6C6E-4ADC-944B-3BFAABFB1EA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43600" y="777240"/>
            <a:ext cx="3015226" cy="576072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723D0C06-096C-40AC-A4F4-C2B10A0E0A26}"/>
              </a:ext>
            </a:extLst>
          </p:cNvPr>
          <p:cNvSpPr txBox="1"/>
          <p:nvPr/>
        </p:nvSpPr>
        <p:spPr>
          <a:xfrm>
            <a:off x="4114799" y="2280091"/>
            <a:ext cx="914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EXE</a:t>
            </a:r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70F5D72-AC48-49BB-B38D-5C7C9F18FDB2}"/>
              </a:ext>
            </a:extLst>
          </p:cNvPr>
          <p:cNvSpPr txBox="1"/>
          <p:nvPr/>
        </p:nvSpPr>
        <p:spPr>
          <a:xfrm>
            <a:off x="1705117" y="2924253"/>
            <a:ext cx="914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SET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8812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11 Rectángulo"/>
          <p:cNvSpPr>
            <a:spLocks noChangeArrowheads="1"/>
          </p:cNvSpPr>
          <p:nvPr/>
        </p:nvSpPr>
        <p:spPr bwMode="auto">
          <a:xfrm>
            <a:off x="111600" y="1722119"/>
            <a:ext cx="5400000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Select TABLE from the main MENU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109736" y="1052736"/>
            <a:ext cx="53022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such that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</a:t>
            </a:r>
            <a:r>
              <a:rPr lang="en-GB" dirty="0"/>
              <a:t> &gt; 1400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11 Rectángulo"/>
              <p:cNvSpPr>
                <a:spLocks noChangeArrowheads="1"/>
              </p:cNvSpPr>
              <p:nvPr/>
            </p:nvSpPr>
            <p:spPr bwMode="auto">
              <a:xfrm>
                <a:off x="111600" y="2244119"/>
                <a:ext cx="4277969" cy="497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dirty="0">
                    <a:solidFill>
                      <a:srgbClr val="010066"/>
                    </a:solidFill>
                    <a:latin typeface="Arial" panose="020B0604020202020204" pitchFamily="34" charset="0"/>
                  </a:rPr>
                  <a:t>Type in Y1 : </a:t>
                </a:r>
                <a:r>
                  <a:rPr lang="en-GB" dirty="0">
                    <a:solidFill>
                      <a:srgbClr val="010066"/>
                    </a:solidFill>
                  </a:rPr>
                  <a:t>6 </a:t>
                </a:r>
                <a:r>
                  <a:rPr lang="en-US" dirty="0">
                    <a:solidFill>
                      <a:srgbClr val="010066"/>
                    </a:solidFill>
                  </a:rPr>
                  <a:t>× </a:t>
                </a:r>
                <a:r>
                  <a:rPr lang="en-GB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dirty="0">
                    <a:solidFill>
                      <a:srgbClr val="010066"/>
                    </a:solidFill>
                  </a:rPr>
                  <a:t>) ^ </a:t>
                </a:r>
                <a:r>
                  <a:rPr lang="en-GB" i="1" dirty="0">
                    <a:solidFill>
                      <a:srgbClr val="010066"/>
                    </a:solidFill>
                  </a:rPr>
                  <a:t>X </a:t>
                </a:r>
                <a:r>
                  <a:rPr lang="en-GB" dirty="0">
                    <a:solidFill>
                      <a:srgbClr val="010066"/>
                    </a:solidFill>
                  </a:rPr>
                  <a:t>– 1</a:t>
                </a:r>
              </a:p>
            </p:txBody>
          </p:sp>
        </mc:Choice>
        <mc:Fallback xmlns="">
          <p:sp>
            <p:nvSpPr>
              <p:cNvPr id="13" name="11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1600" y="2244119"/>
                <a:ext cx="4277969" cy="497637"/>
              </a:xfrm>
              <a:prstGeom prst="rect">
                <a:avLst/>
              </a:prstGeom>
              <a:blipFill>
                <a:blip r:embed="rId3"/>
                <a:stretch>
                  <a:fillRect l="-2137" t="-2439" b="-2682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11 Rectángulo"/>
          <p:cNvSpPr>
            <a:spLocks noChangeArrowheads="1"/>
          </p:cNvSpPr>
          <p:nvPr/>
        </p:nvSpPr>
        <p:spPr bwMode="auto">
          <a:xfrm>
            <a:off x="111600" y="2928119"/>
            <a:ext cx="15935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F5 </a:t>
            </a:r>
          </a:p>
        </p:txBody>
      </p:sp>
      <p:sp>
        <p:nvSpPr>
          <p:cNvPr id="11" name="11 Rectángulo"/>
          <p:cNvSpPr>
            <a:spLocks noChangeArrowheads="1"/>
          </p:cNvSpPr>
          <p:nvPr/>
        </p:nvSpPr>
        <p:spPr bwMode="auto">
          <a:xfrm>
            <a:off x="109736" y="3362026"/>
            <a:ext cx="36701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State the starting number</a:t>
            </a:r>
          </a:p>
        </p:txBody>
      </p:sp>
      <p:sp>
        <p:nvSpPr>
          <p:cNvPr id="15" name="11 Rectángulo"/>
          <p:cNvSpPr>
            <a:spLocks noChangeArrowheads="1"/>
          </p:cNvSpPr>
          <p:nvPr/>
        </p:nvSpPr>
        <p:spPr bwMode="auto">
          <a:xfrm>
            <a:off x="125641" y="4601969"/>
            <a:ext cx="32938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F6 </a:t>
            </a:r>
          </a:p>
        </p:txBody>
      </p:sp>
      <p:sp>
        <p:nvSpPr>
          <p:cNvPr id="2" name="Rectangle 1">
            <a:hlinkClick r:id="rId4"/>
            <a:extLst>
              <a:ext uri="{FF2B5EF4-FFF2-40B4-BE49-F238E27FC236}">
                <a16:creationId xmlns:a16="http://schemas.microsoft.com/office/drawing/2014/main" id="{E336110E-508D-4319-A52C-C251D34A312E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4"/>
            <a:extLst>
              <a:ext uri="{FF2B5EF4-FFF2-40B4-BE49-F238E27FC236}">
                <a16:creationId xmlns:a16="http://schemas.microsoft.com/office/drawing/2014/main" id="{5A055D47-2436-4D33-910F-BFD6FE71D92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013B7BD0-E1BA-4FC7-9924-B0E2F8575EF9}"/>
              </a:ext>
            </a:extLst>
          </p:cNvPr>
          <p:cNvSpPr txBox="1">
            <a:spLocks noChangeArrowheads="1"/>
          </p:cNvSpPr>
          <p:nvPr/>
        </p:nvSpPr>
        <p:spPr>
          <a:xfrm>
            <a:off x="226595" y="89552"/>
            <a:ext cx="7772400" cy="660400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/>
              <a:t> </a:t>
            </a: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>
                <a:solidFill>
                  <a:schemeClr val="accent2"/>
                </a:solidFill>
                <a:latin typeface="Comic Sans MS" panose="030F0702030302020204" pitchFamily="66" charset="0"/>
              </a:rPr>
              <a:t>:  Casio</a:t>
            </a:r>
            <a:endParaRPr lang="en-GB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094E6DF-B151-4135-BED4-16F60A0F8C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43600" y="777240"/>
            <a:ext cx="3025833" cy="576072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D265BC77-7A52-4F16-934F-4B1F241BCA23}"/>
              </a:ext>
            </a:extLst>
          </p:cNvPr>
          <p:cNvSpPr txBox="1"/>
          <p:nvPr/>
        </p:nvSpPr>
        <p:spPr>
          <a:xfrm>
            <a:off x="4114799" y="2280091"/>
            <a:ext cx="914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EXE</a:t>
            </a:r>
            <a:endParaRPr lang="en-GB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F56C43B-37A1-4C5A-A7D1-7CDCE2F6CAC1}"/>
              </a:ext>
            </a:extLst>
          </p:cNvPr>
          <p:cNvSpPr txBox="1"/>
          <p:nvPr/>
        </p:nvSpPr>
        <p:spPr>
          <a:xfrm>
            <a:off x="1705117" y="2924253"/>
            <a:ext cx="914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SET</a:t>
            </a:r>
            <a:endParaRPr lang="en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65176BD-B197-4A29-9351-98466BDB0DC4}"/>
              </a:ext>
            </a:extLst>
          </p:cNvPr>
          <p:cNvSpPr txBox="1"/>
          <p:nvPr/>
        </p:nvSpPr>
        <p:spPr>
          <a:xfrm>
            <a:off x="3779911" y="3362025"/>
            <a:ext cx="4320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010066"/>
                </a:solidFill>
              </a:rPr>
              <a:t>1</a:t>
            </a:r>
            <a:endParaRPr lang="en-GB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452F968-3195-46C0-9C9C-4D5C5E6D1323}"/>
              </a:ext>
            </a:extLst>
          </p:cNvPr>
          <p:cNvSpPr txBox="1"/>
          <p:nvPr/>
        </p:nvSpPr>
        <p:spPr>
          <a:xfrm>
            <a:off x="4326005" y="3362024"/>
            <a:ext cx="914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EXE</a:t>
            </a:r>
            <a:endParaRPr lang="en-GB" dirty="0"/>
          </a:p>
        </p:txBody>
      </p:sp>
      <p:sp>
        <p:nvSpPr>
          <p:cNvPr id="21" name="11 Rectángulo">
            <a:extLst>
              <a:ext uri="{FF2B5EF4-FFF2-40B4-BE49-F238E27FC236}">
                <a16:creationId xmlns:a16="http://schemas.microsoft.com/office/drawing/2014/main" id="{B0826BC9-9C06-47AF-8B8B-08FBA271C8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449" y="3799711"/>
            <a:ext cx="36701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State the ending number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85C40AA-C8EA-49AD-843D-40C35E0DF887}"/>
              </a:ext>
            </a:extLst>
          </p:cNvPr>
          <p:cNvSpPr txBox="1"/>
          <p:nvPr/>
        </p:nvSpPr>
        <p:spPr>
          <a:xfrm>
            <a:off x="3810624" y="3799710"/>
            <a:ext cx="5460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010066"/>
                </a:solidFill>
              </a:rPr>
              <a:t>20</a:t>
            </a:r>
            <a:endParaRPr lang="en-GB" b="1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B2D73F7-4B57-4C28-85F1-8AD27686740C}"/>
              </a:ext>
            </a:extLst>
          </p:cNvPr>
          <p:cNvSpPr txBox="1"/>
          <p:nvPr/>
        </p:nvSpPr>
        <p:spPr>
          <a:xfrm>
            <a:off x="4356718" y="3799709"/>
            <a:ext cx="914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EXE</a:t>
            </a:r>
            <a:endParaRPr lang="en-GB" dirty="0"/>
          </a:p>
        </p:txBody>
      </p:sp>
      <p:sp>
        <p:nvSpPr>
          <p:cNvPr id="25" name="11 Rectángulo">
            <a:extLst>
              <a:ext uri="{FF2B5EF4-FFF2-40B4-BE49-F238E27FC236}">
                <a16:creationId xmlns:a16="http://schemas.microsoft.com/office/drawing/2014/main" id="{C3CA5C25-FE6D-480F-849F-F9EA7C521B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448" y="4169730"/>
            <a:ext cx="46468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State the step between numbers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1288CE9-230F-4170-BA67-5FB71AE24B8F}"/>
              </a:ext>
            </a:extLst>
          </p:cNvPr>
          <p:cNvSpPr txBox="1"/>
          <p:nvPr/>
        </p:nvSpPr>
        <p:spPr>
          <a:xfrm>
            <a:off x="4604065" y="4140304"/>
            <a:ext cx="5460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010066"/>
                </a:solidFill>
              </a:rPr>
              <a:t>1</a:t>
            </a:r>
            <a:endParaRPr lang="en-GB" b="1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77F3F24-E67E-4AF9-856A-97C2C950EEC6}"/>
              </a:ext>
            </a:extLst>
          </p:cNvPr>
          <p:cNvSpPr txBox="1"/>
          <p:nvPr/>
        </p:nvSpPr>
        <p:spPr>
          <a:xfrm>
            <a:off x="5150159" y="4140303"/>
            <a:ext cx="914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EXE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1779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  <p:bldP spid="19" grpId="0"/>
      <p:bldP spid="20" grpId="0"/>
      <p:bldP spid="21" grpId="0"/>
      <p:bldP spid="22" grpId="0"/>
      <p:bldP spid="24" grpId="0"/>
      <p:bldP spid="25" grpId="0"/>
      <p:bldP spid="26" grpId="0"/>
      <p:bldP spid="2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11 Rectángulo"/>
          <p:cNvSpPr>
            <a:spLocks noChangeArrowheads="1"/>
          </p:cNvSpPr>
          <p:nvPr/>
        </p:nvSpPr>
        <p:spPr bwMode="auto">
          <a:xfrm>
            <a:off x="111600" y="1722119"/>
            <a:ext cx="53981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Select TABLE from the main MENU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109736" y="1052736"/>
            <a:ext cx="53022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such that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</a:t>
            </a:r>
            <a:r>
              <a:rPr lang="en-GB" dirty="0"/>
              <a:t> &gt; 1400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11 Rectángulo"/>
              <p:cNvSpPr>
                <a:spLocks noChangeArrowheads="1"/>
              </p:cNvSpPr>
              <p:nvPr/>
            </p:nvSpPr>
            <p:spPr bwMode="auto">
              <a:xfrm>
                <a:off x="111600" y="2244119"/>
                <a:ext cx="4277969" cy="497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dirty="0">
                    <a:solidFill>
                      <a:srgbClr val="010066"/>
                    </a:solidFill>
                    <a:latin typeface="Arial" panose="020B0604020202020204" pitchFamily="34" charset="0"/>
                  </a:rPr>
                  <a:t>Type in Y1 : </a:t>
                </a:r>
                <a:r>
                  <a:rPr lang="en-GB" dirty="0">
                    <a:solidFill>
                      <a:srgbClr val="010066"/>
                    </a:solidFill>
                  </a:rPr>
                  <a:t>6 </a:t>
                </a:r>
                <a:r>
                  <a:rPr lang="en-US" dirty="0">
                    <a:solidFill>
                      <a:srgbClr val="010066"/>
                    </a:solidFill>
                  </a:rPr>
                  <a:t>× </a:t>
                </a:r>
                <a:r>
                  <a:rPr lang="en-GB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dirty="0">
                    <a:solidFill>
                      <a:srgbClr val="010066"/>
                    </a:solidFill>
                  </a:rPr>
                  <a:t>) ^ </a:t>
                </a:r>
                <a:r>
                  <a:rPr lang="en-GB" i="1" dirty="0">
                    <a:solidFill>
                      <a:srgbClr val="010066"/>
                    </a:solidFill>
                  </a:rPr>
                  <a:t>X </a:t>
                </a:r>
                <a:r>
                  <a:rPr lang="en-GB" dirty="0">
                    <a:solidFill>
                      <a:srgbClr val="010066"/>
                    </a:solidFill>
                  </a:rPr>
                  <a:t>– 1</a:t>
                </a:r>
              </a:p>
            </p:txBody>
          </p:sp>
        </mc:Choice>
        <mc:Fallback xmlns="">
          <p:sp>
            <p:nvSpPr>
              <p:cNvPr id="13" name="11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1600" y="2244119"/>
                <a:ext cx="4277969" cy="497637"/>
              </a:xfrm>
              <a:prstGeom prst="rect">
                <a:avLst/>
              </a:prstGeom>
              <a:blipFill>
                <a:blip r:embed="rId3"/>
                <a:stretch>
                  <a:fillRect l="-2137" t="-2439" b="-2682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11 Rectángulo"/>
          <p:cNvSpPr>
            <a:spLocks noChangeArrowheads="1"/>
          </p:cNvSpPr>
          <p:nvPr/>
        </p:nvSpPr>
        <p:spPr bwMode="auto">
          <a:xfrm>
            <a:off x="111600" y="4908119"/>
            <a:ext cx="518159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Scroll down until you find the first term greater than 1400</a:t>
            </a:r>
          </a:p>
        </p:txBody>
      </p:sp>
      <p:sp>
        <p:nvSpPr>
          <p:cNvPr id="3" name="Rectangle 2">
            <a:hlinkClick r:id="rId4"/>
            <a:extLst>
              <a:ext uri="{FF2B5EF4-FFF2-40B4-BE49-F238E27FC236}">
                <a16:creationId xmlns:a16="http://schemas.microsoft.com/office/drawing/2014/main" id="{D1327445-EE3B-4EBF-B7B4-DC0974D8920C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1ED9F475-FF32-4DD5-B605-66659670A27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4">
            <a:extLst>
              <a:ext uri="{FF2B5EF4-FFF2-40B4-BE49-F238E27FC236}">
                <a16:creationId xmlns:a16="http://schemas.microsoft.com/office/drawing/2014/main" id="{314E0FD5-F2A5-4B39-BD14-13AE1754553A}"/>
              </a:ext>
            </a:extLst>
          </p:cNvPr>
          <p:cNvSpPr txBox="1">
            <a:spLocks noChangeArrowheads="1"/>
          </p:cNvSpPr>
          <p:nvPr/>
        </p:nvSpPr>
        <p:spPr>
          <a:xfrm>
            <a:off x="226595" y="89552"/>
            <a:ext cx="7772400" cy="660400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/>
              <a:t> </a:t>
            </a: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>
                <a:solidFill>
                  <a:schemeClr val="accent2"/>
                </a:solidFill>
                <a:latin typeface="Comic Sans MS" panose="030F0702030302020204" pitchFamily="66" charset="0"/>
              </a:rPr>
              <a:t>:  Casio</a:t>
            </a:r>
            <a:endParaRPr lang="en-GB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11 Rectángulo">
            <a:extLst>
              <a:ext uri="{FF2B5EF4-FFF2-40B4-BE49-F238E27FC236}">
                <a16:creationId xmlns:a16="http://schemas.microsoft.com/office/drawing/2014/main" id="{9992C3B1-00EA-4014-8C09-63CC9E28AC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0" y="2928119"/>
            <a:ext cx="15935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F5 </a:t>
            </a:r>
          </a:p>
        </p:txBody>
      </p:sp>
      <p:sp>
        <p:nvSpPr>
          <p:cNvPr id="20" name="11 Rectángulo">
            <a:extLst>
              <a:ext uri="{FF2B5EF4-FFF2-40B4-BE49-F238E27FC236}">
                <a16:creationId xmlns:a16="http://schemas.microsoft.com/office/drawing/2014/main" id="{068B6EF4-5E99-470F-8B95-4F77702723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36" y="3362026"/>
            <a:ext cx="36701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State the starting number</a:t>
            </a:r>
          </a:p>
        </p:txBody>
      </p:sp>
      <p:sp>
        <p:nvSpPr>
          <p:cNvPr id="21" name="11 Rectángulo">
            <a:extLst>
              <a:ext uri="{FF2B5EF4-FFF2-40B4-BE49-F238E27FC236}">
                <a16:creationId xmlns:a16="http://schemas.microsoft.com/office/drawing/2014/main" id="{E90FE5A4-25B7-4CC5-9A13-865159355C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641" y="4601969"/>
            <a:ext cx="32938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F6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1A47ACB-97BD-4CC8-A883-2A0354BFA0A4}"/>
              </a:ext>
            </a:extLst>
          </p:cNvPr>
          <p:cNvSpPr txBox="1"/>
          <p:nvPr/>
        </p:nvSpPr>
        <p:spPr>
          <a:xfrm>
            <a:off x="1705117" y="2924253"/>
            <a:ext cx="914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SET</a:t>
            </a:r>
            <a:endParaRPr lang="en-GB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7076EC2-09FB-41DB-A26D-613C00B37B6C}"/>
              </a:ext>
            </a:extLst>
          </p:cNvPr>
          <p:cNvSpPr txBox="1"/>
          <p:nvPr/>
        </p:nvSpPr>
        <p:spPr>
          <a:xfrm>
            <a:off x="3779911" y="3362025"/>
            <a:ext cx="4320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010066"/>
                </a:solidFill>
              </a:rPr>
              <a:t>1</a:t>
            </a:r>
            <a:endParaRPr lang="en-GB" b="1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F8A8BEA-A130-43CA-B195-3221D60509A5}"/>
              </a:ext>
            </a:extLst>
          </p:cNvPr>
          <p:cNvSpPr txBox="1"/>
          <p:nvPr/>
        </p:nvSpPr>
        <p:spPr>
          <a:xfrm>
            <a:off x="4326005" y="3362024"/>
            <a:ext cx="914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EXE</a:t>
            </a:r>
            <a:endParaRPr lang="en-GB" dirty="0"/>
          </a:p>
        </p:txBody>
      </p:sp>
      <p:sp>
        <p:nvSpPr>
          <p:cNvPr id="26" name="11 Rectángulo">
            <a:extLst>
              <a:ext uri="{FF2B5EF4-FFF2-40B4-BE49-F238E27FC236}">
                <a16:creationId xmlns:a16="http://schemas.microsoft.com/office/drawing/2014/main" id="{8FB56A74-F881-484B-BAD0-1738F1711A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449" y="3799711"/>
            <a:ext cx="36701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State the ending number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02A567B-D7C1-466A-B251-2BCB820DEFC9}"/>
              </a:ext>
            </a:extLst>
          </p:cNvPr>
          <p:cNvSpPr txBox="1"/>
          <p:nvPr/>
        </p:nvSpPr>
        <p:spPr>
          <a:xfrm>
            <a:off x="3810624" y="3799710"/>
            <a:ext cx="5460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010066"/>
                </a:solidFill>
              </a:rPr>
              <a:t>20</a:t>
            </a:r>
            <a:endParaRPr lang="en-GB" b="1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56BF6A6-FDC7-4F85-9AED-32E3257C642D}"/>
              </a:ext>
            </a:extLst>
          </p:cNvPr>
          <p:cNvSpPr txBox="1"/>
          <p:nvPr/>
        </p:nvSpPr>
        <p:spPr>
          <a:xfrm>
            <a:off x="4356718" y="3799709"/>
            <a:ext cx="914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EXE</a:t>
            </a:r>
            <a:endParaRPr lang="en-GB" dirty="0"/>
          </a:p>
        </p:txBody>
      </p:sp>
      <p:sp>
        <p:nvSpPr>
          <p:cNvPr id="29" name="11 Rectángulo">
            <a:extLst>
              <a:ext uri="{FF2B5EF4-FFF2-40B4-BE49-F238E27FC236}">
                <a16:creationId xmlns:a16="http://schemas.microsoft.com/office/drawing/2014/main" id="{F1EAF943-3E67-4744-833A-9792F8E7A0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448" y="4169730"/>
            <a:ext cx="46468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State the step between numbers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CA67093-BE60-4FFC-93FD-4A2B1E4CF03B}"/>
              </a:ext>
            </a:extLst>
          </p:cNvPr>
          <p:cNvSpPr txBox="1"/>
          <p:nvPr/>
        </p:nvSpPr>
        <p:spPr>
          <a:xfrm>
            <a:off x="4604065" y="4140304"/>
            <a:ext cx="5460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010066"/>
                </a:solidFill>
              </a:rPr>
              <a:t>1</a:t>
            </a:r>
            <a:endParaRPr lang="en-GB" b="1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7C64872-E366-46FB-A04A-70FD60583625}"/>
              </a:ext>
            </a:extLst>
          </p:cNvPr>
          <p:cNvSpPr txBox="1"/>
          <p:nvPr/>
        </p:nvSpPr>
        <p:spPr>
          <a:xfrm>
            <a:off x="5150159" y="4140303"/>
            <a:ext cx="914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EXE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8105F01-C1A0-479B-936B-8DDE677AAD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43600" y="777240"/>
            <a:ext cx="3010628" cy="576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939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11 Rectángulo"/>
          <p:cNvSpPr>
            <a:spLocks noChangeArrowheads="1"/>
          </p:cNvSpPr>
          <p:nvPr/>
        </p:nvSpPr>
        <p:spPr bwMode="auto">
          <a:xfrm>
            <a:off x="109736" y="1722119"/>
            <a:ext cx="53981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Select TABLE from the main MENU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109736" y="1052736"/>
            <a:ext cx="53022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such that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</a:t>
            </a:r>
            <a:r>
              <a:rPr lang="en-GB" dirty="0"/>
              <a:t> &gt; 1400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11 Rectángulo"/>
              <p:cNvSpPr>
                <a:spLocks noChangeArrowheads="1"/>
              </p:cNvSpPr>
              <p:nvPr/>
            </p:nvSpPr>
            <p:spPr bwMode="auto">
              <a:xfrm>
                <a:off x="109736" y="2244119"/>
                <a:ext cx="4277969" cy="497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dirty="0">
                    <a:solidFill>
                      <a:srgbClr val="010066"/>
                    </a:solidFill>
                    <a:latin typeface="Arial" panose="020B0604020202020204" pitchFamily="34" charset="0"/>
                  </a:rPr>
                  <a:t>Type in Y1 : </a:t>
                </a:r>
                <a:r>
                  <a:rPr lang="en-GB" dirty="0">
                    <a:solidFill>
                      <a:srgbClr val="010066"/>
                    </a:solidFill>
                  </a:rPr>
                  <a:t>6 </a:t>
                </a:r>
                <a:r>
                  <a:rPr lang="en-US" dirty="0">
                    <a:solidFill>
                      <a:srgbClr val="010066"/>
                    </a:solidFill>
                  </a:rPr>
                  <a:t>× </a:t>
                </a:r>
                <a:r>
                  <a:rPr lang="en-GB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dirty="0">
                    <a:solidFill>
                      <a:srgbClr val="010066"/>
                    </a:solidFill>
                  </a:rPr>
                  <a:t>) ^ </a:t>
                </a:r>
                <a:r>
                  <a:rPr lang="en-GB" i="1" dirty="0">
                    <a:solidFill>
                      <a:srgbClr val="010066"/>
                    </a:solidFill>
                  </a:rPr>
                  <a:t>X </a:t>
                </a:r>
                <a:r>
                  <a:rPr lang="en-GB" dirty="0">
                    <a:solidFill>
                      <a:srgbClr val="010066"/>
                    </a:solidFill>
                  </a:rPr>
                  <a:t>– 1</a:t>
                </a:r>
              </a:p>
            </p:txBody>
          </p:sp>
        </mc:Choice>
        <mc:Fallback xmlns="">
          <p:sp>
            <p:nvSpPr>
              <p:cNvPr id="13" name="11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9736" y="2244119"/>
                <a:ext cx="4277969" cy="497637"/>
              </a:xfrm>
              <a:prstGeom prst="rect">
                <a:avLst/>
              </a:prstGeom>
              <a:blipFill>
                <a:blip r:embed="rId4"/>
                <a:stretch>
                  <a:fillRect l="-2137" t="-2439" b="-2682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11 Rectángulo"/>
          <p:cNvSpPr>
            <a:spLocks noChangeArrowheads="1"/>
          </p:cNvSpPr>
          <p:nvPr/>
        </p:nvSpPr>
        <p:spPr bwMode="auto">
          <a:xfrm>
            <a:off x="109736" y="4908119"/>
            <a:ext cx="518159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Scroll down until you find the first term greater than 1400</a:t>
            </a:r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1438605" y="6119806"/>
            <a:ext cx="8707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1536</a:t>
            </a: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727370" y="6110203"/>
            <a:ext cx="8082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17</a:t>
            </a:r>
            <a:r>
              <a:rPr lang="en-GB" dirty="0"/>
              <a:t> =</a:t>
            </a:r>
          </a:p>
        </p:txBody>
      </p:sp>
      <p:sp>
        <p:nvSpPr>
          <p:cNvPr id="18" name="11 Rectángulo"/>
          <p:cNvSpPr>
            <a:spLocks noChangeArrowheads="1"/>
          </p:cNvSpPr>
          <p:nvPr/>
        </p:nvSpPr>
        <p:spPr bwMode="auto">
          <a:xfrm>
            <a:off x="138899" y="5750474"/>
            <a:ext cx="440302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The first term to exceed 1400 is</a:t>
            </a:r>
          </a:p>
        </p:txBody>
      </p:sp>
      <p:sp>
        <p:nvSpPr>
          <p:cNvPr id="2" name="Rectangle 1">
            <a:hlinkClick r:id="rId5"/>
            <a:extLst>
              <a:ext uri="{FF2B5EF4-FFF2-40B4-BE49-F238E27FC236}">
                <a16:creationId xmlns:a16="http://schemas.microsoft.com/office/drawing/2014/main" id="{DA5FB7E0-B439-447C-B7F8-3A93343A27D3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5"/>
            <a:extLst>
              <a:ext uri="{FF2B5EF4-FFF2-40B4-BE49-F238E27FC236}">
                <a16:creationId xmlns:a16="http://schemas.microsoft.com/office/drawing/2014/main" id="{E6530C78-4BA2-4BB6-A736-6A553CF3526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4">
            <a:extLst>
              <a:ext uri="{FF2B5EF4-FFF2-40B4-BE49-F238E27FC236}">
                <a16:creationId xmlns:a16="http://schemas.microsoft.com/office/drawing/2014/main" id="{D41D3216-1A9B-4878-B161-F0D8B47F0E13}"/>
              </a:ext>
            </a:extLst>
          </p:cNvPr>
          <p:cNvSpPr txBox="1">
            <a:spLocks noChangeArrowheads="1"/>
          </p:cNvSpPr>
          <p:nvPr/>
        </p:nvSpPr>
        <p:spPr>
          <a:xfrm>
            <a:off x="226595" y="89552"/>
            <a:ext cx="7772400" cy="660400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/>
              <a:t> </a:t>
            </a: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>
                <a:solidFill>
                  <a:schemeClr val="accent2"/>
                </a:solidFill>
                <a:latin typeface="Comic Sans MS" panose="030F0702030302020204" pitchFamily="66" charset="0"/>
              </a:rPr>
              <a:t>:  Casio</a:t>
            </a:r>
            <a:endParaRPr lang="en-GB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F279C31-1291-44B4-BD2C-9B5CA85AB5F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43600" y="777240"/>
            <a:ext cx="3035531" cy="5760720"/>
          </a:xfrm>
          <a:prstGeom prst="rect">
            <a:avLst/>
          </a:prstGeom>
        </p:spPr>
      </p:pic>
      <p:sp>
        <p:nvSpPr>
          <p:cNvPr id="19" name="11 Rectángulo">
            <a:extLst>
              <a:ext uri="{FF2B5EF4-FFF2-40B4-BE49-F238E27FC236}">
                <a16:creationId xmlns:a16="http://schemas.microsoft.com/office/drawing/2014/main" id="{E1ACC592-4C76-44D0-8909-EB56AA5357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0" y="2928119"/>
            <a:ext cx="15935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F5 </a:t>
            </a:r>
          </a:p>
        </p:txBody>
      </p:sp>
      <p:sp>
        <p:nvSpPr>
          <p:cNvPr id="24" name="11 Rectángulo">
            <a:extLst>
              <a:ext uri="{FF2B5EF4-FFF2-40B4-BE49-F238E27FC236}">
                <a16:creationId xmlns:a16="http://schemas.microsoft.com/office/drawing/2014/main" id="{7151FC6B-EBB2-478F-8C8F-9520AD8B9F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36" y="3362026"/>
            <a:ext cx="36701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State the starting number</a:t>
            </a:r>
          </a:p>
        </p:txBody>
      </p:sp>
      <p:sp>
        <p:nvSpPr>
          <p:cNvPr id="25" name="11 Rectángulo">
            <a:extLst>
              <a:ext uri="{FF2B5EF4-FFF2-40B4-BE49-F238E27FC236}">
                <a16:creationId xmlns:a16="http://schemas.microsoft.com/office/drawing/2014/main" id="{497857DB-2143-4B7E-9ABB-70FDD9E2FD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641" y="4601969"/>
            <a:ext cx="32938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F6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DA6F9EA-3430-484F-87FB-AEA25DD75B1D}"/>
              </a:ext>
            </a:extLst>
          </p:cNvPr>
          <p:cNvSpPr txBox="1"/>
          <p:nvPr/>
        </p:nvSpPr>
        <p:spPr>
          <a:xfrm>
            <a:off x="1705117" y="2924253"/>
            <a:ext cx="914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SET</a:t>
            </a:r>
            <a:endParaRPr lang="en-GB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62D1689-9248-4913-9E40-197CBAC8E8DD}"/>
              </a:ext>
            </a:extLst>
          </p:cNvPr>
          <p:cNvSpPr txBox="1"/>
          <p:nvPr/>
        </p:nvSpPr>
        <p:spPr>
          <a:xfrm>
            <a:off x="3779911" y="3362025"/>
            <a:ext cx="4320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010066"/>
                </a:solidFill>
              </a:rPr>
              <a:t>1</a:t>
            </a:r>
            <a:endParaRPr lang="en-GB" b="1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F3A9993-04ED-48AA-BF2D-8EC17F321620}"/>
              </a:ext>
            </a:extLst>
          </p:cNvPr>
          <p:cNvSpPr txBox="1"/>
          <p:nvPr/>
        </p:nvSpPr>
        <p:spPr>
          <a:xfrm>
            <a:off x="4326005" y="3362024"/>
            <a:ext cx="914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EXE</a:t>
            </a:r>
            <a:endParaRPr lang="en-GB" dirty="0"/>
          </a:p>
        </p:txBody>
      </p:sp>
      <p:sp>
        <p:nvSpPr>
          <p:cNvPr id="29" name="11 Rectángulo">
            <a:extLst>
              <a:ext uri="{FF2B5EF4-FFF2-40B4-BE49-F238E27FC236}">
                <a16:creationId xmlns:a16="http://schemas.microsoft.com/office/drawing/2014/main" id="{37E315DC-6089-47C6-A53F-54BAEBDCC0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449" y="3799711"/>
            <a:ext cx="36701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State the ending number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18AEDE8-DDF0-4D56-9C8C-AC433005616D}"/>
              </a:ext>
            </a:extLst>
          </p:cNvPr>
          <p:cNvSpPr txBox="1"/>
          <p:nvPr/>
        </p:nvSpPr>
        <p:spPr>
          <a:xfrm>
            <a:off x="3810624" y="3799710"/>
            <a:ext cx="5460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010066"/>
                </a:solidFill>
              </a:rPr>
              <a:t>20</a:t>
            </a:r>
            <a:endParaRPr lang="en-GB" b="1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5560E43-DBB8-432B-ABEC-3F5DCF5741DE}"/>
              </a:ext>
            </a:extLst>
          </p:cNvPr>
          <p:cNvSpPr txBox="1"/>
          <p:nvPr/>
        </p:nvSpPr>
        <p:spPr>
          <a:xfrm>
            <a:off x="4356718" y="3799709"/>
            <a:ext cx="914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EXE</a:t>
            </a:r>
            <a:endParaRPr lang="en-GB" dirty="0"/>
          </a:p>
        </p:txBody>
      </p:sp>
      <p:sp>
        <p:nvSpPr>
          <p:cNvPr id="32" name="11 Rectángulo">
            <a:extLst>
              <a:ext uri="{FF2B5EF4-FFF2-40B4-BE49-F238E27FC236}">
                <a16:creationId xmlns:a16="http://schemas.microsoft.com/office/drawing/2014/main" id="{ADB9804D-A861-4E07-9AED-0B9E071143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448" y="4169730"/>
            <a:ext cx="46468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State the step between numbers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95BA93A-2C0B-4F17-9C09-AD68BC4A0501}"/>
              </a:ext>
            </a:extLst>
          </p:cNvPr>
          <p:cNvSpPr txBox="1"/>
          <p:nvPr/>
        </p:nvSpPr>
        <p:spPr>
          <a:xfrm>
            <a:off x="4604065" y="4140304"/>
            <a:ext cx="5460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010066"/>
                </a:solidFill>
              </a:rPr>
              <a:t>1</a:t>
            </a:r>
            <a:endParaRPr lang="en-GB" b="1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018C38D-618A-4306-9C47-CFADA7F4C538}"/>
              </a:ext>
            </a:extLst>
          </p:cNvPr>
          <p:cNvSpPr txBox="1"/>
          <p:nvPr/>
        </p:nvSpPr>
        <p:spPr>
          <a:xfrm>
            <a:off x="5150159" y="4140303"/>
            <a:ext cx="914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EXE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331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 descr="A close up of a cage&#10;&#10;Description automatically generated">
            <a:hlinkClick r:id="rId3"/>
            <a:extLst>
              <a:ext uri="{FF2B5EF4-FFF2-40B4-BE49-F238E27FC236}">
                <a16:creationId xmlns:a16="http://schemas.microsoft.com/office/drawing/2014/main" id="{C654902A-708F-4D73-9077-25696401A7A6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B22437EC-39DC-4F50-BED7-AB8580491A7C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0BD07D7-1D4A-4C27-BBB7-2EDF551846A9}"/>
              </a:ext>
            </a:extLst>
          </p:cNvPr>
          <p:cNvSpPr txBox="1"/>
          <p:nvPr/>
        </p:nvSpPr>
        <p:spPr>
          <a:xfrm>
            <a:off x="1816894" y="4050015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9DE63A5-8598-4DCD-9615-F8329E331B17}"/>
              </a:ext>
            </a:extLst>
          </p:cNvPr>
          <p:cNvSpPr txBox="1"/>
          <p:nvPr/>
        </p:nvSpPr>
        <p:spPr>
          <a:xfrm>
            <a:off x="788194" y="448562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03FD69A-7A30-4818-9AA9-92F6FB29DFB2}"/>
              </a:ext>
            </a:extLst>
          </p:cNvPr>
          <p:cNvSpPr txBox="1"/>
          <p:nvPr/>
        </p:nvSpPr>
        <p:spPr>
          <a:xfrm>
            <a:off x="2286000" y="4896652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EBF952E-8404-4626-8195-F0D5B2AF46CB}"/>
              </a:ext>
            </a:extLst>
          </p:cNvPr>
          <p:cNvSpPr txBox="1"/>
          <p:nvPr/>
        </p:nvSpPr>
        <p:spPr>
          <a:xfrm>
            <a:off x="1524000" y="36576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FA3DF29-FA4E-4CF5-AFDD-E5718A84FCB6}"/>
              </a:ext>
            </a:extLst>
          </p:cNvPr>
          <p:cNvSpPr txBox="1"/>
          <p:nvPr/>
        </p:nvSpPr>
        <p:spPr>
          <a:xfrm>
            <a:off x="76200" y="5342672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20% off in your next purchase from our website, just use this code when checkout: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MSUPPORT_20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Rectangle 12">
            <a:hlinkClick r:id="" action="ppaction://noaction"/>
            <a:extLst>
              <a:ext uri="{FF2B5EF4-FFF2-40B4-BE49-F238E27FC236}">
                <a16:creationId xmlns:a16="http://schemas.microsoft.com/office/drawing/2014/main" id="{3EFB2EBC-4D31-4125-9EC7-EDB24B5F86EE}"/>
              </a:ext>
            </a:extLst>
          </p:cNvPr>
          <p:cNvSpPr/>
          <p:nvPr/>
        </p:nvSpPr>
        <p:spPr>
          <a:xfrm>
            <a:off x="76200" y="146304"/>
            <a:ext cx="8923555" cy="65653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140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71450"/>
            <a:ext cx="7772400" cy="606425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en-GB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Geometric sequences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05045" y="721717"/>
            <a:ext cx="833003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In a </a:t>
            </a:r>
            <a:r>
              <a:rPr lang="en-GB" b="1" dirty="0">
                <a:solidFill>
                  <a:srgbClr val="FF6600"/>
                </a:solidFill>
              </a:rPr>
              <a:t>geometric sequence</a:t>
            </a:r>
            <a:r>
              <a:rPr lang="en-GB" dirty="0"/>
              <a:t> (or </a:t>
            </a:r>
            <a:r>
              <a:rPr lang="en-GB" b="1" dirty="0">
                <a:solidFill>
                  <a:srgbClr val="FF6600"/>
                </a:solidFill>
              </a:rPr>
              <a:t>geometric progression</a:t>
            </a:r>
            <a:r>
              <a:rPr lang="en-GB" dirty="0"/>
              <a:t>) each term </a:t>
            </a:r>
            <a:r>
              <a:rPr lang="en-GB" dirty="0">
                <a:solidFill>
                  <a:schemeClr val="tx1"/>
                </a:solidFill>
              </a:rPr>
              <a:t>is produced by multiplying the previous term by a non-zero constant value.</a:t>
            </a:r>
          </a:p>
        </p:txBody>
      </p:sp>
      <p:sp>
        <p:nvSpPr>
          <p:cNvPr id="740356" name="Text Box 4"/>
          <p:cNvSpPr txBox="1">
            <a:spLocks noChangeArrowheads="1"/>
          </p:cNvSpPr>
          <p:nvPr/>
        </p:nvSpPr>
        <p:spPr bwMode="auto">
          <a:xfrm>
            <a:off x="250825" y="1932658"/>
            <a:ext cx="87677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For example, the sequence</a:t>
            </a:r>
          </a:p>
        </p:txBody>
      </p:sp>
      <p:sp>
        <p:nvSpPr>
          <p:cNvPr id="740357" name="Text Box 5"/>
          <p:cNvSpPr txBox="1">
            <a:spLocks noChangeArrowheads="1"/>
          </p:cNvSpPr>
          <p:nvPr/>
        </p:nvSpPr>
        <p:spPr bwMode="auto">
          <a:xfrm>
            <a:off x="3016250" y="2400469"/>
            <a:ext cx="3197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3, 6, 12, 24, 48, 96, …</a:t>
            </a:r>
          </a:p>
        </p:txBody>
      </p:sp>
      <p:sp>
        <p:nvSpPr>
          <p:cNvPr id="740358" name="Text Box 6"/>
          <p:cNvSpPr txBox="1">
            <a:spLocks noChangeArrowheads="1"/>
          </p:cNvSpPr>
          <p:nvPr/>
        </p:nvSpPr>
        <p:spPr bwMode="auto">
          <a:xfrm>
            <a:off x="250825" y="2884323"/>
            <a:ext cx="88931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is a geometric sequence that starts with 3 and each term can be obtained by multiplying the previous term by 2.</a:t>
            </a:r>
          </a:p>
        </p:txBody>
      </p:sp>
      <p:sp>
        <p:nvSpPr>
          <p:cNvPr id="740359" name="Text Box 7"/>
          <p:cNvSpPr txBox="1">
            <a:spLocks noChangeArrowheads="1"/>
          </p:cNvSpPr>
          <p:nvPr/>
        </p:nvSpPr>
        <p:spPr bwMode="auto">
          <a:xfrm>
            <a:off x="250825" y="4952495"/>
            <a:ext cx="4557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could write this sequence as</a:t>
            </a:r>
          </a:p>
        </p:txBody>
      </p:sp>
      <p:sp>
        <p:nvSpPr>
          <p:cNvPr id="740360" name="Text Box 8"/>
          <p:cNvSpPr txBox="1">
            <a:spLocks noChangeArrowheads="1"/>
          </p:cNvSpPr>
          <p:nvPr/>
        </p:nvSpPr>
        <p:spPr bwMode="auto">
          <a:xfrm>
            <a:off x="612775" y="5356139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/>
              <a:t>3,</a:t>
            </a:r>
          </a:p>
        </p:txBody>
      </p:sp>
      <p:sp>
        <p:nvSpPr>
          <p:cNvPr id="740361" name="Text Box 9"/>
          <p:cNvSpPr txBox="1">
            <a:spLocks noChangeArrowheads="1"/>
          </p:cNvSpPr>
          <p:nvPr/>
        </p:nvSpPr>
        <p:spPr bwMode="auto">
          <a:xfrm>
            <a:off x="1116013" y="5356139"/>
            <a:ext cx="954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3 </a:t>
            </a:r>
            <a:r>
              <a:rPr lang="en-US" dirty="0"/>
              <a:t>×</a:t>
            </a:r>
            <a:r>
              <a:rPr lang="en-GB" dirty="0"/>
              <a:t> </a:t>
            </a:r>
            <a:r>
              <a:rPr lang="en-GB" dirty="0">
                <a:solidFill>
                  <a:srgbClr val="FF6600"/>
                </a:solidFill>
              </a:rPr>
              <a:t>2</a:t>
            </a:r>
            <a:r>
              <a:rPr lang="en-GB" dirty="0"/>
              <a:t>,</a:t>
            </a:r>
          </a:p>
        </p:txBody>
      </p:sp>
      <p:sp>
        <p:nvSpPr>
          <p:cNvPr id="740362" name="Text Box 10"/>
          <p:cNvSpPr txBox="1">
            <a:spLocks noChangeArrowheads="1"/>
          </p:cNvSpPr>
          <p:nvPr/>
        </p:nvSpPr>
        <p:spPr bwMode="auto">
          <a:xfrm>
            <a:off x="2136775" y="5356139"/>
            <a:ext cx="1470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3 </a:t>
            </a:r>
            <a:r>
              <a:rPr lang="en-US" dirty="0"/>
              <a:t>×</a:t>
            </a:r>
            <a:r>
              <a:rPr lang="en-GB" dirty="0"/>
              <a:t> </a:t>
            </a:r>
            <a:r>
              <a:rPr lang="en-GB" dirty="0">
                <a:solidFill>
                  <a:srgbClr val="FF6600"/>
                </a:solidFill>
              </a:rPr>
              <a:t>2</a:t>
            </a:r>
            <a:r>
              <a:rPr lang="en-GB" dirty="0"/>
              <a:t> </a:t>
            </a:r>
            <a:r>
              <a:rPr lang="en-US" dirty="0"/>
              <a:t>×</a:t>
            </a:r>
            <a:r>
              <a:rPr lang="en-GB" dirty="0"/>
              <a:t> </a:t>
            </a:r>
            <a:r>
              <a:rPr lang="en-GB" dirty="0">
                <a:solidFill>
                  <a:srgbClr val="FF6600"/>
                </a:solidFill>
              </a:rPr>
              <a:t>2</a:t>
            </a:r>
            <a:r>
              <a:rPr lang="en-GB" dirty="0"/>
              <a:t>,</a:t>
            </a:r>
          </a:p>
        </p:txBody>
      </p:sp>
      <p:sp>
        <p:nvSpPr>
          <p:cNvPr id="740363" name="Text Box 11"/>
          <p:cNvSpPr txBox="1">
            <a:spLocks noChangeArrowheads="1"/>
          </p:cNvSpPr>
          <p:nvPr/>
        </p:nvSpPr>
        <p:spPr bwMode="auto">
          <a:xfrm>
            <a:off x="3673475" y="5356139"/>
            <a:ext cx="1985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3 </a:t>
            </a:r>
            <a:r>
              <a:rPr lang="en-US" dirty="0"/>
              <a:t>×</a:t>
            </a:r>
            <a:r>
              <a:rPr lang="en-GB" dirty="0"/>
              <a:t> </a:t>
            </a:r>
            <a:r>
              <a:rPr lang="en-GB" dirty="0">
                <a:solidFill>
                  <a:srgbClr val="FF6600"/>
                </a:solidFill>
              </a:rPr>
              <a:t>2</a:t>
            </a:r>
            <a:r>
              <a:rPr lang="en-GB" dirty="0"/>
              <a:t> </a:t>
            </a:r>
            <a:r>
              <a:rPr lang="en-US" dirty="0"/>
              <a:t>×</a:t>
            </a:r>
            <a:r>
              <a:rPr lang="en-GB" dirty="0"/>
              <a:t> </a:t>
            </a:r>
            <a:r>
              <a:rPr lang="en-GB" dirty="0">
                <a:solidFill>
                  <a:srgbClr val="FF6600"/>
                </a:solidFill>
              </a:rPr>
              <a:t>2</a:t>
            </a:r>
            <a:r>
              <a:rPr lang="en-GB" dirty="0"/>
              <a:t> </a:t>
            </a:r>
            <a:r>
              <a:rPr lang="en-US" dirty="0"/>
              <a:t>×</a:t>
            </a:r>
            <a:r>
              <a:rPr lang="en-GB" dirty="0"/>
              <a:t> </a:t>
            </a:r>
            <a:r>
              <a:rPr lang="en-GB" dirty="0">
                <a:solidFill>
                  <a:srgbClr val="FF6600"/>
                </a:solidFill>
              </a:rPr>
              <a:t>2</a:t>
            </a:r>
            <a:r>
              <a:rPr lang="en-GB" dirty="0"/>
              <a:t>,</a:t>
            </a:r>
          </a:p>
        </p:txBody>
      </p:sp>
      <p:sp>
        <p:nvSpPr>
          <p:cNvPr id="740364" name="Text Box 12"/>
          <p:cNvSpPr txBox="1">
            <a:spLocks noChangeArrowheads="1"/>
          </p:cNvSpPr>
          <p:nvPr/>
        </p:nvSpPr>
        <p:spPr bwMode="auto">
          <a:xfrm>
            <a:off x="5726113" y="5356139"/>
            <a:ext cx="28908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3 </a:t>
            </a:r>
            <a:r>
              <a:rPr lang="en-US" dirty="0"/>
              <a:t>×</a:t>
            </a:r>
            <a:r>
              <a:rPr lang="en-GB" dirty="0"/>
              <a:t> </a:t>
            </a:r>
            <a:r>
              <a:rPr lang="en-GB" dirty="0">
                <a:solidFill>
                  <a:srgbClr val="FF6600"/>
                </a:solidFill>
              </a:rPr>
              <a:t>2</a:t>
            </a:r>
            <a:r>
              <a:rPr lang="en-GB" dirty="0"/>
              <a:t> </a:t>
            </a:r>
            <a:r>
              <a:rPr lang="en-US" dirty="0"/>
              <a:t>×</a:t>
            </a:r>
            <a:r>
              <a:rPr lang="en-GB" dirty="0"/>
              <a:t> </a:t>
            </a:r>
            <a:r>
              <a:rPr lang="en-GB" dirty="0">
                <a:solidFill>
                  <a:srgbClr val="FF6600"/>
                </a:solidFill>
              </a:rPr>
              <a:t>2</a:t>
            </a:r>
            <a:r>
              <a:rPr lang="en-GB" dirty="0"/>
              <a:t> </a:t>
            </a:r>
            <a:r>
              <a:rPr lang="en-US" dirty="0"/>
              <a:t>×</a:t>
            </a:r>
            <a:r>
              <a:rPr lang="en-GB" dirty="0"/>
              <a:t> </a:t>
            </a:r>
            <a:r>
              <a:rPr lang="en-GB" dirty="0">
                <a:solidFill>
                  <a:srgbClr val="FF6600"/>
                </a:solidFill>
              </a:rPr>
              <a:t>2</a:t>
            </a:r>
            <a:r>
              <a:rPr lang="en-GB" dirty="0"/>
              <a:t> </a:t>
            </a:r>
            <a:r>
              <a:rPr lang="en-US" dirty="0"/>
              <a:t>×</a:t>
            </a:r>
            <a:r>
              <a:rPr lang="en-GB" dirty="0"/>
              <a:t> </a:t>
            </a:r>
            <a:r>
              <a:rPr lang="en-GB" dirty="0">
                <a:solidFill>
                  <a:srgbClr val="FF6600"/>
                </a:solidFill>
              </a:rPr>
              <a:t>2</a:t>
            </a:r>
            <a:r>
              <a:rPr lang="en-GB" dirty="0"/>
              <a:t>, …</a:t>
            </a:r>
          </a:p>
        </p:txBody>
      </p:sp>
      <p:sp>
        <p:nvSpPr>
          <p:cNvPr id="740365" name="Text Box 13"/>
          <p:cNvSpPr txBox="1">
            <a:spLocks noChangeArrowheads="1"/>
          </p:cNvSpPr>
          <p:nvPr/>
        </p:nvSpPr>
        <p:spPr bwMode="auto">
          <a:xfrm>
            <a:off x="4343400" y="5727698"/>
            <a:ext cx="455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/>
              <a:t>or</a:t>
            </a:r>
          </a:p>
        </p:txBody>
      </p:sp>
      <p:sp>
        <p:nvSpPr>
          <p:cNvPr id="740366" name="Text Box 14"/>
          <p:cNvSpPr txBox="1">
            <a:spLocks noChangeArrowheads="1"/>
          </p:cNvSpPr>
          <p:nvPr/>
        </p:nvSpPr>
        <p:spPr bwMode="auto">
          <a:xfrm>
            <a:off x="693738" y="6195510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3,</a:t>
            </a:r>
          </a:p>
        </p:txBody>
      </p:sp>
      <p:sp>
        <p:nvSpPr>
          <p:cNvPr id="740367" name="Text Box 15"/>
          <p:cNvSpPr txBox="1">
            <a:spLocks noChangeArrowheads="1"/>
          </p:cNvSpPr>
          <p:nvPr/>
        </p:nvSpPr>
        <p:spPr bwMode="auto">
          <a:xfrm>
            <a:off x="1516063" y="6195510"/>
            <a:ext cx="954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3 </a:t>
            </a:r>
            <a:r>
              <a:rPr lang="en-US" dirty="0"/>
              <a:t>×</a:t>
            </a:r>
            <a:r>
              <a:rPr lang="en-GB" dirty="0"/>
              <a:t> </a:t>
            </a:r>
            <a:r>
              <a:rPr lang="en-GB" dirty="0">
                <a:solidFill>
                  <a:srgbClr val="FF6600"/>
                </a:solidFill>
              </a:rPr>
              <a:t>2</a:t>
            </a:r>
            <a:r>
              <a:rPr lang="en-GB" dirty="0"/>
              <a:t>,</a:t>
            </a:r>
          </a:p>
        </p:txBody>
      </p:sp>
      <p:sp>
        <p:nvSpPr>
          <p:cNvPr id="740368" name="Text Box 16"/>
          <p:cNvSpPr txBox="1">
            <a:spLocks noChangeArrowheads="1"/>
          </p:cNvSpPr>
          <p:nvPr/>
        </p:nvSpPr>
        <p:spPr bwMode="auto">
          <a:xfrm>
            <a:off x="2854325" y="6195510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3 </a:t>
            </a:r>
            <a:r>
              <a:rPr lang="en-US" dirty="0"/>
              <a:t>×</a:t>
            </a:r>
            <a:r>
              <a:rPr lang="en-GB" dirty="0"/>
              <a:t> </a:t>
            </a:r>
            <a:r>
              <a:rPr lang="en-GB" dirty="0">
                <a:solidFill>
                  <a:srgbClr val="FF6600"/>
                </a:solidFill>
              </a:rPr>
              <a:t>2</a:t>
            </a:r>
            <a:r>
              <a:rPr lang="en-GB" baseline="30000" dirty="0"/>
              <a:t>2</a:t>
            </a:r>
            <a:r>
              <a:rPr lang="en-GB" dirty="0"/>
              <a:t>,</a:t>
            </a:r>
          </a:p>
        </p:txBody>
      </p:sp>
      <p:sp>
        <p:nvSpPr>
          <p:cNvPr id="740369" name="Text Box 17"/>
          <p:cNvSpPr txBox="1">
            <a:spLocks noChangeArrowheads="1"/>
          </p:cNvSpPr>
          <p:nvPr/>
        </p:nvSpPr>
        <p:spPr bwMode="auto">
          <a:xfrm>
            <a:off x="4306888" y="6195510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3 </a:t>
            </a:r>
            <a:r>
              <a:rPr lang="en-US" dirty="0"/>
              <a:t>×</a:t>
            </a:r>
            <a:r>
              <a:rPr lang="en-GB" dirty="0"/>
              <a:t> </a:t>
            </a:r>
            <a:r>
              <a:rPr lang="en-GB" dirty="0">
                <a:solidFill>
                  <a:srgbClr val="FF6600"/>
                </a:solidFill>
              </a:rPr>
              <a:t>2</a:t>
            </a:r>
            <a:r>
              <a:rPr lang="en-GB" baseline="30000" dirty="0"/>
              <a:t>3</a:t>
            </a:r>
            <a:r>
              <a:rPr lang="en-GB" dirty="0"/>
              <a:t>,</a:t>
            </a:r>
          </a:p>
        </p:txBody>
      </p:sp>
      <p:sp>
        <p:nvSpPr>
          <p:cNvPr id="740370" name="Text Box 18"/>
          <p:cNvSpPr txBox="1">
            <a:spLocks noChangeArrowheads="1"/>
          </p:cNvSpPr>
          <p:nvPr/>
        </p:nvSpPr>
        <p:spPr bwMode="auto">
          <a:xfrm>
            <a:off x="5757863" y="6197097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3 </a:t>
            </a:r>
            <a:r>
              <a:rPr lang="en-US" dirty="0"/>
              <a:t>×</a:t>
            </a:r>
            <a:r>
              <a:rPr lang="en-GB" dirty="0"/>
              <a:t> </a:t>
            </a:r>
            <a:r>
              <a:rPr lang="en-GB" dirty="0">
                <a:solidFill>
                  <a:srgbClr val="FF6600"/>
                </a:solidFill>
              </a:rPr>
              <a:t>2</a:t>
            </a:r>
            <a:r>
              <a:rPr lang="en-GB" baseline="30000" dirty="0"/>
              <a:t>4</a:t>
            </a:r>
            <a:r>
              <a:rPr lang="en-GB" dirty="0"/>
              <a:t>,</a:t>
            </a:r>
          </a:p>
        </p:txBody>
      </p:sp>
      <p:sp>
        <p:nvSpPr>
          <p:cNvPr id="740372" name="Text Box 20"/>
          <p:cNvSpPr txBox="1">
            <a:spLocks noChangeArrowheads="1"/>
          </p:cNvSpPr>
          <p:nvPr/>
        </p:nvSpPr>
        <p:spPr bwMode="auto">
          <a:xfrm>
            <a:off x="7210425" y="6197097"/>
            <a:ext cx="1455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3 </a:t>
            </a:r>
            <a:r>
              <a:rPr lang="en-US" dirty="0"/>
              <a:t>×</a:t>
            </a:r>
            <a:r>
              <a:rPr lang="en-GB" dirty="0"/>
              <a:t> </a:t>
            </a:r>
            <a:r>
              <a:rPr lang="en-GB" dirty="0">
                <a:solidFill>
                  <a:srgbClr val="FF6600"/>
                </a:solidFill>
              </a:rPr>
              <a:t>2</a:t>
            </a:r>
            <a:r>
              <a:rPr lang="en-GB" baseline="30000" dirty="0"/>
              <a:t>5</a:t>
            </a:r>
            <a:r>
              <a:rPr lang="en-GB" dirty="0"/>
              <a:t>, …</a:t>
            </a:r>
          </a:p>
        </p:txBody>
      </p:sp>
      <p:sp>
        <p:nvSpPr>
          <p:cNvPr id="2" name="Rectangle 1"/>
          <p:cNvSpPr/>
          <p:nvPr/>
        </p:nvSpPr>
        <p:spPr>
          <a:xfrm>
            <a:off x="2142659" y="3687401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6</a:t>
            </a:r>
          </a:p>
        </p:txBody>
      </p:sp>
      <p:sp>
        <p:nvSpPr>
          <p:cNvPr id="3" name="Rectangle 2"/>
          <p:cNvSpPr/>
          <p:nvPr/>
        </p:nvSpPr>
        <p:spPr>
          <a:xfrm>
            <a:off x="2142659" y="4058960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3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114510" y="4091044"/>
            <a:ext cx="371475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2952781" y="3679381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12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065075" y="4050940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6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3036926" y="4083024"/>
            <a:ext cx="371475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3682693" y="3687403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24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666651" y="4058962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12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3766838" y="4091046"/>
            <a:ext cx="371475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4524899" y="3663341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48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508857" y="4034900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24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4609044" y="4066984"/>
            <a:ext cx="371475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2582992" y="3860211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409158" y="3868233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259396" y="3868233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</a:t>
            </a:r>
          </a:p>
        </p:txBody>
      </p:sp>
      <p:sp>
        <p:nvSpPr>
          <p:cNvPr id="37" name="Rectangle 36"/>
          <p:cNvSpPr/>
          <p:nvPr/>
        </p:nvSpPr>
        <p:spPr>
          <a:xfrm>
            <a:off x="250825" y="3820107"/>
            <a:ext cx="17411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Notice that: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302937" y="3671363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96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286895" y="4042922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48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5387082" y="4075006"/>
            <a:ext cx="371475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5037434" y="3876255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799430" y="3884277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144334" y="3876257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6600"/>
                </a:solidFill>
              </a:rPr>
              <a:t>2</a:t>
            </a:r>
          </a:p>
        </p:txBody>
      </p:sp>
      <p:sp>
        <p:nvSpPr>
          <p:cNvPr id="44" name="Rectangle 43"/>
          <p:cNvSpPr/>
          <p:nvPr/>
        </p:nvSpPr>
        <p:spPr>
          <a:xfrm>
            <a:off x="6449132" y="3892299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</a:t>
            </a:r>
          </a:p>
        </p:txBody>
      </p:sp>
      <p:sp>
        <p:nvSpPr>
          <p:cNvPr id="45" name="Rectangle 44"/>
          <p:cNvSpPr/>
          <p:nvPr/>
        </p:nvSpPr>
        <p:spPr>
          <a:xfrm>
            <a:off x="6794036" y="3884279"/>
            <a:ext cx="3048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6" name="Rectangle 5"/>
          <p:cNvSpPr/>
          <p:nvPr/>
        </p:nvSpPr>
        <p:spPr>
          <a:xfrm>
            <a:off x="2958706" y="4530933"/>
            <a:ext cx="57438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GB" dirty="0"/>
              <a:t> is a constant called the </a:t>
            </a:r>
            <a:r>
              <a:rPr lang="en-GB" b="1" dirty="0">
                <a:solidFill>
                  <a:srgbClr val="FF6600"/>
                </a:solidFill>
              </a:rPr>
              <a:t>common ratio</a:t>
            </a:r>
            <a:endParaRPr lang="en-GB" dirty="0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6B7BB1CC-60DF-4A91-AE63-95EE371DF7A2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hlinkClick r:id="rId3"/>
            <a:extLst>
              <a:ext uri="{FF2B5EF4-FFF2-40B4-BE49-F238E27FC236}">
                <a16:creationId xmlns:a16="http://schemas.microsoft.com/office/drawing/2014/main" id="{91232832-23B1-4C6E-9724-DD13BAC56CC9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0356" grpId="0"/>
      <p:bldP spid="740357" grpId="0"/>
      <p:bldP spid="740358" grpId="0"/>
      <p:bldP spid="740359" grpId="0"/>
      <p:bldP spid="740360" grpId="0"/>
      <p:bldP spid="740361" grpId="0"/>
      <p:bldP spid="740362" grpId="0"/>
      <p:bldP spid="740363" grpId="0"/>
      <p:bldP spid="740364" grpId="0"/>
      <p:bldP spid="740365" grpId="0"/>
      <p:bldP spid="740366" grpId="0"/>
      <p:bldP spid="740367" grpId="0"/>
      <p:bldP spid="740368" grpId="0"/>
      <p:bldP spid="740369" grpId="0"/>
      <p:bldP spid="740370" grpId="0"/>
      <p:bldP spid="740372" grpId="0"/>
      <p:bldP spid="2" grpId="0"/>
      <p:bldP spid="3" grpId="0"/>
      <p:bldP spid="25" grpId="0"/>
      <p:bldP spid="26" grpId="0"/>
      <p:bldP spid="28" grpId="0"/>
      <p:bldP spid="29" grpId="0"/>
      <p:bldP spid="31" grpId="0"/>
      <p:bldP spid="32" grpId="0"/>
      <p:bldP spid="34" grpId="0"/>
      <p:bldP spid="35" grpId="0"/>
      <p:bldP spid="36" grpId="0"/>
      <p:bldP spid="37" grpId="0"/>
      <p:bldP spid="38" grpId="0"/>
      <p:bldP spid="39" grpId="0"/>
      <p:bldP spid="41" grpId="0"/>
      <p:bldP spid="42" grpId="0"/>
      <p:bldP spid="43" grpId="0"/>
      <p:bldP spid="44" grpId="0"/>
      <p:bldP spid="4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20650"/>
            <a:ext cx="7772400" cy="698500"/>
          </a:xfrm>
          <a:noFill/>
        </p:spPr>
        <p:txBody>
          <a:bodyPr>
            <a:normAutofit fontScale="90000"/>
          </a:bodyPr>
          <a:lstStyle/>
          <a:p>
            <a:r>
              <a:rPr lang="en-GB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Geometric sequences</a:t>
            </a:r>
            <a:endParaRPr lang="en-GB" dirty="0"/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50825" y="927100"/>
            <a:ext cx="84740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It is called geometric sequence because if we take any three consecutive terms, the middle term is the </a:t>
            </a:r>
            <a:r>
              <a:rPr lang="en-GB" b="1" dirty="0">
                <a:solidFill>
                  <a:srgbClr val="FF6600"/>
                </a:solidFill>
              </a:rPr>
              <a:t>geometric mean </a:t>
            </a:r>
            <a:r>
              <a:rPr lang="en-GB" dirty="0"/>
              <a:t>of the terms on either side.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50224" y="2211693"/>
            <a:ext cx="23374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 terms are:</a:t>
            </a:r>
          </a:p>
        </p:txBody>
      </p:sp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3080157" y="2792540"/>
            <a:ext cx="4235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a</a:t>
            </a:r>
            <a:r>
              <a:rPr lang="en-GB" dirty="0"/>
              <a:t>,</a:t>
            </a:r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3822195" y="2795778"/>
            <a:ext cx="4235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b</a:t>
            </a:r>
            <a:r>
              <a:rPr lang="en-GB" dirty="0"/>
              <a:t>,</a:t>
            </a:r>
          </a:p>
        </p:txBody>
      </p:sp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4572000" y="2794012"/>
            <a:ext cx="4058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c</a:t>
            </a:r>
            <a:r>
              <a:rPr lang="en-GB" dirty="0"/>
              <a:t>,</a:t>
            </a:r>
          </a:p>
        </p:txBody>
      </p:sp>
      <p:sp>
        <p:nvSpPr>
          <p:cNvPr id="32" name="Text Box 18"/>
          <p:cNvSpPr txBox="1">
            <a:spLocks noChangeArrowheads="1"/>
          </p:cNvSpPr>
          <p:nvPr/>
        </p:nvSpPr>
        <p:spPr bwMode="auto">
          <a:xfrm>
            <a:off x="5374727" y="2794011"/>
            <a:ext cx="4235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d</a:t>
            </a:r>
            <a:r>
              <a:rPr lang="en-GB" dirty="0"/>
              <a:t>,</a:t>
            </a: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FA7A96FF-2363-4AF4-98AD-5CE33AF997A0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5F83BC24-64AB-4A81-B156-00B058CDDE5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9BFF733-197A-4E6E-90FF-8A58FBB7C4FD}"/>
              </a:ext>
            </a:extLst>
          </p:cNvPr>
          <p:cNvSpPr txBox="1"/>
          <p:nvPr/>
        </p:nvSpPr>
        <p:spPr>
          <a:xfrm>
            <a:off x="350224" y="3379863"/>
            <a:ext cx="60219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take any three consecutive terms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D3460FA-350F-4ED1-A9BE-22EABC43BA5F}"/>
              </a:ext>
            </a:extLst>
          </p:cNvPr>
          <p:cNvSpPr/>
          <p:nvPr/>
        </p:nvSpPr>
        <p:spPr>
          <a:xfrm>
            <a:off x="3080157" y="2792540"/>
            <a:ext cx="1897723" cy="46166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1D4DB22-826A-447C-8552-69253278BA08}"/>
              </a:ext>
            </a:extLst>
          </p:cNvPr>
          <p:cNvSpPr txBox="1"/>
          <p:nvPr/>
        </p:nvSpPr>
        <p:spPr>
          <a:xfrm>
            <a:off x="250825" y="3951981"/>
            <a:ext cx="325284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common ratio is</a:t>
            </a:r>
          </a:p>
        </p:txBody>
      </p:sp>
      <p:sp>
        <p:nvSpPr>
          <p:cNvPr id="39" name="Text Box 15">
            <a:extLst>
              <a:ext uri="{FF2B5EF4-FFF2-40B4-BE49-F238E27FC236}">
                <a16:creationId xmlns:a16="http://schemas.microsoft.com/office/drawing/2014/main" id="{A8281986-2A2D-46C7-9FA6-15E054449C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5444" y="4129679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a</a:t>
            </a:r>
            <a:endParaRPr lang="en-GB" dirty="0"/>
          </a:p>
        </p:txBody>
      </p:sp>
      <p:sp>
        <p:nvSpPr>
          <p:cNvPr id="40" name="Text Box 16">
            <a:extLst>
              <a:ext uri="{FF2B5EF4-FFF2-40B4-BE49-F238E27FC236}">
                <a16:creationId xmlns:a16="http://schemas.microsoft.com/office/drawing/2014/main" id="{103BEEAD-64B4-40F7-8122-EC603CF656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9250" y="3779794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b</a:t>
            </a:r>
            <a:endParaRPr lang="en-GB" dirty="0"/>
          </a:p>
        </p:txBody>
      </p:sp>
      <p:sp>
        <p:nvSpPr>
          <p:cNvPr id="41" name="Text Box 16">
            <a:extLst>
              <a:ext uri="{FF2B5EF4-FFF2-40B4-BE49-F238E27FC236}">
                <a16:creationId xmlns:a16="http://schemas.microsoft.com/office/drawing/2014/main" id="{D625F754-D2EC-4919-8F35-EA40194B91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123680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b</a:t>
            </a:r>
            <a:endParaRPr lang="en-GB" dirty="0"/>
          </a:p>
        </p:txBody>
      </p:sp>
      <p:sp>
        <p:nvSpPr>
          <p:cNvPr id="42" name="Text Box 17">
            <a:extLst>
              <a:ext uri="{FF2B5EF4-FFF2-40B4-BE49-F238E27FC236}">
                <a16:creationId xmlns:a16="http://schemas.microsoft.com/office/drawing/2014/main" id="{AF5A5569-338F-410C-90D3-B386CEA21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779794"/>
            <a:ext cx="3209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c</a:t>
            </a:r>
            <a:endParaRPr lang="en-GB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B96A66A-F98A-443D-8F94-00F61EDDC92B}"/>
              </a:ext>
            </a:extLst>
          </p:cNvPr>
          <p:cNvCxnSpPr/>
          <p:nvPr/>
        </p:nvCxnSpPr>
        <p:spPr>
          <a:xfrm>
            <a:off x="4575761" y="4200418"/>
            <a:ext cx="360040" cy="0"/>
          </a:xfrm>
          <a:prstGeom prst="line">
            <a:avLst/>
          </a:prstGeom>
          <a:ln w="22225">
            <a:solidFill>
              <a:srgbClr val="01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FB875DC6-5D45-4E9E-B83A-2B926A914BFF}"/>
              </a:ext>
            </a:extLst>
          </p:cNvPr>
          <p:cNvCxnSpPr/>
          <p:nvPr/>
        </p:nvCxnSpPr>
        <p:spPr>
          <a:xfrm>
            <a:off x="3767764" y="4200418"/>
            <a:ext cx="360040" cy="0"/>
          </a:xfrm>
          <a:prstGeom prst="line">
            <a:avLst/>
          </a:prstGeom>
          <a:ln w="22225">
            <a:solidFill>
              <a:srgbClr val="01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 Box 17">
            <a:extLst>
              <a:ext uri="{FF2B5EF4-FFF2-40B4-BE49-F238E27FC236}">
                <a16:creationId xmlns:a16="http://schemas.microsoft.com/office/drawing/2014/main" id="{A1B6E49C-6D9F-4983-BBF5-C01087063D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7971" y="3951737"/>
            <a:ext cx="3577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>
                <a:latin typeface="Times New Roman" panose="02020603050405020304" pitchFamily="18" charset="0"/>
              </a:rPr>
              <a:t>=</a:t>
            </a:r>
            <a:endParaRPr lang="en-GB" dirty="0"/>
          </a:p>
        </p:txBody>
      </p:sp>
      <p:sp>
        <p:nvSpPr>
          <p:cNvPr id="45" name="Text Box 16">
            <a:extLst>
              <a:ext uri="{FF2B5EF4-FFF2-40B4-BE49-F238E27FC236}">
                <a16:creationId xmlns:a16="http://schemas.microsoft.com/office/drawing/2014/main" id="{3BB2CA05-D48D-4A12-924B-DDC6FAA5D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9565" y="4719401"/>
            <a:ext cx="441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b</a:t>
            </a:r>
            <a:r>
              <a:rPr lang="en-GB" baseline="30000" dirty="0">
                <a:latin typeface="Times New Roman" panose="02020603050405020304" pitchFamily="18" charset="0"/>
              </a:rPr>
              <a:t>2</a:t>
            </a:r>
            <a:endParaRPr lang="en-GB" baseline="30000" dirty="0"/>
          </a:p>
        </p:txBody>
      </p:sp>
      <p:sp>
        <p:nvSpPr>
          <p:cNvPr id="46" name="Text Box 15">
            <a:extLst>
              <a:ext uri="{FF2B5EF4-FFF2-40B4-BE49-F238E27FC236}">
                <a16:creationId xmlns:a16="http://schemas.microsoft.com/office/drawing/2014/main" id="{BACF5657-239B-4667-B4A2-8A2DA5C5C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5426" y="4719401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a</a:t>
            </a:r>
            <a:endParaRPr lang="en-GB" dirty="0"/>
          </a:p>
        </p:txBody>
      </p:sp>
      <p:sp>
        <p:nvSpPr>
          <p:cNvPr id="47" name="Text Box 16">
            <a:extLst>
              <a:ext uri="{FF2B5EF4-FFF2-40B4-BE49-F238E27FC236}">
                <a16:creationId xmlns:a16="http://schemas.microsoft.com/office/drawing/2014/main" id="{7C473144-2310-4F4C-9AD3-A04B9053B7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2461" y="4718304"/>
            <a:ext cx="3209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c</a:t>
            </a:r>
            <a:endParaRPr lang="en-GB" dirty="0"/>
          </a:p>
        </p:txBody>
      </p:sp>
      <p:sp>
        <p:nvSpPr>
          <p:cNvPr id="48" name="Text Box 17">
            <a:extLst>
              <a:ext uri="{FF2B5EF4-FFF2-40B4-BE49-F238E27FC236}">
                <a16:creationId xmlns:a16="http://schemas.microsoft.com/office/drawing/2014/main" id="{E787F6B8-2DE0-4188-BA41-EAF452A87F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5502" y="4744588"/>
            <a:ext cx="3577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>
                <a:latin typeface="Times New Roman" panose="02020603050405020304" pitchFamily="18" charset="0"/>
              </a:rPr>
              <a:t>=</a:t>
            </a:r>
            <a:endParaRPr lang="en-GB" dirty="0"/>
          </a:p>
        </p:txBody>
      </p:sp>
      <p:sp>
        <p:nvSpPr>
          <p:cNvPr id="49" name="Text Box 16">
            <a:extLst>
              <a:ext uri="{FF2B5EF4-FFF2-40B4-BE49-F238E27FC236}">
                <a16:creationId xmlns:a16="http://schemas.microsoft.com/office/drawing/2014/main" id="{01C407F6-C431-425F-8AF8-A68FE906FA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2195" y="5494402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b</a:t>
            </a:r>
            <a:endParaRPr lang="en-GB" baseline="30000" dirty="0"/>
          </a:p>
        </p:txBody>
      </p:sp>
      <p:sp>
        <p:nvSpPr>
          <p:cNvPr id="50" name="Text Box 15">
            <a:extLst>
              <a:ext uri="{FF2B5EF4-FFF2-40B4-BE49-F238E27FC236}">
                <a16:creationId xmlns:a16="http://schemas.microsoft.com/office/drawing/2014/main" id="{3AE8063E-86E0-4A78-8219-AA59337AD2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2783" y="5469235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a</a:t>
            </a:r>
            <a:endParaRPr lang="en-GB" dirty="0"/>
          </a:p>
        </p:txBody>
      </p:sp>
      <p:sp>
        <p:nvSpPr>
          <p:cNvPr id="51" name="Text Box 16">
            <a:extLst>
              <a:ext uri="{FF2B5EF4-FFF2-40B4-BE49-F238E27FC236}">
                <a16:creationId xmlns:a16="http://schemas.microsoft.com/office/drawing/2014/main" id="{70787592-AFE2-44D1-B31A-956BA1708A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9818" y="5469235"/>
            <a:ext cx="3209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c</a:t>
            </a:r>
            <a:endParaRPr lang="en-GB" dirty="0"/>
          </a:p>
        </p:txBody>
      </p:sp>
      <p:sp>
        <p:nvSpPr>
          <p:cNvPr id="52" name="Text Box 17">
            <a:extLst>
              <a:ext uri="{FF2B5EF4-FFF2-40B4-BE49-F238E27FC236}">
                <a16:creationId xmlns:a16="http://schemas.microsoft.com/office/drawing/2014/main" id="{34113085-905A-4FDE-B5F2-6BD978F3BC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8132" y="5519589"/>
            <a:ext cx="3577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>
                <a:latin typeface="Times New Roman" panose="02020603050405020304" pitchFamily="18" charset="0"/>
              </a:rPr>
              <a:t>=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ADEDE7E-622E-41D5-B77D-9697F83A11AF}"/>
                  </a:ext>
                </a:extLst>
              </p:cNvPr>
              <p:cNvSpPr txBox="1"/>
              <p:nvPr/>
            </p:nvSpPr>
            <p:spPr>
              <a:xfrm>
                <a:off x="4519034" y="5437098"/>
                <a:ext cx="816890" cy="4642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/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ADEDE7E-622E-41D5-B77D-9697F83A11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9034" y="5437098"/>
                <a:ext cx="816890" cy="4642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xtBox 52">
            <a:extLst>
              <a:ext uri="{FF2B5EF4-FFF2-40B4-BE49-F238E27FC236}">
                <a16:creationId xmlns:a16="http://schemas.microsoft.com/office/drawing/2014/main" id="{D8CA3264-E9F9-4553-8C23-7F90661EEB7E}"/>
              </a:ext>
            </a:extLst>
          </p:cNvPr>
          <p:cNvSpPr txBox="1"/>
          <p:nvPr/>
        </p:nvSpPr>
        <p:spPr>
          <a:xfrm>
            <a:off x="3779912" y="6063679"/>
            <a:ext cx="13298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887D9A2-64CA-4A73-A7C4-0121122118A5}"/>
              </a:ext>
            </a:extLst>
          </p:cNvPr>
          <p:cNvSpPr txBox="1"/>
          <p:nvPr/>
        </p:nvSpPr>
        <p:spPr>
          <a:xfrm>
            <a:off x="5460041" y="6060161"/>
            <a:ext cx="334575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the geometric mean.</a:t>
            </a:r>
          </a:p>
        </p:txBody>
      </p:sp>
      <p:sp>
        <p:nvSpPr>
          <p:cNvPr id="55" name="Text Box 15">
            <a:extLst>
              <a:ext uri="{FF2B5EF4-FFF2-40B4-BE49-F238E27FC236}">
                <a16:creationId xmlns:a16="http://schemas.microsoft.com/office/drawing/2014/main" id="{2BC11077-188A-4233-A441-C34AED50B7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2296" y="6013325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a</a:t>
            </a:r>
            <a:endParaRPr lang="en-GB" dirty="0"/>
          </a:p>
        </p:txBody>
      </p:sp>
      <p:sp>
        <p:nvSpPr>
          <p:cNvPr id="56" name="Text Box 16">
            <a:extLst>
              <a:ext uri="{FF2B5EF4-FFF2-40B4-BE49-F238E27FC236}">
                <a16:creationId xmlns:a16="http://schemas.microsoft.com/office/drawing/2014/main" id="{D4AEF456-D353-4735-BCFD-6714A15A99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9331" y="6013325"/>
            <a:ext cx="3209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c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91B5B444-F229-4812-AF81-1F3372747900}"/>
                  </a:ext>
                </a:extLst>
              </p:cNvPr>
              <p:cNvSpPr txBox="1"/>
              <p:nvPr/>
            </p:nvSpPr>
            <p:spPr>
              <a:xfrm>
                <a:off x="4857742" y="6000651"/>
                <a:ext cx="587661" cy="4642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/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91B5B444-F229-4812-AF81-1F33727479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7742" y="6000651"/>
                <a:ext cx="587661" cy="4642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9" grpId="0"/>
      <p:bldP spid="30" grpId="0"/>
      <p:bldP spid="31" grpId="0"/>
      <p:bldP spid="32" grpId="0"/>
      <p:bldP spid="37" grpId="0"/>
      <p:bldP spid="8" grpId="0" animBg="1"/>
      <p:bldP spid="38" grpId="0"/>
      <p:bldP spid="39" grpId="0"/>
      <p:bldP spid="40" grpId="0"/>
      <p:bldP spid="41" grpId="0"/>
      <p:bldP spid="42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11" grpId="0"/>
      <p:bldP spid="53" grpId="0"/>
      <p:bldP spid="54" grpId="0"/>
      <p:bldP spid="55" grpId="0"/>
      <p:bldP spid="56" grpId="0"/>
      <p:bldP spid="5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20650"/>
            <a:ext cx="7772400" cy="698500"/>
          </a:xfrm>
          <a:noFill/>
        </p:spPr>
        <p:txBody>
          <a:bodyPr>
            <a:normAutofit fontScale="90000"/>
          </a:bodyPr>
          <a:lstStyle/>
          <a:p>
            <a:r>
              <a:rPr lang="en-GB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Geometric sequences</a:t>
            </a:r>
            <a:endParaRPr lang="en-GB" dirty="0"/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50825" y="927100"/>
            <a:ext cx="84740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If we call the first term of a geometric sequence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dirty="0"/>
              <a:t> and the common ratio </a:t>
            </a:r>
            <a:r>
              <a:rPr lang="en-GB" i="1" dirty="0">
                <a:latin typeface="Times New Roman" panose="02020603050405020304" pitchFamily="18" charset="0"/>
              </a:rPr>
              <a:t>r</a:t>
            </a:r>
            <a:r>
              <a:rPr lang="en-GB" dirty="0"/>
              <a:t> we can write a general geometric sequence as: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060466" y="3897776"/>
            <a:ext cx="7237413" cy="1223963"/>
            <a:chOff x="600" y="1723"/>
            <a:chExt cx="4559" cy="771"/>
          </a:xfrm>
        </p:grpSpPr>
        <p:sp>
          <p:nvSpPr>
            <p:cNvPr id="742406" name="Rectangle 6"/>
            <p:cNvSpPr>
              <a:spLocks noChangeArrowheads="1"/>
            </p:cNvSpPr>
            <p:nvPr/>
          </p:nvSpPr>
          <p:spPr bwMode="auto">
            <a:xfrm>
              <a:off x="600" y="1723"/>
              <a:ext cx="4559" cy="77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+mn-cs"/>
              </a:endParaRPr>
            </a:p>
          </p:txBody>
        </p:sp>
        <p:sp>
          <p:nvSpPr>
            <p:cNvPr id="7187" name="Text Box 7"/>
            <p:cNvSpPr txBox="1">
              <a:spLocks noChangeArrowheads="1"/>
            </p:cNvSpPr>
            <p:nvPr/>
          </p:nvSpPr>
          <p:spPr bwMode="auto">
            <a:xfrm>
              <a:off x="612" y="1727"/>
              <a:ext cx="4536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dirty="0"/>
                <a:t>The </a:t>
              </a:r>
              <a:r>
                <a:rPr lang="en-GB" i="1" dirty="0">
                  <a:latin typeface="Times New Roman" panose="02020603050405020304" pitchFamily="18" charset="0"/>
                </a:rPr>
                <a:t>n</a:t>
              </a:r>
              <a:r>
                <a:rPr lang="en-GB" baseline="30000" dirty="0"/>
                <a:t>th</a:t>
              </a:r>
              <a:r>
                <a:rPr lang="en-GB" dirty="0"/>
                <a:t> term of a geometric sequence with first term </a:t>
              </a:r>
              <a:r>
                <a:rPr lang="en-GB" i="1" dirty="0">
                  <a:latin typeface="Times New Roman" panose="02020603050405020304" pitchFamily="18" charset="0"/>
                </a:rPr>
                <a:t>u</a:t>
              </a:r>
              <a:r>
                <a:rPr lang="en-GB" baseline="-25000" dirty="0">
                  <a:latin typeface="Times New Roman" panose="02020603050405020304" pitchFamily="18" charset="0"/>
                </a:rPr>
                <a:t>1</a:t>
              </a:r>
              <a:r>
                <a:rPr lang="en-GB" dirty="0"/>
                <a:t> and common ratio </a:t>
              </a:r>
              <a:r>
                <a:rPr lang="en-GB" i="1" dirty="0">
                  <a:latin typeface="Times New Roman" panose="02020603050405020304" pitchFamily="18" charset="0"/>
                </a:rPr>
                <a:t>r</a:t>
              </a:r>
              <a:r>
                <a:rPr lang="en-GB" dirty="0"/>
                <a:t> is:</a:t>
              </a:r>
            </a:p>
          </p:txBody>
        </p:sp>
        <p:sp>
          <p:nvSpPr>
            <p:cNvPr id="7188" name="Rectangle 8"/>
            <p:cNvSpPr>
              <a:spLocks noChangeArrowheads="1"/>
            </p:cNvSpPr>
            <p:nvPr/>
          </p:nvSpPr>
          <p:spPr bwMode="auto">
            <a:xfrm>
              <a:off x="2293" y="2203"/>
              <a:ext cx="96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i="1" dirty="0">
                  <a:latin typeface="Times New Roman" panose="02020603050405020304" pitchFamily="18" charset="0"/>
                </a:rPr>
                <a:t>u</a:t>
              </a:r>
              <a:r>
                <a:rPr lang="en-GB" i="1" baseline="-25000" dirty="0">
                  <a:latin typeface="Times New Roman" panose="02020603050405020304" pitchFamily="18" charset="0"/>
                </a:rPr>
                <a:t>n</a:t>
              </a:r>
              <a:r>
                <a:rPr lang="en-GB" i="1" dirty="0">
                  <a:latin typeface="Times New Roman" panose="02020603050405020304" pitchFamily="18" charset="0"/>
                </a:rPr>
                <a:t> </a:t>
              </a:r>
              <a:r>
                <a:rPr lang="en-GB" i="1" dirty="0"/>
                <a:t>=</a:t>
              </a:r>
              <a:r>
                <a:rPr lang="en-GB" i="1" dirty="0">
                  <a:latin typeface="Times New Roman" panose="02020603050405020304" pitchFamily="18" charset="0"/>
                </a:rPr>
                <a:t> u</a:t>
              </a:r>
              <a:r>
                <a:rPr lang="en-GB" baseline="-25000" dirty="0">
                  <a:latin typeface="Times New Roman" panose="02020603050405020304" pitchFamily="18" charset="0"/>
                </a:rPr>
                <a:t>1 </a:t>
              </a:r>
              <a:r>
                <a:rPr lang="en-GB" i="1" dirty="0" err="1">
                  <a:latin typeface="Times New Roman" panose="02020603050405020304" pitchFamily="18" charset="0"/>
                </a:rPr>
                <a:t>r</a:t>
              </a:r>
              <a:r>
                <a:rPr lang="en-GB" i="1" baseline="30000" dirty="0" err="1">
                  <a:latin typeface="Times New Roman" panose="02020603050405020304" pitchFamily="18" charset="0"/>
                </a:rPr>
                <a:t>n</a:t>
              </a:r>
              <a:r>
                <a:rPr lang="en-GB" baseline="30000" dirty="0"/>
                <a:t>–1</a:t>
              </a:r>
            </a:p>
          </p:txBody>
        </p:sp>
      </p:grpSp>
      <p:sp>
        <p:nvSpPr>
          <p:cNvPr id="7181" name="Text Box 19"/>
          <p:cNvSpPr txBox="1">
            <a:spLocks noChangeArrowheads="1"/>
          </p:cNvSpPr>
          <p:nvPr/>
        </p:nvSpPr>
        <p:spPr bwMode="auto">
          <a:xfrm>
            <a:off x="6206491" y="2794300"/>
            <a:ext cx="12049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 </a:t>
            </a:r>
            <a:r>
              <a:rPr lang="en-GB" i="1" dirty="0">
                <a:solidFill>
                  <a:srgbClr val="FF6600"/>
                </a:solidFill>
                <a:latin typeface="Times New Roman" panose="02020603050405020304" pitchFamily="18" charset="0"/>
              </a:rPr>
              <a:t>r</a:t>
            </a:r>
            <a:r>
              <a:rPr lang="en-GB" baseline="30000" dirty="0"/>
              <a:t>5</a:t>
            </a:r>
            <a:r>
              <a:rPr lang="en-GB" dirty="0"/>
              <a:t>, …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50224" y="2211693"/>
            <a:ext cx="19988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Term number</a:t>
            </a: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2570456" y="2216158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1</a:t>
            </a:r>
          </a:p>
        </p:txBody>
      </p: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3316180" y="2216158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2</a:t>
            </a:r>
          </a:p>
        </p:txBody>
      </p:sp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4082855" y="2211692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3</a:t>
            </a:r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4849530" y="2211691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4</a:t>
            </a: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5605108" y="2216158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5</a:t>
            </a: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6392253" y="2206158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6</a:t>
            </a:r>
          </a:p>
        </p:txBody>
      </p:sp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2558592" y="2794300"/>
            <a:ext cx="5254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dirty="0"/>
              <a:t>,</a:t>
            </a:r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3126641" y="2783389"/>
            <a:ext cx="6969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 </a:t>
            </a:r>
            <a:r>
              <a:rPr lang="en-GB" i="1" dirty="0">
                <a:solidFill>
                  <a:srgbClr val="FF6600"/>
                </a:solidFill>
                <a:latin typeface="Times New Roman" panose="02020603050405020304" pitchFamily="18" charset="0"/>
              </a:rPr>
              <a:t>r</a:t>
            </a:r>
            <a:r>
              <a:rPr lang="en-GB" dirty="0"/>
              <a:t>,</a:t>
            </a:r>
          </a:p>
        </p:txBody>
      </p:sp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3876446" y="2781623"/>
            <a:ext cx="8112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 </a:t>
            </a:r>
            <a:r>
              <a:rPr lang="en-GB" i="1" dirty="0">
                <a:solidFill>
                  <a:srgbClr val="FF6600"/>
                </a:solidFill>
                <a:latin typeface="Times New Roman" panose="02020603050405020304" pitchFamily="18" charset="0"/>
              </a:rPr>
              <a:t>r</a:t>
            </a:r>
            <a:r>
              <a:rPr lang="en-GB" baseline="30000" dirty="0"/>
              <a:t>2</a:t>
            </a:r>
            <a:r>
              <a:rPr lang="en-GB" dirty="0"/>
              <a:t>,</a:t>
            </a:r>
          </a:p>
        </p:txBody>
      </p:sp>
      <p:sp>
        <p:nvSpPr>
          <p:cNvPr id="32" name="Text Box 18"/>
          <p:cNvSpPr txBox="1">
            <a:spLocks noChangeArrowheads="1"/>
          </p:cNvSpPr>
          <p:nvPr/>
        </p:nvSpPr>
        <p:spPr bwMode="auto">
          <a:xfrm>
            <a:off x="4679173" y="2781622"/>
            <a:ext cx="8112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 </a:t>
            </a:r>
            <a:r>
              <a:rPr lang="en-GB" i="1" dirty="0">
                <a:solidFill>
                  <a:srgbClr val="FF6600"/>
                </a:solidFill>
                <a:latin typeface="Times New Roman" panose="02020603050405020304" pitchFamily="18" charset="0"/>
              </a:rPr>
              <a:t>r</a:t>
            </a:r>
            <a:r>
              <a:rPr lang="en-GB" baseline="30000" dirty="0"/>
              <a:t>3</a:t>
            </a:r>
            <a:r>
              <a:rPr lang="en-GB" dirty="0"/>
              <a:t>,</a:t>
            </a:r>
          </a:p>
        </p:txBody>
      </p:sp>
      <p:sp>
        <p:nvSpPr>
          <p:cNvPr id="33" name="Rectangle 20"/>
          <p:cNvSpPr>
            <a:spLocks noChangeArrowheads="1"/>
          </p:cNvSpPr>
          <p:nvPr/>
        </p:nvSpPr>
        <p:spPr bwMode="auto">
          <a:xfrm>
            <a:off x="5403764" y="2781621"/>
            <a:ext cx="8112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 </a:t>
            </a:r>
            <a:r>
              <a:rPr lang="en-GB" i="1" dirty="0">
                <a:solidFill>
                  <a:srgbClr val="FF6600"/>
                </a:solidFill>
                <a:latin typeface="Times New Roman" panose="02020603050405020304" pitchFamily="18" charset="0"/>
              </a:rPr>
              <a:t>r</a:t>
            </a:r>
            <a:r>
              <a:rPr lang="en-GB" baseline="30000" dirty="0"/>
              <a:t>4</a:t>
            </a:r>
            <a:r>
              <a:rPr lang="en-GB" dirty="0"/>
              <a:t>,</a:t>
            </a:r>
          </a:p>
        </p:txBody>
      </p:sp>
      <p:sp>
        <p:nvSpPr>
          <p:cNvPr id="34" name="Text Box 19"/>
          <p:cNvSpPr txBox="1">
            <a:spLocks noChangeArrowheads="1"/>
          </p:cNvSpPr>
          <p:nvPr/>
        </p:nvSpPr>
        <p:spPr bwMode="auto">
          <a:xfrm>
            <a:off x="7417666" y="2802322"/>
            <a:ext cx="10005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 </a:t>
            </a:r>
            <a:r>
              <a:rPr lang="en-GB" i="1" dirty="0">
                <a:solidFill>
                  <a:srgbClr val="FF6600"/>
                </a:solidFill>
                <a:latin typeface="Times New Roman" panose="02020603050405020304" pitchFamily="18" charset="0"/>
              </a:rPr>
              <a:t>r</a:t>
            </a:r>
            <a:r>
              <a:rPr lang="en-GB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r>
              <a:rPr lang="en-GB" baseline="30000" dirty="0"/>
              <a:t>-1</a:t>
            </a:r>
            <a:endParaRPr lang="en-GB" dirty="0"/>
          </a:p>
        </p:txBody>
      </p:sp>
      <p:sp>
        <p:nvSpPr>
          <p:cNvPr id="35" name="Text Box 14"/>
          <p:cNvSpPr txBox="1">
            <a:spLocks noChangeArrowheads="1"/>
          </p:cNvSpPr>
          <p:nvPr/>
        </p:nvSpPr>
        <p:spPr bwMode="auto">
          <a:xfrm>
            <a:off x="7603428" y="2214180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36" name="Text Box 19"/>
          <p:cNvSpPr txBox="1">
            <a:spLocks noChangeArrowheads="1"/>
          </p:cNvSpPr>
          <p:nvPr/>
        </p:nvSpPr>
        <p:spPr bwMode="auto">
          <a:xfrm>
            <a:off x="6939532" y="2168179"/>
            <a:ext cx="4924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…</a:t>
            </a: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FA7A96FF-2363-4AF4-98AD-5CE33AF997A0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5F83BC24-64AB-4A81-B156-00B058CDDE5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1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34938"/>
            <a:ext cx="7772400" cy="644525"/>
          </a:xfrm>
          <a:noFill/>
        </p:spPr>
        <p:txBody>
          <a:bodyPr>
            <a:normAutofit fontScale="90000"/>
          </a:bodyPr>
          <a:lstStyle/>
          <a:p>
            <a:r>
              <a:rPr lang="en-GB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Geometric sequences</a:t>
            </a:r>
            <a:endParaRPr lang="en-GB" dirty="0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481263" y="817313"/>
            <a:ext cx="7672137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dirty="0"/>
              <a:t>Consider the geometric sequence 8, 12, 18, 27, … 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250824" y="1369219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a) Show that the sequence is geometric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484916" y="1907583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12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581168" y="2254999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8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1569061" y="2311226"/>
            <a:ext cx="371475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981409" y="2048228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466116" y="1835314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18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466116" y="2222915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12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3550261" y="2238957"/>
            <a:ext cx="371475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3962609" y="2048228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618837" y="1850660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27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602795" y="2238261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18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5702982" y="2254303"/>
            <a:ext cx="371475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6115330" y="2063574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</a:t>
            </a: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50824" y="4024120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b) Find the general term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 </a:t>
            </a:r>
            <a:r>
              <a:rPr lang="en-US" dirty="0"/>
              <a:t>.</a:t>
            </a:r>
          </a:p>
        </p:txBody>
      </p: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4650717" y="4082075"/>
            <a:ext cx="1533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</a:t>
            </a:r>
            <a:r>
              <a:rPr lang="en-GB" i="1" dirty="0">
                <a:latin typeface="Times New Roman" panose="02020603050405020304" pitchFamily="18" charset="0"/>
              </a:rPr>
              <a:t> </a:t>
            </a:r>
            <a:r>
              <a:rPr lang="en-GB" i="1" dirty="0"/>
              <a:t>=</a:t>
            </a:r>
            <a:r>
              <a:rPr lang="en-GB" i="1" dirty="0">
                <a:latin typeface="Times New Roman" panose="02020603050405020304" pitchFamily="18" charset="0"/>
              </a:rPr>
              <a:t> u</a:t>
            </a:r>
            <a:r>
              <a:rPr lang="en-GB" baseline="-25000" dirty="0">
                <a:latin typeface="Times New Roman" panose="02020603050405020304" pitchFamily="18" charset="0"/>
              </a:rPr>
              <a:t>1 </a:t>
            </a:r>
            <a:r>
              <a:rPr lang="en-GB" i="1" dirty="0" err="1">
                <a:latin typeface="Times New Roman" panose="02020603050405020304" pitchFamily="18" charset="0"/>
              </a:rPr>
              <a:t>r</a:t>
            </a:r>
            <a:r>
              <a:rPr lang="en-GB" i="1" baseline="30000" dirty="0" err="1">
                <a:latin typeface="Times New Roman" panose="02020603050405020304" pitchFamily="18" charset="0"/>
              </a:rPr>
              <a:t>n</a:t>
            </a:r>
            <a:r>
              <a:rPr lang="en-GB" baseline="30000" dirty="0"/>
              <a:t>–1</a:t>
            </a:r>
          </a:p>
        </p:txBody>
      </p:sp>
      <p:sp>
        <p:nvSpPr>
          <p:cNvPr id="34" name="Text Box 3"/>
          <p:cNvSpPr txBox="1">
            <a:spLocks noChangeArrowheads="1"/>
          </p:cNvSpPr>
          <p:nvPr/>
        </p:nvSpPr>
        <p:spPr bwMode="auto">
          <a:xfrm>
            <a:off x="250824" y="5294701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c) Find the 8</a:t>
            </a:r>
            <a:r>
              <a:rPr lang="en-US" baseline="30000" dirty="0"/>
              <a:t>th</a:t>
            </a:r>
            <a:r>
              <a:rPr lang="en-US" dirty="0"/>
              <a:t>  term.</a:t>
            </a:r>
          </a:p>
        </p:txBody>
      </p:sp>
      <p:sp>
        <p:nvSpPr>
          <p:cNvPr id="36" name="Rectangle 8"/>
          <p:cNvSpPr>
            <a:spLocks noChangeArrowheads="1"/>
          </p:cNvSpPr>
          <p:nvPr/>
        </p:nvSpPr>
        <p:spPr bwMode="auto">
          <a:xfrm>
            <a:off x="3983157" y="6223685"/>
            <a:ext cx="21146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8</a:t>
            </a:r>
            <a:r>
              <a:rPr lang="en-GB" i="1" dirty="0">
                <a:latin typeface="Times New Roman" panose="02020603050405020304" pitchFamily="18" charset="0"/>
              </a:rPr>
              <a:t> </a:t>
            </a:r>
            <a:r>
              <a:rPr lang="en-GB" i="1" dirty="0"/>
              <a:t>=</a:t>
            </a:r>
            <a:r>
              <a:rPr lang="en-GB" i="1" dirty="0">
                <a:latin typeface="Times New Roman" panose="02020603050405020304" pitchFamily="18" charset="0"/>
              </a:rPr>
              <a:t> </a:t>
            </a:r>
            <a:r>
              <a:rPr lang="en-GB" dirty="0">
                <a:latin typeface="Comic Sans MS" panose="030F0702030302020204" pitchFamily="66" charset="0"/>
              </a:rPr>
              <a:t>136.6875</a:t>
            </a:r>
            <a:endParaRPr lang="en-GB" baseline="30000" dirty="0"/>
          </a:p>
        </p:txBody>
      </p:sp>
      <p:sp>
        <p:nvSpPr>
          <p:cNvPr id="37" name="Rectangle 36"/>
          <p:cNvSpPr/>
          <p:nvPr/>
        </p:nvSpPr>
        <p:spPr>
          <a:xfrm>
            <a:off x="2361653" y="1866685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6600"/>
                </a:solidFill>
              </a:rPr>
              <a:t>3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377695" y="2214101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6600"/>
                </a:solidFill>
              </a:rPr>
              <a:t>2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2365588" y="2270328"/>
            <a:ext cx="371475" cy="0"/>
          </a:xfrm>
          <a:prstGeom prst="line">
            <a:avLst/>
          </a:prstGeom>
          <a:ln w="254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4356450" y="1877421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6600"/>
                </a:solidFill>
              </a:rPr>
              <a:t>3</a:t>
            </a:r>
          </a:p>
        </p:txBody>
      </p:sp>
      <p:sp>
        <p:nvSpPr>
          <p:cNvPr id="41" name="Rectangle 40"/>
          <p:cNvSpPr/>
          <p:nvPr/>
        </p:nvSpPr>
        <p:spPr>
          <a:xfrm>
            <a:off x="4372492" y="2224837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6600"/>
                </a:solidFill>
              </a:rPr>
              <a:t>2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4360385" y="2281064"/>
            <a:ext cx="371475" cy="0"/>
          </a:xfrm>
          <a:prstGeom prst="line">
            <a:avLst/>
          </a:prstGeom>
          <a:ln w="254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6448903" y="1861570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6600"/>
                </a:solidFill>
              </a:rPr>
              <a:t>3</a:t>
            </a:r>
          </a:p>
        </p:txBody>
      </p:sp>
      <p:sp>
        <p:nvSpPr>
          <p:cNvPr id="44" name="Rectangle 43"/>
          <p:cNvSpPr/>
          <p:nvPr/>
        </p:nvSpPr>
        <p:spPr>
          <a:xfrm>
            <a:off x="6464945" y="2208986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6600"/>
                </a:solidFill>
              </a:rPr>
              <a:t>2</a:t>
            </a:r>
          </a:p>
        </p:txBody>
      </p:sp>
      <p:cxnSp>
        <p:nvCxnSpPr>
          <p:cNvPr id="45" name="Straight Connector 44"/>
          <p:cNvCxnSpPr/>
          <p:nvPr/>
        </p:nvCxnSpPr>
        <p:spPr>
          <a:xfrm>
            <a:off x="6452838" y="2265213"/>
            <a:ext cx="371475" cy="0"/>
          </a:xfrm>
          <a:prstGeom prst="line">
            <a:avLst/>
          </a:prstGeom>
          <a:ln w="254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>
            <a:off x="229965" y="2723158"/>
            <a:ext cx="8767763" cy="1342457"/>
            <a:chOff x="229965" y="2947746"/>
            <a:chExt cx="8767763" cy="1342457"/>
          </a:xfrm>
        </p:grpSpPr>
        <p:sp>
          <p:nvSpPr>
            <p:cNvPr id="30" name="Text Box 3"/>
            <p:cNvSpPr txBox="1">
              <a:spLocks noChangeArrowheads="1"/>
            </p:cNvSpPr>
            <p:nvPr/>
          </p:nvSpPr>
          <p:spPr bwMode="auto">
            <a:xfrm>
              <a:off x="229965" y="2947746"/>
              <a:ext cx="8767763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dirty="0"/>
                <a:t>Assuming the pattern continues, consecutive terms have a common ratio of      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 </a:t>
              </a:r>
              <a:r>
                <a:rPr lang="en-GB" dirty="0">
                  <a:sym typeface="Symbol" panose="05050102010706020507" pitchFamily="18" charset="2"/>
                </a:rPr>
                <a:t>the sequence is geometric with </a:t>
              </a:r>
              <a:r>
                <a:rPr lang="en-GB" i="1" dirty="0">
                  <a:latin typeface="Times New Roman" panose="02020603050405020304" pitchFamily="18" charset="0"/>
                </a:rPr>
                <a:t>u</a:t>
              </a:r>
              <a:r>
                <a:rPr lang="en-GB" baseline="-25000" dirty="0">
                  <a:latin typeface="Times New Roman" panose="02020603050405020304" pitchFamily="18" charset="0"/>
                </a:rPr>
                <a:t>1</a:t>
              </a:r>
              <a:r>
                <a:rPr lang="en-GB" dirty="0"/>
                <a:t> = 8 and </a:t>
              </a:r>
              <a:r>
                <a:rPr lang="en-GB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GB" dirty="0"/>
                <a:t> =</a:t>
              </a:r>
              <a:endParaRPr lang="en-US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634641" y="3227053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000" dirty="0">
                  <a:solidFill>
                    <a:srgbClr val="FF6600"/>
                  </a:solidFill>
                </a:rPr>
                <a:t>3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2650683" y="3526343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000" dirty="0">
                  <a:solidFill>
                    <a:srgbClr val="FF6600"/>
                  </a:solidFill>
                </a:rPr>
                <a:t>2</a:t>
              </a:r>
            </a:p>
          </p:txBody>
        </p:sp>
        <p:cxnSp>
          <p:nvCxnSpPr>
            <p:cNvPr id="48" name="Straight Connector 47"/>
            <p:cNvCxnSpPr/>
            <p:nvPr/>
          </p:nvCxnSpPr>
          <p:spPr>
            <a:xfrm>
              <a:off x="2638576" y="3582570"/>
              <a:ext cx="371475" cy="0"/>
            </a:xfrm>
            <a:prstGeom prst="line">
              <a:avLst/>
            </a:prstGeom>
            <a:ln w="22225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ectangle 48"/>
            <p:cNvSpPr/>
            <p:nvPr/>
          </p:nvSpPr>
          <p:spPr>
            <a:xfrm>
              <a:off x="1405394" y="3590803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000" dirty="0">
                  <a:solidFill>
                    <a:srgbClr val="FF6600"/>
                  </a:solidFill>
                </a:rPr>
                <a:t>3</a:t>
              </a: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421436" y="3890093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000" dirty="0">
                  <a:solidFill>
                    <a:srgbClr val="FF6600"/>
                  </a:solidFill>
                </a:rPr>
                <a:t>2</a:t>
              </a:r>
            </a:p>
          </p:txBody>
        </p:sp>
        <p:cxnSp>
          <p:nvCxnSpPr>
            <p:cNvPr id="51" name="Straight Connector 50"/>
            <p:cNvCxnSpPr/>
            <p:nvPr/>
          </p:nvCxnSpPr>
          <p:spPr>
            <a:xfrm>
              <a:off x="1409329" y="3946320"/>
              <a:ext cx="371475" cy="0"/>
            </a:xfrm>
            <a:prstGeom prst="line">
              <a:avLst/>
            </a:prstGeom>
            <a:ln w="22225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Rectangle 8"/>
          <p:cNvSpPr>
            <a:spLocks noChangeArrowheads="1"/>
          </p:cNvSpPr>
          <p:nvPr/>
        </p:nvSpPr>
        <p:spPr bwMode="auto">
          <a:xfrm>
            <a:off x="4650958" y="4765540"/>
            <a:ext cx="9621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</a:t>
            </a:r>
            <a:r>
              <a:rPr lang="en-GB" i="1" dirty="0">
                <a:latin typeface="Times New Roman" panose="02020603050405020304" pitchFamily="18" charset="0"/>
              </a:rPr>
              <a:t> </a:t>
            </a:r>
            <a:r>
              <a:rPr lang="en-GB" i="1" dirty="0"/>
              <a:t>=</a:t>
            </a:r>
            <a:r>
              <a:rPr lang="en-GB" i="1" dirty="0">
                <a:latin typeface="Times New Roman" panose="02020603050405020304" pitchFamily="18" charset="0"/>
              </a:rPr>
              <a:t> </a:t>
            </a:r>
            <a:r>
              <a:rPr lang="en-GB" dirty="0">
                <a:latin typeface="Comic Sans MS" panose="030F0702030302020204" pitchFamily="66" charset="0"/>
              </a:rPr>
              <a:t>8</a:t>
            </a:r>
            <a:endParaRPr lang="en-GB" baseline="30000" dirty="0"/>
          </a:p>
        </p:txBody>
      </p:sp>
      <p:grpSp>
        <p:nvGrpSpPr>
          <p:cNvPr id="58" name="Group 57"/>
          <p:cNvGrpSpPr/>
          <p:nvPr/>
        </p:nvGrpSpPr>
        <p:grpSpPr>
          <a:xfrm>
            <a:off x="4028932" y="5289083"/>
            <a:ext cx="2023132" cy="827052"/>
            <a:chOff x="4586961" y="4619483"/>
            <a:chExt cx="2023132" cy="827052"/>
          </a:xfrm>
        </p:grpSpPr>
        <p:sp>
          <p:nvSpPr>
            <p:cNvPr id="59" name="Rectangle 8"/>
            <p:cNvSpPr>
              <a:spLocks noChangeArrowheads="1"/>
            </p:cNvSpPr>
            <p:nvPr/>
          </p:nvSpPr>
          <p:spPr bwMode="auto">
            <a:xfrm>
              <a:off x="4586961" y="4619483"/>
              <a:ext cx="1645002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i="1" dirty="0">
                  <a:latin typeface="Times New Roman" panose="02020603050405020304" pitchFamily="18" charset="0"/>
                </a:rPr>
                <a:t>u</a:t>
              </a:r>
              <a:r>
                <a:rPr lang="en-GB" i="1" baseline="-25000" dirty="0">
                  <a:latin typeface="Times New Roman" panose="02020603050405020304" pitchFamily="18" charset="0"/>
                </a:rPr>
                <a:t>8</a:t>
              </a:r>
              <a:r>
                <a:rPr lang="en-GB" i="1" dirty="0">
                  <a:latin typeface="Times New Roman" panose="02020603050405020304" pitchFamily="18" charset="0"/>
                </a:rPr>
                <a:t> </a:t>
              </a:r>
              <a:r>
                <a:rPr lang="en-GB" i="1" dirty="0"/>
                <a:t>=</a:t>
              </a:r>
              <a:r>
                <a:rPr lang="en-GB" i="1" dirty="0">
                  <a:latin typeface="Times New Roman" panose="02020603050405020304" pitchFamily="18" charset="0"/>
                </a:rPr>
                <a:t> </a:t>
              </a:r>
              <a:r>
                <a:rPr lang="en-GB" dirty="0">
                  <a:latin typeface="Comic Sans MS" panose="030F0702030302020204" pitchFamily="66" charset="0"/>
                </a:rPr>
                <a:t>8</a:t>
              </a:r>
              <a:r>
                <a:rPr lang="en-GB" sz="4000" dirty="0">
                  <a:latin typeface="Comic Sans MS" panose="030F0702030302020204" pitchFamily="66" charset="0"/>
                </a:rPr>
                <a:t>(  )</a:t>
              </a:r>
              <a:endParaRPr lang="en-GB" baseline="30000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5601163" y="4637454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/>
                <a:t>3</a:t>
              </a: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5617205" y="4984870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/>
                <a:t>2</a:t>
              </a:r>
            </a:p>
          </p:txBody>
        </p:sp>
        <p:cxnSp>
          <p:nvCxnSpPr>
            <p:cNvPr id="62" name="Straight Connector 61"/>
            <p:cNvCxnSpPr/>
            <p:nvPr/>
          </p:nvCxnSpPr>
          <p:spPr>
            <a:xfrm>
              <a:off x="5605098" y="5041097"/>
              <a:ext cx="371475" cy="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Rectangle 62"/>
            <p:cNvSpPr/>
            <p:nvPr/>
          </p:nvSpPr>
          <p:spPr>
            <a:xfrm>
              <a:off x="6095207" y="4694610"/>
              <a:ext cx="51488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GB" i="1" baseline="30000" dirty="0">
                  <a:latin typeface="Times New Roman" panose="02020603050405020304" pitchFamily="18" charset="0"/>
                </a:rPr>
                <a:t>8</a:t>
              </a:r>
              <a:r>
                <a:rPr lang="en-GB" baseline="30000" dirty="0"/>
                <a:t>–1</a:t>
              </a: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5429886" y="4593102"/>
            <a:ext cx="867545" cy="809081"/>
            <a:chOff x="5345484" y="4637454"/>
            <a:chExt cx="867545" cy="809081"/>
          </a:xfrm>
        </p:grpSpPr>
        <p:sp>
          <p:nvSpPr>
            <p:cNvPr id="56" name="Rectangle 8"/>
            <p:cNvSpPr>
              <a:spLocks noChangeArrowheads="1"/>
            </p:cNvSpPr>
            <p:nvPr/>
          </p:nvSpPr>
          <p:spPr bwMode="auto">
            <a:xfrm>
              <a:off x="5345484" y="4654974"/>
              <a:ext cx="867545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sz="4000" dirty="0">
                  <a:latin typeface="Comic Sans MS" panose="030F0702030302020204" pitchFamily="66" charset="0"/>
                </a:rPr>
                <a:t>(  )</a:t>
              </a:r>
              <a:endParaRPr lang="en-GB" baseline="30000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5601163" y="4637454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/>
                <a:t>3</a:t>
              </a: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5617205" y="4984870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/>
                <a:t>2</a:t>
              </a:r>
            </a:p>
          </p:txBody>
        </p:sp>
        <p:cxnSp>
          <p:nvCxnSpPr>
            <p:cNvPr id="65" name="Straight Connector 64"/>
            <p:cNvCxnSpPr/>
            <p:nvPr/>
          </p:nvCxnSpPr>
          <p:spPr>
            <a:xfrm>
              <a:off x="5605098" y="5041097"/>
              <a:ext cx="371475" cy="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Rectangle 71"/>
          <p:cNvSpPr/>
          <p:nvPr/>
        </p:nvSpPr>
        <p:spPr>
          <a:xfrm>
            <a:off x="6165754" y="4670691"/>
            <a:ext cx="51488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en-GB" i="1" baseline="30000" dirty="0">
                <a:latin typeface="Times New Roman" panose="02020603050405020304" pitchFamily="18" charset="0"/>
              </a:rPr>
              <a:t>n</a:t>
            </a:r>
            <a:r>
              <a:rPr lang="en-GB" baseline="30000" dirty="0"/>
              <a:t>–1</a:t>
            </a: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061E4CE1-24D9-48AA-8148-D3BD98AAF2C8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1AE10288-9067-4434-BDBF-F9B9819950E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8" grpId="0"/>
      <p:bldP spid="20" grpId="0"/>
      <p:bldP spid="21" grpId="0"/>
      <p:bldP spid="23" grpId="0"/>
      <p:bldP spid="25" grpId="0"/>
      <p:bldP spid="26" grpId="0"/>
      <p:bldP spid="28" grpId="0"/>
      <p:bldP spid="31" grpId="0"/>
      <p:bldP spid="32" grpId="0"/>
      <p:bldP spid="34" grpId="0"/>
      <p:bldP spid="36" grpId="0"/>
      <p:bldP spid="37" grpId="0"/>
      <p:bldP spid="38" grpId="0"/>
      <p:bldP spid="40" grpId="0"/>
      <p:bldP spid="41" grpId="0"/>
      <p:bldP spid="43" grpId="0"/>
      <p:bldP spid="44" grpId="0"/>
      <p:bldP spid="33" grpId="0"/>
      <p:bldP spid="7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03200"/>
            <a:ext cx="7772400" cy="627063"/>
          </a:xfrm>
          <a:noFill/>
        </p:spPr>
        <p:txBody>
          <a:bodyPr>
            <a:normAutofit fontScale="90000"/>
          </a:bodyPr>
          <a:lstStyle/>
          <a:p>
            <a:r>
              <a:rPr lang="en-GB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Geometric sequences</a:t>
            </a:r>
            <a:endParaRPr lang="en-GB" dirty="0"/>
          </a:p>
        </p:txBody>
      </p:sp>
      <p:sp>
        <p:nvSpPr>
          <p:cNvPr id="744457" name="Text Box 9"/>
          <p:cNvSpPr txBox="1">
            <a:spLocks noChangeArrowheads="1"/>
          </p:cNvSpPr>
          <p:nvPr/>
        </p:nvSpPr>
        <p:spPr bwMode="auto">
          <a:xfrm>
            <a:off x="266867" y="1660445"/>
            <a:ext cx="8569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/>
              <a:t>Using the 3</a:t>
            </a:r>
            <a:r>
              <a:rPr lang="en-GB" baseline="30000"/>
              <a:t>rd</a:t>
            </a:r>
            <a:r>
              <a:rPr lang="en-GB"/>
              <a:t> term:</a:t>
            </a:r>
          </a:p>
        </p:txBody>
      </p:sp>
      <p:sp>
        <p:nvSpPr>
          <p:cNvPr id="744458" name="Rectangle 10"/>
          <p:cNvSpPr>
            <a:spLocks noChangeArrowheads="1"/>
          </p:cNvSpPr>
          <p:nvPr/>
        </p:nvSpPr>
        <p:spPr bwMode="auto">
          <a:xfrm>
            <a:off x="4400210" y="1660445"/>
            <a:ext cx="13676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i="1" dirty="0">
                <a:latin typeface="Times New Roman" panose="02020603050405020304" pitchFamily="18" charset="0"/>
              </a:rPr>
              <a:t>r</a:t>
            </a:r>
            <a:r>
              <a:rPr lang="en-GB" baseline="30000" dirty="0"/>
              <a:t>2</a:t>
            </a:r>
            <a:r>
              <a:rPr lang="en-GB" dirty="0"/>
              <a:t> = 36</a:t>
            </a:r>
          </a:p>
        </p:txBody>
      </p:sp>
      <p:sp>
        <p:nvSpPr>
          <p:cNvPr id="744459" name="Text Box 11"/>
          <p:cNvSpPr txBox="1">
            <a:spLocks noChangeArrowheads="1"/>
          </p:cNvSpPr>
          <p:nvPr/>
        </p:nvSpPr>
        <p:spPr bwMode="auto">
          <a:xfrm>
            <a:off x="266867" y="2043032"/>
            <a:ext cx="8569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/>
              <a:t>Using the 6</a:t>
            </a:r>
            <a:r>
              <a:rPr lang="en-GB" baseline="30000"/>
              <a:t>th</a:t>
            </a:r>
            <a:r>
              <a:rPr lang="en-GB"/>
              <a:t> term:</a:t>
            </a:r>
          </a:p>
        </p:txBody>
      </p:sp>
      <p:sp>
        <p:nvSpPr>
          <p:cNvPr id="744460" name="Rectangle 12"/>
          <p:cNvSpPr>
            <a:spLocks noChangeArrowheads="1"/>
          </p:cNvSpPr>
          <p:nvPr/>
        </p:nvSpPr>
        <p:spPr bwMode="auto">
          <a:xfrm>
            <a:off x="4406894" y="2050970"/>
            <a:ext cx="15392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i="1" dirty="0">
                <a:latin typeface="Times New Roman" panose="02020603050405020304" pitchFamily="18" charset="0"/>
              </a:rPr>
              <a:t>r</a:t>
            </a:r>
            <a:r>
              <a:rPr lang="en-GB" baseline="30000" dirty="0"/>
              <a:t>5</a:t>
            </a:r>
            <a:r>
              <a:rPr lang="en-GB" dirty="0"/>
              <a:t> = 972</a:t>
            </a:r>
          </a:p>
        </p:txBody>
      </p:sp>
      <p:sp>
        <p:nvSpPr>
          <p:cNvPr id="744461" name="Text Box 13"/>
          <p:cNvSpPr txBox="1">
            <a:spLocks noChangeArrowheads="1"/>
          </p:cNvSpPr>
          <p:nvPr/>
        </p:nvSpPr>
        <p:spPr bwMode="auto">
          <a:xfrm>
            <a:off x="295442" y="725407"/>
            <a:ext cx="8583613" cy="8509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dirty="0"/>
              <a:t>The 3</a:t>
            </a:r>
            <a:r>
              <a:rPr lang="en-GB" baseline="30000" dirty="0"/>
              <a:t>rd</a:t>
            </a:r>
            <a:r>
              <a:rPr lang="en-GB" dirty="0"/>
              <a:t> term in a geometric sequence is 36 and the 6</a:t>
            </a:r>
            <a:r>
              <a:rPr lang="en-GB" baseline="30000" dirty="0"/>
              <a:t>th</a:t>
            </a:r>
            <a:r>
              <a:rPr lang="en-GB" dirty="0"/>
              <a:t> term is 972. What is the value of the 1</a:t>
            </a:r>
            <a:r>
              <a:rPr lang="en-GB" baseline="30000" dirty="0"/>
              <a:t>st</a:t>
            </a:r>
            <a:r>
              <a:rPr lang="en-GB" dirty="0"/>
              <a:t> term and the common ratio?</a:t>
            </a: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266867" y="2607260"/>
            <a:ext cx="87677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/>
              <a:t>Dividing these gives:</a:t>
            </a:r>
            <a:endParaRPr lang="en-US"/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266867" y="4069436"/>
            <a:ext cx="8569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Substituting this into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i="1" dirty="0">
                <a:latin typeface="Times New Roman" panose="02020603050405020304" pitchFamily="18" charset="0"/>
              </a:rPr>
              <a:t>r</a:t>
            </a:r>
            <a:r>
              <a:rPr lang="en-GB" baseline="30000" dirty="0"/>
              <a:t>2</a:t>
            </a:r>
            <a:r>
              <a:rPr lang="en-GB" dirty="0"/>
              <a:t> = 36 gives:</a:t>
            </a:r>
          </a:p>
        </p:txBody>
      </p:sp>
      <p:grpSp>
        <p:nvGrpSpPr>
          <p:cNvPr id="16" name="Group 6"/>
          <p:cNvGrpSpPr>
            <a:grpSpLocks/>
          </p:cNvGrpSpPr>
          <p:nvPr/>
        </p:nvGrpSpPr>
        <p:grpSpPr bwMode="auto">
          <a:xfrm>
            <a:off x="266867" y="3473035"/>
            <a:ext cx="4662488" cy="457200"/>
            <a:chOff x="158" y="1382"/>
            <a:chExt cx="2937" cy="288"/>
          </a:xfrm>
        </p:grpSpPr>
        <p:sp>
          <p:nvSpPr>
            <p:cNvPr id="17" name="Text Box 7"/>
            <p:cNvSpPr txBox="1">
              <a:spLocks noChangeArrowheads="1"/>
            </p:cNvSpPr>
            <p:nvPr/>
          </p:nvSpPr>
          <p:spPr bwMode="auto">
            <a:xfrm>
              <a:off x="158" y="1382"/>
              <a:ext cx="40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/>
                <a:t>So:</a:t>
              </a:r>
            </a:p>
          </p:txBody>
        </p:sp>
        <p:sp>
          <p:nvSpPr>
            <p:cNvPr id="18" name="Text Box 8"/>
            <p:cNvSpPr txBox="1">
              <a:spLocks noChangeArrowheads="1"/>
            </p:cNvSpPr>
            <p:nvPr/>
          </p:nvSpPr>
          <p:spPr bwMode="auto">
            <a:xfrm>
              <a:off x="2401" y="1382"/>
              <a:ext cx="69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i="1" dirty="0">
                  <a:latin typeface="Times New Roman" panose="02020603050405020304" pitchFamily="18" charset="0"/>
                </a:rPr>
                <a:t>r</a:t>
              </a:r>
              <a:r>
                <a:rPr lang="en-GB" baseline="30000" dirty="0"/>
                <a:t>3</a:t>
              </a:r>
              <a:r>
                <a:rPr lang="en-GB" dirty="0"/>
                <a:t> = 27</a:t>
              </a:r>
            </a:p>
          </p:txBody>
        </p:sp>
      </p:grp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5466765" y="3481767"/>
            <a:ext cx="819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solidFill>
                  <a:srgbClr val="FF6600"/>
                </a:solidFill>
                <a:latin typeface="Times New Roman" panose="02020603050405020304" pitchFamily="18" charset="0"/>
              </a:rPr>
              <a:t>r</a:t>
            </a:r>
            <a:r>
              <a:rPr lang="en-GB" dirty="0">
                <a:solidFill>
                  <a:srgbClr val="FF6600"/>
                </a:solidFill>
              </a:rPr>
              <a:t> = 3</a:t>
            </a: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3559342" y="4601249"/>
            <a:ext cx="17684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dirty="0"/>
              <a:t> </a:t>
            </a:r>
            <a:r>
              <a:rPr lang="en-US" dirty="0"/>
              <a:t>× 3</a:t>
            </a:r>
            <a:r>
              <a:rPr lang="en-US" baseline="30000" dirty="0"/>
              <a:t>2</a:t>
            </a:r>
            <a:r>
              <a:rPr lang="en-US" dirty="0"/>
              <a:t> = 36</a:t>
            </a:r>
          </a:p>
        </p:txBody>
      </p: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4018130" y="5075911"/>
            <a:ext cx="13051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9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dirty="0"/>
              <a:t> </a:t>
            </a:r>
            <a:r>
              <a:rPr lang="en-US" dirty="0"/>
              <a:t>= 36</a:t>
            </a:r>
          </a:p>
        </p:txBody>
      </p:sp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5466765" y="5058449"/>
            <a:ext cx="9621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solidFill>
                  <a:srgbClr val="FF6600"/>
                </a:solidFill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solidFill>
                  <a:srgbClr val="FF6600"/>
                </a:solidFill>
                <a:latin typeface="Times New Roman" panose="02020603050405020304" pitchFamily="18" charset="0"/>
              </a:rPr>
              <a:t>1</a:t>
            </a:r>
            <a:r>
              <a:rPr lang="en-GB" dirty="0">
                <a:solidFill>
                  <a:srgbClr val="FF6600"/>
                </a:solidFill>
              </a:rPr>
              <a:t> </a:t>
            </a:r>
            <a:r>
              <a:rPr lang="en-US" dirty="0">
                <a:solidFill>
                  <a:srgbClr val="FF6600"/>
                </a:solidFill>
              </a:rPr>
              <a:t>= 4</a:t>
            </a:r>
          </a:p>
        </p:txBody>
      </p:sp>
      <p:sp>
        <p:nvSpPr>
          <p:cNvPr id="23" name="Text Box 13"/>
          <p:cNvSpPr txBox="1">
            <a:spLocks noChangeArrowheads="1"/>
          </p:cNvSpPr>
          <p:nvPr/>
        </p:nvSpPr>
        <p:spPr bwMode="auto">
          <a:xfrm>
            <a:off x="250825" y="5516142"/>
            <a:ext cx="8823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So the first term of the sequence is 4 and the common ratio is 3.</a:t>
            </a:r>
          </a:p>
        </p:txBody>
      </p:sp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250825" y="5990805"/>
            <a:ext cx="7100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/>
              <a:t>The general term of this sequence is </a:t>
            </a:r>
            <a:r>
              <a:rPr lang="en-GB" i="1">
                <a:latin typeface="Times New Roman" panose="02020603050405020304" pitchFamily="18" charset="0"/>
              </a:rPr>
              <a:t>u</a:t>
            </a:r>
            <a:r>
              <a:rPr lang="en-GB" i="1" baseline="-25000">
                <a:latin typeface="Times New Roman" panose="02020603050405020304" pitchFamily="18" charset="0"/>
              </a:rPr>
              <a:t>n</a:t>
            </a:r>
            <a:r>
              <a:rPr lang="en-GB"/>
              <a:t> = 4 </a:t>
            </a:r>
            <a:r>
              <a:rPr lang="en-US"/>
              <a:t>× </a:t>
            </a:r>
            <a:r>
              <a:rPr lang="en-GB"/>
              <a:t>(3)</a:t>
            </a:r>
            <a:r>
              <a:rPr lang="en-GB" i="1" baseline="30000">
                <a:latin typeface="Times New Roman" panose="02020603050405020304" pitchFamily="18" charset="0"/>
              </a:rPr>
              <a:t>n</a:t>
            </a:r>
            <a:r>
              <a:rPr lang="en-GB" baseline="30000"/>
              <a:t>–1</a:t>
            </a:r>
            <a:r>
              <a:rPr lang="en-GB"/>
              <a:t>.</a:t>
            </a:r>
          </a:p>
        </p:txBody>
      </p:sp>
      <p:sp>
        <p:nvSpPr>
          <p:cNvPr id="25" name="Text Box 15"/>
          <p:cNvSpPr txBox="1">
            <a:spLocks noChangeArrowheads="1"/>
          </p:cNvSpPr>
          <p:nvPr/>
        </p:nvSpPr>
        <p:spPr bwMode="auto">
          <a:xfrm>
            <a:off x="3801269" y="1650842"/>
            <a:ext cx="705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3</a:t>
            </a:r>
            <a:r>
              <a:rPr lang="en-GB" dirty="0"/>
              <a:t> =</a:t>
            </a:r>
          </a:p>
        </p:txBody>
      </p:sp>
      <p:sp>
        <p:nvSpPr>
          <p:cNvPr id="26" name="Text Box 15"/>
          <p:cNvSpPr txBox="1">
            <a:spLocks noChangeArrowheads="1"/>
          </p:cNvSpPr>
          <p:nvPr/>
        </p:nvSpPr>
        <p:spPr bwMode="auto">
          <a:xfrm>
            <a:off x="3793249" y="2059914"/>
            <a:ext cx="705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6</a:t>
            </a:r>
            <a:r>
              <a:rPr lang="en-GB" dirty="0"/>
              <a:t> =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557986" y="2501606"/>
            <a:ext cx="6751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i="1" dirty="0">
                <a:latin typeface="Times New Roman" panose="02020603050405020304" pitchFamily="18" charset="0"/>
              </a:rPr>
              <a:t>r</a:t>
            </a:r>
            <a:r>
              <a:rPr lang="en-GB" baseline="30000" dirty="0"/>
              <a:t>5</a:t>
            </a:r>
            <a:endParaRPr lang="en-GB" dirty="0"/>
          </a:p>
        </p:txBody>
      </p:sp>
      <p:sp>
        <p:nvSpPr>
          <p:cNvPr id="28" name="Rectangle 27"/>
          <p:cNvSpPr/>
          <p:nvPr/>
        </p:nvSpPr>
        <p:spPr>
          <a:xfrm>
            <a:off x="3541944" y="2929232"/>
            <a:ext cx="6751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i="1" dirty="0">
                <a:latin typeface="Times New Roman" panose="02020603050405020304" pitchFamily="18" charset="0"/>
              </a:rPr>
              <a:t>r</a:t>
            </a:r>
            <a:r>
              <a:rPr lang="en-GB" baseline="30000" dirty="0"/>
              <a:t>2</a:t>
            </a:r>
            <a:endParaRPr lang="en-GB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3610046" y="2953375"/>
            <a:ext cx="50400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4134689" y="2690377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514933" y="2508834"/>
            <a:ext cx="6992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2060"/>
                </a:solidFill>
              </a:rPr>
              <a:t>972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530975" y="2856250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2060"/>
                </a:solidFill>
              </a:rPr>
              <a:t>36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4518867" y="2912477"/>
            <a:ext cx="57600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1DA76FC4-A4E4-4BC9-9FA8-7713292D19FA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6329C376-6D65-4548-876D-96C5E110511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517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4457" grpId="0"/>
      <p:bldP spid="744458" grpId="0"/>
      <p:bldP spid="744459" grpId="0"/>
      <p:bldP spid="744460" grpId="0"/>
      <p:bldP spid="744461" grpId="0" animBg="1"/>
      <p:bldP spid="13" grpId="0"/>
      <p:bldP spid="14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30" grpId="0"/>
      <p:bldP spid="31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03200"/>
            <a:ext cx="7772400" cy="627063"/>
          </a:xfrm>
          <a:noFill/>
        </p:spPr>
        <p:txBody>
          <a:bodyPr>
            <a:normAutofit fontScale="90000"/>
          </a:bodyPr>
          <a:lstStyle/>
          <a:p>
            <a:r>
              <a:rPr lang="en-GB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Geometric sequences</a:t>
            </a:r>
            <a:endParaRPr lang="en-GB" dirty="0"/>
          </a:p>
        </p:txBody>
      </p:sp>
      <p:sp>
        <p:nvSpPr>
          <p:cNvPr id="744457" name="Text Box 9"/>
          <p:cNvSpPr txBox="1">
            <a:spLocks noChangeArrowheads="1"/>
          </p:cNvSpPr>
          <p:nvPr/>
        </p:nvSpPr>
        <p:spPr bwMode="auto">
          <a:xfrm>
            <a:off x="266867" y="1660445"/>
            <a:ext cx="8569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Using the 4</a:t>
            </a:r>
            <a:r>
              <a:rPr lang="en-GB" baseline="30000" dirty="0"/>
              <a:t>th</a:t>
            </a:r>
            <a:r>
              <a:rPr lang="en-GB" dirty="0"/>
              <a:t> term:</a:t>
            </a:r>
          </a:p>
        </p:txBody>
      </p:sp>
      <p:sp>
        <p:nvSpPr>
          <p:cNvPr id="744458" name="Rectangle 10"/>
          <p:cNvSpPr>
            <a:spLocks noChangeArrowheads="1"/>
          </p:cNvSpPr>
          <p:nvPr/>
        </p:nvSpPr>
        <p:spPr bwMode="auto">
          <a:xfrm>
            <a:off x="4400210" y="1660445"/>
            <a:ext cx="13676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i="1" dirty="0">
                <a:latin typeface="Times New Roman" panose="02020603050405020304" pitchFamily="18" charset="0"/>
              </a:rPr>
              <a:t>r</a:t>
            </a:r>
            <a:r>
              <a:rPr lang="en-GB" baseline="30000" dirty="0"/>
              <a:t>3</a:t>
            </a:r>
            <a:r>
              <a:rPr lang="en-GB" dirty="0"/>
              <a:t> = 24</a:t>
            </a:r>
          </a:p>
        </p:txBody>
      </p:sp>
      <p:sp>
        <p:nvSpPr>
          <p:cNvPr id="744459" name="Text Box 11"/>
          <p:cNvSpPr txBox="1">
            <a:spLocks noChangeArrowheads="1"/>
          </p:cNvSpPr>
          <p:nvPr/>
        </p:nvSpPr>
        <p:spPr bwMode="auto">
          <a:xfrm>
            <a:off x="266867" y="2043032"/>
            <a:ext cx="8569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Using the 7</a:t>
            </a:r>
            <a:r>
              <a:rPr lang="en-GB" baseline="30000" dirty="0"/>
              <a:t>th</a:t>
            </a:r>
            <a:r>
              <a:rPr lang="en-GB" dirty="0"/>
              <a:t> term:</a:t>
            </a:r>
          </a:p>
        </p:txBody>
      </p:sp>
      <p:sp>
        <p:nvSpPr>
          <p:cNvPr id="744460" name="Rectangle 12"/>
          <p:cNvSpPr>
            <a:spLocks noChangeArrowheads="1"/>
          </p:cNvSpPr>
          <p:nvPr/>
        </p:nvSpPr>
        <p:spPr bwMode="auto">
          <a:xfrm>
            <a:off x="4406894" y="2050970"/>
            <a:ext cx="15392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i="1" dirty="0">
                <a:latin typeface="Times New Roman" panose="02020603050405020304" pitchFamily="18" charset="0"/>
              </a:rPr>
              <a:t>r</a:t>
            </a:r>
            <a:r>
              <a:rPr lang="en-GB" baseline="30000" dirty="0"/>
              <a:t>6</a:t>
            </a:r>
            <a:r>
              <a:rPr lang="en-GB" dirty="0"/>
              <a:t> = 192</a:t>
            </a:r>
          </a:p>
        </p:txBody>
      </p:sp>
      <p:sp>
        <p:nvSpPr>
          <p:cNvPr id="744461" name="Text Box 13"/>
          <p:cNvSpPr txBox="1">
            <a:spLocks noChangeArrowheads="1"/>
          </p:cNvSpPr>
          <p:nvPr/>
        </p:nvSpPr>
        <p:spPr bwMode="auto">
          <a:xfrm>
            <a:off x="295442" y="725407"/>
            <a:ext cx="8583613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dirty="0"/>
              <a:t>The 4</a:t>
            </a:r>
            <a:r>
              <a:rPr lang="en-GB" baseline="30000" dirty="0"/>
              <a:t>th</a:t>
            </a:r>
            <a:r>
              <a:rPr lang="en-GB" dirty="0"/>
              <a:t> term in a geometric sequence is 24 and the 7</a:t>
            </a:r>
            <a:r>
              <a:rPr lang="en-GB" baseline="30000" dirty="0"/>
              <a:t>th</a:t>
            </a:r>
            <a:r>
              <a:rPr lang="en-GB" dirty="0"/>
              <a:t> term is 192. What is the value of the 1</a:t>
            </a:r>
            <a:r>
              <a:rPr lang="en-GB" baseline="30000" dirty="0"/>
              <a:t>st</a:t>
            </a:r>
            <a:r>
              <a:rPr lang="en-GB" dirty="0"/>
              <a:t> term and the common ratio?</a:t>
            </a: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266867" y="2607260"/>
            <a:ext cx="87677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/>
              <a:t>Dividing these gives:</a:t>
            </a:r>
            <a:endParaRPr lang="en-US"/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266867" y="4069436"/>
            <a:ext cx="8569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Substituting this into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i="1" dirty="0">
                <a:latin typeface="Times New Roman" panose="02020603050405020304" pitchFamily="18" charset="0"/>
              </a:rPr>
              <a:t>r</a:t>
            </a:r>
            <a:r>
              <a:rPr lang="en-GB" baseline="30000" dirty="0"/>
              <a:t>3</a:t>
            </a:r>
            <a:r>
              <a:rPr lang="en-GB" dirty="0"/>
              <a:t> = 24 gives:</a:t>
            </a:r>
          </a:p>
        </p:txBody>
      </p:sp>
      <p:grpSp>
        <p:nvGrpSpPr>
          <p:cNvPr id="16" name="Group 6"/>
          <p:cNvGrpSpPr>
            <a:grpSpLocks/>
          </p:cNvGrpSpPr>
          <p:nvPr/>
        </p:nvGrpSpPr>
        <p:grpSpPr bwMode="auto">
          <a:xfrm>
            <a:off x="266867" y="3473037"/>
            <a:ext cx="4500563" cy="461963"/>
            <a:chOff x="158" y="1382"/>
            <a:chExt cx="2835" cy="291"/>
          </a:xfrm>
        </p:grpSpPr>
        <p:sp>
          <p:nvSpPr>
            <p:cNvPr id="17" name="Text Box 7"/>
            <p:cNvSpPr txBox="1">
              <a:spLocks noChangeArrowheads="1"/>
            </p:cNvSpPr>
            <p:nvPr/>
          </p:nvSpPr>
          <p:spPr bwMode="auto">
            <a:xfrm>
              <a:off x="158" y="1382"/>
              <a:ext cx="40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/>
                <a:t>So:</a:t>
              </a:r>
            </a:p>
          </p:txBody>
        </p:sp>
        <p:sp>
          <p:nvSpPr>
            <p:cNvPr id="18" name="Text Box 8"/>
            <p:cNvSpPr txBox="1">
              <a:spLocks noChangeArrowheads="1"/>
            </p:cNvSpPr>
            <p:nvPr/>
          </p:nvSpPr>
          <p:spPr bwMode="auto">
            <a:xfrm>
              <a:off x="2401" y="1382"/>
              <a:ext cx="59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i="1" dirty="0">
                  <a:latin typeface="Times New Roman" panose="02020603050405020304" pitchFamily="18" charset="0"/>
                </a:rPr>
                <a:t>r</a:t>
              </a:r>
              <a:r>
                <a:rPr lang="en-GB" baseline="30000" dirty="0"/>
                <a:t>3</a:t>
              </a:r>
              <a:r>
                <a:rPr lang="en-GB" dirty="0"/>
                <a:t> = 8</a:t>
              </a:r>
            </a:p>
          </p:txBody>
        </p:sp>
      </p:grp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5466765" y="3481767"/>
            <a:ext cx="819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solidFill>
                  <a:srgbClr val="FF6600"/>
                </a:solidFill>
                <a:latin typeface="Times New Roman" panose="02020603050405020304" pitchFamily="18" charset="0"/>
              </a:rPr>
              <a:t>r</a:t>
            </a:r>
            <a:r>
              <a:rPr lang="en-GB" dirty="0">
                <a:solidFill>
                  <a:srgbClr val="FF6600"/>
                </a:solidFill>
              </a:rPr>
              <a:t> = 2</a:t>
            </a: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3559342" y="4601249"/>
            <a:ext cx="17684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dirty="0"/>
              <a:t> </a:t>
            </a:r>
            <a:r>
              <a:rPr lang="en-US" dirty="0"/>
              <a:t>× 2</a:t>
            </a:r>
            <a:r>
              <a:rPr lang="en-US" baseline="30000" dirty="0"/>
              <a:t>3</a:t>
            </a:r>
            <a:r>
              <a:rPr lang="en-US" dirty="0"/>
              <a:t> = 24</a:t>
            </a:r>
          </a:p>
        </p:txBody>
      </p: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4018130" y="5075911"/>
            <a:ext cx="13051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8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dirty="0"/>
              <a:t> </a:t>
            </a:r>
            <a:r>
              <a:rPr lang="en-US" dirty="0"/>
              <a:t>= 24</a:t>
            </a:r>
          </a:p>
        </p:txBody>
      </p:sp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5466765" y="5058449"/>
            <a:ext cx="9621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solidFill>
                  <a:srgbClr val="FF6600"/>
                </a:solidFill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solidFill>
                  <a:srgbClr val="FF6600"/>
                </a:solidFill>
                <a:latin typeface="Times New Roman" panose="02020603050405020304" pitchFamily="18" charset="0"/>
              </a:rPr>
              <a:t>1</a:t>
            </a:r>
            <a:r>
              <a:rPr lang="en-GB" dirty="0">
                <a:solidFill>
                  <a:srgbClr val="FF6600"/>
                </a:solidFill>
              </a:rPr>
              <a:t> </a:t>
            </a:r>
            <a:r>
              <a:rPr lang="en-US" dirty="0">
                <a:solidFill>
                  <a:srgbClr val="FF6600"/>
                </a:solidFill>
              </a:rPr>
              <a:t>= 3</a:t>
            </a:r>
          </a:p>
        </p:txBody>
      </p:sp>
      <p:sp>
        <p:nvSpPr>
          <p:cNvPr id="23" name="Text Box 13"/>
          <p:cNvSpPr txBox="1">
            <a:spLocks noChangeArrowheads="1"/>
          </p:cNvSpPr>
          <p:nvPr/>
        </p:nvSpPr>
        <p:spPr bwMode="auto">
          <a:xfrm>
            <a:off x="250825" y="5516142"/>
            <a:ext cx="8823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So the first term of the sequence is 3 and the common ratio is 2.</a:t>
            </a:r>
          </a:p>
        </p:txBody>
      </p:sp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250825" y="5990805"/>
            <a:ext cx="7100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The general term of this sequence is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</a:t>
            </a:r>
            <a:r>
              <a:rPr lang="en-GB" dirty="0"/>
              <a:t> = 3 </a:t>
            </a:r>
            <a:r>
              <a:rPr lang="en-US" dirty="0"/>
              <a:t>× </a:t>
            </a:r>
            <a:r>
              <a:rPr lang="en-GB" dirty="0"/>
              <a:t>(2)</a:t>
            </a:r>
            <a:r>
              <a:rPr lang="en-GB" i="1" baseline="30000" dirty="0">
                <a:latin typeface="Times New Roman" panose="02020603050405020304" pitchFamily="18" charset="0"/>
              </a:rPr>
              <a:t>n</a:t>
            </a:r>
            <a:r>
              <a:rPr lang="en-GB" baseline="30000" dirty="0"/>
              <a:t>–1</a:t>
            </a:r>
            <a:r>
              <a:rPr lang="en-GB" dirty="0"/>
              <a:t>.</a:t>
            </a:r>
          </a:p>
        </p:txBody>
      </p:sp>
      <p:sp>
        <p:nvSpPr>
          <p:cNvPr id="25" name="Text Box 15"/>
          <p:cNvSpPr txBox="1">
            <a:spLocks noChangeArrowheads="1"/>
          </p:cNvSpPr>
          <p:nvPr/>
        </p:nvSpPr>
        <p:spPr bwMode="auto">
          <a:xfrm>
            <a:off x="3801269" y="1650842"/>
            <a:ext cx="705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4</a:t>
            </a:r>
            <a:r>
              <a:rPr lang="en-GB" dirty="0"/>
              <a:t> =</a:t>
            </a:r>
          </a:p>
        </p:txBody>
      </p:sp>
      <p:sp>
        <p:nvSpPr>
          <p:cNvPr id="26" name="Text Box 15"/>
          <p:cNvSpPr txBox="1">
            <a:spLocks noChangeArrowheads="1"/>
          </p:cNvSpPr>
          <p:nvPr/>
        </p:nvSpPr>
        <p:spPr bwMode="auto">
          <a:xfrm>
            <a:off x="3793249" y="2059914"/>
            <a:ext cx="705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7</a:t>
            </a:r>
            <a:r>
              <a:rPr lang="en-GB" dirty="0"/>
              <a:t> =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557986" y="2501606"/>
            <a:ext cx="6751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i="1" dirty="0">
                <a:latin typeface="Times New Roman" panose="02020603050405020304" pitchFamily="18" charset="0"/>
              </a:rPr>
              <a:t>r</a:t>
            </a:r>
            <a:r>
              <a:rPr lang="en-GB" baseline="30000" dirty="0"/>
              <a:t>6</a:t>
            </a:r>
            <a:endParaRPr lang="en-GB" dirty="0"/>
          </a:p>
        </p:txBody>
      </p:sp>
      <p:sp>
        <p:nvSpPr>
          <p:cNvPr id="28" name="Rectangle 27"/>
          <p:cNvSpPr/>
          <p:nvPr/>
        </p:nvSpPr>
        <p:spPr>
          <a:xfrm>
            <a:off x="3541944" y="2929232"/>
            <a:ext cx="6751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i="1" dirty="0">
                <a:latin typeface="Times New Roman" panose="02020603050405020304" pitchFamily="18" charset="0"/>
              </a:rPr>
              <a:t>r</a:t>
            </a:r>
            <a:r>
              <a:rPr lang="en-GB" baseline="30000" dirty="0"/>
              <a:t>3</a:t>
            </a:r>
            <a:endParaRPr lang="en-GB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3610046" y="2953375"/>
            <a:ext cx="50400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4134689" y="2690377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514933" y="2508834"/>
            <a:ext cx="6992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2060"/>
                </a:solidFill>
              </a:rPr>
              <a:t>192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530975" y="2856250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2060"/>
                </a:solidFill>
              </a:rPr>
              <a:t>24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4587248" y="2921209"/>
            <a:ext cx="57600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1E9883FE-3D75-4F46-AD8E-20CFA5E7B662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52AAAA6E-38E5-4A13-8422-FF6EE4E1948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764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4457" grpId="0"/>
      <p:bldP spid="744458" grpId="0"/>
      <p:bldP spid="744459" grpId="0"/>
      <p:bldP spid="744460" grpId="0"/>
      <p:bldP spid="744461" grpId="0" animBg="1"/>
      <p:bldP spid="13" grpId="0"/>
      <p:bldP spid="14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30" grpId="0"/>
      <p:bldP spid="31" grpId="0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3050"/>
            <a:ext cx="7772400" cy="644525"/>
          </a:xfrm>
          <a:noFill/>
        </p:spPr>
        <p:txBody>
          <a:bodyPr>
            <a:normAutofit fontScale="90000"/>
          </a:bodyPr>
          <a:lstStyle/>
          <a:p>
            <a:r>
              <a:rPr lang="en-GB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Geometric sequences</a:t>
            </a:r>
            <a:endParaRPr lang="en-GB" dirty="0"/>
          </a:p>
        </p:txBody>
      </p:sp>
      <p:sp>
        <p:nvSpPr>
          <p:cNvPr id="744451" name="Text Box 3"/>
          <p:cNvSpPr txBox="1">
            <a:spLocks noChangeArrowheads="1"/>
          </p:cNvSpPr>
          <p:nvPr/>
        </p:nvSpPr>
        <p:spPr bwMode="auto">
          <a:xfrm>
            <a:off x="250825" y="195897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Since the terms are geometric,</a:t>
            </a:r>
            <a:endParaRPr lang="en-US" dirty="0"/>
          </a:p>
        </p:txBody>
      </p:sp>
      <p:sp>
        <p:nvSpPr>
          <p:cNvPr id="744454" name="Text Box 6"/>
          <p:cNvSpPr txBox="1">
            <a:spLocks noChangeArrowheads="1"/>
          </p:cNvSpPr>
          <p:nvPr/>
        </p:nvSpPr>
        <p:spPr bwMode="auto">
          <a:xfrm>
            <a:off x="4849117" y="4571789"/>
            <a:ext cx="8338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GB" dirty="0"/>
              <a:t>= </a:t>
            </a:r>
            <a:r>
              <a:rPr lang="en-GB" dirty="0">
                <a:solidFill>
                  <a:srgbClr val="FF6600"/>
                </a:solidFill>
              </a:rPr>
              <a:t>3</a:t>
            </a:r>
            <a:endParaRPr lang="en-US" i="1" dirty="0">
              <a:solidFill>
                <a:srgbClr val="FF6600"/>
              </a:solidFill>
            </a:endParaRP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1654175" y="993775"/>
            <a:ext cx="5834063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dirty="0"/>
              <a:t> – 1, 2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dirty="0"/>
              <a:t>, and 21 –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dirty="0"/>
              <a:t> are consecutive terms of a geometric sequence. Find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755983" y="1901175"/>
            <a:ext cx="5100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2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659731" y="2248591"/>
            <a:ext cx="7825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dirty="0"/>
              <a:t> - 1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4743875" y="2304818"/>
            <a:ext cx="64800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774656" y="1909197"/>
            <a:ext cx="9364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21 -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951118" y="2256613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2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en-GB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5842758" y="2312840"/>
            <a:ext cx="79200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426386" y="2066121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</a:t>
            </a:r>
          </a:p>
        </p:txBody>
      </p:sp>
      <p:sp>
        <p:nvSpPr>
          <p:cNvPr id="2" name="Rectangle 1"/>
          <p:cNvSpPr/>
          <p:nvPr/>
        </p:nvSpPr>
        <p:spPr>
          <a:xfrm>
            <a:off x="7040248" y="2028590"/>
            <a:ext cx="17363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</a:rPr>
              <a:t>common ratio</a:t>
            </a:r>
            <a:endParaRPr lang="en-GB" sz="2000" dirty="0"/>
          </a:p>
        </p:txBody>
      </p:sp>
      <p:sp>
        <p:nvSpPr>
          <p:cNvPr id="21" name="Rectangle 20"/>
          <p:cNvSpPr/>
          <p:nvPr/>
        </p:nvSpPr>
        <p:spPr>
          <a:xfrm>
            <a:off x="4499697" y="2910969"/>
            <a:ext cx="31870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ym typeface="Symbol" panose="05050102010706020507" pitchFamily="18" charset="2"/>
              </a:rPr>
              <a:t> </a:t>
            </a:r>
            <a:r>
              <a:rPr lang="en-GB" dirty="0"/>
              <a:t>4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baseline="30000" dirty="0"/>
              <a:t>2</a:t>
            </a:r>
            <a:r>
              <a:rPr lang="en-GB" dirty="0"/>
              <a:t> = (21 –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dirty="0"/>
              <a:t>)(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dirty="0"/>
              <a:t> – 1)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507719" y="3528587"/>
            <a:ext cx="35493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ym typeface="Symbol" panose="05050102010706020507" pitchFamily="18" charset="2"/>
              </a:rPr>
              <a:t> </a:t>
            </a:r>
            <a:r>
              <a:rPr lang="en-GB" dirty="0"/>
              <a:t>4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baseline="30000" dirty="0"/>
              <a:t>2</a:t>
            </a:r>
            <a:r>
              <a:rPr lang="en-GB" dirty="0"/>
              <a:t> = 21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dirty="0"/>
              <a:t> – 21 –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k</a:t>
            </a:r>
            <a:endParaRPr lang="en-GB" dirty="0"/>
          </a:p>
        </p:txBody>
      </p:sp>
      <p:sp>
        <p:nvSpPr>
          <p:cNvPr id="23" name="Rectangle 22"/>
          <p:cNvSpPr/>
          <p:nvPr/>
        </p:nvSpPr>
        <p:spPr>
          <a:xfrm>
            <a:off x="3007784" y="4033911"/>
            <a:ext cx="29915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ym typeface="Symbol" panose="05050102010706020507" pitchFamily="18" charset="2"/>
              </a:rPr>
              <a:t> 5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baseline="30000" dirty="0"/>
              <a:t>2</a:t>
            </a:r>
            <a:r>
              <a:rPr lang="en-GB" dirty="0"/>
              <a:t> – 22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dirty="0"/>
              <a:t> + 21 = 0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380419" y="4495576"/>
            <a:ext cx="327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</a:rPr>
              <a:t>7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396461" y="4794866"/>
            <a:ext cx="327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</a:rPr>
              <a:t>5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3384354" y="4851093"/>
            <a:ext cx="371475" cy="0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798308" y="4625011"/>
            <a:ext cx="6623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GB" dirty="0"/>
              <a:t>= 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154722" y="4550713"/>
            <a:ext cx="5437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or </a:t>
            </a:r>
          </a:p>
        </p:txBody>
      </p: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203707" y="4625011"/>
            <a:ext cx="27778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Using the GDC:</a:t>
            </a:r>
            <a:endParaRPr lang="en-US" dirty="0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615D78A7-3DE1-42BA-90B4-39D7CB7962B9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AE63A8E9-26E4-4F3F-98DC-A2EFFC76889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80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4451" grpId="0"/>
      <p:bldP spid="744454" grpId="0"/>
      <p:bldP spid="13" grpId="0"/>
      <p:bldP spid="14" grpId="0"/>
      <p:bldP spid="16" grpId="0"/>
      <p:bldP spid="17" grpId="0"/>
      <p:bldP spid="19" grpId="0"/>
      <p:bldP spid="2" grpId="0"/>
      <p:bldP spid="21" grpId="0"/>
      <p:bldP spid="22" grpId="0"/>
      <p:bldP spid="23" grpId="0"/>
      <p:bldP spid="24" grpId="0"/>
      <p:bldP spid="25" grpId="0"/>
      <p:bldP spid="3" grpId="0"/>
      <p:bldP spid="28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23838"/>
            <a:ext cx="7772400" cy="576262"/>
          </a:xfrm>
          <a:noFill/>
        </p:spPr>
        <p:txBody>
          <a:bodyPr>
            <a:normAutofit fontScale="90000"/>
          </a:bodyPr>
          <a:lstStyle/>
          <a:p>
            <a:r>
              <a:rPr lang="en-GB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Geometric sequences</a:t>
            </a:r>
            <a:endParaRPr lang="en-GB" dirty="0"/>
          </a:p>
        </p:txBody>
      </p:sp>
      <p:sp>
        <p:nvSpPr>
          <p:cNvPr id="744457" name="Text Box 9"/>
          <p:cNvSpPr txBox="1">
            <a:spLocks noChangeArrowheads="1"/>
          </p:cNvSpPr>
          <p:nvPr/>
        </p:nvSpPr>
        <p:spPr bwMode="auto">
          <a:xfrm>
            <a:off x="266867" y="1660445"/>
            <a:ext cx="8569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Using the 1</a:t>
            </a:r>
            <a:r>
              <a:rPr lang="en-GB" baseline="30000" dirty="0"/>
              <a:t>st</a:t>
            </a:r>
            <a:r>
              <a:rPr lang="en-GB" dirty="0"/>
              <a:t> term:</a:t>
            </a:r>
          </a:p>
        </p:txBody>
      </p:sp>
      <p:sp>
        <p:nvSpPr>
          <p:cNvPr id="744458" name="Rectangle 10"/>
          <p:cNvSpPr>
            <a:spLocks noChangeArrowheads="1"/>
          </p:cNvSpPr>
          <p:nvPr/>
        </p:nvSpPr>
        <p:spPr bwMode="auto">
          <a:xfrm>
            <a:off x="4400210" y="1660445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6</a:t>
            </a:r>
          </a:p>
        </p:txBody>
      </p:sp>
      <p:sp>
        <p:nvSpPr>
          <p:cNvPr id="744459" name="Text Box 11"/>
          <p:cNvSpPr txBox="1">
            <a:spLocks noChangeArrowheads="1"/>
          </p:cNvSpPr>
          <p:nvPr/>
        </p:nvSpPr>
        <p:spPr bwMode="auto">
          <a:xfrm>
            <a:off x="266867" y="2043032"/>
            <a:ext cx="8569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Is this a geometric sequence?</a:t>
            </a:r>
          </a:p>
        </p:txBody>
      </p:sp>
      <p:sp>
        <p:nvSpPr>
          <p:cNvPr id="744460" name="Rectangle 12"/>
          <p:cNvSpPr>
            <a:spLocks noChangeArrowheads="1"/>
          </p:cNvSpPr>
          <p:nvPr/>
        </p:nvSpPr>
        <p:spPr bwMode="auto">
          <a:xfrm>
            <a:off x="4406894" y="2050970"/>
            <a:ext cx="318067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GB" dirty="0"/>
              <a:t> should be the same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4461" name="Text Box 13"/>
              <p:cNvSpPr txBox="1">
                <a:spLocks noChangeArrowheads="1"/>
              </p:cNvSpPr>
              <p:nvPr/>
            </p:nvSpPr>
            <p:spPr bwMode="auto">
              <a:xfrm>
                <a:off x="295442" y="725407"/>
                <a:ext cx="8583613" cy="866969"/>
              </a:xfrm>
              <a:prstGeom prst="rect">
                <a:avLst/>
              </a:prstGeom>
              <a:solidFill>
                <a:srgbClr val="FFFF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dirty="0"/>
                  <a:t>Find the first term of the sequence </a:t>
                </a:r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6,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6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dirty="0"/>
                  <a:t>, </a:t>
                </a:r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12,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dirty="0"/>
                  <a:t>, …. which exceeds 1400.</a:t>
                </a:r>
              </a:p>
            </p:txBody>
          </p:sp>
        </mc:Choice>
        <mc:Fallback xmlns="">
          <p:sp>
            <p:nvSpPr>
              <p:cNvPr id="744461" name="Text 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5442" y="725407"/>
                <a:ext cx="8583613" cy="866969"/>
              </a:xfrm>
              <a:prstGeom prst="rect">
                <a:avLst/>
              </a:prstGeom>
              <a:blipFill rotWithShape="0">
                <a:blip r:embed="rId3" cstate="print"/>
                <a:stretch>
                  <a:fillRect l="-919" r="-1132" b="-12925"/>
                </a:stretch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266867" y="2591713"/>
            <a:ext cx="87677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Dividing any term by its previous must be equal.</a:t>
            </a:r>
            <a:endParaRPr lang="en-US" dirty="0"/>
          </a:p>
        </p:txBody>
      </p:sp>
      <p:sp>
        <p:nvSpPr>
          <p:cNvPr id="23" name="Text Box 13"/>
          <p:cNvSpPr txBox="1">
            <a:spLocks noChangeArrowheads="1"/>
          </p:cNvSpPr>
          <p:nvPr/>
        </p:nvSpPr>
        <p:spPr bwMode="auto">
          <a:xfrm>
            <a:off x="95248" y="4477532"/>
            <a:ext cx="53022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 n such that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</a:t>
            </a:r>
            <a:r>
              <a:rPr lang="en-GB" dirty="0"/>
              <a:t> &gt; 1400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14"/>
              <p:cNvSpPr txBox="1">
                <a:spLocks noChangeArrowheads="1"/>
              </p:cNvSpPr>
              <p:nvPr/>
            </p:nvSpPr>
            <p:spPr bwMode="auto">
              <a:xfrm>
                <a:off x="0" y="3859457"/>
                <a:ext cx="7369453" cy="497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GB" dirty="0"/>
                  <a:t>The general term of this sequence is </a:t>
                </a:r>
                <a:r>
                  <a:rPr lang="en-GB" i="1" dirty="0">
                    <a:latin typeface="Times New Roman" panose="02020603050405020304" pitchFamily="18" charset="0"/>
                  </a:rPr>
                  <a:t>u</a:t>
                </a:r>
                <a:r>
                  <a:rPr lang="en-GB" i="1" baseline="-25000" dirty="0">
                    <a:latin typeface="Times New Roman" panose="02020603050405020304" pitchFamily="18" charset="0"/>
                  </a:rPr>
                  <a:t>n</a:t>
                </a:r>
                <a:r>
                  <a:rPr lang="en-GB" dirty="0"/>
                  <a:t> = 6 </a:t>
                </a:r>
                <a:r>
                  <a:rPr lang="en-US" dirty="0"/>
                  <a:t>× </a:t>
                </a:r>
                <a:r>
                  <a:rPr lang="en-GB" dirty="0"/>
                  <a:t>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dirty="0"/>
                  <a:t>)</a:t>
                </a:r>
                <a:r>
                  <a:rPr lang="en-GB" i="1" baseline="30000" dirty="0">
                    <a:latin typeface="Times New Roman" panose="02020603050405020304" pitchFamily="18" charset="0"/>
                  </a:rPr>
                  <a:t>n</a:t>
                </a:r>
                <a:r>
                  <a:rPr lang="en-GB" baseline="30000" dirty="0"/>
                  <a:t>–1</a:t>
                </a:r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24" name="Text 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3859457"/>
                <a:ext cx="7369453" cy="497637"/>
              </a:xfrm>
              <a:prstGeom prst="rect">
                <a:avLst/>
              </a:prstGeom>
              <a:blipFill rotWithShape="0">
                <a:blip r:embed="rId4" cstate="print"/>
                <a:stretch>
                  <a:fillRect l="-1241" t="-2439" r="-248" b="-2682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 Box 15"/>
          <p:cNvSpPr txBox="1">
            <a:spLocks noChangeArrowheads="1"/>
          </p:cNvSpPr>
          <p:nvPr/>
        </p:nvSpPr>
        <p:spPr bwMode="auto">
          <a:xfrm>
            <a:off x="3801269" y="1650842"/>
            <a:ext cx="705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dirty="0"/>
              <a:t> =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07931" y="3270965"/>
            <a:ext cx="3048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</a:rPr>
              <a:t>r</a:t>
            </a:r>
            <a:endParaRPr lang="en-GB" dirty="0"/>
          </a:p>
        </p:txBody>
      </p:sp>
      <p:sp>
        <p:nvSpPr>
          <p:cNvPr id="30" name="Rectangle 29"/>
          <p:cNvSpPr/>
          <p:nvPr/>
        </p:nvSpPr>
        <p:spPr>
          <a:xfrm>
            <a:off x="1022524" y="3316015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1290474" y="3070304"/>
                <a:ext cx="811569" cy="5052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6</m:t>
                      </m:r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0474" y="3070304"/>
                <a:ext cx="811569" cy="505203"/>
              </a:xfrm>
              <a:prstGeom prst="rect">
                <a:avLst/>
              </a:prstGeom>
              <a:blipFill rotWithShape="0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ectangle 31"/>
          <p:cNvSpPr/>
          <p:nvPr/>
        </p:nvSpPr>
        <p:spPr>
          <a:xfrm>
            <a:off x="1434852" y="3497930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1406702" y="3538115"/>
            <a:ext cx="57600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2101008" y="3307527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2465210" y="3061816"/>
                <a:ext cx="60946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12</m:t>
                      </m:r>
                    </m:oMath>
                  </m:oMathPara>
                </a14:m>
                <a:endParaRPr lang="en-GB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5210" y="3061816"/>
                <a:ext cx="609462" cy="461665"/>
              </a:xfrm>
              <a:prstGeom prst="rect">
                <a:avLst/>
              </a:prstGeom>
              <a:blipFill rotWithShape="0"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2385000" y="3489442"/>
                <a:ext cx="793935" cy="5052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6</m:t>
                      </m:r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5000" y="3489442"/>
                <a:ext cx="793935" cy="505203"/>
              </a:xfrm>
              <a:prstGeom prst="rect">
                <a:avLst/>
              </a:prstGeom>
              <a:blipFill rotWithShape="0"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/>
          <p:cNvCxnSpPr/>
          <p:nvPr/>
        </p:nvCxnSpPr>
        <p:spPr>
          <a:xfrm>
            <a:off x="2485186" y="3529627"/>
            <a:ext cx="57600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3318840" y="3242949"/>
                <a:ext cx="864294" cy="5052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b="0" dirty="0">
                    <a:solidFill>
                      <a:srgbClr val="FF6600"/>
                    </a:solidFill>
                  </a:rPr>
                  <a:t>=</a:t>
                </a:r>
                <a14:m>
                  <m:oMath xmlns:m="http://schemas.openxmlformats.org/officeDocument/2006/math">
                    <m:r>
                      <a:rPr lang="en-US" b="0" i="0" smtClean="0">
                        <a:solidFill>
                          <a:srgbClr val="FF66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ad>
                      <m:radPr>
                        <m:degHide m:val="on"/>
                        <m:ctrlPr>
                          <a:rPr lang="en-US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en-GB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8840" y="3242949"/>
                <a:ext cx="864294" cy="505203"/>
              </a:xfrm>
              <a:prstGeom prst="rect">
                <a:avLst/>
              </a:prstGeom>
              <a:blipFill rotWithShape="0">
                <a:blip r:embed="rId8" cstate="print"/>
                <a:stretch>
                  <a:fillRect l="-10563" t="-1205" b="-265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hlinkClick r:id="rId9"/>
            <a:extLst>
              <a:ext uri="{FF2B5EF4-FFF2-40B4-BE49-F238E27FC236}">
                <a16:creationId xmlns:a16="http://schemas.microsoft.com/office/drawing/2014/main" id="{87D469A2-47DB-4AD5-B197-A84734DAE490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9"/>
            <a:extLst>
              <a:ext uri="{FF2B5EF4-FFF2-40B4-BE49-F238E27FC236}">
                <a16:creationId xmlns:a16="http://schemas.microsoft.com/office/drawing/2014/main" id="{119F42C3-7828-487A-87C7-00DE59CDC24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643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4457" grpId="0"/>
      <p:bldP spid="744458" grpId="0"/>
      <p:bldP spid="744459" grpId="0"/>
      <p:bldP spid="744460" grpId="0"/>
      <p:bldP spid="744461" grpId="0" animBg="1"/>
      <p:bldP spid="13" grpId="0"/>
      <p:bldP spid="23" grpId="0"/>
      <p:bldP spid="24" grpId="0" animBg="1"/>
      <p:bldP spid="25" grpId="0"/>
      <p:bldP spid="27" grpId="0"/>
      <p:bldP spid="30" grpId="0"/>
      <p:bldP spid="31" grpId="0" animBg="1"/>
      <p:bldP spid="32" grpId="0"/>
      <p:bldP spid="35" grpId="0"/>
      <p:bldP spid="36" grpId="0" animBg="1"/>
      <p:bldP spid="37" grpId="0" animBg="1"/>
      <p:bldP spid="3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61D574A-8E4A-4107-90BE-BF39A6C50380}" vid="{50C39C6F-0C17-4473-B963-55431EE4155F}"/>
    </a:ext>
  </a:ext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3a_IBAI</Template>
  <TotalTime>2393</TotalTime>
  <Words>1281</Words>
  <Application>Microsoft Office PowerPoint</Application>
  <PresentationFormat>On-screen Show (4:3)</PresentationFormat>
  <Paragraphs>303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Cambria Math</vt:lpstr>
      <vt:lpstr>Comic Sans MS</vt:lpstr>
      <vt:lpstr>Times New Roman</vt:lpstr>
      <vt:lpstr>Wingdings 2</vt:lpstr>
      <vt:lpstr>Theme1</vt:lpstr>
      <vt:lpstr>Geometric sequences</vt:lpstr>
      <vt:lpstr>Geometric sequences</vt:lpstr>
      <vt:lpstr>Geometric sequences</vt:lpstr>
      <vt:lpstr>Geometric sequences</vt:lpstr>
      <vt:lpstr>Geometric sequences</vt:lpstr>
      <vt:lpstr>Geometric sequences</vt:lpstr>
      <vt:lpstr>Geometric sequences</vt:lpstr>
      <vt:lpstr>Geometric sequences</vt:lpstr>
      <vt:lpstr>Geometric sequences</vt:lpstr>
      <vt:lpstr>Using a GDC</vt:lpstr>
      <vt:lpstr>Using the GDC:  Casio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Maths-support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form</dc:title>
  <dc:creator>Mathssupport</dc:creator>
  <cp:lastModifiedBy>Orlando Hurtado</cp:lastModifiedBy>
  <cp:revision>126</cp:revision>
  <dcterms:created xsi:type="dcterms:W3CDTF">2003-07-21T09:50:03Z</dcterms:created>
  <dcterms:modified xsi:type="dcterms:W3CDTF">2023-08-26T12:27:12Z</dcterms:modified>
</cp:coreProperties>
</file>