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3" r:id="rId3"/>
    <p:sldId id="314" r:id="rId4"/>
    <p:sldId id="315" r:id="rId5"/>
    <p:sldId id="316" r:id="rId6"/>
    <p:sldId id="317" r:id="rId7"/>
    <p:sldId id="319" r:id="rId8"/>
    <p:sldId id="318" r:id="rId9"/>
    <p:sldId id="320" r:id="rId10"/>
    <p:sldId id="330" r:id="rId11"/>
    <p:sldId id="332" r:id="rId12"/>
    <p:sldId id="329" r:id="rId13"/>
    <p:sldId id="321" r:id="rId14"/>
    <p:sldId id="323" r:id="rId15"/>
    <p:sldId id="333" r:id="rId16"/>
    <p:sldId id="322" r:id="rId17"/>
    <p:sldId id="324" r:id="rId18"/>
    <p:sldId id="325" r:id="rId19"/>
    <p:sldId id="326" r:id="rId2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28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9ACACB2-B242-4154-A3E6-076388620F68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70718F1-91D1-4530-B201-85A2B5BEE003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34882F-B033-4415-8F77-67E7020D0C70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Real-life context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Use sine and cosine modelling in </a:t>
            </a:r>
            <a:r>
              <a:rPr lang="en-US"/>
              <a:t>real-life context.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475FB3A-94EA-4876-B63A-23832A3107F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38BA415-DD01-4A94-813D-7D67B106C726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D16A8D-4CB5-CF59-F84B-A6856B0B9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3280"/>
            <a:ext cx="1447702" cy="333756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17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2D87DE1E-A384-4BF6-82E7-792DFD3C73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9D708411-5478-43C0-B954-8069BCA1573A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535DB5C-7895-FBC4-F130-197B654AA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589" y="4196073"/>
            <a:ext cx="40873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Type in the month values in the List 1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695E495-B612-DE1C-633E-AD2F8A34F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332" y="5027070"/>
            <a:ext cx="40873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Type in the Temp values in the List 2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8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6B0858A-5D73-88E5-49F5-B14D9BD98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3280"/>
            <a:ext cx="1444615" cy="333756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17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2D87DE1E-A384-4BF6-82E7-792DFD3C73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9D708411-5478-43C0-B954-8069BCA1573A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33A3F96-AC68-00B4-CCF3-C601FE35C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277" y="4256899"/>
            <a:ext cx="40873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Stat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46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299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099589" y="4196073"/>
            <a:ext cx="40873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arrow to move the cursor to the right to CALC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2D87DE1E-A384-4BF6-82E7-792DFD3C73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9D708411-5478-43C0-B954-8069BCA1573A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7A4619-8970-C108-EC51-0B3B6848A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680" y="3383280"/>
            <a:ext cx="1437499" cy="33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9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B3D3C42-1B51-8DDB-7496-A690F0945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0545"/>
            <a:ext cx="1445567" cy="333756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3071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186519" y="4240152"/>
            <a:ext cx="40873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Scroll down to </a:t>
            </a:r>
            <a:r>
              <a:rPr kumimoji="0" lang="en-GB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↓</a:t>
            </a:r>
            <a:r>
              <a:rPr kumimoji="0" lang="en-GB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SinReg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DD7330CC-B5B8-407D-AF47-1CF5C8006A4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FED382AD-4BED-47AA-9B7D-568007A1BE88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C8382530-CF21-ECA6-664F-0D96FB5E5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013" y="4600643"/>
            <a:ext cx="1037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7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623A605-217B-2FA2-FAF2-4813C07F0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3280"/>
            <a:ext cx="1465964" cy="333756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171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175270" y="4114800"/>
            <a:ext cx="14630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Iterations: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2191872" y="4480560"/>
            <a:ext cx="12477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</a:rPr>
              <a:t>Xlist</a:t>
            </a:r>
            <a:r>
              <a:rPr lang="en-GB" altLang="en-US" sz="2200" dirty="0">
                <a:solidFill>
                  <a:srgbClr val="2B2BFF"/>
                </a:solidFill>
              </a:rPr>
              <a:t>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5D9F118C-2D90-402B-B9C2-D032A4A9DF4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31B952CA-A4F9-4861-9D7B-4059F18C8BA5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CC75135D-D858-18A9-BDA6-C0426E2BE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872" y="4846320"/>
            <a:ext cx="12477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Ylist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21CC4B4-0408-FA5F-5966-24429A2A4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130" y="6384338"/>
            <a:ext cx="40873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Scroll down to Calculate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963B6A6-720F-7406-06A6-FDF5079E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271" y="5212080"/>
            <a:ext cx="12477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Period: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B1E2C49-C684-5004-6DCF-7225B2DAB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079" y="4114800"/>
            <a:ext cx="5486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16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A445A89-7B71-9664-C43E-926F21B81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681" y="4480560"/>
            <a:ext cx="5486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2200" dirty="0">
                <a:solidFill>
                  <a:srgbClr val="2B2BFF"/>
                </a:solidFill>
              </a:rPr>
              <a:t>L1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AF7D7288-1982-9078-7522-0D85DF1A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681" y="4846320"/>
            <a:ext cx="5486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L2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38E0997-80F4-9CD2-D97E-EDE7C7546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269" y="5577840"/>
            <a:ext cx="18073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Store </a:t>
            </a: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RegEq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F5F07F2F-74C3-65B7-63F1-1EBDBA9E9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8203" y="5638892"/>
            <a:ext cx="14659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Click vars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FC4577DB-84E8-01AF-6F3A-90030AB96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27" y="5942863"/>
            <a:ext cx="266102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Move right to Y-vars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F74ECC8B-E5F2-9061-D88B-B36A98022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248" y="5939525"/>
            <a:ext cx="22831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Click 1: Function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8EDBB3CF-326E-8D31-3801-594278891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2087" y="5908692"/>
            <a:ext cx="15935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Click 1: Y1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E96A2CF7-89DA-6095-B88F-6FACEFC5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5960" y="4114800"/>
            <a:ext cx="19396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</a:rPr>
              <a:t>The largest the better</a:t>
            </a:r>
            <a:endParaRPr kumimoji="0" lang="en-GB" altLang="en-US" sz="1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88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11" grpId="0"/>
      <p:bldP spid="12" grpId="0"/>
      <p:bldP spid="2" grpId="0"/>
      <p:bldP spid="3" grpId="0"/>
      <p:bldP spid="4" grpId="0"/>
      <p:bldP spid="5" grpId="0"/>
      <p:bldP spid="8" grpId="0"/>
      <p:bldP spid="15" grpId="0"/>
      <p:bldP spid="16" grpId="0"/>
      <p:bldP spid="17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3163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5D9F118C-2D90-402B-B9C2-D032A4A9DF4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31B952CA-A4F9-4861-9D7B-4059F18C8BA5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D27BDFBC-A957-293F-D804-E24C62299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7505" y="6342636"/>
            <a:ext cx="1037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D31226-1279-18C5-6729-CF286334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270" y="4114800"/>
            <a:ext cx="14630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Iterations: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520452B2-8852-700E-FADE-F2CDA961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872" y="4480560"/>
            <a:ext cx="12477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</a:rPr>
              <a:t>Xlist</a:t>
            </a:r>
            <a:r>
              <a:rPr lang="en-GB" altLang="en-US" sz="2200" dirty="0">
                <a:solidFill>
                  <a:srgbClr val="2B2BFF"/>
                </a:solidFill>
              </a:rPr>
              <a:t>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7F35B70F-96F1-2B40-0922-B8E2FC8AE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872" y="4846320"/>
            <a:ext cx="12477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Ylist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8CB88A24-4A4E-4B85-21BC-A7D923262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271" y="5212080"/>
            <a:ext cx="12477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Period: 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CC7D25E2-8426-46A3-FCED-307F188A0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079" y="4114800"/>
            <a:ext cx="5486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16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Text Box 3">
            <a:extLst>
              <a:ext uri="{FF2B5EF4-FFF2-40B4-BE49-F238E27FC236}">
                <a16:creationId xmlns:a16="http://schemas.microsoft.com/office/drawing/2014/main" id="{F4E493F2-9A45-6871-0B86-5CAF0928C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681" y="4480560"/>
            <a:ext cx="5486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2200" dirty="0">
                <a:solidFill>
                  <a:srgbClr val="2B2BFF"/>
                </a:solidFill>
              </a:rPr>
              <a:t>L1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3">
            <a:extLst>
              <a:ext uri="{FF2B5EF4-FFF2-40B4-BE49-F238E27FC236}">
                <a16:creationId xmlns:a16="http://schemas.microsoft.com/office/drawing/2014/main" id="{4903F0AE-71DE-C598-B159-EE2F9F38E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681" y="4846320"/>
            <a:ext cx="5486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L2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24B26E62-69CA-45F1-15C4-CD0C232B0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269" y="5577840"/>
            <a:ext cx="18073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Store </a:t>
            </a: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RegEq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Text Box 3">
            <a:extLst>
              <a:ext uri="{FF2B5EF4-FFF2-40B4-BE49-F238E27FC236}">
                <a16:creationId xmlns:a16="http://schemas.microsoft.com/office/drawing/2014/main" id="{E2319F8D-DB77-7B31-1B3B-73E1299F1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130" y="6384338"/>
            <a:ext cx="33173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Scroll down to Calculate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Text Box 3">
            <a:extLst>
              <a:ext uri="{FF2B5EF4-FFF2-40B4-BE49-F238E27FC236}">
                <a16:creationId xmlns:a16="http://schemas.microsoft.com/office/drawing/2014/main" id="{B3ACFED6-613B-ED02-B968-68614E958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8203" y="5638892"/>
            <a:ext cx="14659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Click vars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Text Box 3">
            <a:extLst>
              <a:ext uri="{FF2B5EF4-FFF2-40B4-BE49-F238E27FC236}">
                <a16:creationId xmlns:a16="http://schemas.microsoft.com/office/drawing/2014/main" id="{DEF84DEC-1D89-5870-886D-08E25ACD6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27" y="5942863"/>
            <a:ext cx="266102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Move right to Y-vars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091AF7C9-0FF2-D985-D045-663F993D0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248" y="5939525"/>
            <a:ext cx="22831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Click 1: Function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B52C14D0-4CBF-9FF5-7312-94750E739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2087" y="5908692"/>
            <a:ext cx="15935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Click 1: Y1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9503833-E31E-B5C9-51E4-9B471C830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680" y="3383280"/>
            <a:ext cx="1454834" cy="3337560"/>
          </a:xfrm>
          <a:prstGeom prst="rect">
            <a:avLst/>
          </a:prstGeom>
        </p:spPr>
      </p:pic>
      <p:sp>
        <p:nvSpPr>
          <p:cNvPr id="57" name="Text Box 3">
            <a:extLst>
              <a:ext uri="{FF2B5EF4-FFF2-40B4-BE49-F238E27FC236}">
                <a16:creationId xmlns:a16="http://schemas.microsoft.com/office/drawing/2014/main" id="{770DCCB8-E464-E446-08D9-9E95E839C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5960" y="4114800"/>
            <a:ext cx="19396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</a:rPr>
              <a:t>The largest the better</a:t>
            </a:r>
            <a:endParaRPr kumimoji="0" lang="en-GB" altLang="en-US" sz="1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174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" y="5248656"/>
                <a:ext cx="14438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=−2.69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248656"/>
                <a:ext cx="1443857" cy="369332"/>
              </a:xfrm>
              <a:prstGeom prst="rect">
                <a:avLst/>
              </a:prstGeom>
              <a:blipFill>
                <a:blip r:embed="rId2"/>
                <a:stretch>
                  <a:fillRect l="-1695" r="-4237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11480" y="4882896"/>
                <a:ext cx="14430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0.575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4882896"/>
                <a:ext cx="1443024" cy="461665"/>
              </a:xfrm>
              <a:prstGeom prst="rect">
                <a:avLst/>
              </a:prstGeom>
              <a:blipFill>
                <a:blip r:embed="rId3"/>
                <a:stretch>
                  <a:fillRect l="-6780" t="-10526" r="-84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411480" y="4519591"/>
            <a:ext cx="1239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1480" y="5614416"/>
                <a:ext cx="12370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=20.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614416"/>
                <a:ext cx="1237070" cy="369332"/>
              </a:xfrm>
              <a:prstGeom prst="rect">
                <a:avLst/>
              </a:prstGeom>
              <a:blipFill>
                <a:blip r:embed="rId4"/>
                <a:stretch>
                  <a:fillRect l="-5446" r="-5941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1923046" y="4168665"/>
            <a:ext cx="4480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0.575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2.69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20.4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1972222" y="4639943"/>
            <a:ext cx="4196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well does the model fit?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hlinkClick r:id="rId5"/>
            <a:extLst>
              <a:ext uri="{FF2B5EF4-FFF2-40B4-BE49-F238E27FC236}">
                <a16:creationId xmlns:a16="http://schemas.microsoft.com/office/drawing/2014/main" id="{A7BD7620-BD78-4A27-B6D3-D65333511F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5"/>
            <a:extLst>
              <a:ext uri="{FF2B5EF4-FFF2-40B4-BE49-F238E27FC236}">
                <a16:creationId xmlns:a16="http://schemas.microsoft.com/office/drawing/2014/main" id="{5D03AD80-6136-4D8A-ABDF-9C9F7DAB12B2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D7C37CD-0177-58CE-2F8F-C94CF30D0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819" y="5044386"/>
            <a:ext cx="8164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2nd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03DA83B-644D-7792-5BA2-A31D12420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663" y="5046039"/>
            <a:ext cx="14344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Statplot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E86C71-7CD8-12F7-7578-051424B1AA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3680" y="3383280"/>
            <a:ext cx="1441542" cy="33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0" grpId="0"/>
      <p:bldP spid="44" grpId="0"/>
      <p:bldP spid="45" grpId="0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5512B8-9040-3914-9A26-9B052851E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3280"/>
            <a:ext cx="1437499" cy="3337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5196FCF3-6131-4449-AF3C-57772C270BD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68127392-1763-47D1-BF7F-1770FAA999EC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24C6B2F-0D62-AF3C-ED84-32B6A10A6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78487"/>
            <a:ext cx="6174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71A0DEC-F75B-CCA8-E4B6-66D9E2154559}"/>
                  </a:ext>
                </a:extLst>
              </p:cNvPr>
              <p:cNvSpPr txBox="1"/>
              <p:nvPr/>
            </p:nvSpPr>
            <p:spPr>
              <a:xfrm>
                <a:off x="411480" y="5248656"/>
                <a:ext cx="14438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=−2.69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71A0DEC-F75B-CCA8-E4B6-66D9E2154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248656"/>
                <a:ext cx="1443857" cy="369332"/>
              </a:xfrm>
              <a:prstGeom prst="rect">
                <a:avLst/>
              </a:prstGeom>
              <a:blipFill>
                <a:blip r:embed="rId4"/>
                <a:stretch>
                  <a:fillRect l="-1695" r="-4237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7641E15-028E-9558-90F5-0B333E2990BA}"/>
                  </a:ext>
                </a:extLst>
              </p:cNvPr>
              <p:cNvSpPr/>
              <p:nvPr/>
            </p:nvSpPr>
            <p:spPr>
              <a:xfrm>
                <a:off x="411480" y="4882896"/>
                <a:ext cx="14430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0.575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7641E15-028E-9558-90F5-0B333E2990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4882896"/>
                <a:ext cx="1443024" cy="461665"/>
              </a:xfrm>
              <a:prstGeom prst="rect">
                <a:avLst/>
              </a:prstGeom>
              <a:blipFill>
                <a:blip r:embed="rId5"/>
                <a:stretch>
                  <a:fillRect l="-6780" t="-10526" r="-84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DD8B01E-7251-6E05-E5EC-70FF6C997BBE}"/>
              </a:ext>
            </a:extLst>
          </p:cNvPr>
          <p:cNvSpPr/>
          <p:nvPr/>
        </p:nvSpPr>
        <p:spPr>
          <a:xfrm>
            <a:off x="411480" y="4519591"/>
            <a:ext cx="1239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FC2F55-F65A-EE36-76E9-95C55CD730E8}"/>
                  </a:ext>
                </a:extLst>
              </p:cNvPr>
              <p:cNvSpPr txBox="1"/>
              <p:nvPr/>
            </p:nvSpPr>
            <p:spPr>
              <a:xfrm>
                <a:off x="411480" y="5614416"/>
                <a:ext cx="12370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=20.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FC2F55-F65A-EE36-76E9-95C55CD73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614416"/>
                <a:ext cx="1237070" cy="369332"/>
              </a:xfrm>
              <a:prstGeom prst="rect">
                <a:avLst/>
              </a:prstGeom>
              <a:blipFill>
                <a:blip r:embed="rId6"/>
                <a:stretch>
                  <a:fillRect l="-5446" r="-5941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>
            <a:extLst>
              <a:ext uri="{FF2B5EF4-FFF2-40B4-BE49-F238E27FC236}">
                <a16:creationId xmlns:a16="http://schemas.microsoft.com/office/drawing/2014/main" id="{B8038BDB-A24E-82F9-1BD5-E9ED7BCD1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046" y="4168665"/>
            <a:ext cx="4480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0.575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2.69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20.4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15A63D4-F743-E7B0-8DB6-42EA8A242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222" y="4639943"/>
            <a:ext cx="4196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well does the model fit?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1B61C0AD-3C04-ADE5-D6B8-FF33B71B4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819" y="5044386"/>
            <a:ext cx="8164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2nd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7114BDCC-0347-7C89-AD44-D7A35D90F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663" y="5046039"/>
            <a:ext cx="14344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ea typeface="+mn-ea"/>
              </a:rPr>
              <a:t>Statplot</a:t>
            </a:r>
            <a:endParaRPr kumimoji="0" lang="en-GB" altLang="en-US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D1C7BF38-627B-E3AA-53F5-8E88D896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505" y="5417184"/>
            <a:ext cx="4196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Make sure that Plot1 is on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9F8C1D2F-7E9A-E36C-8F80-FEFD42A49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838" y="5820211"/>
            <a:ext cx="22399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graph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96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DEE920-C7C2-54B7-279D-D1D2C264F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3280"/>
            <a:ext cx="1435434" cy="333756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174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DAD0DC6D-6FC4-48A0-9153-F7919C47EE3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A88BBEEF-0E16-4969-B900-7645FF3D6235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A997648-8B63-D67C-7D75-D831FDD7D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812" y="4893531"/>
            <a:ext cx="37765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</a:t>
            </a:r>
            <a:r>
              <a:rPr lang="en-GB" altLang="en-US" dirty="0">
                <a:solidFill>
                  <a:srgbClr val="2B2BFF"/>
                </a:solidFill>
              </a:rPr>
              <a:t>do you say about the model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6548DB-4661-ED66-0471-79D578F78D62}"/>
                  </a:ext>
                </a:extLst>
              </p:cNvPr>
              <p:cNvSpPr txBox="1"/>
              <p:nvPr/>
            </p:nvSpPr>
            <p:spPr>
              <a:xfrm>
                <a:off x="411480" y="5248656"/>
                <a:ext cx="14438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=−2.69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6548DB-4661-ED66-0471-79D578F78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248656"/>
                <a:ext cx="1443857" cy="369332"/>
              </a:xfrm>
              <a:prstGeom prst="rect">
                <a:avLst/>
              </a:prstGeom>
              <a:blipFill>
                <a:blip r:embed="rId4"/>
                <a:stretch>
                  <a:fillRect l="-1695" r="-4237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741EF82-424E-851E-3E39-1398DAE2E6E4}"/>
                  </a:ext>
                </a:extLst>
              </p:cNvPr>
              <p:cNvSpPr/>
              <p:nvPr/>
            </p:nvSpPr>
            <p:spPr>
              <a:xfrm>
                <a:off x="411480" y="4882896"/>
                <a:ext cx="14430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0.575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741EF82-424E-851E-3E39-1398DAE2E6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4882896"/>
                <a:ext cx="1443024" cy="461665"/>
              </a:xfrm>
              <a:prstGeom prst="rect">
                <a:avLst/>
              </a:prstGeom>
              <a:blipFill>
                <a:blip r:embed="rId5"/>
                <a:stretch>
                  <a:fillRect l="-6780" t="-10526" r="-84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590241D9-506E-DCC4-ECA4-598AD05FB89A}"/>
              </a:ext>
            </a:extLst>
          </p:cNvPr>
          <p:cNvSpPr/>
          <p:nvPr/>
        </p:nvSpPr>
        <p:spPr>
          <a:xfrm>
            <a:off x="411480" y="4519591"/>
            <a:ext cx="1239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E05682-9D56-9CFC-C3E5-0ACA0F879959}"/>
                  </a:ext>
                </a:extLst>
              </p:cNvPr>
              <p:cNvSpPr txBox="1"/>
              <p:nvPr/>
            </p:nvSpPr>
            <p:spPr>
              <a:xfrm>
                <a:off x="411480" y="5614416"/>
                <a:ext cx="12370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=20.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E05682-9D56-9CFC-C3E5-0ACA0F879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614416"/>
                <a:ext cx="1237070" cy="369332"/>
              </a:xfrm>
              <a:prstGeom prst="rect">
                <a:avLst/>
              </a:prstGeom>
              <a:blipFill>
                <a:blip r:embed="rId6"/>
                <a:stretch>
                  <a:fillRect l="-5446" r="-5941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>
            <a:extLst>
              <a:ext uri="{FF2B5EF4-FFF2-40B4-BE49-F238E27FC236}">
                <a16:creationId xmlns:a16="http://schemas.microsoft.com/office/drawing/2014/main" id="{8B680836-1370-B6F8-FCD4-4B6E9A49B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046" y="4168665"/>
            <a:ext cx="4480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0.575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2.69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20.4</a:t>
            </a:r>
          </a:p>
        </p:txBody>
      </p:sp>
    </p:spTree>
    <p:extLst>
      <p:ext uri="{BB962C8B-B14F-4D97-AF65-F5344CB8AC3E}">
        <p14:creationId xmlns:p14="http://schemas.microsoft.com/office/powerpoint/2010/main" val="309115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62186" y="2448078"/>
            <a:ext cx="4648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amplitude of function.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62187" y="3895344"/>
            <a:ext cx="47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vertical translation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62186" y="3400435"/>
            <a:ext cx="4849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horizontal translation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95396" y="2907792"/>
            <a:ext cx="4648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period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8141" y="811584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Many real-life situations can be modelled using sine and cosine functions.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05" name="Text Box 3"/>
          <p:cNvSpPr txBox="1">
            <a:spLocks noChangeArrowheads="1"/>
          </p:cNvSpPr>
          <p:nvPr/>
        </p:nvSpPr>
        <p:spPr bwMode="auto">
          <a:xfrm>
            <a:off x="1950251" y="4381819"/>
            <a:ext cx="14787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en-GB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13390" y="1654237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create a cosine function model for data you need to know:</a:t>
            </a:r>
          </a:p>
        </p:txBody>
      </p:sp>
      <p:sp>
        <p:nvSpPr>
          <p:cNvPr id="2" name="Rectangle 1"/>
          <p:cNvSpPr/>
          <p:nvPr/>
        </p:nvSpPr>
        <p:spPr>
          <a:xfrm>
            <a:off x="5188441" y="2342277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52064" y="2813663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6825" y="3273062"/>
            <a:ext cx="389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4688" y="379699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3071" y="5100466"/>
            <a:ext cx="8108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sine function has the same amplitude, period, and vertical translation but its horizontal translation is one-fourth of the period of the cosine curve.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110955" y="4332691"/>
            <a:ext cx="11716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52064" y="4352792"/>
            <a:ext cx="5253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354700" y="4348529"/>
            <a:ext cx="191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  (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endParaRPr kumimoji="0" lang="en-GB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724547" y="4367283"/>
            <a:ext cx="16169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 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E63203DA-BDC1-4E9E-A41B-20A260AF704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DA01FD28-75D1-4CD8-A5CF-8BB1B083D6B4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8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-0.21007 0.2976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3" y="1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1316 0.2289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0" y="1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4.44444E-6 L 0.04306 0.157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25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0.19862 0.0835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31" y="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xit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5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5" grpId="0"/>
      <p:bldP spid="106" grpId="0"/>
      <p:bldP spid="2" grpId="0"/>
      <p:bldP spid="2" grpId="1"/>
      <p:bldP spid="2" grpId="2"/>
      <p:bldP spid="3" grpId="0"/>
      <p:bldP spid="3" grpId="1"/>
      <p:bldP spid="3" grpId="2"/>
      <p:bldP spid="10" grpId="0"/>
      <p:bldP spid="10" grpId="1"/>
      <p:bldP spid="10" grpId="2"/>
      <p:bldP spid="11" grpId="0"/>
      <p:bldP spid="11" grpId="1"/>
      <p:bldP spid="11" grpId="2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1645" y="3334870"/>
            <a:ext cx="516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attempt to model this data to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10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548281" y="3304338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60222" y="3766003"/>
            <a:ext cx="8669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temperature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month number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011421" y="4172324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1421" y="4689333"/>
            <a:ext cx="222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84836" y="5196873"/>
                <a:ext cx="1517275" cy="51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max</m:t>
                              </m:r>
                            </m:fName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min</m:t>
                              </m:r>
                            </m:e>
                          </m:func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836" y="5196873"/>
                <a:ext cx="1517275" cy="51488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84836" y="5957838"/>
                <a:ext cx="122873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a:rPr kumimoji="0" lang="en-US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27</m:t>
                              </m:r>
                            </m:fName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−14</m:t>
                              </m:r>
                            </m:e>
                          </m:func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836" y="5957838"/>
                <a:ext cx="1228734" cy="5186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948625" y="5480925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5069541" y="2864224"/>
            <a:ext cx="478740" cy="440114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092168" y="4557595"/>
            <a:ext cx="36380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need a maximum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092168" y="4975509"/>
            <a:ext cx="36380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a minimum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93311" y="2883981"/>
            <a:ext cx="478740" cy="440114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512450D7-8F9D-4B7A-9E8C-D7D9D8587A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1C6F2DDB-5659-4F31-8A1D-AA892645C124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7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  <p:bldP spid="2" grpId="0"/>
      <p:bldP spid="16" grpId="0"/>
      <p:bldP spid="3" grpId="0"/>
      <p:bldP spid="4" grpId="0" animBg="1"/>
      <p:bldP spid="15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1645" y="3334870"/>
            <a:ext cx="516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attempt to model this data to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548281" y="3304338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60222" y="3766003"/>
            <a:ext cx="8669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temperature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month number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011421" y="4172324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57014" y="4629982"/>
            <a:ext cx="222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00074" y="4918273"/>
                <a:ext cx="1049262" cy="743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B2B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𝑇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B2B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B2B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B2B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74" y="4918273"/>
                <a:ext cx="1049262" cy="74340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873871" y="5869812"/>
            <a:ext cx="36852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period is 12 months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2577" y="5750867"/>
                <a:ext cx="102425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B2B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𝑏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B2B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577" y="5750867"/>
                <a:ext cx="1024255" cy="69147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408494" y="5512019"/>
                <a:ext cx="854721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494" y="5512019"/>
                <a:ext cx="854721" cy="584584"/>
              </a:xfrm>
              <a:prstGeom prst="rect">
                <a:avLst/>
              </a:prstGeom>
              <a:blipFill rotWithShape="0">
                <a:blip r:embed="rId4"/>
                <a:stretch>
                  <a:fillRect l="-10638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583063" y="4580314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815193" y="5059289"/>
            <a:ext cx="37706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know that the period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4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1" name="Rectangle 40">
            <a:hlinkClick r:id="rId5"/>
            <a:extLst>
              <a:ext uri="{FF2B5EF4-FFF2-40B4-BE49-F238E27FC236}">
                <a16:creationId xmlns:a16="http://schemas.microsoft.com/office/drawing/2014/main" id="{A95FE437-CB9F-442B-B44B-C4D27EEF6B8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5"/>
            <a:extLst>
              <a:ext uri="{FF2B5EF4-FFF2-40B4-BE49-F238E27FC236}">
                <a16:creationId xmlns:a16="http://schemas.microsoft.com/office/drawing/2014/main" id="{DED3BE28-8FBD-45D2-86C1-AB4E5F96A054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21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7623" y="3195917"/>
            <a:ext cx="516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attempt to model this data to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049" y="7620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364259" y="3165385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" y="3627050"/>
            <a:ext cx="8669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temperature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month number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827399" y="4033371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147547" y="4424237"/>
            <a:ext cx="3390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need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496862" y="4795463"/>
            <a:ext cx="724877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value that is halfway between a minimum and the following maximum.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70273" y="4930669"/>
                <a:ext cx="854721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73" y="4930669"/>
                <a:ext cx="854721" cy="584584"/>
              </a:xfrm>
              <a:prstGeom prst="rect">
                <a:avLst/>
              </a:prstGeom>
              <a:blipFill>
                <a:blip r:embed="rId2"/>
                <a:stretch>
                  <a:fillRect l="-11429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99041" y="4441361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1214474" y="5644930"/>
            <a:ext cx="5558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first minimum is in February (x = 2)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79124" y="6125065"/>
            <a:ext cx="56906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following maximum is in July (x = 7)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23518" y="5280724"/>
                <a:ext cx="126271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a:rPr kumimoji="0" lang="en-US" sz="24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fName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+7</m:t>
                              </m:r>
                            </m:e>
                          </m:func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518" y="5280724"/>
                <a:ext cx="126271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54949" y="6074598"/>
                <a:ext cx="10447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=4.5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949" y="6074598"/>
                <a:ext cx="1044710" cy="369332"/>
              </a:xfrm>
              <a:prstGeom prst="rect">
                <a:avLst/>
              </a:prstGeom>
              <a:blipFill>
                <a:blip r:embed="rId4"/>
                <a:stretch>
                  <a:fillRect l="-2326" r="-6395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24119" y="672631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0614" y="1026720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0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809100"/>
              </p:ext>
            </p:extLst>
          </p:nvPr>
        </p:nvGraphicFramePr>
        <p:xfrm>
          <a:off x="290539" y="1864659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Oval 20"/>
          <p:cNvSpPr/>
          <p:nvPr/>
        </p:nvSpPr>
        <p:spPr>
          <a:xfrm>
            <a:off x="4884555" y="2336757"/>
            <a:ext cx="478740" cy="440114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094253" y="2340355"/>
            <a:ext cx="478740" cy="440114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42258" y="241598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39002" y="2364920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94226" y="237214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98583" y="2374922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8164" y="239200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53823" y="237214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38289" y="237569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89805" y="239555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60299" y="2411137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92836" y="2402430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774968" y="2395553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147534" y="2362322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5"/>
            <a:extLst>
              <a:ext uri="{FF2B5EF4-FFF2-40B4-BE49-F238E27FC236}">
                <a16:creationId xmlns:a16="http://schemas.microsoft.com/office/drawing/2014/main" id="{B6A6DF07-B099-47CF-BF59-20F91B5A256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5"/>
            <a:extLst>
              <a:ext uri="{FF2B5EF4-FFF2-40B4-BE49-F238E27FC236}">
                <a16:creationId xmlns:a16="http://schemas.microsoft.com/office/drawing/2014/main" id="{172BA938-EC2B-4922-B77D-8A999BF05D8D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5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4" grpId="0"/>
      <p:bldP spid="28" grpId="0"/>
      <p:bldP spid="29" grpId="0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1645" y="3334870"/>
            <a:ext cx="516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attempt to model this data to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548281" y="3304338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60222" y="3766003"/>
            <a:ext cx="8669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temperature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month number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011421" y="4172324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57014" y="4562747"/>
            <a:ext cx="222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3063" y="5601997"/>
                <a:ext cx="10447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=4.5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63" y="5601997"/>
                <a:ext cx="104471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924" r="-643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54295" y="5069622"/>
                <a:ext cx="854721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95" y="5069622"/>
                <a:ext cx="854721" cy="584584"/>
              </a:xfrm>
              <a:prstGeom prst="rect">
                <a:avLst/>
              </a:prstGeom>
              <a:blipFill rotWithShape="0">
                <a:blip r:embed="rId3"/>
                <a:stretch>
                  <a:fillRect l="-11429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83063" y="4580314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680884" y="4934416"/>
            <a:ext cx="70731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principal axis is the value of y that is halfway between a minimum and a maximum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72972" y="5791346"/>
                <a:ext cx="163942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a:rPr kumimoji="0" lang="en-US" sz="24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27</m:t>
                              </m:r>
                            </m:fName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+14</m:t>
                              </m:r>
                            </m:e>
                          </m:func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972" y="5791346"/>
                <a:ext cx="1639423" cy="6914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42724" y="5881174"/>
                <a:ext cx="12370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=20.5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724" y="5881174"/>
                <a:ext cx="1237070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419" r="-591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0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Oval 20"/>
          <p:cNvSpPr/>
          <p:nvPr/>
        </p:nvSpPr>
        <p:spPr>
          <a:xfrm>
            <a:off x="5069541" y="2864224"/>
            <a:ext cx="478740" cy="440114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93311" y="2883981"/>
            <a:ext cx="478740" cy="440114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1" name="Rectangle 40">
            <a:hlinkClick r:id="rId6"/>
            <a:extLst>
              <a:ext uri="{FF2B5EF4-FFF2-40B4-BE49-F238E27FC236}">
                <a16:creationId xmlns:a16="http://schemas.microsoft.com/office/drawing/2014/main" id="{24FA989D-DF49-45D2-AFDD-183244A83AD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6"/>
            <a:extLst>
              <a:ext uri="{FF2B5EF4-FFF2-40B4-BE49-F238E27FC236}">
                <a16:creationId xmlns:a16="http://schemas.microsoft.com/office/drawing/2014/main" id="{C8C2C892-A91C-4C1E-B93A-92F51409092A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6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  <p:bldP spid="29" grpId="0"/>
      <p:bldP spid="30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1645" y="3334870"/>
            <a:ext cx="516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attempt to model this data to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548281" y="3304338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60222" y="3766003"/>
            <a:ext cx="8669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temperature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month number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011421" y="4172324"/>
            <a:ext cx="3381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57013" y="4683770"/>
            <a:ext cx="5506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Substituting the values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3063" y="5601997"/>
                <a:ext cx="10447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=4.5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63" y="5601997"/>
                <a:ext cx="104471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924" r="-643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54295" y="5069622"/>
                <a:ext cx="854721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95" y="5069622"/>
                <a:ext cx="854721" cy="584584"/>
              </a:xfrm>
              <a:prstGeom prst="rect">
                <a:avLst/>
              </a:prstGeom>
              <a:blipFill rotWithShape="0">
                <a:blip r:embed="rId3"/>
                <a:stretch>
                  <a:fillRect l="-11429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83063" y="4580314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4295" y="6065840"/>
                <a:ext cx="12370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=20.5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95" y="6065840"/>
                <a:ext cx="123707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5419" r="-5911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3"/>
              <p:cNvSpPr txBox="1">
                <a:spLocks noChangeArrowheads="1"/>
              </p:cNvSpPr>
              <p:nvPr/>
            </p:nvSpPr>
            <p:spPr bwMode="auto">
              <a:xfrm>
                <a:off x="2925951" y="5140332"/>
                <a:ext cx="4429590" cy="584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6.5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alt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–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4.5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))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20.5</a:t>
                </a:r>
              </a:p>
            </p:txBody>
          </p:sp>
        </mc:Choice>
        <mc:Fallback xmlns="">
          <p:sp>
            <p:nvSpPr>
              <p:cNvPr id="1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5951" y="5140332"/>
                <a:ext cx="4429590" cy="584584"/>
              </a:xfrm>
              <a:prstGeom prst="rect">
                <a:avLst/>
              </a:prstGeom>
              <a:blipFill rotWithShape="0">
                <a:blip r:embed="rId5"/>
                <a:stretch>
                  <a:fillRect l="-2201" t="-2083" b="-8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925951" y="6008653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2" name="Rectangle 1"/>
          <p:cNvSpPr/>
          <p:nvPr/>
        </p:nvSpPr>
        <p:spPr>
          <a:xfrm>
            <a:off x="4423933" y="5651687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Rectangle 39">
            <a:hlinkClick r:id="rId6"/>
            <a:extLst>
              <a:ext uri="{FF2B5EF4-FFF2-40B4-BE49-F238E27FC236}">
                <a16:creationId xmlns:a16="http://schemas.microsoft.com/office/drawing/2014/main" id="{48D53545-2D76-439A-99AC-37DA29C93F4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6"/>
            <a:extLst>
              <a:ext uri="{FF2B5EF4-FFF2-40B4-BE49-F238E27FC236}">
                <a16:creationId xmlns:a16="http://schemas.microsoft.com/office/drawing/2014/main" id="{4AA17D92-8532-40D0-9AB9-52E4958DDC8A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32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1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3A4AFB2-E1CF-CCE3-6C17-FD1C866B6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0" y="3383280"/>
            <a:ext cx="1447702" cy="333756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309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198710" y="4214940"/>
            <a:ext cx="40873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calculator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2186519" y="4707699"/>
            <a:ext cx="40873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Stat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7133679" y="5050609"/>
            <a:ext cx="295580" cy="164592"/>
          </a:xfrm>
          <a:prstGeom prst="ellipse">
            <a:avLst/>
          </a:prstGeom>
          <a:noFill/>
          <a:ln w="349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7D4BDEE7-ACFA-4645-A826-6A70A7EB2AB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B91F72CE-FDEB-471B-945C-A613F3F4BCF9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06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0" grpId="0"/>
      <p:bldP spid="41" grpId="0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778487"/>
            <a:ext cx="617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use technology to check the answer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Modelling with sine and cosine functions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74561" y="3370497"/>
            <a:ext cx="4429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0.524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2.356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636" y="11656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Create a model for this data, which shows the mean monthly maximum temperature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°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for a city in Italy.</a:t>
            </a:r>
          </a:p>
        </p:txBody>
      </p:sp>
      <p:graphicFrame>
        <p:nvGraphicFramePr>
          <p:cNvPr id="21" name="Group 52"/>
          <p:cNvGraphicFramePr>
            <a:graphicFrameLocks noGrp="1"/>
          </p:cNvGraphicFramePr>
          <p:nvPr/>
        </p:nvGraphicFramePr>
        <p:xfrm>
          <a:off x="474561" y="2003612"/>
          <a:ext cx="7992160" cy="1331260"/>
        </p:xfrm>
        <a:graphic>
          <a:graphicData uri="http://schemas.openxmlformats.org/drawingml/2006/table">
            <a:tbl>
              <a:tblPr/>
              <a:tblGrid>
                <a:gridCol w="115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8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51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47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4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Jan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Feb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Apr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May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Jun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Jul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Aug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Sep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Oct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Nov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Dec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mic Sans MS" pitchFamily="66" charset="0"/>
                        </a:rPr>
                        <a:t>Temp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726280" y="255494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23024" y="2503873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78248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2605" y="25138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2186" y="2530958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37845" y="2511101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2311" y="2514649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827" y="2534506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44321" y="2550090"/>
            <a:ext cx="532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76858" y="2541383"/>
            <a:ext cx="4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58990" y="2534506"/>
            <a:ext cx="507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31556" y="2501275"/>
            <a:ext cx="304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099589" y="4196073"/>
            <a:ext cx="40873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1: Edit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2D87DE1E-A384-4BF6-82E7-792DFD3C73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9D708411-5478-43C0-B954-8069BCA1573A}"/>
              </a:ext>
            </a:extLst>
          </p:cNvPr>
          <p:cNvSpPr/>
          <p:nvPr/>
        </p:nvSpPr>
        <p:spPr>
          <a:xfrm>
            <a:off x="543365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7A4619-8970-C108-EC51-0B3B6848A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680" y="3383280"/>
            <a:ext cx="1437499" cy="33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7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516</TotalTime>
  <Words>2301</Words>
  <Application>Microsoft Office PowerPoint</Application>
  <PresentationFormat>On-screen Show (4:3)</PresentationFormat>
  <Paragraphs>820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Real-life context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Real-life context</dc:title>
  <dc:creator>Mathssupport</dc:creator>
  <cp:lastModifiedBy>Orlando Hurtado</cp:lastModifiedBy>
  <cp:revision>11</cp:revision>
  <dcterms:created xsi:type="dcterms:W3CDTF">2020-03-28T09:57:04Z</dcterms:created>
  <dcterms:modified xsi:type="dcterms:W3CDTF">2023-07-28T16:34:04Z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